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7"/>
  </p:notesMasterIdLst>
  <p:handoutMasterIdLst>
    <p:handoutMasterId r:id="rId348"/>
  </p:handoutMasterIdLst>
  <p:sldIdLst>
    <p:sldId id="256" r:id="rId2"/>
    <p:sldId id="392" r:id="rId3"/>
    <p:sldId id="288" r:id="rId4"/>
    <p:sldId id="400" r:id="rId5"/>
    <p:sldId id="401" r:id="rId6"/>
    <p:sldId id="289" r:id="rId7"/>
    <p:sldId id="402" r:id="rId8"/>
    <p:sldId id="403" r:id="rId9"/>
    <p:sldId id="404" r:id="rId10"/>
    <p:sldId id="541" r:id="rId11"/>
    <p:sldId id="396" r:id="rId12"/>
    <p:sldId id="542" r:id="rId13"/>
    <p:sldId id="397" r:id="rId14"/>
    <p:sldId id="398" r:id="rId15"/>
    <p:sldId id="405" r:id="rId16"/>
    <p:sldId id="406" r:id="rId17"/>
    <p:sldId id="292" r:id="rId18"/>
    <p:sldId id="543" r:id="rId19"/>
    <p:sldId id="412" r:id="rId20"/>
    <p:sldId id="413" r:id="rId21"/>
    <p:sldId id="407" r:id="rId22"/>
    <p:sldId id="408" r:id="rId23"/>
    <p:sldId id="415" r:id="rId24"/>
    <p:sldId id="409" r:id="rId25"/>
    <p:sldId id="410" r:id="rId26"/>
    <p:sldId id="548" r:id="rId27"/>
    <p:sldId id="549" r:id="rId28"/>
    <p:sldId id="411" r:id="rId29"/>
    <p:sldId id="547" r:id="rId30"/>
    <p:sldId id="544" r:id="rId31"/>
    <p:sldId id="545" r:id="rId32"/>
    <p:sldId id="416" r:id="rId33"/>
    <p:sldId id="399" r:id="rId34"/>
    <p:sldId id="294" r:id="rId35"/>
    <p:sldId id="417" r:id="rId36"/>
    <p:sldId id="418" r:id="rId37"/>
    <p:sldId id="297" r:id="rId38"/>
    <p:sldId id="296" r:id="rId39"/>
    <p:sldId id="293" r:id="rId40"/>
    <p:sldId id="419" r:id="rId41"/>
    <p:sldId id="551" r:id="rId42"/>
    <p:sldId id="554" r:id="rId43"/>
    <p:sldId id="555" r:id="rId44"/>
    <p:sldId id="556" r:id="rId45"/>
    <p:sldId id="557" r:id="rId46"/>
    <p:sldId id="553" r:id="rId47"/>
    <p:sldId id="550" r:id="rId48"/>
    <p:sldId id="552" r:id="rId49"/>
    <p:sldId id="558" r:id="rId50"/>
    <p:sldId id="322" r:id="rId51"/>
    <p:sldId id="298" r:id="rId52"/>
    <p:sldId id="422" r:id="rId53"/>
    <p:sldId id="420" r:id="rId54"/>
    <p:sldId id="421" r:id="rId55"/>
    <p:sldId id="300" r:id="rId56"/>
    <p:sldId id="423" r:id="rId57"/>
    <p:sldId id="424" r:id="rId58"/>
    <p:sldId id="425" r:id="rId59"/>
    <p:sldId id="637" r:id="rId60"/>
    <p:sldId id="302" r:id="rId61"/>
    <p:sldId id="303" r:id="rId62"/>
    <p:sldId id="426" r:id="rId63"/>
    <p:sldId id="427" r:id="rId64"/>
    <p:sldId id="453" r:id="rId65"/>
    <p:sldId id="428" r:id="rId66"/>
    <p:sldId id="429" r:id="rId67"/>
    <p:sldId id="430" r:id="rId68"/>
    <p:sldId id="305" r:id="rId69"/>
    <p:sldId id="431" r:id="rId70"/>
    <p:sldId id="561" r:id="rId71"/>
    <p:sldId id="559" r:id="rId72"/>
    <p:sldId id="560" r:id="rId73"/>
    <p:sldId id="432" r:id="rId74"/>
    <p:sldId id="304" r:id="rId75"/>
    <p:sldId id="434" r:id="rId76"/>
    <p:sldId id="435" r:id="rId77"/>
    <p:sldId id="306" r:id="rId78"/>
    <p:sldId id="436" r:id="rId79"/>
    <p:sldId id="437" r:id="rId80"/>
    <p:sldId id="307" r:id="rId81"/>
    <p:sldId id="438" r:id="rId82"/>
    <p:sldId id="546" r:id="rId83"/>
    <p:sldId id="308" r:id="rId84"/>
    <p:sldId id="439" r:id="rId85"/>
    <p:sldId id="440" r:id="rId86"/>
    <p:sldId id="310" r:id="rId87"/>
    <p:sldId id="461" r:id="rId88"/>
    <p:sldId id="457" r:id="rId89"/>
    <p:sldId id="458" r:id="rId90"/>
    <p:sldId id="459" r:id="rId91"/>
    <p:sldId id="562" r:id="rId92"/>
    <p:sldId id="455" r:id="rId93"/>
    <p:sldId id="456" r:id="rId94"/>
    <p:sldId id="563" r:id="rId95"/>
    <p:sldId id="462" r:id="rId96"/>
    <p:sldId id="442" r:id="rId97"/>
    <p:sldId id="443" r:id="rId98"/>
    <p:sldId id="460" r:id="rId99"/>
    <p:sldId id="446" r:id="rId100"/>
    <p:sldId id="451" r:id="rId101"/>
    <p:sldId id="450" r:id="rId102"/>
    <p:sldId id="312" r:id="rId103"/>
    <p:sldId id="318" r:id="rId104"/>
    <p:sldId id="319" r:id="rId105"/>
    <p:sldId id="320" r:id="rId106"/>
    <p:sldId id="321" r:id="rId107"/>
    <p:sldId id="313" r:id="rId108"/>
    <p:sldId id="315" r:id="rId109"/>
    <p:sldId id="316" r:id="rId110"/>
    <p:sldId id="467" r:id="rId111"/>
    <p:sldId id="468" r:id="rId112"/>
    <p:sldId id="317" r:id="rId113"/>
    <p:sldId id="452" r:id="rId114"/>
    <p:sldId id="477" r:id="rId115"/>
    <p:sldId id="466" r:id="rId116"/>
    <p:sldId id="464" r:id="rId117"/>
    <p:sldId id="463" r:id="rId118"/>
    <p:sldId id="465" r:id="rId119"/>
    <p:sldId id="323" r:id="rId120"/>
    <p:sldId id="471" r:id="rId121"/>
    <p:sldId id="325" r:id="rId122"/>
    <p:sldId id="324" r:id="rId123"/>
    <p:sldId id="327" r:id="rId124"/>
    <p:sldId id="326" r:id="rId125"/>
    <p:sldId id="472" r:id="rId126"/>
    <p:sldId id="473" r:id="rId127"/>
    <p:sldId id="474" r:id="rId128"/>
    <p:sldId id="475" r:id="rId129"/>
    <p:sldId id="476" r:id="rId130"/>
    <p:sldId id="328" r:id="rId131"/>
    <p:sldId id="329" r:id="rId132"/>
    <p:sldId id="330" r:id="rId133"/>
    <p:sldId id="331" r:id="rId134"/>
    <p:sldId id="332" r:id="rId135"/>
    <p:sldId id="333" r:id="rId136"/>
    <p:sldId id="334" r:id="rId137"/>
    <p:sldId id="335" r:id="rId138"/>
    <p:sldId id="336" r:id="rId139"/>
    <p:sldId id="394" r:id="rId140"/>
    <p:sldId id="478" r:id="rId141"/>
    <p:sldId id="479" r:id="rId142"/>
    <p:sldId id="480" r:id="rId143"/>
    <p:sldId id="337" r:id="rId144"/>
    <p:sldId id="338" r:id="rId145"/>
    <p:sldId id="481" r:id="rId146"/>
    <p:sldId id="490" r:id="rId147"/>
    <p:sldId id="482" r:id="rId148"/>
    <p:sldId id="483" r:id="rId149"/>
    <p:sldId id="484" r:id="rId150"/>
    <p:sldId id="485" r:id="rId151"/>
    <p:sldId id="486" r:id="rId152"/>
    <p:sldId id="488" r:id="rId153"/>
    <p:sldId id="339" r:id="rId154"/>
    <p:sldId id="489" r:id="rId155"/>
    <p:sldId id="491" r:id="rId156"/>
    <p:sldId id="492" r:id="rId157"/>
    <p:sldId id="493" r:id="rId158"/>
    <p:sldId id="494" r:id="rId159"/>
    <p:sldId id="495" r:id="rId160"/>
    <p:sldId id="496" r:id="rId161"/>
    <p:sldId id="340" r:id="rId162"/>
    <p:sldId id="497" r:id="rId163"/>
    <p:sldId id="498" r:id="rId164"/>
    <p:sldId id="499" r:id="rId165"/>
    <p:sldId id="501" r:id="rId166"/>
    <p:sldId id="341" r:id="rId167"/>
    <p:sldId id="500" r:id="rId168"/>
    <p:sldId id="342" r:id="rId169"/>
    <p:sldId id="343" r:id="rId170"/>
    <p:sldId id="502" r:id="rId171"/>
    <p:sldId id="503" r:id="rId172"/>
    <p:sldId id="538" r:id="rId173"/>
    <p:sldId id="504" r:id="rId174"/>
    <p:sldId id="539" r:id="rId175"/>
    <p:sldId id="505" r:id="rId176"/>
    <p:sldId id="506" r:id="rId177"/>
    <p:sldId id="507" r:id="rId178"/>
    <p:sldId id="508" r:id="rId179"/>
    <p:sldId id="509" r:id="rId180"/>
    <p:sldId id="510" r:id="rId181"/>
    <p:sldId id="511" r:id="rId182"/>
    <p:sldId id="512" r:id="rId183"/>
    <p:sldId id="344" r:id="rId184"/>
    <p:sldId id="345" r:id="rId185"/>
    <p:sldId id="513" r:id="rId186"/>
    <p:sldId id="514" r:id="rId187"/>
    <p:sldId id="515" r:id="rId188"/>
    <p:sldId id="516" r:id="rId189"/>
    <p:sldId id="517" r:id="rId190"/>
    <p:sldId id="518" r:id="rId191"/>
    <p:sldId id="519" r:id="rId192"/>
    <p:sldId id="346" r:id="rId193"/>
    <p:sldId id="520" r:id="rId194"/>
    <p:sldId id="521" r:id="rId195"/>
    <p:sldId id="522" r:id="rId196"/>
    <p:sldId id="523" r:id="rId197"/>
    <p:sldId id="524" r:id="rId198"/>
    <p:sldId id="525" r:id="rId199"/>
    <p:sldId id="526" r:id="rId200"/>
    <p:sldId id="527" r:id="rId201"/>
    <p:sldId id="528" r:id="rId202"/>
    <p:sldId id="529" r:id="rId203"/>
    <p:sldId id="530" r:id="rId204"/>
    <p:sldId id="531" r:id="rId205"/>
    <p:sldId id="532" r:id="rId206"/>
    <p:sldId id="533" r:id="rId207"/>
    <p:sldId id="534" r:id="rId208"/>
    <p:sldId id="535" r:id="rId209"/>
    <p:sldId id="536" r:id="rId210"/>
    <p:sldId id="537" r:id="rId211"/>
    <p:sldId id="347" r:id="rId212"/>
    <p:sldId id="348" r:id="rId213"/>
    <p:sldId id="469" r:id="rId214"/>
    <p:sldId id="349" r:id="rId215"/>
    <p:sldId id="350" r:id="rId216"/>
    <p:sldId id="354" r:id="rId217"/>
    <p:sldId id="351" r:id="rId218"/>
    <p:sldId id="565" r:id="rId219"/>
    <p:sldId id="353" r:id="rId220"/>
    <p:sldId id="352" r:id="rId221"/>
    <p:sldId id="564" r:id="rId222"/>
    <p:sldId id="395" r:id="rId223"/>
    <p:sldId id="580" r:id="rId224"/>
    <p:sldId id="470" r:id="rId225"/>
    <p:sldId id="581" r:id="rId226"/>
    <p:sldId id="582" r:id="rId227"/>
    <p:sldId id="356" r:id="rId228"/>
    <p:sldId id="566" r:id="rId229"/>
    <p:sldId id="567" r:id="rId230"/>
    <p:sldId id="568" r:id="rId231"/>
    <p:sldId id="569" r:id="rId232"/>
    <p:sldId id="357" r:id="rId233"/>
    <p:sldId id="358" r:id="rId234"/>
    <p:sldId id="540" r:id="rId235"/>
    <p:sldId id="570" r:id="rId236"/>
    <p:sldId id="571" r:id="rId237"/>
    <p:sldId id="572" r:id="rId238"/>
    <p:sldId id="573" r:id="rId239"/>
    <p:sldId id="574" r:id="rId240"/>
    <p:sldId id="621" r:id="rId241"/>
    <p:sldId id="575" r:id="rId242"/>
    <p:sldId id="576" r:id="rId243"/>
    <p:sldId id="577" r:id="rId244"/>
    <p:sldId id="578" r:id="rId245"/>
    <p:sldId id="579" r:id="rId246"/>
    <p:sldId id="583" r:id="rId247"/>
    <p:sldId id="359" r:id="rId248"/>
    <p:sldId id="360" r:id="rId249"/>
    <p:sldId id="361" r:id="rId250"/>
    <p:sldId id="362" r:id="rId251"/>
    <p:sldId id="363" r:id="rId252"/>
    <p:sldId id="364" r:id="rId253"/>
    <p:sldId id="365" r:id="rId254"/>
    <p:sldId id="366" r:id="rId255"/>
    <p:sldId id="367" r:id="rId256"/>
    <p:sldId id="368" r:id="rId257"/>
    <p:sldId id="369" r:id="rId258"/>
    <p:sldId id="370" r:id="rId259"/>
    <p:sldId id="371" r:id="rId260"/>
    <p:sldId id="372" r:id="rId261"/>
    <p:sldId id="373" r:id="rId262"/>
    <p:sldId id="387" r:id="rId263"/>
    <p:sldId id="374" r:id="rId264"/>
    <p:sldId id="584" r:id="rId265"/>
    <p:sldId id="585" r:id="rId266"/>
    <p:sldId id="620" r:id="rId267"/>
    <p:sldId id="586" r:id="rId268"/>
    <p:sldId id="587" r:id="rId269"/>
    <p:sldId id="588" r:id="rId270"/>
    <p:sldId id="589" r:id="rId271"/>
    <p:sldId id="590" r:id="rId272"/>
    <p:sldId id="591" r:id="rId273"/>
    <p:sldId id="592" r:id="rId274"/>
    <p:sldId id="593" r:id="rId275"/>
    <p:sldId id="595" r:id="rId276"/>
    <p:sldId id="594" r:id="rId277"/>
    <p:sldId id="596" r:id="rId278"/>
    <p:sldId id="597" r:id="rId279"/>
    <p:sldId id="598" r:id="rId280"/>
    <p:sldId id="599" r:id="rId281"/>
    <p:sldId id="600" r:id="rId282"/>
    <p:sldId id="601" r:id="rId283"/>
    <p:sldId id="602" r:id="rId284"/>
    <p:sldId id="603" r:id="rId285"/>
    <p:sldId id="604" r:id="rId286"/>
    <p:sldId id="605" r:id="rId287"/>
    <p:sldId id="606" r:id="rId288"/>
    <p:sldId id="607" r:id="rId289"/>
    <p:sldId id="608" r:id="rId290"/>
    <p:sldId id="609" r:id="rId291"/>
    <p:sldId id="610" r:id="rId292"/>
    <p:sldId id="611" r:id="rId293"/>
    <p:sldId id="612" r:id="rId294"/>
    <p:sldId id="375" r:id="rId295"/>
    <p:sldId id="376" r:id="rId296"/>
    <p:sldId id="613" r:id="rId297"/>
    <p:sldId id="377" r:id="rId298"/>
    <p:sldId id="614" r:id="rId299"/>
    <p:sldId id="619" r:id="rId300"/>
    <p:sldId id="617" r:id="rId301"/>
    <p:sldId id="615" r:id="rId302"/>
    <p:sldId id="616" r:id="rId303"/>
    <p:sldId id="618" r:id="rId304"/>
    <p:sldId id="378" r:id="rId305"/>
    <p:sldId id="379" r:id="rId306"/>
    <p:sldId id="381" r:id="rId307"/>
    <p:sldId id="382" r:id="rId308"/>
    <p:sldId id="388" r:id="rId309"/>
    <p:sldId id="389" r:id="rId310"/>
    <p:sldId id="390" r:id="rId311"/>
    <p:sldId id="391" r:id="rId312"/>
    <p:sldId id="383" r:id="rId313"/>
    <p:sldId id="384" r:id="rId314"/>
    <p:sldId id="385" r:id="rId315"/>
    <p:sldId id="386" r:id="rId316"/>
    <p:sldId id="380" r:id="rId317"/>
    <p:sldId id="622" r:id="rId318"/>
    <p:sldId id="623" r:id="rId319"/>
    <p:sldId id="624" r:id="rId320"/>
    <p:sldId id="625" r:id="rId321"/>
    <p:sldId id="626" r:id="rId322"/>
    <p:sldId id="627" r:id="rId323"/>
    <p:sldId id="628" r:id="rId324"/>
    <p:sldId id="629" r:id="rId325"/>
    <p:sldId id="630" r:id="rId326"/>
    <p:sldId id="631" r:id="rId327"/>
    <p:sldId id="649" r:id="rId328"/>
    <p:sldId id="632" r:id="rId329"/>
    <p:sldId id="633" r:id="rId330"/>
    <p:sldId id="634" r:id="rId331"/>
    <p:sldId id="652" r:id="rId332"/>
    <p:sldId id="650" r:id="rId333"/>
    <p:sldId id="651" r:id="rId334"/>
    <p:sldId id="636" r:id="rId335"/>
    <p:sldId id="648" r:id="rId336"/>
    <p:sldId id="638" r:id="rId337"/>
    <p:sldId id="639" r:id="rId338"/>
    <p:sldId id="643" r:id="rId339"/>
    <p:sldId id="640" r:id="rId340"/>
    <p:sldId id="641" r:id="rId341"/>
    <p:sldId id="645" r:id="rId342"/>
    <p:sldId id="646" r:id="rId343"/>
    <p:sldId id="642" r:id="rId344"/>
    <p:sldId id="647" r:id="rId345"/>
    <p:sldId id="644" r:id="rId3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A67434EA-A851-42F4-9EB5-30B56F4ACFE5}">
          <p14:sldIdLst>
            <p14:sldId id="256"/>
            <p14:sldId id="392"/>
            <p14:sldId id="288"/>
            <p14:sldId id="400"/>
            <p14:sldId id="401"/>
            <p14:sldId id="289"/>
            <p14:sldId id="402"/>
            <p14:sldId id="403"/>
            <p14:sldId id="404"/>
            <p14:sldId id="541"/>
            <p14:sldId id="396"/>
            <p14:sldId id="542"/>
            <p14:sldId id="397"/>
            <p14:sldId id="398"/>
            <p14:sldId id="405"/>
            <p14:sldId id="406"/>
            <p14:sldId id="292"/>
            <p14:sldId id="543"/>
            <p14:sldId id="412"/>
            <p14:sldId id="413"/>
            <p14:sldId id="407"/>
            <p14:sldId id="408"/>
            <p14:sldId id="415"/>
            <p14:sldId id="409"/>
            <p14:sldId id="410"/>
            <p14:sldId id="548"/>
            <p14:sldId id="549"/>
            <p14:sldId id="411"/>
            <p14:sldId id="547"/>
            <p14:sldId id="544"/>
            <p14:sldId id="545"/>
            <p14:sldId id="416"/>
            <p14:sldId id="399"/>
            <p14:sldId id="294"/>
            <p14:sldId id="417"/>
            <p14:sldId id="418"/>
            <p14:sldId id="297"/>
            <p14:sldId id="296"/>
            <p14:sldId id="293"/>
            <p14:sldId id="419"/>
            <p14:sldId id="551"/>
            <p14:sldId id="554"/>
            <p14:sldId id="555"/>
            <p14:sldId id="556"/>
            <p14:sldId id="557"/>
            <p14:sldId id="553"/>
            <p14:sldId id="550"/>
            <p14:sldId id="552"/>
            <p14:sldId id="558"/>
            <p14:sldId id="322"/>
            <p14:sldId id="298"/>
            <p14:sldId id="422"/>
            <p14:sldId id="420"/>
            <p14:sldId id="421"/>
            <p14:sldId id="300"/>
            <p14:sldId id="423"/>
            <p14:sldId id="424"/>
            <p14:sldId id="425"/>
            <p14:sldId id="637"/>
            <p14:sldId id="302"/>
            <p14:sldId id="303"/>
            <p14:sldId id="426"/>
            <p14:sldId id="427"/>
            <p14:sldId id="453"/>
            <p14:sldId id="428"/>
            <p14:sldId id="429"/>
            <p14:sldId id="430"/>
            <p14:sldId id="305"/>
            <p14:sldId id="431"/>
            <p14:sldId id="561"/>
            <p14:sldId id="559"/>
            <p14:sldId id="560"/>
            <p14:sldId id="432"/>
            <p14:sldId id="304"/>
            <p14:sldId id="434"/>
            <p14:sldId id="435"/>
            <p14:sldId id="306"/>
            <p14:sldId id="436"/>
            <p14:sldId id="437"/>
            <p14:sldId id="307"/>
            <p14:sldId id="438"/>
            <p14:sldId id="546"/>
            <p14:sldId id="308"/>
            <p14:sldId id="439"/>
            <p14:sldId id="440"/>
            <p14:sldId id="310"/>
            <p14:sldId id="461"/>
            <p14:sldId id="457"/>
            <p14:sldId id="458"/>
            <p14:sldId id="459"/>
            <p14:sldId id="562"/>
            <p14:sldId id="455"/>
            <p14:sldId id="456"/>
            <p14:sldId id="563"/>
            <p14:sldId id="462"/>
            <p14:sldId id="442"/>
            <p14:sldId id="443"/>
            <p14:sldId id="460"/>
            <p14:sldId id="446"/>
            <p14:sldId id="451"/>
            <p14:sldId id="450"/>
            <p14:sldId id="312"/>
            <p14:sldId id="318"/>
            <p14:sldId id="319"/>
            <p14:sldId id="320"/>
            <p14:sldId id="321"/>
            <p14:sldId id="313"/>
            <p14:sldId id="315"/>
            <p14:sldId id="316"/>
            <p14:sldId id="467"/>
            <p14:sldId id="468"/>
            <p14:sldId id="317"/>
            <p14:sldId id="452"/>
            <p14:sldId id="477"/>
            <p14:sldId id="466"/>
            <p14:sldId id="464"/>
            <p14:sldId id="463"/>
            <p14:sldId id="465"/>
            <p14:sldId id="323"/>
            <p14:sldId id="471"/>
            <p14:sldId id="325"/>
            <p14:sldId id="324"/>
            <p14:sldId id="327"/>
            <p14:sldId id="326"/>
            <p14:sldId id="472"/>
            <p14:sldId id="473"/>
            <p14:sldId id="474"/>
            <p14:sldId id="475"/>
            <p14:sldId id="476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94"/>
            <p14:sldId id="478"/>
            <p14:sldId id="479"/>
            <p14:sldId id="480"/>
            <p14:sldId id="337"/>
            <p14:sldId id="338"/>
            <p14:sldId id="481"/>
            <p14:sldId id="490"/>
            <p14:sldId id="482"/>
            <p14:sldId id="483"/>
            <p14:sldId id="484"/>
            <p14:sldId id="485"/>
            <p14:sldId id="486"/>
            <p14:sldId id="488"/>
            <p14:sldId id="339"/>
            <p14:sldId id="489"/>
            <p14:sldId id="491"/>
            <p14:sldId id="492"/>
            <p14:sldId id="493"/>
            <p14:sldId id="494"/>
            <p14:sldId id="495"/>
            <p14:sldId id="496"/>
            <p14:sldId id="340"/>
            <p14:sldId id="497"/>
            <p14:sldId id="498"/>
            <p14:sldId id="499"/>
            <p14:sldId id="501"/>
            <p14:sldId id="341"/>
            <p14:sldId id="500"/>
            <p14:sldId id="342"/>
            <p14:sldId id="343"/>
            <p14:sldId id="502"/>
            <p14:sldId id="503"/>
            <p14:sldId id="538"/>
            <p14:sldId id="504"/>
            <p14:sldId id="539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344"/>
            <p14:sldId id="345"/>
            <p14:sldId id="513"/>
            <p14:sldId id="514"/>
            <p14:sldId id="515"/>
            <p14:sldId id="516"/>
            <p14:sldId id="517"/>
            <p14:sldId id="518"/>
            <p14:sldId id="519"/>
            <p14:sldId id="346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347"/>
            <p14:sldId id="348"/>
            <p14:sldId id="469"/>
            <p14:sldId id="349"/>
            <p14:sldId id="350"/>
            <p14:sldId id="354"/>
            <p14:sldId id="351"/>
            <p14:sldId id="565"/>
            <p14:sldId id="353"/>
            <p14:sldId id="352"/>
            <p14:sldId id="564"/>
            <p14:sldId id="395"/>
            <p14:sldId id="580"/>
            <p14:sldId id="470"/>
            <p14:sldId id="581"/>
            <p14:sldId id="582"/>
            <p14:sldId id="356"/>
            <p14:sldId id="566"/>
            <p14:sldId id="567"/>
            <p14:sldId id="568"/>
            <p14:sldId id="569"/>
            <p14:sldId id="357"/>
            <p14:sldId id="358"/>
            <p14:sldId id="540"/>
            <p14:sldId id="570"/>
            <p14:sldId id="571"/>
            <p14:sldId id="572"/>
            <p14:sldId id="573"/>
            <p14:sldId id="574"/>
            <p14:sldId id="621"/>
            <p14:sldId id="575"/>
            <p14:sldId id="576"/>
            <p14:sldId id="577"/>
            <p14:sldId id="578"/>
            <p14:sldId id="579"/>
            <p14:sldId id="583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87"/>
            <p14:sldId id="374"/>
            <p14:sldId id="584"/>
            <p14:sldId id="585"/>
            <p14:sldId id="620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5"/>
            <p14:sldId id="594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375"/>
            <p14:sldId id="376"/>
            <p14:sldId id="613"/>
            <p14:sldId id="377"/>
            <p14:sldId id="614"/>
            <p14:sldId id="619"/>
            <p14:sldId id="617"/>
            <p14:sldId id="615"/>
            <p14:sldId id="616"/>
            <p14:sldId id="618"/>
            <p14:sldId id="378"/>
            <p14:sldId id="379"/>
            <p14:sldId id="381"/>
            <p14:sldId id="382"/>
            <p14:sldId id="388"/>
            <p14:sldId id="389"/>
            <p14:sldId id="390"/>
            <p14:sldId id="391"/>
            <p14:sldId id="383"/>
            <p14:sldId id="384"/>
            <p14:sldId id="385"/>
            <p14:sldId id="386"/>
            <p14:sldId id="380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49"/>
            <p14:sldId id="632"/>
            <p14:sldId id="633"/>
            <p14:sldId id="634"/>
            <p14:sldId id="652"/>
            <p14:sldId id="650"/>
            <p14:sldId id="651"/>
            <p14:sldId id="636"/>
            <p14:sldId id="648"/>
            <p14:sldId id="638"/>
            <p14:sldId id="639"/>
            <p14:sldId id="643"/>
            <p14:sldId id="640"/>
            <p14:sldId id="641"/>
            <p14:sldId id="645"/>
            <p14:sldId id="646"/>
            <p14:sldId id="642"/>
            <p14:sldId id="647"/>
            <p14:sldId id="6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  <a:srgbClr val="F3D2F4"/>
    <a:srgbClr val="FF9999"/>
    <a:srgbClr val="CC66FF"/>
    <a:srgbClr val="C00000"/>
    <a:srgbClr val="DEEBF7"/>
    <a:srgbClr val="A6A6A6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0688" autoAdjust="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7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546"/>
    </p:cViewPr>
  </p:sorterViewPr>
  <p:notesViewPr>
    <p:cSldViewPr snapToGrid="0">
      <p:cViewPr varScale="1">
        <p:scale>
          <a:sx n="90" d="100"/>
          <a:sy n="90" d="100"/>
        </p:scale>
        <p:origin x="2676" y="72"/>
      </p:cViewPr>
      <p:guideLst/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handoutMaster" Target="handoutMasters/handoutMaster1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presProps" Target="presProps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viewProps" Target="viewProps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theme" Target="theme/theme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B912-6339-47EF-B733-9A114BEF5F8E}" type="datetimeFigureOut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78320-428D-44F8-BC05-AB451E082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02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4847-DEDB-4ED8-A241-3E26F295FA8C}" type="datetimeFigureOut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22C-31DE-4B64-BADE-26261F70D1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91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68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108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47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4AD8-50C4-4572-B8AE-FD5B0BB64D8A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76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A754-E793-403F-AF21-93AD6C943E50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1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4B08-5DCE-4DDB-BA8A-F854858EE414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7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552" y="254610"/>
            <a:ext cx="1144207" cy="114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942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000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36EB-242E-4F6F-909D-12653E15CE77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01" y="612166"/>
            <a:ext cx="1099116" cy="5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AAEA-49DA-4DA1-BF4C-13D5FCD93C2A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33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9333"/>
            <a:ext cx="3886200" cy="466763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9333"/>
            <a:ext cx="3886200" cy="466763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57F-6A00-43BC-B4B7-F146617DC39D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552" y="254610"/>
            <a:ext cx="1144207" cy="114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3691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7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41B-78E6-4CE0-9A9A-E0F5A2FBCD0A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3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F86C-C5A4-45C4-BEF1-05421A725B11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15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2340-58AC-44AD-AB72-52A3B9D05F79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5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8FF4-8397-430C-AA34-3D6ADF2FEA59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22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ABF2-AB14-4299-9244-0D0E3DDC918F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30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B8A8-C2F2-4714-86E1-48177C028317}" type="datetime1">
              <a:rPr lang="zh-TW" altLang="en-US" smtClean="0"/>
              <a:pPr/>
              <a:t>2021/5/18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73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1.em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Visio_2003-2010___2.vsd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6.emf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Microsoft_Visio_2003-2010___3.vsd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8.emf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9.emf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2.emf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Visio_2003-2010___4.vsd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Visio_2003-2010___5.vsd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Microsoft_Visio_2003-2010___7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Visio_2003-2010___6.vsd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Visio_2003-2010___8.vsd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9.emf"/><Relationship Id="rId4" Type="http://schemas.openxmlformats.org/officeDocument/2006/relationships/oleObject" Target="../embeddings/Microsoft_Visio_2003-2010___9.vsd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54.emf"/><Relationship Id="rId4" Type="http://schemas.openxmlformats.org/officeDocument/2006/relationships/oleObject" Target="../embeddings/Microsoft_Visio_2003-2010___10.vsd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emf"/><Relationship Id="rId5" Type="http://schemas.openxmlformats.org/officeDocument/2006/relationships/image" Target="../media/image10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5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5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4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Visio_2003-2010___1.vsd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1967" y="1446726"/>
            <a:ext cx="5626100" cy="1735137"/>
          </a:xfrm>
        </p:spPr>
        <p:txBody>
          <a:bodyPr>
            <a:noAutofit/>
          </a:bodyPr>
          <a:lstStyle/>
          <a:p>
            <a:pPr algn="l"/>
            <a:r>
              <a:rPr lang="en-US" altLang="zh-TW" b="1" smtClean="0">
                <a:latin typeface="Vrinda" panose="020B0502040204020203" pitchFamily="34" charset="0"/>
                <a:cs typeface="Vrinda" panose="020B0502040204020203" pitchFamily="34" charset="0"/>
              </a:rPr>
              <a:t>Data </a:t>
            </a:r>
            <a:br>
              <a:rPr lang="en-US" altLang="zh-TW" b="1" smtClean="0">
                <a:latin typeface="Vrinda" panose="020B0502040204020203" pitchFamily="34" charset="0"/>
                <a:cs typeface="Vrinda" panose="020B0502040204020203" pitchFamily="34" charset="0"/>
              </a:rPr>
            </a:br>
            <a:r>
              <a:rPr lang="en-US" altLang="zh-TW" b="1" smtClean="0">
                <a:latin typeface="Vrinda" panose="020B0502040204020203" pitchFamily="34" charset="0"/>
                <a:cs typeface="Vrinda" panose="020B0502040204020203" pitchFamily="34" charset="0"/>
              </a:rPr>
              <a:t>Structures</a:t>
            </a:r>
            <a:endParaRPr lang="zh-TW" altLang="en-US" b="1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52" name="副標題 2"/>
          <p:cNvSpPr txBox="1">
            <a:spLocks/>
          </p:cNvSpPr>
          <p:nvPr/>
        </p:nvSpPr>
        <p:spPr>
          <a:xfrm>
            <a:off x="886732" y="3125219"/>
            <a:ext cx="6858000" cy="857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600" spc="-150" smtClean="0">
                <a:solidFill>
                  <a:srgbClr val="C00000"/>
                </a:solidFill>
                <a:cs typeface="Vrinda" panose="020B0502040204020203" pitchFamily="34" charset="0"/>
              </a:rPr>
              <a:t>CH5 Trees </a:t>
            </a:r>
            <a:endParaRPr lang="zh-TW" altLang="en-US" sz="3600" spc="-150">
              <a:solidFill>
                <a:srgbClr val="C00000"/>
              </a:solidFill>
              <a:cs typeface="Vrinda" panose="020B0502040204020203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1419" y="1447042"/>
            <a:ext cx="3444240" cy="4191000"/>
          </a:xfrm>
          <a:prstGeom prst="rect">
            <a:avLst/>
          </a:prstGeom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911011" y="3982280"/>
            <a:ext cx="4050456" cy="2164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Tai-Lang Jong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Office: Delta 928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Tel: 42577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tljong@mx.nthu.edu.tw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2021</a:t>
            </a:r>
          </a:p>
        </p:txBody>
      </p:sp>
    </p:spTree>
    <p:extLst>
      <p:ext uri="{BB962C8B-B14F-4D97-AF65-F5344CB8AC3E}">
        <p14:creationId xmlns:p14="http://schemas.microsoft.com/office/powerpoint/2010/main" val="90414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Example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</a:t>
            </a:fld>
            <a:endParaRPr lang="zh-TW" altLang="en-US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276887" y="1983520"/>
            <a:ext cx="6161085" cy="3357559"/>
            <a:chOff x="2147" y="917"/>
            <a:chExt cx="3881" cy="211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AutoShape 45"/>
            <p:cNvSpPr>
              <a:spLocks noChangeAspect="1" noChangeArrowheads="1"/>
            </p:cNvSpPr>
            <p:nvPr/>
          </p:nvSpPr>
          <p:spPr bwMode="auto">
            <a:xfrm>
              <a:off x="3335" y="917"/>
              <a:ext cx="1474" cy="32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 err="1">
                  <a:ea typeface="新細明體" pitchFamily="18" charset="-120"/>
                </a:rPr>
                <a:t>Computers”R”Us</a:t>
              </a:r>
              <a:endParaRPr lang="en-US" altLang="zh-TW" sz="2400">
                <a:ea typeface="新細明體" pitchFamily="18" charset="-120"/>
              </a:endParaRPr>
            </a:p>
          </p:txBody>
        </p:sp>
        <p:sp>
          <p:nvSpPr>
            <p:cNvPr id="7" name="AutoShape 46"/>
            <p:cNvSpPr>
              <a:spLocks noChangeAspect="1" noChangeArrowheads="1"/>
            </p:cNvSpPr>
            <p:nvPr/>
          </p:nvSpPr>
          <p:spPr bwMode="auto">
            <a:xfrm>
              <a:off x="2604" y="1494"/>
              <a:ext cx="545" cy="32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Sales</a:t>
              </a:r>
            </a:p>
          </p:txBody>
        </p:sp>
        <p:sp>
          <p:nvSpPr>
            <p:cNvPr id="8" name="AutoShape 47"/>
            <p:cNvSpPr>
              <a:spLocks noChangeAspect="1" noChangeArrowheads="1"/>
            </p:cNvSpPr>
            <p:nvPr/>
          </p:nvSpPr>
          <p:spPr bwMode="auto">
            <a:xfrm>
              <a:off x="5528" y="1494"/>
              <a:ext cx="500" cy="32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R&amp;D</a:t>
              </a:r>
            </a:p>
          </p:txBody>
        </p:sp>
        <p:sp>
          <p:nvSpPr>
            <p:cNvPr id="9" name="AutoShape 48"/>
            <p:cNvSpPr>
              <a:spLocks noChangeAspect="1" noChangeArrowheads="1"/>
            </p:cNvSpPr>
            <p:nvPr/>
          </p:nvSpPr>
          <p:spPr bwMode="auto">
            <a:xfrm>
              <a:off x="3979" y="1493"/>
              <a:ext cx="1306" cy="32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Manufacturing</a:t>
              </a:r>
            </a:p>
          </p:txBody>
        </p:sp>
        <p:sp>
          <p:nvSpPr>
            <p:cNvPr id="10" name="AutoShape 49"/>
            <p:cNvSpPr>
              <a:spLocks noChangeAspect="1" noChangeArrowheads="1"/>
            </p:cNvSpPr>
            <p:nvPr/>
          </p:nvSpPr>
          <p:spPr bwMode="auto">
            <a:xfrm>
              <a:off x="3877" y="2060"/>
              <a:ext cx="762" cy="32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Laptops</a:t>
              </a:r>
            </a:p>
          </p:txBody>
        </p:sp>
        <p:sp>
          <p:nvSpPr>
            <p:cNvPr id="11" name="AutoShape 50"/>
            <p:cNvSpPr>
              <a:spLocks noChangeAspect="1" noChangeArrowheads="1"/>
            </p:cNvSpPr>
            <p:nvPr/>
          </p:nvSpPr>
          <p:spPr bwMode="auto">
            <a:xfrm>
              <a:off x="4664" y="2069"/>
              <a:ext cx="861" cy="32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Desktops</a:t>
              </a:r>
            </a:p>
          </p:txBody>
        </p:sp>
        <p:sp>
          <p:nvSpPr>
            <p:cNvPr id="12" name="AutoShape 52"/>
            <p:cNvSpPr>
              <a:spLocks noChangeAspect="1" noChangeArrowheads="1"/>
            </p:cNvSpPr>
            <p:nvPr/>
          </p:nvSpPr>
          <p:spPr bwMode="auto">
            <a:xfrm>
              <a:off x="2174" y="2060"/>
              <a:ext cx="358" cy="32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US</a:t>
              </a:r>
            </a:p>
          </p:txBody>
        </p:sp>
        <p:sp>
          <p:nvSpPr>
            <p:cNvPr id="13" name="AutoShape 54"/>
            <p:cNvSpPr>
              <a:spLocks noChangeAspect="1" noChangeArrowheads="1"/>
            </p:cNvSpPr>
            <p:nvPr/>
          </p:nvSpPr>
          <p:spPr bwMode="auto">
            <a:xfrm>
              <a:off x="2651" y="2069"/>
              <a:ext cx="1157" cy="32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International</a:t>
              </a:r>
            </a:p>
          </p:txBody>
        </p:sp>
        <p:cxnSp>
          <p:nvCxnSpPr>
            <p:cNvPr id="14" name="AutoShape 56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 flipH="1">
              <a:off x="2877" y="1238"/>
              <a:ext cx="1195" cy="25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57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>
              <a:off x="4072" y="1238"/>
              <a:ext cx="560" cy="254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58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>
              <a:off x="4072" y="1238"/>
              <a:ext cx="1706" cy="25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60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4632" y="1814"/>
              <a:ext cx="463" cy="254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61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 flipH="1">
              <a:off x="4258" y="1814"/>
              <a:ext cx="374" cy="24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62"/>
            <p:cNvCxnSpPr>
              <a:cxnSpLocks noChangeShapeType="1"/>
              <a:stCxn id="7" idx="2"/>
              <a:endCxn id="13" idx="0"/>
            </p:cNvCxnSpPr>
            <p:nvPr/>
          </p:nvCxnSpPr>
          <p:spPr bwMode="auto">
            <a:xfrm>
              <a:off x="2877" y="1815"/>
              <a:ext cx="353" cy="25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63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 flipH="1">
              <a:off x="2353" y="1815"/>
              <a:ext cx="524" cy="244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1" name="AutoShape 64"/>
            <p:cNvSpPr>
              <a:spLocks noChangeAspect="1" noChangeArrowheads="1"/>
            </p:cNvSpPr>
            <p:nvPr/>
          </p:nvSpPr>
          <p:spPr bwMode="auto">
            <a:xfrm>
              <a:off x="2147" y="2701"/>
              <a:ext cx="705" cy="32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Europe</a:t>
              </a:r>
            </a:p>
          </p:txBody>
        </p:sp>
        <p:sp>
          <p:nvSpPr>
            <p:cNvPr id="22" name="AutoShape 65"/>
            <p:cNvSpPr>
              <a:spLocks noChangeAspect="1" noChangeArrowheads="1"/>
            </p:cNvSpPr>
            <p:nvPr/>
          </p:nvSpPr>
          <p:spPr bwMode="auto">
            <a:xfrm>
              <a:off x="2934" y="2702"/>
              <a:ext cx="471" cy="32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Asia</a:t>
              </a:r>
            </a:p>
          </p:txBody>
        </p:sp>
        <p:cxnSp>
          <p:nvCxnSpPr>
            <p:cNvPr id="23" name="AutoShape 66"/>
            <p:cNvCxnSpPr>
              <a:cxnSpLocks noChangeShapeType="1"/>
              <a:stCxn id="13" idx="2"/>
              <a:endCxn id="22" idx="0"/>
            </p:cNvCxnSpPr>
            <p:nvPr/>
          </p:nvCxnSpPr>
          <p:spPr bwMode="auto">
            <a:xfrm flipH="1">
              <a:off x="3170" y="2390"/>
              <a:ext cx="60" cy="31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4" name="AutoShape 67"/>
            <p:cNvCxnSpPr>
              <a:cxnSpLocks noChangeShapeType="1"/>
              <a:stCxn id="13" idx="2"/>
              <a:endCxn id="21" idx="0"/>
            </p:cNvCxnSpPr>
            <p:nvPr/>
          </p:nvCxnSpPr>
          <p:spPr bwMode="auto">
            <a:xfrm flipH="1">
              <a:off x="2499" y="2390"/>
              <a:ext cx="730" cy="31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5" name="AutoShape 68"/>
            <p:cNvSpPr>
              <a:spLocks noChangeAspect="1" noChangeArrowheads="1"/>
            </p:cNvSpPr>
            <p:nvPr/>
          </p:nvSpPr>
          <p:spPr bwMode="auto">
            <a:xfrm>
              <a:off x="3558" y="2710"/>
              <a:ext cx="729" cy="32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Canada</a:t>
              </a:r>
            </a:p>
          </p:txBody>
        </p:sp>
        <p:cxnSp>
          <p:nvCxnSpPr>
            <p:cNvPr id="26" name="AutoShape 69"/>
            <p:cNvCxnSpPr>
              <a:cxnSpLocks noChangeShapeType="1"/>
              <a:stCxn id="13" idx="2"/>
              <a:endCxn id="25" idx="0"/>
            </p:cNvCxnSpPr>
            <p:nvPr/>
          </p:nvCxnSpPr>
          <p:spPr bwMode="auto">
            <a:xfrm>
              <a:off x="3230" y="2390"/>
              <a:ext cx="693" cy="31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Postorder</a:t>
            </a:r>
            <a:r>
              <a:rPr lang="en-US" altLang="zh-TW" smtClean="0">
                <a:ea typeface="新細明體" charset="-120"/>
              </a:rPr>
              <a:t> Example (Visit = Print)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100</a:t>
            </a:fld>
            <a:endParaRPr lang="zh-TW" altLang="en-US"/>
          </a:p>
        </p:txBody>
      </p:sp>
      <p:grpSp>
        <p:nvGrpSpPr>
          <p:cNvPr id="3" name="群組 23"/>
          <p:cNvGrpSpPr/>
          <p:nvPr/>
        </p:nvGrpSpPr>
        <p:grpSpPr>
          <a:xfrm>
            <a:off x="342896" y="2106398"/>
            <a:ext cx="2672443" cy="2497293"/>
            <a:chOff x="1028696" y="1959442"/>
            <a:chExt cx="2672443" cy="2497293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971795" y="3026242"/>
              <a:ext cx="381000" cy="461963"/>
              <a:chOff x="4176" y="1104"/>
              <a:chExt cx="240" cy="291"/>
            </a:xfrm>
          </p:grpSpPr>
          <p:sp>
            <p:nvSpPr>
              <p:cNvPr id="18" name="Oval 24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 sz="2400"/>
              </a:p>
            </p:txBody>
          </p:sp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970310" y="1959442"/>
              <a:ext cx="381000" cy="461963"/>
              <a:chOff x="4176" y="1104"/>
              <a:chExt cx="240" cy="291"/>
            </a:xfrm>
          </p:grpSpPr>
          <p:sp>
            <p:nvSpPr>
              <p:cNvPr id="14" name="Oval 3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 sz="2400"/>
              </a:p>
            </p:txBody>
          </p:sp>
          <p:sp>
            <p:nvSpPr>
              <p:cNvPr id="15" name="Text Box 3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Line 38"/>
            <p:cNvSpPr>
              <a:spLocks noChangeShapeType="1"/>
            </p:cNvSpPr>
            <p:nvPr/>
          </p:nvSpPr>
          <p:spPr bwMode="auto">
            <a:xfrm flipH="1">
              <a:off x="1273628" y="2264242"/>
              <a:ext cx="696681" cy="8218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>
              <a:off x="2275110" y="2340442"/>
              <a:ext cx="762004" cy="7619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1970310" y="1959442"/>
              <a:ext cx="762000" cy="4619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solidFill>
                    <a:schemeClr val="tx1"/>
                  </a:solidFill>
                  <a:ea typeface="新細明體" charset="-120"/>
                </a:rPr>
                <a:t>A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grpSp>
          <p:nvGrpSpPr>
            <p:cNvPr id="7" name="群組 22"/>
            <p:cNvGrpSpPr/>
            <p:nvPr/>
          </p:nvGrpSpPr>
          <p:grpSpPr>
            <a:xfrm>
              <a:off x="1028696" y="3042571"/>
              <a:ext cx="762000" cy="461963"/>
              <a:chOff x="293910" y="3026242"/>
              <a:chExt cx="762000" cy="461963"/>
            </a:xfrm>
          </p:grpSpPr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293910" y="3026242"/>
                <a:ext cx="381000" cy="461963"/>
                <a:chOff x="4176" y="1104"/>
                <a:chExt cx="240" cy="291"/>
              </a:xfrm>
            </p:grpSpPr>
            <p:sp>
              <p:nvSpPr>
                <p:cNvPr id="16" name="Oval 31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 sz="2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Text Box 41"/>
              <p:cNvSpPr txBox="1">
                <a:spLocks noChangeArrowheads="1"/>
              </p:cNvSpPr>
              <p:nvPr/>
            </p:nvSpPr>
            <p:spPr bwMode="auto">
              <a:xfrm>
                <a:off x="293910" y="3026242"/>
                <a:ext cx="762000" cy="46196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 smtClean="0">
                    <a:solidFill>
                      <a:schemeClr val="tx1"/>
                    </a:solidFill>
                    <a:ea typeface="新細明體" charset="-120"/>
                  </a:rPr>
                  <a:t>B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p:grpSp>
        <p:sp>
          <p:nvSpPr>
            <p:cNvPr id="13" name="Text Box 42"/>
            <p:cNvSpPr txBox="1">
              <a:spLocks noChangeArrowheads="1"/>
            </p:cNvSpPr>
            <p:nvPr/>
          </p:nvSpPr>
          <p:spPr bwMode="auto">
            <a:xfrm>
              <a:off x="2939139" y="3091557"/>
              <a:ext cx="762000" cy="4619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solidFill>
                    <a:schemeClr val="tx1"/>
                  </a:solidFill>
                  <a:ea typeface="新細明體" charset="-120"/>
                </a:rPr>
                <a:t>C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20" name="Text Box 55"/>
            <p:cNvSpPr txBox="1">
              <a:spLocks noChangeArrowheads="1"/>
            </p:cNvSpPr>
            <p:nvPr/>
          </p:nvSpPr>
          <p:spPr bwMode="auto">
            <a:xfrm>
              <a:off x="16546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B</a:t>
              </a:r>
              <a:endParaRPr lang="en-US" altLang="zh-TW" sz="2400">
                <a:ea typeface="新細明體" charset="-120"/>
              </a:endParaRPr>
            </a:p>
          </p:txBody>
        </p:sp>
        <p:sp>
          <p:nvSpPr>
            <p:cNvPr id="21" name="Text Box 56"/>
            <p:cNvSpPr txBox="1">
              <a:spLocks noChangeArrowheads="1"/>
            </p:cNvSpPr>
            <p:nvPr/>
          </p:nvSpPr>
          <p:spPr bwMode="auto">
            <a:xfrm>
              <a:off x="19594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C</a:t>
              </a:r>
              <a:endParaRPr lang="en-US" altLang="zh-TW" sz="2400">
                <a:ea typeface="新細明體" charset="-120"/>
              </a:endParaRPr>
            </a:p>
          </p:txBody>
        </p:sp>
        <p:sp>
          <p:nvSpPr>
            <p:cNvPr id="22" name="Text Box 57"/>
            <p:cNvSpPr txBox="1">
              <a:spLocks noChangeArrowheads="1"/>
            </p:cNvSpPr>
            <p:nvPr/>
          </p:nvSpPr>
          <p:spPr bwMode="auto">
            <a:xfrm>
              <a:off x="22642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A</a:t>
              </a:r>
              <a:endParaRPr lang="en-US" altLang="zh-TW" sz="2400">
                <a:ea typeface="新細明體" charset="-120"/>
              </a:endParaRPr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3331028" y="1812471"/>
            <a:ext cx="5562600" cy="3322638"/>
            <a:chOff x="720" y="864"/>
            <a:chExt cx="3504" cy="2093"/>
          </a:xfrm>
        </p:grpSpPr>
        <p:grpSp>
          <p:nvGrpSpPr>
            <p:cNvPr id="24" name="Group 4"/>
            <p:cNvGrpSpPr>
              <a:grpSpLocks/>
            </p:cNvGrpSpPr>
            <p:nvPr/>
          </p:nvGrpSpPr>
          <p:grpSpPr bwMode="auto">
            <a:xfrm>
              <a:off x="1008" y="2160"/>
              <a:ext cx="240" cy="365"/>
              <a:chOff x="4176" y="1104"/>
              <a:chExt cx="240" cy="365"/>
            </a:xfrm>
          </p:grpSpPr>
          <p:sp>
            <p:nvSpPr>
              <p:cNvPr id="73" name="Oval 5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4" name="Text Box 6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720" y="2592"/>
              <a:ext cx="240" cy="365"/>
              <a:chOff x="4176" y="1104"/>
              <a:chExt cx="240" cy="365"/>
            </a:xfrm>
          </p:grpSpPr>
          <p:sp>
            <p:nvSpPr>
              <p:cNvPr id="71" name="Oval 8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2" name="Text Box 9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10"/>
            <p:cNvGrpSpPr>
              <a:grpSpLocks/>
            </p:cNvGrpSpPr>
            <p:nvPr/>
          </p:nvGrpSpPr>
          <p:grpSpPr bwMode="auto">
            <a:xfrm>
              <a:off x="1344" y="2592"/>
              <a:ext cx="240" cy="365"/>
              <a:chOff x="4176" y="1104"/>
              <a:chExt cx="240" cy="365"/>
            </a:xfrm>
          </p:grpSpPr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0" name="Text Box 12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912" y="2400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1248" y="2352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7" name="Group 15"/>
            <p:cNvGrpSpPr>
              <a:grpSpLocks/>
            </p:cNvGrpSpPr>
            <p:nvPr/>
          </p:nvGrpSpPr>
          <p:grpSpPr bwMode="auto">
            <a:xfrm>
              <a:off x="2256" y="2112"/>
              <a:ext cx="240" cy="365"/>
              <a:chOff x="4176" y="1104"/>
              <a:chExt cx="240" cy="365"/>
            </a:xfrm>
          </p:grpSpPr>
          <p:sp>
            <p:nvSpPr>
              <p:cNvPr id="67" name="Oval 1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8" name="Text Box 1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2544" y="2592"/>
              <a:ext cx="240" cy="365"/>
              <a:chOff x="4176" y="1104"/>
              <a:chExt cx="240" cy="365"/>
            </a:xfrm>
          </p:grpSpPr>
          <p:sp>
            <p:nvSpPr>
              <p:cNvPr id="65" name="Oval 19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" name="Text Box 20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2448" y="2352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22"/>
            <p:cNvGrpSpPr>
              <a:grpSpLocks/>
            </p:cNvGrpSpPr>
            <p:nvPr/>
          </p:nvGrpSpPr>
          <p:grpSpPr bwMode="auto">
            <a:xfrm>
              <a:off x="3744" y="1536"/>
              <a:ext cx="240" cy="365"/>
              <a:chOff x="4176" y="1104"/>
              <a:chExt cx="240" cy="365"/>
            </a:xfrm>
          </p:grpSpPr>
          <p:sp>
            <p:nvSpPr>
              <p:cNvPr id="63" name="Oval 23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4" name="Text Box 24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25"/>
            <p:cNvGrpSpPr>
              <a:grpSpLocks/>
            </p:cNvGrpSpPr>
            <p:nvPr/>
          </p:nvGrpSpPr>
          <p:grpSpPr bwMode="auto">
            <a:xfrm>
              <a:off x="3456" y="1968"/>
              <a:ext cx="240" cy="365"/>
              <a:chOff x="4176" y="1104"/>
              <a:chExt cx="240" cy="365"/>
            </a:xfrm>
          </p:grpSpPr>
          <p:sp>
            <p:nvSpPr>
              <p:cNvPr id="61" name="Oval 2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2" name="Text Box 2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3648" y="1776"/>
              <a:ext cx="14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4" name="Group 29"/>
            <p:cNvGrpSpPr>
              <a:grpSpLocks/>
            </p:cNvGrpSpPr>
            <p:nvPr/>
          </p:nvGrpSpPr>
          <p:grpSpPr bwMode="auto">
            <a:xfrm>
              <a:off x="1728" y="1536"/>
              <a:ext cx="240" cy="365"/>
              <a:chOff x="4176" y="1104"/>
              <a:chExt cx="240" cy="365"/>
            </a:xfrm>
          </p:grpSpPr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" name="Text Box 31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1200" y="1728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1968" y="1728"/>
              <a:ext cx="33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2784" y="864"/>
              <a:ext cx="240" cy="365"/>
              <a:chOff x="4176" y="1104"/>
              <a:chExt cx="240" cy="365"/>
            </a:xfrm>
          </p:grpSpPr>
          <p:sp>
            <p:nvSpPr>
              <p:cNvPr id="57" name="Oval 35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Text Box 36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1920" y="1056"/>
              <a:ext cx="86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2976" y="1104"/>
              <a:ext cx="81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2784" y="864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1728" y="153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>
              <a:off x="3744" y="153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1008" y="2160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256" y="211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3456" y="1968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f</a:t>
              </a:r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>
              <a:off x="720" y="2544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g</a:t>
              </a:r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344" y="259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h</a:t>
              </a:r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2592" y="259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i</a:t>
              </a:r>
            </a:p>
          </p:txBody>
        </p:sp>
        <p:grpSp>
          <p:nvGrpSpPr>
            <p:cNvPr id="37" name="Group 48"/>
            <p:cNvGrpSpPr>
              <a:grpSpLocks/>
            </p:cNvGrpSpPr>
            <p:nvPr/>
          </p:nvGrpSpPr>
          <p:grpSpPr bwMode="auto">
            <a:xfrm>
              <a:off x="3696" y="2496"/>
              <a:ext cx="240" cy="365"/>
              <a:chOff x="4176" y="1104"/>
              <a:chExt cx="240" cy="365"/>
            </a:xfrm>
          </p:grpSpPr>
          <p:sp>
            <p:nvSpPr>
              <p:cNvPr id="55" name="Oval 49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6" name="Text Box 50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3600" y="2256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3744" y="249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j</a:t>
              </a:r>
            </a:p>
          </p:txBody>
        </p:sp>
      </p:grpSp>
      <p:sp>
        <p:nvSpPr>
          <p:cNvPr id="83" name="Text Box 53"/>
          <p:cNvSpPr txBox="1">
            <a:spLocks noChangeArrowheads="1"/>
          </p:cNvSpPr>
          <p:nvPr/>
        </p:nvSpPr>
        <p:spPr bwMode="auto">
          <a:xfrm>
            <a:off x="4865915" y="5486400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g</a:t>
            </a:r>
          </a:p>
        </p:txBody>
      </p:sp>
      <p:sp>
        <p:nvSpPr>
          <p:cNvPr id="84" name="Text Box 54"/>
          <p:cNvSpPr txBox="1">
            <a:spLocks noChangeArrowheads="1"/>
          </p:cNvSpPr>
          <p:nvPr/>
        </p:nvSpPr>
        <p:spPr bwMode="auto">
          <a:xfrm>
            <a:off x="5170715" y="5486400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h</a:t>
            </a:r>
          </a:p>
        </p:txBody>
      </p:sp>
      <p:sp>
        <p:nvSpPr>
          <p:cNvPr id="95" name="Text Box 55"/>
          <p:cNvSpPr txBox="1">
            <a:spLocks noChangeArrowheads="1"/>
          </p:cNvSpPr>
          <p:nvPr/>
        </p:nvSpPr>
        <p:spPr bwMode="auto">
          <a:xfrm>
            <a:off x="5475515" y="5486400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d</a:t>
            </a:r>
          </a:p>
        </p:txBody>
      </p:sp>
      <p:sp>
        <p:nvSpPr>
          <p:cNvPr id="96" name="Text Box 56"/>
          <p:cNvSpPr txBox="1">
            <a:spLocks noChangeArrowheads="1"/>
          </p:cNvSpPr>
          <p:nvPr/>
        </p:nvSpPr>
        <p:spPr bwMode="auto">
          <a:xfrm>
            <a:off x="5780315" y="5486400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i</a:t>
            </a:r>
          </a:p>
        </p:txBody>
      </p:sp>
      <p:sp>
        <p:nvSpPr>
          <p:cNvPr id="97" name="Text Box 57"/>
          <p:cNvSpPr txBox="1">
            <a:spLocks noChangeArrowheads="1"/>
          </p:cNvSpPr>
          <p:nvPr/>
        </p:nvSpPr>
        <p:spPr bwMode="auto">
          <a:xfrm>
            <a:off x="6085115" y="5486400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e</a:t>
            </a:r>
          </a:p>
        </p:txBody>
      </p:sp>
      <p:sp>
        <p:nvSpPr>
          <p:cNvPr id="98" name="Text Box 58"/>
          <p:cNvSpPr txBox="1">
            <a:spLocks noChangeArrowheads="1"/>
          </p:cNvSpPr>
          <p:nvPr/>
        </p:nvSpPr>
        <p:spPr bwMode="auto">
          <a:xfrm>
            <a:off x="6389915" y="5486400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b</a:t>
            </a:r>
          </a:p>
        </p:txBody>
      </p:sp>
      <p:sp>
        <p:nvSpPr>
          <p:cNvPr id="99" name="Text Box 59"/>
          <p:cNvSpPr txBox="1">
            <a:spLocks noChangeArrowheads="1"/>
          </p:cNvSpPr>
          <p:nvPr/>
        </p:nvSpPr>
        <p:spPr bwMode="auto">
          <a:xfrm>
            <a:off x="6694715" y="5486400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j</a:t>
            </a:r>
          </a:p>
        </p:txBody>
      </p:sp>
      <p:sp>
        <p:nvSpPr>
          <p:cNvPr id="100" name="Text Box 60"/>
          <p:cNvSpPr txBox="1">
            <a:spLocks noChangeArrowheads="1"/>
          </p:cNvSpPr>
          <p:nvPr/>
        </p:nvSpPr>
        <p:spPr bwMode="auto">
          <a:xfrm>
            <a:off x="6999515" y="5486400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f</a:t>
            </a:r>
          </a:p>
        </p:txBody>
      </p:sp>
      <p:sp>
        <p:nvSpPr>
          <p:cNvPr id="101" name="Text Box 61"/>
          <p:cNvSpPr txBox="1">
            <a:spLocks noChangeArrowheads="1"/>
          </p:cNvSpPr>
          <p:nvPr/>
        </p:nvSpPr>
        <p:spPr bwMode="auto">
          <a:xfrm>
            <a:off x="7304315" y="5486400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c</a:t>
            </a:r>
          </a:p>
        </p:txBody>
      </p:sp>
      <p:sp>
        <p:nvSpPr>
          <p:cNvPr id="102" name="Text Box 62"/>
          <p:cNvSpPr txBox="1">
            <a:spLocks noChangeArrowheads="1"/>
          </p:cNvSpPr>
          <p:nvPr/>
        </p:nvSpPr>
        <p:spPr bwMode="auto">
          <a:xfrm>
            <a:off x="7609115" y="5486400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  <p:bldP spid="84" grpId="0" autoUpdateAnimBg="0"/>
      <p:bldP spid="95" grpId="0" autoUpdateAnimBg="0"/>
      <p:bldP spid="96" grpId="0" autoUpdateAnimBg="0"/>
      <p:bldP spid="97" grpId="0" autoUpdateAnimBg="0"/>
      <p:bldP spid="98" grpId="0" autoUpdateAnimBg="0"/>
      <p:bldP spid="99" grpId="0" autoUpdateAnimBg="0"/>
      <p:bldP spid="100" grpId="0" autoUpdateAnimBg="0"/>
      <p:bldP spid="101" grpId="0" autoUpdateAnimBg="0"/>
      <p:bldP spid="102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Postorder</a:t>
            </a:r>
            <a:r>
              <a:rPr lang="en-US" altLang="zh-TW" smtClean="0">
                <a:ea typeface="新細明體" charset="-120"/>
              </a:rPr>
              <a:t> of Expression Tree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101</a:t>
            </a:fld>
            <a:endParaRPr lang="zh-TW" altLang="en-US"/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480458" y="1486588"/>
            <a:ext cx="5748338" cy="3309938"/>
            <a:chOff x="912" y="741"/>
            <a:chExt cx="3621" cy="2085"/>
          </a:xfrm>
        </p:grpSpPr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1200" y="2064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221" y="2037"/>
              <a:ext cx="24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+</a:t>
              </a:r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912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933" y="2441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1536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1536" y="2448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 flipH="1">
              <a:off x="1104" y="2256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1440" y="2208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2496" y="2112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2527" y="2085"/>
              <a:ext cx="24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42" name="Oval 14"/>
            <p:cNvSpPr>
              <a:spLocks noChangeArrowheads="1"/>
            </p:cNvSpPr>
            <p:nvPr/>
          </p:nvSpPr>
          <p:spPr bwMode="auto">
            <a:xfrm>
              <a:off x="2208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2218" y="2479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44" name="Oval 16"/>
            <p:cNvSpPr>
              <a:spLocks noChangeArrowheads="1"/>
            </p:cNvSpPr>
            <p:nvPr/>
          </p:nvSpPr>
          <p:spPr bwMode="auto">
            <a:xfrm>
              <a:off x="2832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2832" y="249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>
              <a:off x="2400" y="2304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2736" y="2256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3936" y="1440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3957" y="1413"/>
              <a:ext cx="24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+</a:t>
              </a:r>
            </a:p>
          </p:txBody>
        </p:sp>
        <p:sp>
          <p:nvSpPr>
            <p:cNvPr id="50" name="Oval 22"/>
            <p:cNvSpPr>
              <a:spLocks noChangeArrowheads="1"/>
            </p:cNvSpPr>
            <p:nvPr/>
          </p:nvSpPr>
          <p:spPr bwMode="auto">
            <a:xfrm>
              <a:off x="3648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3658" y="1807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52" name="Oval 24"/>
            <p:cNvSpPr>
              <a:spLocks noChangeArrowheads="1"/>
            </p:cNvSpPr>
            <p:nvPr/>
          </p:nvSpPr>
          <p:spPr bwMode="auto">
            <a:xfrm>
              <a:off x="4272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4293" y="1834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f</a:t>
              </a:r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 flipH="1">
              <a:off x="3840" y="163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4176" y="1584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920" y="1440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941" y="1454"/>
              <a:ext cx="24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*</a:t>
              </a:r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auto">
            <a:xfrm flipH="1">
              <a:off x="1392" y="1584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2160" y="1584"/>
              <a:ext cx="384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" name="Oval 32"/>
            <p:cNvSpPr>
              <a:spLocks noChangeArrowheads="1"/>
            </p:cNvSpPr>
            <p:nvPr/>
          </p:nvSpPr>
          <p:spPr bwMode="auto">
            <a:xfrm>
              <a:off x="2976" y="768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" name="Text Box 33"/>
            <p:cNvSpPr txBox="1">
              <a:spLocks noChangeArrowheads="1"/>
            </p:cNvSpPr>
            <p:nvPr/>
          </p:nvSpPr>
          <p:spPr bwMode="auto">
            <a:xfrm>
              <a:off x="2997" y="741"/>
              <a:ext cx="24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/</a:t>
              </a:r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 flipH="1">
              <a:off x="2112" y="912"/>
              <a:ext cx="86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>
              <a:off x="3168" y="960"/>
              <a:ext cx="81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144486" y="5715000"/>
            <a:ext cx="5121729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Gives </a:t>
            </a:r>
            <a:r>
              <a:rPr lang="en-US" altLang="zh-TW" sz="2800">
                <a:solidFill>
                  <a:srgbClr val="C00000"/>
                </a:solidFill>
                <a:ea typeface="新細明體" charset="-120"/>
              </a:rPr>
              <a:t>postfix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form of expression!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2966357" y="5040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a</a:t>
            </a:r>
          </a:p>
        </p:txBody>
      </p:sp>
      <p:sp>
        <p:nvSpPr>
          <p:cNvPr id="66" name="Text Box 38"/>
          <p:cNvSpPr txBox="1">
            <a:spLocks noChangeArrowheads="1"/>
          </p:cNvSpPr>
          <p:nvPr/>
        </p:nvSpPr>
        <p:spPr bwMode="auto">
          <a:xfrm>
            <a:off x="3271157" y="5040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b</a:t>
            </a:r>
          </a:p>
        </p:txBody>
      </p:sp>
      <p:sp>
        <p:nvSpPr>
          <p:cNvPr id="67" name="Text Box 39"/>
          <p:cNvSpPr txBox="1">
            <a:spLocks noChangeArrowheads="1"/>
          </p:cNvSpPr>
          <p:nvPr/>
        </p:nvSpPr>
        <p:spPr bwMode="auto">
          <a:xfrm>
            <a:off x="3575957" y="5040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+</a:t>
            </a:r>
          </a:p>
        </p:txBody>
      </p:sp>
      <p:sp>
        <p:nvSpPr>
          <p:cNvPr id="68" name="Text Box 40"/>
          <p:cNvSpPr txBox="1">
            <a:spLocks noChangeArrowheads="1"/>
          </p:cNvSpPr>
          <p:nvPr/>
        </p:nvSpPr>
        <p:spPr bwMode="auto">
          <a:xfrm>
            <a:off x="3880757" y="5040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c</a:t>
            </a:r>
          </a:p>
        </p:txBody>
      </p:sp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4185557" y="5040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d</a:t>
            </a:r>
          </a:p>
        </p:txBody>
      </p:sp>
      <p:sp>
        <p:nvSpPr>
          <p:cNvPr id="70" name="Text Box 42"/>
          <p:cNvSpPr txBox="1">
            <a:spLocks noChangeArrowheads="1"/>
          </p:cNvSpPr>
          <p:nvPr/>
        </p:nvSpPr>
        <p:spPr bwMode="auto">
          <a:xfrm>
            <a:off x="4490357" y="5040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-</a:t>
            </a:r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4795157" y="5040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*</a:t>
            </a:r>
          </a:p>
        </p:txBody>
      </p:sp>
      <p:sp>
        <p:nvSpPr>
          <p:cNvPr id="72" name="Text Box 44"/>
          <p:cNvSpPr txBox="1">
            <a:spLocks noChangeArrowheads="1"/>
          </p:cNvSpPr>
          <p:nvPr/>
        </p:nvSpPr>
        <p:spPr bwMode="auto">
          <a:xfrm>
            <a:off x="5099957" y="5040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e</a:t>
            </a:r>
          </a:p>
        </p:txBody>
      </p:sp>
      <p:sp>
        <p:nvSpPr>
          <p:cNvPr id="73" name="Text Box 45"/>
          <p:cNvSpPr txBox="1">
            <a:spLocks noChangeArrowheads="1"/>
          </p:cNvSpPr>
          <p:nvPr/>
        </p:nvSpPr>
        <p:spPr bwMode="auto">
          <a:xfrm>
            <a:off x="5404757" y="5040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f</a:t>
            </a:r>
          </a:p>
        </p:txBody>
      </p:sp>
      <p:sp>
        <p:nvSpPr>
          <p:cNvPr id="74" name="Text Box 46"/>
          <p:cNvSpPr txBox="1">
            <a:spLocks noChangeArrowheads="1"/>
          </p:cNvSpPr>
          <p:nvPr/>
        </p:nvSpPr>
        <p:spPr bwMode="auto">
          <a:xfrm>
            <a:off x="5709557" y="5040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+</a:t>
            </a:r>
          </a:p>
        </p:txBody>
      </p:sp>
      <p:sp>
        <p:nvSpPr>
          <p:cNvPr id="75" name="Text Box 47"/>
          <p:cNvSpPr txBox="1">
            <a:spLocks noChangeArrowheads="1"/>
          </p:cNvSpPr>
          <p:nvPr/>
        </p:nvSpPr>
        <p:spPr bwMode="auto">
          <a:xfrm>
            <a:off x="6090557" y="5040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utoUpdateAnimBg="0"/>
      <p:bldP spid="75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Program 5.3 </a:t>
            </a:r>
            <a:r>
              <a:rPr lang="en-US" altLang="zh-TW" err="1" smtClean="0"/>
              <a:t>Postorder</a:t>
            </a:r>
            <a:r>
              <a:rPr lang="en-US" altLang="zh-TW" smtClean="0"/>
              <a:t> (LR</a:t>
            </a:r>
            <a:r>
              <a:rPr lang="en-US" altLang="zh-TW">
                <a:solidFill>
                  <a:srgbClr val="C00000"/>
                </a:solidFill>
              </a:rPr>
              <a:t>V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102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955978" y="1759788"/>
            <a:ext cx="2867324" cy="3513867"/>
            <a:chOff x="724517" y="3635463"/>
            <a:chExt cx="2201418" cy="2697808"/>
          </a:xfrm>
        </p:grpSpPr>
        <p:sp>
          <p:nvSpPr>
            <p:cNvPr id="6" name="橢圓 5"/>
            <p:cNvSpPr/>
            <p:nvPr/>
          </p:nvSpPr>
          <p:spPr>
            <a:xfrm>
              <a:off x="72451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145603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109027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/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182179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18755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2560175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145603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1821797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2187557" y="3635463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+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5" name="直線接點 14"/>
            <p:cNvCxnSpPr>
              <a:stCxn id="8" idx="3"/>
              <a:endCxn id="6" idx="0"/>
            </p:cNvCxnSpPr>
            <p:nvPr/>
          </p:nvCxnSpPr>
          <p:spPr>
            <a:xfrm flipH="1">
              <a:off x="907397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8" idx="5"/>
              <a:endCxn id="7" idx="0"/>
            </p:cNvCxnSpPr>
            <p:nvPr/>
          </p:nvCxnSpPr>
          <p:spPr>
            <a:xfrm>
              <a:off x="1402473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2" idx="3"/>
              <a:endCxn id="8" idx="0"/>
            </p:cNvCxnSpPr>
            <p:nvPr/>
          </p:nvCxnSpPr>
          <p:spPr>
            <a:xfrm flipH="1">
              <a:off x="1273157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12" idx="5"/>
              <a:endCxn id="9" idx="0"/>
            </p:cNvCxnSpPr>
            <p:nvPr/>
          </p:nvCxnSpPr>
          <p:spPr>
            <a:xfrm>
              <a:off x="1768233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13" idx="3"/>
              <a:endCxn id="12" idx="0"/>
            </p:cNvCxnSpPr>
            <p:nvPr/>
          </p:nvCxnSpPr>
          <p:spPr>
            <a:xfrm flipH="1">
              <a:off x="1638917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3" idx="5"/>
              <a:endCxn id="10" idx="0"/>
            </p:cNvCxnSpPr>
            <p:nvPr/>
          </p:nvCxnSpPr>
          <p:spPr>
            <a:xfrm>
              <a:off x="2133993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4" idx="3"/>
              <a:endCxn id="13" idx="0"/>
            </p:cNvCxnSpPr>
            <p:nvPr/>
          </p:nvCxnSpPr>
          <p:spPr>
            <a:xfrm flipH="1">
              <a:off x="2004677" y="3947659"/>
              <a:ext cx="236444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14" idx="5"/>
              <a:endCxn id="11" idx="0"/>
            </p:cNvCxnSpPr>
            <p:nvPr/>
          </p:nvCxnSpPr>
          <p:spPr>
            <a:xfrm>
              <a:off x="2499753" y="3947659"/>
              <a:ext cx="243302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字方塊 43"/>
          <p:cNvSpPr txBox="1"/>
          <p:nvPr/>
        </p:nvSpPr>
        <p:spPr>
          <a:xfrm>
            <a:off x="6221565" y="5658992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/>
              <a:t>A B / C * D * E +</a:t>
            </a:r>
            <a:endParaRPr lang="zh-TW" altLang="en-US" sz="2800"/>
          </a:p>
        </p:txBody>
      </p:sp>
      <p:sp>
        <p:nvSpPr>
          <p:cNvPr id="31" name="矩形 30"/>
          <p:cNvSpPr/>
          <p:nvPr/>
        </p:nvSpPr>
        <p:spPr>
          <a:xfrm>
            <a:off x="715991" y="3974303"/>
            <a:ext cx="4597881" cy="822953"/>
          </a:xfrm>
          <a:prstGeom prst="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內容版面配置區 2"/>
          <p:cNvSpPr txBox="1">
            <a:spLocks/>
          </p:cNvSpPr>
          <p:nvPr/>
        </p:nvSpPr>
        <p:spPr>
          <a:xfrm>
            <a:off x="628650" y="1427036"/>
            <a:ext cx="5249636" cy="520236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Tree&lt;T&gt;::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Postorder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Postorder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(root);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Traverse </a:t>
            </a:r>
            <a:r>
              <a:rPr lang="en-US" altLang="zh-TW" sz="180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postorderly</a:t>
            </a:r>
            <a:endParaRPr lang="en-US" altLang="zh-TW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Tree&lt;T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Postorder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 *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Workhorse, a recursive function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if(p) {</a:t>
            </a:r>
            <a:endParaRPr lang="en-US" altLang="zh-TW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Postorder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(p-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);  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Postorder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(p-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Visit(p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);    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**V**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Tree&lt;T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&gt;::Visit(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 *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&lt;&lt; p-&gt;data;  </a:t>
            </a:r>
            <a:endParaRPr lang="en-US" altLang="zh-TW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669473" y="2841171"/>
            <a:ext cx="52088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674912" y="5312289"/>
            <a:ext cx="52088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pitchFamily="18" charset="-120"/>
              </a:rPr>
              <a:t>Euler Tour Traversal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103</a:t>
            </a:fld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406026" y="5633944"/>
            <a:ext cx="2792262" cy="873138"/>
            <a:chOff x="1179749" y="2173291"/>
            <a:chExt cx="2792262" cy="873138"/>
          </a:xfrm>
        </p:grpSpPr>
        <p:sp>
          <p:nvSpPr>
            <p:cNvPr id="41" name="橢圓 40"/>
            <p:cNvSpPr/>
            <p:nvPr/>
          </p:nvSpPr>
          <p:spPr>
            <a:xfrm>
              <a:off x="2245994" y="2173291"/>
              <a:ext cx="540823" cy="5408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2180959" y="2378667"/>
              <a:ext cx="130070" cy="13007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2451370" y="2638110"/>
              <a:ext cx="130070" cy="13007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>
              <a:off x="2721227" y="2378667"/>
              <a:ext cx="130070" cy="13007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1179749" y="2230900"/>
              <a:ext cx="1015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/>
                <a:t>preorder</a:t>
              </a:r>
              <a:endParaRPr lang="zh-TW" altLang="en-US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2865554" y="2230358"/>
              <a:ext cx="1106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err="1" smtClean="0"/>
                <a:t>postorder</a:t>
              </a:r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2120797" y="2677097"/>
              <a:ext cx="875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err="1" smtClean="0"/>
                <a:t>inorder</a:t>
              </a:r>
              <a:endParaRPr lang="zh-TW" altLang="en-US"/>
            </a:p>
          </p:txBody>
        </p:sp>
      </p:grpSp>
      <p:sp>
        <p:nvSpPr>
          <p:cNvPr id="48" name="文字方塊 47"/>
          <p:cNvSpPr txBox="1"/>
          <p:nvPr/>
        </p:nvSpPr>
        <p:spPr>
          <a:xfrm>
            <a:off x="72314" y="5073316"/>
            <a:ext cx="3902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Font typeface="+mj-lt"/>
              <a:buAutoNum type="arabicPeriod" startAt="2"/>
            </a:pPr>
            <a:r>
              <a:rPr lang="en-US" altLang="zh-TW" sz="2400" smtClean="0"/>
              <a:t>Attach a point to each node</a:t>
            </a:r>
            <a:endParaRPr lang="zh-TW" altLang="en-US" sz="2400"/>
          </a:p>
        </p:txBody>
      </p:sp>
      <p:sp>
        <p:nvSpPr>
          <p:cNvPr id="50" name="文字方塊 49"/>
          <p:cNvSpPr txBox="1"/>
          <p:nvPr/>
        </p:nvSpPr>
        <p:spPr>
          <a:xfrm>
            <a:off x="4622760" y="1610858"/>
            <a:ext cx="400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en-US" altLang="zh-TW" sz="2400" smtClean="0"/>
              <a:t>Draw the contour of the tree</a:t>
            </a:r>
            <a:endParaRPr lang="zh-TW" altLang="en-US" sz="2400"/>
          </a:p>
        </p:txBody>
      </p:sp>
      <p:grpSp>
        <p:nvGrpSpPr>
          <p:cNvPr id="51" name="群組 50"/>
          <p:cNvGrpSpPr/>
          <p:nvPr/>
        </p:nvGrpSpPr>
        <p:grpSpPr>
          <a:xfrm>
            <a:off x="3447672" y="2310824"/>
            <a:ext cx="5583938" cy="3967094"/>
            <a:chOff x="3433604" y="2113872"/>
            <a:chExt cx="5583938" cy="3967094"/>
          </a:xfrm>
        </p:grpSpPr>
        <p:grpSp>
          <p:nvGrpSpPr>
            <p:cNvPr id="40" name="群組 39"/>
            <p:cNvGrpSpPr/>
            <p:nvPr/>
          </p:nvGrpSpPr>
          <p:grpSpPr>
            <a:xfrm>
              <a:off x="3445652" y="2468241"/>
              <a:ext cx="5520905" cy="3558700"/>
              <a:chOff x="1966823" y="2323033"/>
              <a:chExt cx="4491127" cy="2894919"/>
            </a:xfrm>
          </p:grpSpPr>
          <p:sp>
            <p:nvSpPr>
              <p:cNvPr id="5" name="橢圓 4"/>
              <p:cNvSpPr/>
              <p:nvPr/>
            </p:nvSpPr>
            <p:spPr>
              <a:xfrm>
                <a:off x="4218857" y="2323033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橢圓 5"/>
              <p:cNvSpPr/>
              <p:nvPr/>
            </p:nvSpPr>
            <p:spPr>
              <a:xfrm>
                <a:off x="3632261" y="2909629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4814079" y="2909629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3062917" y="3539358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D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3632260" y="4126565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G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3062916" y="4778005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J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4218856" y="4778005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K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5426554" y="3539357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E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6018003" y="4126564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H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5426554" y="4778004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L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2528079" y="4126564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F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直線接點 16"/>
              <p:cNvCxnSpPr>
                <a:stCxn id="5" idx="3"/>
                <a:endCxn id="6" idx="7"/>
              </p:cNvCxnSpPr>
              <p:nvPr/>
            </p:nvCxnSpPr>
            <p:spPr>
              <a:xfrm flipH="1">
                <a:off x="4007779" y="2698551"/>
                <a:ext cx="275507" cy="2755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>
                <a:stCxn id="6" idx="3"/>
                <a:endCxn id="8" idx="7"/>
              </p:cNvCxnSpPr>
              <p:nvPr/>
            </p:nvCxnSpPr>
            <p:spPr>
              <a:xfrm flipH="1">
                <a:off x="3438435" y="3285147"/>
                <a:ext cx="258255" cy="3186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>
                <a:stCxn id="8" idx="3"/>
                <a:endCxn id="15" idx="7"/>
              </p:cNvCxnSpPr>
              <p:nvPr/>
            </p:nvCxnSpPr>
            <p:spPr>
              <a:xfrm flipH="1">
                <a:off x="2903597" y="3914876"/>
                <a:ext cx="223749" cy="2761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>
                <a:stCxn id="8" idx="5"/>
                <a:endCxn id="9" idx="1"/>
              </p:cNvCxnSpPr>
              <p:nvPr/>
            </p:nvCxnSpPr>
            <p:spPr>
              <a:xfrm>
                <a:off x="3438435" y="3914876"/>
                <a:ext cx="258254" cy="276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/>
              <p:cNvCxnSpPr>
                <a:stCxn id="5" idx="5"/>
                <a:endCxn id="7" idx="1"/>
              </p:cNvCxnSpPr>
              <p:nvPr/>
            </p:nvCxnSpPr>
            <p:spPr>
              <a:xfrm>
                <a:off x="4594375" y="2698551"/>
                <a:ext cx="284133" cy="2755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/>
              <p:cNvCxnSpPr>
                <a:stCxn id="7" idx="5"/>
                <a:endCxn id="12" idx="1"/>
              </p:cNvCxnSpPr>
              <p:nvPr/>
            </p:nvCxnSpPr>
            <p:spPr>
              <a:xfrm>
                <a:off x="5189597" y="3285147"/>
                <a:ext cx="301386" cy="3186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>
                <a:stCxn id="12" idx="5"/>
                <a:endCxn id="13" idx="1"/>
              </p:cNvCxnSpPr>
              <p:nvPr/>
            </p:nvCxnSpPr>
            <p:spPr>
              <a:xfrm>
                <a:off x="5802072" y="3914875"/>
                <a:ext cx="280360" cy="2761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接點 30"/>
              <p:cNvCxnSpPr>
                <a:stCxn id="13" idx="3"/>
                <a:endCxn id="14" idx="7"/>
              </p:cNvCxnSpPr>
              <p:nvPr/>
            </p:nvCxnSpPr>
            <p:spPr>
              <a:xfrm flipH="1">
                <a:off x="5802072" y="4502082"/>
                <a:ext cx="280360" cy="340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>
                <a:stCxn id="9" idx="5"/>
                <a:endCxn id="11" idx="1"/>
              </p:cNvCxnSpPr>
              <p:nvPr/>
            </p:nvCxnSpPr>
            <p:spPr>
              <a:xfrm>
                <a:off x="4007778" y="4502083"/>
                <a:ext cx="275507" cy="340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>
                <a:endCxn id="10" idx="7"/>
              </p:cNvCxnSpPr>
              <p:nvPr/>
            </p:nvCxnSpPr>
            <p:spPr>
              <a:xfrm flipH="1">
                <a:off x="3438434" y="4502082"/>
                <a:ext cx="243832" cy="3403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橢圓 36"/>
              <p:cNvSpPr/>
              <p:nvPr/>
            </p:nvSpPr>
            <p:spPr>
              <a:xfrm>
                <a:off x="1966823" y="4778004"/>
                <a:ext cx="439947" cy="43994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I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直線接點 38"/>
              <p:cNvCxnSpPr>
                <a:stCxn id="15" idx="3"/>
                <a:endCxn id="37" idx="7"/>
              </p:cNvCxnSpPr>
              <p:nvPr/>
            </p:nvCxnSpPr>
            <p:spPr>
              <a:xfrm flipH="1">
                <a:off x="2342341" y="4502082"/>
                <a:ext cx="250167" cy="340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手繪多邊形 2"/>
            <p:cNvSpPr/>
            <p:nvPr/>
          </p:nvSpPr>
          <p:spPr>
            <a:xfrm>
              <a:off x="3433604" y="2113872"/>
              <a:ext cx="5583938" cy="3967094"/>
            </a:xfrm>
            <a:custGeom>
              <a:avLst/>
              <a:gdLst>
                <a:gd name="connsiteX0" fmla="*/ 2898859 w 5583938"/>
                <a:gd name="connsiteY0" fmla="*/ 77638 h 3967094"/>
                <a:gd name="connsiteX1" fmla="*/ 2881606 w 5583938"/>
                <a:gd name="connsiteY1" fmla="*/ 414068 h 3967094"/>
                <a:gd name="connsiteX2" fmla="*/ 2760836 w 5583938"/>
                <a:gd name="connsiteY2" fmla="*/ 672861 h 3967094"/>
                <a:gd name="connsiteX3" fmla="*/ 2286384 w 5583938"/>
                <a:gd name="connsiteY3" fmla="*/ 1095555 h 3967094"/>
                <a:gd name="connsiteX4" fmla="*/ 2113855 w 5583938"/>
                <a:gd name="connsiteY4" fmla="*/ 1147314 h 3967094"/>
                <a:gd name="connsiteX5" fmla="*/ 2036218 w 5583938"/>
                <a:gd name="connsiteY5" fmla="*/ 1388853 h 3967094"/>
                <a:gd name="connsiteX6" fmla="*/ 1665282 w 5583938"/>
                <a:gd name="connsiteY6" fmla="*/ 1837427 h 3967094"/>
                <a:gd name="connsiteX7" fmla="*/ 1432368 w 5583938"/>
                <a:gd name="connsiteY7" fmla="*/ 1889185 h 3967094"/>
                <a:gd name="connsiteX8" fmla="*/ 1363357 w 5583938"/>
                <a:gd name="connsiteY8" fmla="*/ 2173857 h 3967094"/>
                <a:gd name="connsiteX9" fmla="*/ 949289 w 5583938"/>
                <a:gd name="connsiteY9" fmla="*/ 2562046 h 3967094"/>
                <a:gd name="connsiteX10" fmla="*/ 733629 w 5583938"/>
                <a:gd name="connsiteY10" fmla="*/ 2648310 h 3967094"/>
                <a:gd name="connsiteX11" fmla="*/ 707750 w 5583938"/>
                <a:gd name="connsiteY11" fmla="*/ 2941608 h 3967094"/>
                <a:gd name="connsiteX12" fmla="*/ 259176 w 5583938"/>
                <a:gd name="connsiteY12" fmla="*/ 3355676 h 3967094"/>
                <a:gd name="connsiteX13" fmla="*/ 43516 w 5583938"/>
                <a:gd name="connsiteY13" fmla="*/ 3467819 h 3967094"/>
                <a:gd name="connsiteX14" fmla="*/ 17636 w 5583938"/>
                <a:gd name="connsiteY14" fmla="*/ 3778370 h 3967094"/>
                <a:gd name="connsiteX15" fmla="*/ 250550 w 5583938"/>
                <a:gd name="connsiteY15" fmla="*/ 3959525 h 3967094"/>
                <a:gd name="connsiteX16" fmla="*/ 561101 w 5583938"/>
                <a:gd name="connsiteY16" fmla="*/ 3821502 h 3967094"/>
                <a:gd name="connsiteX17" fmla="*/ 595606 w 5583938"/>
                <a:gd name="connsiteY17" fmla="*/ 3519578 h 3967094"/>
                <a:gd name="connsiteX18" fmla="*/ 906157 w 5583938"/>
                <a:gd name="connsiteY18" fmla="*/ 3140015 h 3967094"/>
                <a:gd name="connsiteX19" fmla="*/ 1259840 w 5583938"/>
                <a:gd name="connsiteY19" fmla="*/ 2984740 h 3967094"/>
                <a:gd name="connsiteX20" fmla="*/ 1251214 w 5583938"/>
                <a:gd name="connsiteY20" fmla="*/ 2708695 h 3967094"/>
                <a:gd name="connsiteX21" fmla="*/ 1501380 w 5583938"/>
                <a:gd name="connsiteY21" fmla="*/ 2406770 h 3967094"/>
                <a:gd name="connsiteX22" fmla="*/ 1803304 w 5583938"/>
                <a:gd name="connsiteY22" fmla="*/ 2398144 h 3967094"/>
                <a:gd name="connsiteX23" fmla="*/ 2036218 w 5583938"/>
                <a:gd name="connsiteY23" fmla="*/ 2751827 h 3967094"/>
                <a:gd name="connsiteX24" fmla="*/ 2001712 w 5583938"/>
                <a:gd name="connsiteY24" fmla="*/ 2976114 h 3967094"/>
                <a:gd name="connsiteX25" fmla="*/ 1656655 w 5583938"/>
                <a:gd name="connsiteY25" fmla="*/ 3347049 h 3967094"/>
                <a:gd name="connsiteX26" fmla="*/ 1397863 w 5583938"/>
                <a:gd name="connsiteY26" fmla="*/ 3485072 h 3967094"/>
                <a:gd name="connsiteX27" fmla="*/ 1371984 w 5583938"/>
                <a:gd name="connsiteY27" fmla="*/ 3847381 h 3967094"/>
                <a:gd name="connsiteX28" fmla="*/ 1768799 w 5583938"/>
                <a:gd name="connsiteY28" fmla="*/ 3916393 h 3967094"/>
                <a:gd name="connsiteX29" fmla="*/ 1924074 w 5583938"/>
                <a:gd name="connsiteY29" fmla="*/ 3692106 h 3967094"/>
                <a:gd name="connsiteX30" fmla="*/ 1967206 w 5583938"/>
                <a:gd name="connsiteY30" fmla="*/ 3450566 h 3967094"/>
                <a:gd name="connsiteX31" fmla="*/ 2191493 w 5583938"/>
                <a:gd name="connsiteY31" fmla="*/ 3131389 h 3967094"/>
                <a:gd name="connsiteX32" fmla="*/ 2527923 w 5583938"/>
                <a:gd name="connsiteY32" fmla="*/ 3200400 h 3967094"/>
                <a:gd name="connsiteX33" fmla="*/ 2752210 w 5583938"/>
                <a:gd name="connsiteY33" fmla="*/ 3528204 h 3967094"/>
                <a:gd name="connsiteX34" fmla="*/ 2795342 w 5583938"/>
                <a:gd name="connsiteY34" fmla="*/ 3830129 h 3967094"/>
                <a:gd name="connsiteX35" fmla="*/ 3131772 w 5583938"/>
                <a:gd name="connsiteY35" fmla="*/ 3942272 h 3967094"/>
                <a:gd name="connsiteX36" fmla="*/ 3347433 w 5583938"/>
                <a:gd name="connsiteY36" fmla="*/ 3640347 h 3967094"/>
                <a:gd name="connsiteX37" fmla="*/ 3269795 w 5583938"/>
                <a:gd name="connsiteY37" fmla="*/ 3407434 h 3967094"/>
                <a:gd name="connsiteX38" fmla="*/ 2959244 w 5583938"/>
                <a:gd name="connsiteY38" fmla="*/ 3329797 h 3967094"/>
                <a:gd name="connsiteX39" fmla="*/ 2657319 w 5583938"/>
                <a:gd name="connsiteY39" fmla="*/ 2941608 h 3967094"/>
                <a:gd name="connsiteX40" fmla="*/ 2605561 w 5583938"/>
                <a:gd name="connsiteY40" fmla="*/ 2700068 h 3967094"/>
                <a:gd name="connsiteX41" fmla="*/ 2191493 w 5583938"/>
                <a:gd name="connsiteY41" fmla="*/ 2441276 h 3967094"/>
                <a:gd name="connsiteX42" fmla="*/ 1906821 w 5583938"/>
                <a:gd name="connsiteY42" fmla="*/ 2078966 h 3967094"/>
                <a:gd name="connsiteX43" fmla="*/ 2131108 w 5583938"/>
                <a:gd name="connsiteY43" fmla="*/ 1682151 h 3967094"/>
                <a:gd name="connsiteX44" fmla="*/ 2424406 w 5583938"/>
                <a:gd name="connsiteY44" fmla="*/ 1630393 h 3967094"/>
                <a:gd name="connsiteX45" fmla="*/ 2614187 w 5583938"/>
                <a:gd name="connsiteY45" fmla="*/ 1423359 h 3967094"/>
                <a:gd name="connsiteX46" fmla="*/ 2622814 w 5583938"/>
                <a:gd name="connsiteY46" fmla="*/ 1207698 h 3967094"/>
                <a:gd name="connsiteX47" fmla="*/ 2967870 w 5583938"/>
                <a:gd name="connsiteY47" fmla="*/ 888521 h 3967094"/>
                <a:gd name="connsiteX48" fmla="*/ 3235289 w 5583938"/>
                <a:gd name="connsiteY48" fmla="*/ 948906 h 3967094"/>
                <a:gd name="connsiteX49" fmla="*/ 3476829 w 5583938"/>
                <a:gd name="connsiteY49" fmla="*/ 1224951 h 3967094"/>
                <a:gd name="connsiteX50" fmla="*/ 3511334 w 5583938"/>
                <a:gd name="connsiteY50" fmla="*/ 1509623 h 3967094"/>
                <a:gd name="connsiteX51" fmla="*/ 3899523 w 5583938"/>
                <a:gd name="connsiteY51" fmla="*/ 1664898 h 3967094"/>
                <a:gd name="connsiteX52" fmla="*/ 4175568 w 5583938"/>
                <a:gd name="connsiteY52" fmla="*/ 1915064 h 3967094"/>
                <a:gd name="connsiteX53" fmla="*/ 4227327 w 5583938"/>
                <a:gd name="connsiteY53" fmla="*/ 2251495 h 3967094"/>
                <a:gd name="connsiteX54" fmla="*/ 4684527 w 5583938"/>
                <a:gd name="connsiteY54" fmla="*/ 2449902 h 3967094"/>
                <a:gd name="connsiteX55" fmla="*/ 4943319 w 5583938"/>
                <a:gd name="connsiteY55" fmla="*/ 2674189 h 3967094"/>
                <a:gd name="connsiteX56" fmla="*/ 4969199 w 5583938"/>
                <a:gd name="connsiteY56" fmla="*/ 3001993 h 3967094"/>
                <a:gd name="connsiteX57" fmla="*/ 4693153 w 5583938"/>
                <a:gd name="connsiteY57" fmla="*/ 3303917 h 3967094"/>
                <a:gd name="connsiteX58" fmla="*/ 4391229 w 5583938"/>
                <a:gd name="connsiteY58" fmla="*/ 3372929 h 3967094"/>
                <a:gd name="connsiteX59" fmla="*/ 4210074 w 5583938"/>
                <a:gd name="connsiteY59" fmla="*/ 3657600 h 3967094"/>
                <a:gd name="connsiteX60" fmla="*/ 4434361 w 5583938"/>
                <a:gd name="connsiteY60" fmla="*/ 3959525 h 3967094"/>
                <a:gd name="connsiteX61" fmla="*/ 4805297 w 5583938"/>
                <a:gd name="connsiteY61" fmla="*/ 3847381 h 3967094"/>
                <a:gd name="connsiteX62" fmla="*/ 4874308 w 5583938"/>
                <a:gd name="connsiteY62" fmla="*/ 3536830 h 3967094"/>
                <a:gd name="connsiteX63" fmla="*/ 5158980 w 5583938"/>
                <a:gd name="connsiteY63" fmla="*/ 3148642 h 3967094"/>
                <a:gd name="connsiteX64" fmla="*/ 5469531 w 5583938"/>
                <a:gd name="connsiteY64" fmla="*/ 3105510 h 3967094"/>
                <a:gd name="connsiteX65" fmla="*/ 5581674 w 5583938"/>
                <a:gd name="connsiteY65" fmla="*/ 2829464 h 3967094"/>
                <a:gd name="connsiteX66" fmla="*/ 5383267 w 5583938"/>
                <a:gd name="connsiteY66" fmla="*/ 2579298 h 3967094"/>
                <a:gd name="connsiteX67" fmla="*/ 5098595 w 5583938"/>
                <a:gd name="connsiteY67" fmla="*/ 2501661 h 3967094"/>
                <a:gd name="connsiteX68" fmla="*/ 4822550 w 5583938"/>
                <a:gd name="connsiteY68" fmla="*/ 2216989 h 3967094"/>
                <a:gd name="connsiteX69" fmla="*/ 4779418 w 5583938"/>
                <a:gd name="connsiteY69" fmla="*/ 1949570 h 3967094"/>
                <a:gd name="connsiteX70" fmla="*/ 4442987 w 5583938"/>
                <a:gd name="connsiteY70" fmla="*/ 1785668 h 3967094"/>
                <a:gd name="connsiteX71" fmla="*/ 4063425 w 5583938"/>
                <a:gd name="connsiteY71" fmla="*/ 1475117 h 3967094"/>
                <a:gd name="connsiteX72" fmla="*/ 4063425 w 5583938"/>
                <a:gd name="connsiteY72" fmla="*/ 1190446 h 3967094"/>
                <a:gd name="connsiteX73" fmla="*/ 3916776 w 5583938"/>
                <a:gd name="connsiteY73" fmla="*/ 1061049 h 3967094"/>
                <a:gd name="connsiteX74" fmla="*/ 3519961 w 5583938"/>
                <a:gd name="connsiteY74" fmla="*/ 940280 h 3967094"/>
                <a:gd name="connsiteX75" fmla="*/ 3338806 w 5583938"/>
                <a:gd name="connsiteY75" fmla="*/ 776378 h 3967094"/>
                <a:gd name="connsiteX76" fmla="*/ 3347433 w 5583938"/>
                <a:gd name="connsiteY76" fmla="*/ 500332 h 3967094"/>
                <a:gd name="connsiteX77" fmla="*/ 3183531 w 5583938"/>
                <a:gd name="connsiteY77" fmla="*/ 370936 h 3967094"/>
                <a:gd name="connsiteX78" fmla="*/ 3200784 w 5583938"/>
                <a:gd name="connsiteY78" fmla="*/ 0 h 396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583938" h="3967094">
                  <a:moveTo>
                    <a:pt x="2898859" y="77638"/>
                  </a:moveTo>
                  <a:cubicBezTo>
                    <a:pt x="2901734" y="196251"/>
                    <a:pt x="2904610" y="314864"/>
                    <a:pt x="2881606" y="414068"/>
                  </a:cubicBezTo>
                  <a:cubicBezTo>
                    <a:pt x="2858602" y="513272"/>
                    <a:pt x="2860040" y="559280"/>
                    <a:pt x="2760836" y="672861"/>
                  </a:cubicBezTo>
                  <a:cubicBezTo>
                    <a:pt x="2661632" y="786442"/>
                    <a:pt x="2394214" y="1016480"/>
                    <a:pt x="2286384" y="1095555"/>
                  </a:cubicBezTo>
                  <a:cubicBezTo>
                    <a:pt x="2178554" y="1174630"/>
                    <a:pt x="2155549" y="1098431"/>
                    <a:pt x="2113855" y="1147314"/>
                  </a:cubicBezTo>
                  <a:cubicBezTo>
                    <a:pt x="2072161" y="1196197"/>
                    <a:pt x="2110980" y="1273834"/>
                    <a:pt x="2036218" y="1388853"/>
                  </a:cubicBezTo>
                  <a:cubicBezTo>
                    <a:pt x="1961456" y="1503872"/>
                    <a:pt x="1765924" y="1754038"/>
                    <a:pt x="1665282" y="1837427"/>
                  </a:cubicBezTo>
                  <a:cubicBezTo>
                    <a:pt x="1564640" y="1920816"/>
                    <a:pt x="1482689" y="1833113"/>
                    <a:pt x="1432368" y="1889185"/>
                  </a:cubicBezTo>
                  <a:cubicBezTo>
                    <a:pt x="1382047" y="1945257"/>
                    <a:pt x="1443870" y="2061714"/>
                    <a:pt x="1363357" y="2173857"/>
                  </a:cubicBezTo>
                  <a:cubicBezTo>
                    <a:pt x="1282844" y="2286001"/>
                    <a:pt x="1054244" y="2482970"/>
                    <a:pt x="949289" y="2562046"/>
                  </a:cubicBezTo>
                  <a:cubicBezTo>
                    <a:pt x="844334" y="2641122"/>
                    <a:pt x="773885" y="2585050"/>
                    <a:pt x="733629" y="2648310"/>
                  </a:cubicBezTo>
                  <a:cubicBezTo>
                    <a:pt x="693373" y="2711570"/>
                    <a:pt x="786825" y="2823714"/>
                    <a:pt x="707750" y="2941608"/>
                  </a:cubicBezTo>
                  <a:cubicBezTo>
                    <a:pt x="628675" y="3059502"/>
                    <a:pt x="369882" y="3267974"/>
                    <a:pt x="259176" y="3355676"/>
                  </a:cubicBezTo>
                  <a:cubicBezTo>
                    <a:pt x="148470" y="3443378"/>
                    <a:pt x="83773" y="3397370"/>
                    <a:pt x="43516" y="3467819"/>
                  </a:cubicBezTo>
                  <a:cubicBezTo>
                    <a:pt x="3259" y="3538268"/>
                    <a:pt x="-16870" y="3696419"/>
                    <a:pt x="17636" y="3778370"/>
                  </a:cubicBezTo>
                  <a:cubicBezTo>
                    <a:pt x="52142" y="3860321"/>
                    <a:pt x="159973" y="3952336"/>
                    <a:pt x="250550" y="3959525"/>
                  </a:cubicBezTo>
                  <a:cubicBezTo>
                    <a:pt x="341127" y="3966714"/>
                    <a:pt x="503592" y="3894826"/>
                    <a:pt x="561101" y="3821502"/>
                  </a:cubicBezTo>
                  <a:cubicBezTo>
                    <a:pt x="618610" y="3748178"/>
                    <a:pt x="538097" y="3633159"/>
                    <a:pt x="595606" y="3519578"/>
                  </a:cubicBezTo>
                  <a:cubicBezTo>
                    <a:pt x="653115" y="3405997"/>
                    <a:pt x="795451" y="3229155"/>
                    <a:pt x="906157" y="3140015"/>
                  </a:cubicBezTo>
                  <a:cubicBezTo>
                    <a:pt x="1016863" y="3050875"/>
                    <a:pt x="1202331" y="3056627"/>
                    <a:pt x="1259840" y="2984740"/>
                  </a:cubicBezTo>
                  <a:cubicBezTo>
                    <a:pt x="1317349" y="2912853"/>
                    <a:pt x="1210957" y="2805023"/>
                    <a:pt x="1251214" y="2708695"/>
                  </a:cubicBezTo>
                  <a:cubicBezTo>
                    <a:pt x="1291471" y="2612367"/>
                    <a:pt x="1409365" y="2458529"/>
                    <a:pt x="1501380" y="2406770"/>
                  </a:cubicBezTo>
                  <a:cubicBezTo>
                    <a:pt x="1593395" y="2355012"/>
                    <a:pt x="1714164" y="2340635"/>
                    <a:pt x="1803304" y="2398144"/>
                  </a:cubicBezTo>
                  <a:cubicBezTo>
                    <a:pt x="1892444" y="2455654"/>
                    <a:pt x="2003150" y="2655499"/>
                    <a:pt x="2036218" y="2751827"/>
                  </a:cubicBezTo>
                  <a:cubicBezTo>
                    <a:pt x="2069286" y="2848155"/>
                    <a:pt x="2064972" y="2876910"/>
                    <a:pt x="2001712" y="2976114"/>
                  </a:cubicBezTo>
                  <a:cubicBezTo>
                    <a:pt x="1938451" y="3075318"/>
                    <a:pt x="1757296" y="3262223"/>
                    <a:pt x="1656655" y="3347049"/>
                  </a:cubicBezTo>
                  <a:cubicBezTo>
                    <a:pt x="1556014" y="3431875"/>
                    <a:pt x="1445308" y="3401683"/>
                    <a:pt x="1397863" y="3485072"/>
                  </a:cubicBezTo>
                  <a:cubicBezTo>
                    <a:pt x="1350418" y="3568461"/>
                    <a:pt x="1310161" y="3775494"/>
                    <a:pt x="1371984" y="3847381"/>
                  </a:cubicBezTo>
                  <a:cubicBezTo>
                    <a:pt x="1433807" y="3919268"/>
                    <a:pt x="1676784" y="3942272"/>
                    <a:pt x="1768799" y="3916393"/>
                  </a:cubicBezTo>
                  <a:cubicBezTo>
                    <a:pt x="1860814" y="3890514"/>
                    <a:pt x="1891006" y="3769744"/>
                    <a:pt x="1924074" y="3692106"/>
                  </a:cubicBezTo>
                  <a:cubicBezTo>
                    <a:pt x="1957142" y="3614468"/>
                    <a:pt x="1922636" y="3544019"/>
                    <a:pt x="1967206" y="3450566"/>
                  </a:cubicBezTo>
                  <a:cubicBezTo>
                    <a:pt x="2011776" y="3357113"/>
                    <a:pt x="2098040" y="3173083"/>
                    <a:pt x="2191493" y="3131389"/>
                  </a:cubicBezTo>
                  <a:cubicBezTo>
                    <a:pt x="2284946" y="3089695"/>
                    <a:pt x="2434470" y="3134264"/>
                    <a:pt x="2527923" y="3200400"/>
                  </a:cubicBezTo>
                  <a:cubicBezTo>
                    <a:pt x="2621376" y="3266536"/>
                    <a:pt x="2707640" y="3423249"/>
                    <a:pt x="2752210" y="3528204"/>
                  </a:cubicBezTo>
                  <a:cubicBezTo>
                    <a:pt x="2796780" y="3633159"/>
                    <a:pt x="2732082" y="3761118"/>
                    <a:pt x="2795342" y="3830129"/>
                  </a:cubicBezTo>
                  <a:cubicBezTo>
                    <a:pt x="2858602" y="3899140"/>
                    <a:pt x="3039757" y="3973902"/>
                    <a:pt x="3131772" y="3942272"/>
                  </a:cubicBezTo>
                  <a:cubicBezTo>
                    <a:pt x="3223787" y="3910642"/>
                    <a:pt x="3324429" y="3729487"/>
                    <a:pt x="3347433" y="3640347"/>
                  </a:cubicBezTo>
                  <a:cubicBezTo>
                    <a:pt x="3370437" y="3551207"/>
                    <a:pt x="3334493" y="3459192"/>
                    <a:pt x="3269795" y="3407434"/>
                  </a:cubicBezTo>
                  <a:cubicBezTo>
                    <a:pt x="3205097" y="3355676"/>
                    <a:pt x="3061323" y="3407435"/>
                    <a:pt x="2959244" y="3329797"/>
                  </a:cubicBezTo>
                  <a:cubicBezTo>
                    <a:pt x="2857165" y="3252159"/>
                    <a:pt x="2716266" y="3046563"/>
                    <a:pt x="2657319" y="2941608"/>
                  </a:cubicBezTo>
                  <a:cubicBezTo>
                    <a:pt x="2598372" y="2836653"/>
                    <a:pt x="2683199" y="2783457"/>
                    <a:pt x="2605561" y="2700068"/>
                  </a:cubicBezTo>
                  <a:cubicBezTo>
                    <a:pt x="2527923" y="2616679"/>
                    <a:pt x="2307950" y="2544793"/>
                    <a:pt x="2191493" y="2441276"/>
                  </a:cubicBezTo>
                  <a:cubicBezTo>
                    <a:pt x="2075036" y="2337759"/>
                    <a:pt x="1916885" y="2205487"/>
                    <a:pt x="1906821" y="2078966"/>
                  </a:cubicBezTo>
                  <a:cubicBezTo>
                    <a:pt x="1896757" y="1952445"/>
                    <a:pt x="2044844" y="1756913"/>
                    <a:pt x="2131108" y="1682151"/>
                  </a:cubicBezTo>
                  <a:cubicBezTo>
                    <a:pt x="2217372" y="1607389"/>
                    <a:pt x="2343893" y="1673525"/>
                    <a:pt x="2424406" y="1630393"/>
                  </a:cubicBezTo>
                  <a:cubicBezTo>
                    <a:pt x="2504919" y="1587261"/>
                    <a:pt x="2581119" y="1493808"/>
                    <a:pt x="2614187" y="1423359"/>
                  </a:cubicBezTo>
                  <a:cubicBezTo>
                    <a:pt x="2647255" y="1352910"/>
                    <a:pt x="2563867" y="1296838"/>
                    <a:pt x="2622814" y="1207698"/>
                  </a:cubicBezTo>
                  <a:cubicBezTo>
                    <a:pt x="2681761" y="1118558"/>
                    <a:pt x="2865791" y="931653"/>
                    <a:pt x="2967870" y="888521"/>
                  </a:cubicBezTo>
                  <a:cubicBezTo>
                    <a:pt x="3069949" y="845389"/>
                    <a:pt x="3150463" y="892834"/>
                    <a:pt x="3235289" y="948906"/>
                  </a:cubicBezTo>
                  <a:cubicBezTo>
                    <a:pt x="3320116" y="1004978"/>
                    <a:pt x="3430822" y="1131498"/>
                    <a:pt x="3476829" y="1224951"/>
                  </a:cubicBezTo>
                  <a:cubicBezTo>
                    <a:pt x="3522836" y="1318404"/>
                    <a:pt x="3440885" y="1436298"/>
                    <a:pt x="3511334" y="1509623"/>
                  </a:cubicBezTo>
                  <a:cubicBezTo>
                    <a:pt x="3581783" y="1582948"/>
                    <a:pt x="3788817" y="1597325"/>
                    <a:pt x="3899523" y="1664898"/>
                  </a:cubicBezTo>
                  <a:cubicBezTo>
                    <a:pt x="4010229" y="1732471"/>
                    <a:pt x="4120934" y="1817298"/>
                    <a:pt x="4175568" y="1915064"/>
                  </a:cubicBezTo>
                  <a:cubicBezTo>
                    <a:pt x="4230202" y="2012830"/>
                    <a:pt x="4142501" y="2162355"/>
                    <a:pt x="4227327" y="2251495"/>
                  </a:cubicBezTo>
                  <a:cubicBezTo>
                    <a:pt x="4312153" y="2340635"/>
                    <a:pt x="4565195" y="2379453"/>
                    <a:pt x="4684527" y="2449902"/>
                  </a:cubicBezTo>
                  <a:cubicBezTo>
                    <a:pt x="4803859" y="2520351"/>
                    <a:pt x="4895874" y="2582174"/>
                    <a:pt x="4943319" y="2674189"/>
                  </a:cubicBezTo>
                  <a:cubicBezTo>
                    <a:pt x="4990764" y="2766204"/>
                    <a:pt x="5010893" y="2897038"/>
                    <a:pt x="4969199" y="3001993"/>
                  </a:cubicBezTo>
                  <a:cubicBezTo>
                    <a:pt x="4927505" y="3106948"/>
                    <a:pt x="4789481" y="3242094"/>
                    <a:pt x="4693153" y="3303917"/>
                  </a:cubicBezTo>
                  <a:cubicBezTo>
                    <a:pt x="4596825" y="3365740"/>
                    <a:pt x="4471742" y="3313982"/>
                    <a:pt x="4391229" y="3372929"/>
                  </a:cubicBezTo>
                  <a:cubicBezTo>
                    <a:pt x="4310716" y="3431876"/>
                    <a:pt x="4202885" y="3559834"/>
                    <a:pt x="4210074" y="3657600"/>
                  </a:cubicBezTo>
                  <a:cubicBezTo>
                    <a:pt x="4217263" y="3755366"/>
                    <a:pt x="4335157" y="3927895"/>
                    <a:pt x="4434361" y="3959525"/>
                  </a:cubicBezTo>
                  <a:cubicBezTo>
                    <a:pt x="4533565" y="3991155"/>
                    <a:pt x="4731973" y="3917830"/>
                    <a:pt x="4805297" y="3847381"/>
                  </a:cubicBezTo>
                  <a:cubicBezTo>
                    <a:pt x="4878621" y="3776932"/>
                    <a:pt x="4815361" y="3653286"/>
                    <a:pt x="4874308" y="3536830"/>
                  </a:cubicBezTo>
                  <a:cubicBezTo>
                    <a:pt x="4933255" y="3420374"/>
                    <a:pt x="5059776" y="3220529"/>
                    <a:pt x="5158980" y="3148642"/>
                  </a:cubicBezTo>
                  <a:cubicBezTo>
                    <a:pt x="5258184" y="3076755"/>
                    <a:pt x="5399082" y="3158706"/>
                    <a:pt x="5469531" y="3105510"/>
                  </a:cubicBezTo>
                  <a:cubicBezTo>
                    <a:pt x="5539980" y="3052314"/>
                    <a:pt x="5596051" y="2917166"/>
                    <a:pt x="5581674" y="2829464"/>
                  </a:cubicBezTo>
                  <a:cubicBezTo>
                    <a:pt x="5567297" y="2741762"/>
                    <a:pt x="5463780" y="2633932"/>
                    <a:pt x="5383267" y="2579298"/>
                  </a:cubicBezTo>
                  <a:cubicBezTo>
                    <a:pt x="5302754" y="2524664"/>
                    <a:pt x="5192048" y="2562046"/>
                    <a:pt x="5098595" y="2501661"/>
                  </a:cubicBezTo>
                  <a:cubicBezTo>
                    <a:pt x="5005142" y="2441276"/>
                    <a:pt x="4875746" y="2309004"/>
                    <a:pt x="4822550" y="2216989"/>
                  </a:cubicBezTo>
                  <a:cubicBezTo>
                    <a:pt x="4769354" y="2124974"/>
                    <a:pt x="4842678" y="2021457"/>
                    <a:pt x="4779418" y="1949570"/>
                  </a:cubicBezTo>
                  <a:cubicBezTo>
                    <a:pt x="4716158" y="1877683"/>
                    <a:pt x="4562319" y="1864744"/>
                    <a:pt x="4442987" y="1785668"/>
                  </a:cubicBezTo>
                  <a:cubicBezTo>
                    <a:pt x="4323655" y="1706593"/>
                    <a:pt x="4126685" y="1574321"/>
                    <a:pt x="4063425" y="1475117"/>
                  </a:cubicBezTo>
                  <a:cubicBezTo>
                    <a:pt x="4000165" y="1375913"/>
                    <a:pt x="4087866" y="1259457"/>
                    <a:pt x="4063425" y="1190446"/>
                  </a:cubicBezTo>
                  <a:cubicBezTo>
                    <a:pt x="4038984" y="1121435"/>
                    <a:pt x="4007353" y="1102743"/>
                    <a:pt x="3916776" y="1061049"/>
                  </a:cubicBezTo>
                  <a:cubicBezTo>
                    <a:pt x="3826199" y="1019355"/>
                    <a:pt x="3616289" y="987725"/>
                    <a:pt x="3519961" y="940280"/>
                  </a:cubicBezTo>
                  <a:cubicBezTo>
                    <a:pt x="3423633" y="892835"/>
                    <a:pt x="3367561" y="849703"/>
                    <a:pt x="3338806" y="776378"/>
                  </a:cubicBezTo>
                  <a:cubicBezTo>
                    <a:pt x="3310051" y="703053"/>
                    <a:pt x="3373312" y="567906"/>
                    <a:pt x="3347433" y="500332"/>
                  </a:cubicBezTo>
                  <a:cubicBezTo>
                    <a:pt x="3321554" y="432758"/>
                    <a:pt x="3207972" y="454325"/>
                    <a:pt x="3183531" y="370936"/>
                  </a:cubicBezTo>
                  <a:cubicBezTo>
                    <a:pt x="3159090" y="287547"/>
                    <a:pt x="3196471" y="58947"/>
                    <a:pt x="3200784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70937" y="1505243"/>
            <a:ext cx="4116657" cy="3488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Generic traversal of a binary tree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Includes as special cases the preorder, </a:t>
            </a:r>
            <a:r>
              <a:rPr kumimoji="0" lang="en-US" altLang="zh-TW" sz="2000" b="0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postorder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 and </a:t>
            </a:r>
            <a:r>
              <a:rPr kumimoji="0" lang="en-US" altLang="zh-TW" sz="2000" b="0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inorder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 traversals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Walk around the tree 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and visit each node </a:t>
            </a:r>
            <a:r>
              <a:rPr kumimoji="0" lang="en-US" altLang="zh-TW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v</a:t>
            </a:r>
            <a:r>
              <a:rPr kumimoji="0" lang="en-US" altLang="zh-TW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 three times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on the left (preorder)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from below (</a:t>
            </a:r>
            <a:r>
              <a:rPr kumimoji="0" lang="en-US" altLang="zh-TW" sz="2000" b="1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inorder</a:t>
            </a:r>
            <a:r>
              <a:rPr kumimoji="0" lang="en-US" altLang="zh-TW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on the right (</a:t>
            </a:r>
            <a:r>
              <a:rPr kumimoji="0" lang="en-US" altLang="zh-TW" sz="2000" b="1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postorder</a:t>
            </a:r>
            <a:r>
              <a:rPr kumimoji="0" lang="en-US" altLang="zh-TW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If the node </a:t>
            </a:r>
            <a:r>
              <a:rPr kumimoji="0" lang="en-US" altLang="zh-TW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v</a:t>
            </a:r>
            <a:r>
              <a:rPr kumimoji="0" lang="en-US" altLang="zh-TW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 is external, then these three “visits” actually happen at the same time.</a:t>
            </a:r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pitchFamily="18" charset="-120"/>
              </a:rPr>
              <a:t>Euler Tour Traversal -- </a:t>
            </a:r>
            <a:r>
              <a:rPr lang="en-US" altLang="zh-TW" smtClean="0"/>
              <a:t>Preorder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104</a:t>
            </a:fld>
            <a:endParaRPr lang="zh-TW" altLang="en-US"/>
          </a:p>
        </p:txBody>
      </p:sp>
      <p:grpSp>
        <p:nvGrpSpPr>
          <p:cNvPr id="40" name="群組 39"/>
          <p:cNvGrpSpPr/>
          <p:nvPr/>
        </p:nvGrpSpPr>
        <p:grpSpPr>
          <a:xfrm>
            <a:off x="2953272" y="2355697"/>
            <a:ext cx="5520905" cy="3558700"/>
            <a:chOff x="1966823" y="2323033"/>
            <a:chExt cx="4491127" cy="2894919"/>
          </a:xfrm>
        </p:grpSpPr>
        <p:sp>
          <p:nvSpPr>
            <p:cNvPr id="5" name="橢圓 4"/>
            <p:cNvSpPr/>
            <p:nvPr/>
          </p:nvSpPr>
          <p:spPr>
            <a:xfrm>
              <a:off x="4218857" y="2323033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3632261" y="2909629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4814079" y="2909629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062917" y="3539358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3632260" y="4126565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G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3062916" y="4778005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J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4218856" y="4778005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K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5426554" y="3539357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6018003" y="412656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H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5426554" y="477800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L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2528079" y="412656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F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7" name="直線接點 16"/>
            <p:cNvCxnSpPr>
              <a:stCxn id="5" idx="3"/>
              <a:endCxn id="6" idx="7"/>
            </p:cNvCxnSpPr>
            <p:nvPr/>
          </p:nvCxnSpPr>
          <p:spPr>
            <a:xfrm flipH="1">
              <a:off x="4007779" y="2698551"/>
              <a:ext cx="275507" cy="275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6" idx="3"/>
              <a:endCxn id="8" idx="7"/>
            </p:cNvCxnSpPr>
            <p:nvPr/>
          </p:nvCxnSpPr>
          <p:spPr>
            <a:xfrm flipH="1">
              <a:off x="3438435" y="3285147"/>
              <a:ext cx="258255" cy="318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8" idx="3"/>
              <a:endCxn id="15" idx="7"/>
            </p:cNvCxnSpPr>
            <p:nvPr/>
          </p:nvCxnSpPr>
          <p:spPr>
            <a:xfrm flipH="1">
              <a:off x="2903597" y="3914876"/>
              <a:ext cx="223749" cy="2761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8" idx="5"/>
              <a:endCxn id="9" idx="1"/>
            </p:cNvCxnSpPr>
            <p:nvPr/>
          </p:nvCxnSpPr>
          <p:spPr>
            <a:xfrm>
              <a:off x="3438435" y="3914876"/>
              <a:ext cx="258254" cy="276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5" idx="5"/>
              <a:endCxn id="7" idx="1"/>
            </p:cNvCxnSpPr>
            <p:nvPr/>
          </p:nvCxnSpPr>
          <p:spPr>
            <a:xfrm>
              <a:off x="4594375" y="2698551"/>
              <a:ext cx="284133" cy="275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7" idx="5"/>
              <a:endCxn id="12" idx="1"/>
            </p:cNvCxnSpPr>
            <p:nvPr/>
          </p:nvCxnSpPr>
          <p:spPr>
            <a:xfrm>
              <a:off x="5189597" y="3285147"/>
              <a:ext cx="301386" cy="3186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2" idx="5"/>
              <a:endCxn id="13" idx="1"/>
            </p:cNvCxnSpPr>
            <p:nvPr/>
          </p:nvCxnSpPr>
          <p:spPr>
            <a:xfrm>
              <a:off x="5802072" y="3914875"/>
              <a:ext cx="280360" cy="276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3" idx="3"/>
              <a:endCxn id="14" idx="7"/>
            </p:cNvCxnSpPr>
            <p:nvPr/>
          </p:nvCxnSpPr>
          <p:spPr>
            <a:xfrm flipH="1">
              <a:off x="5802072" y="4502082"/>
              <a:ext cx="280360" cy="340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9" idx="5"/>
              <a:endCxn id="11" idx="1"/>
            </p:cNvCxnSpPr>
            <p:nvPr/>
          </p:nvCxnSpPr>
          <p:spPr>
            <a:xfrm>
              <a:off x="4007778" y="4502083"/>
              <a:ext cx="275507" cy="340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>
              <a:endCxn id="10" idx="7"/>
            </p:cNvCxnSpPr>
            <p:nvPr/>
          </p:nvCxnSpPr>
          <p:spPr>
            <a:xfrm flipH="1">
              <a:off x="3438434" y="4502082"/>
              <a:ext cx="243832" cy="340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橢圓 36"/>
            <p:cNvSpPr/>
            <p:nvPr/>
          </p:nvSpPr>
          <p:spPr>
            <a:xfrm>
              <a:off x="1966823" y="477800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I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39" name="直線接點 38"/>
            <p:cNvCxnSpPr>
              <a:stCxn id="15" idx="3"/>
              <a:endCxn id="37" idx="7"/>
            </p:cNvCxnSpPr>
            <p:nvPr/>
          </p:nvCxnSpPr>
          <p:spPr>
            <a:xfrm flipH="1">
              <a:off x="2342341" y="4502082"/>
              <a:ext cx="250167" cy="340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橢圓 40"/>
          <p:cNvSpPr/>
          <p:nvPr/>
        </p:nvSpPr>
        <p:spPr>
          <a:xfrm>
            <a:off x="1894294" y="2145155"/>
            <a:ext cx="540823" cy="5408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1829259" y="2350531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813981" y="2230900"/>
            <a:ext cx="101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preorder</a:t>
            </a:r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536552" y="1542323"/>
            <a:ext cx="3954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smtClean="0"/>
              <a:t>Attach a point to each node</a:t>
            </a:r>
            <a:endParaRPr lang="zh-TW" altLang="en-US" sz="2400"/>
          </a:p>
        </p:txBody>
      </p:sp>
      <p:sp>
        <p:nvSpPr>
          <p:cNvPr id="50" name="文字方塊 49"/>
          <p:cNvSpPr txBox="1"/>
          <p:nvPr/>
        </p:nvSpPr>
        <p:spPr>
          <a:xfrm>
            <a:off x="4679032" y="1540518"/>
            <a:ext cx="408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smtClean="0"/>
              <a:t>Draw the contour of the tree</a:t>
            </a:r>
            <a:endParaRPr lang="zh-TW" altLang="en-US" sz="2400"/>
          </a:p>
        </p:txBody>
      </p:sp>
      <p:sp>
        <p:nvSpPr>
          <p:cNvPr id="38" name="橢圓 37"/>
          <p:cNvSpPr/>
          <p:nvPr/>
        </p:nvSpPr>
        <p:spPr>
          <a:xfrm>
            <a:off x="5632786" y="2532078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4915079" y="3275777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4235655" y="4000953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3568657" y="4774201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2888237" y="5578949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4235655" y="5568765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4943034" y="4782124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5669805" y="5618551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7111236" y="5578949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7856580" y="4807686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7113802" y="4095005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6388345" y="3350438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858756" y="3098971"/>
            <a:ext cx="235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ABDFIGJKCEHL</a:t>
            </a:r>
            <a:endParaRPr lang="zh-TW" altLang="en-US" sz="2400"/>
          </a:p>
        </p:txBody>
      </p:sp>
      <p:sp>
        <p:nvSpPr>
          <p:cNvPr id="62" name="手繪多邊形 61"/>
          <p:cNvSpPr/>
          <p:nvPr/>
        </p:nvSpPr>
        <p:spPr>
          <a:xfrm>
            <a:off x="2941224" y="2001328"/>
            <a:ext cx="5583938" cy="3967094"/>
          </a:xfrm>
          <a:custGeom>
            <a:avLst/>
            <a:gdLst>
              <a:gd name="connsiteX0" fmla="*/ 2898859 w 5583938"/>
              <a:gd name="connsiteY0" fmla="*/ 77638 h 3967094"/>
              <a:gd name="connsiteX1" fmla="*/ 2881606 w 5583938"/>
              <a:gd name="connsiteY1" fmla="*/ 414068 h 3967094"/>
              <a:gd name="connsiteX2" fmla="*/ 2760836 w 5583938"/>
              <a:gd name="connsiteY2" fmla="*/ 672861 h 3967094"/>
              <a:gd name="connsiteX3" fmla="*/ 2286384 w 5583938"/>
              <a:gd name="connsiteY3" fmla="*/ 1095555 h 3967094"/>
              <a:gd name="connsiteX4" fmla="*/ 2113855 w 5583938"/>
              <a:gd name="connsiteY4" fmla="*/ 1147314 h 3967094"/>
              <a:gd name="connsiteX5" fmla="*/ 2036218 w 5583938"/>
              <a:gd name="connsiteY5" fmla="*/ 1388853 h 3967094"/>
              <a:gd name="connsiteX6" fmla="*/ 1665282 w 5583938"/>
              <a:gd name="connsiteY6" fmla="*/ 1837427 h 3967094"/>
              <a:gd name="connsiteX7" fmla="*/ 1432368 w 5583938"/>
              <a:gd name="connsiteY7" fmla="*/ 1889185 h 3967094"/>
              <a:gd name="connsiteX8" fmla="*/ 1363357 w 5583938"/>
              <a:gd name="connsiteY8" fmla="*/ 2173857 h 3967094"/>
              <a:gd name="connsiteX9" fmla="*/ 949289 w 5583938"/>
              <a:gd name="connsiteY9" fmla="*/ 2562046 h 3967094"/>
              <a:gd name="connsiteX10" fmla="*/ 733629 w 5583938"/>
              <a:gd name="connsiteY10" fmla="*/ 2648310 h 3967094"/>
              <a:gd name="connsiteX11" fmla="*/ 707750 w 5583938"/>
              <a:gd name="connsiteY11" fmla="*/ 2941608 h 3967094"/>
              <a:gd name="connsiteX12" fmla="*/ 259176 w 5583938"/>
              <a:gd name="connsiteY12" fmla="*/ 3355676 h 3967094"/>
              <a:gd name="connsiteX13" fmla="*/ 43516 w 5583938"/>
              <a:gd name="connsiteY13" fmla="*/ 3467819 h 3967094"/>
              <a:gd name="connsiteX14" fmla="*/ 17636 w 5583938"/>
              <a:gd name="connsiteY14" fmla="*/ 3778370 h 3967094"/>
              <a:gd name="connsiteX15" fmla="*/ 250550 w 5583938"/>
              <a:gd name="connsiteY15" fmla="*/ 3959525 h 3967094"/>
              <a:gd name="connsiteX16" fmla="*/ 561101 w 5583938"/>
              <a:gd name="connsiteY16" fmla="*/ 3821502 h 3967094"/>
              <a:gd name="connsiteX17" fmla="*/ 595606 w 5583938"/>
              <a:gd name="connsiteY17" fmla="*/ 3519578 h 3967094"/>
              <a:gd name="connsiteX18" fmla="*/ 906157 w 5583938"/>
              <a:gd name="connsiteY18" fmla="*/ 3140015 h 3967094"/>
              <a:gd name="connsiteX19" fmla="*/ 1259840 w 5583938"/>
              <a:gd name="connsiteY19" fmla="*/ 2984740 h 3967094"/>
              <a:gd name="connsiteX20" fmla="*/ 1251214 w 5583938"/>
              <a:gd name="connsiteY20" fmla="*/ 2708695 h 3967094"/>
              <a:gd name="connsiteX21" fmla="*/ 1501380 w 5583938"/>
              <a:gd name="connsiteY21" fmla="*/ 2406770 h 3967094"/>
              <a:gd name="connsiteX22" fmla="*/ 1803304 w 5583938"/>
              <a:gd name="connsiteY22" fmla="*/ 2398144 h 3967094"/>
              <a:gd name="connsiteX23" fmla="*/ 2036218 w 5583938"/>
              <a:gd name="connsiteY23" fmla="*/ 2751827 h 3967094"/>
              <a:gd name="connsiteX24" fmla="*/ 2001712 w 5583938"/>
              <a:gd name="connsiteY24" fmla="*/ 2976114 h 3967094"/>
              <a:gd name="connsiteX25" fmla="*/ 1656655 w 5583938"/>
              <a:gd name="connsiteY25" fmla="*/ 3347049 h 3967094"/>
              <a:gd name="connsiteX26" fmla="*/ 1397863 w 5583938"/>
              <a:gd name="connsiteY26" fmla="*/ 3485072 h 3967094"/>
              <a:gd name="connsiteX27" fmla="*/ 1371984 w 5583938"/>
              <a:gd name="connsiteY27" fmla="*/ 3847381 h 3967094"/>
              <a:gd name="connsiteX28" fmla="*/ 1768799 w 5583938"/>
              <a:gd name="connsiteY28" fmla="*/ 3916393 h 3967094"/>
              <a:gd name="connsiteX29" fmla="*/ 1924074 w 5583938"/>
              <a:gd name="connsiteY29" fmla="*/ 3692106 h 3967094"/>
              <a:gd name="connsiteX30" fmla="*/ 1967206 w 5583938"/>
              <a:gd name="connsiteY30" fmla="*/ 3450566 h 3967094"/>
              <a:gd name="connsiteX31" fmla="*/ 2191493 w 5583938"/>
              <a:gd name="connsiteY31" fmla="*/ 3131389 h 3967094"/>
              <a:gd name="connsiteX32" fmla="*/ 2527923 w 5583938"/>
              <a:gd name="connsiteY32" fmla="*/ 3200400 h 3967094"/>
              <a:gd name="connsiteX33" fmla="*/ 2752210 w 5583938"/>
              <a:gd name="connsiteY33" fmla="*/ 3528204 h 3967094"/>
              <a:gd name="connsiteX34" fmla="*/ 2795342 w 5583938"/>
              <a:gd name="connsiteY34" fmla="*/ 3830129 h 3967094"/>
              <a:gd name="connsiteX35" fmla="*/ 3131772 w 5583938"/>
              <a:gd name="connsiteY35" fmla="*/ 3942272 h 3967094"/>
              <a:gd name="connsiteX36" fmla="*/ 3347433 w 5583938"/>
              <a:gd name="connsiteY36" fmla="*/ 3640347 h 3967094"/>
              <a:gd name="connsiteX37" fmla="*/ 3269795 w 5583938"/>
              <a:gd name="connsiteY37" fmla="*/ 3407434 h 3967094"/>
              <a:gd name="connsiteX38" fmla="*/ 2959244 w 5583938"/>
              <a:gd name="connsiteY38" fmla="*/ 3329797 h 3967094"/>
              <a:gd name="connsiteX39" fmla="*/ 2657319 w 5583938"/>
              <a:gd name="connsiteY39" fmla="*/ 2941608 h 3967094"/>
              <a:gd name="connsiteX40" fmla="*/ 2605561 w 5583938"/>
              <a:gd name="connsiteY40" fmla="*/ 2700068 h 3967094"/>
              <a:gd name="connsiteX41" fmla="*/ 2191493 w 5583938"/>
              <a:gd name="connsiteY41" fmla="*/ 2441276 h 3967094"/>
              <a:gd name="connsiteX42" fmla="*/ 1906821 w 5583938"/>
              <a:gd name="connsiteY42" fmla="*/ 2078966 h 3967094"/>
              <a:gd name="connsiteX43" fmla="*/ 2131108 w 5583938"/>
              <a:gd name="connsiteY43" fmla="*/ 1682151 h 3967094"/>
              <a:gd name="connsiteX44" fmla="*/ 2424406 w 5583938"/>
              <a:gd name="connsiteY44" fmla="*/ 1630393 h 3967094"/>
              <a:gd name="connsiteX45" fmla="*/ 2614187 w 5583938"/>
              <a:gd name="connsiteY45" fmla="*/ 1423359 h 3967094"/>
              <a:gd name="connsiteX46" fmla="*/ 2622814 w 5583938"/>
              <a:gd name="connsiteY46" fmla="*/ 1207698 h 3967094"/>
              <a:gd name="connsiteX47" fmla="*/ 2967870 w 5583938"/>
              <a:gd name="connsiteY47" fmla="*/ 888521 h 3967094"/>
              <a:gd name="connsiteX48" fmla="*/ 3235289 w 5583938"/>
              <a:gd name="connsiteY48" fmla="*/ 948906 h 3967094"/>
              <a:gd name="connsiteX49" fmla="*/ 3476829 w 5583938"/>
              <a:gd name="connsiteY49" fmla="*/ 1224951 h 3967094"/>
              <a:gd name="connsiteX50" fmla="*/ 3511334 w 5583938"/>
              <a:gd name="connsiteY50" fmla="*/ 1509623 h 3967094"/>
              <a:gd name="connsiteX51" fmla="*/ 3899523 w 5583938"/>
              <a:gd name="connsiteY51" fmla="*/ 1664898 h 3967094"/>
              <a:gd name="connsiteX52" fmla="*/ 4175568 w 5583938"/>
              <a:gd name="connsiteY52" fmla="*/ 1915064 h 3967094"/>
              <a:gd name="connsiteX53" fmla="*/ 4227327 w 5583938"/>
              <a:gd name="connsiteY53" fmla="*/ 2251495 h 3967094"/>
              <a:gd name="connsiteX54" fmla="*/ 4684527 w 5583938"/>
              <a:gd name="connsiteY54" fmla="*/ 2449902 h 3967094"/>
              <a:gd name="connsiteX55" fmla="*/ 4943319 w 5583938"/>
              <a:gd name="connsiteY55" fmla="*/ 2674189 h 3967094"/>
              <a:gd name="connsiteX56" fmla="*/ 4969199 w 5583938"/>
              <a:gd name="connsiteY56" fmla="*/ 3001993 h 3967094"/>
              <a:gd name="connsiteX57" fmla="*/ 4693153 w 5583938"/>
              <a:gd name="connsiteY57" fmla="*/ 3303917 h 3967094"/>
              <a:gd name="connsiteX58" fmla="*/ 4391229 w 5583938"/>
              <a:gd name="connsiteY58" fmla="*/ 3372929 h 3967094"/>
              <a:gd name="connsiteX59" fmla="*/ 4210074 w 5583938"/>
              <a:gd name="connsiteY59" fmla="*/ 3657600 h 3967094"/>
              <a:gd name="connsiteX60" fmla="*/ 4434361 w 5583938"/>
              <a:gd name="connsiteY60" fmla="*/ 3959525 h 3967094"/>
              <a:gd name="connsiteX61" fmla="*/ 4805297 w 5583938"/>
              <a:gd name="connsiteY61" fmla="*/ 3847381 h 3967094"/>
              <a:gd name="connsiteX62" fmla="*/ 4874308 w 5583938"/>
              <a:gd name="connsiteY62" fmla="*/ 3536830 h 3967094"/>
              <a:gd name="connsiteX63" fmla="*/ 5158980 w 5583938"/>
              <a:gd name="connsiteY63" fmla="*/ 3148642 h 3967094"/>
              <a:gd name="connsiteX64" fmla="*/ 5469531 w 5583938"/>
              <a:gd name="connsiteY64" fmla="*/ 3105510 h 3967094"/>
              <a:gd name="connsiteX65" fmla="*/ 5581674 w 5583938"/>
              <a:gd name="connsiteY65" fmla="*/ 2829464 h 3967094"/>
              <a:gd name="connsiteX66" fmla="*/ 5383267 w 5583938"/>
              <a:gd name="connsiteY66" fmla="*/ 2579298 h 3967094"/>
              <a:gd name="connsiteX67" fmla="*/ 5098595 w 5583938"/>
              <a:gd name="connsiteY67" fmla="*/ 2501661 h 3967094"/>
              <a:gd name="connsiteX68" fmla="*/ 4822550 w 5583938"/>
              <a:gd name="connsiteY68" fmla="*/ 2216989 h 3967094"/>
              <a:gd name="connsiteX69" fmla="*/ 4779418 w 5583938"/>
              <a:gd name="connsiteY69" fmla="*/ 1949570 h 3967094"/>
              <a:gd name="connsiteX70" fmla="*/ 4442987 w 5583938"/>
              <a:gd name="connsiteY70" fmla="*/ 1785668 h 3967094"/>
              <a:gd name="connsiteX71" fmla="*/ 4063425 w 5583938"/>
              <a:gd name="connsiteY71" fmla="*/ 1475117 h 3967094"/>
              <a:gd name="connsiteX72" fmla="*/ 4063425 w 5583938"/>
              <a:gd name="connsiteY72" fmla="*/ 1190446 h 3967094"/>
              <a:gd name="connsiteX73" fmla="*/ 3916776 w 5583938"/>
              <a:gd name="connsiteY73" fmla="*/ 1061049 h 3967094"/>
              <a:gd name="connsiteX74" fmla="*/ 3519961 w 5583938"/>
              <a:gd name="connsiteY74" fmla="*/ 940280 h 3967094"/>
              <a:gd name="connsiteX75" fmla="*/ 3338806 w 5583938"/>
              <a:gd name="connsiteY75" fmla="*/ 776378 h 3967094"/>
              <a:gd name="connsiteX76" fmla="*/ 3347433 w 5583938"/>
              <a:gd name="connsiteY76" fmla="*/ 500332 h 3967094"/>
              <a:gd name="connsiteX77" fmla="*/ 3183531 w 5583938"/>
              <a:gd name="connsiteY77" fmla="*/ 370936 h 3967094"/>
              <a:gd name="connsiteX78" fmla="*/ 3200784 w 5583938"/>
              <a:gd name="connsiteY78" fmla="*/ 0 h 396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83938" h="3967094">
                <a:moveTo>
                  <a:pt x="2898859" y="77638"/>
                </a:moveTo>
                <a:cubicBezTo>
                  <a:pt x="2901734" y="196251"/>
                  <a:pt x="2904610" y="314864"/>
                  <a:pt x="2881606" y="414068"/>
                </a:cubicBezTo>
                <a:cubicBezTo>
                  <a:pt x="2858602" y="513272"/>
                  <a:pt x="2860040" y="559280"/>
                  <a:pt x="2760836" y="672861"/>
                </a:cubicBezTo>
                <a:cubicBezTo>
                  <a:pt x="2661632" y="786442"/>
                  <a:pt x="2394214" y="1016480"/>
                  <a:pt x="2286384" y="1095555"/>
                </a:cubicBezTo>
                <a:cubicBezTo>
                  <a:pt x="2178554" y="1174630"/>
                  <a:pt x="2155549" y="1098431"/>
                  <a:pt x="2113855" y="1147314"/>
                </a:cubicBezTo>
                <a:cubicBezTo>
                  <a:pt x="2072161" y="1196197"/>
                  <a:pt x="2110980" y="1273834"/>
                  <a:pt x="2036218" y="1388853"/>
                </a:cubicBezTo>
                <a:cubicBezTo>
                  <a:pt x="1961456" y="1503872"/>
                  <a:pt x="1765924" y="1754038"/>
                  <a:pt x="1665282" y="1837427"/>
                </a:cubicBezTo>
                <a:cubicBezTo>
                  <a:pt x="1564640" y="1920816"/>
                  <a:pt x="1482689" y="1833113"/>
                  <a:pt x="1432368" y="1889185"/>
                </a:cubicBezTo>
                <a:cubicBezTo>
                  <a:pt x="1382047" y="1945257"/>
                  <a:pt x="1443870" y="2061714"/>
                  <a:pt x="1363357" y="2173857"/>
                </a:cubicBezTo>
                <a:cubicBezTo>
                  <a:pt x="1282844" y="2286001"/>
                  <a:pt x="1054244" y="2482970"/>
                  <a:pt x="949289" y="2562046"/>
                </a:cubicBezTo>
                <a:cubicBezTo>
                  <a:pt x="844334" y="2641122"/>
                  <a:pt x="773885" y="2585050"/>
                  <a:pt x="733629" y="2648310"/>
                </a:cubicBezTo>
                <a:cubicBezTo>
                  <a:pt x="693373" y="2711570"/>
                  <a:pt x="786825" y="2823714"/>
                  <a:pt x="707750" y="2941608"/>
                </a:cubicBezTo>
                <a:cubicBezTo>
                  <a:pt x="628675" y="3059502"/>
                  <a:pt x="369882" y="3267974"/>
                  <a:pt x="259176" y="3355676"/>
                </a:cubicBezTo>
                <a:cubicBezTo>
                  <a:pt x="148470" y="3443378"/>
                  <a:pt x="83773" y="3397370"/>
                  <a:pt x="43516" y="3467819"/>
                </a:cubicBezTo>
                <a:cubicBezTo>
                  <a:pt x="3259" y="3538268"/>
                  <a:pt x="-16870" y="3696419"/>
                  <a:pt x="17636" y="3778370"/>
                </a:cubicBezTo>
                <a:cubicBezTo>
                  <a:pt x="52142" y="3860321"/>
                  <a:pt x="159973" y="3952336"/>
                  <a:pt x="250550" y="3959525"/>
                </a:cubicBezTo>
                <a:cubicBezTo>
                  <a:pt x="341127" y="3966714"/>
                  <a:pt x="503592" y="3894826"/>
                  <a:pt x="561101" y="3821502"/>
                </a:cubicBezTo>
                <a:cubicBezTo>
                  <a:pt x="618610" y="3748178"/>
                  <a:pt x="538097" y="3633159"/>
                  <a:pt x="595606" y="3519578"/>
                </a:cubicBezTo>
                <a:cubicBezTo>
                  <a:pt x="653115" y="3405997"/>
                  <a:pt x="795451" y="3229155"/>
                  <a:pt x="906157" y="3140015"/>
                </a:cubicBezTo>
                <a:cubicBezTo>
                  <a:pt x="1016863" y="3050875"/>
                  <a:pt x="1202331" y="3056627"/>
                  <a:pt x="1259840" y="2984740"/>
                </a:cubicBezTo>
                <a:cubicBezTo>
                  <a:pt x="1317349" y="2912853"/>
                  <a:pt x="1210957" y="2805023"/>
                  <a:pt x="1251214" y="2708695"/>
                </a:cubicBezTo>
                <a:cubicBezTo>
                  <a:pt x="1291471" y="2612367"/>
                  <a:pt x="1409365" y="2458529"/>
                  <a:pt x="1501380" y="2406770"/>
                </a:cubicBezTo>
                <a:cubicBezTo>
                  <a:pt x="1593395" y="2355012"/>
                  <a:pt x="1714164" y="2340635"/>
                  <a:pt x="1803304" y="2398144"/>
                </a:cubicBezTo>
                <a:cubicBezTo>
                  <a:pt x="1892444" y="2455654"/>
                  <a:pt x="2003150" y="2655499"/>
                  <a:pt x="2036218" y="2751827"/>
                </a:cubicBezTo>
                <a:cubicBezTo>
                  <a:pt x="2069286" y="2848155"/>
                  <a:pt x="2064972" y="2876910"/>
                  <a:pt x="2001712" y="2976114"/>
                </a:cubicBezTo>
                <a:cubicBezTo>
                  <a:pt x="1938451" y="3075318"/>
                  <a:pt x="1757296" y="3262223"/>
                  <a:pt x="1656655" y="3347049"/>
                </a:cubicBezTo>
                <a:cubicBezTo>
                  <a:pt x="1556014" y="3431875"/>
                  <a:pt x="1445308" y="3401683"/>
                  <a:pt x="1397863" y="3485072"/>
                </a:cubicBezTo>
                <a:cubicBezTo>
                  <a:pt x="1350418" y="3568461"/>
                  <a:pt x="1310161" y="3775494"/>
                  <a:pt x="1371984" y="3847381"/>
                </a:cubicBezTo>
                <a:cubicBezTo>
                  <a:pt x="1433807" y="3919268"/>
                  <a:pt x="1676784" y="3942272"/>
                  <a:pt x="1768799" y="3916393"/>
                </a:cubicBezTo>
                <a:cubicBezTo>
                  <a:pt x="1860814" y="3890514"/>
                  <a:pt x="1891006" y="3769744"/>
                  <a:pt x="1924074" y="3692106"/>
                </a:cubicBezTo>
                <a:cubicBezTo>
                  <a:pt x="1957142" y="3614468"/>
                  <a:pt x="1922636" y="3544019"/>
                  <a:pt x="1967206" y="3450566"/>
                </a:cubicBezTo>
                <a:cubicBezTo>
                  <a:pt x="2011776" y="3357113"/>
                  <a:pt x="2098040" y="3173083"/>
                  <a:pt x="2191493" y="3131389"/>
                </a:cubicBezTo>
                <a:cubicBezTo>
                  <a:pt x="2284946" y="3089695"/>
                  <a:pt x="2434470" y="3134264"/>
                  <a:pt x="2527923" y="3200400"/>
                </a:cubicBezTo>
                <a:cubicBezTo>
                  <a:pt x="2621376" y="3266536"/>
                  <a:pt x="2707640" y="3423249"/>
                  <a:pt x="2752210" y="3528204"/>
                </a:cubicBezTo>
                <a:cubicBezTo>
                  <a:pt x="2796780" y="3633159"/>
                  <a:pt x="2732082" y="3761118"/>
                  <a:pt x="2795342" y="3830129"/>
                </a:cubicBezTo>
                <a:cubicBezTo>
                  <a:pt x="2858602" y="3899140"/>
                  <a:pt x="3039757" y="3973902"/>
                  <a:pt x="3131772" y="3942272"/>
                </a:cubicBezTo>
                <a:cubicBezTo>
                  <a:pt x="3223787" y="3910642"/>
                  <a:pt x="3324429" y="3729487"/>
                  <a:pt x="3347433" y="3640347"/>
                </a:cubicBezTo>
                <a:cubicBezTo>
                  <a:pt x="3370437" y="3551207"/>
                  <a:pt x="3334493" y="3459192"/>
                  <a:pt x="3269795" y="3407434"/>
                </a:cubicBezTo>
                <a:cubicBezTo>
                  <a:pt x="3205097" y="3355676"/>
                  <a:pt x="3061323" y="3407435"/>
                  <a:pt x="2959244" y="3329797"/>
                </a:cubicBezTo>
                <a:cubicBezTo>
                  <a:pt x="2857165" y="3252159"/>
                  <a:pt x="2716266" y="3046563"/>
                  <a:pt x="2657319" y="2941608"/>
                </a:cubicBezTo>
                <a:cubicBezTo>
                  <a:pt x="2598372" y="2836653"/>
                  <a:pt x="2683199" y="2783457"/>
                  <a:pt x="2605561" y="2700068"/>
                </a:cubicBezTo>
                <a:cubicBezTo>
                  <a:pt x="2527923" y="2616679"/>
                  <a:pt x="2307950" y="2544793"/>
                  <a:pt x="2191493" y="2441276"/>
                </a:cubicBezTo>
                <a:cubicBezTo>
                  <a:pt x="2075036" y="2337759"/>
                  <a:pt x="1916885" y="2205487"/>
                  <a:pt x="1906821" y="2078966"/>
                </a:cubicBezTo>
                <a:cubicBezTo>
                  <a:pt x="1896757" y="1952445"/>
                  <a:pt x="2044844" y="1756913"/>
                  <a:pt x="2131108" y="1682151"/>
                </a:cubicBezTo>
                <a:cubicBezTo>
                  <a:pt x="2217372" y="1607389"/>
                  <a:pt x="2343893" y="1673525"/>
                  <a:pt x="2424406" y="1630393"/>
                </a:cubicBezTo>
                <a:cubicBezTo>
                  <a:pt x="2504919" y="1587261"/>
                  <a:pt x="2581119" y="1493808"/>
                  <a:pt x="2614187" y="1423359"/>
                </a:cubicBezTo>
                <a:cubicBezTo>
                  <a:pt x="2647255" y="1352910"/>
                  <a:pt x="2563867" y="1296838"/>
                  <a:pt x="2622814" y="1207698"/>
                </a:cubicBezTo>
                <a:cubicBezTo>
                  <a:pt x="2681761" y="1118558"/>
                  <a:pt x="2865791" y="931653"/>
                  <a:pt x="2967870" y="888521"/>
                </a:cubicBezTo>
                <a:cubicBezTo>
                  <a:pt x="3069949" y="845389"/>
                  <a:pt x="3150463" y="892834"/>
                  <a:pt x="3235289" y="948906"/>
                </a:cubicBezTo>
                <a:cubicBezTo>
                  <a:pt x="3320116" y="1004978"/>
                  <a:pt x="3430822" y="1131498"/>
                  <a:pt x="3476829" y="1224951"/>
                </a:cubicBezTo>
                <a:cubicBezTo>
                  <a:pt x="3522836" y="1318404"/>
                  <a:pt x="3440885" y="1436298"/>
                  <a:pt x="3511334" y="1509623"/>
                </a:cubicBezTo>
                <a:cubicBezTo>
                  <a:pt x="3581783" y="1582948"/>
                  <a:pt x="3788817" y="1597325"/>
                  <a:pt x="3899523" y="1664898"/>
                </a:cubicBezTo>
                <a:cubicBezTo>
                  <a:pt x="4010229" y="1732471"/>
                  <a:pt x="4120934" y="1817298"/>
                  <a:pt x="4175568" y="1915064"/>
                </a:cubicBezTo>
                <a:cubicBezTo>
                  <a:pt x="4230202" y="2012830"/>
                  <a:pt x="4142501" y="2162355"/>
                  <a:pt x="4227327" y="2251495"/>
                </a:cubicBezTo>
                <a:cubicBezTo>
                  <a:pt x="4312153" y="2340635"/>
                  <a:pt x="4565195" y="2379453"/>
                  <a:pt x="4684527" y="2449902"/>
                </a:cubicBezTo>
                <a:cubicBezTo>
                  <a:pt x="4803859" y="2520351"/>
                  <a:pt x="4895874" y="2582174"/>
                  <a:pt x="4943319" y="2674189"/>
                </a:cubicBezTo>
                <a:cubicBezTo>
                  <a:pt x="4990764" y="2766204"/>
                  <a:pt x="5010893" y="2897038"/>
                  <a:pt x="4969199" y="3001993"/>
                </a:cubicBezTo>
                <a:cubicBezTo>
                  <a:pt x="4927505" y="3106948"/>
                  <a:pt x="4789481" y="3242094"/>
                  <a:pt x="4693153" y="3303917"/>
                </a:cubicBezTo>
                <a:cubicBezTo>
                  <a:pt x="4596825" y="3365740"/>
                  <a:pt x="4471742" y="3313982"/>
                  <a:pt x="4391229" y="3372929"/>
                </a:cubicBezTo>
                <a:cubicBezTo>
                  <a:pt x="4310716" y="3431876"/>
                  <a:pt x="4202885" y="3559834"/>
                  <a:pt x="4210074" y="3657600"/>
                </a:cubicBezTo>
                <a:cubicBezTo>
                  <a:pt x="4217263" y="3755366"/>
                  <a:pt x="4335157" y="3927895"/>
                  <a:pt x="4434361" y="3959525"/>
                </a:cubicBezTo>
                <a:cubicBezTo>
                  <a:pt x="4533565" y="3991155"/>
                  <a:pt x="4731973" y="3917830"/>
                  <a:pt x="4805297" y="3847381"/>
                </a:cubicBezTo>
                <a:cubicBezTo>
                  <a:pt x="4878621" y="3776932"/>
                  <a:pt x="4815361" y="3653286"/>
                  <a:pt x="4874308" y="3536830"/>
                </a:cubicBezTo>
                <a:cubicBezTo>
                  <a:pt x="4933255" y="3420374"/>
                  <a:pt x="5059776" y="3220529"/>
                  <a:pt x="5158980" y="3148642"/>
                </a:cubicBezTo>
                <a:cubicBezTo>
                  <a:pt x="5258184" y="3076755"/>
                  <a:pt x="5399082" y="3158706"/>
                  <a:pt x="5469531" y="3105510"/>
                </a:cubicBezTo>
                <a:cubicBezTo>
                  <a:pt x="5539980" y="3052314"/>
                  <a:pt x="5596051" y="2917166"/>
                  <a:pt x="5581674" y="2829464"/>
                </a:cubicBezTo>
                <a:cubicBezTo>
                  <a:pt x="5567297" y="2741762"/>
                  <a:pt x="5463780" y="2633932"/>
                  <a:pt x="5383267" y="2579298"/>
                </a:cubicBezTo>
                <a:cubicBezTo>
                  <a:pt x="5302754" y="2524664"/>
                  <a:pt x="5192048" y="2562046"/>
                  <a:pt x="5098595" y="2501661"/>
                </a:cubicBezTo>
                <a:cubicBezTo>
                  <a:pt x="5005142" y="2441276"/>
                  <a:pt x="4875746" y="2309004"/>
                  <a:pt x="4822550" y="2216989"/>
                </a:cubicBezTo>
                <a:cubicBezTo>
                  <a:pt x="4769354" y="2124974"/>
                  <a:pt x="4842678" y="2021457"/>
                  <a:pt x="4779418" y="1949570"/>
                </a:cubicBezTo>
                <a:cubicBezTo>
                  <a:pt x="4716158" y="1877683"/>
                  <a:pt x="4562319" y="1864744"/>
                  <a:pt x="4442987" y="1785668"/>
                </a:cubicBezTo>
                <a:cubicBezTo>
                  <a:pt x="4323655" y="1706593"/>
                  <a:pt x="4126685" y="1574321"/>
                  <a:pt x="4063425" y="1475117"/>
                </a:cubicBezTo>
                <a:cubicBezTo>
                  <a:pt x="4000165" y="1375913"/>
                  <a:pt x="4087866" y="1259457"/>
                  <a:pt x="4063425" y="1190446"/>
                </a:cubicBezTo>
                <a:cubicBezTo>
                  <a:pt x="4038984" y="1121435"/>
                  <a:pt x="4007353" y="1102743"/>
                  <a:pt x="3916776" y="1061049"/>
                </a:cubicBezTo>
                <a:cubicBezTo>
                  <a:pt x="3826199" y="1019355"/>
                  <a:pt x="3616289" y="987725"/>
                  <a:pt x="3519961" y="940280"/>
                </a:cubicBezTo>
                <a:cubicBezTo>
                  <a:pt x="3423633" y="892835"/>
                  <a:pt x="3367561" y="849703"/>
                  <a:pt x="3338806" y="776378"/>
                </a:cubicBezTo>
                <a:cubicBezTo>
                  <a:pt x="3310051" y="703053"/>
                  <a:pt x="3373312" y="567906"/>
                  <a:pt x="3347433" y="500332"/>
                </a:cubicBezTo>
                <a:cubicBezTo>
                  <a:pt x="3321554" y="432758"/>
                  <a:pt x="3207972" y="454325"/>
                  <a:pt x="3183531" y="370936"/>
                </a:cubicBezTo>
                <a:cubicBezTo>
                  <a:pt x="3159090" y="287547"/>
                  <a:pt x="3196471" y="58947"/>
                  <a:pt x="3200784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2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pitchFamily="18" charset="-120"/>
              </a:rPr>
              <a:t>Euler Tour Traversal -- </a:t>
            </a:r>
            <a:r>
              <a:rPr lang="en-US" altLang="zh-TW" err="1" smtClean="0"/>
              <a:t>Inorder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105</a:t>
            </a:fld>
            <a:endParaRPr lang="zh-TW" altLang="en-US"/>
          </a:p>
        </p:txBody>
      </p:sp>
      <p:grpSp>
        <p:nvGrpSpPr>
          <p:cNvPr id="40" name="群組 39"/>
          <p:cNvGrpSpPr/>
          <p:nvPr/>
        </p:nvGrpSpPr>
        <p:grpSpPr>
          <a:xfrm>
            <a:off x="2953272" y="2355697"/>
            <a:ext cx="5520905" cy="3558700"/>
            <a:chOff x="1966823" y="2323033"/>
            <a:chExt cx="4491127" cy="2894919"/>
          </a:xfrm>
        </p:grpSpPr>
        <p:sp>
          <p:nvSpPr>
            <p:cNvPr id="5" name="橢圓 4"/>
            <p:cNvSpPr/>
            <p:nvPr/>
          </p:nvSpPr>
          <p:spPr>
            <a:xfrm>
              <a:off x="4218857" y="2323033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3632261" y="2909629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4814079" y="2909629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062917" y="3539358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3632260" y="4126565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G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3062916" y="4778005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J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4218856" y="4778005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K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5426554" y="3539357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6018003" y="412656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H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5426554" y="477800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L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2528079" y="412656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F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7" name="直線接點 16"/>
            <p:cNvCxnSpPr>
              <a:stCxn id="5" idx="3"/>
              <a:endCxn id="6" idx="7"/>
            </p:cNvCxnSpPr>
            <p:nvPr/>
          </p:nvCxnSpPr>
          <p:spPr>
            <a:xfrm flipH="1">
              <a:off x="4007779" y="2698551"/>
              <a:ext cx="275507" cy="275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6" idx="3"/>
              <a:endCxn id="8" idx="7"/>
            </p:cNvCxnSpPr>
            <p:nvPr/>
          </p:nvCxnSpPr>
          <p:spPr>
            <a:xfrm flipH="1">
              <a:off x="3438435" y="3285147"/>
              <a:ext cx="258255" cy="318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8" idx="3"/>
              <a:endCxn id="15" idx="7"/>
            </p:cNvCxnSpPr>
            <p:nvPr/>
          </p:nvCxnSpPr>
          <p:spPr>
            <a:xfrm flipH="1">
              <a:off x="2903597" y="3914876"/>
              <a:ext cx="223749" cy="2761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8" idx="5"/>
              <a:endCxn id="9" idx="1"/>
            </p:cNvCxnSpPr>
            <p:nvPr/>
          </p:nvCxnSpPr>
          <p:spPr>
            <a:xfrm>
              <a:off x="3438435" y="3914876"/>
              <a:ext cx="258254" cy="276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5" idx="5"/>
              <a:endCxn id="7" idx="1"/>
            </p:cNvCxnSpPr>
            <p:nvPr/>
          </p:nvCxnSpPr>
          <p:spPr>
            <a:xfrm>
              <a:off x="4594375" y="2698551"/>
              <a:ext cx="284133" cy="275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7" idx="5"/>
              <a:endCxn id="12" idx="1"/>
            </p:cNvCxnSpPr>
            <p:nvPr/>
          </p:nvCxnSpPr>
          <p:spPr>
            <a:xfrm>
              <a:off x="5189597" y="3285147"/>
              <a:ext cx="301386" cy="3186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2" idx="5"/>
              <a:endCxn id="13" idx="1"/>
            </p:cNvCxnSpPr>
            <p:nvPr/>
          </p:nvCxnSpPr>
          <p:spPr>
            <a:xfrm>
              <a:off x="5802072" y="3914875"/>
              <a:ext cx="280360" cy="276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3" idx="3"/>
              <a:endCxn id="14" idx="7"/>
            </p:cNvCxnSpPr>
            <p:nvPr/>
          </p:nvCxnSpPr>
          <p:spPr>
            <a:xfrm flipH="1">
              <a:off x="5802072" y="4502082"/>
              <a:ext cx="280360" cy="340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9" idx="5"/>
              <a:endCxn id="11" idx="1"/>
            </p:cNvCxnSpPr>
            <p:nvPr/>
          </p:nvCxnSpPr>
          <p:spPr>
            <a:xfrm>
              <a:off x="4007778" y="4502083"/>
              <a:ext cx="275507" cy="340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>
              <a:endCxn id="10" idx="7"/>
            </p:cNvCxnSpPr>
            <p:nvPr/>
          </p:nvCxnSpPr>
          <p:spPr>
            <a:xfrm flipH="1">
              <a:off x="3438434" y="4502082"/>
              <a:ext cx="243832" cy="340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橢圓 36"/>
            <p:cNvSpPr/>
            <p:nvPr/>
          </p:nvSpPr>
          <p:spPr>
            <a:xfrm>
              <a:off x="1966823" y="477800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I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39" name="直線接點 38"/>
            <p:cNvCxnSpPr>
              <a:stCxn id="15" idx="3"/>
              <a:endCxn id="37" idx="7"/>
            </p:cNvCxnSpPr>
            <p:nvPr/>
          </p:nvCxnSpPr>
          <p:spPr>
            <a:xfrm flipH="1">
              <a:off x="2342341" y="4502082"/>
              <a:ext cx="250167" cy="340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橢圓 40"/>
          <p:cNvSpPr/>
          <p:nvPr/>
        </p:nvSpPr>
        <p:spPr>
          <a:xfrm>
            <a:off x="1894294" y="2145155"/>
            <a:ext cx="540823" cy="5408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2099670" y="2609974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1726893" y="2747437"/>
            <a:ext cx="87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inorder</a:t>
            </a:r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536552" y="1542323"/>
            <a:ext cx="3954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smtClean="0"/>
              <a:t>Attach a point to each node</a:t>
            </a:r>
            <a:endParaRPr lang="zh-TW" altLang="en-US" sz="2400"/>
          </a:p>
        </p:txBody>
      </p:sp>
      <p:sp>
        <p:nvSpPr>
          <p:cNvPr id="50" name="文字方塊 49"/>
          <p:cNvSpPr txBox="1"/>
          <p:nvPr/>
        </p:nvSpPr>
        <p:spPr>
          <a:xfrm>
            <a:off x="4679032" y="1540518"/>
            <a:ext cx="408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smtClean="0"/>
              <a:t>Draw the contour of the tree</a:t>
            </a:r>
            <a:endParaRPr lang="zh-TW" altLang="en-US" sz="2400"/>
          </a:p>
        </p:txBody>
      </p:sp>
      <p:sp>
        <p:nvSpPr>
          <p:cNvPr id="38" name="橢圓 37"/>
          <p:cNvSpPr/>
          <p:nvPr/>
        </p:nvSpPr>
        <p:spPr>
          <a:xfrm>
            <a:off x="5913220" y="2829107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5205775" y="3538416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4532740" y="4312535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3857460" y="5074272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3158648" y="5849361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4532740" y="5854663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5212224" y="5048551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5923330" y="5849361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7394583" y="5849361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8147928" y="5062479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7400101" y="4324868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6696002" y="3538416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858756" y="3098971"/>
            <a:ext cx="2317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>
                <a:sym typeface="Wingdings" panose="05000000000000000000" pitchFamily="2" charset="2"/>
              </a:rPr>
              <a:t>IFDJGKBACELH</a:t>
            </a:r>
            <a:endParaRPr lang="zh-TW" altLang="en-US" sz="2400"/>
          </a:p>
        </p:txBody>
      </p:sp>
      <p:sp>
        <p:nvSpPr>
          <p:cNvPr id="63" name="手繪多邊形 62"/>
          <p:cNvSpPr/>
          <p:nvPr/>
        </p:nvSpPr>
        <p:spPr>
          <a:xfrm>
            <a:off x="2941224" y="2001328"/>
            <a:ext cx="5583938" cy="3967094"/>
          </a:xfrm>
          <a:custGeom>
            <a:avLst/>
            <a:gdLst>
              <a:gd name="connsiteX0" fmla="*/ 2898859 w 5583938"/>
              <a:gd name="connsiteY0" fmla="*/ 77638 h 3967094"/>
              <a:gd name="connsiteX1" fmla="*/ 2881606 w 5583938"/>
              <a:gd name="connsiteY1" fmla="*/ 414068 h 3967094"/>
              <a:gd name="connsiteX2" fmla="*/ 2760836 w 5583938"/>
              <a:gd name="connsiteY2" fmla="*/ 672861 h 3967094"/>
              <a:gd name="connsiteX3" fmla="*/ 2286384 w 5583938"/>
              <a:gd name="connsiteY3" fmla="*/ 1095555 h 3967094"/>
              <a:gd name="connsiteX4" fmla="*/ 2113855 w 5583938"/>
              <a:gd name="connsiteY4" fmla="*/ 1147314 h 3967094"/>
              <a:gd name="connsiteX5" fmla="*/ 2036218 w 5583938"/>
              <a:gd name="connsiteY5" fmla="*/ 1388853 h 3967094"/>
              <a:gd name="connsiteX6" fmla="*/ 1665282 w 5583938"/>
              <a:gd name="connsiteY6" fmla="*/ 1837427 h 3967094"/>
              <a:gd name="connsiteX7" fmla="*/ 1432368 w 5583938"/>
              <a:gd name="connsiteY7" fmla="*/ 1889185 h 3967094"/>
              <a:gd name="connsiteX8" fmla="*/ 1363357 w 5583938"/>
              <a:gd name="connsiteY8" fmla="*/ 2173857 h 3967094"/>
              <a:gd name="connsiteX9" fmla="*/ 949289 w 5583938"/>
              <a:gd name="connsiteY9" fmla="*/ 2562046 h 3967094"/>
              <a:gd name="connsiteX10" fmla="*/ 733629 w 5583938"/>
              <a:gd name="connsiteY10" fmla="*/ 2648310 h 3967094"/>
              <a:gd name="connsiteX11" fmla="*/ 707750 w 5583938"/>
              <a:gd name="connsiteY11" fmla="*/ 2941608 h 3967094"/>
              <a:gd name="connsiteX12" fmla="*/ 259176 w 5583938"/>
              <a:gd name="connsiteY12" fmla="*/ 3355676 h 3967094"/>
              <a:gd name="connsiteX13" fmla="*/ 43516 w 5583938"/>
              <a:gd name="connsiteY13" fmla="*/ 3467819 h 3967094"/>
              <a:gd name="connsiteX14" fmla="*/ 17636 w 5583938"/>
              <a:gd name="connsiteY14" fmla="*/ 3778370 h 3967094"/>
              <a:gd name="connsiteX15" fmla="*/ 250550 w 5583938"/>
              <a:gd name="connsiteY15" fmla="*/ 3959525 h 3967094"/>
              <a:gd name="connsiteX16" fmla="*/ 561101 w 5583938"/>
              <a:gd name="connsiteY16" fmla="*/ 3821502 h 3967094"/>
              <a:gd name="connsiteX17" fmla="*/ 595606 w 5583938"/>
              <a:gd name="connsiteY17" fmla="*/ 3519578 h 3967094"/>
              <a:gd name="connsiteX18" fmla="*/ 906157 w 5583938"/>
              <a:gd name="connsiteY18" fmla="*/ 3140015 h 3967094"/>
              <a:gd name="connsiteX19" fmla="*/ 1259840 w 5583938"/>
              <a:gd name="connsiteY19" fmla="*/ 2984740 h 3967094"/>
              <a:gd name="connsiteX20" fmla="*/ 1251214 w 5583938"/>
              <a:gd name="connsiteY20" fmla="*/ 2708695 h 3967094"/>
              <a:gd name="connsiteX21" fmla="*/ 1501380 w 5583938"/>
              <a:gd name="connsiteY21" fmla="*/ 2406770 h 3967094"/>
              <a:gd name="connsiteX22" fmla="*/ 1803304 w 5583938"/>
              <a:gd name="connsiteY22" fmla="*/ 2398144 h 3967094"/>
              <a:gd name="connsiteX23" fmla="*/ 2036218 w 5583938"/>
              <a:gd name="connsiteY23" fmla="*/ 2751827 h 3967094"/>
              <a:gd name="connsiteX24" fmla="*/ 2001712 w 5583938"/>
              <a:gd name="connsiteY24" fmla="*/ 2976114 h 3967094"/>
              <a:gd name="connsiteX25" fmla="*/ 1656655 w 5583938"/>
              <a:gd name="connsiteY25" fmla="*/ 3347049 h 3967094"/>
              <a:gd name="connsiteX26" fmla="*/ 1397863 w 5583938"/>
              <a:gd name="connsiteY26" fmla="*/ 3485072 h 3967094"/>
              <a:gd name="connsiteX27" fmla="*/ 1371984 w 5583938"/>
              <a:gd name="connsiteY27" fmla="*/ 3847381 h 3967094"/>
              <a:gd name="connsiteX28" fmla="*/ 1768799 w 5583938"/>
              <a:gd name="connsiteY28" fmla="*/ 3916393 h 3967094"/>
              <a:gd name="connsiteX29" fmla="*/ 1924074 w 5583938"/>
              <a:gd name="connsiteY29" fmla="*/ 3692106 h 3967094"/>
              <a:gd name="connsiteX30" fmla="*/ 1967206 w 5583938"/>
              <a:gd name="connsiteY30" fmla="*/ 3450566 h 3967094"/>
              <a:gd name="connsiteX31" fmla="*/ 2191493 w 5583938"/>
              <a:gd name="connsiteY31" fmla="*/ 3131389 h 3967094"/>
              <a:gd name="connsiteX32" fmla="*/ 2527923 w 5583938"/>
              <a:gd name="connsiteY32" fmla="*/ 3200400 h 3967094"/>
              <a:gd name="connsiteX33" fmla="*/ 2752210 w 5583938"/>
              <a:gd name="connsiteY33" fmla="*/ 3528204 h 3967094"/>
              <a:gd name="connsiteX34" fmla="*/ 2795342 w 5583938"/>
              <a:gd name="connsiteY34" fmla="*/ 3830129 h 3967094"/>
              <a:gd name="connsiteX35" fmla="*/ 3131772 w 5583938"/>
              <a:gd name="connsiteY35" fmla="*/ 3942272 h 3967094"/>
              <a:gd name="connsiteX36" fmla="*/ 3347433 w 5583938"/>
              <a:gd name="connsiteY36" fmla="*/ 3640347 h 3967094"/>
              <a:gd name="connsiteX37" fmla="*/ 3269795 w 5583938"/>
              <a:gd name="connsiteY37" fmla="*/ 3407434 h 3967094"/>
              <a:gd name="connsiteX38" fmla="*/ 2959244 w 5583938"/>
              <a:gd name="connsiteY38" fmla="*/ 3329797 h 3967094"/>
              <a:gd name="connsiteX39" fmla="*/ 2657319 w 5583938"/>
              <a:gd name="connsiteY39" fmla="*/ 2941608 h 3967094"/>
              <a:gd name="connsiteX40" fmla="*/ 2605561 w 5583938"/>
              <a:gd name="connsiteY40" fmla="*/ 2700068 h 3967094"/>
              <a:gd name="connsiteX41" fmla="*/ 2191493 w 5583938"/>
              <a:gd name="connsiteY41" fmla="*/ 2441276 h 3967094"/>
              <a:gd name="connsiteX42" fmla="*/ 1906821 w 5583938"/>
              <a:gd name="connsiteY42" fmla="*/ 2078966 h 3967094"/>
              <a:gd name="connsiteX43" fmla="*/ 2131108 w 5583938"/>
              <a:gd name="connsiteY43" fmla="*/ 1682151 h 3967094"/>
              <a:gd name="connsiteX44" fmla="*/ 2424406 w 5583938"/>
              <a:gd name="connsiteY44" fmla="*/ 1630393 h 3967094"/>
              <a:gd name="connsiteX45" fmla="*/ 2614187 w 5583938"/>
              <a:gd name="connsiteY45" fmla="*/ 1423359 h 3967094"/>
              <a:gd name="connsiteX46" fmla="*/ 2622814 w 5583938"/>
              <a:gd name="connsiteY46" fmla="*/ 1207698 h 3967094"/>
              <a:gd name="connsiteX47" fmla="*/ 2967870 w 5583938"/>
              <a:gd name="connsiteY47" fmla="*/ 888521 h 3967094"/>
              <a:gd name="connsiteX48" fmla="*/ 3235289 w 5583938"/>
              <a:gd name="connsiteY48" fmla="*/ 948906 h 3967094"/>
              <a:gd name="connsiteX49" fmla="*/ 3476829 w 5583938"/>
              <a:gd name="connsiteY49" fmla="*/ 1224951 h 3967094"/>
              <a:gd name="connsiteX50" fmla="*/ 3511334 w 5583938"/>
              <a:gd name="connsiteY50" fmla="*/ 1509623 h 3967094"/>
              <a:gd name="connsiteX51" fmla="*/ 3899523 w 5583938"/>
              <a:gd name="connsiteY51" fmla="*/ 1664898 h 3967094"/>
              <a:gd name="connsiteX52" fmla="*/ 4175568 w 5583938"/>
              <a:gd name="connsiteY52" fmla="*/ 1915064 h 3967094"/>
              <a:gd name="connsiteX53" fmla="*/ 4227327 w 5583938"/>
              <a:gd name="connsiteY53" fmla="*/ 2251495 h 3967094"/>
              <a:gd name="connsiteX54" fmla="*/ 4684527 w 5583938"/>
              <a:gd name="connsiteY54" fmla="*/ 2449902 h 3967094"/>
              <a:gd name="connsiteX55" fmla="*/ 4943319 w 5583938"/>
              <a:gd name="connsiteY55" fmla="*/ 2674189 h 3967094"/>
              <a:gd name="connsiteX56" fmla="*/ 4969199 w 5583938"/>
              <a:gd name="connsiteY56" fmla="*/ 3001993 h 3967094"/>
              <a:gd name="connsiteX57" fmla="*/ 4693153 w 5583938"/>
              <a:gd name="connsiteY57" fmla="*/ 3303917 h 3967094"/>
              <a:gd name="connsiteX58" fmla="*/ 4391229 w 5583938"/>
              <a:gd name="connsiteY58" fmla="*/ 3372929 h 3967094"/>
              <a:gd name="connsiteX59" fmla="*/ 4210074 w 5583938"/>
              <a:gd name="connsiteY59" fmla="*/ 3657600 h 3967094"/>
              <a:gd name="connsiteX60" fmla="*/ 4434361 w 5583938"/>
              <a:gd name="connsiteY60" fmla="*/ 3959525 h 3967094"/>
              <a:gd name="connsiteX61" fmla="*/ 4805297 w 5583938"/>
              <a:gd name="connsiteY61" fmla="*/ 3847381 h 3967094"/>
              <a:gd name="connsiteX62" fmla="*/ 4874308 w 5583938"/>
              <a:gd name="connsiteY62" fmla="*/ 3536830 h 3967094"/>
              <a:gd name="connsiteX63" fmla="*/ 5158980 w 5583938"/>
              <a:gd name="connsiteY63" fmla="*/ 3148642 h 3967094"/>
              <a:gd name="connsiteX64" fmla="*/ 5469531 w 5583938"/>
              <a:gd name="connsiteY64" fmla="*/ 3105510 h 3967094"/>
              <a:gd name="connsiteX65" fmla="*/ 5581674 w 5583938"/>
              <a:gd name="connsiteY65" fmla="*/ 2829464 h 3967094"/>
              <a:gd name="connsiteX66" fmla="*/ 5383267 w 5583938"/>
              <a:gd name="connsiteY66" fmla="*/ 2579298 h 3967094"/>
              <a:gd name="connsiteX67" fmla="*/ 5098595 w 5583938"/>
              <a:gd name="connsiteY67" fmla="*/ 2501661 h 3967094"/>
              <a:gd name="connsiteX68" fmla="*/ 4822550 w 5583938"/>
              <a:gd name="connsiteY68" fmla="*/ 2216989 h 3967094"/>
              <a:gd name="connsiteX69" fmla="*/ 4779418 w 5583938"/>
              <a:gd name="connsiteY69" fmla="*/ 1949570 h 3967094"/>
              <a:gd name="connsiteX70" fmla="*/ 4442987 w 5583938"/>
              <a:gd name="connsiteY70" fmla="*/ 1785668 h 3967094"/>
              <a:gd name="connsiteX71" fmla="*/ 4063425 w 5583938"/>
              <a:gd name="connsiteY71" fmla="*/ 1475117 h 3967094"/>
              <a:gd name="connsiteX72" fmla="*/ 4063425 w 5583938"/>
              <a:gd name="connsiteY72" fmla="*/ 1190446 h 3967094"/>
              <a:gd name="connsiteX73" fmla="*/ 3916776 w 5583938"/>
              <a:gd name="connsiteY73" fmla="*/ 1061049 h 3967094"/>
              <a:gd name="connsiteX74" fmla="*/ 3519961 w 5583938"/>
              <a:gd name="connsiteY74" fmla="*/ 940280 h 3967094"/>
              <a:gd name="connsiteX75" fmla="*/ 3338806 w 5583938"/>
              <a:gd name="connsiteY75" fmla="*/ 776378 h 3967094"/>
              <a:gd name="connsiteX76" fmla="*/ 3347433 w 5583938"/>
              <a:gd name="connsiteY76" fmla="*/ 500332 h 3967094"/>
              <a:gd name="connsiteX77" fmla="*/ 3183531 w 5583938"/>
              <a:gd name="connsiteY77" fmla="*/ 370936 h 3967094"/>
              <a:gd name="connsiteX78" fmla="*/ 3200784 w 5583938"/>
              <a:gd name="connsiteY78" fmla="*/ 0 h 396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83938" h="3967094">
                <a:moveTo>
                  <a:pt x="2898859" y="77638"/>
                </a:moveTo>
                <a:cubicBezTo>
                  <a:pt x="2901734" y="196251"/>
                  <a:pt x="2904610" y="314864"/>
                  <a:pt x="2881606" y="414068"/>
                </a:cubicBezTo>
                <a:cubicBezTo>
                  <a:pt x="2858602" y="513272"/>
                  <a:pt x="2860040" y="559280"/>
                  <a:pt x="2760836" y="672861"/>
                </a:cubicBezTo>
                <a:cubicBezTo>
                  <a:pt x="2661632" y="786442"/>
                  <a:pt x="2394214" y="1016480"/>
                  <a:pt x="2286384" y="1095555"/>
                </a:cubicBezTo>
                <a:cubicBezTo>
                  <a:pt x="2178554" y="1174630"/>
                  <a:pt x="2155549" y="1098431"/>
                  <a:pt x="2113855" y="1147314"/>
                </a:cubicBezTo>
                <a:cubicBezTo>
                  <a:pt x="2072161" y="1196197"/>
                  <a:pt x="2110980" y="1273834"/>
                  <a:pt x="2036218" y="1388853"/>
                </a:cubicBezTo>
                <a:cubicBezTo>
                  <a:pt x="1961456" y="1503872"/>
                  <a:pt x="1765924" y="1754038"/>
                  <a:pt x="1665282" y="1837427"/>
                </a:cubicBezTo>
                <a:cubicBezTo>
                  <a:pt x="1564640" y="1920816"/>
                  <a:pt x="1482689" y="1833113"/>
                  <a:pt x="1432368" y="1889185"/>
                </a:cubicBezTo>
                <a:cubicBezTo>
                  <a:pt x="1382047" y="1945257"/>
                  <a:pt x="1443870" y="2061714"/>
                  <a:pt x="1363357" y="2173857"/>
                </a:cubicBezTo>
                <a:cubicBezTo>
                  <a:pt x="1282844" y="2286001"/>
                  <a:pt x="1054244" y="2482970"/>
                  <a:pt x="949289" y="2562046"/>
                </a:cubicBezTo>
                <a:cubicBezTo>
                  <a:pt x="844334" y="2641122"/>
                  <a:pt x="773885" y="2585050"/>
                  <a:pt x="733629" y="2648310"/>
                </a:cubicBezTo>
                <a:cubicBezTo>
                  <a:pt x="693373" y="2711570"/>
                  <a:pt x="786825" y="2823714"/>
                  <a:pt x="707750" y="2941608"/>
                </a:cubicBezTo>
                <a:cubicBezTo>
                  <a:pt x="628675" y="3059502"/>
                  <a:pt x="369882" y="3267974"/>
                  <a:pt x="259176" y="3355676"/>
                </a:cubicBezTo>
                <a:cubicBezTo>
                  <a:pt x="148470" y="3443378"/>
                  <a:pt x="83773" y="3397370"/>
                  <a:pt x="43516" y="3467819"/>
                </a:cubicBezTo>
                <a:cubicBezTo>
                  <a:pt x="3259" y="3538268"/>
                  <a:pt x="-16870" y="3696419"/>
                  <a:pt x="17636" y="3778370"/>
                </a:cubicBezTo>
                <a:cubicBezTo>
                  <a:pt x="52142" y="3860321"/>
                  <a:pt x="159973" y="3952336"/>
                  <a:pt x="250550" y="3959525"/>
                </a:cubicBezTo>
                <a:cubicBezTo>
                  <a:pt x="341127" y="3966714"/>
                  <a:pt x="503592" y="3894826"/>
                  <a:pt x="561101" y="3821502"/>
                </a:cubicBezTo>
                <a:cubicBezTo>
                  <a:pt x="618610" y="3748178"/>
                  <a:pt x="538097" y="3633159"/>
                  <a:pt x="595606" y="3519578"/>
                </a:cubicBezTo>
                <a:cubicBezTo>
                  <a:pt x="653115" y="3405997"/>
                  <a:pt x="795451" y="3229155"/>
                  <a:pt x="906157" y="3140015"/>
                </a:cubicBezTo>
                <a:cubicBezTo>
                  <a:pt x="1016863" y="3050875"/>
                  <a:pt x="1202331" y="3056627"/>
                  <a:pt x="1259840" y="2984740"/>
                </a:cubicBezTo>
                <a:cubicBezTo>
                  <a:pt x="1317349" y="2912853"/>
                  <a:pt x="1210957" y="2805023"/>
                  <a:pt x="1251214" y="2708695"/>
                </a:cubicBezTo>
                <a:cubicBezTo>
                  <a:pt x="1291471" y="2612367"/>
                  <a:pt x="1409365" y="2458529"/>
                  <a:pt x="1501380" y="2406770"/>
                </a:cubicBezTo>
                <a:cubicBezTo>
                  <a:pt x="1593395" y="2355012"/>
                  <a:pt x="1714164" y="2340635"/>
                  <a:pt x="1803304" y="2398144"/>
                </a:cubicBezTo>
                <a:cubicBezTo>
                  <a:pt x="1892444" y="2455654"/>
                  <a:pt x="2003150" y="2655499"/>
                  <a:pt x="2036218" y="2751827"/>
                </a:cubicBezTo>
                <a:cubicBezTo>
                  <a:pt x="2069286" y="2848155"/>
                  <a:pt x="2064972" y="2876910"/>
                  <a:pt x="2001712" y="2976114"/>
                </a:cubicBezTo>
                <a:cubicBezTo>
                  <a:pt x="1938451" y="3075318"/>
                  <a:pt x="1757296" y="3262223"/>
                  <a:pt x="1656655" y="3347049"/>
                </a:cubicBezTo>
                <a:cubicBezTo>
                  <a:pt x="1556014" y="3431875"/>
                  <a:pt x="1445308" y="3401683"/>
                  <a:pt x="1397863" y="3485072"/>
                </a:cubicBezTo>
                <a:cubicBezTo>
                  <a:pt x="1350418" y="3568461"/>
                  <a:pt x="1310161" y="3775494"/>
                  <a:pt x="1371984" y="3847381"/>
                </a:cubicBezTo>
                <a:cubicBezTo>
                  <a:pt x="1433807" y="3919268"/>
                  <a:pt x="1676784" y="3942272"/>
                  <a:pt x="1768799" y="3916393"/>
                </a:cubicBezTo>
                <a:cubicBezTo>
                  <a:pt x="1860814" y="3890514"/>
                  <a:pt x="1891006" y="3769744"/>
                  <a:pt x="1924074" y="3692106"/>
                </a:cubicBezTo>
                <a:cubicBezTo>
                  <a:pt x="1957142" y="3614468"/>
                  <a:pt x="1922636" y="3544019"/>
                  <a:pt x="1967206" y="3450566"/>
                </a:cubicBezTo>
                <a:cubicBezTo>
                  <a:pt x="2011776" y="3357113"/>
                  <a:pt x="2098040" y="3173083"/>
                  <a:pt x="2191493" y="3131389"/>
                </a:cubicBezTo>
                <a:cubicBezTo>
                  <a:pt x="2284946" y="3089695"/>
                  <a:pt x="2434470" y="3134264"/>
                  <a:pt x="2527923" y="3200400"/>
                </a:cubicBezTo>
                <a:cubicBezTo>
                  <a:pt x="2621376" y="3266536"/>
                  <a:pt x="2707640" y="3423249"/>
                  <a:pt x="2752210" y="3528204"/>
                </a:cubicBezTo>
                <a:cubicBezTo>
                  <a:pt x="2796780" y="3633159"/>
                  <a:pt x="2732082" y="3761118"/>
                  <a:pt x="2795342" y="3830129"/>
                </a:cubicBezTo>
                <a:cubicBezTo>
                  <a:pt x="2858602" y="3899140"/>
                  <a:pt x="3039757" y="3973902"/>
                  <a:pt x="3131772" y="3942272"/>
                </a:cubicBezTo>
                <a:cubicBezTo>
                  <a:pt x="3223787" y="3910642"/>
                  <a:pt x="3324429" y="3729487"/>
                  <a:pt x="3347433" y="3640347"/>
                </a:cubicBezTo>
                <a:cubicBezTo>
                  <a:pt x="3370437" y="3551207"/>
                  <a:pt x="3334493" y="3459192"/>
                  <a:pt x="3269795" y="3407434"/>
                </a:cubicBezTo>
                <a:cubicBezTo>
                  <a:pt x="3205097" y="3355676"/>
                  <a:pt x="3061323" y="3407435"/>
                  <a:pt x="2959244" y="3329797"/>
                </a:cubicBezTo>
                <a:cubicBezTo>
                  <a:pt x="2857165" y="3252159"/>
                  <a:pt x="2716266" y="3046563"/>
                  <a:pt x="2657319" y="2941608"/>
                </a:cubicBezTo>
                <a:cubicBezTo>
                  <a:pt x="2598372" y="2836653"/>
                  <a:pt x="2683199" y="2783457"/>
                  <a:pt x="2605561" y="2700068"/>
                </a:cubicBezTo>
                <a:cubicBezTo>
                  <a:pt x="2527923" y="2616679"/>
                  <a:pt x="2307950" y="2544793"/>
                  <a:pt x="2191493" y="2441276"/>
                </a:cubicBezTo>
                <a:cubicBezTo>
                  <a:pt x="2075036" y="2337759"/>
                  <a:pt x="1916885" y="2205487"/>
                  <a:pt x="1906821" y="2078966"/>
                </a:cubicBezTo>
                <a:cubicBezTo>
                  <a:pt x="1896757" y="1952445"/>
                  <a:pt x="2044844" y="1756913"/>
                  <a:pt x="2131108" y="1682151"/>
                </a:cubicBezTo>
                <a:cubicBezTo>
                  <a:pt x="2217372" y="1607389"/>
                  <a:pt x="2343893" y="1673525"/>
                  <a:pt x="2424406" y="1630393"/>
                </a:cubicBezTo>
                <a:cubicBezTo>
                  <a:pt x="2504919" y="1587261"/>
                  <a:pt x="2581119" y="1493808"/>
                  <a:pt x="2614187" y="1423359"/>
                </a:cubicBezTo>
                <a:cubicBezTo>
                  <a:pt x="2647255" y="1352910"/>
                  <a:pt x="2563867" y="1296838"/>
                  <a:pt x="2622814" y="1207698"/>
                </a:cubicBezTo>
                <a:cubicBezTo>
                  <a:pt x="2681761" y="1118558"/>
                  <a:pt x="2865791" y="931653"/>
                  <a:pt x="2967870" y="888521"/>
                </a:cubicBezTo>
                <a:cubicBezTo>
                  <a:pt x="3069949" y="845389"/>
                  <a:pt x="3150463" y="892834"/>
                  <a:pt x="3235289" y="948906"/>
                </a:cubicBezTo>
                <a:cubicBezTo>
                  <a:pt x="3320116" y="1004978"/>
                  <a:pt x="3430822" y="1131498"/>
                  <a:pt x="3476829" y="1224951"/>
                </a:cubicBezTo>
                <a:cubicBezTo>
                  <a:pt x="3522836" y="1318404"/>
                  <a:pt x="3440885" y="1436298"/>
                  <a:pt x="3511334" y="1509623"/>
                </a:cubicBezTo>
                <a:cubicBezTo>
                  <a:pt x="3581783" y="1582948"/>
                  <a:pt x="3788817" y="1597325"/>
                  <a:pt x="3899523" y="1664898"/>
                </a:cubicBezTo>
                <a:cubicBezTo>
                  <a:pt x="4010229" y="1732471"/>
                  <a:pt x="4120934" y="1817298"/>
                  <a:pt x="4175568" y="1915064"/>
                </a:cubicBezTo>
                <a:cubicBezTo>
                  <a:pt x="4230202" y="2012830"/>
                  <a:pt x="4142501" y="2162355"/>
                  <a:pt x="4227327" y="2251495"/>
                </a:cubicBezTo>
                <a:cubicBezTo>
                  <a:pt x="4312153" y="2340635"/>
                  <a:pt x="4565195" y="2379453"/>
                  <a:pt x="4684527" y="2449902"/>
                </a:cubicBezTo>
                <a:cubicBezTo>
                  <a:pt x="4803859" y="2520351"/>
                  <a:pt x="4895874" y="2582174"/>
                  <a:pt x="4943319" y="2674189"/>
                </a:cubicBezTo>
                <a:cubicBezTo>
                  <a:pt x="4990764" y="2766204"/>
                  <a:pt x="5010893" y="2897038"/>
                  <a:pt x="4969199" y="3001993"/>
                </a:cubicBezTo>
                <a:cubicBezTo>
                  <a:pt x="4927505" y="3106948"/>
                  <a:pt x="4789481" y="3242094"/>
                  <a:pt x="4693153" y="3303917"/>
                </a:cubicBezTo>
                <a:cubicBezTo>
                  <a:pt x="4596825" y="3365740"/>
                  <a:pt x="4471742" y="3313982"/>
                  <a:pt x="4391229" y="3372929"/>
                </a:cubicBezTo>
                <a:cubicBezTo>
                  <a:pt x="4310716" y="3431876"/>
                  <a:pt x="4202885" y="3559834"/>
                  <a:pt x="4210074" y="3657600"/>
                </a:cubicBezTo>
                <a:cubicBezTo>
                  <a:pt x="4217263" y="3755366"/>
                  <a:pt x="4335157" y="3927895"/>
                  <a:pt x="4434361" y="3959525"/>
                </a:cubicBezTo>
                <a:cubicBezTo>
                  <a:pt x="4533565" y="3991155"/>
                  <a:pt x="4731973" y="3917830"/>
                  <a:pt x="4805297" y="3847381"/>
                </a:cubicBezTo>
                <a:cubicBezTo>
                  <a:pt x="4878621" y="3776932"/>
                  <a:pt x="4815361" y="3653286"/>
                  <a:pt x="4874308" y="3536830"/>
                </a:cubicBezTo>
                <a:cubicBezTo>
                  <a:pt x="4933255" y="3420374"/>
                  <a:pt x="5059776" y="3220529"/>
                  <a:pt x="5158980" y="3148642"/>
                </a:cubicBezTo>
                <a:cubicBezTo>
                  <a:pt x="5258184" y="3076755"/>
                  <a:pt x="5399082" y="3158706"/>
                  <a:pt x="5469531" y="3105510"/>
                </a:cubicBezTo>
                <a:cubicBezTo>
                  <a:pt x="5539980" y="3052314"/>
                  <a:pt x="5596051" y="2917166"/>
                  <a:pt x="5581674" y="2829464"/>
                </a:cubicBezTo>
                <a:cubicBezTo>
                  <a:pt x="5567297" y="2741762"/>
                  <a:pt x="5463780" y="2633932"/>
                  <a:pt x="5383267" y="2579298"/>
                </a:cubicBezTo>
                <a:cubicBezTo>
                  <a:pt x="5302754" y="2524664"/>
                  <a:pt x="5192048" y="2562046"/>
                  <a:pt x="5098595" y="2501661"/>
                </a:cubicBezTo>
                <a:cubicBezTo>
                  <a:pt x="5005142" y="2441276"/>
                  <a:pt x="4875746" y="2309004"/>
                  <a:pt x="4822550" y="2216989"/>
                </a:cubicBezTo>
                <a:cubicBezTo>
                  <a:pt x="4769354" y="2124974"/>
                  <a:pt x="4842678" y="2021457"/>
                  <a:pt x="4779418" y="1949570"/>
                </a:cubicBezTo>
                <a:cubicBezTo>
                  <a:pt x="4716158" y="1877683"/>
                  <a:pt x="4562319" y="1864744"/>
                  <a:pt x="4442987" y="1785668"/>
                </a:cubicBezTo>
                <a:cubicBezTo>
                  <a:pt x="4323655" y="1706593"/>
                  <a:pt x="4126685" y="1574321"/>
                  <a:pt x="4063425" y="1475117"/>
                </a:cubicBezTo>
                <a:cubicBezTo>
                  <a:pt x="4000165" y="1375913"/>
                  <a:pt x="4087866" y="1259457"/>
                  <a:pt x="4063425" y="1190446"/>
                </a:cubicBezTo>
                <a:cubicBezTo>
                  <a:pt x="4038984" y="1121435"/>
                  <a:pt x="4007353" y="1102743"/>
                  <a:pt x="3916776" y="1061049"/>
                </a:cubicBezTo>
                <a:cubicBezTo>
                  <a:pt x="3826199" y="1019355"/>
                  <a:pt x="3616289" y="987725"/>
                  <a:pt x="3519961" y="940280"/>
                </a:cubicBezTo>
                <a:cubicBezTo>
                  <a:pt x="3423633" y="892835"/>
                  <a:pt x="3367561" y="849703"/>
                  <a:pt x="3338806" y="776378"/>
                </a:cubicBezTo>
                <a:cubicBezTo>
                  <a:pt x="3310051" y="703053"/>
                  <a:pt x="3373312" y="567906"/>
                  <a:pt x="3347433" y="500332"/>
                </a:cubicBezTo>
                <a:cubicBezTo>
                  <a:pt x="3321554" y="432758"/>
                  <a:pt x="3207972" y="454325"/>
                  <a:pt x="3183531" y="370936"/>
                </a:cubicBezTo>
                <a:cubicBezTo>
                  <a:pt x="3159090" y="287547"/>
                  <a:pt x="3196471" y="58947"/>
                  <a:pt x="3200784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82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pitchFamily="18" charset="-120"/>
              </a:rPr>
              <a:t>Euler Tour Traversal -- </a:t>
            </a:r>
            <a:r>
              <a:rPr lang="en-US" altLang="zh-TW" err="1" smtClean="0"/>
              <a:t>Postorder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106</a:t>
            </a:fld>
            <a:endParaRPr lang="zh-TW" altLang="en-US"/>
          </a:p>
        </p:txBody>
      </p:sp>
      <p:grpSp>
        <p:nvGrpSpPr>
          <p:cNvPr id="40" name="群組 39"/>
          <p:cNvGrpSpPr/>
          <p:nvPr/>
        </p:nvGrpSpPr>
        <p:grpSpPr>
          <a:xfrm>
            <a:off x="2953272" y="2355697"/>
            <a:ext cx="5520905" cy="3558700"/>
            <a:chOff x="1966823" y="2323033"/>
            <a:chExt cx="4491127" cy="2894919"/>
          </a:xfrm>
        </p:grpSpPr>
        <p:sp>
          <p:nvSpPr>
            <p:cNvPr id="5" name="橢圓 4"/>
            <p:cNvSpPr/>
            <p:nvPr/>
          </p:nvSpPr>
          <p:spPr>
            <a:xfrm>
              <a:off x="4218857" y="2323033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3632261" y="2909629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4814079" y="2909629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062917" y="3539358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3632260" y="4126565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G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3062916" y="4778005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J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4218856" y="4778005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K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5426554" y="3539357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6018003" y="412656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H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5426554" y="477800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L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2528079" y="412656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F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7" name="直線接點 16"/>
            <p:cNvCxnSpPr>
              <a:stCxn id="5" idx="3"/>
              <a:endCxn id="6" idx="7"/>
            </p:cNvCxnSpPr>
            <p:nvPr/>
          </p:nvCxnSpPr>
          <p:spPr>
            <a:xfrm flipH="1">
              <a:off x="4007779" y="2698551"/>
              <a:ext cx="275507" cy="275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6" idx="3"/>
              <a:endCxn id="8" idx="7"/>
            </p:cNvCxnSpPr>
            <p:nvPr/>
          </p:nvCxnSpPr>
          <p:spPr>
            <a:xfrm flipH="1">
              <a:off x="3438435" y="3285147"/>
              <a:ext cx="258255" cy="318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8" idx="3"/>
              <a:endCxn id="15" idx="7"/>
            </p:cNvCxnSpPr>
            <p:nvPr/>
          </p:nvCxnSpPr>
          <p:spPr>
            <a:xfrm flipH="1">
              <a:off x="2903597" y="3914876"/>
              <a:ext cx="223749" cy="2761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8" idx="5"/>
              <a:endCxn id="9" idx="1"/>
            </p:cNvCxnSpPr>
            <p:nvPr/>
          </p:nvCxnSpPr>
          <p:spPr>
            <a:xfrm>
              <a:off x="3438435" y="3914876"/>
              <a:ext cx="258254" cy="276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5" idx="5"/>
              <a:endCxn id="7" idx="1"/>
            </p:cNvCxnSpPr>
            <p:nvPr/>
          </p:nvCxnSpPr>
          <p:spPr>
            <a:xfrm>
              <a:off x="4594375" y="2698551"/>
              <a:ext cx="284133" cy="2755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7" idx="5"/>
              <a:endCxn id="12" idx="1"/>
            </p:cNvCxnSpPr>
            <p:nvPr/>
          </p:nvCxnSpPr>
          <p:spPr>
            <a:xfrm>
              <a:off x="5189597" y="3285147"/>
              <a:ext cx="301386" cy="3186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2" idx="5"/>
              <a:endCxn id="13" idx="1"/>
            </p:cNvCxnSpPr>
            <p:nvPr/>
          </p:nvCxnSpPr>
          <p:spPr>
            <a:xfrm>
              <a:off x="5802072" y="3914875"/>
              <a:ext cx="280360" cy="2761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3" idx="3"/>
              <a:endCxn id="14" idx="7"/>
            </p:cNvCxnSpPr>
            <p:nvPr/>
          </p:nvCxnSpPr>
          <p:spPr>
            <a:xfrm flipH="1">
              <a:off x="5802072" y="4502082"/>
              <a:ext cx="280360" cy="340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9" idx="5"/>
              <a:endCxn id="11" idx="1"/>
            </p:cNvCxnSpPr>
            <p:nvPr/>
          </p:nvCxnSpPr>
          <p:spPr>
            <a:xfrm>
              <a:off x="4007778" y="4502083"/>
              <a:ext cx="275507" cy="340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>
              <a:endCxn id="10" idx="7"/>
            </p:cNvCxnSpPr>
            <p:nvPr/>
          </p:nvCxnSpPr>
          <p:spPr>
            <a:xfrm flipH="1">
              <a:off x="3438434" y="4502082"/>
              <a:ext cx="243832" cy="3403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橢圓 36"/>
            <p:cNvSpPr/>
            <p:nvPr/>
          </p:nvSpPr>
          <p:spPr>
            <a:xfrm>
              <a:off x="1966823" y="4778004"/>
              <a:ext cx="439947" cy="43994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I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39" name="直線接點 38"/>
            <p:cNvCxnSpPr>
              <a:stCxn id="15" idx="3"/>
              <a:endCxn id="37" idx="7"/>
            </p:cNvCxnSpPr>
            <p:nvPr/>
          </p:nvCxnSpPr>
          <p:spPr>
            <a:xfrm flipH="1">
              <a:off x="2342341" y="4502082"/>
              <a:ext cx="250167" cy="3403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橢圓 40"/>
          <p:cNvSpPr/>
          <p:nvPr/>
        </p:nvSpPr>
        <p:spPr>
          <a:xfrm>
            <a:off x="1894294" y="2145155"/>
            <a:ext cx="540823" cy="54082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44" name="橢圓 43"/>
          <p:cNvSpPr/>
          <p:nvPr/>
        </p:nvSpPr>
        <p:spPr>
          <a:xfrm>
            <a:off x="2369527" y="2350531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2584194" y="2202222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postorder</a:t>
            </a:r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536552" y="1542323"/>
            <a:ext cx="3954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smtClean="0"/>
              <a:t>Attach a point to each node</a:t>
            </a:r>
            <a:endParaRPr lang="zh-TW" altLang="en-US" sz="2400"/>
          </a:p>
        </p:txBody>
      </p:sp>
      <p:sp>
        <p:nvSpPr>
          <p:cNvPr id="50" name="文字方塊 49"/>
          <p:cNvSpPr txBox="1"/>
          <p:nvPr/>
        </p:nvSpPr>
        <p:spPr>
          <a:xfrm>
            <a:off x="4679032" y="1540518"/>
            <a:ext cx="408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smtClean="0"/>
              <a:t>Draw the contour of the tree</a:t>
            </a:r>
            <a:endParaRPr lang="zh-TW" altLang="en-US" sz="2400"/>
          </a:p>
        </p:txBody>
      </p:sp>
      <p:sp>
        <p:nvSpPr>
          <p:cNvPr id="38" name="橢圓 37"/>
          <p:cNvSpPr/>
          <p:nvPr/>
        </p:nvSpPr>
        <p:spPr>
          <a:xfrm>
            <a:off x="6183300" y="2539775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6915001" y="3254460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/>
          <p:nvPr/>
        </p:nvSpPr>
        <p:spPr>
          <a:xfrm>
            <a:off x="7682078" y="4024437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橢圓 52"/>
          <p:cNvSpPr/>
          <p:nvPr/>
        </p:nvSpPr>
        <p:spPr>
          <a:xfrm>
            <a:off x="8405867" y="4778139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7682078" y="5578949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6207759" y="5568015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5463591" y="4778139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/>
          <p:cNvSpPr/>
          <p:nvPr/>
        </p:nvSpPr>
        <p:spPr>
          <a:xfrm>
            <a:off x="5471992" y="3296336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4773008" y="4052095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橢圓 58"/>
          <p:cNvSpPr/>
          <p:nvPr/>
        </p:nvSpPr>
        <p:spPr>
          <a:xfrm>
            <a:off x="4117299" y="4778690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橢圓 59"/>
          <p:cNvSpPr/>
          <p:nvPr/>
        </p:nvSpPr>
        <p:spPr>
          <a:xfrm>
            <a:off x="4755200" y="5578949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橢圓 60"/>
          <p:cNvSpPr/>
          <p:nvPr/>
        </p:nvSpPr>
        <p:spPr>
          <a:xfrm>
            <a:off x="3441441" y="5568015"/>
            <a:ext cx="130070" cy="1300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858756" y="3098971"/>
            <a:ext cx="229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>
                <a:sym typeface="Wingdings" panose="05000000000000000000" pitchFamily="2" charset="2"/>
              </a:rPr>
              <a:t></a:t>
            </a:r>
            <a:r>
              <a:rPr lang="en-US" altLang="zh-TW" sz="2400" smtClean="0"/>
              <a:t>IFJKGDBLHECA</a:t>
            </a:r>
            <a:endParaRPr lang="zh-TW" altLang="en-US" sz="2400"/>
          </a:p>
        </p:txBody>
      </p:sp>
      <p:sp>
        <p:nvSpPr>
          <p:cNvPr id="63" name="手繪多邊形 62"/>
          <p:cNvSpPr/>
          <p:nvPr/>
        </p:nvSpPr>
        <p:spPr>
          <a:xfrm>
            <a:off x="2941224" y="2001328"/>
            <a:ext cx="5583938" cy="3967094"/>
          </a:xfrm>
          <a:custGeom>
            <a:avLst/>
            <a:gdLst>
              <a:gd name="connsiteX0" fmla="*/ 2898859 w 5583938"/>
              <a:gd name="connsiteY0" fmla="*/ 77638 h 3967094"/>
              <a:gd name="connsiteX1" fmla="*/ 2881606 w 5583938"/>
              <a:gd name="connsiteY1" fmla="*/ 414068 h 3967094"/>
              <a:gd name="connsiteX2" fmla="*/ 2760836 w 5583938"/>
              <a:gd name="connsiteY2" fmla="*/ 672861 h 3967094"/>
              <a:gd name="connsiteX3" fmla="*/ 2286384 w 5583938"/>
              <a:gd name="connsiteY3" fmla="*/ 1095555 h 3967094"/>
              <a:gd name="connsiteX4" fmla="*/ 2113855 w 5583938"/>
              <a:gd name="connsiteY4" fmla="*/ 1147314 h 3967094"/>
              <a:gd name="connsiteX5" fmla="*/ 2036218 w 5583938"/>
              <a:gd name="connsiteY5" fmla="*/ 1388853 h 3967094"/>
              <a:gd name="connsiteX6" fmla="*/ 1665282 w 5583938"/>
              <a:gd name="connsiteY6" fmla="*/ 1837427 h 3967094"/>
              <a:gd name="connsiteX7" fmla="*/ 1432368 w 5583938"/>
              <a:gd name="connsiteY7" fmla="*/ 1889185 h 3967094"/>
              <a:gd name="connsiteX8" fmla="*/ 1363357 w 5583938"/>
              <a:gd name="connsiteY8" fmla="*/ 2173857 h 3967094"/>
              <a:gd name="connsiteX9" fmla="*/ 949289 w 5583938"/>
              <a:gd name="connsiteY9" fmla="*/ 2562046 h 3967094"/>
              <a:gd name="connsiteX10" fmla="*/ 733629 w 5583938"/>
              <a:gd name="connsiteY10" fmla="*/ 2648310 h 3967094"/>
              <a:gd name="connsiteX11" fmla="*/ 707750 w 5583938"/>
              <a:gd name="connsiteY11" fmla="*/ 2941608 h 3967094"/>
              <a:gd name="connsiteX12" fmla="*/ 259176 w 5583938"/>
              <a:gd name="connsiteY12" fmla="*/ 3355676 h 3967094"/>
              <a:gd name="connsiteX13" fmla="*/ 43516 w 5583938"/>
              <a:gd name="connsiteY13" fmla="*/ 3467819 h 3967094"/>
              <a:gd name="connsiteX14" fmla="*/ 17636 w 5583938"/>
              <a:gd name="connsiteY14" fmla="*/ 3778370 h 3967094"/>
              <a:gd name="connsiteX15" fmla="*/ 250550 w 5583938"/>
              <a:gd name="connsiteY15" fmla="*/ 3959525 h 3967094"/>
              <a:gd name="connsiteX16" fmla="*/ 561101 w 5583938"/>
              <a:gd name="connsiteY16" fmla="*/ 3821502 h 3967094"/>
              <a:gd name="connsiteX17" fmla="*/ 595606 w 5583938"/>
              <a:gd name="connsiteY17" fmla="*/ 3519578 h 3967094"/>
              <a:gd name="connsiteX18" fmla="*/ 906157 w 5583938"/>
              <a:gd name="connsiteY18" fmla="*/ 3140015 h 3967094"/>
              <a:gd name="connsiteX19" fmla="*/ 1259840 w 5583938"/>
              <a:gd name="connsiteY19" fmla="*/ 2984740 h 3967094"/>
              <a:gd name="connsiteX20" fmla="*/ 1251214 w 5583938"/>
              <a:gd name="connsiteY20" fmla="*/ 2708695 h 3967094"/>
              <a:gd name="connsiteX21" fmla="*/ 1501380 w 5583938"/>
              <a:gd name="connsiteY21" fmla="*/ 2406770 h 3967094"/>
              <a:gd name="connsiteX22" fmla="*/ 1803304 w 5583938"/>
              <a:gd name="connsiteY22" fmla="*/ 2398144 h 3967094"/>
              <a:gd name="connsiteX23" fmla="*/ 2036218 w 5583938"/>
              <a:gd name="connsiteY23" fmla="*/ 2751827 h 3967094"/>
              <a:gd name="connsiteX24" fmla="*/ 2001712 w 5583938"/>
              <a:gd name="connsiteY24" fmla="*/ 2976114 h 3967094"/>
              <a:gd name="connsiteX25" fmla="*/ 1656655 w 5583938"/>
              <a:gd name="connsiteY25" fmla="*/ 3347049 h 3967094"/>
              <a:gd name="connsiteX26" fmla="*/ 1397863 w 5583938"/>
              <a:gd name="connsiteY26" fmla="*/ 3485072 h 3967094"/>
              <a:gd name="connsiteX27" fmla="*/ 1371984 w 5583938"/>
              <a:gd name="connsiteY27" fmla="*/ 3847381 h 3967094"/>
              <a:gd name="connsiteX28" fmla="*/ 1768799 w 5583938"/>
              <a:gd name="connsiteY28" fmla="*/ 3916393 h 3967094"/>
              <a:gd name="connsiteX29" fmla="*/ 1924074 w 5583938"/>
              <a:gd name="connsiteY29" fmla="*/ 3692106 h 3967094"/>
              <a:gd name="connsiteX30" fmla="*/ 1967206 w 5583938"/>
              <a:gd name="connsiteY30" fmla="*/ 3450566 h 3967094"/>
              <a:gd name="connsiteX31" fmla="*/ 2191493 w 5583938"/>
              <a:gd name="connsiteY31" fmla="*/ 3131389 h 3967094"/>
              <a:gd name="connsiteX32" fmla="*/ 2527923 w 5583938"/>
              <a:gd name="connsiteY32" fmla="*/ 3200400 h 3967094"/>
              <a:gd name="connsiteX33" fmla="*/ 2752210 w 5583938"/>
              <a:gd name="connsiteY33" fmla="*/ 3528204 h 3967094"/>
              <a:gd name="connsiteX34" fmla="*/ 2795342 w 5583938"/>
              <a:gd name="connsiteY34" fmla="*/ 3830129 h 3967094"/>
              <a:gd name="connsiteX35" fmla="*/ 3131772 w 5583938"/>
              <a:gd name="connsiteY35" fmla="*/ 3942272 h 3967094"/>
              <a:gd name="connsiteX36" fmla="*/ 3347433 w 5583938"/>
              <a:gd name="connsiteY36" fmla="*/ 3640347 h 3967094"/>
              <a:gd name="connsiteX37" fmla="*/ 3269795 w 5583938"/>
              <a:gd name="connsiteY37" fmla="*/ 3407434 h 3967094"/>
              <a:gd name="connsiteX38" fmla="*/ 2959244 w 5583938"/>
              <a:gd name="connsiteY38" fmla="*/ 3329797 h 3967094"/>
              <a:gd name="connsiteX39" fmla="*/ 2657319 w 5583938"/>
              <a:gd name="connsiteY39" fmla="*/ 2941608 h 3967094"/>
              <a:gd name="connsiteX40" fmla="*/ 2605561 w 5583938"/>
              <a:gd name="connsiteY40" fmla="*/ 2700068 h 3967094"/>
              <a:gd name="connsiteX41" fmla="*/ 2191493 w 5583938"/>
              <a:gd name="connsiteY41" fmla="*/ 2441276 h 3967094"/>
              <a:gd name="connsiteX42" fmla="*/ 1906821 w 5583938"/>
              <a:gd name="connsiteY42" fmla="*/ 2078966 h 3967094"/>
              <a:gd name="connsiteX43" fmla="*/ 2131108 w 5583938"/>
              <a:gd name="connsiteY43" fmla="*/ 1682151 h 3967094"/>
              <a:gd name="connsiteX44" fmla="*/ 2424406 w 5583938"/>
              <a:gd name="connsiteY44" fmla="*/ 1630393 h 3967094"/>
              <a:gd name="connsiteX45" fmla="*/ 2614187 w 5583938"/>
              <a:gd name="connsiteY45" fmla="*/ 1423359 h 3967094"/>
              <a:gd name="connsiteX46" fmla="*/ 2622814 w 5583938"/>
              <a:gd name="connsiteY46" fmla="*/ 1207698 h 3967094"/>
              <a:gd name="connsiteX47" fmla="*/ 2967870 w 5583938"/>
              <a:gd name="connsiteY47" fmla="*/ 888521 h 3967094"/>
              <a:gd name="connsiteX48" fmla="*/ 3235289 w 5583938"/>
              <a:gd name="connsiteY48" fmla="*/ 948906 h 3967094"/>
              <a:gd name="connsiteX49" fmla="*/ 3476829 w 5583938"/>
              <a:gd name="connsiteY49" fmla="*/ 1224951 h 3967094"/>
              <a:gd name="connsiteX50" fmla="*/ 3511334 w 5583938"/>
              <a:gd name="connsiteY50" fmla="*/ 1509623 h 3967094"/>
              <a:gd name="connsiteX51" fmla="*/ 3899523 w 5583938"/>
              <a:gd name="connsiteY51" fmla="*/ 1664898 h 3967094"/>
              <a:gd name="connsiteX52" fmla="*/ 4175568 w 5583938"/>
              <a:gd name="connsiteY52" fmla="*/ 1915064 h 3967094"/>
              <a:gd name="connsiteX53" fmla="*/ 4227327 w 5583938"/>
              <a:gd name="connsiteY53" fmla="*/ 2251495 h 3967094"/>
              <a:gd name="connsiteX54" fmla="*/ 4684527 w 5583938"/>
              <a:gd name="connsiteY54" fmla="*/ 2449902 h 3967094"/>
              <a:gd name="connsiteX55" fmla="*/ 4943319 w 5583938"/>
              <a:gd name="connsiteY55" fmla="*/ 2674189 h 3967094"/>
              <a:gd name="connsiteX56" fmla="*/ 4969199 w 5583938"/>
              <a:gd name="connsiteY56" fmla="*/ 3001993 h 3967094"/>
              <a:gd name="connsiteX57" fmla="*/ 4693153 w 5583938"/>
              <a:gd name="connsiteY57" fmla="*/ 3303917 h 3967094"/>
              <a:gd name="connsiteX58" fmla="*/ 4391229 w 5583938"/>
              <a:gd name="connsiteY58" fmla="*/ 3372929 h 3967094"/>
              <a:gd name="connsiteX59" fmla="*/ 4210074 w 5583938"/>
              <a:gd name="connsiteY59" fmla="*/ 3657600 h 3967094"/>
              <a:gd name="connsiteX60" fmla="*/ 4434361 w 5583938"/>
              <a:gd name="connsiteY60" fmla="*/ 3959525 h 3967094"/>
              <a:gd name="connsiteX61" fmla="*/ 4805297 w 5583938"/>
              <a:gd name="connsiteY61" fmla="*/ 3847381 h 3967094"/>
              <a:gd name="connsiteX62" fmla="*/ 4874308 w 5583938"/>
              <a:gd name="connsiteY62" fmla="*/ 3536830 h 3967094"/>
              <a:gd name="connsiteX63" fmla="*/ 5158980 w 5583938"/>
              <a:gd name="connsiteY63" fmla="*/ 3148642 h 3967094"/>
              <a:gd name="connsiteX64" fmla="*/ 5469531 w 5583938"/>
              <a:gd name="connsiteY64" fmla="*/ 3105510 h 3967094"/>
              <a:gd name="connsiteX65" fmla="*/ 5581674 w 5583938"/>
              <a:gd name="connsiteY65" fmla="*/ 2829464 h 3967094"/>
              <a:gd name="connsiteX66" fmla="*/ 5383267 w 5583938"/>
              <a:gd name="connsiteY66" fmla="*/ 2579298 h 3967094"/>
              <a:gd name="connsiteX67" fmla="*/ 5098595 w 5583938"/>
              <a:gd name="connsiteY67" fmla="*/ 2501661 h 3967094"/>
              <a:gd name="connsiteX68" fmla="*/ 4822550 w 5583938"/>
              <a:gd name="connsiteY68" fmla="*/ 2216989 h 3967094"/>
              <a:gd name="connsiteX69" fmla="*/ 4779418 w 5583938"/>
              <a:gd name="connsiteY69" fmla="*/ 1949570 h 3967094"/>
              <a:gd name="connsiteX70" fmla="*/ 4442987 w 5583938"/>
              <a:gd name="connsiteY70" fmla="*/ 1785668 h 3967094"/>
              <a:gd name="connsiteX71" fmla="*/ 4063425 w 5583938"/>
              <a:gd name="connsiteY71" fmla="*/ 1475117 h 3967094"/>
              <a:gd name="connsiteX72" fmla="*/ 4063425 w 5583938"/>
              <a:gd name="connsiteY72" fmla="*/ 1190446 h 3967094"/>
              <a:gd name="connsiteX73" fmla="*/ 3916776 w 5583938"/>
              <a:gd name="connsiteY73" fmla="*/ 1061049 h 3967094"/>
              <a:gd name="connsiteX74" fmla="*/ 3519961 w 5583938"/>
              <a:gd name="connsiteY74" fmla="*/ 940280 h 3967094"/>
              <a:gd name="connsiteX75" fmla="*/ 3338806 w 5583938"/>
              <a:gd name="connsiteY75" fmla="*/ 776378 h 3967094"/>
              <a:gd name="connsiteX76" fmla="*/ 3347433 w 5583938"/>
              <a:gd name="connsiteY76" fmla="*/ 500332 h 3967094"/>
              <a:gd name="connsiteX77" fmla="*/ 3183531 w 5583938"/>
              <a:gd name="connsiteY77" fmla="*/ 370936 h 3967094"/>
              <a:gd name="connsiteX78" fmla="*/ 3200784 w 5583938"/>
              <a:gd name="connsiteY78" fmla="*/ 0 h 396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83938" h="3967094">
                <a:moveTo>
                  <a:pt x="2898859" y="77638"/>
                </a:moveTo>
                <a:cubicBezTo>
                  <a:pt x="2901734" y="196251"/>
                  <a:pt x="2904610" y="314864"/>
                  <a:pt x="2881606" y="414068"/>
                </a:cubicBezTo>
                <a:cubicBezTo>
                  <a:pt x="2858602" y="513272"/>
                  <a:pt x="2860040" y="559280"/>
                  <a:pt x="2760836" y="672861"/>
                </a:cubicBezTo>
                <a:cubicBezTo>
                  <a:pt x="2661632" y="786442"/>
                  <a:pt x="2394214" y="1016480"/>
                  <a:pt x="2286384" y="1095555"/>
                </a:cubicBezTo>
                <a:cubicBezTo>
                  <a:pt x="2178554" y="1174630"/>
                  <a:pt x="2155549" y="1098431"/>
                  <a:pt x="2113855" y="1147314"/>
                </a:cubicBezTo>
                <a:cubicBezTo>
                  <a:pt x="2072161" y="1196197"/>
                  <a:pt x="2110980" y="1273834"/>
                  <a:pt x="2036218" y="1388853"/>
                </a:cubicBezTo>
                <a:cubicBezTo>
                  <a:pt x="1961456" y="1503872"/>
                  <a:pt x="1765924" y="1754038"/>
                  <a:pt x="1665282" y="1837427"/>
                </a:cubicBezTo>
                <a:cubicBezTo>
                  <a:pt x="1564640" y="1920816"/>
                  <a:pt x="1482689" y="1833113"/>
                  <a:pt x="1432368" y="1889185"/>
                </a:cubicBezTo>
                <a:cubicBezTo>
                  <a:pt x="1382047" y="1945257"/>
                  <a:pt x="1443870" y="2061714"/>
                  <a:pt x="1363357" y="2173857"/>
                </a:cubicBezTo>
                <a:cubicBezTo>
                  <a:pt x="1282844" y="2286001"/>
                  <a:pt x="1054244" y="2482970"/>
                  <a:pt x="949289" y="2562046"/>
                </a:cubicBezTo>
                <a:cubicBezTo>
                  <a:pt x="844334" y="2641122"/>
                  <a:pt x="773885" y="2585050"/>
                  <a:pt x="733629" y="2648310"/>
                </a:cubicBezTo>
                <a:cubicBezTo>
                  <a:pt x="693373" y="2711570"/>
                  <a:pt x="786825" y="2823714"/>
                  <a:pt x="707750" y="2941608"/>
                </a:cubicBezTo>
                <a:cubicBezTo>
                  <a:pt x="628675" y="3059502"/>
                  <a:pt x="369882" y="3267974"/>
                  <a:pt x="259176" y="3355676"/>
                </a:cubicBezTo>
                <a:cubicBezTo>
                  <a:pt x="148470" y="3443378"/>
                  <a:pt x="83773" y="3397370"/>
                  <a:pt x="43516" y="3467819"/>
                </a:cubicBezTo>
                <a:cubicBezTo>
                  <a:pt x="3259" y="3538268"/>
                  <a:pt x="-16870" y="3696419"/>
                  <a:pt x="17636" y="3778370"/>
                </a:cubicBezTo>
                <a:cubicBezTo>
                  <a:pt x="52142" y="3860321"/>
                  <a:pt x="159973" y="3952336"/>
                  <a:pt x="250550" y="3959525"/>
                </a:cubicBezTo>
                <a:cubicBezTo>
                  <a:pt x="341127" y="3966714"/>
                  <a:pt x="503592" y="3894826"/>
                  <a:pt x="561101" y="3821502"/>
                </a:cubicBezTo>
                <a:cubicBezTo>
                  <a:pt x="618610" y="3748178"/>
                  <a:pt x="538097" y="3633159"/>
                  <a:pt x="595606" y="3519578"/>
                </a:cubicBezTo>
                <a:cubicBezTo>
                  <a:pt x="653115" y="3405997"/>
                  <a:pt x="795451" y="3229155"/>
                  <a:pt x="906157" y="3140015"/>
                </a:cubicBezTo>
                <a:cubicBezTo>
                  <a:pt x="1016863" y="3050875"/>
                  <a:pt x="1202331" y="3056627"/>
                  <a:pt x="1259840" y="2984740"/>
                </a:cubicBezTo>
                <a:cubicBezTo>
                  <a:pt x="1317349" y="2912853"/>
                  <a:pt x="1210957" y="2805023"/>
                  <a:pt x="1251214" y="2708695"/>
                </a:cubicBezTo>
                <a:cubicBezTo>
                  <a:pt x="1291471" y="2612367"/>
                  <a:pt x="1409365" y="2458529"/>
                  <a:pt x="1501380" y="2406770"/>
                </a:cubicBezTo>
                <a:cubicBezTo>
                  <a:pt x="1593395" y="2355012"/>
                  <a:pt x="1714164" y="2340635"/>
                  <a:pt x="1803304" y="2398144"/>
                </a:cubicBezTo>
                <a:cubicBezTo>
                  <a:pt x="1892444" y="2455654"/>
                  <a:pt x="2003150" y="2655499"/>
                  <a:pt x="2036218" y="2751827"/>
                </a:cubicBezTo>
                <a:cubicBezTo>
                  <a:pt x="2069286" y="2848155"/>
                  <a:pt x="2064972" y="2876910"/>
                  <a:pt x="2001712" y="2976114"/>
                </a:cubicBezTo>
                <a:cubicBezTo>
                  <a:pt x="1938451" y="3075318"/>
                  <a:pt x="1757296" y="3262223"/>
                  <a:pt x="1656655" y="3347049"/>
                </a:cubicBezTo>
                <a:cubicBezTo>
                  <a:pt x="1556014" y="3431875"/>
                  <a:pt x="1445308" y="3401683"/>
                  <a:pt x="1397863" y="3485072"/>
                </a:cubicBezTo>
                <a:cubicBezTo>
                  <a:pt x="1350418" y="3568461"/>
                  <a:pt x="1310161" y="3775494"/>
                  <a:pt x="1371984" y="3847381"/>
                </a:cubicBezTo>
                <a:cubicBezTo>
                  <a:pt x="1433807" y="3919268"/>
                  <a:pt x="1676784" y="3942272"/>
                  <a:pt x="1768799" y="3916393"/>
                </a:cubicBezTo>
                <a:cubicBezTo>
                  <a:pt x="1860814" y="3890514"/>
                  <a:pt x="1891006" y="3769744"/>
                  <a:pt x="1924074" y="3692106"/>
                </a:cubicBezTo>
                <a:cubicBezTo>
                  <a:pt x="1957142" y="3614468"/>
                  <a:pt x="1922636" y="3544019"/>
                  <a:pt x="1967206" y="3450566"/>
                </a:cubicBezTo>
                <a:cubicBezTo>
                  <a:pt x="2011776" y="3357113"/>
                  <a:pt x="2098040" y="3173083"/>
                  <a:pt x="2191493" y="3131389"/>
                </a:cubicBezTo>
                <a:cubicBezTo>
                  <a:pt x="2284946" y="3089695"/>
                  <a:pt x="2434470" y="3134264"/>
                  <a:pt x="2527923" y="3200400"/>
                </a:cubicBezTo>
                <a:cubicBezTo>
                  <a:pt x="2621376" y="3266536"/>
                  <a:pt x="2707640" y="3423249"/>
                  <a:pt x="2752210" y="3528204"/>
                </a:cubicBezTo>
                <a:cubicBezTo>
                  <a:pt x="2796780" y="3633159"/>
                  <a:pt x="2732082" y="3761118"/>
                  <a:pt x="2795342" y="3830129"/>
                </a:cubicBezTo>
                <a:cubicBezTo>
                  <a:pt x="2858602" y="3899140"/>
                  <a:pt x="3039757" y="3973902"/>
                  <a:pt x="3131772" y="3942272"/>
                </a:cubicBezTo>
                <a:cubicBezTo>
                  <a:pt x="3223787" y="3910642"/>
                  <a:pt x="3324429" y="3729487"/>
                  <a:pt x="3347433" y="3640347"/>
                </a:cubicBezTo>
                <a:cubicBezTo>
                  <a:pt x="3370437" y="3551207"/>
                  <a:pt x="3334493" y="3459192"/>
                  <a:pt x="3269795" y="3407434"/>
                </a:cubicBezTo>
                <a:cubicBezTo>
                  <a:pt x="3205097" y="3355676"/>
                  <a:pt x="3061323" y="3407435"/>
                  <a:pt x="2959244" y="3329797"/>
                </a:cubicBezTo>
                <a:cubicBezTo>
                  <a:pt x="2857165" y="3252159"/>
                  <a:pt x="2716266" y="3046563"/>
                  <a:pt x="2657319" y="2941608"/>
                </a:cubicBezTo>
                <a:cubicBezTo>
                  <a:pt x="2598372" y="2836653"/>
                  <a:pt x="2683199" y="2783457"/>
                  <a:pt x="2605561" y="2700068"/>
                </a:cubicBezTo>
                <a:cubicBezTo>
                  <a:pt x="2527923" y="2616679"/>
                  <a:pt x="2307950" y="2544793"/>
                  <a:pt x="2191493" y="2441276"/>
                </a:cubicBezTo>
                <a:cubicBezTo>
                  <a:pt x="2075036" y="2337759"/>
                  <a:pt x="1916885" y="2205487"/>
                  <a:pt x="1906821" y="2078966"/>
                </a:cubicBezTo>
                <a:cubicBezTo>
                  <a:pt x="1896757" y="1952445"/>
                  <a:pt x="2044844" y="1756913"/>
                  <a:pt x="2131108" y="1682151"/>
                </a:cubicBezTo>
                <a:cubicBezTo>
                  <a:pt x="2217372" y="1607389"/>
                  <a:pt x="2343893" y="1673525"/>
                  <a:pt x="2424406" y="1630393"/>
                </a:cubicBezTo>
                <a:cubicBezTo>
                  <a:pt x="2504919" y="1587261"/>
                  <a:pt x="2581119" y="1493808"/>
                  <a:pt x="2614187" y="1423359"/>
                </a:cubicBezTo>
                <a:cubicBezTo>
                  <a:pt x="2647255" y="1352910"/>
                  <a:pt x="2563867" y="1296838"/>
                  <a:pt x="2622814" y="1207698"/>
                </a:cubicBezTo>
                <a:cubicBezTo>
                  <a:pt x="2681761" y="1118558"/>
                  <a:pt x="2865791" y="931653"/>
                  <a:pt x="2967870" y="888521"/>
                </a:cubicBezTo>
                <a:cubicBezTo>
                  <a:pt x="3069949" y="845389"/>
                  <a:pt x="3150463" y="892834"/>
                  <a:pt x="3235289" y="948906"/>
                </a:cubicBezTo>
                <a:cubicBezTo>
                  <a:pt x="3320116" y="1004978"/>
                  <a:pt x="3430822" y="1131498"/>
                  <a:pt x="3476829" y="1224951"/>
                </a:cubicBezTo>
                <a:cubicBezTo>
                  <a:pt x="3522836" y="1318404"/>
                  <a:pt x="3440885" y="1436298"/>
                  <a:pt x="3511334" y="1509623"/>
                </a:cubicBezTo>
                <a:cubicBezTo>
                  <a:pt x="3581783" y="1582948"/>
                  <a:pt x="3788817" y="1597325"/>
                  <a:pt x="3899523" y="1664898"/>
                </a:cubicBezTo>
                <a:cubicBezTo>
                  <a:pt x="4010229" y="1732471"/>
                  <a:pt x="4120934" y="1817298"/>
                  <a:pt x="4175568" y="1915064"/>
                </a:cubicBezTo>
                <a:cubicBezTo>
                  <a:pt x="4230202" y="2012830"/>
                  <a:pt x="4142501" y="2162355"/>
                  <a:pt x="4227327" y="2251495"/>
                </a:cubicBezTo>
                <a:cubicBezTo>
                  <a:pt x="4312153" y="2340635"/>
                  <a:pt x="4565195" y="2379453"/>
                  <a:pt x="4684527" y="2449902"/>
                </a:cubicBezTo>
                <a:cubicBezTo>
                  <a:pt x="4803859" y="2520351"/>
                  <a:pt x="4895874" y="2582174"/>
                  <a:pt x="4943319" y="2674189"/>
                </a:cubicBezTo>
                <a:cubicBezTo>
                  <a:pt x="4990764" y="2766204"/>
                  <a:pt x="5010893" y="2897038"/>
                  <a:pt x="4969199" y="3001993"/>
                </a:cubicBezTo>
                <a:cubicBezTo>
                  <a:pt x="4927505" y="3106948"/>
                  <a:pt x="4789481" y="3242094"/>
                  <a:pt x="4693153" y="3303917"/>
                </a:cubicBezTo>
                <a:cubicBezTo>
                  <a:pt x="4596825" y="3365740"/>
                  <a:pt x="4471742" y="3313982"/>
                  <a:pt x="4391229" y="3372929"/>
                </a:cubicBezTo>
                <a:cubicBezTo>
                  <a:pt x="4310716" y="3431876"/>
                  <a:pt x="4202885" y="3559834"/>
                  <a:pt x="4210074" y="3657600"/>
                </a:cubicBezTo>
                <a:cubicBezTo>
                  <a:pt x="4217263" y="3755366"/>
                  <a:pt x="4335157" y="3927895"/>
                  <a:pt x="4434361" y="3959525"/>
                </a:cubicBezTo>
                <a:cubicBezTo>
                  <a:pt x="4533565" y="3991155"/>
                  <a:pt x="4731973" y="3917830"/>
                  <a:pt x="4805297" y="3847381"/>
                </a:cubicBezTo>
                <a:cubicBezTo>
                  <a:pt x="4878621" y="3776932"/>
                  <a:pt x="4815361" y="3653286"/>
                  <a:pt x="4874308" y="3536830"/>
                </a:cubicBezTo>
                <a:cubicBezTo>
                  <a:pt x="4933255" y="3420374"/>
                  <a:pt x="5059776" y="3220529"/>
                  <a:pt x="5158980" y="3148642"/>
                </a:cubicBezTo>
                <a:cubicBezTo>
                  <a:pt x="5258184" y="3076755"/>
                  <a:pt x="5399082" y="3158706"/>
                  <a:pt x="5469531" y="3105510"/>
                </a:cubicBezTo>
                <a:cubicBezTo>
                  <a:pt x="5539980" y="3052314"/>
                  <a:pt x="5596051" y="2917166"/>
                  <a:pt x="5581674" y="2829464"/>
                </a:cubicBezTo>
                <a:cubicBezTo>
                  <a:pt x="5567297" y="2741762"/>
                  <a:pt x="5463780" y="2633932"/>
                  <a:pt x="5383267" y="2579298"/>
                </a:cubicBezTo>
                <a:cubicBezTo>
                  <a:pt x="5302754" y="2524664"/>
                  <a:pt x="5192048" y="2562046"/>
                  <a:pt x="5098595" y="2501661"/>
                </a:cubicBezTo>
                <a:cubicBezTo>
                  <a:pt x="5005142" y="2441276"/>
                  <a:pt x="4875746" y="2309004"/>
                  <a:pt x="4822550" y="2216989"/>
                </a:cubicBezTo>
                <a:cubicBezTo>
                  <a:pt x="4769354" y="2124974"/>
                  <a:pt x="4842678" y="2021457"/>
                  <a:pt x="4779418" y="1949570"/>
                </a:cubicBezTo>
                <a:cubicBezTo>
                  <a:pt x="4716158" y="1877683"/>
                  <a:pt x="4562319" y="1864744"/>
                  <a:pt x="4442987" y="1785668"/>
                </a:cubicBezTo>
                <a:cubicBezTo>
                  <a:pt x="4323655" y="1706593"/>
                  <a:pt x="4126685" y="1574321"/>
                  <a:pt x="4063425" y="1475117"/>
                </a:cubicBezTo>
                <a:cubicBezTo>
                  <a:pt x="4000165" y="1375913"/>
                  <a:pt x="4087866" y="1259457"/>
                  <a:pt x="4063425" y="1190446"/>
                </a:cubicBezTo>
                <a:cubicBezTo>
                  <a:pt x="4038984" y="1121435"/>
                  <a:pt x="4007353" y="1102743"/>
                  <a:pt x="3916776" y="1061049"/>
                </a:cubicBezTo>
                <a:cubicBezTo>
                  <a:pt x="3826199" y="1019355"/>
                  <a:pt x="3616289" y="987725"/>
                  <a:pt x="3519961" y="940280"/>
                </a:cubicBezTo>
                <a:cubicBezTo>
                  <a:pt x="3423633" y="892835"/>
                  <a:pt x="3367561" y="849703"/>
                  <a:pt x="3338806" y="776378"/>
                </a:cubicBezTo>
                <a:cubicBezTo>
                  <a:pt x="3310051" y="703053"/>
                  <a:pt x="3373312" y="567906"/>
                  <a:pt x="3347433" y="500332"/>
                </a:cubicBezTo>
                <a:cubicBezTo>
                  <a:pt x="3321554" y="432758"/>
                  <a:pt x="3207972" y="454325"/>
                  <a:pt x="3183531" y="370936"/>
                </a:cubicBezTo>
                <a:cubicBezTo>
                  <a:pt x="3159090" y="287547"/>
                  <a:pt x="3196471" y="58947"/>
                  <a:pt x="3200784" y="0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81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Non-Recursive Traversal Algorithm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Binary tree is a type of container</a:t>
            </a:r>
          </a:p>
          <a:p>
            <a:r>
              <a:rPr lang="en-US" altLang="zh-TW" smtClean="0"/>
              <a:t>We thus want to implement an </a:t>
            </a:r>
            <a:r>
              <a:rPr lang="en-US" altLang="zh-TW" smtClean="0">
                <a:solidFill>
                  <a:srgbClr val="C00000"/>
                </a:solidFill>
              </a:rPr>
              <a:t>iterator</a:t>
            </a:r>
            <a:r>
              <a:rPr lang="en-US" altLang="zh-TW" smtClean="0"/>
              <a:t> for a binary tree</a:t>
            </a:r>
          </a:p>
          <a:p>
            <a:pPr lvl="1"/>
            <a:r>
              <a:rPr lang="en-US" altLang="zh-TW" sz="2600" smtClean="0"/>
              <a:t>We need a </a:t>
            </a:r>
            <a:r>
              <a:rPr lang="en-US" altLang="zh-TW" sz="2600" b="1" smtClean="0">
                <a:solidFill>
                  <a:srgbClr val="0000CC"/>
                </a:solidFill>
              </a:rPr>
              <a:t>non-recursive traversal</a:t>
            </a:r>
            <a:r>
              <a:rPr lang="en-US" altLang="zh-TW" sz="2600" smtClean="0"/>
              <a:t> algorithm</a:t>
            </a:r>
          </a:p>
          <a:p>
            <a:pPr lvl="1"/>
            <a:r>
              <a:rPr lang="en-US" altLang="zh-TW" sz="2600" smtClean="0"/>
              <a:t>Such an iterator </a:t>
            </a:r>
            <a:r>
              <a:rPr lang="en-US" altLang="zh-TW" sz="2600" smtClean="0">
                <a:solidFill>
                  <a:srgbClr val="C00000"/>
                </a:solidFill>
              </a:rPr>
              <a:t>USES-A stack</a:t>
            </a:r>
          </a:p>
          <a:p>
            <a:pPr lvl="2"/>
            <a:endParaRPr lang="en-US" altLang="zh-TW"/>
          </a:p>
          <a:p>
            <a:r>
              <a:rPr lang="en-US" altLang="zh-TW" smtClean="0"/>
              <a:t>Definition: </a:t>
            </a:r>
          </a:p>
          <a:p>
            <a:pPr lvl="1"/>
            <a:r>
              <a:rPr lang="en-US" altLang="zh-TW" sz="2600" smtClean="0"/>
              <a:t>Type X data object </a:t>
            </a:r>
            <a:r>
              <a:rPr lang="en-US" altLang="zh-TW" sz="2600" smtClean="0">
                <a:solidFill>
                  <a:srgbClr val="0000CC"/>
                </a:solidFill>
              </a:rPr>
              <a:t>USES-A</a:t>
            </a:r>
            <a:r>
              <a:rPr lang="en-US" altLang="zh-TW" sz="2600" smtClean="0"/>
              <a:t> data object of Type Y means that</a:t>
            </a:r>
          </a:p>
          <a:p>
            <a:pPr lvl="2"/>
            <a:r>
              <a:rPr lang="en-US" altLang="zh-TW" sz="2400" smtClean="0"/>
              <a:t>Type X object employs the Type Y </a:t>
            </a:r>
            <a:r>
              <a:rPr lang="en-US" altLang="zh-TW" sz="2400" smtClean="0">
                <a:solidFill>
                  <a:srgbClr val="0000CC"/>
                </a:solidFill>
              </a:rPr>
              <a:t>object in its member function </a:t>
            </a:r>
            <a:r>
              <a:rPr lang="en-US" altLang="zh-TW" sz="2400" smtClean="0"/>
              <a:t>to perform a task</a:t>
            </a:r>
            <a:endParaRPr lang="zh-TW" altLang="en-US" sz="240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7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Pr. 5.4 Non-Recursive </a:t>
            </a:r>
            <a:r>
              <a:rPr lang="en-US" altLang="zh-TW" err="1" smtClean="0"/>
              <a:t>Inorder</a:t>
            </a:r>
            <a:r>
              <a:rPr lang="en-US" altLang="zh-TW" smtClean="0"/>
              <a:t> Traversal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108</a:t>
            </a:fld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375557" y="1485899"/>
            <a:ext cx="5600700" cy="520820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Tree &lt;T&gt;::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NonrecInorder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zh-TW" sz="18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nonrecursive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inorder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traversal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Stack &lt;</a:t>
            </a:r>
            <a:r>
              <a:rPr lang="en-US" altLang="zh-TW" sz="180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&lt;T&gt;*&gt; </a:t>
            </a:r>
            <a:r>
              <a:rPr lang="en-US" altLang="zh-TW" sz="18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s;  </a:t>
            </a:r>
            <a:endParaRPr lang="zh-TW" altLang="en-US" sz="180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&lt;T&gt;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= root;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(1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) { </a:t>
            </a:r>
            <a:endParaRPr lang="en-US" altLang="zh-TW" sz="18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s.Push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s.IsEmpty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()) </a:t>
            </a:r>
            <a:endParaRPr lang="en-US" altLang="zh-TW" sz="18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     return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s.Top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s.Pop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endParaRPr lang="zh-TW" alt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Visit(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36" name="群組 35"/>
          <p:cNvGrpSpPr/>
          <p:nvPr/>
        </p:nvGrpSpPr>
        <p:grpSpPr>
          <a:xfrm>
            <a:off x="6021294" y="1759788"/>
            <a:ext cx="2867324" cy="3513867"/>
            <a:chOff x="724517" y="3635463"/>
            <a:chExt cx="2201418" cy="2697808"/>
          </a:xfrm>
        </p:grpSpPr>
        <p:sp>
          <p:nvSpPr>
            <p:cNvPr id="37" name="橢圓 36"/>
            <p:cNvSpPr/>
            <p:nvPr/>
          </p:nvSpPr>
          <p:spPr>
            <a:xfrm>
              <a:off x="72451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145603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1090277" y="5385185"/>
              <a:ext cx="365760" cy="36576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/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182179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218755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2560175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1456037" y="4802859"/>
              <a:ext cx="365760" cy="36576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1821797" y="4191830"/>
              <a:ext cx="365760" cy="36576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2187557" y="3635463"/>
              <a:ext cx="365760" cy="36576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+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46" name="直線接點 45"/>
            <p:cNvCxnSpPr>
              <a:stCxn id="39" idx="3"/>
              <a:endCxn id="37" idx="0"/>
            </p:cNvCxnSpPr>
            <p:nvPr/>
          </p:nvCxnSpPr>
          <p:spPr>
            <a:xfrm flipH="1">
              <a:off x="907397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39" idx="5"/>
              <a:endCxn id="38" idx="0"/>
            </p:cNvCxnSpPr>
            <p:nvPr/>
          </p:nvCxnSpPr>
          <p:spPr>
            <a:xfrm>
              <a:off x="1402473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43" idx="3"/>
              <a:endCxn id="39" idx="0"/>
            </p:cNvCxnSpPr>
            <p:nvPr/>
          </p:nvCxnSpPr>
          <p:spPr>
            <a:xfrm flipH="1">
              <a:off x="1273157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43" idx="5"/>
              <a:endCxn id="40" idx="0"/>
            </p:cNvCxnSpPr>
            <p:nvPr/>
          </p:nvCxnSpPr>
          <p:spPr>
            <a:xfrm>
              <a:off x="1768233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44" idx="3"/>
              <a:endCxn id="43" idx="0"/>
            </p:cNvCxnSpPr>
            <p:nvPr/>
          </p:nvCxnSpPr>
          <p:spPr>
            <a:xfrm flipH="1">
              <a:off x="1638917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44" idx="5"/>
              <a:endCxn id="41" idx="0"/>
            </p:cNvCxnSpPr>
            <p:nvPr/>
          </p:nvCxnSpPr>
          <p:spPr>
            <a:xfrm>
              <a:off x="2133993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45" idx="3"/>
              <a:endCxn id="44" idx="0"/>
            </p:cNvCxnSpPr>
            <p:nvPr/>
          </p:nvCxnSpPr>
          <p:spPr>
            <a:xfrm flipH="1">
              <a:off x="2004677" y="3947659"/>
              <a:ext cx="236444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45" idx="5"/>
              <a:endCxn id="42" idx="0"/>
            </p:cNvCxnSpPr>
            <p:nvPr/>
          </p:nvCxnSpPr>
          <p:spPr>
            <a:xfrm>
              <a:off x="2499753" y="3947659"/>
              <a:ext cx="243302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字方塊 53"/>
          <p:cNvSpPr txBox="1"/>
          <p:nvPr/>
        </p:nvSpPr>
        <p:spPr>
          <a:xfrm>
            <a:off x="6254222" y="5626337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A / B * C * D + E</a:t>
            </a: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243426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Program 5.5 </a:t>
            </a:r>
            <a:r>
              <a:rPr lang="en-US" altLang="zh-TW" err="1" smtClean="0"/>
              <a:t>Inorder</a:t>
            </a:r>
            <a:r>
              <a:rPr lang="en-US" altLang="zh-TW" smtClean="0"/>
              <a:t> </a:t>
            </a:r>
            <a:r>
              <a:rPr lang="en-US" altLang="zh-TW" err="1" smtClean="0"/>
              <a:t>Iterator</a:t>
            </a:r>
            <a:r>
              <a:rPr lang="en-US" altLang="zh-TW" smtClean="0"/>
              <a:t> Class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164596"/>
          </a:xfrm>
        </p:spPr>
        <p:txBody>
          <a:bodyPr/>
          <a:lstStyle/>
          <a:p>
            <a:r>
              <a:rPr lang="en-US" altLang="zh-TW" smtClean="0"/>
              <a:t>Class definition of </a:t>
            </a:r>
            <a:r>
              <a:rPr lang="en-US" altLang="zh-TW" err="1" smtClean="0"/>
              <a:t>InorderIterator</a:t>
            </a:r>
            <a:endParaRPr lang="en-US" altLang="zh-TW" smtClean="0"/>
          </a:p>
          <a:p>
            <a:r>
              <a:rPr lang="en-US" altLang="zh-TW" smtClean="0"/>
              <a:t>Constructor initializes </a:t>
            </a:r>
            <a:r>
              <a:rPr lang="en-US" altLang="zh-TW" err="1" smtClean="0"/>
              <a:t>currentNode</a:t>
            </a:r>
            <a:r>
              <a:rPr lang="en-US" altLang="zh-TW" smtClean="0"/>
              <a:t> to the tree root.</a:t>
            </a:r>
          </a:p>
          <a:p>
            <a:r>
              <a:rPr lang="en-US" altLang="zh-TW" smtClean="0">
                <a:solidFill>
                  <a:srgbClr val="0000CC"/>
                </a:solidFill>
              </a:rPr>
              <a:t>Next()</a:t>
            </a:r>
            <a:r>
              <a:rPr lang="en-US" altLang="zh-TW" smtClean="0"/>
              <a:t> to obtain next element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109</a:t>
            </a:fld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628650" y="3265703"/>
            <a:ext cx="7878536" cy="298751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InorderIterator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InorderIterator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(){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= root;}</a:t>
            </a:r>
            <a:b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20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Constructor</a:t>
            </a: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T* Next();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Stack&lt;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&lt;T&gt;*&gt; 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&lt;T&gt; *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Decision Tree</a:t>
            </a:r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99" y="1957117"/>
            <a:ext cx="5646201" cy="450461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01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Program 5.6 </a:t>
            </a:r>
            <a:r>
              <a:rPr lang="en-US" altLang="zh-TW" err="1" smtClean="0"/>
              <a:t>Inorder</a:t>
            </a:r>
            <a:r>
              <a:rPr lang="en-US" altLang="zh-TW" smtClean="0"/>
              <a:t> </a:t>
            </a:r>
            <a:r>
              <a:rPr lang="en-US" altLang="zh-TW" err="1" smtClean="0"/>
              <a:t>Iterator</a:t>
            </a:r>
            <a:r>
              <a:rPr lang="en-US" altLang="zh-TW" smtClean="0"/>
              <a:t>  Next()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110</a:t>
            </a:fld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595992" y="1698171"/>
            <a:ext cx="5755822" cy="403254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T*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InorderIterator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::Next()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s.Push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Child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s.IsEmpty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())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s.Top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s.Pop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T&amp; temp = </a:t>
            </a:r>
            <a:r>
              <a:rPr lang="en-US" altLang="zh-TW" sz="200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currrentNode</a:t>
            </a:r>
            <a:r>
              <a:rPr lang="en-US" altLang="zh-TW" sz="200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-&gt;data;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altLang="zh-TW" sz="200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Child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&amp;temp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endParaRPr lang="en-US" altLang="zh-TW" sz="20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6" name="群組 7"/>
          <p:cNvGrpSpPr/>
          <p:nvPr/>
        </p:nvGrpSpPr>
        <p:grpSpPr>
          <a:xfrm>
            <a:off x="6629401" y="2334985"/>
            <a:ext cx="2275545" cy="2938669"/>
            <a:chOff x="724517" y="3635463"/>
            <a:chExt cx="2201418" cy="2697808"/>
          </a:xfrm>
        </p:grpSpPr>
        <p:sp>
          <p:nvSpPr>
            <p:cNvPr id="9" name="橢圓 8"/>
            <p:cNvSpPr/>
            <p:nvPr/>
          </p:nvSpPr>
          <p:spPr>
            <a:xfrm>
              <a:off x="72451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145603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109027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/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182179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218755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2560175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145603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1821797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2187557" y="3635463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+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9" name="直線接點 18"/>
            <p:cNvCxnSpPr>
              <a:stCxn id="12" idx="3"/>
              <a:endCxn id="9" idx="0"/>
            </p:cNvCxnSpPr>
            <p:nvPr/>
          </p:nvCxnSpPr>
          <p:spPr>
            <a:xfrm flipH="1">
              <a:off x="907397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2" idx="5"/>
              <a:endCxn id="11" idx="0"/>
            </p:cNvCxnSpPr>
            <p:nvPr/>
          </p:nvCxnSpPr>
          <p:spPr>
            <a:xfrm>
              <a:off x="1402473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6" idx="3"/>
              <a:endCxn id="12" idx="0"/>
            </p:cNvCxnSpPr>
            <p:nvPr/>
          </p:nvCxnSpPr>
          <p:spPr>
            <a:xfrm flipH="1">
              <a:off x="1273157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16" idx="5"/>
              <a:endCxn id="13" idx="0"/>
            </p:cNvCxnSpPr>
            <p:nvPr/>
          </p:nvCxnSpPr>
          <p:spPr>
            <a:xfrm>
              <a:off x="1768233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17" idx="3"/>
              <a:endCxn id="16" idx="0"/>
            </p:cNvCxnSpPr>
            <p:nvPr/>
          </p:nvCxnSpPr>
          <p:spPr>
            <a:xfrm flipH="1">
              <a:off x="1638917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17" idx="5"/>
              <a:endCxn id="14" idx="0"/>
            </p:cNvCxnSpPr>
            <p:nvPr/>
          </p:nvCxnSpPr>
          <p:spPr>
            <a:xfrm>
              <a:off x="2133993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18" idx="3"/>
              <a:endCxn id="17" idx="0"/>
            </p:cNvCxnSpPr>
            <p:nvPr/>
          </p:nvCxnSpPr>
          <p:spPr>
            <a:xfrm flipH="1">
              <a:off x="2004677" y="3947659"/>
              <a:ext cx="236444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8" idx="5"/>
              <a:endCxn id="15" idx="0"/>
            </p:cNvCxnSpPr>
            <p:nvPr/>
          </p:nvCxnSpPr>
          <p:spPr>
            <a:xfrm>
              <a:off x="2499753" y="3947659"/>
              <a:ext cx="243302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字方塊 26"/>
          <p:cNvSpPr txBox="1"/>
          <p:nvPr/>
        </p:nvSpPr>
        <p:spPr>
          <a:xfrm>
            <a:off x="6482823" y="5626334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A / B * C * D + E</a:t>
            </a: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16796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Level-Order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Whether written </a:t>
            </a:r>
            <a:r>
              <a:rPr lang="en-US" altLang="zh-TW" smtClean="0">
                <a:solidFill>
                  <a:srgbClr val="0000CC"/>
                </a:solidFill>
              </a:rPr>
              <a:t>iteratively</a:t>
            </a:r>
            <a:r>
              <a:rPr lang="en-US" altLang="zh-TW" smtClean="0"/>
              <a:t> (using </a:t>
            </a:r>
            <a:r>
              <a:rPr lang="en-US" altLang="zh-TW" err="1" smtClean="0">
                <a:solidFill>
                  <a:srgbClr val="FF0000"/>
                </a:solidFill>
              </a:rPr>
              <a:t>Iterator</a:t>
            </a:r>
            <a:r>
              <a:rPr lang="en-US" altLang="zh-TW" smtClean="0"/>
              <a:t>) or </a:t>
            </a:r>
            <a:r>
              <a:rPr lang="en-US" altLang="zh-TW" smtClean="0">
                <a:solidFill>
                  <a:srgbClr val="0000CC"/>
                </a:solidFill>
              </a:rPr>
              <a:t>recursively</a:t>
            </a:r>
            <a:r>
              <a:rPr lang="en-US" altLang="zh-TW" smtClean="0"/>
              <a:t>, the </a:t>
            </a:r>
            <a:r>
              <a:rPr lang="en-US" altLang="zh-TW" err="1" smtClean="0"/>
              <a:t>inorder</a:t>
            </a:r>
            <a:r>
              <a:rPr lang="en-US" altLang="zh-TW" smtClean="0"/>
              <a:t>, preorder, and </a:t>
            </a:r>
            <a:r>
              <a:rPr lang="en-US" altLang="zh-TW" err="1" smtClean="0"/>
              <a:t>postorder</a:t>
            </a:r>
            <a:r>
              <a:rPr lang="en-US" altLang="zh-TW" smtClean="0"/>
              <a:t> traversals all require a </a:t>
            </a:r>
            <a:r>
              <a:rPr lang="en-US" altLang="zh-TW" smtClean="0">
                <a:solidFill>
                  <a:srgbClr val="FF0000"/>
                </a:solidFill>
              </a:rPr>
              <a:t>stack</a:t>
            </a:r>
            <a:r>
              <a:rPr lang="en-US" altLang="zh-TW" smtClean="0"/>
              <a:t>.</a:t>
            </a:r>
          </a:p>
          <a:p>
            <a:r>
              <a:rPr lang="en-US" altLang="zh-TW" smtClean="0">
                <a:solidFill>
                  <a:srgbClr val="CC0099"/>
                </a:solidFill>
              </a:rPr>
              <a:t>Level-order traversal</a:t>
            </a:r>
            <a:r>
              <a:rPr lang="en-US" altLang="zh-TW" smtClean="0"/>
              <a:t> requires a </a:t>
            </a:r>
            <a:r>
              <a:rPr lang="en-US" altLang="zh-TW" smtClean="0">
                <a:solidFill>
                  <a:srgbClr val="FF0000"/>
                </a:solidFill>
              </a:rPr>
              <a:t>queue</a:t>
            </a:r>
            <a:r>
              <a:rPr lang="en-US" altLang="zh-TW" smtClean="0"/>
              <a:t>.</a:t>
            </a:r>
          </a:p>
          <a:p>
            <a:r>
              <a:rPr lang="en-US" altLang="zh-TW" smtClean="0"/>
              <a:t>Level-order traversal visits the nodes using the </a:t>
            </a:r>
            <a:r>
              <a:rPr lang="en-US" altLang="zh-TW" smtClean="0">
                <a:solidFill>
                  <a:srgbClr val="0000CC"/>
                </a:solidFill>
              </a:rPr>
              <a:t>ordering</a:t>
            </a:r>
            <a:r>
              <a:rPr lang="en-US" altLang="zh-TW" smtClean="0"/>
              <a:t> suggested by the </a:t>
            </a:r>
            <a:r>
              <a:rPr lang="en-US" altLang="zh-TW" smtClean="0">
                <a:solidFill>
                  <a:srgbClr val="0000CC"/>
                </a:solidFill>
              </a:rPr>
              <a:t>node numbering scheme of full binary tree</a:t>
            </a:r>
            <a:r>
              <a:rPr lang="en-US" altLang="zh-TW" smtClean="0"/>
              <a:t>, thus we visit the root first, then the root’s left child, followed by the root’s right child, and continue in this manner.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Level-Order Traversal Algorithm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112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49" y="1411360"/>
            <a:ext cx="7864421" cy="413703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TW" smtClean="0">
                <a:ea typeface="新細明體" charset="-120"/>
                <a:cs typeface="Consolas" pitchFamily="49" charset="0"/>
              </a:rPr>
              <a:t>Let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  <a:cs typeface="Consolas" pitchFamily="49" charset="0"/>
              </a:rPr>
              <a:t>t</a:t>
            </a:r>
            <a:r>
              <a:rPr lang="en-US" altLang="zh-TW" smtClean="0">
                <a:ea typeface="新細明體" charset="-120"/>
                <a:cs typeface="Consolas" pitchFamily="49" charset="0"/>
              </a:rPr>
              <a:t> be the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  <a:cs typeface="Consolas" pitchFamily="49" charset="0"/>
              </a:rPr>
              <a:t>tree root</a:t>
            </a:r>
            <a:r>
              <a:rPr lang="en-US" altLang="zh-TW" smtClean="0">
                <a:ea typeface="新細明體" charset="-120"/>
                <a:cs typeface="Consolas" pitchFamily="49" charset="0"/>
              </a:rPr>
              <a:t>.</a:t>
            </a:r>
          </a:p>
          <a:p>
            <a:pPr>
              <a:buNone/>
            </a:pPr>
            <a:r>
              <a:rPr lang="en-US" altLang="zh-TW" b="1" smtClean="0">
                <a:ea typeface="新細明體" charset="-120"/>
                <a:cs typeface="Consolas" pitchFamily="49" charset="0"/>
              </a:rPr>
              <a:t>while </a:t>
            </a:r>
            <a:r>
              <a:rPr lang="en-US" altLang="zh-TW" smtClean="0">
                <a:ea typeface="新細明體" charset="-120"/>
                <a:cs typeface="Consolas" pitchFamily="49" charset="0"/>
              </a:rPr>
              <a:t>(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  <a:cs typeface="Consolas" pitchFamily="49" charset="0"/>
              </a:rPr>
              <a:t>t != NULL</a:t>
            </a:r>
            <a:r>
              <a:rPr lang="en-US" altLang="zh-TW" smtClean="0">
                <a:ea typeface="新細明體" charset="-120"/>
                <a:cs typeface="Consolas" pitchFamily="49" charset="0"/>
              </a:rPr>
              <a:t>)</a:t>
            </a:r>
          </a:p>
          <a:p>
            <a:pPr>
              <a:buNone/>
            </a:pPr>
            <a:r>
              <a:rPr lang="en-US" altLang="zh-TW" smtClean="0">
                <a:ea typeface="新細明體" charset="-120"/>
                <a:cs typeface="Consolas" pitchFamily="49" charset="0"/>
              </a:rPr>
              <a:t>{</a:t>
            </a:r>
          </a:p>
          <a:p>
            <a:pPr marL="357188" indent="-357188">
              <a:buNone/>
            </a:pPr>
            <a:r>
              <a:rPr lang="en-US" altLang="zh-TW" smtClean="0">
                <a:ea typeface="新細明體" charset="-120"/>
                <a:cs typeface="Consolas" pitchFamily="49" charset="0"/>
              </a:rPr>
              <a:t>	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  <a:cs typeface="Consolas" pitchFamily="49" charset="0"/>
              </a:rPr>
              <a:t>visit</a:t>
            </a:r>
            <a:r>
              <a:rPr lang="en-US" altLang="zh-TW" smtClean="0">
                <a:ea typeface="新細明體" charset="-120"/>
                <a:cs typeface="Consolas" pitchFamily="49" charset="0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  <a:cs typeface="Consolas" pitchFamily="49" charset="0"/>
              </a:rPr>
              <a:t>t</a:t>
            </a:r>
            <a:r>
              <a:rPr lang="en-US" altLang="zh-TW" smtClean="0">
                <a:ea typeface="新細明體" charset="-120"/>
                <a:cs typeface="Consolas" pitchFamily="49" charset="0"/>
              </a:rPr>
              <a:t> and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  <a:cs typeface="Consolas" pitchFamily="49" charset="0"/>
              </a:rPr>
              <a:t>put its children </a:t>
            </a:r>
            <a:r>
              <a:rPr lang="en-US" altLang="zh-TW" smtClean="0">
                <a:ea typeface="新細明體" charset="-120"/>
                <a:cs typeface="Consolas" pitchFamily="49" charset="0"/>
              </a:rPr>
              <a:t>on a FIFO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  <a:cs typeface="Consolas" pitchFamily="49" charset="0"/>
              </a:rPr>
              <a:t>queue</a:t>
            </a:r>
            <a:r>
              <a:rPr lang="en-US" altLang="zh-TW" smtClean="0">
                <a:ea typeface="新細明體" charset="-120"/>
                <a:cs typeface="Consolas" pitchFamily="49" charset="0"/>
              </a:rPr>
              <a:t>;</a:t>
            </a:r>
          </a:p>
          <a:p>
            <a:pPr marL="357188" indent="-357188">
              <a:buNone/>
            </a:pPr>
            <a:r>
              <a:rPr lang="en-US" altLang="zh-TW" smtClean="0">
                <a:ea typeface="新細明體" charset="-120"/>
                <a:cs typeface="Consolas" pitchFamily="49" charset="0"/>
              </a:rPr>
              <a:t>	</a:t>
            </a:r>
            <a:r>
              <a:rPr lang="en-US" altLang="zh-TW" b="1" smtClean="0">
                <a:ea typeface="新細明體" charset="-120"/>
                <a:cs typeface="Consolas" pitchFamily="49" charset="0"/>
              </a:rPr>
              <a:t>if </a:t>
            </a:r>
            <a:r>
              <a:rPr lang="en-US" altLang="zh-TW" smtClean="0">
                <a:ea typeface="新細明體" charset="-120"/>
                <a:cs typeface="Consolas" pitchFamily="49" charset="0"/>
              </a:rPr>
              <a:t>FIFO queue is empty, set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  <a:cs typeface="Consolas" pitchFamily="49" charset="0"/>
              </a:rPr>
              <a:t>t = NULL</a:t>
            </a:r>
            <a:r>
              <a:rPr lang="en-US" altLang="zh-TW" smtClean="0">
                <a:ea typeface="新細明體" charset="-120"/>
                <a:cs typeface="Consolas" pitchFamily="49" charset="0"/>
              </a:rPr>
              <a:t>;</a:t>
            </a:r>
          </a:p>
          <a:p>
            <a:pPr marL="357188" indent="-357188">
              <a:buNone/>
            </a:pPr>
            <a:r>
              <a:rPr lang="en-US" altLang="zh-TW" smtClean="0">
                <a:ea typeface="新細明體" charset="-120"/>
                <a:cs typeface="Consolas" pitchFamily="49" charset="0"/>
              </a:rPr>
              <a:t>	otherwise, pop a node from the FIFO queue and call it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  <a:cs typeface="Consolas" pitchFamily="49" charset="0"/>
              </a:rPr>
              <a:t>t</a:t>
            </a:r>
            <a:r>
              <a:rPr lang="en-US" altLang="zh-TW" smtClean="0">
                <a:ea typeface="新細明體" charset="-120"/>
                <a:cs typeface="Consolas" pitchFamily="49" charset="0"/>
              </a:rPr>
              <a:t>;</a:t>
            </a:r>
            <a:endParaRPr lang="en-US" altLang="zh-TW" smtClean="0">
              <a:solidFill>
                <a:schemeClr val="hlink"/>
              </a:solidFill>
              <a:ea typeface="新細明體" charset="-120"/>
              <a:cs typeface="Consolas" pitchFamily="49" charset="0"/>
            </a:endParaRPr>
          </a:p>
          <a:p>
            <a:pPr>
              <a:buNone/>
            </a:pPr>
            <a:r>
              <a:rPr lang="en-US" altLang="zh-TW" smtClean="0">
                <a:ea typeface="新細明體" charset="-120"/>
                <a:cs typeface="Consolas" pitchFamily="49" charset="0"/>
              </a:rPr>
              <a:t>}</a:t>
            </a:r>
            <a:endParaRPr lang="en-US" altLang="zh-TW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Level Order Example (Visit = Print)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113</a:t>
            </a:fld>
            <a:endParaRPr lang="zh-TW" altLang="en-US"/>
          </a:p>
        </p:txBody>
      </p:sp>
      <p:grpSp>
        <p:nvGrpSpPr>
          <p:cNvPr id="3" name="群組 23"/>
          <p:cNvGrpSpPr/>
          <p:nvPr/>
        </p:nvGrpSpPr>
        <p:grpSpPr>
          <a:xfrm>
            <a:off x="342896" y="2106398"/>
            <a:ext cx="2672443" cy="2497293"/>
            <a:chOff x="1028696" y="1959442"/>
            <a:chExt cx="2672443" cy="2497293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971795" y="3026242"/>
              <a:ext cx="381000" cy="461963"/>
              <a:chOff x="4176" y="1104"/>
              <a:chExt cx="240" cy="291"/>
            </a:xfrm>
          </p:grpSpPr>
          <p:sp>
            <p:nvSpPr>
              <p:cNvPr id="18" name="Oval 24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 sz="2400"/>
              </a:p>
            </p:txBody>
          </p:sp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970310" y="1959442"/>
              <a:ext cx="381000" cy="461963"/>
              <a:chOff x="4176" y="1104"/>
              <a:chExt cx="240" cy="291"/>
            </a:xfrm>
          </p:grpSpPr>
          <p:sp>
            <p:nvSpPr>
              <p:cNvPr id="14" name="Oval 3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 sz="2400"/>
              </a:p>
            </p:txBody>
          </p:sp>
          <p:sp>
            <p:nvSpPr>
              <p:cNvPr id="15" name="Text Box 3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Line 38"/>
            <p:cNvSpPr>
              <a:spLocks noChangeShapeType="1"/>
            </p:cNvSpPr>
            <p:nvPr/>
          </p:nvSpPr>
          <p:spPr bwMode="auto">
            <a:xfrm flipH="1">
              <a:off x="1273628" y="2264242"/>
              <a:ext cx="696681" cy="8218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>
              <a:off x="2275110" y="2340442"/>
              <a:ext cx="762004" cy="7619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1970310" y="1959442"/>
              <a:ext cx="762000" cy="4619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solidFill>
                    <a:schemeClr val="tx1"/>
                  </a:solidFill>
                  <a:ea typeface="新細明體" charset="-120"/>
                </a:rPr>
                <a:t>A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grpSp>
          <p:nvGrpSpPr>
            <p:cNvPr id="7" name="群組 22"/>
            <p:cNvGrpSpPr/>
            <p:nvPr/>
          </p:nvGrpSpPr>
          <p:grpSpPr>
            <a:xfrm>
              <a:off x="1028696" y="3042571"/>
              <a:ext cx="762000" cy="461963"/>
              <a:chOff x="293910" y="3026242"/>
              <a:chExt cx="762000" cy="461963"/>
            </a:xfrm>
          </p:grpSpPr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293910" y="3026242"/>
                <a:ext cx="381000" cy="461963"/>
                <a:chOff x="4176" y="1104"/>
                <a:chExt cx="240" cy="291"/>
              </a:xfrm>
            </p:grpSpPr>
            <p:sp>
              <p:nvSpPr>
                <p:cNvPr id="16" name="Oval 31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 sz="2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Text Box 41"/>
              <p:cNvSpPr txBox="1">
                <a:spLocks noChangeArrowheads="1"/>
              </p:cNvSpPr>
              <p:nvPr/>
            </p:nvSpPr>
            <p:spPr bwMode="auto">
              <a:xfrm>
                <a:off x="293910" y="3026242"/>
                <a:ext cx="762000" cy="46196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 smtClean="0">
                    <a:solidFill>
                      <a:schemeClr val="tx1"/>
                    </a:solidFill>
                    <a:ea typeface="新細明體" charset="-120"/>
                  </a:rPr>
                  <a:t>B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p:grpSp>
        <p:sp>
          <p:nvSpPr>
            <p:cNvPr id="13" name="Text Box 42"/>
            <p:cNvSpPr txBox="1">
              <a:spLocks noChangeArrowheads="1"/>
            </p:cNvSpPr>
            <p:nvPr/>
          </p:nvSpPr>
          <p:spPr bwMode="auto">
            <a:xfrm>
              <a:off x="2939139" y="3091557"/>
              <a:ext cx="762000" cy="4619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solidFill>
                    <a:schemeClr val="tx1"/>
                  </a:solidFill>
                  <a:ea typeface="新細明體" charset="-120"/>
                </a:rPr>
                <a:t>C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20" name="Text Box 55"/>
            <p:cNvSpPr txBox="1">
              <a:spLocks noChangeArrowheads="1"/>
            </p:cNvSpPr>
            <p:nvPr/>
          </p:nvSpPr>
          <p:spPr bwMode="auto">
            <a:xfrm>
              <a:off x="16546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A</a:t>
              </a:r>
              <a:endParaRPr lang="en-US" altLang="zh-TW" sz="2400">
                <a:ea typeface="新細明體" charset="-120"/>
              </a:endParaRPr>
            </a:p>
          </p:txBody>
        </p:sp>
        <p:sp>
          <p:nvSpPr>
            <p:cNvPr id="21" name="Text Box 56"/>
            <p:cNvSpPr txBox="1">
              <a:spLocks noChangeArrowheads="1"/>
            </p:cNvSpPr>
            <p:nvPr/>
          </p:nvSpPr>
          <p:spPr bwMode="auto">
            <a:xfrm>
              <a:off x="19594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B</a:t>
              </a:r>
              <a:endParaRPr lang="en-US" altLang="zh-TW" sz="2400">
                <a:ea typeface="新細明體" charset="-120"/>
              </a:endParaRPr>
            </a:p>
          </p:txBody>
        </p:sp>
        <p:sp>
          <p:nvSpPr>
            <p:cNvPr id="22" name="Text Box 57"/>
            <p:cNvSpPr txBox="1">
              <a:spLocks noChangeArrowheads="1"/>
            </p:cNvSpPr>
            <p:nvPr/>
          </p:nvSpPr>
          <p:spPr bwMode="auto">
            <a:xfrm>
              <a:off x="22642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C</a:t>
              </a:r>
              <a:endParaRPr lang="en-US" altLang="zh-TW" sz="2400">
                <a:ea typeface="新細明體" charset="-120"/>
              </a:endParaRPr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3331028" y="1812471"/>
            <a:ext cx="5562600" cy="3322638"/>
            <a:chOff x="720" y="864"/>
            <a:chExt cx="3504" cy="2093"/>
          </a:xfrm>
        </p:grpSpPr>
        <p:grpSp>
          <p:nvGrpSpPr>
            <p:cNvPr id="24" name="Group 4"/>
            <p:cNvGrpSpPr>
              <a:grpSpLocks/>
            </p:cNvGrpSpPr>
            <p:nvPr/>
          </p:nvGrpSpPr>
          <p:grpSpPr bwMode="auto">
            <a:xfrm>
              <a:off x="1008" y="2160"/>
              <a:ext cx="240" cy="365"/>
              <a:chOff x="4176" y="1104"/>
              <a:chExt cx="240" cy="365"/>
            </a:xfrm>
          </p:grpSpPr>
          <p:sp>
            <p:nvSpPr>
              <p:cNvPr id="73" name="Oval 5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4" name="Text Box 6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720" y="2592"/>
              <a:ext cx="240" cy="365"/>
              <a:chOff x="4176" y="1104"/>
              <a:chExt cx="240" cy="365"/>
            </a:xfrm>
          </p:grpSpPr>
          <p:sp>
            <p:nvSpPr>
              <p:cNvPr id="71" name="Oval 8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2" name="Text Box 9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10"/>
            <p:cNvGrpSpPr>
              <a:grpSpLocks/>
            </p:cNvGrpSpPr>
            <p:nvPr/>
          </p:nvGrpSpPr>
          <p:grpSpPr bwMode="auto">
            <a:xfrm>
              <a:off x="1344" y="2592"/>
              <a:ext cx="240" cy="365"/>
              <a:chOff x="4176" y="1104"/>
              <a:chExt cx="240" cy="365"/>
            </a:xfrm>
          </p:grpSpPr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0" name="Text Box 12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912" y="2400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1248" y="2352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7" name="Group 15"/>
            <p:cNvGrpSpPr>
              <a:grpSpLocks/>
            </p:cNvGrpSpPr>
            <p:nvPr/>
          </p:nvGrpSpPr>
          <p:grpSpPr bwMode="auto">
            <a:xfrm>
              <a:off x="2256" y="2112"/>
              <a:ext cx="240" cy="365"/>
              <a:chOff x="4176" y="1104"/>
              <a:chExt cx="240" cy="365"/>
            </a:xfrm>
          </p:grpSpPr>
          <p:sp>
            <p:nvSpPr>
              <p:cNvPr id="67" name="Oval 1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8" name="Text Box 1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2544" y="2592"/>
              <a:ext cx="240" cy="365"/>
              <a:chOff x="4176" y="1104"/>
              <a:chExt cx="240" cy="365"/>
            </a:xfrm>
          </p:grpSpPr>
          <p:sp>
            <p:nvSpPr>
              <p:cNvPr id="65" name="Oval 19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" name="Text Box 20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2448" y="2352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22"/>
            <p:cNvGrpSpPr>
              <a:grpSpLocks/>
            </p:cNvGrpSpPr>
            <p:nvPr/>
          </p:nvGrpSpPr>
          <p:grpSpPr bwMode="auto">
            <a:xfrm>
              <a:off x="3744" y="1536"/>
              <a:ext cx="240" cy="365"/>
              <a:chOff x="4176" y="1104"/>
              <a:chExt cx="240" cy="365"/>
            </a:xfrm>
          </p:grpSpPr>
          <p:sp>
            <p:nvSpPr>
              <p:cNvPr id="63" name="Oval 23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4" name="Text Box 24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25"/>
            <p:cNvGrpSpPr>
              <a:grpSpLocks/>
            </p:cNvGrpSpPr>
            <p:nvPr/>
          </p:nvGrpSpPr>
          <p:grpSpPr bwMode="auto">
            <a:xfrm>
              <a:off x="3456" y="1968"/>
              <a:ext cx="240" cy="365"/>
              <a:chOff x="4176" y="1104"/>
              <a:chExt cx="240" cy="365"/>
            </a:xfrm>
          </p:grpSpPr>
          <p:sp>
            <p:nvSpPr>
              <p:cNvPr id="61" name="Oval 2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2" name="Text Box 2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3648" y="1776"/>
              <a:ext cx="14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4" name="Group 29"/>
            <p:cNvGrpSpPr>
              <a:grpSpLocks/>
            </p:cNvGrpSpPr>
            <p:nvPr/>
          </p:nvGrpSpPr>
          <p:grpSpPr bwMode="auto">
            <a:xfrm>
              <a:off x="1728" y="1536"/>
              <a:ext cx="240" cy="365"/>
              <a:chOff x="4176" y="1104"/>
              <a:chExt cx="240" cy="365"/>
            </a:xfrm>
          </p:grpSpPr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" name="Text Box 31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1200" y="1728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1968" y="1728"/>
              <a:ext cx="33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2784" y="864"/>
              <a:ext cx="240" cy="365"/>
              <a:chOff x="4176" y="1104"/>
              <a:chExt cx="240" cy="365"/>
            </a:xfrm>
          </p:grpSpPr>
          <p:sp>
            <p:nvSpPr>
              <p:cNvPr id="57" name="Oval 35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Text Box 36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1920" y="1056"/>
              <a:ext cx="86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2976" y="1104"/>
              <a:ext cx="81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2784" y="864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1728" y="153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>
              <a:off x="3744" y="153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1008" y="2160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256" y="211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3456" y="1968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f</a:t>
              </a:r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>
              <a:off x="720" y="2544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g</a:t>
              </a:r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344" y="259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h</a:t>
              </a:r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2592" y="259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i</a:t>
              </a:r>
            </a:p>
          </p:txBody>
        </p:sp>
        <p:grpSp>
          <p:nvGrpSpPr>
            <p:cNvPr id="37" name="Group 48"/>
            <p:cNvGrpSpPr>
              <a:grpSpLocks/>
            </p:cNvGrpSpPr>
            <p:nvPr/>
          </p:nvGrpSpPr>
          <p:grpSpPr bwMode="auto">
            <a:xfrm>
              <a:off x="3696" y="2496"/>
              <a:ext cx="240" cy="365"/>
              <a:chOff x="4176" y="1104"/>
              <a:chExt cx="240" cy="365"/>
            </a:xfrm>
          </p:grpSpPr>
          <p:sp>
            <p:nvSpPr>
              <p:cNvPr id="55" name="Oval 49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6" name="Text Box 50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3600" y="2256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3744" y="249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j</a:t>
              </a:r>
            </a:p>
          </p:txBody>
        </p:sp>
      </p:grp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4816928" y="5404757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a</a:t>
            </a:r>
          </a:p>
        </p:txBody>
      </p:sp>
      <p:sp>
        <p:nvSpPr>
          <p:cNvPr id="86" name="Text Box 54"/>
          <p:cNvSpPr txBox="1">
            <a:spLocks noChangeArrowheads="1"/>
          </p:cNvSpPr>
          <p:nvPr/>
        </p:nvSpPr>
        <p:spPr bwMode="auto">
          <a:xfrm>
            <a:off x="5121728" y="5404757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b</a:t>
            </a:r>
          </a:p>
        </p:txBody>
      </p:sp>
      <p:sp>
        <p:nvSpPr>
          <p:cNvPr id="87" name="Text Box 55"/>
          <p:cNvSpPr txBox="1">
            <a:spLocks noChangeArrowheads="1"/>
          </p:cNvSpPr>
          <p:nvPr/>
        </p:nvSpPr>
        <p:spPr bwMode="auto">
          <a:xfrm>
            <a:off x="5426528" y="5404757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c</a:t>
            </a:r>
          </a:p>
        </p:txBody>
      </p:sp>
      <p:sp>
        <p:nvSpPr>
          <p:cNvPr id="88" name="Text Box 56"/>
          <p:cNvSpPr txBox="1">
            <a:spLocks noChangeArrowheads="1"/>
          </p:cNvSpPr>
          <p:nvPr/>
        </p:nvSpPr>
        <p:spPr bwMode="auto">
          <a:xfrm>
            <a:off x="5731328" y="5404757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d</a:t>
            </a: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6036128" y="5404757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e</a:t>
            </a: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6340928" y="5404757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f</a:t>
            </a:r>
          </a:p>
        </p:txBody>
      </p:sp>
      <p:sp>
        <p:nvSpPr>
          <p:cNvPr id="91" name="Text Box 59"/>
          <p:cNvSpPr txBox="1">
            <a:spLocks noChangeArrowheads="1"/>
          </p:cNvSpPr>
          <p:nvPr/>
        </p:nvSpPr>
        <p:spPr bwMode="auto">
          <a:xfrm>
            <a:off x="6645728" y="5404757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g</a:t>
            </a:r>
          </a:p>
        </p:txBody>
      </p:sp>
      <p:sp>
        <p:nvSpPr>
          <p:cNvPr id="92" name="Text Box 60"/>
          <p:cNvSpPr txBox="1">
            <a:spLocks noChangeArrowheads="1"/>
          </p:cNvSpPr>
          <p:nvPr/>
        </p:nvSpPr>
        <p:spPr bwMode="auto">
          <a:xfrm>
            <a:off x="6950528" y="5404757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h</a:t>
            </a:r>
          </a:p>
        </p:txBody>
      </p:sp>
      <p:sp>
        <p:nvSpPr>
          <p:cNvPr id="93" name="Text Box 61"/>
          <p:cNvSpPr txBox="1">
            <a:spLocks noChangeArrowheads="1"/>
          </p:cNvSpPr>
          <p:nvPr/>
        </p:nvSpPr>
        <p:spPr bwMode="auto">
          <a:xfrm>
            <a:off x="7255328" y="5404757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i</a:t>
            </a:r>
          </a:p>
        </p:txBody>
      </p:sp>
      <p:sp>
        <p:nvSpPr>
          <p:cNvPr id="94" name="Text Box 62"/>
          <p:cNvSpPr txBox="1">
            <a:spLocks noChangeArrowheads="1"/>
          </p:cNvSpPr>
          <p:nvPr/>
        </p:nvSpPr>
        <p:spPr bwMode="auto">
          <a:xfrm>
            <a:off x="7560128" y="5404757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utoUpdateAnimBg="0"/>
      <p:bldP spid="86" grpId="0" autoUpdateAnimBg="0"/>
      <p:bldP spid="87" grpId="0" autoUpdateAnimBg="0"/>
      <p:bldP spid="88" grpId="0" autoUpdateAnimBg="0"/>
      <p:bldP spid="89" grpId="0" autoUpdateAnimBg="0"/>
      <p:bldP spid="90" grpId="0" autoUpdateAnimBg="0"/>
      <p:bldP spid="91" grpId="0" autoUpdateAnimBg="0"/>
      <p:bldP spid="92" grpId="0" autoUpdateAnimBg="0"/>
      <p:bldP spid="93" grpId="0" autoUpdateAnimBg="0"/>
      <p:bldP spid="94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Program 5.7 Level-Order Traversal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114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1411359"/>
            <a:ext cx="4988379" cy="53486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Tree &lt;T&gt;::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LevelOrder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Queue&lt;</a:t>
            </a:r>
            <a:r>
              <a:rPr lang="en-US" altLang="zh-TW" sz="1800" b="1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b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&lt;T&gt;*&gt;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q;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 *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= root;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Visit(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q.Push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US" altLang="zh-TW" sz="18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q.Push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q.IsEmpty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()) </a:t>
            </a:r>
            <a:endParaRPr lang="en-US" altLang="zh-TW" sz="18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     return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q.Front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q.Pop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918971" y="2933667"/>
            <a:ext cx="14479" cy="337188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7"/>
          <p:cNvGrpSpPr/>
          <p:nvPr/>
        </p:nvGrpSpPr>
        <p:grpSpPr>
          <a:xfrm>
            <a:off x="5955978" y="1759788"/>
            <a:ext cx="2867324" cy="3513867"/>
            <a:chOff x="724517" y="3635463"/>
            <a:chExt cx="2201418" cy="2697808"/>
          </a:xfrm>
        </p:grpSpPr>
        <p:sp>
          <p:nvSpPr>
            <p:cNvPr id="9" name="橢圓 8"/>
            <p:cNvSpPr/>
            <p:nvPr/>
          </p:nvSpPr>
          <p:spPr>
            <a:xfrm>
              <a:off x="72451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145603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109027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/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182179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218755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2560175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145603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1821797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2187557" y="3635463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+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9" name="直線接點 18"/>
            <p:cNvCxnSpPr>
              <a:stCxn id="11" idx="3"/>
              <a:endCxn id="9" idx="0"/>
            </p:cNvCxnSpPr>
            <p:nvPr/>
          </p:nvCxnSpPr>
          <p:spPr>
            <a:xfrm flipH="1">
              <a:off x="907397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1" idx="5"/>
              <a:endCxn id="10" idx="0"/>
            </p:cNvCxnSpPr>
            <p:nvPr/>
          </p:nvCxnSpPr>
          <p:spPr>
            <a:xfrm>
              <a:off x="1402473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6" idx="3"/>
              <a:endCxn id="11" idx="0"/>
            </p:cNvCxnSpPr>
            <p:nvPr/>
          </p:nvCxnSpPr>
          <p:spPr>
            <a:xfrm flipH="1">
              <a:off x="1273157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16" idx="5"/>
              <a:endCxn id="13" idx="0"/>
            </p:cNvCxnSpPr>
            <p:nvPr/>
          </p:nvCxnSpPr>
          <p:spPr>
            <a:xfrm>
              <a:off x="1768233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17" idx="3"/>
              <a:endCxn id="16" idx="0"/>
            </p:cNvCxnSpPr>
            <p:nvPr/>
          </p:nvCxnSpPr>
          <p:spPr>
            <a:xfrm flipH="1">
              <a:off x="1638917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17" idx="5"/>
              <a:endCxn id="14" idx="0"/>
            </p:cNvCxnSpPr>
            <p:nvPr/>
          </p:nvCxnSpPr>
          <p:spPr>
            <a:xfrm>
              <a:off x="2133993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18" idx="3"/>
              <a:endCxn id="17" idx="0"/>
            </p:cNvCxnSpPr>
            <p:nvPr/>
          </p:nvCxnSpPr>
          <p:spPr>
            <a:xfrm flipH="1">
              <a:off x="2004677" y="3947659"/>
              <a:ext cx="236444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8" idx="5"/>
              <a:endCxn id="15" idx="0"/>
            </p:cNvCxnSpPr>
            <p:nvPr/>
          </p:nvCxnSpPr>
          <p:spPr>
            <a:xfrm>
              <a:off x="2499753" y="3947659"/>
              <a:ext cx="243302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字方塊 26"/>
          <p:cNvSpPr txBox="1"/>
          <p:nvPr/>
        </p:nvSpPr>
        <p:spPr>
          <a:xfrm>
            <a:off x="6254222" y="5658993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/>
              <a:t>+ * E * D / C A B</a:t>
            </a: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6850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Traversal without a Stack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Is binary tree traversal possible </a:t>
            </a:r>
            <a:r>
              <a:rPr lang="en-US" altLang="zh-TW" smtClean="0">
                <a:solidFill>
                  <a:srgbClr val="0000CC"/>
                </a:solidFill>
              </a:rPr>
              <a:t>without the use of extra space for a stack?</a:t>
            </a:r>
          </a:p>
          <a:p>
            <a:r>
              <a:rPr lang="en-US" altLang="zh-TW" smtClean="0"/>
              <a:t>Note: recursive tree traversal algorithm also implicitly uses a stack</a:t>
            </a:r>
          </a:p>
          <a:p>
            <a:r>
              <a:rPr lang="en-US" altLang="zh-TW" smtClean="0"/>
              <a:t>Solution:</a:t>
            </a:r>
          </a:p>
          <a:p>
            <a:pPr marL="441325"/>
            <a:r>
              <a:rPr lang="en-US" altLang="zh-TW" smtClean="0"/>
              <a:t>Add a </a:t>
            </a:r>
            <a:r>
              <a:rPr lang="en-US" altLang="zh-TW" smtClean="0">
                <a:solidFill>
                  <a:srgbClr val="0000CC"/>
                </a:solidFill>
              </a:rPr>
              <a:t>parent field </a:t>
            </a:r>
            <a:r>
              <a:rPr lang="en-US" altLang="zh-TW" smtClean="0"/>
              <a:t>to each node</a:t>
            </a:r>
          </a:p>
          <a:p>
            <a:pPr marL="441325"/>
            <a:r>
              <a:rPr lang="en-US" altLang="zh-TW" smtClean="0"/>
              <a:t>Represent binary tree as </a:t>
            </a:r>
            <a:r>
              <a:rPr lang="en-US" altLang="zh-TW" smtClean="0">
                <a:solidFill>
                  <a:srgbClr val="0000CC"/>
                </a:solidFill>
              </a:rPr>
              <a:t>threaded binary tree </a:t>
            </a:r>
            <a:r>
              <a:rPr lang="en-US" altLang="zh-TW" smtClean="0"/>
              <a:t>(requires </a:t>
            </a:r>
            <a:r>
              <a:rPr lang="en-US" altLang="zh-TW" smtClean="0">
                <a:solidFill>
                  <a:srgbClr val="C00000"/>
                </a:solidFill>
              </a:rPr>
              <a:t>two bits per node</a:t>
            </a:r>
            <a:r>
              <a:rPr lang="en-US" altLang="zh-TW" smtClean="0"/>
              <a:t>)</a:t>
            </a:r>
          </a:p>
          <a:p>
            <a:pPr marL="261938"/>
            <a:r>
              <a:rPr lang="en-US" altLang="zh-TW" smtClean="0"/>
              <a:t>Program 5.8 performs an </a:t>
            </a:r>
            <a:r>
              <a:rPr lang="en-US" altLang="zh-TW" err="1" smtClean="0"/>
              <a:t>inorder</a:t>
            </a:r>
            <a:r>
              <a:rPr lang="en-US" altLang="zh-TW" smtClean="0"/>
              <a:t> traversal without using a stack. </a:t>
            </a:r>
            <a:r>
              <a:rPr lang="en-US" altLang="zh-TW" smtClean="0">
                <a:solidFill>
                  <a:srgbClr val="FF0000"/>
                </a:solidFill>
              </a:rPr>
              <a:t>Verify it</a:t>
            </a:r>
            <a:r>
              <a:rPr lang="en-US" altLang="zh-TW" smtClean="0"/>
              <a:t>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Program 5.8 Traversal </a:t>
            </a:r>
            <a:r>
              <a:rPr lang="en-US" altLang="zh-TW" err="1" smtClean="0"/>
              <a:t>wo</a:t>
            </a:r>
            <a:r>
              <a:rPr lang="en-US" altLang="zh-TW" smtClean="0"/>
              <a:t>. Stack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116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1348353"/>
            <a:ext cx="7764236" cy="541167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itchFamily="49" charset="0"/>
                <a:cs typeface="Consolas" pitchFamily="49" charset="0"/>
              </a:rPr>
              <a:t>template</a:t>
            </a:r>
            <a:r>
              <a:rPr lang="en-US" altLang="zh-TW" sz="1800">
                <a:latin typeface="Consolas" pitchFamily="49" charset="0"/>
                <a:cs typeface="Consolas" pitchFamily="49" charset="0"/>
              </a:rPr>
              <a:t> &lt;</a:t>
            </a:r>
            <a:r>
              <a:rPr lang="en-US" altLang="zh-TW" sz="1800" b="1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sz="1800">
                <a:latin typeface="Consolas" pitchFamily="49" charset="0"/>
                <a:cs typeface="Consolas" pitchFamily="49" charset="0"/>
              </a:rPr>
              <a:t> T&gt;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itchFamily="49" charset="0"/>
                <a:cs typeface="Consolas" pitchFamily="49" charset="0"/>
              </a:rPr>
              <a:t>void</a:t>
            </a:r>
            <a:r>
              <a:rPr lang="en-US" altLang="zh-TW" sz="1800">
                <a:latin typeface="Consolas" pitchFamily="49" charset="0"/>
                <a:cs typeface="Consolas" pitchFamily="49" charset="0"/>
              </a:rPr>
              <a:t> Tree &lt;T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&gt;::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NoStackInorder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()</a:t>
            </a:r>
            <a:endParaRPr lang="en-US" altLang="zh-TW" sz="180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{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使用固定量額外空間的二元樹中序走訪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(!root)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; //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空的二元樹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TreeNode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&lt;T&gt; *top = 0, *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lastRight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=0, *p, *q, *r, *r1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	p = q = root;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(1)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{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	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(1)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{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	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((!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p→leftChild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) &amp;&amp; (!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p→rightChild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))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{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//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樹葉節點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Visit(p)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;break;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(!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p→leftChild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{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拜訪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並移至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p→rightChild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Visit(p)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r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p→rightChild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p→rightChild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q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q = p; p = r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{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移至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p→leftChild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r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p→leftChild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p→leftChild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q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q = p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p = r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內圈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結束</a:t>
            </a:r>
            <a:endParaRPr lang="zh-TW" altLang="zh-TW" sz="180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117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489857"/>
            <a:ext cx="7764236" cy="627016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// p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是一個葉節點，向上移至右子樹還沒被檢查的節點</a:t>
            </a: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TreeNode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&lt;T&gt; *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av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p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(1)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{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(p = = root)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return;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(!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q→leftChild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{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// q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是透過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rightChild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鏈結的</a:t>
            </a: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r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q→rightChild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q→rightCild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p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p = q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q = r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(!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q→rightChild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{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// q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是透過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leftChild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鏈結的</a:t>
            </a: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r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q→leftChild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q→leftChild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p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p = q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q = r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Visit(p)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檢查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是否為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q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的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rightChild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{ </a:t>
            </a: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(q =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lastRight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{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r = top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lastRight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r→leftChild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top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r→rightChild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彈出堆疊</a:t>
            </a:r>
            <a:endParaRPr lang="zh-TW" altLang="zh-TW" sz="180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118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489857"/>
            <a:ext cx="7764236" cy="627016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r→leftChild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r→rightChild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0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 r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q→rightChild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q→rightChild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p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 p = q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q = r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{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// p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是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q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的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leftChild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 Visit(q)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av→leftChild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lastRight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av→rightChild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top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 top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av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lastRight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q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 r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q→leftchild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q→leftChild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p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 r1 =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q→rightChild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1800" err="1" smtClean="0">
                <a:latin typeface="Consolas" pitchFamily="49" charset="0"/>
                <a:cs typeface="Consolas" pitchFamily="49" charset="0"/>
              </a:rPr>
              <a:t>q→rightChild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= r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 p = r1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break;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      }</a:t>
            </a:r>
            <a:endParaRPr lang="zh-TW" altLang="zh-TW" sz="180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內圈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結束</a:t>
            </a:r>
          </a:p>
          <a:p>
            <a:pPr>
              <a:buNone/>
            </a:pPr>
            <a:r>
              <a:rPr lang="en-US" altLang="zh-TW" sz="180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} // 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外圈</a:t>
            </a: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zh-TW" altLang="zh-TW" sz="1800" smtClean="0">
                <a:latin typeface="Consolas" pitchFamily="49" charset="0"/>
                <a:cs typeface="Consolas" pitchFamily="49" charset="0"/>
              </a:rPr>
              <a:t>結束</a:t>
            </a:r>
          </a:p>
          <a:p>
            <a:pPr>
              <a:buNone/>
            </a:pPr>
            <a:r>
              <a:rPr lang="en-US" altLang="zh-TW" sz="1800" b="1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zh-TW" sz="180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5.1 Introduction</a:t>
            </a:r>
          </a:p>
          <a:p>
            <a:r>
              <a:rPr lang="en-US" altLang="zh-TW" b="1">
                <a:solidFill>
                  <a:srgbClr val="C00000"/>
                </a:solidFill>
              </a:rPr>
              <a:t>5.2-5.5 Binary </a:t>
            </a:r>
            <a:r>
              <a:rPr lang="en-US" altLang="zh-TW" b="1" smtClean="0">
                <a:solidFill>
                  <a:srgbClr val="C00000"/>
                </a:solidFill>
              </a:rPr>
              <a:t>trees</a:t>
            </a:r>
          </a:p>
          <a:p>
            <a:pPr lvl="1"/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5.2 Basics</a:t>
            </a:r>
          </a:p>
          <a:p>
            <a:pPr lvl="1"/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5.3 Traversal and iterators</a:t>
            </a:r>
          </a:p>
          <a:p>
            <a:pPr lvl="1"/>
            <a:r>
              <a:rPr lang="en-US" altLang="zh-TW" b="1">
                <a:solidFill>
                  <a:srgbClr val="C00000"/>
                </a:solidFill>
              </a:rPr>
              <a:t>5.4 Additional </a:t>
            </a:r>
            <a:r>
              <a:rPr lang="en-US" altLang="zh-TW" b="1" smtClean="0">
                <a:solidFill>
                  <a:srgbClr val="C00000"/>
                </a:solidFill>
              </a:rPr>
              <a:t>operations</a:t>
            </a:r>
          </a:p>
          <a:p>
            <a:pPr lvl="2"/>
            <a:r>
              <a:rPr lang="en-US" altLang="zh-TW" b="1" smtClean="0">
                <a:solidFill>
                  <a:srgbClr val="C00000"/>
                </a:solidFill>
              </a:rPr>
              <a:t>5.4.1 Copying binary trees </a:t>
            </a:r>
          </a:p>
          <a:p>
            <a:pPr lvl="2"/>
            <a:r>
              <a:rPr lang="en-US" altLang="zh-TW" b="1" smtClean="0">
                <a:solidFill>
                  <a:srgbClr val="C00000"/>
                </a:solidFill>
              </a:rPr>
              <a:t>5.4.2 Testing equality</a:t>
            </a:r>
          </a:p>
          <a:p>
            <a:pPr lvl="2"/>
            <a:r>
              <a:rPr lang="en-US" altLang="zh-TW" smtClean="0"/>
              <a:t>(5.4.3 The satisfiability problem)</a:t>
            </a:r>
            <a:endParaRPr lang="en-US" altLang="zh-TW"/>
          </a:p>
          <a:p>
            <a:pPr lvl="1"/>
            <a:endParaRPr lang="en-US" altLang="zh-TW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6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Binary Decision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900113" y="2716969"/>
            <a:ext cx="6696075" cy="2562225"/>
            <a:chOff x="813" y="2243"/>
            <a:chExt cx="4218" cy="1614"/>
          </a:xfrm>
        </p:grpSpPr>
        <p:sp>
          <p:nvSpPr>
            <p:cNvPr id="6" name="AutoShape 31"/>
            <p:cNvSpPr>
              <a:spLocks noChangeArrowheads="1"/>
            </p:cNvSpPr>
            <p:nvPr/>
          </p:nvSpPr>
          <p:spPr bwMode="auto">
            <a:xfrm>
              <a:off x="2064" y="2243"/>
              <a:ext cx="1558" cy="32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Want a fast meal?</a:t>
              </a:r>
            </a:p>
          </p:txBody>
        </p: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912" y="2892"/>
              <a:ext cx="1621" cy="32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How about coffee?</a:t>
              </a:r>
            </a:p>
          </p:txBody>
        </p:sp>
        <p:sp>
          <p:nvSpPr>
            <p:cNvPr id="8" name="AutoShape 33"/>
            <p:cNvSpPr>
              <a:spLocks noChangeArrowheads="1"/>
            </p:cNvSpPr>
            <p:nvPr/>
          </p:nvSpPr>
          <p:spPr bwMode="auto">
            <a:xfrm>
              <a:off x="3074" y="2892"/>
              <a:ext cx="1816" cy="32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On expense account?</a:t>
              </a:r>
            </a:p>
          </p:txBody>
        </p:sp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813" y="3566"/>
              <a:ext cx="876" cy="291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Starbucks</a:t>
              </a:r>
            </a:p>
          </p:txBody>
        </p:sp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>
              <a:off x="1920" y="3566"/>
              <a:ext cx="822" cy="291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In ‘N Out</a:t>
              </a:r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2944" y="3566"/>
              <a:ext cx="855" cy="291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TW" sz="2400">
                  <a:ea typeface="新細明體" pitchFamily="18" charset="-120"/>
                </a:rPr>
                <a:t>Antoine's</a:t>
              </a: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4292" y="3566"/>
              <a:ext cx="739" cy="291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Denny’s</a:t>
              </a:r>
            </a:p>
          </p:txBody>
        </p:sp>
        <p:cxnSp>
          <p:nvCxnSpPr>
            <p:cNvPr id="13" name="AutoShape 38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 flipH="1">
              <a:off x="1723" y="2564"/>
              <a:ext cx="1120" cy="3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" name="AutoShape 39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>
              <a:off x="2843" y="2564"/>
              <a:ext cx="1139" cy="3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40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flipV="1">
              <a:off x="1251" y="3213"/>
              <a:ext cx="472" cy="3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41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flipH="1" flipV="1">
              <a:off x="1723" y="3213"/>
              <a:ext cx="608" cy="3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42"/>
            <p:cNvCxnSpPr>
              <a:cxnSpLocks noChangeShapeType="1"/>
              <a:stCxn id="11" idx="0"/>
              <a:endCxn id="8" idx="2"/>
            </p:cNvCxnSpPr>
            <p:nvPr/>
          </p:nvCxnSpPr>
          <p:spPr bwMode="auto">
            <a:xfrm flipV="1">
              <a:off x="3371" y="3213"/>
              <a:ext cx="610" cy="3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43"/>
            <p:cNvCxnSpPr>
              <a:cxnSpLocks noChangeShapeType="1"/>
              <a:stCxn id="12" idx="0"/>
              <a:endCxn id="8" idx="2"/>
            </p:cNvCxnSpPr>
            <p:nvPr/>
          </p:nvCxnSpPr>
          <p:spPr bwMode="auto">
            <a:xfrm flipH="1" flipV="1">
              <a:off x="3982" y="3213"/>
              <a:ext cx="680" cy="3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1801" y="2582"/>
              <a:ext cx="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2"/>
                  </a:solidFill>
                  <a:ea typeface="新細明體" pitchFamily="18" charset="-120"/>
                </a:rPr>
                <a:t>Yes</a:t>
              </a:r>
            </a:p>
          </p:txBody>
        </p:sp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3771" y="2581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2"/>
                  </a:solidFill>
                  <a:ea typeface="新細明體" pitchFamily="18" charset="-120"/>
                </a:rPr>
                <a:t>No</a:t>
              </a:r>
            </a:p>
          </p:txBody>
        </p:sp>
        <p:sp>
          <p:nvSpPr>
            <p:cNvPr id="21" name="Text Box 46"/>
            <p:cNvSpPr txBox="1">
              <a:spLocks noChangeArrowheads="1"/>
            </p:cNvSpPr>
            <p:nvPr/>
          </p:nvSpPr>
          <p:spPr bwMode="auto">
            <a:xfrm>
              <a:off x="1104" y="3264"/>
              <a:ext cx="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2"/>
                  </a:solidFill>
                  <a:ea typeface="新細明體" pitchFamily="18" charset="-120"/>
                </a:rPr>
                <a:t>Yes</a:t>
              </a:r>
            </a:p>
          </p:txBody>
        </p: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2208" y="3264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2"/>
                  </a:solidFill>
                  <a:ea typeface="新細明體" pitchFamily="18" charset="-120"/>
                </a:rPr>
                <a:t>No</a:t>
              </a:r>
            </a:p>
          </p:txBody>
        </p: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3216" y="3264"/>
              <a:ext cx="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2"/>
                  </a:solidFill>
                  <a:ea typeface="新細明體" pitchFamily="18" charset="-120"/>
                </a:rPr>
                <a:t>Yes</a:t>
              </a:r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>
              <a:off x="4490" y="3264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2"/>
                  </a:solidFill>
                  <a:ea typeface="新細明體" pitchFamily="18" charset="-120"/>
                </a:rPr>
                <a:t>No</a:t>
              </a:r>
            </a:p>
          </p:txBody>
        </p:sp>
      </p:grp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5797550" y="2261356"/>
            <a:ext cx="13255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ea typeface="新細明體" pitchFamily="18" charset="-120"/>
              </a:rPr>
              <a:t>question</a:t>
            </a:r>
          </a:p>
        </p:txBody>
      </p:sp>
      <p:sp>
        <p:nvSpPr>
          <p:cNvPr id="26" name="Line 51"/>
          <p:cNvSpPr>
            <a:spLocks noChangeShapeType="1"/>
          </p:cNvSpPr>
          <p:nvPr/>
        </p:nvSpPr>
        <p:spPr bwMode="auto">
          <a:xfrm flipH="1">
            <a:off x="5508625" y="2621719"/>
            <a:ext cx="4318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 sz="2400"/>
          </a:p>
        </p:txBody>
      </p:sp>
      <p:sp>
        <p:nvSpPr>
          <p:cNvPr id="27" name="Line 52"/>
          <p:cNvSpPr>
            <a:spLocks noChangeShapeType="1"/>
          </p:cNvSpPr>
          <p:nvPr/>
        </p:nvSpPr>
        <p:spPr bwMode="auto">
          <a:xfrm>
            <a:off x="6229350" y="2693156"/>
            <a:ext cx="0" cy="1008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 sz="2400"/>
          </a:p>
        </p:txBody>
      </p:sp>
      <p:sp>
        <p:nvSpPr>
          <p:cNvPr id="28" name="Text Box 53"/>
          <p:cNvSpPr txBox="1">
            <a:spLocks noChangeArrowheads="1"/>
          </p:cNvSpPr>
          <p:nvPr/>
        </p:nvSpPr>
        <p:spPr bwMode="auto">
          <a:xfrm>
            <a:off x="7554913" y="4277481"/>
            <a:ext cx="1215397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ea typeface="新細明體" pitchFamily="18" charset="-120"/>
              </a:rPr>
              <a:t>decision</a:t>
            </a:r>
          </a:p>
        </p:txBody>
      </p:sp>
      <p:sp>
        <p:nvSpPr>
          <p:cNvPr id="29" name="Line 54"/>
          <p:cNvSpPr>
            <a:spLocks noChangeShapeType="1"/>
          </p:cNvSpPr>
          <p:nvPr/>
        </p:nvSpPr>
        <p:spPr bwMode="auto">
          <a:xfrm flipH="1">
            <a:off x="7740650" y="4637844"/>
            <a:ext cx="288925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Additional BT Operations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mtClean="0"/>
              <a:t>Using the definition of BT and recursive </a:t>
            </a:r>
            <a:r>
              <a:rPr lang="en-US" altLang="zh-TW" err="1" smtClean="0"/>
              <a:t>inorder</a:t>
            </a:r>
            <a:r>
              <a:rPr lang="en-US" altLang="zh-TW" smtClean="0"/>
              <a:t>, </a:t>
            </a:r>
            <a:r>
              <a:rPr lang="en-US" altLang="zh-TW" err="1" smtClean="0"/>
              <a:t>postorder</a:t>
            </a:r>
            <a:r>
              <a:rPr lang="en-US" altLang="zh-TW" smtClean="0"/>
              <a:t>, or preorder traversal mechanisms, we can implement all needed binary tree functions. e.g.,</a:t>
            </a:r>
          </a:p>
          <a:p>
            <a:r>
              <a:rPr lang="en-US" altLang="zh-TW" smtClean="0">
                <a:solidFill>
                  <a:srgbClr val="0000CC"/>
                </a:solidFill>
              </a:rPr>
              <a:t>Copying Binary Trees</a:t>
            </a:r>
          </a:p>
          <a:p>
            <a:pPr lvl="1"/>
            <a:r>
              <a:rPr lang="en-US" altLang="zh-TW" smtClean="0"/>
              <a:t>E.g., want to implement a </a:t>
            </a:r>
            <a:r>
              <a:rPr lang="en-US" altLang="zh-TW" smtClean="0">
                <a:solidFill>
                  <a:srgbClr val="C00000"/>
                </a:solidFill>
              </a:rPr>
              <a:t>copy constructor </a:t>
            </a:r>
            <a:r>
              <a:rPr lang="en-US" altLang="zh-TW" smtClean="0"/>
              <a:t>to initialize a binary tree with an exact copy of another binary tree, </a:t>
            </a:r>
          </a:p>
          <a:p>
            <a:pPr lvl="1"/>
            <a:r>
              <a:rPr lang="en-US" altLang="zh-TW" smtClean="0"/>
              <a:t>Can modify the </a:t>
            </a:r>
            <a:r>
              <a:rPr lang="en-US" altLang="zh-TW" err="1" smtClean="0"/>
              <a:t>Postorder</a:t>
            </a:r>
            <a:r>
              <a:rPr lang="en-US" altLang="zh-TW" smtClean="0"/>
              <a:t> traversal algorithm slightly to achieve this goal.</a:t>
            </a:r>
          </a:p>
          <a:p>
            <a:r>
              <a:rPr lang="en-US" altLang="zh-TW" smtClean="0">
                <a:solidFill>
                  <a:srgbClr val="0000CC"/>
                </a:solidFill>
              </a:rPr>
              <a:t>Testing Equality</a:t>
            </a:r>
          </a:p>
          <a:p>
            <a:pPr lvl="1"/>
            <a:r>
              <a:rPr lang="en-US" altLang="zh-TW" smtClean="0"/>
              <a:t>Two binary trees are equal if their </a:t>
            </a:r>
            <a:r>
              <a:rPr lang="en-US" altLang="zh-TW" smtClean="0">
                <a:solidFill>
                  <a:srgbClr val="C00000"/>
                </a:solidFill>
              </a:rPr>
              <a:t>topologies</a:t>
            </a:r>
            <a:r>
              <a:rPr lang="en-US" altLang="zh-TW" smtClean="0"/>
              <a:t> are the same and the </a:t>
            </a:r>
            <a:r>
              <a:rPr lang="en-US" altLang="zh-TW" smtClean="0">
                <a:solidFill>
                  <a:srgbClr val="C00000"/>
                </a:solidFill>
              </a:rPr>
              <a:t>information in corresponding nodes </a:t>
            </a:r>
            <a:r>
              <a:rPr lang="en-US" altLang="zh-TW" smtClean="0"/>
              <a:t>is identical.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Copying Binary </a:t>
            </a:r>
            <a:r>
              <a:rPr lang="en-US" altLang="zh-TW"/>
              <a:t>Trees 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>(</a:t>
            </a:r>
            <a:r>
              <a:rPr lang="en-US" altLang="zh-TW"/>
              <a:t>Exampling Pseudo </a:t>
            </a:r>
            <a:r>
              <a:rPr lang="en-US" altLang="zh-TW" smtClean="0"/>
              <a:t>Code)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30929" y="6244222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121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Tree &lt;T&gt;::Tree(</a:t>
            </a:r>
            <a:r>
              <a:rPr lang="en-US" altLang="zh-TW" sz="17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Tree&lt;T&gt; &amp; s)  </a:t>
            </a:r>
            <a:r>
              <a:rPr lang="en-US" altLang="zh-TW" sz="17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Driver</a:t>
            </a: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Copy constructor</a:t>
            </a: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root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70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s.root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&lt;T&gt; * Tree&lt;T&gt;::</a:t>
            </a:r>
            <a:r>
              <a:rPr lang="en-US" altLang="zh-TW" sz="170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&lt;T&gt; *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p) </a:t>
            </a:r>
            <a:r>
              <a:rPr lang="en-US" altLang="zh-TW" sz="17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Workhorse</a:t>
            </a: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endParaRPr lang="zh-TW" altLang="en-US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 points to an empty tree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Let P be the node pointed by 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Create </a:t>
            </a:r>
            <a:r>
              <a:rPr lang="en-US" altLang="zh-TW" sz="17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node N</a:t>
            </a: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 smtClean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data of N = data of 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err="1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N = Copy(</a:t>
            </a:r>
            <a:r>
              <a:rPr lang="en-US" altLang="zh-TW" sz="1700" err="1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P);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700" err="1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N </a:t>
            </a:r>
            <a:r>
              <a:rPr lang="en-US" altLang="zh-TW" sz="17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Copy(</a:t>
            </a:r>
            <a:r>
              <a:rPr lang="en-US" altLang="zh-TW" sz="170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7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 P);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7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address of N;</a:t>
            </a:r>
            <a:endParaRPr lang="en-US" altLang="zh-TW" sz="170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4768286" y="4786013"/>
            <a:ext cx="4274872" cy="1797323"/>
            <a:chOff x="4027308" y="3962400"/>
            <a:chExt cx="4979115" cy="2093414"/>
          </a:xfrm>
        </p:grpSpPr>
        <p:grpSp>
          <p:nvGrpSpPr>
            <p:cNvPr id="27" name="群組 26"/>
            <p:cNvGrpSpPr/>
            <p:nvPr/>
          </p:nvGrpSpPr>
          <p:grpSpPr>
            <a:xfrm>
              <a:off x="6578115" y="3962400"/>
              <a:ext cx="2428308" cy="2093414"/>
              <a:chOff x="5895700" y="3657599"/>
              <a:chExt cx="2943497" cy="2537552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6977787" y="4222990"/>
                <a:ext cx="825707" cy="447257"/>
                <a:chOff x="6995988" y="4459872"/>
                <a:chExt cx="1254036" cy="679268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6995988" y="4799506"/>
                  <a:ext cx="627018" cy="339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7623006" y="4799506"/>
                  <a:ext cx="627018" cy="339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6995988" y="4459872"/>
                  <a:ext cx="1254036" cy="339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6995988" y="4459872"/>
                  <a:ext cx="1254036" cy="67926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11" name="直線單箭頭接點 10"/>
              <p:cNvCxnSpPr/>
              <p:nvPr/>
            </p:nvCxnSpPr>
            <p:spPr>
              <a:xfrm flipH="1">
                <a:off x="6771321" y="4549981"/>
                <a:ext cx="414225" cy="4618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等腰三角形 13"/>
              <p:cNvSpPr/>
              <p:nvPr/>
            </p:nvSpPr>
            <p:spPr>
              <a:xfrm>
                <a:off x="6252876" y="5017847"/>
                <a:ext cx="1003952" cy="107006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>
                <a:off x="7528907" y="5011872"/>
                <a:ext cx="1003952" cy="1070066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0" name="直線單箭頭接點 19"/>
              <p:cNvCxnSpPr/>
              <p:nvPr/>
            </p:nvCxnSpPr>
            <p:spPr>
              <a:xfrm>
                <a:off x="7592696" y="4549981"/>
                <a:ext cx="414225" cy="4618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等腰三角形 20"/>
              <p:cNvSpPr/>
              <p:nvPr/>
            </p:nvSpPr>
            <p:spPr>
              <a:xfrm>
                <a:off x="5895700" y="3657599"/>
                <a:ext cx="2943497" cy="2537552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2" name="直線單箭頭接點 21"/>
              <p:cNvCxnSpPr/>
              <p:nvPr/>
            </p:nvCxnSpPr>
            <p:spPr>
              <a:xfrm>
                <a:off x="7369099" y="3909962"/>
                <a:ext cx="0" cy="4667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等腰三角形 27"/>
            <p:cNvSpPr/>
            <p:nvPr/>
          </p:nvSpPr>
          <p:spPr>
            <a:xfrm>
              <a:off x="4027308" y="3962400"/>
              <a:ext cx="2428308" cy="2093414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向右箭號 29"/>
          <p:cNvSpPr/>
          <p:nvPr/>
        </p:nvSpPr>
        <p:spPr>
          <a:xfrm rot="10800000">
            <a:off x="6677369" y="5043216"/>
            <a:ext cx="338573" cy="2699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6556497" y="4735534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Copy</a:t>
            </a:r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5755274" y="3542259"/>
            <a:ext cx="237577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mtClean="0"/>
              <a:t>Coping a tree = </a:t>
            </a:r>
            <a:br>
              <a:rPr lang="en-US" altLang="zh-TW" smtClean="0"/>
            </a:br>
            <a:r>
              <a:rPr lang="en-US" altLang="zh-TW" smtClean="0"/>
              <a:t>copying the root node </a:t>
            </a:r>
            <a:br>
              <a:rPr lang="en-US" altLang="zh-TW" smtClean="0"/>
            </a:br>
            <a:r>
              <a:rPr lang="en-US" altLang="zh-TW" smtClean="0"/>
              <a:t>+ copying the left tree </a:t>
            </a:r>
            <a:br>
              <a:rPr lang="en-US" altLang="zh-TW" smtClean="0"/>
            </a:br>
            <a:r>
              <a:rPr lang="en-US" altLang="zh-TW" smtClean="0"/>
              <a:t>+ copying the right tree</a:t>
            </a:r>
            <a:endParaRPr lang="zh-TW" altLang="en-US"/>
          </a:p>
        </p:txBody>
      </p:sp>
      <p:cxnSp>
        <p:nvCxnSpPr>
          <p:cNvPr id="33" name="直線接點 32"/>
          <p:cNvCxnSpPr/>
          <p:nvPr/>
        </p:nvCxnSpPr>
        <p:spPr>
          <a:xfrm>
            <a:off x="348343" y="2751909"/>
            <a:ext cx="86389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6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Program 5.9 Copying Binary Trees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Tree &lt;T&gt;::Tree(</a:t>
            </a: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Tree&lt;T&gt; &amp; s)  </a:t>
            </a:r>
            <a:r>
              <a:rPr lang="en-US" altLang="zh-TW" sz="20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Driver</a:t>
            </a:r>
            <a:endParaRPr lang="zh-TW" altLang="en-US" sz="20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2000" b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Copy constructor</a:t>
            </a:r>
            <a:endParaRPr lang="zh-TW" altLang="en-US" sz="2000" b="1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root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2000" b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s.root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&lt;T&gt; * Tree&lt;T&gt;::</a:t>
            </a:r>
            <a:r>
              <a:rPr lang="en-US" altLang="zh-TW" sz="2000" b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&lt;T&gt; *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p) </a:t>
            </a:r>
            <a:r>
              <a:rPr lang="en-US" altLang="zh-TW" sz="20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Workhorse</a:t>
            </a:r>
            <a:endParaRPr lang="zh-TW" altLang="en-US" sz="20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//Return a pointer to an exact copy of the tree rooted at p</a:t>
            </a:r>
            <a:endParaRPr lang="zh-TW" altLang="en-US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(!p)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 null pointer empty BT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&lt;T&gt;(p-&gt;data,</a:t>
            </a:r>
            <a:b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</a:t>
            </a:r>
            <a:r>
              <a:rPr lang="en-US" altLang="zh-TW" sz="200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(p-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b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</a:t>
            </a:r>
            <a:r>
              <a:rPr lang="en-US" altLang="zh-TW" sz="200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Copy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(p-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33" name="直線接點 32"/>
          <p:cNvCxnSpPr/>
          <p:nvPr/>
        </p:nvCxnSpPr>
        <p:spPr>
          <a:xfrm>
            <a:off x="348343" y="3160134"/>
            <a:ext cx="86389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37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Testing Equality of Binary </a:t>
            </a:r>
            <a:r>
              <a:rPr lang="en-US" altLang="zh-TW"/>
              <a:t>Trees (Exampling Pseudo Code)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69665" y="6244222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123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Tree&lt;T&gt;::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operator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Tree&amp; t) </a:t>
            </a: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altLang="zh-TW" sz="20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{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Equal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(root, 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t.root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);  }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Tree&lt;T&gt;::</a:t>
            </a:r>
            <a:r>
              <a:rPr lang="en-US" altLang="zh-TW" sz="200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Equal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&lt;T&gt;* a , 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&lt;T&gt;* b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workhorse</a:t>
            </a:r>
            <a:endParaRPr lang="zh-TW" altLang="en-US" sz="20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two trees are both empty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else if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only one tree is empty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root nodes of the two trees contain the same data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endParaRPr lang="zh-TW" altLang="en-US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&amp;&amp; </a:t>
            </a:r>
            <a:r>
              <a:rPr lang="en-US" altLang="zh-TW" sz="20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left subtrees of the two trees are equal</a:t>
            </a:r>
            <a:endParaRPr lang="zh-TW" altLang="en-US" sz="2000" smtClean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&amp;&amp; </a:t>
            </a:r>
            <a:r>
              <a:rPr lang="en-US" altLang="zh-TW" sz="20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US" altLang="zh-TW" sz="20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 subtrees </a:t>
            </a:r>
            <a:r>
              <a:rPr lang="en-US" altLang="zh-TW" sz="20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 the two trees are </a:t>
            </a:r>
            <a:r>
              <a:rPr lang="en-US" altLang="zh-TW" sz="20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 true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 false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5293207" y="3090960"/>
            <a:ext cx="315227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smtClean="0"/>
              <a:t>Comparing two trees = </a:t>
            </a:r>
            <a:br>
              <a:rPr lang="en-US" altLang="zh-TW" smtClean="0"/>
            </a:br>
            <a:r>
              <a:rPr lang="en-US" altLang="zh-TW" smtClean="0"/>
              <a:t>comparing two root data </a:t>
            </a:r>
            <a:br>
              <a:rPr lang="en-US" altLang="zh-TW" smtClean="0"/>
            </a:br>
            <a:r>
              <a:rPr lang="en-US" altLang="zh-TW" smtClean="0"/>
              <a:t>+ </a:t>
            </a:r>
            <a:r>
              <a:rPr lang="en-US" altLang="zh-TW"/>
              <a:t>comparing</a:t>
            </a:r>
            <a:r>
              <a:rPr lang="en-US" altLang="zh-TW" smtClean="0"/>
              <a:t> the two left trees </a:t>
            </a:r>
            <a:br>
              <a:rPr lang="en-US" altLang="zh-TW" smtClean="0"/>
            </a:br>
            <a:r>
              <a:rPr lang="en-US" altLang="zh-TW" smtClean="0"/>
              <a:t>+ </a:t>
            </a:r>
            <a:r>
              <a:rPr lang="en-US" altLang="zh-TW"/>
              <a:t>comparing</a:t>
            </a:r>
            <a:r>
              <a:rPr lang="en-US" altLang="zh-TW" smtClean="0"/>
              <a:t> the two right trees</a:t>
            </a:r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348343" y="2358005"/>
            <a:ext cx="86389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5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P. 5.10 Testing Equality of Binary Trees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Tree&lt;T&gt;::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operator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Tree&amp; t) </a:t>
            </a: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endParaRPr lang="en-US" altLang="zh-TW" sz="20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Equal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(root, 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t.root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Tree&lt;T&gt;::</a:t>
            </a:r>
            <a:r>
              <a:rPr lang="en-US" altLang="zh-TW" sz="200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Equal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&lt;T&gt;* a , 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&lt;T&gt;* b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workhorse</a:t>
            </a:r>
            <a:endParaRPr lang="zh-TW" altLang="en-US" sz="20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((!a) &amp;&amp; (!b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))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two empty trees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( a &amp;&amp; b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both a and b are non-zero</a:t>
            </a: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&amp;&amp; (a-&gt;data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b-&gt;data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data is the same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zh-TW" altLang="en-US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&amp;&amp; </a:t>
            </a:r>
            <a:r>
              <a:rPr lang="en-US" altLang="zh-TW" sz="200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Equal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(a-&gt;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leftChild,b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zh-TW" altLang="en-US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&amp;&amp; </a:t>
            </a:r>
            <a:r>
              <a:rPr lang="en-US" altLang="zh-TW" sz="200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Equal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(a-&gt;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rightChild,b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));   </a:t>
            </a: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348343" y="3160134"/>
            <a:ext cx="86389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7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Propositional Calculus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mtClean="0"/>
              <a:t>Boolean Formula</a:t>
            </a:r>
          </a:p>
          <a:p>
            <a:pPr lvl="1"/>
            <a:r>
              <a:rPr lang="en-US" altLang="zh-TW" smtClean="0"/>
              <a:t>is often constructed by</a:t>
            </a:r>
          </a:p>
          <a:p>
            <a:pPr lvl="2"/>
            <a:r>
              <a:rPr lang="en-US" altLang="zh-TW" smtClean="0"/>
              <a:t>a set of variables { x1, x2, x3, …}</a:t>
            </a:r>
          </a:p>
          <a:p>
            <a:pPr lvl="2"/>
            <a:r>
              <a:rPr lang="en-US" altLang="zh-TW" smtClean="0"/>
              <a:t>operators such as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</a:t>
            </a:r>
            <a:r>
              <a:rPr lang="en-US" altLang="zh-TW" smtClean="0"/>
              <a:t> (AND) ,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</a:t>
            </a:r>
            <a:r>
              <a:rPr lang="en-US" altLang="zh-TW" smtClean="0">
                <a:sym typeface="Symbol"/>
              </a:rPr>
              <a:t> </a:t>
            </a:r>
            <a:r>
              <a:rPr lang="en-US" altLang="zh-TW" smtClean="0"/>
              <a:t> (OR), and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</a:t>
            </a:r>
            <a:r>
              <a:rPr lang="en-US" altLang="zh-TW" smtClean="0">
                <a:sym typeface="Symbol"/>
              </a:rPr>
              <a:t> </a:t>
            </a:r>
            <a:r>
              <a:rPr lang="en-US" altLang="zh-TW" smtClean="0"/>
              <a:t>(NOT)</a:t>
            </a:r>
          </a:p>
          <a:p>
            <a:pPr lvl="1"/>
            <a:r>
              <a:rPr lang="en-US" altLang="zh-TW" smtClean="0"/>
              <a:t>holds the value of true or false</a:t>
            </a:r>
          </a:p>
          <a:p>
            <a:r>
              <a:rPr lang="en-US" altLang="zh-TW" smtClean="0">
                <a:solidFill>
                  <a:srgbClr val="0000CC"/>
                </a:solidFill>
              </a:rPr>
              <a:t>Construction Rules </a:t>
            </a:r>
            <a:r>
              <a:rPr lang="en-US" altLang="zh-TW" smtClean="0"/>
              <a:t>of Propositional Calculus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smtClean="0"/>
              <a:t>A variable is an expression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smtClean="0"/>
              <a:t>if x and y are expressions, then x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  </a:t>
            </a:r>
            <a:r>
              <a:rPr lang="en-US" altLang="zh-TW" smtClean="0"/>
              <a:t>y, x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  </a:t>
            </a:r>
            <a:r>
              <a:rPr lang="en-US" altLang="zh-TW" smtClean="0"/>
              <a:t>y, and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</a:t>
            </a:r>
            <a:r>
              <a:rPr lang="en-US" altLang="zh-TW" smtClean="0">
                <a:sym typeface="Symbol"/>
              </a:rPr>
              <a:t> </a:t>
            </a:r>
            <a:r>
              <a:rPr lang="en-US" altLang="zh-TW" smtClean="0"/>
              <a:t>x are expressions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altLang="zh-TW" smtClean="0"/>
              <a:t>Parentheses can be used to alter the normal order of evaluation</a:t>
            </a:r>
          </a:p>
          <a:p>
            <a:pPr>
              <a:buNone/>
            </a:pPr>
            <a:r>
              <a:rPr lang="en-US" altLang="zh-TW" smtClean="0"/>
              <a:t>	    Example: P = x1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</a:t>
            </a:r>
            <a:r>
              <a:rPr lang="en-US" altLang="zh-TW" smtClean="0"/>
              <a:t> (x2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</a:t>
            </a:r>
            <a:r>
              <a:rPr lang="en-US" altLang="zh-TW" smtClean="0"/>
              <a:t>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</a:t>
            </a:r>
            <a:r>
              <a:rPr lang="en-US" altLang="zh-TW" smtClean="0">
                <a:sym typeface="Symbol"/>
              </a:rPr>
              <a:t> </a:t>
            </a:r>
            <a:r>
              <a:rPr lang="en-US" altLang="zh-TW" smtClean="0"/>
              <a:t>x3)</a:t>
            </a:r>
          </a:p>
          <a:p>
            <a:r>
              <a:rPr lang="en-US" altLang="zh-TW" smtClean="0">
                <a:solidFill>
                  <a:srgbClr val="0000CC"/>
                </a:solidFill>
              </a:rPr>
              <a:t>Evaluation</a:t>
            </a:r>
          </a:p>
          <a:p>
            <a:pPr lvl="1"/>
            <a:r>
              <a:rPr lang="en-US" altLang="zh-TW" smtClean="0"/>
              <a:t>when x1=false, x2=true, x3=false, then P = true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/>
              <a:t>Satisfiability</a:t>
            </a:r>
            <a:r>
              <a:rPr lang="en-US" altLang="zh-TW" smtClean="0"/>
              <a:t> Problem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1947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err="1" smtClean="0"/>
              <a:t>Satisfiability</a:t>
            </a:r>
            <a:r>
              <a:rPr lang="en-US" altLang="zh-TW" smtClean="0"/>
              <a:t> Problem</a:t>
            </a:r>
          </a:p>
          <a:p>
            <a:pPr lvl="1"/>
            <a:r>
              <a:rPr lang="en-US" altLang="zh-TW" smtClean="0"/>
              <a:t>for formulas of propositional calculus asks </a:t>
            </a:r>
            <a:r>
              <a:rPr lang="en-US" altLang="zh-TW" smtClean="0">
                <a:solidFill>
                  <a:srgbClr val="0000CC"/>
                </a:solidFill>
              </a:rPr>
              <a:t>if there is an assignment of values to the variables that causes the value of the expression to be true</a:t>
            </a:r>
          </a:p>
          <a:p>
            <a:r>
              <a:rPr lang="en-US" altLang="zh-TW" smtClean="0"/>
              <a:t>Example</a:t>
            </a:r>
          </a:p>
          <a:p>
            <a:pPr lvl="1"/>
            <a:r>
              <a:rPr lang="en-US" altLang="zh-TW" smtClean="0"/>
              <a:t>P =( x1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</a:t>
            </a:r>
            <a:r>
              <a:rPr lang="en-US" altLang="zh-TW" smtClean="0"/>
              <a:t>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 </a:t>
            </a:r>
            <a:r>
              <a:rPr lang="en-US" altLang="zh-TW" smtClean="0"/>
              <a:t>x2)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</a:t>
            </a:r>
            <a:r>
              <a:rPr lang="en-US" altLang="zh-TW" smtClean="0"/>
              <a:t> (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 </a:t>
            </a:r>
            <a:r>
              <a:rPr lang="en-US" altLang="zh-TW" smtClean="0"/>
              <a:t>x1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</a:t>
            </a:r>
            <a:r>
              <a:rPr lang="en-US" altLang="zh-TW" smtClean="0"/>
              <a:t> x3)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</a:t>
            </a:r>
            <a:r>
              <a:rPr lang="en-US" altLang="zh-TW" smtClean="0"/>
              <a:t> </a:t>
            </a:r>
            <a:r>
              <a:rPr lang="en-US" altLang="zh-TW" b="1" smtClean="0">
                <a:solidFill>
                  <a:srgbClr val="FF0000"/>
                </a:solidFill>
                <a:sym typeface="Symbol"/>
              </a:rPr>
              <a:t> </a:t>
            </a:r>
            <a:r>
              <a:rPr lang="en-US" altLang="zh-TW" smtClean="0"/>
              <a:t>x3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126</a:t>
            </a:fld>
            <a:endParaRPr lang="zh-TW" altLang="en-US"/>
          </a:p>
        </p:txBody>
      </p:sp>
      <p:graphicFrame>
        <p:nvGraphicFramePr>
          <p:cNvPr id="185345" name="Object 1"/>
          <p:cNvGraphicFramePr>
            <a:graphicFrameLocks noChangeAspect="1"/>
          </p:cNvGraphicFramePr>
          <p:nvPr/>
        </p:nvGraphicFramePr>
        <p:xfrm>
          <a:off x="4091543" y="3245454"/>
          <a:ext cx="4804484" cy="341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4" name="Visio" r:id="rId3" imgW="4102731" imgH="2914483" progId="Visio.Drawing.11">
                  <p:embed/>
                </p:oleObj>
              </mc:Choice>
              <mc:Fallback>
                <p:oleObj name="Visio" r:id="rId3" imgW="4102731" imgH="2914483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543" y="3245454"/>
                        <a:ext cx="4804484" cy="3411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043536" y="3690145"/>
          <a:ext cx="2738036" cy="3014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509"/>
                <a:gridCol w="684509"/>
                <a:gridCol w="684509"/>
                <a:gridCol w="684509"/>
              </a:tblGrid>
              <a:tr h="33493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x1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x2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x3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93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93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93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93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93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93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93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936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altLang="zh-TW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Perform Formula Evaluation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40363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mtClean="0"/>
              <a:t>To evaluate an expression, we can traverse its tree </a:t>
            </a:r>
            <a:r>
              <a:rPr lang="en-US" altLang="zh-TW" smtClean="0">
                <a:solidFill>
                  <a:srgbClr val="0000CC"/>
                </a:solidFill>
              </a:rPr>
              <a:t>in</a:t>
            </a:r>
            <a:r>
              <a:rPr lang="en-US" altLang="zh-TW" smtClean="0"/>
              <a:t> </a:t>
            </a:r>
            <a:r>
              <a:rPr lang="en-US" altLang="zh-TW" err="1" smtClean="0">
                <a:solidFill>
                  <a:srgbClr val="0000CC"/>
                </a:solidFill>
              </a:rPr>
              <a:t>postorder</a:t>
            </a:r>
            <a:r>
              <a:rPr lang="en-US" altLang="zh-TW" smtClean="0"/>
              <a:t>.</a:t>
            </a:r>
          </a:p>
          <a:p>
            <a:r>
              <a:rPr lang="en-US" altLang="zh-TW" smtClean="0"/>
              <a:t>To perform evaluation, assume that each node has three fields</a:t>
            </a:r>
          </a:p>
          <a:p>
            <a:pPr lvl="1"/>
            <a:r>
              <a:rPr lang="en-US" altLang="zh-TW" err="1" smtClean="0"/>
              <a:t>TreeNode</a:t>
            </a:r>
            <a:r>
              <a:rPr lang="en-US" altLang="zh-TW" smtClean="0"/>
              <a:t>&lt;T&gt; * </a:t>
            </a:r>
            <a:r>
              <a:rPr lang="en-US" altLang="zh-TW" err="1" smtClean="0"/>
              <a:t>leftChild</a:t>
            </a:r>
            <a:endParaRPr lang="en-US" altLang="zh-TW" smtClean="0"/>
          </a:p>
          <a:p>
            <a:pPr lvl="1"/>
            <a:r>
              <a:rPr lang="en-US" altLang="zh-TW" smtClean="0"/>
              <a:t>T data</a:t>
            </a:r>
          </a:p>
          <a:p>
            <a:pPr lvl="1"/>
            <a:r>
              <a:rPr lang="en-US" altLang="zh-TW" err="1" smtClean="0"/>
              <a:t>TreeNode</a:t>
            </a:r>
            <a:r>
              <a:rPr lang="en-US" altLang="zh-TW" smtClean="0"/>
              <a:t>&lt;T&gt; * </a:t>
            </a:r>
            <a:r>
              <a:rPr lang="en-US" altLang="zh-TW" err="1" smtClean="0"/>
              <a:t>rightChild</a:t>
            </a:r>
            <a:endParaRPr lang="en-US" altLang="zh-TW" smtClean="0"/>
          </a:p>
          <a:p>
            <a:r>
              <a:rPr lang="en-US" altLang="zh-TW" smtClean="0"/>
              <a:t>Type of data is T = pair&lt;Operator, </a:t>
            </a:r>
            <a:r>
              <a:rPr lang="en-US" altLang="zh-TW" err="1" smtClean="0"/>
              <a:t>bool</a:t>
            </a:r>
            <a:r>
              <a:rPr lang="en-US" altLang="zh-TW" smtClean="0"/>
              <a:t>&gt;. pair is a structure with two data members: first and second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127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641145" y="3103242"/>
          <a:ext cx="326752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092"/>
                <a:gridCol w="801858"/>
                <a:gridCol w="11995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err="1" smtClean="0">
                          <a:solidFill>
                            <a:schemeClr val="tx1"/>
                          </a:solidFill>
                          <a:latin typeface="+mn-lt"/>
                        </a:rPr>
                        <a:t>leftChild</a:t>
                      </a:r>
                      <a:endParaRPr lang="zh-TW" altLang="en-US" sz="2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smtClean="0">
                          <a:solidFill>
                            <a:schemeClr val="tx1"/>
                          </a:solidFill>
                          <a:latin typeface="+mn-lt"/>
                        </a:rPr>
                        <a:t>data</a:t>
                      </a:r>
                      <a:endParaRPr lang="zh-TW" altLang="en-US" sz="2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err="1" smtClean="0">
                          <a:solidFill>
                            <a:schemeClr val="tx1"/>
                          </a:solidFill>
                          <a:latin typeface="+mn-lt"/>
                        </a:rPr>
                        <a:t>rightChild</a:t>
                      </a:r>
                      <a:endParaRPr lang="zh-TW" altLang="en-US" sz="2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885070" y="4797087"/>
            <a:ext cx="5394105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err="1" smtClean="0"/>
              <a:t>enum</a:t>
            </a:r>
            <a:r>
              <a:rPr lang="en-US" altLang="zh-TW" sz="2400" smtClean="0"/>
              <a:t> Operator{Not, And, Or, True, False};</a:t>
            </a:r>
          </a:p>
          <a:p>
            <a:r>
              <a:rPr lang="en-US" altLang="zh-TW" sz="2400" err="1" smtClean="0"/>
              <a:t>struct</a:t>
            </a:r>
            <a:r>
              <a:rPr lang="en-US" altLang="zh-TW" sz="2400" smtClean="0"/>
              <a:t> pair&lt;Operator, </a:t>
            </a:r>
            <a:r>
              <a:rPr lang="en-US" altLang="zh-TW" sz="2400" err="1" smtClean="0"/>
              <a:t>bool</a:t>
            </a:r>
            <a:r>
              <a:rPr lang="en-US" altLang="zh-TW" sz="2400" smtClean="0"/>
              <a:t>&gt;{</a:t>
            </a:r>
          </a:p>
          <a:p>
            <a:r>
              <a:rPr lang="en-US" altLang="zh-TW" sz="2400" smtClean="0"/>
              <a:t>     Operator first;</a:t>
            </a:r>
          </a:p>
          <a:p>
            <a:r>
              <a:rPr lang="en-US" altLang="zh-TW" sz="2400" smtClean="0"/>
              <a:t>     </a:t>
            </a:r>
            <a:r>
              <a:rPr lang="en-US" altLang="zh-TW" sz="2400" err="1" smtClean="0"/>
              <a:t>bool</a:t>
            </a:r>
            <a:r>
              <a:rPr lang="en-US" altLang="zh-TW" sz="2400" smtClean="0"/>
              <a:t>  second;</a:t>
            </a:r>
          </a:p>
          <a:p>
            <a:r>
              <a:rPr lang="en-US" altLang="zh-TW" sz="2400" smtClean="0"/>
              <a:t>};</a:t>
            </a:r>
            <a:endParaRPr lang="zh-TW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Program 5.11 First Version of </a:t>
            </a:r>
            <a:r>
              <a:rPr lang="en-US" altLang="zh-TW" err="1" smtClean="0"/>
              <a:t>Satisfiability</a:t>
            </a:r>
            <a:r>
              <a:rPr lang="en-US" altLang="zh-TW" smtClean="0"/>
              <a:t> Algorithm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mtClean="0"/>
              <a:t>For each of the </a:t>
            </a:r>
            <a:r>
              <a:rPr lang="en-US" altLang="zh-TW" smtClean="0">
                <a:solidFill>
                  <a:srgbClr val="0000CC"/>
                </a:solidFill>
              </a:rPr>
              <a:t>2</a:t>
            </a:r>
            <a:r>
              <a:rPr lang="en-US" altLang="zh-TW" baseline="30000" smtClean="0">
                <a:solidFill>
                  <a:srgbClr val="0000CC"/>
                </a:solidFill>
              </a:rPr>
              <a:t>n</a:t>
            </a:r>
            <a:r>
              <a:rPr lang="en-US" altLang="zh-TW" smtClean="0">
                <a:solidFill>
                  <a:srgbClr val="0000CC"/>
                </a:solidFill>
              </a:rPr>
              <a:t> possible truth value combinations </a:t>
            </a:r>
            <a:r>
              <a:rPr lang="en-US" altLang="zh-TW" smtClean="0"/>
              <a:t>for the n variables</a:t>
            </a:r>
          </a:p>
          <a:p>
            <a:pPr>
              <a:buNone/>
            </a:pPr>
            <a:r>
              <a:rPr lang="en-US" altLang="zh-TW" smtClean="0"/>
              <a:t>{</a:t>
            </a:r>
          </a:p>
          <a:p>
            <a:pPr marL="354013" indent="3175">
              <a:buNone/>
            </a:pPr>
            <a:r>
              <a:rPr lang="en-US" altLang="zh-TW" smtClean="0"/>
              <a:t>replace the variables by their values in the current truth value combination;</a:t>
            </a:r>
          </a:p>
          <a:p>
            <a:pPr marL="354013" indent="3175">
              <a:buNone/>
            </a:pPr>
            <a:r>
              <a:rPr lang="en-US" altLang="zh-TW" smtClean="0"/>
              <a:t>evaluate the formula by </a:t>
            </a:r>
            <a:r>
              <a:rPr lang="en-US" altLang="zh-TW" smtClean="0">
                <a:solidFill>
                  <a:srgbClr val="0000CC"/>
                </a:solidFill>
              </a:rPr>
              <a:t>traversing</a:t>
            </a:r>
            <a:r>
              <a:rPr lang="en-US" altLang="zh-TW" smtClean="0"/>
              <a:t> the tree it points to in </a:t>
            </a:r>
            <a:r>
              <a:rPr lang="en-US" altLang="zh-TW" err="1" smtClean="0">
                <a:solidFill>
                  <a:srgbClr val="0000CC"/>
                </a:solidFill>
              </a:rPr>
              <a:t>postorder</a:t>
            </a:r>
            <a:r>
              <a:rPr lang="en-US" altLang="zh-TW" smtClean="0"/>
              <a:t>;</a:t>
            </a:r>
          </a:p>
          <a:p>
            <a:pPr marL="354013" indent="3175">
              <a:buNone/>
            </a:pPr>
            <a:r>
              <a:rPr lang="en-US" altLang="zh-TW" b="1" smtClean="0"/>
              <a:t>if</a:t>
            </a:r>
            <a:r>
              <a:rPr lang="en-US" altLang="zh-TW" smtClean="0"/>
              <a:t> (</a:t>
            </a:r>
            <a:r>
              <a:rPr lang="en-US" altLang="zh-TW" err="1" smtClean="0"/>
              <a:t>formula.Data</a:t>
            </a:r>
            <a:r>
              <a:rPr lang="en-US" altLang="zh-TW" smtClean="0"/>
              <a:t>().second()) {</a:t>
            </a:r>
            <a:r>
              <a:rPr lang="en-US" altLang="zh-TW" b="1" err="1" smtClean="0"/>
              <a:t>cout</a:t>
            </a:r>
            <a:r>
              <a:rPr lang="en-US" altLang="zh-TW" smtClean="0"/>
              <a:t> &lt;&lt; current combination; </a:t>
            </a:r>
            <a:r>
              <a:rPr lang="en-US" altLang="zh-TW" b="1" smtClean="0"/>
              <a:t>return</a:t>
            </a:r>
            <a:r>
              <a:rPr lang="en-US" altLang="zh-TW" smtClean="0"/>
              <a:t>;}</a:t>
            </a:r>
          </a:p>
          <a:p>
            <a:pPr marL="0" indent="3175">
              <a:buNone/>
            </a:pPr>
            <a:r>
              <a:rPr lang="en-US" altLang="zh-TW" smtClean="0"/>
              <a:t>}</a:t>
            </a:r>
          </a:p>
          <a:p>
            <a:pPr>
              <a:buNone/>
            </a:pPr>
            <a:r>
              <a:rPr lang="en-US" altLang="zh-TW" b="1" err="1" smtClean="0"/>
              <a:t>cout</a:t>
            </a:r>
            <a:r>
              <a:rPr lang="en-US" altLang="zh-TW" smtClean="0"/>
              <a:t> &lt;&lt; “no </a:t>
            </a:r>
            <a:r>
              <a:rPr lang="en-US" altLang="zh-TW" err="1" smtClean="0"/>
              <a:t>satisfiable</a:t>
            </a:r>
            <a:r>
              <a:rPr lang="en-US" altLang="zh-TW" smtClean="0"/>
              <a:t> combination”;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Program 5.12 Visiting a Node 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8127892" cy="5100014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zh-TW" altLang="zh-TW" smtClean="0">
                <a:latin typeface="Consolas" pitchFamily="49" charset="0"/>
                <a:cs typeface="Consolas" pitchFamily="49" charset="0"/>
              </a:rPr>
              <a:t>拜訪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p</a:t>
            </a:r>
            <a:r>
              <a:rPr lang="zh-TW" altLang="zh-TW" smtClean="0">
                <a:latin typeface="Consolas" pitchFamily="49" charset="0"/>
                <a:cs typeface="Consolas" pitchFamily="49" charset="0"/>
              </a:rPr>
              <a:t>所指向的節點</a:t>
            </a:r>
          </a:p>
          <a:p>
            <a:pPr>
              <a:buNone/>
            </a:pP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switch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zh-TW" err="1" smtClean="0">
                <a:latin typeface="Consolas" pitchFamily="49" charset="0"/>
                <a:cs typeface="Consolas" pitchFamily="49" charset="0"/>
              </a:rPr>
              <a:t>p→data.first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{</a:t>
            </a:r>
            <a:endParaRPr lang="zh-TW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case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Not: </a:t>
            </a:r>
            <a:r>
              <a:rPr lang="en-US" altLang="zh-TW" err="1" smtClean="0">
                <a:latin typeface="Consolas" pitchFamily="49" charset="0"/>
                <a:cs typeface="Consolas" pitchFamily="49" charset="0"/>
              </a:rPr>
              <a:t>p→data.second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= </a:t>
            </a:r>
          </a:p>
          <a:p>
            <a:pPr>
              <a:buNone/>
            </a:pPr>
            <a:r>
              <a:rPr lang="en-US" altLang="zh-TW" smtClean="0">
                <a:latin typeface="Consolas" pitchFamily="49" charset="0"/>
                <a:cs typeface="Consolas" pitchFamily="49" charset="0"/>
              </a:rPr>
              <a:t>             !</a:t>
            </a:r>
            <a:r>
              <a:rPr lang="en-US" altLang="zh-TW" err="1" smtClean="0">
                <a:latin typeface="Consolas" pitchFamily="49" charset="0"/>
                <a:cs typeface="Consolas" pitchFamily="49" charset="0"/>
              </a:rPr>
              <a:t>p→rightChild→data.second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; break;</a:t>
            </a:r>
            <a:endParaRPr lang="zh-TW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case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And: </a:t>
            </a:r>
            <a:r>
              <a:rPr lang="en-US" altLang="zh-TW" err="1" smtClean="0">
                <a:latin typeface="Consolas" pitchFamily="49" charset="0"/>
                <a:cs typeface="Consolas" pitchFamily="49" charset="0"/>
              </a:rPr>
              <a:t>p→data.second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= </a:t>
            </a:r>
            <a:endParaRPr lang="zh-TW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mtClean="0">
                <a:latin typeface="Consolas" pitchFamily="49" charset="0"/>
                <a:cs typeface="Consolas" pitchFamily="49" charset="0"/>
              </a:rPr>
              <a:t>	   </a:t>
            </a:r>
            <a:r>
              <a:rPr lang="en-US" altLang="zh-TW" err="1" smtClean="0">
                <a:latin typeface="Consolas" pitchFamily="49" charset="0"/>
                <a:cs typeface="Consolas" pitchFamily="49" charset="0"/>
              </a:rPr>
              <a:t>p→leftChild→data.second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&amp;&amp; </a:t>
            </a:r>
            <a:r>
              <a:rPr lang="en-US" altLang="zh-TW" err="1" smtClean="0">
                <a:latin typeface="Consolas" pitchFamily="49" charset="0"/>
                <a:cs typeface="Consolas" pitchFamily="49" charset="0"/>
              </a:rPr>
              <a:t>p→rightChild→data.second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break;</a:t>
            </a:r>
            <a:endParaRPr lang="zh-TW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case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Or: </a:t>
            </a:r>
            <a:r>
              <a:rPr lang="en-US" altLang="zh-TW" err="1" smtClean="0">
                <a:latin typeface="Consolas" pitchFamily="49" charset="0"/>
                <a:cs typeface="Consolas" pitchFamily="49" charset="0"/>
              </a:rPr>
              <a:t>p→data.second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=</a:t>
            </a:r>
            <a:endParaRPr lang="zh-TW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mtClean="0">
                <a:latin typeface="Consolas" pitchFamily="49" charset="0"/>
                <a:cs typeface="Consolas" pitchFamily="49" charset="0"/>
              </a:rPr>
              <a:t>	   </a:t>
            </a:r>
            <a:r>
              <a:rPr lang="en-US" altLang="zh-TW" err="1" smtClean="0">
                <a:latin typeface="Consolas" pitchFamily="49" charset="0"/>
                <a:cs typeface="Consolas" pitchFamily="49" charset="0"/>
              </a:rPr>
              <a:t>p→leftChild→data.second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|| </a:t>
            </a:r>
            <a:r>
              <a:rPr lang="en-US" altLang="zh-TW" err="1" smtClean="0">
                <a:latin typeface="Consolas" pitchFamily="49" charset="0"/>
                <a:cs typeface="Consolas" pitchFamily="49" charset="0"/>
              </a:rPr>
              <a:t>p→rightchild→data.second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break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;</a:t>
            </a:r>
            <a:endParaRPr lang="zh-TW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case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True: </a:t>
            </a:r>
            <a:r>
              <a:rPr lang="en-US" altLang="zh-TW" err="1" smtClean="0">
                <a:latin typeface="Consolas" pitchFamily="49" charset="0"/>
                <a:cs typeface="Consolas" pitchFamily="49" charset="0"/>
              </a:rPr>
              <a:t>p→data.second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true; break;</a:t>
            </a:r>
            <a:endParaRPr lang="zh-TW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case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False: </a:t>
            </a:r>
            <a:r>
              <a:rPr lang="en-US" altLang="zh-TW" err="1" smtClean="0">
                <a:latin typeface="Consolas" pitchFamily="49" charset="0"/>
                <a:cs typeface="Consolas" pitchFamily="49" charset="0"/>
              </a:rPr>
              <a:t>p→data.second</a:t>
            </a:r>
            <a:r>
              <a:rPr lang="en-US" altLang="zh-TW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false;</a:t>
            </a:r>
            <a:endParaRPr lang="zh-TW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b="1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zh-TW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zh-TW" altLang="en-US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129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Binary Decision Tree</a:t>
            </a:r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3" y="1915780"/>
            <a:ext cx="7766685" cy="428856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8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5.1 Introduction</a:t>
            </a:r>
          </a:p>
          <a:p>
            <a:r>
              <a:rPr lang="en-US" altLang="zh-TW" b="1">
                <a:solidFill>
                  <a:srgbClr val="C00000"/>
                </a:solidFill>
              </a:rPr>
              <a:t>5.2-5.5 Binary </a:t>
            </a:r>
            <a:r>
              <a:rPr lang="en-US" altLang="zh-TW" b="1" smtClean="0">
                <a:solidFill>
                  <a:srgbClr val="C00000"/>
                </a:solidFill>
              </a:rPr>
              <a:t>trees</a:t>
            </a:r>
          </a:p>
          <a:p>
            <a:pPr lvl="1"/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5.2 Basics</a:t>
            </a:r>
          </a:p>
          <a:p>
            <a:pPr lvl="1"/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5.3 Traversal and iterators</a:t>
            </a:r>
          </a:p>
          <a:p>
            <a:pPr lvl="1"/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5.4 Additional operations</a:t>
            </a:r>
          </a:p>
          <a:p>
            <a:pPr lvl="1"/>
            <a:r>
              <a:rPr lang="en-US" altLang="zh-TW" b="1" smtClean="0">
                <a:solidFill>
                  <a:srgbClr val="C00000"/>
                </a:solidFill>
              </a:rPr>
              <a:t>5.5 Threaded binary trees</a:t>
            </a:r>
          </a:p>
          <a:p>
            <a:pPr lvl="1"/>
            <a:endParaRPr lang="en-US" altLang="zh-TW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4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Motivation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1"/>
            <a:ext cx="7886700" cy="228894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mtClean="0"/>
              <a:t>More than </a:t>
            </a:r>
            <a:r>
              <a:rPr lang="en-US" altLang="zh-TW" smtClean="0">
                <a:solidFill>
                  <a:srgbClr val="C00000"/>
                </a:solidFill>
              </a:rPr>
              <a:t>half</a:t>
            </a:r>
            <a:r>
              <a:rPr lang="en-US" altLang="zh-TW" smtClean="0"/>
              <a:t> of the link fields of a binary tree store </a:t>
            </a:r>
            <a:r>
              <a:rPr lang="en-US" altLang="zh-TW" smtClean="0">
                <a:solidFill>
                  <a:srgbClr val="C00000"/>
                </a:solidFill>
              </a:rPr>
              <a:t>0s</a:t>
            </a:r>
          </a:p>
          <a:p>
            <a:pPr lvl="1"/>
            <a:r>
              <a:rPr lang="en-US" altLang="zh-TW" smtClean="0"/>
              <a:t>n nodes contain a total of </a:t>
            </a:r>
            <a:r>
              <a:rPr lang="en-US" altLang="zh-TW" b="1" smtClean="0">
                <a:solidFill>
                  <a:srgbClr val="0000CC"/>
                </a:solidFill>
              </a:rPr>
              <a:t>2n</a:t>
            </a:r>
            <a:r>
              <a:rPr lang="en-US" altLang="zh-TW" smtClean="0">
                <a:solidFill>
                  <a:srgbClr val="0000CC"/>
                </a:solidFill>
              </a:rPr>
              <a:t> link fields</a:t>
            </a:r>
          </a:p>
          <a:p>
            <a:pPr lvl="1"/>
            <a:r>
              <a:rPr lang="en-US" altLang="zh-TW" smtClean="0"/>
              <a:t>n nodes are </a:t>
            </a:r>
            <a:r>
              <a:rPr lang="en-US" altLang="zh-TW"/>
              <a:t>pointed by a total of </a:t>
            </a:r>
            <a:r>
              <a:rPr lang="en-US" altLang="zh-TW" b="1" smtClean="0">
                <a:solidFill>
                  <a:srgbClr val="0000CC"/>
                </a:solidFill>
              </a:rPr>
              <a:t>n-1</a:t>
            </a:r>
            <a:r>
              <a:rPr lang="en-US" altLang="zh-TW" smtClean="0">
                <a:solidFill>
                  <a:srgbClr val="0000CC"/>
                </a:solidFill>
              </a:rPr>
              <a:t> non-zero links</a:t>
            </a:r>
          </a:p>
          <a:p>
            <a:r>
              <a:rPr lang="en-US" altLang="zh-TW" smtClean="0"/>
              <a:t>We want to </a:t>
            </a:r>
            <a:r>
              <a:rPr lang="en-US" altLang="zh-TW" smtClean="0">
                <a:solidFill>
                  <a:srgbClr val="0000CC"/>
                </a:solidFill>
              </a:rPr>
              <a:t>make use of these </a:t>
            </a:r>
            <a:r>
              <a:rPr lang="en-US" altLang="zh-TW" b="1" smtClean="0">
                <a:solidFill>
                  <a:srgbClr val="FF0000"/>
                </a:solidFill>
              </a:rPr>
              <a:t>0 links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0000CC"/>
                </a:solidFill>
              </a:rPr>
              <a:t>to assist </a:t>
            </a:r>
            <a:r>
              <a:rPr lang="en-US" altLang="zh-TW" err="1" smtClean="0">
                <a:solidFill>
                  <a:srgbClr val="C00000"/>
                </a:solidFill>
              </a:rPr>
              <a:t>inorder</a:t>
            </a:r>
            <a:r>
              <a:rPr lang="en-US" altLang="zh-TW" smtClean="0">
                <a:solidFill>
                  <a:srgbClr val="C00000"/>
                </a:solidFill>
              </a:rPr>
              <a:t> tree traversal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131</a:t>
            </a:fld>
            <a:endParaRPr lang="zh-TW" altLang="en-US"/>
          </a:p>
        </p:txBody>
      </p:sp>
      <p:grpSp>
        <p:nvGrpSpPr>
          <p:cNvPr id="90" name="群組 89"/>
          <p:cNvGrpSpPr/>
          <p:nvPr/>
        </p:nvGrpSpPr>
        <p:grpSpPr>
          <a:xfrm>
            <a:off x="1233646" y="3617889"/>
            <a:ext cx="6542151" cy="2976346"/>
            <a:chOff x="1233646" y="2850426"/>
            <a:chExt cx="6542151" cy="2976346"/>
          </a:xfrm>
        </p:grpSpPr>
        <p:sp>
          <p:nvSpPr>
            <p:cNvPr id="5" name="橢圓 4"/>
            <p:cNvSpPr/>
            <p:nvPr/>
          </p:nvSpPr>
          <p:spPr>
            <a:xfrm>
              <a:off x="1358537" y="5097239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H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420983" y="5097238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I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1889760" y="4339592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925933" y="4339592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2952206" y="3644054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988379" y="4339592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F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7076804" y="4339592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G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6062256" y="3644054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4457156" y="2850426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5" name="直線接點 14"/>
            <p:cNvCxnSpPr>
              <a:stCxn id="13" idx="3"/>
              <a:endCxn id="9" idx="7"/>
            </p:cNvCxnSpPr>
            <p:nvPr/>
          </p:nvCxnSpPr>
          <p:spPr>
            <a:xfrm flipH="1">
              <a:off x="3405633" y="3303853"/>
              <a:ext cx="1129319" cy="41799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9" idx="3"/>
              <a:endCxn id="7" idx="7"/>
            </p:cNvCxnSpPr>
            <p:nvPr/>
          </p:nvCxnSpPr>
          <p:spPr>
            <a:xfrm flipH="1">
              <a:off x="2343187" y="4097481"/>
              <a:ext cx="686815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線接點 18"/>
            <p:cNvCxnSpPr>
              <a:stCxn id="7" idx="3"/>
              <a:endCxn id="5" idx="7"/>
            </p:cNvCxnSpPr>
            <p:nvPr/>
          </p:nvCxnSpPr>
          <p:spPr>
            <a:xfrm flipH="1">
              <a:off x="1811964" y="4793019"/>
              <a:ext cx="155592" cy="38201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7" idx="5"/>
              <a:endCxn id="6" idx="1"/>
            </p:cNvCxnSpPr>
            <p:nvPr/>
          </p:nvCxnSpPr>
          <p:spPr>
            <a:xfrm>
              <a:off x="2343187" y="4793019"/>
              <a:ext cx="155592" cy="3820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9" idx="5"/>
              <a:endCxn id="8" idx="1"/>
            </p:cNvCxnSpPr>
            <p:nvPr/>
          </p:nvCxnSpPr>
          <p:spPr>
            <a:xfrm>
              <a:off x="3405633" y="4097481"/>
              <a:ext cx="598096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線接點 27"/>
            <p:cNvCxnSpPr>
              <a:stCxn id="13" idx="5"/>
              <a:endCxn id="12" idx="1"/>
            </p:cNvCxnSpPr>
            <p:nvPr/>
          </p:nvCxnSpPr>
          <p:spPr>
            <a:xfrm>
              <a:off x="4910583" y="3303853"/>
              <a:ext cx="1229469" cy="41799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線接點 30"/>
            <p:cNvCxnSpPr>
              <a:stCxn id="12" idx="3"/>
              <a:endCxn id="10" idx="7"/>
            </p:cNvCxnSpPr>
            <p:nvPr/>
          </p:nvCxnSpPr>
          <p:spPr>
            <a:xfrm flipH="1">
              <a:off x="5441806" y="4097481"/>
              <a:ext cx="698246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12" idx="5"/>
              <a:endCxn id="11" idx="1"/>
            </p:cNvCxnSpPr>
            <p:nvPr/>
          </p:nvCxnSpPr>
          <p:spPr>
            <a:xfrm>
              <a:off x="6515683" y="4097481"/>
              <a:ext cx="638917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4" name="群組 43"/>
            <p:cNvGrpSpPr/>
            <p:nvPr/>
          </p:nvGrpSpPr>
          <p:grpSpPr>
            <a:xfrm>
              <a:off x="1233646" y="5553171"/>
              <a:ext cx="168434" cy="273601"/>
              <a:chOff x="1233646" y="4906011"/>
              <a:chExt cx="168434" cy="273601"/>
            </a:xfrm>
          </p:grpSpPr>
          <p:cxnSp>
            <p:nvCxnSpPr>
              <p:cNvPr id="38" name="直線接點 37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43" name="群組 42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40" name="直線接點 39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2" name="直線接點 41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45" name="群組 44"/>
            <p:cNvGrpSpPr/>
            <p:nvPr/>
          </p:nvGrpSpPr>
          <p:grpSpPr>
            <a:xfrm rot="18000000">
              <a:off x="1817500" y="5548066"/>
              <a:ext cx="168434" cy="273601"/>
              <a:chOff x="1233646" y="4906011"/>
              <a:chExt cx="168434" cy="273601"/>
            </a:xfrm>
          </p:grpSpPr>
          <p:cxnSp>
            <p:nvCxnSpPr>
              <p:cNvPr id="46" name="直線接點 45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47" name="群組 46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48" name="直線接點 47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9" name="直線接點 48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50" name="群組 49"/>
            <p:cNvGrpSpPr/>
            <p:nvPr/>
          </p:nvGrpSpPr>
          <p:grpSpPr>
            <a:xfrm>
              <a:off x="2311293" y="5547669"/>
              <a:ext cx="168434" cy="273601"/>
              <a:chOff x="1233646" y="4906011"/>
              <a:chExt cx="168434" cy="273601"/>
            </a:xfrm>
          </p:grpSpPr>
          <p:cxnSp>
            <p:nvCxnSpPr>
              <p:cNvPr id="51" name="直線接點 50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52" name="群組 51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53" name="直線接點 52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4" name="直線接點 53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55" name="群組 54"/>
            <p:cNvGrpSpPr/>
            <p:nvPr/>
          </p:nvGrpSpPr>
          <p:grpSpPr>
            <a:xfrm rot="18000000">
              <a:off x="2895147" y="5542564"/>
              <a:ext cx="168434" cy="273601"/>
              <a:chOff x="1233646" y="4906011"/>
              <a:chExt cx="168434" cy="273601"/>
            </a:xfrm>
          </p:grpSpPr>
          <p:cxnSp>
            <p:nvCxnSpPr>
              <p:cNvPr id="56" name="直線接點 55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57" name="群組 56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58" name="直線接點 57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9" name="直線接點 58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60" name="群組 59"/>
            <p:cNvGrpSpPr/>
            <p:nvPr/>
          </p:nvGrpSpPr>
          <p:grpSpPr>
            <a:xfrm>
              <a:off x="3814514" y="4788256"/>
              <a:ext cx="168434" cy="273601"/>
              <a:chOff x="1233646" y="4906011"/>
              <a:chExt cx="168434" cy="273601"/>
            </a:xfrm>
          </p:grpSpPr>
          <p:cxnSp>
            <p:nvCxnSpPr>
              <p:cNvPr id="61" name="直線接點 60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62" name="群組 61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63" name="直線接點 62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直線接點 63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65" name="群組 64"/>
            <p:cNvGrpSpPr/>
            <p:nvPr/>
          </p:nvGrpSpPr>
          <p:grpSpPr>
            <a:xfrm rot="18000000">
              <a:off x="4398368" y="4783151"/>
              <a:ext cx="168434" cy="273601"/>
              <a:chOff x="1233646" y="4906011"/>
              <a:chExt cx="168434" cy="273601"/>
            </a:xfrm>
          </p:grpSpPr>
          <p:cxnSp>
            <p:nvCxnSpPr>
              <p:cNvPr id="66" name="直線接點 65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67" name="群組 66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68" name="直線接點 67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直線接點 68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70" name="群組 69"/>
            <p:cNvGrpSpPr/>
            <p:nvPr/>
          </p:nvGrpSpPr>
          <p:grpSpPr>
            <a:xfrm>
              <a:off x="4885619" y="4786555"/>
              <a:ext cx="168434" cy="273601"/>
              <a:chOff x="1233646" y="4906011"/>
              <a:chExt cx="168434" cy="273601"/>
            </a:xfrm>
          </p:grpSpPr>
          <p:cxnSp>
            <p:nvCxnSpPr>
              <p:cNvPr id="71" name="直線接點 70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72" name="群組 71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73" name="直線接點 72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4" name="直線接點 73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75" name="群組 74"/>
            <p:cNvGrpSpPr/>
            <p:nvPr/>
          </p:nvGrpSpPr>
          <p:grpSpPr>
            <a:xfrm rot="18000000">
              <a:off x="5469473" y="4781450"/>
              <a:ext cx="168434" cy="273601"/>
              <a:chOff x="1233646" y="4906011"/>
              <a:chExt cx="168434" cy="273601"/>
            </a:xfrm>
          </p:grpSpPr>
          <p:cxnSp>
            <p:nvCxnSpPr>
              <p:cNvPr id="76" name="直線接點 75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77" name="群組 76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78" name="直線接點 77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" name="直線接點 78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80" name="群組 79"/>
            <p:cNvGrpSpPr/>
            <p:nvPr/>
          </p:nvGrpSpPr>
          <p:grpSpPr>
            <a:xfrm>
              <a:off x="6970926" y="4789275"/>
              <a:ext cx="168434" cy="273601"/>
              <a:chOff x="1233646" y="4906011"/>
              <a:chExt cx="168434" cy="273601"/>
            </a:xfrm>
          </p:grpSpPr>
          <p:cxnSp>
            <p:nvCxnSpPr>
              <p:cNvPr id="81" name="直線接點 80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82" name="群組 81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83" name="直線接點 82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4" name="直線接點 83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85" name="群組 84"/>
            <p:cNvGrpSpPr/>
            <p:nvPr/>
          </p:nvGrpSpPr>
          <p:grpSpPr>
            <a:xfrm rot="18000000">
              <a:off x="7554780" y="4784170"/>
              <a:ext cx="168434" cy="273601"/>
              <a:chOff x="1233646" y="4906011"/>
              <a:chExt cx="168434" cy="273601"/>
            </a:xfrm>
          </p:grpSpPr>
          <p:cxnSp>
            <p:nvCxnSpPr>
              <p:cNvPr id="86" name="直線接點 85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87" name="群組 86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88" name="直線接點 87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9" name="直線接點 88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3714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Threads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1984981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mtClean="0"/>
              <a:t>Threads: </a:t>
            </a:r>
            <a:r>
              <a:rPr lang="en-US" altLang="zh-TW" smtClean="0">
                <a:solidFill>
                  <a:srgbClr val="C00000"/>
                </a:solidFill>
              </a:rPr>
              <a:t>links for </a:t>
            </a:r>
            <a:r>
              <a:rPr lang="en-US" altLang="zh-TW" err="1" smtClean="0">
                <a:solidFill>
                  <a:srgbClr val="C00000"/>
                </a:solidFill>
              </a:rPr>
              <a:t>inorder</a:t>
            </a:r>
            <a:r>
              <a:rPr lang="en-US" altLang="zh-TW" smtClean="0">
                <a:solidFill>
                  <a:srgbClr val="C00000"/>
                </a:solidFill>
              </a:rPr>
              <a:t> traversal</a:t>
            </a:r>
          </a:p>
          <a:p>
            <a:pPr lvl="1"/>
            <a:r>
              <a:rPr lang="en-US" altLang="zh-TW" smtClean="0"/>
              <a:t>Replace a </a:t>
            </a:r>
            <a:r>
              <a:rPr lang="en-US" altLang="zh-TW" b="1" smtClean="0">
                <a:solidFill>
                  <a:srgbClr val="0000CC"/>
                </a:solidFill>
              </a:rPr>
              <a:t>0 </a:t>
            </a:r>
            <a:r>
              <a:rPr lang="en-US" altLang="zh-TW" b="1" err="1" smtClean="0">
                <a:solidFill>
                  <a:srgbClr val="0000CC"/>
                </a:solidFill>
              </a:rPr>
              <a:t>leftChild</a:t>
            </a:r>
            <a:r>
              <a:rPr lang="en-US" altLang="zh-TW" b="1" smtClean="0">
                <a:solidFill>
                  <a:srgbClr val="0000CC"/>
                </a:solidFill>
              </a:rPr>
              <a:t> link </a:t>
            </a:r>
            <a:r>
              <a:rPr lang="en-US" altLang="zh-TW" smtClean="0"/>
              <a:t>with a link to the </a:t>
            </a:r>
            <a:r>
              <a:rPr lang="en-US" altLang="zh-TW" b="1" err="1" smtClean="0">
                <a:solidFill>
                  <a:srgbClr val="C00000"/>
                </a:solidFill>
              </a:rPr>
              <a:t>inorder</a:t>
            </a:r>
            <a:r>
              <a:rPr lang="en-US" altLang="zh-TW" b="1" smtClean="0">
                <a:solidFill>
                  <a:srgbClr val="C00000"/>
                </a:solidFill>
              </a:rPr>
              <a:t> predecessor</a:t>
            </a:r>
          </a:p>
          <a:p>
            <a:pPr lvl="1"/>
            <a:r>
              <a:rPr lang="en-US" altLang="zh-TW"/>
              <a:t>Replace </a:t>
            </a:r>
            <a:r>
              <a:rPr lang="en-US" altLang="zh-TW" smtClean="0"/>
              <a:t>a </a:t>
            </a:r>
            <a:r>
              <a:rPr lang="en-US" altLang="zh-TW" b="1" smtClean="0">
                <a:solidFill>
                  <a:srgbClr val="0000CC"/>
                </a:solidFill>
              </a:rPr>
              <a:t>0 </a:t>
            </a:r>
            <a:r>
              <a:rPr lang="en-US" altLang="zh-TW" b="1" err="1" smtClean="0">
                <a:solidFill>
                  <a:srgbClr val="0000CC"/>
                </a:solidFill>
              </a:rPr>
              <a:t>rightChild</a:t>
            </a:r>
            <a:r>
              <a:rPr lang="en-US" altLang="zh-TW" b="1" smtClean="0">
                <a:solidFill>
                  <a:srgbClr val="0000CC"/>
                </a:solidFill>
              </a:rPr>
              <a:t> </a:t>
            </a:r>
            <a:r>
              <a:rPr lang="en-US" altLang="zh-TW"/>
              <a:t>link with </a:t>
            </a:r>
            <a:r>
              <a:rPr lang="en-US" altLang="zh-TW" smtClean="0"/>
              <a:t>a link </a:t>
            </a:r>
            <a:r>
              <a:rPr lang="en-US" altLang="zh-TW"/>
              <a:t>to the </a:t>
            </a:r>
            <a:r>
              <a:rPr lang="en-US" altLang="zh-TW" b="1" err="1" smtClean="0">
                <a:solidFill>
                  <a:srgbClr val="C00000"/>
                </a:solidFill>
              </a:rPr>
              <a:t>inorder</a:t>
            </a:r>
            <a:r>
              <a:rPr lang="en-US" altLang="zh-TW" b="1" smtClean="0">
                <a:solidFill>
                  <a:srgbClr val="C00000"/>
                </a:solidFill>
              </a:rPr>
              <a:t> successor</a:t>
            </a:r>
          </a:p>
          <a:p>
            <a:r>
              <a:rPr lang="en-US" altLang="zh-TW" smtClean="0"/>
              <a:t>Each node needs two </a:t>
            </a:r>
            <a:r>
              <a:rPr lang="en-US" altLang="zh-TW" smtClean="0">
                <a:solidFill>
                  <a:srgbClr val="0000CC"/>
                </a:solidFill>
              </a:rPr>
              <a:t>additional Boolean fields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mtClean="0"/>
              <a:t>to </a:t>
            </a:r>
            <a:r>
              <a:rPr lang="en-US" altLang="zh-TW" smtClean="0">
                <a:solidFill>
                  <a:srgbClr val="0000CC"/>
                </a:solidFill>
              </a:rPr>
              <a:t>distinguish between threads and normal links</a:t>
            </a:r>
            <a:endParaRPr lang="en-US" altLang="zh-TW">
              <a:solidFill>
                <a:srgbClr val="0000CC"/>
              </a:solidFill>
            </a:endParaRP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132</a:t>
            </a:fld>
            <a:endParaRPr lang="zh-TW" altLang="en-US"/>
          </a:p>
        </p:txBody>
      </p:sp>
      <p:grpSp>
        <p:nvGrpSpPr>
          <p:cNvPr id="57" name="群組 56"/>
          <p:cNvGrpSpPr/>
          <p:nvPr/>
        </p:nvGrpSpPr>
        <p:grpSpPr>
          <a:xfrm>
            <a:off x="3612133" y="5981999"/>
            <a:ext cx="4359456" cy="714681"/>
            <a:chOff x="4199977" y="5524787"/>
            <a:chExt cx="4359456" cy="714681"/>
          </a:xfrm>
        </p:grpSpPr>
        <p:grpSp>
          <p:nvGrpSpPr>
            <p:cNvPr id="44" name="群組 43"/>
            <p:cNvGrpSpPr/>
            <p:nvPr/>
          </p:nvGrpSpPr>
          <p:grpSpPr>
            <a:xfrm>
              <a:off x="4361758" y="5537016"/>
              <a:ext cx="3155841" cy="302675"/>
              <a:chOff x="4910583" y="5751586"/>
              <a:chExt cx="3155841" cy="302675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6051030" y="5751586"/>
                <a:ext cx="332558" cy="3026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6383586" y="5751586"/>
                <a:ext cx="679270" cy="3026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smtClean="0">
                    <a:solidFill>
                      <a:schemeClr val="tx1"/>
                    </a:solidFill>
                  </a:rPr>
                  <a:t>link</a:t>
                </a:r>
                <a:endParaRPr lang="zh-TW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054598" y="5751586"/>
                <a:ext cx="332558" cy="3026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387154" y="5751586"/>
                <a:ext cx="679270" cy="3026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smtClean="0">
                    <a:solidFill>
                      <a:schemeClr val="tx1"/>
                    </a:solidFill>
                  </a:rPr>
                  <a:t>link</a:t>
                </a:r>
                <a:endParaRPr lang="zh-TW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4910583" y="5751586"/>
                <a:ext cx="1145588" cy="3026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smtClean="0">
                    <a:solidFill>
                      <a:schemeClr val="tx1"/>
                    </a:solidFill>
                  </a:rPr>
                  <a:t>data</a:t>
                </a:r>
                <a:endParaRPr lang="zh-TW" altLang="en-US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文字方塊 40"/>
            <p:cNvSpPr txBox="1"/>
            <p:nvPr/>
          </p:nvSpPr>
          <p:spPr>
            <a:xfrm>
              <a:off x="4199977" y="5859330"/>
              <a:ext cx="1628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err="1" smtClean="0">
                  <a:solidFill>
                    <a:srgbClr val="C00000"/>
                  </a:solidFill>
                </a:rPr>
                <a:t>bool</a:t>
              </a:r>
              <a:r>
                <a:rPr lang="en-US" altLang="zh-TW" smtClean="0">
                  <a:solidFill>
                    <a:srgbClr val="C00000"/>
                  </a:solidFill>
                </a:rPr>
                <a:t> </a:t>
              </a:r>
              <a:r>
                <a:rPr lang="en-US" altLang="zh-TW" err="1" smtClean="0">
                  <a:solidFill>
                    <a:srgbClr val="C00000"/>
                  </a:solidFill>
                </a:rPr>
                <a:t>leftThread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805748" y="5870136"/>
              <a:ext cx="1753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err="1" smtClean="0">
                  <a:solidFill>
                    <a:srgbClr val="C00000"/>
                  </a:solidFill>
                </a:rPr>
                <a:t>bool</a:t>
              </a:r>
              <a:r>
                <a:rPr lang="en-US" altLang="zh-TW" smtClean="0">
                  <a:solidFill>
                    <a:srgbClr val="C00000"/>
                  </a:solidFill>
                </a:rPr>
                <a:t> </a:t>
              </a:r>
              <a:r>
                <a:rPr lang="en-US" altLang="zh-TW" err="1" smtClean="0">
                  <a:solidFill>
                    <a:srgbClr val="C00000"/>
                  </a:solidFill>
                </a:rPr>
                <a:t>rightThread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43" name="手繪多邊形 42"/>
            <p:cNvSpPr/>
            <p:nvPr/>
          </p:nvSpPr>
          <p:spPr>
            <a:xfrm flipH="1">
              <a:off x="5453751" y="5688353"/>
              <a:ext cx="257498" cy="287895"/>
            </a:xfrm>
            <a:custGeom>
              <a:avLst/>
              <a:gdLst>
                <a:gd name="connsiteX0" fmla="*/ 189186 w 189186"/>
                <a:gd name="connsiteY0" fmla="*/ 488731 h 488731"/>
                <a:gd name="connsiteX1" fmla="*/ 55179 w 189186"/>
                <a:gd name="connsiteY1" fmla="*/ 315310 h 488731"/>
                <a:gd name="connsiteX2" fmla="*/ 0 w 189186"/>
                <a:gd name="connsiteY2" fmla="*/ 0 h 48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186" h="488731">
                  <a:moveTo>
                    <a:pt x="189186" y="488731"/>
                  </a:moveTo>
                  <a:cubicBezTo>
                    <a:pt x="137948" y="442748"/>
                    <a:pt x="86710" y="396765"/>
                    <a:pt x="55179" y="315310"/>
                  </a:cubicBezTo>
                  <a:cubicBezTo>
                    <a:pt x="23648" y="233855"/>
                    <a:pt x="11824" y="116927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手繪多邊形 44"/>
            <p:cNvSpPr/>
            <p:nvPr/>
          </p:nvSpPr>
          <p:spPr>
            <a:xfrm>
              <a:off x="6640541" y="5688354"/>
              <a:ext cx="190670" cy="338108"/>
            </a:xfrm>
            <a:custGeom>
              <a:avLst/>
              <a:gdLst>
                <a:gd name="connsiteX0" fmla="*/ 189186 w 189186"/>
                <a:gd name="connsiteY0" fmla="*/ 488731 h 488731"/>
                <a:gd name="connsiteX1" fmla="*/ 55179 w 189186"/>
                <a:gd name="connsiteY1" fmla="*/ 315310 h 488731"/>
                <a:gd name="connsiteX2" fmla="*/ 0 w 189186"/>
                <a:gd name="connsiteY2" fmla="*/ 0 h 48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186" h="488731">
                  <a:moveTo>
                    <a:pt x="189186" y="488731"/>
                  </a:moveTo>
                  <a:cubicBezTo>
                    <a:pt x="137948" y="442748"/>
                    <a:pt x="86710" y="396765"/>
                    <a:pt x="55179" y="315310"/>
                  </a:cubicBezTo>
                  <a:cubicBezTo>
                    <a:pt x="23648" y="233855"/>
                    <a:pt x="11824" y="116927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354286" y="5524787"/>
              <a:ext cx="3163313" cy="3149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662131" y="3479374"/>
            <a:ext cx="6542151" cy="2984229"/>
            <a:chOff x="1233646" y="2842543"/>
            <a:chExt cx="6542151" cy="2984229"/>
          </a:xfrm>
        </p:grpSpPr>
        <p:sp>
          <p:nvSpPr>
            <p:cNvPr id="5" name="橢圓 4"/>
            <p:cNvSpPr/>
            <p:nvPr/>
          </p:nvSpPr>
          <p:spPr>
            <a:xfrm>
              <a:off x="1358537" y="5089356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H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420983" y="5089355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I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1889760" y="4331709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925933" y="4331709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2952206" y="3636171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988379" y="4331709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F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7076804" y="4331709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G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6062256" y="3636171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4457156" y="2842543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5" name="直線接點 14"/>
            <p:cNvCxnSpPr>
              <a:stCxn id="13" idx="3"/>
              <a:endCxn id="9" idx="7"/>
            </p:cNvCxnSpPr>
            <p:nvPr/>
          </p:nvCxnSpPr>
          <p:spPr>
            <a:xfrm flipH="1">
              <a:off x="3405633" y="3295970"/>
              <a:ext cx="1129319" cy="41799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9" idx="3"/>
              <a:endCxn id="7" idx="7"/>
            </p:cNvCxnSpPr>
            <p:nvPr/>
          </p:nvCxnSpPr>
          <p:spPr>
            <a:xfrm flipH="1">
              <a:off x="2343187" y="4089598"/>
              <a:ext cx="686815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線接點 18"/>
            <p:cNvCxnSpPr>
              <a:stCxn id="7" idx="3"/>
              <a:endCxn id="5" idx="7"/>
            </p:cNvCxnSpPr>
            <p:nvPr/>
          </p:nvCxnSpPr>
          <p:spPr>
            <a:xfrm flipH="1">
              <a:off x="1811964" y="4785136"/>
              <a:ext cx="155592" cy="38201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7" idx="5"/>
              <a:endCxn id="6" idx="1"/>
            </p:cNvCxnSpPr>
            <p:nvPr/>
          </p:nvCxnSpPr>
          <p:spPr>
            <a:xfrm>
              <a:off x="2343187" y="4785136"/>
              <a:ext cx="155592" cy="3820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9" idx="5"/>
              <a:endCxn id="8" idx="1"/>
            </p:cNvCxnSpPr>
            <p:nvPr/>
          </p:nvCxnSpPr>
          <p:spPr>
            <a:xfrm>
              <a:off x="3405633" y="4089598"/>
              <a:ext cx="598096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線接點 27"/>
            <p:cNvCxnSpPr>
              <a:stCxn id="13" idx="5"/>
              <a:endCxn id="12" idx="1"/>
            </p:cNvCxnSpPr>
            <p:nvPr/>
          </p:nvCxnSpPr>
          <p:spPr>
            <a:xfrm>
              <a:off x="4910583" y="3295970"/>
              <a:ext cx="1229469" cy="41799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線接點 30"/>
            <p:cNvCxnSpPr>
              <a:stCxn id="12" idx="3"/>
              <a:endCxn id="10" idx="7"/>
            </p:cNvCxnSpPr>
            <p:nvPr/>
          </p:nvCxnSpPr>
          <p:spPr>
            <a:xfrm flipH="1">
              <a:off x="5441806" y="4089598"/>
              <a:ext cx="698246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12" idx="5"/>
              <a:endCxn id="11" idx="1"/>
            </p:cNvCxnSpPr>
            <p:nvPr/>
          </p:nvCxnSpPr>
          <p:spPr>
            <a:xfrm>
              <a:off x="6515683" y="4089598"/>
              <a:ext cx="638917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手繪多邊形 13"/>
            <p:cNvSpPr/>
            <p:nvPr/>
          </p:nvSpPr>
          <p:spPr>
            <a:xfrm>
              <a:off x="1784350" y="4855677"/>
              <a:ext cx="279400" cy="869950"/>
            </a:xfrm>
            <a:custGeom>
              <a:avLst/>
              <a:gdLst>
                <a:gd name="connsiteX0" fmla="*/ 0 w 279400"/>
                <a:gd name="connsiteY0" fmla="*/ 704850 h 869950"/>
                <a:gd name="connsiteX1" fmla="*/ 88900 w 279400"/>
                <a:gd name="connsiteY1" fmla="*/ 869950 h 869950"/>
                <a:gd name="connsiteX2" fmla="*/ 279400 w 279400"/>
                <a:gd name="connsiteY2" fmla="*/ 869950 h 869950"/>
                <a:gd name="connsiteX3" fmla="*/ 279400 w 279400"/>
                <a:gd name="connsiteY3" fmla="*/ 0 h 8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" h="869950">
                  <a:moveTo>
                    <a:pt x="0" y="704850"/>
                  </a:moveTo>
                  <a:lnTo>
                    <a:pt x="88900" y="869950"/>
                  </a:lnTo>
                  <a:lnTo>
                    <a:pt x="279400" y="869950"/>
                  </a:lnTo>
                  <a:lnTo>
                    <a:pt x="27940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2246811" y="4862934"/>
              <a:ext cx="269966" cy="836023"/>
            </a:xfrm>
            <a:custGeom>
              <a:avLst/>
              <a:gdLst>
                <a:gd name="connsiteX0" fmla="*/ 269966 w 269966"/>
                <a:gd name="connsiteY0" fmla="*/ 687977 h 836023"/>
                <a:gd name="connsiteX1" fmla="*/ 217715 w 269966"/>
                <a:gd name="connsiteY1" fmla="*/ 836023 h 836023"/>
                <a:gd name="connsiteX2" fmla="*/ 34835 w 269966"/>
                <a:gd name="connsiteY2" fmla="*/ 836023 h 836023"/>
                <a:gd name="connsiteX3" fmla="*/ 0 w 269966"/>
                <a:gd name="connsiteY3" fmla="*/ 836023 h 836023"/>
                <a:gd name="connsiteX4" fmla="*/ 0 w 269966"/>
                <a:gd name="connsiteY4" fmla="*/ 0 h 83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966" h="836023">
                  <a:moveTo>
                    <a:pt x="269966" y="687977"/>
                  </a:moveTo>
                  <a:lnTo>
                    <a:pt x="217715" y="836023"/>
                  </a:lnTo>
                  <a:lnTo>
                    <a:pt x="34835" y="836023"/>
                  </a:lnTo>
                  <a:lnTo>
                    <a:pt x="0" y="83602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3300549" y="4166248"/>
              <a:ext cx="740228" cy="870858"/>
            </a:xfrm>
            <a:custGeom>
              <a:avLst/>
              <a:gdLst>
                <a:gd name="connsiteX0" fmla="*/ 740228 w 740228"/>
                <a:gd name="connsiteY0" fmla="*/ 635726 h 870858"/>
                <a:gd name="connsiteX1" fmla="*/ 627017 w 740228"/>
                <a:gd name="connsiteY1" fmla="*/ 870858 h 870858"/>
                <a:gd name="connsiteX2" fmla="*/ 0 w 740228"/>
                <a:gd name="connsiteY2" fmla="*/ 870858 h 870858"/>
                <a:gd name="connsiteX3" fmla="*/ 0 w 740228"/>
                <a:gd name="connsiteY3" fmla="*/ 0 h 87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228" h="870858">
                  <a:moveTo>
                    <a:pt x="740228" y="635726"/>
                  </a:moveTo>
                  <a:lnTo>
                    <a:pt x="627017" y="870858"/>
                  </a:lnTo>
                  <a:lnTo>
                    <a:pt x="0" y="87085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4354286" y="3373768"/>
              <a:ext cx="313508" cy="1663338"/>
            </a:xfrm>
            <a:custGeom>
              <a:avLst/>
              <a:gdLst>
                <a:gd name="connsiteX0" fmla="*/ 0 w 313508"/>
                <a:gd name="connsiteY0" fmla="*/ 1436915 h 1663338"/>
                <a:gd name="connsiteX1" fmla="*/ 113211 w 313508"/>
                <a:gd name="connsiteY1" fmla="*/ 1663338 h 1663338"/>
                <a:gd name="connsiteX2" fmla="*/ 313508 w 313508"/>
                <a:gd name="connsiteY2" fmla="*/ 1663338 h 1663338"/>
                <a:gd name="connsiteX3" fmla="*/ 313508 w 313508"/>
                <a:gd name="connsiteY3" fmla="*/ 0 h 16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508" h="1663338">
                  <a:moveTo>
                    <a:pt x="0" y="1436915"/>
                  </a:moveTo>
                  <a:lnTo>
                    <a:pt x="113211" y="1663338"/>
                  </a:lnTo>
                  <a:lnTo>
                    <a:pt x="313508" y="1663338"/>
                  </a:lnTo>
                  <a:lnTo>
                    <a:pt x="313508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815840" y="3373768"/>
              <a:ext cx="287383" cy="1663338"/>
            </a:xfrm>
            <a:custGeom>
              <a:avLst/>
              <a:gdLst>
                <a:gd name="connsiteX0" fmla="*/ 287383 w 287383"/>
                <a:gd name="connsiteY0" fmla="*/ 1436915 h 1663338"/>
                <a:gd name="connsiteX1" fmla="*/ 191589 w 287383"/>
                <a:gd name="connsiteY1" fmla="*/ 1663338 h 1663338"/>
                <a:gd name="connsiteX2" fmla="*/ 0 w 287383"/>
                <a:gd name="connsiteY2" fmla="*/ 1663338 h 1663338"/>
                <a:gd name="connsiteX3" fmla="*/ 0 w 287383"/>
                <a:gd name="connsiteY3" fmla="*/ 0 h 16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383" h="1663338">
                  <a:moveTo>
                    <a:pt x="287383" y="1436915"/>
                  </a:moveTo>
                  <a:lnTo>
                    <a:pt x="191589" y="1663338"/>
                  </a:lnTo>
                  <a:lnTo>
                    <a:pt x="0" y="166333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5347063" y="4174957"/>
              <a:ext cx="914400" cy="853440"/>
            </a:xfrm>
            <a:custGeom>
              <a:avLst/>
              <a:gdLst>
                <a:gd name="connsiteX0" fmla="*/ 0 w 914400"/>
                <a:gd name="connsiteY0" fmla="*/ 670560 h 853440"/>
                <a:gd name="connsiteX1" fmla="*/ 69668 w 914400"/>
                <a:gd name="connsiteY1" fmla="*/ 853440 h 853440"/>
                <a:gd name="connsiteX2" fmla="*/ 914400 w 914400"/>
                <a:gd name="connsiteY2" fmla="*/ 853440 h 853440"/>
                <a:gd name="connsiteX3" fmla="*/ 914400 w 914400"/>
                <a:gd name="connsiteY3" fmla="*/ 0 h 85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853440">
                  <a:moveTo>
                    <a:pt x="0" y="670560"/>
                  </a:moveTo>
                  <a:lnTo>
                    <a:pt x="69668" y="853440"/>
                  </a:lnTo>
                  <a:lnTo>
                    <a:pt x="914400" y="853440"/>
                  </a:lnTo>
                  <a:lnTo>
                    <a:pt x="91440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6383383" y="4192374"/>
              <a:ext cx="844731" cy="836023"/>
            </a:xfrm>
            <a:custGeom>
              <a:avLst/>
              <a:gdLst>
                <a:gd name="connsiteX0" fmla="*/ 844731 w 844731"/>
                <a:gd name="connsiteY0" fmla="*/ 635726 h 836023"/>
                <a:gd name="connsiteX1" fmla="*/ 757646 w 844731"/>
                <a:gd name="connsiteY1" fmla="*/ 836023 h 836023"/>
                <a:gd name="connsiteX2" fmla="*/ 0 w 844731"/>
                <a:gd name="connsiteY2" fmla="*/ 836023 h 836023"/>
                <a:gd name="connsiteX3" fmla="*/ 0 w 844731"/>
                <a:gd name="connsiteY3" fmla="*/ 0 h 83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731" h="836023">
                  <a:moveTo>
                    <a:pt x="844731" y="635726"/>
                  </a:moveTo>
                  <a:lnTo>
                    <a:pt x="757646" y="836023"/>
                  </a:lnTo>
                  <a:lnTo>
                    <a:pt x="0" y="83602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手繪多邊形 28"/>
            <p:cNvSpPr/>
            <p:nvPr/>
          </p:nvSpPr>
          <p:spPr>
            <a:xfrm>
              <a:off x="2838994" y="4166248"/>
              <a:ext cx="330926" cy="1532709"/>
            </a:xfrm>
            <a:custGeom>
              <a:avLst/>
              <a:gdLst>
                <a:gd name="connsiteX0" fmla="*/ 0 w 330926"/>
                <a:gd name="connsiteY0" fmla="*/ 1410789 h 1532709"/>
                <a:gd name="connsiteX1" fmla="*/ 60960 w 330926"/>
                <a:gd name="connsiteY1" fmla="*/ 1532709 h 1532709"/>
                <a:gd name="connsiteX2" fmla="*/ 330926 w 330926"/>
                <a:gd name="connsiteY2" fmla="*/ 1532709 h 1532709"/>
                <a:gd name="connsiteX3" fmla="*/ 330926 w 330926"/>
                <a:gd name="connsiteY3" fmla="*/ 0 h 15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926" h="1532709">
                  <a:moveTo>
                    <a:pt x="0" y="1410789"/>
                  </a:moveTo>
                  <a:lnTo>
                    <a:pt x="60960" y="1532709"/>
                  </a:lnTo>
                  <a:lnTo>
                    <a:pt x="330926" y="1532709"/>
                  </a:lnTo>
                  <a:lnTo>
                    <a:pt x="330926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7" name="群組 46"/>
            <p:cNvGrpSpPr/>
            <p:nvPr/>
          </p:nvGrpSpPr>
          <p:grpSpPr>
            <a:xfrm>
              <a:off x="1233646" y="5553171"/>
              <a:ext cx="168434" cy="273601"/>
              <a:chOff x="1233646" y="4906011"/>
              <a:chExt cx="168434" cy="273601"/>
            </a:xfrm>
          </p:grpSpPr>
          <p:cxnSp>
            <p:nvCxnSpPr>
              <p:cNvPr id="48" name="直線接點 47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49" name="群組 48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50" name="直線接點 49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1" name="直線接點 50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52" name="群組 51"/>
            <p:cNvGrpSpPr/>
            <p:nvPr/>
          </p:nvGrpSpPr>
          <p:grpSpPr>
            <a:xfrm rot="18000000">
              <a:off x="7554780" y="4784170"/>
              <a:ext cx="168434" cy="273601"/>
              <a:chOff x="1233646" y="4906011"/>
              <a:chExt cx="168434" cy="273601"/>
            </a:xfrm>
          </p:grpSpPr>
          <p:cxnSp>
            <p:nvCxnSpPr>
              <p:cNvPr id="53" name="直線接點 52"/>
              <p:cNvCxnSpPr/>
              <p:nvPr/>
            </p:nvCxnSpPr>
            <p:spPr>
              <a:xfrm flipH="1">
                <a:off x="1288868" y="4906011"/>
                <a:ext cx="113212" cy="206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54" name="群組 53"/>
              <p:cNvGrpSpPr/>
              <p:nvPr/>
            </p:nvGrpSpPr>
            <p:grpSpPr>
              <a:xfrm rot="1800000">
                <a:off x="1233646" y="5057113"/>
                <a:ext cx="110445" cy="122499"/>
                <a:chOff x="342401" y="2473234"/>
                <a:chExt cx="124932" cy="183459"/>
              </a:xfrm>
            </p:grpSpPr>
            <p:cxnSp>
              <p:nvCxnSpPr>
                <p:cNvPr id="55" name="直線接點 54"/>
                <p:cNvCxnSpPr/>
                <p:nvPr/>
              </p:nvCxnSpPr>
              <p:spPr>
                <a:xfrm flipH="1">
                  <a:off x="342401" y="2473234"/>
                  <a:ext cx="124932" cy="183459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6" name="直線接點 55"/>
                <p:cNvCxnSpPr/>
                <p:nvPr/>
              </p:nvCxnSpPr>
              <p:spPr>
                <a:xfrm>
                  <a:off x="343826" y="2477588"/>
                  <a:ext cx="122083" cy="17475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1858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Threaded Binary Trees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Additional header node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133</a:t>
            </a:fld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966762" y="1812623"/>
            <a:ext cx="6928945" cy="4361770"/>
            <a:chOff x="1048407" y="1371740"/>
            <a:chExt cx="6928945" cy="4361770"/>
          </a:xfrm>
        </p:grpSpPr>
        <p:sp>
          <p:nvSpPr>
            <p:cNvPr id="5" name="橢圓 4"/>
            <p:cNvSpPr/>
            <p:nvPr/>
          </p:nvSpPr>
          <p:spPr>
            <a:xfrm>
              <a:off x="1358537" y="5097239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H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420983" y="5097238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I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1889760" y="4339592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925933" y="4339592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2952206" y="3644054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988379" y="4339592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F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7076804" y="4339592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G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6062256" y="3644054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4457156" y="2850426"/>
              <a:ext cx="531223" cy="53122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5" name="直線接點 14"/>
            <p:cNvCxnSpPr>
              <a:stCxn id="13" idx="3"/>
              <a:endCxn id="9" idx="7"/>
            </p:cNvCxnSpPr>
            <p:nvPr/>
          </p:nvCxnSpPr>
          <p:spPr>
            <a:xfrm flipH="1">
              <a:off x="3405633" y="3303853"/>
              <a:ext cx="1129319" cy="41799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9" idx="3"/>
              <a:endCxn id="7" idx="7"/>
            </p:cNvCxnSpPr>
            <p:nvPr/>
          </p:nvCxnSpPr>
          <p:spPr>
            <a:xfrm flipH="1">
              <a:off x="2343187" y="4097481"/>
              <a:ext cx="686815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線接點 18"/>
            <p:cNvCxnSpPr>
              <a:stCxn id="7" idx="3"/>
              <a:endCxn id="5" idx="7"/>
            </p:cNvCxnSpPr>
            <p:nvPr/>
          </p:nvCxnSpPr>
          <p:spPr>
            <a:xfrm flipH="1">
              <a:off x="1811964" y="4793019"/>
              <a:ext cx="155592" cy="38201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7" idx="5"/>
              <a:endCxn id="6" idx="1"/>
            </p:cNvCxnSpPr>
            <p:nvPr/>
          </p:nvCxnSpPr>
          <p:spPr>
            <a:xfrm>
              <a:off x="2343187" y="4793019"/>
              <a:ext cx="155592" cy="38201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9" idx="5"/>
              <a:endCxn id="8" idx="1"/>
            </p:cNvCxnSpPr>
            <p:nvPr/>
          </p:nvCxnSpPr>
          <p:spPr>
            <a:xfrm>
              <a:off x="3405633" y="4097481"/>
              <a:ext cx="598096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線接點 27"/>
            <p:cNvCxnSpPr>
              <a:stCxn id="13" idx="5"/>
              <a:endCxn id="12" idx="1"/>
            </p:cNvCxnSpPr>
            <p:nvPr/>
          </p:nvCxnSpPr>
          <p:spPr>
            <a:xfrm>
              <a:off x="4910583" y="3303853"/>
              <a:ext cx="1229469" cy="41799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線接點 30"/>
            <p:cNvCxnSpPr>
              <a:stCxn id="12" idx="3"/>
              <a:endCxn id="10" idx="7"/>
            </p:cNvCxnSpPr>
            <p:nvPr/>
          </p:nvCxnSpPr>
          <p:spPr>
            <a:xfrm flipH="1">
              <a:off x="5441806" y="4097481"/>
              <a:ext cx="698246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12" idx="5"/>
              <a:endCxn id="11" idx="1"/>
            </p:cNvCxnSpPr>
            <p:nvPr/>
          </p:nvCxnSpPr>
          <p:spPr>
            <a:xfrm>
              <a:off x="6515683" y="4097481"/>
              <a:ext cx="638917" cy="3199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手繪多邊形 13"/>
            <p:cNvSpPr/>
            <p:nvPr/>
          </p:nvSpPr>
          <p:spPr>
            <a:xfrm>
              <a:off x="1784350" y="4863560"/>
              <a:ext cx="279400" cy="869950"/>
            </a:xfrm>
            <a:custGeom>
              <a:avLst/>
              <a:gdLst>
                <a:gd name="connsiteX0" fmla="*/ 0 w 279400"/>
                <a:gd name="connsiteY0" fmla="*/ 704850 h 869950"/>
                <a:gd name="connsiteX1" fmla="*/ 88900 w 279400"/>
                <a:gd name="connsiteY1" fmla="*/ 869950 h 869950"/>
                <a:gd name="connsiteX2" fmla="*/ 279400 w 279400"/>
                <a:gd name="connsiteY2" fmla="*/ 869950 h 869950"/>
                <a:gd name="connsiteX3" fmla="*/ 279400 w 279400"/>
                <a:gd name="connsiteY3" fmla="*/ 0 h 8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00" h="869950">
                  <a:moveTo>
                    <a:pt x="0" y="704850"/>
                  </a:moveTo>
                  <a:lnTo>
                    <a:pt x="88900" y="869950"/>
                  </a:lnTo>
                  <a:lnTo>
                    <a:pt x="279400" y="869950"/>
                  </a:lnTo>
                  <a:lnTo>
                    <a:pt x="27940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2246811" y="4870817"/>
              <a:ext cx="269966" cy="836023"/>
            </a:xfrm>
            <a:custGeom>
              <a:avLst/>
              <a:gdLst>
                <a:gd name="connsiteX0" fmla="*/ 269966 w 269966"/>
                <a:gd name="connsiteY0" fmla="*/ 687977 h 836023"/>
                <a:gd name="connsiteX1" fmla="*/ 217715 w 269966"/>
                <a:gd name="connsiteY1" fmla="*/ 836023 h 836023"/>
                <a:gd name="connsiteX2" fmla="*/ 34835 w 269966"/>
                <a:gd name="connsiteY2" fmla="*/ 836023 h 836023"/>
                <a:gd name="connsiteX3" fmla="*/ 0 w 269966"/>
                <a:gd name="connsiteY3" fmla="*/ 836023 h 836023"/>
                <a:gd name="connsiteX4" fmla="*/ 0 w 269966"/>
                <a:gd name="connsiteY4" fmla="*/ 0 h 83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966" h="836023">
                  <a:moveTo>
                    <a:pt x="269966" y="687977"/>
                  </a:moveTo>
                  <a:lnTo>
                    <a:pt x="217715" y="836023"/>
                  </a:lnTo>
                  <a:lnTo>
                    <a:pt x="34835" y="836023"/>
                  </a:lnTo>
                  <a:lnTo>
                    <a:pt x="0" y="83602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3300549" y="4174131"/>
              <a:ext cx="740228" cy="870858"/>
            </a:xfrm>
            <a:custGeom>
              <a:avLst/>
              <a:gdLst>
                <a:gd name="connsiteX0" fmla="*/ 740228 w 740228"/>
                <a:gd name="connsiteY0" fmla="*/ 635726 h 870858"/>
                <a:gd name="connsiteX1" fmla="*/ 627017 w 740228"/>
                <a:gd name="connsiteY1" fmla="*/ 870858 h 870858"/>
                <a:gd name="connsiteX2" fmla="*/ 0 w 740228"/>
                <a:gd name="connsiteY2" fmla="*/ 870858 h 870858"/>
                <a:gd name="connsiteX3" fmla="*/ 0 w 740228"/>
                <a:gd name="connsiteY3" fmla="*/ 0 h 87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228" h="870858">
                  <a:moveTo>
                    <a:pt x="740228" y="635726"/>
                  </a:moveTo>
                  <a:lnTo>
                    <a:pt x="627017" y="870858"/>
                  </a:lnTo>
                  <a:lnTo>
                    <a:pt x="0" y="87085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4354286" y="3381651"/>
              <a:ext cx="313508" cy="1663338"/>
            </a:xfrm>
            <a:custGeom>
              <a:avLst/>
              <a:gdLst>
                <a:gd name="connsiteX0" fmla="*/ 0 w 313508"/>
                <a:gd name="connsiteY0" fmla="*/ 1436915 h 1663338"/>
                <a:gd name="connsiteX1" fmla="*/ 113211 w 313508"/>
                <a:gd name="connsiteY1" fmla="*/ 1663338 h 1663338"/>
                <a:gd name="connsiteX2" fmla="*/ 313508 w 313508"/>
                <a:gd name="connsiteY2" fmla="*/ 1663338 h 1663338"/>
                <a:gd name="connsiteX3" fmla="*/ 313508 w 313508"/>
                <a:gd name="connsiteY3" fmla="*/ 0 h 16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508" h="1663338">
                  <a:moveTo>
                    <a:pt x="0" y="1436915"/>
                  </a:moveTo>
                  <a:lnTo>
                    <a:pt x="113211" y="1663338"/>
                  </a:lnTo>
                  <a:lnTo>
                    <a:pt x="313508" y="1663338"/>
                  </a:lnTo>
                  <a:lnTo>
                    <a:pt x="313508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815840" y="3381651"/>
              <a:ext cx="287383" cy="1663338"/>
            </a:xfrm>
            <a:custGeom>
              <a:avLst/>
              <a:gdLst>
                <a:gd name="connsiteX0" fmla="*/ 287383 w 287383"/>
                <a:gd name="connsiteY0" fmla="*/ 1436915 h 1663338"/>
                <a:gd name="connsiteX1" fmla="*/ 191589 w 287383"/>
                <a:gd name="connsiteY1" fmla="*/ 1663338 h 1663338"/>
                <a:gd name="connsiteX2" fmla="*/ 0 w 287383"/>
                <a:gd name="connsiteY2" fmla="*/ 1663338 h 1663338"/>
                <a:gd name="connsiteX3" fmla="*/ 0 w 287383"/>
                <a:gd name="connsiteY3" fmla="*/ 0 h 16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383" h="1663338">
                  <a:moveTo>
                    <a:pt x="287383" y="1436915"/>
                  </a:moveTo>
                  <a:lnTo>
                    <a:pt x="191589" y="1663338"/>
                  </a:lnTo>
                  <a:lnTo>
                    <a:pt x="0" y="166333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5347063" y="4182840"/>
              <a:ext cx="914400" cy="853440"/>
            </a:xfrm>
            <a:custGeom>
              <a:avLst/>
              <a:gdLst>
                <a:gd name="connsiteX0" fmla="*/ 0 w 914400"/>
                <a:gd name="connsiteY0" fmla="*/ 670560 h 853440"/>
                <a:gd name="connsiteX1" fmla="*/ 69668 w 914400"/>
                <a:gd name="connsiteY1" fmla="*/ 853440 h 853440"/>
                <a:gd name="connsiteX2" fmla="*/ 914400 w 914400"/>
                <a:gd name="connsiteY2" fmla="*/ 853440 h 853440"/>
                <a:gd name="connsiteX3" fmla="*/ 914400 w 914400"/>
                <a:gd name="connsiteY3" fmla="*/ 0 h 85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853440">
                  <a:moveTo>
                    <a:pt x="0" y="670560"/>
                  </a:moveTo>
                  <a:lnTo>
                    <a:pt x="69668" y="853440"/>
                  </a:lnTo>
                  <a:lnTo>
                    <a:pt x="914400" y="853440"/>
                  </a:lnTo>
                  <a:lnTo>
                    <a:pt x="91440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6383383" y="4200257"/>
              <a:ext cx="844731" cy="836023"/>
            </a:xfrm>
            <a:custGeom>
              <a:avLst/>
              <a:gdLst>
                <a:gd name="connsiteX0" fmla="*/ 844731 w 844731"/>
                <a:gd name="connsiteY0" fmla="*/ 635726 h 836023"/>
                <a:gd name="connsiteX1" fmla="*/ 757646 w 844731"/>
                <a:gd name="connsiteY1" fmla="*/ 836023 h 836023"/>
                <a:gd name="connsiteX2" fmla="*/ 0 w 844731"/>
                <a:gd name="connsiteY2" fmla="*/ 836023 h 836023"/>
                <a:gd name="connsiteX3" fmla="*/ 0 w 844731"/>
                <a:gd name="connsiteY3" fmla="*/ 0 h 83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731" h="836023">
                  <a:moveTo>
                    <a:pt x="844731" y="635726"/>
                  </a:moveTo>
                  <a:lnTo>
                    <a:pt x="757646" y="836023"/>
                  </a:lnTo>
                  <a:lnTo>
                    <a:pt x="0" y="83602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手繪多邊形 28"/>
            <p:cNvSpPr/>
            <p:nvPr/>
          </p:nvSpPr>
          <p:spPr>
            <a:xfrm>
              <a:off x="2838994" y="4174131"/>
              <a:ext cx="330926" cy="1532709"/>
            </a:xfrm>
            <a:custGeom>
              <a:avLst/>
              <a:gdLst>
                <a:gd name="connsiteX0" fmla="*/ 0 w 330926"/>
                <a:gd name="connsiteY0" fmla="*/ 1410789 h 1532709"/>
                <a:gd name="connsiteX1" fmla="*/ 60960 w 330926"/>
                <a:gd name="connsiteY1" fmla="*/ 1532709 h 1532709"/>
                <a:gd name="connsiteX2" fmla="*/ 330926 w 330926"/>
                <a:gd name="connsiteY2" fmla="*/ 1532709 h 1532709"/>
                <a:gd name="connsiteX3" fmla="*/ 330926 w 330926"/>
                <a:gd name="connsiteY3" fmla="*/ 0 h 15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926" h="1532709">
                  <a:moveTo>
                    <a:pt x="0" y="1410789"/>
                  </a:moveTo>
                  <a:lnTo>
                    <a:pt x="60960" y="1532709"/>
                  </a:lnTo>
                  <a:lnTo>
                    <a:pt x="330926" y="1532709"/>
                  </a:lnTo>
                  <a:lnTo>
                    <a:pt x="330926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橢圓 34"/>
            <p:cNvSpPr/>
            <p:nvPr/>
          </p:nvSpPr>
          <p:spPr>
            <a:xfrm>
              <a:off x="5171991" y="2088708"/>
              <a:ext cx="531223" cy="5312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-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36" name="直線接點 35"/>
            <p:cNvCxnSpPr>
              <a:stCxn id="35" idx="3"/>
              <a:endCxn id="13" idx="7"/>
            </p:cNvCxnSpPr>
            <p:nvPr/>
          </p:nvCxnSpPr>
          <p:spPr>
            <a:xfrm flipH="1">
              <a:off x="4910583" y="2542135"/>
              <a:ext cx="339204" cy="38608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8" name="手繪多邊形 37"/>
            <p:cNvSpPr/>
            <p:nvPr/>
          </p:nvSpPr>
          <p:spPr>
            <a:xfrm>
              <a:off x="1048407" y="2372710"/>
              <a:ext cx="4123584" cy="3358070"/>
            </a:xfrm>
            <a:custGeom>
              <a:avLst/>
              <a:gdLst>
                <a:gd name="connsiteX0" fmla="*/ 409903 w 3909848"/>
                <a:gd name="connsiteY0" fmla="*/ 3208283 h 3365938"/>
                <a:gd name="connsiteX1" fmla="*/ 362607 w 3909848"/>
                <a:gd name="connsiteY1" fmla="*/ 3365938 h 3365938"/>
                <a:gd name="connsiteX2" fmla="*/ 0 w 3909848"/>
                <a:gd name="connsiteY2" fmla="*/ 3365938 h 3365938"/>
                <a:gd name="connsiteX3" fmla="*/ 0 w 3909848"/>
                <a:gd name="connsiteY3" fmla="*/ 0 h 3365938"/>
                <a:gd name="connsiteX4" fmla="*/ 3909848 w 3909848"/>
                <a:gd name="connsiteY4" fmla="*/ 0 h 336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848" h="3365938">
                  <a:moveTo>
                    <a:pt x="409903" y="3208283"/>
                  </a:moveTo>
                  <a:lnTo>
                    <a:pt x="362607" y="3365938"/>
                  </a:lnTo>
                  <a:lnTo>
                    <a:pt x="0" y="3365938"/>
                  </a:lnTo>
                  <a:lnTo>
                    <a:pt x="0" y="0"/>
                  </a:lnTo>
                  <a:lnTo>
                    <a:pt x="3909848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手繪多邊形 38"/>
            <p:cNvSpPr/>
            <p:nvPr/>
          </p:nvSpPr>
          <p:spPr>
            <a:xfrm>
              <a:off x="5694198" y="2372710"/>
              <a:ext cx="2283154" cy="2664387"/>
            </a:xfrm>
            <a:custGeom>
              <a:avLst/>
              <a:gdLst>
                <a:gd name="connsiteX0" fmla="*/ 2025869 w 2522483"/>
                <a:gd name="connsiteY0" fmla="*/ 2364828 h 2554014"/>
                <a:gd name="connsiteX1" fmla="*/ 2120462 w 2522483"/>
                <a:gd name="connsiteY1" fmla="*/ 2554014 h 2554014"/>
                <a:gd name="connsiteX2" fmla="*/ 2522483 w 2522483"/>
                <a:gd name="connsiteY2" fmla="*/ 2538249 h 2554014"/>
                <a:gd name="connsiteX3" fmla="*/ 2522483 w 2522483"/>
                <a:gd name="connsiteY3" fmla="*/ 0 h 2554014"/>
                <a:gd name="connsiteX4" fmla="*/ 2325414 w 2522483"/>
                <a:gd name="connsiteY4" fmla="*/ 0 h 2554014"/>
                <a:gd name="connsiteX5" fmla="*/ 0 w 2522483"/>
                <a:gd name="connsiteY5" fmla="*/ 0 h 255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2483" h="2554014">
                  <a:moveTo>
                    <a:pt x="2025869" y="2364828"/>
                  </a:moveTo>
                  <a:lnTo>
                    <a:pt x="2120462" y="2554014"/>
                  </a:lnTo>
                  <a:lnTo>
                    <a:pt x="2522483" y="2538249"/>
                  </a:lnTo>
                  <a:lnTo>
                    <a:pt x="2522483" y="0"/>
                  </a:lnTo>
                  <a:lnTo>
                    <a:pt x="2325414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0" name="直線接點 39"/>
            <p:cNvCxnSpPr/>
            <p:nvPr/>
          </p:nvCxnSpPr>
          <p:spPr>
            <a:xfrm>
              <a:off x="5381297" y="1726102"/>
              <a:ext cx="0" cy="37048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手繪多邊形 40"/>
            <p:cNvSpPr/>
            <p:nvPr/>
          </p:nvSpPr>
          <p:spPr>
            <a:xfrm>
              <a:off x="5502166" y="1883979"/>
              <a:ext cx="804041" cy="1016876"/>
            </a:xfrm>
            <a:custGeom>
              <a:avLst/>
              <a:gdLst>
                <a:gd name="connsiteX0" fmla="*/ 118241 w 804041"/>
                <a:gd name="connsiteY0" fmla="*/ 670035 h 1016876"/>
                <a:gd name="connsiteX1" fmla="*/ 425668 w 804041"/>
                <a:gd name="connsiteY1" fmla="*/ 1016876 h 1016876"/>
                <a:gd name="connsiteX2" fmla="*/ 804041 w 804041"/>
                <a:gd name="connsiteY2" fmla="*/ 1016876 h 1016876"/>
                <a:gd name="connsiteX3" fmla="*/ 804041 w 804041"/>
                <a:gd name="connsiteY3" fmla="*/ 938049 h 1016876"/>
                <a:gd name="connsiteX4" fmla="*/ 804041 w 804041"/>
                <a:gd name="connsiteY4" fmla="*/ 0 h 1016876"/>
                <a:gd name="connsiteX5" fmla="*/ 662151 w 804041"/>
                <a:gd name="connsiteY5" fmla="*/ 0 h 1016876"/>
                <a:gd name="connsiteX6" fmla="*/ 0 w 804041"/>
                <a:gd name="connsiteY6" fmla="*/ 0 h 1016876"/>
                <a:gd name="connsiteX7" fmla="*/ 0 w 804041"/>
                <a:gd name="connsiteY7" fmla="*/ 212835 h 101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041" h="1016876">
                  <a:moveTo>
                    <a:pt x="118241" y="670035"/>
                  </a:moveTo>
                  <a:lnTo>
                    <a:pt x="425668" y="1016876"/>
                  </a:lnTo>
                  <a:lnTo>
                    <a:pt x="804041" y="1016876"/>
                  </a:lnTo>
                  <a:lnTo>
                    <a:pt x="804041" y="938049"/>
                  </a:lnTo>
                  <a:lnTo>
                    <a:pt x="804041" y="0"/>
                  </a:lnTo>
                  <a:lnTo>
                    <a:pt x="662151" y="0"/>
                  </a:lnTo>
                  <a:lnTo>
                    <a:pt x="0" y="0"/>
                  </a:lnTo>
                  <a:lnTo>
                    <a:pt x="0" y="21283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5028476" y="1371740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smtClean="0"/>
                <a:t>head</a:t>
              </a:r>
              <a:endParaRPr lang="zh-TW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5771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Traverse a Threaded Binary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4"/>
            <a:ext cx="7886700" cy="104468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mtClean="0"/>
              <a:t>Threaded binary tree traversal</a:t>
            </a:r>
          </a:p>
          <a:p>
            <a:pPr lvl="1"/>
            <a:r>
              <a:rPr lang="en-US" altLang="zh-TW" b="1" smtClean="0">
                <a:solidFill>
                  <a:srgbClr val="C00000"/>
                </a:solidFill>
              </a:rPr>
              <a:t>No need of stacks</a:t>
            </a:r>
          </a:p>
          <a:p>
            <a:pPr lvl="1"/>
            <a:r>
              <a:rPr lang="en-US" altLang="zh-TW" b="1" smtClean="0"/>
              <a:t>Can begin from any </a:t>
            </a:r>
            <a:r>
              <a:rPr lang="en-US" altLang="zh-TW" b="1" smtClean="0">
                <a:solidFill>
                  <a:srgbClr val="C00000"/>
                </a:solidFill>
              </a:rPr>
              <a:t>arbitrary node </a:t>
            </a:r>
          </a:p>
          <a:p>
            <a:pPr lvl="1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2945" y="2277437"/>
            <a:ext cx="4382813" cy="2777459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8589" y="2554014"/>
            <a:ext cx="4229177" cy="4167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T* </a:t>
            </a:r>
            <a:r>
              <a:rPr lang="en-US" altLang="zh-TW" sz="1700" b="1" err="1">
                <a:latin typeface="Consolas" panose="020B0609020204030204" pitchFamily="49" charset="0"/>
                <a:cs typeface="Consolas" panose="020B0609020204030204" pitchFamily="49" charset="0"/>
              </a:rPr>
              <a:t>ThreadedInorderIterator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1700" b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Next()</a:t>
            </a:r>
            <a:endParaRPr lang="en-US" altLang="zh-TW" sz="1700" b="1">
              <a:solidFill>
                <a:srgbClr val="0000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ThreadedNode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&lt;T&gt; *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temp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=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rightThread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= temp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(!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temp-&gt;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leftThread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US" altLang="zh-TW" sz="17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 temp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temp-&gt;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= temp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== head)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-&gt;data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363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Insert a node as the right child</a:t>
            </a:r>
            <a:endParaRPr lang="zh-TW" altLang="en-US"/>
          </a:p>
        </p:txBody>
      </p:sp>
      <p:sp>
        <p:nvSpPr>
          <p:cNvPr id="43" name="圓角矩形 42"/>
          <p:cNvSpPr/>
          <p:nvPr/>
        </p:nvSpPr>
        <p:spPr>
          <a:xfrm>
            <a:off x="2262360" y="4706634"/>
            <a:ext cx="3160987" cy="2014166"/>
          </a:xfrm>
          <a:prstGeom prst="roundRect">
            <a:avLst>
              <a:gd name="adj" fmla="val 103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圓角矩形 43"/>
          <p:cNvSpPr/>
          <p:nvPr/>
        </p:nvSpPr>
        <p:spPr>
          <a:xfrm>
            <a:off x="5636175" y="4706634"/>
            <a:ext cx="3160987" cy="2014166"/>
          </a:xfrm>
          <a:prstGeom prst="roundRect">
            <a:avLst>
              <a:gd name="adj" fmla="val 103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2262360" y="1955449"/>
            <a:ext cx="3160987" cy="2495108"/>
          </a:xfrm>
          <a:prstGeom prst="roundRect">
            <a:avLst>
              <a:gd name="adj" fmla="val 103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Inserting a Node into a Treaded Tree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135</a:t>
            </a:fld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041773" y="5489601"/>
            <a:ext cx="400422" cy="40042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s</a:t>
            </a:r>
            <a:endParaRPr lang="zh-TW" altLang="en-US" sz="2400">
              <a:solidFill>
                <a:schemeClr val="tx1"/>
              </a:solidFill>
            </a:endParaRPr>
          </a:p>
        </p:txBody>
      </p:sp>
      <p:cxnSp>
        <p:nvCxnSpPr>
          <p:cNvPr id="20" name="直線接點 19"/>
          <p:cNvCxnSpPr/>
          <p:nvPr/>
        </p:nvCxnSpPr>
        <p:spPr>
          <a:xfrm flipH="1">
            <a:off x="2604398" y="5838567"/>
            <a:ext cx="496694" cy="29102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橢圓 24"/>
          <p:cNvSpPr/>
          <p:nvPr/>
        </p:nvSpPr>
        <p:spPr>
          <a:xfrm>
            <a:off x="4051184" y="4929391"/>
            <a:ext cx="400422" cy="40042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3389311" y="5302625"/>
            <a:ext cx="749472" cy="793534"/>
          </a:xfrm>
          <a:custGeom>
            <a:avLst/>
            <a:gdLst>
              <a:gd name="connsiteX0" fmla="*/ 0 w 583325"/>
              <a:gd name="connsiteY0" fmla="*/ 685800 h 1008993"/>
              <a:gd name="connsiteX1" fmla="*/ 212835 w 583325"/>
              <a:gd name="connsiteY1" fmla="*/ 1008993 h 1008993"/>
              <a:gd name="connsiteX2" fmla="*/ 583325 w 583325"/>
              <a:gd name="connsiteY2" fmla="*/ 1008993 h 1008993"/>
              <a:gd name="connsiteX3" fmla="*/ 583325 w 583325"/>
              <a:gd name="connsiteY3" fmla="*/ 0 h 100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325" h="1008993">
                <a:moveTo>
                  <a:pt x="0" y="685800"/>
                </a:moveTo>
                <a:lnTo>
                  <a:pt x="212835" y="1008993"/>
                </a:lnTo>
                <a:lnTo>
                  <a:pt x="583325" y="1008993"/>
                </a:lnTo>
                <a:lnTo>
                  <a:pt x="583325" y="0"/>
                </a:ln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6363071" y="5456172"/>
            <a:ext cx="400422" cy="40042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s</a:t>
            </a:r>
            <a:endParaRPr lang="zh-TW" altLang="en-US" sz="2400">
              <a:solidFill>
                <a:schemeClr val="tx1"/>
              </a:solidFill>
            </a:endParaRPr>
          </a:p>
        </p:txBody>
      </p:sp>
      <p:cxnSp>
        <p:nvCxnSpPr>
          <p:cNvPr id="31" name="直線接點 30"/>
          <p:cNvCxnSpPr/>
          <p:nvPr/>
        </p:nvCxnSpPr>
        <p:spPr>
          <a:xfrm flipH="1">
            <a:off x="5925696" y="5805138"/>
            <a:ext cx="496694" cy="29102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" name="橢圓 31"/>
          <p:cNvSpPr/>
          <p:nvPr/>
        </p:nvSpPr>
        <p:spPr>
          <a:xfrm>
            <a:off x="7593198" y="4929391"/>
            <a:ext cx="400422" cy="40042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chemeClr val="tx1"/>
              </a:solidFill>
            </a:endParaRPr>
          </a:p>
        </p:txBody>
      </p:sp>
      <p:cxnSp>
        <p:nvCxnSpPr>
          <p:cNvPr id="34" name="直線接點 33"/>
          <p:cNvCxnSpPr>
            <a:endCxn id="36" idx="0"/>
          </p:cNvCxnSpPr>
          <p:nvPr/>
        </p:nvCxnSpPr>
        <p:spPr>
          <a:xfrm>
            <a:off x="3271869" y="2511181"/>
            <a:ext cx="1275173" cy="86569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橢圓 34"/>
          <p:cNvSpPr/>
          <p:nvPr/>
        </p:nvSpPr>
        <p:spPr>
          <a:xfrm>
            <a:off x="7151391" y="6019759"/>
            <a:ext cx="400422" cy="400422"/>
          </a:xfrm>
          <a:prstGeom prst="ellipse">
            <a:avLst/>
          </a:prstGeom>
          <a:solidFill>
            <a:srgbClr val="F3D2F4"/>
          </a:solidFill>
          <a:ln w="19050">
            <a:solidFill>
              <a:srgbClr val="C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r</a:t>
            </a: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36" name="等腰三角形 35"/>
          <p:cNvSpPr/>
          <p:nvPr/>
        </p:nvSpPr>
        <p:spPr>
          <a:xfrm>
            <a:off x="4177344" y="3376876"/>
            <a:ext cx="739396" cy="77064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2930766" y="2175615"/>
            <a:ext cx="400422" cy="40042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s</a:t>
            </a:r>
            <a:endParaRPr lang="zh-TW" altLang="en-US" sz="2400">
              <a:solidFill>
                <a:schemeClr val="tx1"/>
              </a:solidFill>
            </a:endParaRPr>
          </a:p>
        </p:txBody>
      </p:sp>
      <p:cxnSp>
        <p:nvCxnSpPr>
          <p:cNvPr id="38" name="直線接點 37"/>
          <p:cNvCxnSpPr/>
          <p:nvPr/>
        </p:nvCxnSpPr>
        <p:spPr>
          <a:xfrm flipH="1">
            <a:off x="2493391" y="2524580"/>
            <a:ext cx="496694" cy="2910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手繪多邊形 10"/>
          <p:cNvSpPr/>
          <p:nvPr/>
        </p:nvSpPr>
        <p:spPr>
          <a:xfrm>
            <a:off x="3199761" y="2574463"/>
            <a:ext cx="1112118" cy="1726324"/>
          </a:xfrm>
          <a:custGeom>
            <a:avLst/>
            <a:gdLst>
              <a:gd name="connsiteX0" fmla="*/ 1080111 w 1080111"/>
              <a:gd name="connsiteY0" fmla="*/ 1481958 h 1726324"/>
              <a:gd name="connsiteX1" fmla="*/ 961869 w 1080111"/>
              <a:gd name="connsiteY1" fmla="*/ 1726324 h 1726324"/>
              <a:gd name="connsiteX2" fmla="*/ 8056 w 1080111"/>
              <a:gd name="connsiteY2" fmla="*/ 1726324 h 1726324"/>
              <a:gd name="connsiteX3" fmla="*/ 173 w 1080111"/>
              <a:gd name="connsiteY3" fmla="*/ 1474076 h 1726324"/>
              <a:gd name="connsiteX4" fmla="*/ 173 w 1080111"/>
              <a:gd name="connsiteY4" fmla="*/ 0 h 172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111" h="1726324">
                <a:moveTo>
                  <a:pt x="1080111" y="1481958"/>
                </a:moveTo>
                <a:lnTo>
                  <a:pt x="961869" y="1726324"/>
                </a:lnTo>
                <a:lnTo>
                  <a:pt x="8056" y="1726324"/>
                </a:lnTo>
                <a:cubicBezTo>
                  <a:pt x="-1868" y="1547705"/>
                  <a:pt x="173" y="1631804"/>
                  <a:pt x="173" y="1474076"/>
                </a:cubicBezTo>
                <a:lnTo>
                  <a:pt x="173" y="0"/>
                </a:ln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5" name="直線接點 44"/>
          <p:cNvCxnSpPr/>
          <p:nvPr/>
        </p:nvCxnSpPr>
        <p:spPr>
          <a:xfrm>
            <a:off x="6704174" y="5805138"/>
            <a:ext cx="496694" cy="291023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手繪多邊形 12"/>
          <p:cNvSpPr/>
          <p:nvPr/>
        </p:nvSpPr>
        <p:spPr>
          <a:xfrm>
            <a:off x="6613643" y="5853688"/>
            <a:ext cx="622737" cy="670034"/>
          </a:xfrm>
          <a:custGeom>
            <a:avLst/>
            <a:gdLst>
              <a:gd name="connsiteX0" fmla="*/ 622737 w 622737"/>
              <a:gd name="connsiteY0" fmla="*/ 536027 h 670034"/>
              <a:gd name="connsiteX1" fmla="*/ 559675 w 622737"/>
              <a:gd name="connsiteY1" fmla="*/ 670034 h 670034"/>
              <a:gd name="connsiteX2" fmla="*/ 0 w 622737"/>
              <a:gd name="connsiteY2" fmla="*/ 670034 h 670034"/>
              <a:gd name="connsiteX3" fmla="*/ 0 w 622737"/>
              <a:gd name="connsiteY3" fmla="*/ 0 h 67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737" h="670034">
                <a:moveTo>
                  <a:pt x="622737" y="536027"/>
                </a:moveTo>
                <a:lnTo>
                  <a:pt x="559675" y="670034"/>
                </a:lnTo>
                <a:lnTo>
                  <a:pt x="0" y="67003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7472863" y="5329813"/>
            <a:ext cx="260131" cy="1178144"/>
          </a:xfrm>
          <a:custGeom>
            <a:avLst/>
            <a:gdLst>
              <a:gd name="connsiteX0" fmla="*/ 0 w 260131"/>
              <a:gd name="connsiteY0" fmla="*/ 1158765 h 1277007"/>
              <a:gd name="connsiteX1" fmla="*/ 39414 w 260131"/>
              <a:gd name="connsiteY1" fmla="*/ 1277007 h 1277007"/>
              <a:gd name="connsiteX2" fmla="*/ 260131 w 260131"/>
              <a:gd name="connsiteY2" fmla="*/ 1277007 h 1277007"/>
              <a:gd name="connsiteX3" fmla="*/ 252248 w 260131"/>
              <a:gd name="connsiteY3" fmla="*/ 1119352 h 1277007"/>
              <a:gd name="connsiteX4" fmla="*/ 252248 w 260131"/>
              <a:gd name="connsiteY4" fmla="*/ 0 h 127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31" h="1277007">
                <a:moveTo>
                  <a:pt x="0" y="1158765"/>
                </a:moveTo>
                <a:lnTo>
                  <a:pt x="39414" y="1277007"/>
                </a:lnTo>
                <a:lnTo>
                  <a:pt x="260131" y="1277007"/>
                </a:lnTo>
                <a:lnTo>
                  <a:pt x="252248" y="1119352"/>
                </a:lnTo>
                <a:lnTo>
                  <a:pt x="252248" y="0"/>
                </a:lnTo>
              </a:path>
            </a:pathLst>
          </a:custGeom>
          <a:noFill/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4776960" y="2133028"/>
            <a:ext cx="417787" cy="2136228"/>
          </a:xfrm>
          <a:custGeom>
            <a:avLst/>
            <a:gdLst>
              <a:gd name="connsiteX0" fmla="*/ 0 w 417787"/>
              <a:gd name="connsiteY0" fmla="*/ 1923393 h 2136228"/>
              <a:gd name="connsiteX1" fmla="*/ 118242 w 417787"/>
              <a:gd name="connsiteY1" fmla="*/ 2136228 h 2136228"/>
              <a:gd name="connsiteX2" fmla="*/ 417787 w 417787"/>
              <a:gd name="connsiteY2" fmla="*/ 2136228 h 2136228"/>
              <a:gd name="connsiteX3" fmla="*/ 417787 w 417787"/>
              <a:gd name="connsiteY3" fmla="*/ 0 h 213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87" h="2136228">
                <a:moveTo>
                  <a:pt x="0" y="1923393"/>
                </a:moveTo>
                <a:lnTo>
                  <a:pt x="118242" y="2136228"/>
                </a:lnTo>
                <a:lnTo>
                  <a:pt x="417787" y="2136228"/>
                </a:lnTo>
                <a:lnTo>
                  <a:pt x="417787" y="0"/>
                </a:ln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5636175" y="1955449"/>
            <a:ext cx="3160987" cy="2495108"/>
          </a:xfrm>
          <a:prstGeom prst="roundRect">
            <a:avLst>
              <a:gd name="adj" fmla="val 103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等腰三角形 17"/>
          <p:cNvSpPr/>
          <p:nvPr/>
        </p:nvSpPr>
        <p:spPr>
          <a:xfrm>
            <a:off x="7536047" y="3376876"/>
            <a:ext cx="739396" cy="77064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6289469" y="2175615"/>
            <a:ext cx="400422" cy="40042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s</a:t>
            </a:r>
            <a:endParaRPr lang="zh-TW" altLang="en-US" sz="2400">
              <a:solidFill>
                <a:schemeClr val="tx1"/>
              </a:solidFill>
            </a:endParaRPr>
          </a:p>
        </p:txBody>
      </p:sp>
      <p:cxnSp>
        <p:nvCxnSpPr>
          <p:cNvPr id="22" name="直線接點 21"/>
          <p:cNvCxnSpPr/>
          <p:nvPr/>
        </p:nvCxnSpPr>
        <p:spPr>
          <a:xfrm flipH="1">
            <a:off x="5852094" y="2524580"/>
            <a:ext cx="496694" cy="2910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7409050" y="3085854"/>
            <a:ext cx="496694" cy="291023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手繪多邊形 23"/>
          <p:cNvSpPr/>
          <p:nvPr/>
        </p:nvSpPr>
        <p:spPr>
          <a:xfrm>
            <a:off x="7347214" y="3113585"/>
            <a:ext cx="332742" cy="1176481"/>
          </a:xfrm>
          <a:custGeom>
            <a:avLst/>
            <a:gdLst>
              <a:gd name="connsiteX0" fmla="*/ 441434 w 441434"/>
              <a:gd name="connsiteY0" fmla="*/ 1237593 h 1560786"/>
              <a:gd name="connsiteX1" fmla="*/ 291662 w 441434"/>
              <a:gd name="connsiteY1" fmla="*/ 1560786 h 1560786"/>
              <a:gd name="connsiteX2" fmla="*/ 0 w 441434"/>
              <a:gd name="connsiteY2" fmla="*/ 1560786 h 1560786"/>
              <a:gd name="connsiteX3" fmla="*/ 0 w 441434"/>
              <a:gd name="connsiteY3" fmla="*/ 0 h 156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434" h="1560786">
                <a:moveTo>
                  <a:pt x="441434" y="1237593"/>
                </a:moveTo>
                <a:lnTo>
                  <a:pt x="291662" y="1560786"/>
                </a:lnTo>
                <a:lnTo>
                  <a:pt x="0" y="156078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接點 27"/>
          <p:cNvCxnSpPr/>
          <p:nvPr/>
        </p:nvCxnSpPr>
        <p:spPr>
          <a:xfrm>
            <a:off x="6630572" y="2524579"/>
            <a:ext cx="496694" cy="291023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headEnd type="none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橢圓 28"/>
          <p:cNvSpPr/>
          <p:nvPr/>
        </p:nvSpPr>
        <p:spPr>
          <a:xfrm>
            <a:off x="7067947" y="2750517"/>
            <a:ext cx="400422" cy="400422"/>
          </a:xfrm>
          <a:prstGeom prst="ellipse">
            <a:avLst/>
          </a:prstGeom>
          <a:solidFill>
            <a:srgbClr val="F3D2F4"/>
          </a:solidFill>
          <a:ln w="19050">
            <a:solidFill>
              <a:srgbClr val="C0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r</a:t>
            </a: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6558463" y="2566578"/>
            <a:ext cx="559676" cy="685800"/>
          </a:xfrm>
          <a:custGeom>
            <a:avLst/>
            <a:gdLst>
              <a:gd name="connsiteX0" fmla="*/ 559676 w 559676"/>
              <a:gd name="connsiteY0" fmla="*/ 528145 h 685800"/>
              <a:gd name="connsiteX1" fmla="*/ 433552 w 559676"/>
              <a:gd name="connsiteY1" fmla="*/ 685800 h 685800"/>
              <a:gd name="connsiteX2" fmla="*/ 0 w 559676"/>
              <a:gd name="connsiteY2" fmla="*/ 685800 h 685800"/>
              <a:gd name="connsiteX3" fmla="*/ 0 w 559676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676" h="685800">
                <a:moveTo>
                  <a:pt x="559676" y="528145"/>
                </a:moveTo>
                <a:lnTo>
                  <a:pt x="433552" y="685800"/>
                </a:lnTo>
                <a:lnTo>
                  <a:pt x="0" y="68580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C00000"/>
            </a:solidFill>
            <a:prstDash val="sysDash"/>
            <a:headEnd type="none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手繪多邊形 38"/>
          <p:cNvSpPr/>
          <p:nvPr/>
        </p:nvSpPr>
        <p:spPr>
          <a:xfrm>
            <a:off x="8143150" y="2133028"/>
            <a:ext cx="417787" cy="2136228"/>
          </a:xfrm>
          <a:custGeom>
            <a:avLst/>
            <a:gdLst>
              <a:gd name="connsiteX0" fmla="*/ 0 w 417787"/>
              <a:gd name="connsiteY0" fmla="*/ 1923393 h 2136228"/>
              <a:gd name="connsiteX1" fmla="*/ 118242 w 417787"/>
              <a:gd name="connsiteY1" fmla="*/ 2136228 h 2136228"/>
              <a:gd name="connsiteX2" fmla="*/ 417787 w 417787"/>
              <a:gd name="connsiteY2" fmla="*/ 2136228 h 2136228"/>
              <a:gd name="connsiteX3" fmla="*/ 417787 w 417787"/>
              <a:gd name="connsiteY3" fmla="*/ 0 h 213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87" h="2136228">
                <a:moveTo>
                  <a:pt x="0" y="1923393"/>
                </a:moveTo>
                <a:lnTo>
                  <a:pt x="118242" y="2136228"/>
                </a:lnTo>
                <a:lnTo>
                  <a:pt x="417787" y="2136228"/>
                </a:lnTo>
                <a:lnTo>
                  <a:pt x="417787" y="0"/>
                </a:lnTo>
              </a:path>
            </a:pathLst>
          </a:custGeom>
          <a:noFill/>
          <a:ln w="19050">
            <a:solidFill>
              <a:schemeClr val="accent5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5455748" y="3124696"/>
            <a:ext cx="173421" cy="34580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向右箭號 45"/>
          <p:cNvSpPr/>
          <p:nvPr/>
        </p:nvSpPr>
        <p:spPr>
          <a:xfrm>
            <a:off x="5455748" y="5523647"/>
            <a:ext cx="173421" cy="34580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32421" y="2081175"/>
            <a:ext cx="1627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smtClean="0"/>
              <a:t>Case 1</a:t>
            </a:r>
          </a:p>
          <a:p>
            <a:r>
              <a:rPr lang="en-US" altLang="zh-TW" sz="2000" smtClean="0"/>
              <a:t>right </a:t>
            </a:r>
            <a:r>
              <a:rPr lang="en-US" altLang="zh-TW" sz="2000" err="1" smtClean="0"/>
              <a:t>substree</a:t>
            </a:r>
            <a:r>
              <a:rPr lang="en-US" altLang="zh-TW" sz="2000" smtClean="0"/>
              <a:t/>
            </a:r>
            <a:br>
              <a:rPr lang="en-US" altLang="zh-TW" sz="2000" smtClean="0"/>
            </a:br>
            <a:r>
              <a:rPr lang="en-US" altLang="zh-TW" sz="2000" smtClean="0"/>
              <a:t>exists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636521" y="4842229"/>
            <a:ext cx="1627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smtClean="0"/>
              <a:t>Case</a:t>
            </a:r>
            <a:r>
              <a:rPr lang="en-US" altLang="zh-TW" sz="2000" smtClean="0"/>
              <a:t> </a:t>
            </a:r>
            <a:r>
              <a:rPr lang="en-US" altLang="zh-TW" sz="2000" b="1" smtClean="0"/>
              <a:t>2</a:t>
            </a:r>
          </a:p>
          <a:p>
            <a:r>
              <a:rPr lang="en-US" altLang="zh-TW" sz="2000" smtClean="0"/>
              <a:t>right </a:t>
            </a:r>
            <a:r>
              <a:rPr lang="en-US" altLang="zh-TW" sz="2000" err="1" smtClean="0"/>
              <a:t>substree</a:t>
            </a:r>
            <a:r>
              <a:rPr lang="en-US" altLang="zh-TW" sz="2000" smtClean="0"/>
              <a:t/>
            </a:r>
            <a:br>
              <a:rPr lang="en-US" altLang="zh-TW" sz="2000" smtClean="0"/>
            </a:br>
            <a:r>
              <a:rPr lang="en-US" altLang="zh-TW" sz="2000" smtClean="0"/>
              <a:t>doesn't exist</a:t>
            </a:r>
          </a:p>
        </p:txBody>
      </p:sp>
      <p:cxnSp>
        <p:nvCxnSpPr>
          <p:cNvPr id="41" name="直線接點 40"/>
          <p:cNvCxnSpPr/>
          <p:nvPr/>
        </p:nvCxnSpPr>
        <p:spPr>
          <a:xfrm>
            <a:off x="3127234" y="1997993"/>
            <a:ext cx="2891" cy="18498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6493424" y="1997993"/>
            <a:ext cx="2891" cy="18498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3252097" y="5285654"/>
            <a:ext cx="2891" cy="18498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6565624" y="5269604"/>
            <a:ext cx="2891" cy="18498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796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Inserting a Node into a Treaded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58589" y="1384555"/>
            <a:ext cx="8641976" cy="53369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ThreadedTree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InsertRight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ThreadedNode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&lt;T&gt; *s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						   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ThreadedNode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&lt;T&gt; *r)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 r as the right child of s</a:t>
            </a:r>
            <a:endParaRPr lang="zh-TW" altLang="en-US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r-&gt;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r-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rightThread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rightThread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r-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= 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r-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leftThread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zh-TW" sz="18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 a thread</a:t>
            </a:r>
            <a:endParaRPr lang="zh-TW" altLang="en-US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s-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= r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s-&gt;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rightThread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(!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rightThread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ThreadedNode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&lt;T&gt; *temp = </a:t>
            </a:r>
            <a:r>
              <a:rPr lang="en-US" altLang="zh-TW" sz="180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InorderSucc</a:t>
            </a:r>
            <a:r>
              <a:rPr lang="en-US" altLang="zh-TW" sz="180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(r)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TW" alt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temp-&gt;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= 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3811" y="2248593"/>
            <a:ext cx="2667711" cy="4022302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7606860" y="2845671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/>
              <a:t>r</a:t>
            </a:r>
            <a:endParaRPr lang="zh-TW" altLang="en-US" sz="2400"/>
          </a:p>
        </p:txBody>
      </p:sp>
      <p:sp>
        <p:nvSpPr>
          <p:cNvPr id="28" name="文字方塊 27"/>
          <p:cNvSpPr txBox="1"/>
          <p:nvPr/>
        </p:nvSpPr>
        <p:spPr>
          <a:xfrm>
            <a:off x="7685004" y="558004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/>
              <a:t>r</a:t>
            </a:r>
            <a:endParaRPr lang="zh-TW" altLang="en-US" sz="2400"/>
          </a:p>
        </p:txBody>
      </p:sp>
      <p:sp>
        <p:nvSpPr>
          <p:cNvPr id="29" name="文字方塊 28"/>
          <p:cNvSpPr txBox="1"/>
          <p:nvPr/>
        </p:nvSpPr>
        <p:spPr>
          <a:xfrm>
            <a:off x="6956236" y="233592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/>
              <a:t>s</a:t>
            </a:r>
            <a:endParaRPr lang="zh-TW" altLang="en-US" sz="2400"/>
          </a:p>
        </p:txBody>
      </p:sp>
      <p:sp>
        <p:nvSpPr>
          <p:cNvPr id="30" name="文字方塊 29"/>
          <p:cNvSpPr txBox="1"/>
          <p:nvPr/>
        </p:nvSpPr>
        <p:spPr>
          <a:xfrm>
            <a:off x="7015811" y="5109070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/>
              <a:t>s</a:t>
            </a:r>
            <a:endParaRPr lang="zh-TW" altLang="en-US" sz="2400"/>
          </a:p>
        </p:txBody>
      </p:sp>
      <p:sp>
        <p:nvSpPr>
          <p:cNvPr id="6" name="橢圓 5"/>
          <p:cNvSpPr/>
          <p:nvPr/>
        </p:nvSpPr>
        <p:spPr>
          <a:xfrm>
            <a:off x="7993744" y="3076503"/>
            <a:ext cx="175245" cy="175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mtClean="0"/>
              <a:t>1</a:t>
            </a:r>
            <a:endParaRPr lang="zh-TW" altLang="en-US" sz="1600"/>
          </a:p>
        </p:txBody>
      </p:sp>
      <p:sp>
        <p:nvSpPr>
          <p:cNvPr id="12" name="橢圓 11"/>
          <p:cNvSpPr/>
          <p:nvPr/>
        </p:nvSpPr>
        <p:spPr>
          <a:xfrm>
            <a:off x="7987841" y="6138378"/>
            <a:ext cx="175245" cy="175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mtClean="0"/>
              <a:t>1</a:t>
            </a:r>
            <a:endParaRPr lang="zh-TW" altLang="en-US" sz="1600"/>
          </a:p>
        </p:txBody>
      </p:sp>
      <p:sp>
        <p:nvSpPr>
          <p:cNvPr id="13" name="橢圓 12"/>
          <p:cNvSpPr/>
          <p:nvPr/>
        </p:nvSpPr>
        <p:spPr>
          <a:xfrm>
            <a:off x="7278516" y="3415964"/>
            <a:ext cx="175245" cy="175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mtClean="0"/>
              <a:t>2</a:t>
            </a:r>
            <a:endParaRPr lang="zh-TW" altLang="en-US" sz="1600"/>
          </a:p>
        </p:txBody>
      </p:sp>
      <p:sp>
        <p:nvSpPr>
          <p:cNvPr id="14" name="橢圓 13"/>
          <p:cNvSpPr/>
          <p:nvPr/>
        </p:nvSpPr>
        <p:spPr>
          <a:xfrm>
            <a:off x="7366138" y="6138377"/>
            <a:ext cx="175245" cy="175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mtClean="0"/>
              <a:t>2</a:t>
            </a:r>
            <a:endParaRPr lang="zh-TW" altLang="en-US" sz="1600"/>
          </a:p>
        </p:txBody>
      </p:sp>
      <p:sp>
        <p:nvSpPr>
          <p:cNvPr id="16" name="橢圓 15"/>
          <p:cNvSpPr/>
          <p:nvPr/>
        </p:nvSpPr>
        <p:spPr>
          <a:xfrm>
            <a:off x="7366137" y="2651409"/>
            <a:ext cx="175245" cy="175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mtClean="0"/>
              <a:t>3</a:t>
            </a:r>
            <a:endParaRPr lang="zh-TW" altLang="en-US" sz="1600"/>
          </a:p>
        </p:txBody>
      </p:sp>
      <p:sp>
        <p:nvSpPr>
          <p:cNvPr id="17" name="橢圓 16"/>
          <p:cNvSpPr/>
          <p:nvPr/>
        </p:nvSpPr>
        <p:spPr>
          <a:xfrm>
            <a:off x="7453759" y="5421887"/>
            <a:ext cx="175245" cy="175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mtClean="0"/>
              <a:t>3</a:t>
            </a:r>
            <a:endParaRPr lang="zh-TW" altLang="en-US" sz="1600"/>
          </a:p>
        </p:txBody>
      </p:sp>
      <p:sp>
        <p:nvSpPr>
          <p:cNvPr id="18" name="橢圓 17"/>
          <p:cNvSpPr/>
          <p:nvPr/>
        </p:nvSpPr>
        <p:spPr>
          <a:xfrm>
            <a:off x="7643747" y="3739074"/>
            <a:ext cx="175245" cy="175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mtClean="0"/>
              <a:t>4</a:t>
            </a:r>
            <a:endParaRPr lang="zh-TW" altLang="en-US" sz="1600"/>
          </a:p>
        </p:txBody>
      </p:sp>
      <p:sp>
        <p:nvSpPr>
          <p:cNvPr id="19" name="橢圓 18"/>
          <p:cNvSpPr/>
          <p:nvPr/>
        </p:nvSpPr>
        <p:spPr>
          <a:xfrm>
            <a:off x="5322339" y="2672974"/>
            <a:ext cx="175245" cy="175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mtClean="0"/>
              <a:t>1</a:t>
            </a:r>
            <a:endParaRPr lang="zh-TW" altLang="en-US" sz="1600"/>
          </a:p>
        </p:txBody>
      </p:sp>
      <p:sp>
        <p:nvSpPr>
          <p:cNvPr id="20" name="橢圓 19"/>
          <p:cNvSpPr/>
          <p:nvPr/>
        </p:nvSpPr>
        <p:spPr>
          <a:xfrm>
            <a:off x="5322339" y="3454297"/>
            <a:ext cx="175245" cy="175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mtClean="0"/>
              <a:t>2</a:t>
            </a:r>
            <a:endParaRPr lang="zh-TW" altLang="en-US" sz="1600"/>
          </a:p>
        </p:txBody>
      </p:sp>
      <p:sp>
        <p:nvSpPr>
          <p:cNvPr id="21" name="橢圓 20"/>
          <p:cNvSpPr/>
          <p:nvPr/>
        </p:nvSpPr>
        <p:spPr>
          <a:xfrm>
            <a:off x="5317723" y="4235620"/>
            <a:ext cx="175245" cy="175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mtClean="0"/>
              <a:t>3</a:t>
            </a:r>
            <a:endParaRPr lang="zh-TW" altLang="en-US" sz="1600"/>
          </a:p>
        </p:txBody>
      </p:sp>
      <p:sp>
        <p:nvSpPr>
          <p:cNvPr id="22" name="橢圓 21"/>
          <p:cNvSpPr/>
          <p:nvPr/>
        </p:nvSpPr>
        <p:spPr>
          <a:xfrm>
            <a:off x="5317722" y="4988548"/>
            <a:ext cx="175245" cy="1752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smtClean="0"/>
              <a:t>4</a:t>
            </a:r>
            <a:endParaRPr lang="zh-TW" altLang="en-US" sz="1600"/>
          </a:p>
        </p:txBody>
      </p:sp>
    </p:spTree>
    <p:extLst>
      <p:ext uri="{BB962C8B-B14F-4D97-AF65-F5344CB8AC3E}">
        <p14:creationId xmlns:p14="http://schemas.microsoft.com/office/powerpoint/2010/main" val="3267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381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mtClean="0"/>
              <a:t>Insert a node as the left child (similar to the right case)</a:t>
            </a:r>
            <a:endParaRPr lang="zh-TW" altLang="en-US"/>
          </a:p>
        </p:txBody>
      </p:sp>
      <p:sp>
        <p:nvSpPr>
          <p:cNvPr id="43" name="圓角矩形 42"/>
          <p:cNvSpPr/>
          <p:nvPr/>
        </p:nvSpPr>
        <p:spPr>
          <a:xfrm>
            <a:off x="2262360" y="4706634"/>
            <a:ext cx="3160987" cy="2014166"/>
          </a:xfrm>
          <a:prstGeom prst="roundRect">
            <a:avLst>
              <a:gd name="adj" fmla="val 103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圓角矩形 43"/>
          <p:cNvSpPr/>
          <p:nvPr/>
        </p:nvSpPr>
        <p:spPr>
          <a:xfrm>
            <a:off x="5636175" y="4706634"/>
            <a:ext cx="3160987" cy="2014166"/>
          </a:xfrm>
          <a:prstGeom prst="roundRect">
            <a:avLst>
              <a:gd name="adj" fmla="val 103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2262360" y="1955449"/>
            <a:ext cx="3160987" cy="2495108"/>
          </a:xfrm>
          <a:prstGeom prst="roundRect">
            <a:avLst>
              <a:gd name="adj" fmla="val 103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Inserting a Node into a Treaded Tree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137</a:t>
            </a:fld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5636175" y="1955449"/>
            <a:ext cx="3160987" cy="2495108"/>
          </a:xfrm>
          <a:prstGeom prst="roundRect">
            <a:avLst>
              <a:gd name="adj" fmla="val 103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5455748" y="3124696"/>
            <a:ext cx="173421" cy="34580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向右箭號 45"/>
          <p:cNvSpPr/>
          <p:nvPr/>
        </p:nvSpPr>
        <p:spPr>
          <a:xfrm>
            <a:off x="5455748" y="5523647"/>
            <a:ext cx="173421" cy="34580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32421" y="2081175"/>
            <a:ext cx="1489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smtClean="0"/>
              <a:t>Case 1</a:t>
            </a:r>
          </a:p>
          <a:p>
            <a:r>
              <a:rPr lang="en-US" altLang="zh-TW" sz="2000" smtClean="0"/>
              <a:t>left </a:t>
            </a:r>
            <a:r>
              <a:rPr lang="en-US" altLang="zh-TW" sz="2000" err="1" smtClean="0"/>
              <a:t>substree</a:t>
            </a:r>
            <a:r>
              <a:rPr lang="en-US" altLang="zh-TW" sz="2000" smtClean="0"/>
              <a:t/>
            </a:r>
            <a:br>
              <a:rPr lang="en-US" altLang="zh-TW" sz="2000" smtClean="0"/>
            </a:br>
            <a:r>
              <a:rPr lang="en-US" altLang="zh-TW" sz="2000" smtClean="0"/>
              <a:t>exists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636521" y="4842229"/>
            <a:ext cx="149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smtClean="0"/>
              <a:t>Case</a:t>
            </a:r>
            <a:r>
              <a:rPr lang="en-US" altLang="zh-TW" sz="2000" smtClean="0"/>
              <a:t> </a:t>
            </a:r>
            <a:r>
              <a:rPr lang="en-US" altLang="zh-TW" sz="2000" b="1" smtClean="0"/>
              <a:t>2</a:t>
            </a:r>
          </a:p>
          <a:p>
            <a:r>
              <a:rPr lang="en-US" altLang="zh-TW" sz="2000" smtClean="0"/>
              <a:t>left </a:t>
            </a:r>
            <a:r>
              <a:rPr lang="en-US" altLang="zh-TW" sz="2000" err="1" smtClean="0"/>
              <a:t>substree</a:t>
            </a:r>
            <a:r>
              <a:rPr lang="en-US" altLang="zh-TW" sz="2000" smtClean="0"/>
              <a:t/>
            </a:r>
            <a:br>
              <a:rPr lang="en-US" altLang="zh-TW" sz="2000" smtClean="0"/>
            </a:br>
            <a:r>
              <a:rPr lang="en-US" altLang="zh-TW" sz="2000" smtClean="0"/>
              <a:t>doesn't exist</a:t>
            </a:r>
          </a:p>
        </p:txBody>
      </p:sp>
      <p:grpSp>
        <p:nvGrpSpPr>
          <p:cNvPr id="9" name="群組 8"/>
          <p:cNvGrpSpPr/>
          <p:nvPr/>
        </p:nvGrpSpPr>
        <p:grpSpPr>
          <a:xfrm flipH="1">
            <a:off x="2493391" y="1997993"/>
            <a:ext cx="2701356" cy="2302794"/>
            <a:chOff x="2493391" y="1997993"/>
            <a:chExt cx="2701356" cy="2302794"/>
          </a:xfrm>
        </p:grpSpPr>
        <p:cxnSp>
          <p:nvCxnSpPr>
            <p:cNvPr id="34" name="直線接點 33"/>
            <p:cNvCxnSpPr>
              <a:endCxn id="36" idx="0"/>
            </p:cNvCxnSpPr>
            <p:nvPr/>
          </p:nvCxnSpPr>
          <p:spPr>
            <a:xfrm>
              <a:off x="3271869" y="2511181"/>
              <a:ext cx="1275173" cy="86569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等腰三角形 35"/>
            <p:cNvSpPr/>
            <p:nvPr/>
          </p:nvSpPr>
          <p:spPr>
            <a:xfrm>
              <a:off x="4177344" y="3376876"/>
              <a:ext cx="739396" cy="770649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2930766" y="2175615"/>
              <a:ext cx="400422" cy="40042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s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38" name="直線接點 37"/>
            <p:cNvCxnSpPr/>
            <p:nvPr/>
          </p:nvCxnSpPr>
          <p:spPr>
            <a:xfrm flipH="1">
              <a:off x="2493391" y="2524580"/>
              <a:ext cx="496694" cy="2910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手繪多邊形 10"/>
            <p:cNvSpPr/>
            <p:nvPr/>
          </p:nvSpPr>
          <p:spPr>
            <a:xfrm>
              <a:off x="3199761" y="2574463"/>
              <a:ext cx="1112118" cy="1726324"/>
            </a:xfrm>
            <a:custGeom>
              <a:avLst/>
              <a:gdLst>
                <a:gd name="connsiteX0" fmla="*/ 1080111 w 1080111"/>
                <a:gd name="connsiteY0" fmla="*/ 1481958 h 1726324"/>
                <a:gd name="connsiteX1" fmla="*/ 961869 w 1080111"/>
                <a:gd name="connsiteY1" fmla="*/ 1726324 h 1726324"/>
                <a:gd name="connsiteX2" fmla="*/ 8056 w 1080111"/>
                <a:gd name="connsiteY2" fmla="*/ 1726324 h 1726324"/>
                <a:gd name="connsiteX3" fmla="*/ 173 w 1080111"/>
                <a:gd name="connsiteY3" fmla="*/ 1474076 h 1726324"/>
                <a:gd name="connsiteX4" fmla="*/ 173 w 1080111"/>
                <a:gd name="connsiteY4" fmla="*/ 0 h 172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11" h="1726324">
                  <a:moveTo>
                    <a:pt x="1080111" y="1481958"/>
                  </a:moveTo>
                  <a:lnTo>
                    <a:pt x="961869" y="1726324"/>
                  </a:lnTo>
                  <a:lnTo>
                    <a:pt x="8056" y="1726324"/>
                  </a:lnTo>
                  <a:cubicBezTo>
                    <a:pt x="-1868" y="1547705"/>
                    <a:pt x="173" y="1631804"/>
                    <a:pt x="173" y="1474076"/>
                  </a:cubicBezTo>
                  <a:lnTo>
                    <a:pt x="173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4776960" y="2133028"/>
              <a:ext cx="417787" cy="2136228"/>
            </a:xfrm>
            <a:custGeom>
              <a:avLst/>
              <a:gdLst>
                <a:gd name="connsiteX0" fmla="*/ 0 w 417787"/>
                <a:gd name="connsiteY0" fmla="*/ 1923393 h 2136228"/>
                <a:gd name="connsiteX1" fmla="*/ 118242 w 417787"/>
                <a:gd name="connsiteY1" fmla="*/ 2136228 h 2136228"/>
                <a:gd name="connsiteX2" fmla="*/ 417787 w 417787"/>
                <a:gd name="connsiteY2" fmla="*/ 2136228 h 2136228"/>
                <a:gd name="connsiteX3" fmla="*/ 417787 w 417787"/>
                <a:gd name="connsiteY3" fmla="*/ 0 h 213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87" h="2136228">
                  <a:moveTo>
                    <a:pt x="0" y="1923393"/>
                  </a:moveTo>
                  <a:lnTo>
                    <a:pt x="118242" y="2136228"/>
                  </a:lnTo>
                  <a:lnTo>
                    <a:pt x="417787" y="2136228"/>
                  </a:lnTo>
                  <a:lnTo>
                    <a:pt x="417787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1" name="直線接點 40"/>
            <p:cNvCxnSpPr/>
            <p:nvPr/>
          </p:nvCxnSpPr>
          <p:spPr>
            <a:xfrm>
              <a:off x="3127234" y="1997993"/>
              <a:ext cx="2891" cy="18498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群組 11"/>
          <p:cNvGrpSpPr/>
          <p:nvPr/>
        </p:nvGrpSpPr>
        <p:grpSpPr>
          <a:xfrm flipH="1">
            <a:off x="5852094" y="1997993"/>
            <a:ext cx="2708843" cy="2292073"/>
            <a:chOff x="5852094" y="1997993"/>
            <a:chExt cx="2708843" cy="2292073"/>
          </a:xfrm>
        </p:grpSpPr>
        <p:sp>
          <p:nvSpPr>
            <p:cNvPr id="18" name="等腰三角形 17"/>
            <p:cNvSpPr/>
            <p:nvPr/>
          </p:nvSpPr>
          <p:spPr>
            <a:xfrm>
              <a:off x="7536047" y="3376876"/>
              <a:ext cx="739396" cy="770649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6289469" y="2175615"/>
              <a:ext cx="400422" cy="40042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s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22" name="直線接點 21"/>
            <p:cNvCxnSpPr/>
            <p:nvPr/>
          </p:nvCxnSpPr>
          <p:spPr>
            <a:xfrm flipH="1">
              <a:off x="5852094" y="2524580"/>
              <a:ext cx="496694" cy="29102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7409050" y="3085854"/>
              <a:ext cx="496694" cy="29102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手繪多邊形 23"/>
            <p:cNvSpPr/>
            <p:nvPr/>
          </p:nvSpPr>
          <p:spPr>
            <a:xfrm>
              <a:off x="7347214" y="3113585"/>
              <a:ext cx="332742" cy="1176481"/>
            </a:xfrm>
            <a:custGeom>
              <a:avLst/>
              <a:gdLst>
                <a:gd name="connsiteX0" fmla="*/ 441434 w 441434"/>
                <a:gd name="connsiteY0" fmla="*/ 1237593 h 1560786"/>
                <a:gd name="connsiteX1" fmla="*/ 291662 w 441434"/>
                <a:gd name="connsiteY1" fmla="*/ 1560786 h 1560786"/>
                <a:gd name="connsiteX2" fmla="*/ 0 w 441434"/>
                <a:gd name="connsiteY2" fmla="*/ 1560786 h 1560786"/>
                <a:gd name="connsiteX3" fmla="*/ 0 w 441434"/>
                <a:gd name="connsiteY3" fmla="*/ 0 h 15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434" h="1560786">
                  <a:moveTo>
                    <a:pt x="441434" y="1237593"/>
                  </a:moveTo>
                  <a:lnTo>
                    <a:pt x="291662" y="1560786"/>
                  </a:lnTo>
                  <a:lnTo>
                    <a:pt x="0" y="156078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接點 27"/>
            <p:cNvCxnSpPr/>
            <p:nvPr/>
          </p:nvCxnSpPr>
          <p:spPr>
            <a:xfrm>
              <a:off x="6630572" y="2524579"/>
              <a:ext cx="496694" cy="29102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橢圓 28"/>
            <p:cNvSpPr/>
            <p:nvPr/>
          </p:nvSpPr>
          <p:spPr>
            <a:xfrm>
              <a:off x="7067947" y="2750517"/>
              <a:ext cx="400422" cy="400422"/>
            </a:xfrm>
            <a:prstGeom prst="ellipse">
              <a:avLst/>
            </a:prstGeom>
            <a:solidFill>
              <a:srgbClr val="F3D2F4"/>
            </a:solidFill>
            <a:ln w="19050">
              <a:solidFill>
                <a:srgbClr val="C00000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l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6558463" y="2566578"/>
              <a:ext cx="559676" cy="685800"/>
            </a:xfrm>
            <a:custGeom>
              <a:avLst/>
              <a:gdLst>
                <a:gd name="connsiteX0" fmla="*/ 559676 w 559676"/>
                <a:gd name="connsiteY0" fmla="*/ 528145 h 685800"/>
                <a:gd name="connsiteX1" fmla="*/ 433552 w 559676"/>
                <a:gd name="connsiteY1" fmla="*/ 685800 h 685800"/>
                <a:gd name="connsiteX2" fmla="*/ 0 w 559676"/>
                <a:gd name="connsiteY2" fmla="*/ 685800 h 685800"/>
                <a:gd name="connsiteX3" fmla="*/ 0 w 559676"/>
                <a:gd name="connsiteY3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9676" h="685800">
                  <a:moveTo>
                    <a:pt x="559676" y="528145"/>
                  </a:moveTo>
                  <a:lnTo>
                    <a:pt x="433552" y="685800"/>
                  </a:lnTo>
                  <a:lnTo>
                    <a:pt x="0" y="68580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手繪多邊形 38"/>
            <p:cNvSpPr/>
            <p:nvPr/>
          </p:nvSpPr>
          <p:spPr>
            <a:xfrm>
              <a:off x="8143150" y="2133028"/>
              <a:ext cx="417787" cy="2136228"/>
            </a:xfrm>
            <a:custGeom>
              <a:avLst/>
              <a:gdLst>
                <a:gd name="connsiteX0" fmla="*/ 0 w 417787"/>
                <a:gd name="connsiteY0" fmla="*/ 1923393 h 2136228"/>
                <a:gd name="connsiteX1" fmla="*/ 118242 w 417787"/>
                <a:gd name="connsiteY1" fmla="*/ 2136228 h 2136228"/>
                <a:gd name="connsiteX2" fmla="*/ 417787 w 417787"/>
                <a:gd name="connsiteY2" fmla="*/ 2136228 h 2136228"/>
                <a:gd name="connsiteX3" fmla="*/ 417787 w 417787"/>
                <a:gd name="connsiteY3" fmla="*/ 0 h 213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787" h="2136228">
                  <a:moveTo>
                    <a:pt x="0" y="1923393"/>
                  </a:moveTo>
                  <a:lnTo>
                    <a:pt x="118242" y="2136228"/>
                  </a:lnTo>
                  <a:lnTo>
                    <a:pt x="417787" y="2136228"/>
                  </a:lnTo>
                  <a:lnTo>
                    <a:pt x="417787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7" name="直線接點 46"/>
            <p:cNvCxnSpPr/>
            <p:nvPr/>
          </p:nvCxnSpPr>
          <p:spPr>
            <a:xfrm>
              <a:off x="6493424" y="1997993"/>
              <a:ext cx="2891" cy="18498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4" name="群組 13"/>
          <p:cNvGrpSpPr/>
          <p:nvPr/>
        </p:nvGrpSpPr>
        <p:grpSpPr>
          <a:xfrm flipH="1">
            <a:off x="2604398" y="4929391"/>
            <a:ext cx="1847208" cy="1200197"/>
            <a:chOff x="2604398" y="4929391"/>
            <a:chExt cx="1847208" cy="1200197"/>
          </a:xfrm>
        </p:grpSpPr>
        <p:sp>
          <p:nvSpPr>
            <p:cNvPr id="19" name="橢圓 18"/>
            <p:cNvSpPr/>
            <p:nvPr/>
          </p:nvSpPr>
          <p:spPr>
            <a:xfrm>
              <a:off x="3041773" y="5489601"/>
              <a:ext cx="400422" cy="40042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s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20" name="直線接點 19"/>
            <p:cNvCxnSpPr/>
            <p:nvPr/>
          </p:nvCxnSpPr>
          <p:spPr>
            <a:xfrm flipH="1">
              <a:off x="2604398" y="5838567"/>
              <a:ext cx="496694" cy="29102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橢圓 24"/>
            <p:cNvSpPr/>
            <p:nvPr/>
          </p:nvSpPr>
          <p:spPr>
            <a:xfrm>
              <a:off x="4051184" y="4929391"/>
              <a:ext cx="400422" cy="40042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3389311" y="5302625"/>
              <a:ext cx="749472" cy="793534"/>
            </a:xfrm>
            <a:custGeom>
              <a:avLst/>
              <a:gdLst>
                <a:gd name="connsiteX0" fmla="*/ 0 w 583325"/>
                <a:gd name="connsiteY0" fmla="*/ 685800 h 1008993"/>
                <a:gd name="connsiteX1" fmla="*/ 212835 w 583325"/>
                <a:gd name="connsiteY1" fmla="*/ 1008993 h 1008993"/>
                <a:gd name="connsiteX2" fmla="*/ 583325 w 583325"/>
                <a:gd name="connsiteY2" fmla="*/ 1008993 h 1008993"/>
                <a:gd name="connsiteX3" fmla="*/ 583325 w 583325"/>
                <a:gd name="connsiteY3" fmla="*/ 0 h 100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3325" h="1008993">
                  <a:moveTo>
                    <a:pt x="0" y="685800"/>
                  </a:moveTo>
                  <a:lnTo>
                    <a:pt x="212835" y="1008993"/>
                  </a:lnTo>
                  <a:lnTo>
                    <a:pt x="583325" y="1008993"/>
                  </a:lnTo>
                  <a:lnTo>
                    <a:pt x="583325" y="0"/>
                  </a:lnTo>
                </a:path>
              </a:pathLst>
            </a:custGeom>
            <a:noFill/>
            <a:ln w="19050">
              <a:solidFill>
                <a:schemeClr val="accent5">
                  <a:lumMod val="75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8" name="直線接點 47"/>
            <p:cNvCxnSpPr/>
            <p:nvPr/>
          </p:nvCxnSpPr>
          <p:spPr>
            <a:xfrm>
              <a:off x="3252097" y="5285654"/>
              <a:ext cx="2891" cy="18498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5" name="群組 14"/>
          <p:cNvGrpSpPr/>
          <p:nvPr/>
        </p:nvGrpSpPr>
        <p:grpSpPr>
          <a:xfrm flipH="1">
            <a:off x="5925696" y="4929391"/>
            <a:ext cx="2067924" cy="1594331"/>
            <a:chOff x="5925696" y="4929391"/>
            <a:chExt cx="2067924" cy="1594331"/>
          </a:xfrm>
        </p:grpSpPr>
        <p:sp>
          <p:nvSpPr>
            <p:cNvPr id="30" name="橢圓 29"/>
            <p:cNvSpPr/>
            <p:nvPr/>
          </p:nvSpPr>
          <p:spPr>
            <a:xfrm>
              <a:off x="6363071" y="5456172"/>
              <a:ext cx="400422" cy="40042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s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31" name="直線接點 30"/>
            <p:cNvCxnSpPr/>
            <p:nvPr/>
          </p:nvCxnSpPr>
          <p:spPr>
            <a:xfrm flipH="1">
              <a:off x="5925696" y="5805138"/>
              <a:ext cx="496694" cy="29102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橢圓 31"/>
            <p:cNvSpPr/>
            <p:nvPr/>
          </p:nvSpPr>
          <p:spPr>
            <a:xfrm>
              <a:off x="7593198" y="4929391"/>
              <a:ext cx="400422" cy="40042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7151391" y="6019759"/>
              <a:ext cx="400422" cy="400422"/>
            </a:xfrm>
            <a:prstGeom prst="ellipse">
              <a:avLst/>
            </a:prstGeom>
            <a:solidFill>
              <a:srgbClr val="F3D2F4"/>
            </a:solidFill>
            <a:ln w="19050">
              <a:solidFill>
                <a:srgbClr val="C00000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l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45" name="直線接點 44"/>
            <p:cNvCxnSpPr/>
            <p:nvPr/>
          </p:nvCxnSpPr>
          <p:spPr>
            <a:xfrm>
              <a:off x="6704174" y="5805138"/>
              <a:ext cx="496694" cy="29102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手繪多邊形 12"/>
            <p:cNvSpPr/>
            <p:nvPr/>
          </p:nvSpPr>
          <p:spPr>
            <a:xfrm>
              <a:off x="6613643" y="5853688"/>
              <a:ext cx="622737" cy="670034"/>
            </a:xfrm>
            <a:custGeom>
              <a:avLst/>
              <a:gdLst>
                <a:gd name="connsiteX0" fmla="*/ 622737 w 622737"/>
                <a:gd name="connsiteY0" fmla="*/ 536027 h 670034"/>
                <a:gd name="connsiteX1" fmla="*/ 559675 w 622737"/>
                <a:gd name="connsiteY1" fmla="*/ 670034 h 670034"/>
                <a:gd name="connsiteX2" fmla="*/ 0 w 622737"/>
                <a:gd name="connsiteY2" fmla="*/ 670034 h 670034"/>
                <a:gd name="connsiteX3" fmla="*/ 0 w 622737"/>
                <a:gd name="connsiteY3" fmla="*/ 0 h 67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737" h="670034">
                  <a:moveTo>
                    <a:pt x="622737" y="536027"/>
                  </a:moveTo>
                  <a:lnTo>
                    <a:pt x="559675" y="670034"/>
                  </a:lnTo>
                  <a:lnTo>
                    <a:pt x="0" y="67003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7472863" y="5329813"/>
              <a:ext cx="260131" cy="1178144"/>
            </a:xfrm>
            <a:custGeom>
              <a:avLst/>
              <a:gdLst>
                <a:gd name="connsiteX0" fmla="*/ 0 w 260131"/>
                <a:gd name="connsiteY0" fmla="*/ 1158765 h 1277007"/>
                <a:gd name="connsiteX1" fmla="*/ 39414 w 260131"/>
                <a:gd name="connsiteY1" fmla="*/ 1277007 h 1277007"/>
                <a:gd name="connsiteX2" fmla="*/ 260131 w 260131"/>
                <a:gd name="connsiteY2" fmla="*/ 1277007 h 1277007"/>
                <a:gd name="connsiteX3" fmla="*/ 252248 w 260131"/>
                <a:gd name="connsiteY3" fmla="*/ 1119352 h 1277007"/>
                <a:gd name="connsiteX4" fmla="*/ 252248 w 260131"/>
                <a:gd name="connsiteY4" fmla="*/ 0 h 127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31" h="1277007">
                  <a:moveTo>
                    <a:pt x="0" y="1158765"/>
                  </a:moveTo>
                  <a:lnTo>
                    <a:pt x="39414" y="1277007"/>
                  </a:lnTo>
                  <a:lnTo>
                    <a:pt x="260131" y="1277007"/>
                  </a:lnTo>
                  <a:lnTo>
                    <a:pt x="252248" y="1119352"/>
                  </a:lnTo>
                  <a:lnTo>
                    <a:pt x="252248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9" name="直線接點 48"/>
            <p:cNvCxnSpPr/>
            <p:nvPr/>
          </p:nvCxnSpPr>
          <p:spPr>
            <a:xfrm>
              <a:off x="6565624" y="5269604"/>
              <a:ext cx="2891" cy="18498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0817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5.1 Introduction</a:t>
            </a:r>
          </a:p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5.2-5.5 Binary trees</a:t>
            </a:r>
          </a:p>
          <a:p>
            <a:r>
              <a:rPr lang="en-US" altLang="zh-TW" b="1">
                <a:solidFill>
                  <a:srgbClr val="C00000"/>
                </a:solidFill>
              </a:rPr>
              <a:t>5.6 </a:t>
            </a:r>
            <a:r>
              <a:rPr lang="en-US" altLang="zh-TW" b="1" smtClean="0">
                <a:solidFill>
                  <a:srgbClr val="C00000"/>
                </a:solidFill>
              </a:rPr>
              <a:t>Heaps </a:t>
            </a:r>
            <a:r>
              <a:rPr lang="en-US" altLang="zh-TW" b="1" smtClean="0">
                <a:solidFill>
                  <a:srgbClr val="C00000"/>
                </a:solidFill>
                <a:sym typeface="Wingdings" panose="05000000000000000000" pitchFamily="2" charset="2"/>
              </a:rPr>
              <a:t> priority queues</a:t>
            </a:r>
            <a:endParaRPr lang="en-US" altLang="zh-TW" b="1">
              <a:solidFill>
                <a:srgbClr val="C00000"/>
              </a:solidFill>
            </a:endParaRPr>
          </a:p>
          <a:p>
            <a:r>
              <a:rPr lang="en-US" altLang="zh-TW" smtClean="0"/>
              <a:t>5.7 Binary search trees</a:t>
            </a:r>
          </a:p>
          <a:p>
            <a:r>
              <a:rPr lang="en-US" altLang="zh-TW" smtClean="0"/>
              <a:t>5.8 Selection trees</a:t>
            </a:r>
          </a:p>
          <a:p>
            <a:r>
              <a:rPr lang="en-US" altLang="zh-TW" smtClean="0"/>
              <a:t>5.9 Forests</a:t>
            </a:r>
          </a:p>
          <a:p>
            <a:r>
              <a:rPr lang="en-US" altLang="zh-TW" smtClean="0"/>
              <a:t>(5.10 Disjoint sets)</a:t>
            </a:r>
          </a:p>
          <a:p>
            <a:r>
              <a:rPr lang="en-US" altLang="zh-TW" smtClean="0"/>
              <a:t>(5.11 Counting binary trees)</a:t>
            </a:r>
            <a:endParaRPr lang="en-US" altLang="zh-TW"/>
          </a:p>
          <a:p>
            <a:pPr lvl="1"/>
            <a:endParaRPr lang="en-US" altLang="zh-TW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Normal Queues vs. Priority Queues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Normal queues</a:t>
            </a:r>
          </a:p>
          <a:p>
            <a:pPr lvl="1"/>
            <a:r>
              <a:rPr lang="en-US" altLang="zh-TW" smtClean="0"/>
              <a:t>First in first out </a:t>
            </a:r>
            <a:r>
              <a:rPr lang="en-US" altLang="zh-TW" smtClean="0">
                <a:solidFill>
                  <a:srgbClr val="C00000"/>
                </a:solidFill>
              </a:rPr>
              <a:t>FIFO</a:t>
            </a:r>
          </a:p>
          <a:p>
            <a:pPr lvl="1"/>
            <a:r>
              <a:rPr lang="en-US" altLang="zh-TW" smtClean="0"/>
              <a:t>Also known as </a:t>
            </a:r>
            <a:r>
              <a:rPr lang="en-US" altLang="zh-TW" smtClean="0">
                <a:solidFill>
                  <a:srgbClr val="0000CC"/>
                </a:solidFill>
              </a:rPr>
              <a:t>first come first serve</a:t>
            </a:r>
          </a:p>
          <a:p>
            <a:r>
              <a:rPr lang="en-US" altLang="zh-TW" smtClean="0"/>
              <a:t>Priority queues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</a:rPr>
              <a:t>High priority first</a:t>
            </a:r>
          </a:p>
          <a:p>
            <a:pPr lvl="1"/>
            <a:endParaRPr lang="en-US" altLang="zh-TW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不是只有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heap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才能實現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priority queue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heap 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是整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體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比較有效率的 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 structure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139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920175" y="4121830"/>
            <a:ext cx="1389184" cy="7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Priority Queue</a:t>
            </a:r>
            <a:endParaRPr lang="zh-TW" altLang="en-US" sz="2400">
              <a:solidFill>
                <a:schemeClr val="tx1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4237892" y="4491107"/>
            <a:ext cx="6822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6309359" y="4491107"/>
            <a:ext cx="68228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5" r="39640"/>
          <a:stretch/>
        </p:blipFill>
        <p:spPr>
          <a:xfrm>
            <a:off x="3376345" y="3767911"/>
            <a:ext cx="520406" cy="128942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5" r="39640"/>
          <a:stretch/>
        </p:blipFill>
        <p:spPr>
          <a:xfrm>
            <a:off x="2714184" y="3767911"/>
            <a:ext cx="520406" cy="128942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5" r="39640"/>
          <a:stretch/>
        </p:blipFill>
        <p:spPr>
          <a:xfrm>
            <a:off x="1332231" y="3767911"/>
            <a:ext cx="520406" cy="1289422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2057447" y="3767911"/>
            <a:ext cx="520406" cy="1289422"/>
            <a:chOff x="2057447" y="3936727"/>
            <a:chExt cx="520406" cy="1289422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55" r="39640"/>
            <a:stretch/>
          </p:blipFill>
          <p:spPr>
            <a:xfrm>
              <a:off x="2057447" y="3936727"/>
              <a:ext cx="520406" cy="1289422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2130641" y="413670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/>
                <a:t>1</a:t>
              </a:r>
              <a:endParaRPr lang="zh-TW" altLang="en-US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1419168" y="39678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3</a:t>
            </a:r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803955" y="39678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4</a:t>
            </a:r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3443138" y="39678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/>
              <a:t>2</a:t>
            </a:r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7431259" y="3767911"/>
            <a:ext cx="520406" cy="1289422"/>
            <a:chOff x="2057447" y="3936727"/>
            <a:chExt cx="520406" cy="1289422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55" r="39640"/>
            <a:stretch/>
          </p:blipFill>
          <p:spPr>
            <a:xfrm>
              <a:off x="2057447" y="3936727"/>
              <a:ext cx="520406" cy="1289422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2130641" y="413670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/>
                <a:t>1</a:t>
              </a:r>
              <a:endParaRPr lang="zh-TW" altLang="en-US"/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4194787" y="4028608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/>
              <a:t>push</a:t>
            </a:r>
            <a:endParaRPr lang="zh-TW" altLang="en-US" sz="2000"/>
          </a:p>
        </p:txBody>
      </p:sp>
      <p:sp>
        <p:nvSpPr>
          <p:cNvPr id="28" name="文字方塊 27"/>
          <p:cNvSpPr txBox="1"/>
          <p:nvPr/>
        </p:nvSpPr>
        <p:spPr>
          <a:xfrm>
            <a:off x="6295634" y="4029419"/>
            <a:ext cx="1063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/>
              <a:t>top, pop</a:t>
            </a:r>
            <a:endParaRPr lang="zh-TW" altLang="en-US" sz="2000"/>
          </a:p>
        </p:txBody>
      </p:sp>
    </p:spTree>
    <p:extLst>
      <p:ext uri="{BB962C8B-B14F-4D97-AF65-F5344CB8AC3E}">
        <p14:creationId xmlns:p14="http://schemas.microsoft.com/office/powerpoint/2010/main" val="4468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Game Tree</a:t>
            </a:r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8"/>
          <a:stretch/>
        </p:blipFill>
        <p:spPr>
          <a:xfrm>
            <a:off x="401884" y="2090820"/>
            <a:ext cx="8441832" cy="403443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3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Priority Queues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zh-TW" smtClean="0">
                <a:ea typeface="新細明體" charset="-120"/>
              </a:rPr>
              <a:t>Two kinds of priority queues: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Min priority queue.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Max priority queue.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Min Priority Queue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Collection of elements.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Each element has a priority or key.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Supports following operations: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err="1" smtClean="0">
                <a:ea typeface="新細明體" charset="-120"/>
              </a:rPr>
              <a:t>isEmpty</a:t>
            </a:r>
            <a:endParaRPr lang="en-US" altLang="zh-TW" smtClean="0">
              <a:ea typeface="新細明體" charset="-120"/>
            </a:endParaRP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size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insert an element into the priority queue (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push</a:t>
            </a:r>
            <a:r>
              <a:rPr lang="en-US" altLang="zh-TW" smtClean="0">
                <a:ea typeface="新細明體" charset="-120"/>
              </a:rPr>
              <a:t>)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get element with </a:t>
            </a:r>
            <a:r>
              <a:rPr lang="en-US" altLang="zh-TW" b="1" smtClean="0">
                <a:solidFill>
                  <a:srgbClr val="FF0000"/>
                </a:solidFill>
                <a:ea typeface="新細明體" charset="-120"/>
              </a:rPr>
              <a:t>min </a:t>
            </a:r>
            <a:r>
              <a:rPr lang="en-US" altLang="zh-TW" smtClean="0">
                <a:ea typeface="新細明體" charset="-120"/>
              </a:rPr>
              <a:t>priority (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top</a:t>
            </a:r>
            <a:r>
              <a:rPr lang="en-US" altLang="zh-TW" smtClean="0">
                <a:ea typeface="新細明體" charset="-120"/>
              </a:rPr>
              <a:t>)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remove element with </a:t>
            </a:r>
            <a:r>
              <a:rPr lang="en-US" altLang="zh-TW" b="1" smtClean="0">
                <a:solidFill>
                  <a:srgbClr val="FF0000"/>
                </a:solidFill>
                <a:ea typeface="新細明體" charset="-120"/>
              </a:rPr>
              <a:t>min</a:t>
            </a:r>
            <a:r>
              <a:rPr lang="en-US" altLang="zh-TW" smtClean="0">
                <a:ea typeface="新細明體" charset="-120"/>
              </a:rPr>
              <a:t> priority (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pop</a:t>
            </a:r>
            <a:r>
              <a:rPr lang="en-US" altLang="zh-TW" smtClean="0">
                <a:ea typeface="新細明體" charset="-120"/>
              </a:rPr>
              <a:t>)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Max Priority Queue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Collection of elements.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Each element has a priority or key.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Supports following operations: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err="1" smtClean="0">
                <a:ea typeface="新細明體" charset="-120"/>
              </a:rPr>
              <a:t>isEmpty</a:t>
            </a:r>
            <a:endParaRPr lang="en-US" altLang="zh-TW" smtClean="0">
              <a:ea typeface="新細明體" charset="-120"/>
            </a:endParaRP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size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insert an element into the priority queue (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push</a:t>
            </a:r>
            <a:r>
              <a:rPr lang="en-US" altLang="zh-TW" smtClean="0">
                <a:ea typeface="新細明體" charset="-120"/>
              </a:rPr>
              <a:t>)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get element with </a:t>
            </a:r>
            <a:r>
              <a:rPr lang="en-US" altLang="zh-TW" b="1" smtClean="0">
                <a:solidFill>
                  <a:srgbClr val="FF0000"/>
                </a:solidFill>
                <a:ea typeface="新細明體" charset="-120"/>
              </a:rPr>
              <a:t>max</a:t>
            </a:r>
            <a:r>
              <a:rPr lang="en-US" altLang="zh-TW" smtClean="0">
                <a:ea typeface="新細明體" charset="-120"/>
              </a:rPr>
              <a:t> priority (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top</a:t>
            </a:r>
            <a:r>
              <a:rPr lang="en-US" altLang="zh-TW" smtClean="0">
                <a:ea typeface="新細明體" charset="-120"/>
              </a:rPr>
              <a:t>)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remove element with </a:t>
            </a:r>
            <a:r>
              <a:rPr lang="en-US" altLang="zh-TW" b="1" smtClean="0">
                <a:solidFill>
                  <a:srgbClr val="FF0000"/>
                </a:solidFill>
                <a:ea typeface="新細明體" charset="-120"/>
              </a:rPr>
              <a:t>max</a:t>
            </a:r>
            <a:r>
              <a:rPr lang="en-US" altLang="zh-TW" smtClean="0">
                <a:ea typeface="新細明體" charset="-120"/>
              </a:rPr>
              <a:t> priority (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pop</a:t>
            </a:r>
            <a:r>
              <a:rPr lang="en-US" altLang="zh-TW" smtClean="0">
                <a:ea typeface="新細明體" charset="-120"/>
              </a:rPr>
              <a:t>)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142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ADT 5.2 Max Priority Queue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416318"/>
          </a:xfrm>
        </p:spPr>
        <p:txBody>
          <a:bodyPr>
            <a:normAutofit/>
          </a:bodyPr>
          <a:lstStyle/>
          <a:p>
            <a:r>
              <a:rPr lang="en-US" altLang="zh-TW" smtClean="0"/>
              <a:t>Max priority queue ADT</a:t>
            </a:r>
          </a:p>
          <a:p>
            <a:endParaRPr lang="en-US" altLang="zh-TW"/>
          </a:p>
          <a:p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08713" y="4618991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143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09352" y="2188291"/>
            <a:ext cx="8641976" cy="279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MaxPQ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~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MaxPQ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() {} 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virtual destructor</a:t>
            </a:r>
            <a:endParaRPr lang="en-US" altLang="zh-TW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altLang="zh-TW" sz="18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//return </a:t>
            </a:r>
            <a:r>
              <a:rPr lang="en-US" altLang="zh-TW" sz="1800" b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iff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empty</a:t>
            </a:r>
            <a:endParaRPr lang="en-US" altLang="zh-TW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T&amp;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Top() </a:t>
            </a:r>
            <a:r>
              <a:rPr lang="en-US" altLang="zh-TW" sz="18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//return reference to the max</a:t>
            </a:r>
            <a:endParaRPr lang="en-US" altLang="zh-TW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Push(</a:t>
            </a:r>
            <a:r>
              <a:rPr lang="en-US" altLang="zh-TW" sz="18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T&amp;) </a:t>
            </a:r>
            <a:r>
              <a:rPr lang="en-US" altLang="zh-TW" sz="18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TW" alt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Pop() </a:t>
            </a:r>
            <a:r>
              <a:rPr lang="en-US" altLang="zh-TW" sz="18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0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zh-TW" altLang="en-US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5269798" y="4038210"/>
            <a:ext cx="3104224" cy="828430"/>
          </a:xfrm>
          <a:prstGeom prst="wedgeRoundRectCallout">
            <a:avLst>
              <a:gd name="adj1" fmla="val -60387"/>
              <a:gd name="adj2" fmla="val -557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mtClean="0">
                <a:solidFill>
                  <a:schemeClr val="tx1"/>
                </a:solidFill>
              </a:rPr>
              <a:t>"= 0" is a notation indicating </a:t>
            </a:r>
            <a:r>
              <a:rPr lang="en-US" altLang="zh-TW" smtClean="0">
                <a:solidFill>
                  <a:srgbClr val="C00000"/>
                </a:solidFill>
              </a:rPr>
              <a:t>pure virtual </a:t>
            </a:r>
            <a:r>
              <a:rPr lang="en-US" altLang="zh-TW" smtClean="0">
                <a:solidFill>
                  <a:schemeClr val="tx1"/>
                </a:solidFill>
              </a:rPr>
              <a:t>functions.  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Example Use of Priority Queues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8065899" cy="5100014"/>
          </a:xfrm>
        </p:spPr>
        <p:txBody>
          <a:bodyPr>
            <a:normAutofit/>
          </a:bodyPr>
          <a:lstStyle/>
          <a:p>
            <a:r>
              <a:rPr lang="en-US" altLang="zh-TW" smtClean="0">
                <a:solidFill>
                  <a:srgbClr val="0000CC"/>
                </a:solidFill>
              </a:rPr>
              <a:t>Sorting (heap sort)</a:t>
            </a:r>
          </a:p>
          <a:p>
            <a:r>
              <a:rPr lang="en-US" altLang="zh-TW" smtClean="0">
                <a:solidFill>
                  <a:srgbClr val="0000CC"/>
                </a:solidFill>
              </a:rPr>
              <a:t>Longest Processing Time (LTP) first scheduling </a:t>
            </a:r>
          </a:p>
          <a:p>
            <a:r>
              <a:rPr lang="en-US" altLang="zh-TW" smtClean="0">
                <a:solidFill>
                  <a:srgbClr val="0000CC"/>
                </a:solidFill>
              </a:rPr>
              <a:t>Shortest-job-first task </a:t>
            </a:r>
            <a:r>
              <a:rPr lang="en-US" altLang="zh-TW" smtClean="0"/>
              <a:t>scheduling </a:t>
            </a:r>
          </a:p>
          <a:p>
            <a:pPr lvl="1"/>
            <a:r>
              <a:rPr lang="en-US" altLang="zh-TW" smtClean="0"/>
              <a:t>Fixed rewards for each job, maximize total reward in a time period</a:t>
            </a:r>
          </a:p>
          <a:p>
            <a:pPr lvl="1"/>
            <a:r>
              <a:rPr lang="en-US" altLang="zh-TW" smtClean="0"/>
              <a:t>Maintain a priority queue of all pending tasks</a:t>
            </a:r>
          </a:p>
          <a:p>
            <a:pPr lvl="1"/>
            <a:r>
              <a:rPr lang="en-US" altLang="zh-TW" smtClean="0"/>
              <a:t>Task with the smallest time requirement is performed</a:t>
            </a:r>
          </a:p>
          <a:p>
            <a:r>
              <a:rPr lang="en-US" altLang="zh-TW" smtClean="0"/>
              <a:t>Simulating a system, </a:t>
            </a:r>
          </a:p>
          <a:p>
            <a:pPr lvl="1"/>
            <a:r>
              <a:rPr lang="en-US" altLang="zh-TW" smtClean="0"/>
              <a:t>e.g., a factory with multiple machines, and multiple jobs of different completion times to be dispatched to available machine</a:t>
            </a:r>
          </a:p>
          <a:p>
            <a:pPr lvl="1"/>
            <a:r>
              <a:rPr lang="en-US" altLang="zh-TW"/>
              <a:t>Maintain a priority queue of </a:t>
            </a:r>
            <a:r>
              <a:rPr lang="en-US" altLang="zh-TW" smtClean="0"/>
              <a:t>concurrent events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5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Sorting Application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Use element key as priority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Insert elements to be sorted into a priority queue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Remove/pop elements in priority order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If a min priority queue is used, elements are extracted in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ascending order </a:t>
            </a:r>
            <a:r>
              <a:rPr lang="en-US" altLang="zh-TW" smtClean="0">
                <a:ea typeface="新細明體" charset="-120"/>
              </a:rPr>
              <a:t>of priority (or key)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If a max priority queue is used, elements are extracted in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descending order </a:t>
            </a:r>
            <a:r>
              <a:rPr lang="en-US" altLang="zh-TW" smtClean="0">
                <a:ea typeface="新細明體" charset="-120"/>
              </a:rPr>
              <a:t>of priority (or key)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Sorting Example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hlink"/>
              </a:buClr>
            </a:pPr>
            <a:r>
              <a:rPr lang="en-US" altLang="zh-TW" smtClean="0">
                <a:ea typeface="新細明體" charset="-120"/>
              </a:rPr>
              <a:t>Sort five elements whose keys are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6, 8, 2, 4, 1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using a max priority queue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  <a:sym typeface="Wingdings" pitchFamily="2" charset="2"/>
              </a:rPr>
              <a:t> 8,6,4,2,1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 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Insert the five elements into a </a:t>
            </a:r>
            <a:r>
              <a:rPr lang="en-US" altLang="zh-TW" b="1" smtClean="0">
                <a:solidFill>
                  <a:srgbClr val="0000CC"/>
                </a:solidFill>
                <a:ea typeface="新細明體" charset="-120"/>
              </a:rPr>
              <a:t>max priority queue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Do five </a:t>
            </a:r>
            <a:r>
              <a:rPr lang="en-US" altLang="zh-TW" b="1" smtClean="0">
                <a:solidFill>
                  <a:srgbClr val="0000CC"/>
                </a:solidFill>
                <a:ea typeface="新細明體" charset="-120"/>
              </a:rPr>
              <a:t>remove max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 operations </a:t>
            </a:r>
            <a:r>
              <a:rPr lang="en-US" altLang="zh-TW" smtClean="0">
                <a:ea typeface="新細明體" charset="-120"/>
              </a:rPr>
              <a:t>placing removed elements into the sorted array from right to left.</a:t>
            </a:r>
            <a:endParaRPr lang="zh-TW" altLang="en-US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After Inserting Into Max Priority Queue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147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61654" y="4953000"/>
            <a:ext cx="2433234" cy="64188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Sorted Array </a:t>
            </a: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063750" y="1606550"/>
            <a:ext cx="4330700" cy="15875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257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353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449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545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641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162354" y="19192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6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952554" y="19192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8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171754" y="25288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2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324154" y="19192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4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333554" y="23764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1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629400" y="2133600"/>
            <a:ext cx="2286000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charset="-120"/>
              </a:rPr>
              <a:t>Max Priority 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After First Remove Max Operation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148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61654" y="4953000"/>
            <a:ext cx="2433234" cy="64188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Sorted Array </a:t>
            </a: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063750" y="1606550"/>
            <a:ext cx="4330700" cy="15875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257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353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449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545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641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162354" y="19192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6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385787" y="3965064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8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171754" y="25288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2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324154" y="19192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4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333554" y="23764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1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629400" y="2133600"/>
            <a:ext cx="2286000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charset="-120"/>
              </a:rPr>
              <a:t>Max Priority 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After Second Remove Max Operation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149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61654" y="4953000"/>
            <a:ext cx="2433234" cy="64188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Sorted Array </a:t>
            </a: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063750" y="1606550"/>
            <a:ext cx="4330700" cy="15875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257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353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449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545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641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774896" y="393406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6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385788" y="3980562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8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171754" y="25288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2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324154" y="19192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4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333554" y="23764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1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629400" y="2133600"/>
            <a:ext cx="2286000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charset="-120"/>
              </a:rPr>
              <a:t>Max Priority 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Definition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514027"/>
          </a:xfrm>
        </p:spPr>
        <p:txBody>
          <a:bodyPr>
            <a:normAutofit fontScale="92500"/>
          </a:bodyPr>
          <a:lstStyle/>
          <a:p>
            <a:r>
              <a:rPr lang="en-US" altLang="zh-TW" smtClean="0"/>
              <a:t>A tree is a finite set of </a:t>
            </a:r>
            <a:r>
              <a:rPr lang="en-US" altLang="zh-TW" smtClean="0">
                <a:solidFill>
                  <a:srgbClr val="0000CC"/>
                </a:solidFill>
              </a:rPr>
              <a:t>one or more nodes (not empty) </a:t>
            </a:r>
            <a:r>
              <a:rPr lang="en-US" altLang="zh-TW" smtClean="0"/>
              <a:t>such that</a:t>
            </a:r>
          </a:p>
          <a:p>
            <a:pPr marL="712788" indent="-449263">
              <a:buFont typeface="+mj-lt"/>
              <a:buAutoNum type="arabicParenR"/>
            </a:pPr>
            <a:r>
              <a:rPr lang="en-US" altLang="zh-TW" smtClean="0"/>
              <a:t>There is a specially designated node called the </a:t>
            </a:r>
            <a:r>
              <a:rPr lang="en-US" altLang="zh-TW" b="1" smtClean="0">
                <a:solidFill>
                  <a:srgbClr val="FF0000"/>
                </a:solidFill>
              </a:rPr>
              <a:t>root</a:t>
            </a:r>
          </a:p>
          <a:p>
            <a:pPr marL="712788" indent="-449263">
              <a:buFont typeface="+mj-lt"/>
              <a:buAutoNum type="arabicParenR"/>
            </a:pPr>
            <a:r>
              <a:rPr lang="en-US" altLang="zh-TW" smtClean="0"/>
              <a:t>The remaining nodes are partitioned into n </a:t>
            </a:r>
            <a:r>
              <a:rPr lang="en-US" altLang="zh-TW" smtClean="0">
                <a:cs typeface="Arial"/>
              </a:rPr>
              <a:t>≥ 0 </a:t>
            </a:r>
            <a:r>
              <a:rPr lang="en-US" altLang="zh-TW" b="1" smtClean="0">
                <a:solidFill>
                  <a:srgbClr val="0000CC"/>
                </a:solidFill>
                <a:cs typeface="Arial"/>
              </a:rPr>
              <a:t>disjoint sets T</a:t>
            </a:r>
            <a:r>
              <a:rPr lang="en-US" altLang="zh-TW" b="1" baseline="-25000" smtClean="0">
                <a:solidFill>
                  <a:srgbClr val="0000CC"/>
                </a:solidFill>
                <a:cs typeface="Arial"/>
              </a:rPr>
              <a:t>1</a:t>
            </a:r>
            <a:r>
              <a:rPr lang="en-US" altLang="zh-TW" b="1" smtClean="0">
                <a:solidFill>
                  <a:srgbClr val="0000CC"/>
                </a:solidFill>
                <a:cs typeface="Arial"/>
              </a:rPr>
              <a:t>, T</a:t>
            </a:r>
            <a:r>
              <a:rPr lang="en-US" altLang="zh-TW" b="1" baseline="-25000" smtClean="0">
                <a:solidFill>
                  <a:srgbClr val="0000CC"/>
                </a:solidFill>
                <a:cs typeface="Arial"/>
              </a:rPr>
              <a:t>2</a:t>
            </a:r>
            <a:r>
              <a:rPr lang="en-US" altLang="zh-TW" b="1" smtClean="0">
                <a:solidFill>
                  <a:srgbClr val="0000CC"/>
                </a:solidFill>
                <a:cs typeface="Arial"/>
              </a:rPr>
              <a:t>, .., </a:t>
            </a:r>
            <a:r>
              <a:rPr lang="en-US" altLang="zh-TW" b="1" err="1" smtClean="0">
                <a:solidFill>
                  <a:srgbClr val="0000CC"/>
                </a:solidFill>
                <a:cs typeface="Arial"/>
              </a:rPr>
              <a:t>T</a:t>
            </a:r>
            <a:r>
              <a:rPr lang="en-US" altLang="zh-TW" b="1" baseline="-25000" err="1" smtClean="0">
                <a:solidFill>
                  <a:srgbClr val="0000CC"/>
                </a:solidFill>
                <a:cs typeface="Arial"/>
              </a:rPr>
              <a:t>n</a:t>
            </a:r>
            <a:r>
              <a:rPr lang="en-US" altLang="zh-TW" smtClean="0">
                <a:cs typeface="Arial"/>
              </a:rPr>
              <a:t>, where each of these sets is a tree. T</a:t>
            </a:r>
            <a:r>
              <a:rPr lang="en-US" altLang="zh-TW" sz="2600" baseline="-25000" smtClean="0">
                <a:cs typeface="Arial"/>
              </a:rPr>
              <a:t>1</a:t>
            </a:r>
            <a:r>
              <a:rPr lang="en-US" altLang="zh-TW" smtClean="0">
                <a:cs typeface="Arial"/>
              </a:rPr>
              <a:t>, .., </a:t>
            </a:r>
            <a:r>
              <a:rPr lang="en-US" altLang="zh-TW" err="1" smtClean="0">
                <a:cs typeface="Arial"/>
              </a:rPr>
              <a:t>T</a:t>
            </a:r>
            <a:r>
              <a:rPr lang="en-US" altLang="zh-TW" sz="2600" baseline="-25000" err="1" smtClean="0">
                <a:cs typeface="Arial"/>
              </a:rPr>
              <a:t>n</a:t>
            </a:r>
            <a:r>
              <a:rPr lang="en-US" altLang="zh-TW" smtClean="0">
                <a:cs typeface="Arial"/>
              </a:rPr>
              <a:t> are called the </a:t>
            </a:r>
            <a:r>
              <a:rPr lang="en-US" altLang="zh-TW" b="1" err="1" smtClean="0">
                <a:solidFill>
                  <a:srgbClr val="FF0000"/>
                </a:solidFill>
                <a:cs typeface="Arial"/>
              </a:rPr>
              <a:t>subtrees</a:t>
            </a:r>
            <a:r>
              <a:rPr lang="en-US" altLang="zh-TW" smtClean="0">
                <a:cs typeface="Arial"/>
              </a:rPr>
              <a:t> of the root.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69238" y="4093729"/>
            <a:ext cx="8780668" cy="2288253"/>
            <a:chOff x="154964" y="3869157"/>
            <a:chExt cx="8780668" cy="2460441"/>
          </a:xfrm>
        </p:grpSpPr>
        <p:sp>
          <p:nvSpPr>
            <p:cNvPr id="6" name="文字方塊 5"/>
            <p:cNvSpPr txBox="1"/>
            <p:nvPr/>
          </p:nvSpPr>
          <p:spPr>
            <a:xfrm>
              <a:off x="3556242" y="3869157"/>
              <a:ext cx="1962012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Proto Indo-European</a:t>
              </a:r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314425" y="4578159"/>
              <a:ext cx="44602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Italic</a:t>
              </a:r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160543" y="4578159"/>
              <a:ext cx="753411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Hellenic</a:t>
              </a:r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401179" y="4578159"/>
              <a:ext cx="908903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Germanic</a:t>
              </a:r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76215" y="5253872"/>
              <a:ext cx="138576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Osco-Umbrian</a:t>
              </a:r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507019" y="5251264"/>
              <a:ext cx="457946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Latin</a:t>
              </a:r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258229" y="5251264"/>
              <a:ext cx="558038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Greek</a:t>
              </a:r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946355" y="5244728"/>
              <a:ext cx="549831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North</a:t>
              </a:r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587266" y="5251264"/>
              <a:ext cx="660950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TW" smtClean="0"/>
                <a:t>West</a:t>
              </a:r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54964" y="5960266"/>
              <a:ext cx="57034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Oscan</a:t>
              </a:r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59528" y="5960266"/>
              <a:ext cx="819135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Umbrian</a:t>
              </a:r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812878" y="5960266"/>
              <a:ext cx="724557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Spanish</a:t>
              </a:r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671650" y="5960266"/>
              <a:ext cx="639791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French</a:t>
              </a:r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445656" y="5960266"/>
              <a:ext cx="580672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Italian</a:t>
              </a:r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160543" y="5960266"/>
              <a:ext cx="828753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Icelandic</a:t>
              </a:r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123511" y="5960266"/>
              <a:ext cx="1025089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Norwegian</a:t>
              </a:r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282815" y="5960266"/>
              <a:ext cx="768672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Swedish</a:t>
              </a:r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185702" y="5960266"/>
              <a:ext cx="383823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Low</a:t>
              </a:r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703740" y="5960266"/>
              <a:ext cx="428002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High</a:t>
              </a:r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8265961" y="5960266"/>
              <a:ext cx="669671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Yiddish</a:t>
              </a:r>
              <a:endParaRPr lang="zh-TW" altLang="en-US"/>
            </a:p>
          </p:txBody>
        </p:sp>
        <p:cxnSp>
          <p:nvCxnSpPr>
            <p:cNvPr id="26" name="肘形接點 25"/>
            <p:cNvCxnSpPr>
              <a:stCxn id="10" idx="2"/>
              <a:endCxn id="15" idx="0"/>
            </p:cNvCxnSpPr>
            <p:nvPr/>
          </p:nvCxnSpPr>
          <p:spPr>
            <a:xfrm rot="5400000">
              <a:off x="686086" y="5377257"/>
              <a:ext cx="337062" cy="828956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接點 26"/>
            <p:cNvCxnSpPr>
              <a:stCxn id="10" idx="2"/>
              <a:endCxn id="16" idx="0"/>
            </p:cNvCxnSpPr>
            <p:nvPr/>
          </p:nvCxnSpPr>
          <p:spPr>
            <a:xfrm rot="16200000" flipH="1">
              <a:off x="1100564" y="5791734"/>
              <a:ext cx="337062" cy="1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27"/>
            <p:cNvCxnSpPr>
              <a:stCxn id="10" idx="2"/>
              <a:endCxn id="17" idx="0"/>
            </p:cNvCxnSpPr>
            <p:nvPr/>
          </p:nvCxnSpPr>
          <p:spPr>
            <a:xfrm rot="16200000" flipH="1">
              <a:off x="1553595" y="5338704"/>
              <a:ext cx="337062" cy="90606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肘形接點 28"/>
            <p:cNvCxnSpPr>
              <a:stCxn id="11" idx="2"/>
              <a:endCxn id="18" idx="0"/>
            </p:cNvCxnSpPr>
            <p:nvPr/>
          </p:nvCxnSpPr>
          <p:spPr>
            <a:xfrm rot="5400000">
              <a:off x="3193934" y="5418208"/>
              <a:ext cx="339670" cy="744446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肘形接點 29"/>
            <p:cNvCxnSpPr>
              <a:stCxn id="11" idx="2"/>
              <a:endCxn id="19" idx="0"/>
            </p:cNvCxnSpPr>
            <p:nvPr/>
          </p:nvCxnSpPr>
          <p:spPr>
            <a:xfrm rot="5400000">
              <a:off x="3566157" y="5790431"/>
              <a:ext cx="339670" cy="1270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接點 30"/>
            <p:cNvCxnSpPr>
              <a:stCxn id="11" idx="2"/>
              <a:endCxn id="20" idx="0"/>
            </p:cNvCxnSpPr>
            <p:nvPr/>
          </p:nvCxnSpPr>
          <p:spPr>
            <a:xfrm rot="16200000" flipH="1">
              <a:off x="3985621" y="5370967"/>
              <a:ext cx="339670" cy="83892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肘形接點 31"/>
            <p:cNvCxnSpPr>
              <a:stCxn id="13" idx="2"/>
              <a:endCxn id="21" idx="0"/>
            </p:cNvCxnSpPr>
            <p:nvPr/>
          </p:nvCxnSpPr>
          <p:spPr>
            <a:xfrm rot="5400000">
              <a:off x="5755561" y="5494556"/>
              <a:ext cx="346206" cy="58521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肘形接點 32"/>
            <p:cNvCxnSpPr>
              <a:stCxn id="13" idx="2"/>
              <a:endCxn id="22" idx="0"/>
            </p:cNvCxnSpPr>
            <p:nvPr/>
          </p:nvCxnSpPr>
          <p:spPr>
            <a:xfrm rot="16200000" flipH="1">
              <a:off x="6271108" y="5564223"/>
              <a:ext cx="346206" cy="44588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肘形接點 33"/>
            <p:cNvCxnSpPr>
              <a:stCxn id="14" idx="2"/>
              <a:endCxn id="23" idx="0"/>
            </p:cNvCxnSpPr>
            <p:nvPr/>
          </p:nvCxnSpPr>
          <p:spPr>
            <a:xfrm rot="5400000">
              <a:off x="7477843" y="5520368"/>
              <a:ext cx="339670" cy="540127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肘形接點 34"/>
            <p:cNvCxnSpPr>
              <a:stCxn id="14" idx="2"/>
              <a:endCxn id="24" idx="0"/>
            </p:cNvCxnSpPr>
            <p:nvPr/>
          </p:nvCxnSpPr>
          <p:spPr>
            <a:xfrm rot="5400000">
              <a:off x="7747906" y="5790431"/>
              <a:ext cx="339670" cy="1270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接點 35"/>
            <p:cNvCxnSpPr>
              <a:stCxn id="14" idx="2"/>
              <a:endCxn id="25" idx="0"/>
            </p:cNvCxnSpPr>
            <p:nvPr/>
          </p:nvCxnSpPr>
          <p:spPr>
            <a:xfrm rot="16200000" flipH="1">
              <a:off x="8089434" y="5448903"/>
              <a:ext cx="339670" cy="683056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肘形接點 36"/>
            <p:cNvCxnSpPr>
              <a:stCxn id="9" idx="2"/>
              <a:endCxn id="13" idx="0"/>
            </p:cNvCxnSpPr>
            <p:nvPr/>
          </p:nvCxnSpPr>
          <p:spPr>
            <a:xfrm rot="5400000">
              <a:off x="6389833" y="4778929"/>
              <a:ext cx="297237" cy="63436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肘形接點 37"/>
            <p:cNvCxnSpPr>
              <a:stCxn id="9" idx="2"/>
              <a:endCxn id="14" idx="0"/>
            </p:cNvCxnSpPr>
            <p:nvPr/>
          </p:nvCxnSpPr>
          <p:spPr>
            <a:xfrm rot="16200000" flipH="1">
              <a:off x="7234800" y="4568322"/>
              <a:ext cx="303773" cy="106211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肘形接點 38"/>
            <p:cNvCxnSpPr>
              <a:stCxn id="8" idx="2"/>
              <a:endCxn id="12" idx="0"/>
            </p:cNvCxnSpPr>
            <p:nvPr/>
          </p:nvCxnSpPr>
          <p:spPr>
            <a:xfrm rot="5400000">
              <a:off x="4385363" y="5099377"/>
              <a:ext cx="303773" cy="1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肘形接點 39"/>
            <p:cNvCxnSpPr>
              <a:stCxn id="7" idx="2"/>
              <a:endCxn id="11" idx="0"/>
            </p:cNvCxnSpPr>
            <p:nvPr/>
          </p:nvCxnSpPr>
          <p:spPr>
            <a:xfrm rot="16200000" flipH="1">
              <a:off x="2984827" y="4500098"/>
              <a:ext cx="303773" cy="1198557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肘形接點 40"/>
            <p:cNvCxnSpPr>
              <a:stCxn id="7" idx="2"/>
              <a:endCxn id="10" idx="0"/>
            </p:cNvCxnSpPr>
            <p:nvPr/>
          </p:nvCxnSpPr>
          <p:spPr>
            <a:xfrm rot="5400000">
              <a:off x="1750075" y="4466511"/>
              <a:ext cx="306381" cy="126834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肘形接點 41"/>
            <p:cNvCxnSpPr>
              <a:stCxn id="6" idx="2"/>
              <a:endCxn id="8" idx="0"/>
            </p:cNvCxnSpPr>
            <p:nvPr/>
          </p:nvCxnSpPr>
          <p:spPr>
            <a:xfrm rot="16200000" flipH="1">
              <a:off x="4367413" y="4408323"/>
              <a:ext cx="339670" cy="1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肘形接點 42"/>
            <p:cNvCxnSpPr>
              <a:stCxn id="6" idx="2"/>
              <a:endCxn id="9" idx="0"/>
            </p:cNvCxnSpPr>
            <p:nvPr/>
          </p:nvCxnSpPr>
          <p:spPr>
            <a:xfrm rot="16200000" flipH="1">
              <a:off x="5526604" y="3249132"/>
              <a:ext cx="339670" cy="2318383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肘形接點 43"/>
            <p:cNvCxnSpPr>
              <a:stCxn id="6" idx="2"/>
              <a:endCxn id="7" idx="0"/>
            </p:cNvCxnSpPr>
            <p:nvPr/>
          </p:nvCxnSpPr>
          <p:spPr>
            <a:xfrm rot="5400000">
              <a:off x="3367507" y="3408418"/>
              <a:ext cx="339670" cy="1999813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After Third Remove Max Operation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150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61654" y="4953000"/>
            <a:ext cx="2433234" cy="64188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Sorted Array </a:t>
            </a: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063750" y="1606550"/>
            <a:ext cx="4330700" cy="15875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257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353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449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545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641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21391" y="3934067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6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401286" y="3965064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8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171754" y="25288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2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184670" y="3949566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4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333554" y="23764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1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629400" y="2133600"/>
            <a:ext cx="2286000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charset="-120"/>
              </a:rPr>
              <a:t>Max Priority 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After Fourth Remove Max Operation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151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61654" y="4953000"/>
            <a:ext cx="2433234" cy="64188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Sorted Array </a:t>
            </a: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063750" y="1606550"/>
            <a:ext cx="4330700" cy="15875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257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353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449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545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641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774896" y="393406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6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385788" y="3949565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8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567320" y="3939234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2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169171" y="3949566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4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333554" y="237648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1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629400" y="2133600"/>
            <a:ext cx="2286000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charset="-120"/>
              </a:rPr>
              <a:t>Max Priority 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After Fifth Remove Max Operation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152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61654" y="4953000"/>
            <a:ext cx="2433234" cy="64188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Sorted Array </a:t>
            </a: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063750" y="1606550"/>
            <a:ext cx="4330700" cy="15875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257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353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0449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545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64150" y="3892550"/>
            <a:ext cx="596900" cy="6731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774896" y="3934068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6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385788" y="3949565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8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567320" y="3939234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2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169171" y="3949566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4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961595" y="3957315"/>
            <a:ext cx="36869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zh-TW" sz="2800">
                <a:ea typeface="新細明體" charset="-120"/>
              </a:rPr>
              <a:t>1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629400" y="2133600"/>
            <a:ext cx="2286000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ea typeface="新細明體" charset="-120"/>
              </a:rPr>
              <a:t>Max Priority Queue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Unordered List-Based Priority Queues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Concept</a:t>
            </a:r>
          </a:p>
          <a:p>
            <a:pPr lvl="1"/>
            <a:r>
              <a:rPr lang="en-US" altLang="zh-TW" smtClean="0"/>
              <a:t>Use an unordered list (array or chain) to store all elements</a:t>
            </a:r>
          </a:p>
          <a:p>
            <a:pPr lvl="1"/>
            <a:r>
              <a:rPr lang="en-US" altLang="zh-TW" smtClean="0"/>
              <a:t>Scan the entire list for determining the max (or min) priority element</a:t>
            </a:r>
          </a:p>
          <a:p>
            <a:pPr lvl="2"/>
            <a:endParaRPr lang="en-US" altLang="zh-TW" smtClean="0"/>
          </a:p>
          <a:p>
            <a:r>
              <a:rPr lang="en-US" altLang="zh-TW" smtClean="0"/>
              <a:t>Time complexity</a:t>
            </a:r>
          </a:p>
          <a:p>
            <a:pPr lvl="1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153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129863" y="4423978"/>
          <a:ext cx="327165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9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2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mtClean="0"/>
                        <a:t>Unordered List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err="1" smtClean="0"/>
                        <a:t>IsEmpty</a:t>
                      </a:r>
                      <a:r>
                        <a:rPr lang="en-US" altLang="zh-TW" smtClean="0"/>
                        <a:t>()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smtClean="0"/>
                        <a:t>O</a:t>
                      </a:r>
                      <a:r>
                        <a:rPr lang="en-US" altLang="zh-TW" smtClean="0"/>
                        <a:t>(1)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mtClean="0"/>
                        <a:t>Top()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smtClean="0"/>
                        <a:t>O</a:t>
                      </a:r>
                      <a:r>
                        <a:rPr lang="en-US" altLang="zh-TW" smtClean="0"/>
                        <a:t>(n)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mtClean="0"/>
                        <a:t>Push()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smtClean="0"/>
                        <a:t>O</a:t>
                      </a:r>
                      <a:r>
                        <a:rPr lang="en-US" altLang="zh-TW" smtClean="0"/>
                        <a:t>(1)</a:t>
                      </a:r>
                      <a:endParaRPr lang="zh-TW" altLang="en-US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mtClean="0"/>
                        <a:t>Pop()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smtClean="0"/>
                        <a:t>O</a:t>
                      </a:r>
                      <a:r>
                        <a:rPr lang="en-US" altLang="zh-TW" smtClean="0"/>
                        <a:t>(n)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6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Complexity of Sorting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zh-TW" smtClean="0">
                <a:ea typeface="新細明體" charset="-120"/>
              </a:rPr>
              <a:t>Unordered linear list-based priority queue: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n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insert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(Push O(1)</a:t>
            </a:r>
            <a:r>
              <a:rPr lang="en-US" altLang="zh-TW" smtClean="0">
                <a:ea typeface="新細明體" charset="-120"/>
              </a:rPr>
              <a:t>) operations =&gt;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O(n) </a:t>
            </a:r>
            <a:r>
              <a:rPr lang="en-US" altLang="zh-TW" smtClean="0">
                <a:ea typeface="新細明體" charset="-120"/>
              </a:rPr>
              <a:t>time.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n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remove max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(Top O(n)) </a:t>
            </a:r>
            <a:r>
              <a:rPr lang="en-US" altLang="zh-TW" smtClean="0">
                <a:ea typeface="新細明體" charset="-120"/>
              </a:rPr>
              <a:t>operations =&gt;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O(n</a:t>
            </a:r>
            <a:r>
              <a:rPr lang="en-US" altLang="zh-TW" baseline="3000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) </a:t>
            </a:r>
            <a:r>
              <a:rPr lang="en-US" altLang="zh-TW" smtClean="0">
                <a:ea typeface="新細明體" charset="-120"/>
              </a:rPr>
              <a:t>time.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total time</a:t>
            </a:r>
            <a:r>
              <a:rPr lang="en-US" altLang="zh-TW" smtClean="0">
                <a:ea typeface="新細明體" charset="-120"/>
              </a:rPr>
              <a:t> is O(n</a:t>
            </a:r>
            <a:r>
              <a:rPr lang="en-US" altLang="zh-TW" baseline="30000" smtClean="0"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).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smtClean="0">
                <a:ea typeface="新細明體" charset="-120"/>
              </a:rPr>
              <a:t>Heap representation of priority queue: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n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insert</a:t>
            </a:r>
            <a:r>
              <a:rPr lang="en-US" altLang="zh-TW" smtClean="0">
                <a:ea typeface="新細明體" charset="-120"/>
              </a:rPr>
              <a:t> (into priority queue) operations =&gt;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O(n log n) </a:t>
            </a:r>
            <a:r>
              <a:rPr lang="en-US" altLang="zh-TW" smtClean="0">
                <a:ea typeface="新細明體" charset="-120"/>
              </a:rPr>
              <a:t>time.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n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remove max </a:t>
            </a:r>
            <a:r>
              <a:rPr lang="en-US" altLang="zh-TW" smtClean="0">
                <a:ea typeface="新細明體" charset="-120"/>
              </a:rPr>
              <a:t>operations =&gt;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O(n log n) </a:t>
            </a:r>
            <a:r>
              <a:rPr lang="en-US" altLang="zh-TW" smtClean="0">
                <a:ea typeface="新細明體" charset="-120"/>
              </a:rPr>
              <a:t>time.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total time</a:t>
            </a:r>
            <a:r>
              <a:rPr lang="en-US" altLang="zh-TW" smtClean="0">
                <a:ea typeface="新細明體" charset="-120"/>
              </a:rPr>
              <a:t> is O(n log n).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compare with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O(n</a:t>
            </a:r>
            <a:r>
              <a:rPr lang="en-US" altLang="zh-TW" baseline="3000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)</a:t>
            </a:r>
            <a:r>
              <a:rPr lang="en-US" altLang="zh-TW" smtClean="0">
                <a:ea typeface="新細明體" charset="-120"/>
              </a:rPr>
              <a:t> for insertion sort of previous lecture.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Heap Sort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zh-TW" smtClean="0">
                <a:ea typeface="新細明體" charset="-120"/>
              </a:rPr>
              <a:t>Uses a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max priority queue</a:t>
            </a:r>
            <a:r>
              <a:rPr lang="en-US" altLang="zh-TW" smtClean="0">
                <a:ea typeface="新細明體" charset="-120"/>
              </a:rPr>
              <a:t> that is implemented as a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heap</a:t>
            </a:r>
            <a:r>
              <a:rPr lang="en-US" altLang="zh-TW" smtClean="0">
                <a:ea typeface="新細明體" charset="-120"/>
              </a:rPr>
              <a:t>. </a:t>
            </a:r>
          </a:p>
          <a:p>
            <a:pPr marL="342900" indent="-342900"/>
            <a:r>
              <a:rPr lang="en-US" altLang="zh-TW" smtClean="0">
                <a:ea typeface="新細明體" charset="-120"/>
              </a:rPr>
              <a:t>Heap sort:</a:t>
            </a:r>
          </a:p>
          <a:p>
            <a:pPr marL="800100" lvl="1" indent="-342900"/>
            <a:r>
              <a:rPr lang="en-US" altLang="zh-TW" smtClean="0">
                <a:ea typeface="新細明體" charset="-120"/>
              </a:rPr>
              <a:t>Given an unsorted array</a:t>
            </a:r>
          </a:p>
          <a:p>
            <a:pPr marL="800100" lvl="1" indent="-342900"/>
            <a:r>
              <a:rPr lang="en-US" altLang="zh-TW" smtClean="0">
                <a:ea typeface="新細明體" charset="-120"/>
              </a:rPr>
              <a:t>Initialize MP heap with the array</a:t>
            </a:r>
          </a:p>
          <a:p>
            <a:pPr marL="800100" lvl="1" indent="-342900"/>
            <a:r>
              <a:rPr lang="en-US" altLang="zh-TW" smtClean="0">
                <a:ea typeface="新細明體" charset="-120"/>
              </a:rPr>
              <a:t>Then Remove/pop elements in priority order (into sorted array)</a:t>
            </a:r>
          </a:p>
          <a:p>
            <a:pPr marL="342900" indent="-342900"/>
            <a:r>
              <a:rPr lang="en-US" altLang="zh-TW" smtClean="0">
                <a:ea typeface="新細明體" charset="-120"/>
              </a:rPr>
              <a:t>Initial insert operations are replaced by a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heap initialization step </a:t>
            </a:r>
            <a:r>
              <a:rPr lang="en-US" altLang="zh-TW" smtClean="0">
                <a:ea typeface="新細明體" charset="-120"/>
              </a:rPr>
              <a:t>that takes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O(n)</a:t>
            </a:r>
            <a:r>
              <a:rPr lang="en-US" altLang="zh-TW" smtClean="0">
                <a:ea typeface="新細明體" charset="-120"/>
              </a:rPr>
              <a:t> time for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 elements. (Build a heap tree from an array of elements)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Machine Scheduling Example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543833"/>
          </a:xfrm>
        </p:spPr>
        <p:txBody>
          <a:bodyPr/>
          <a:lstStyle/>
          <a:p>
            <a:pPr marL="342900" indent="-342900"/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3</a:t>
            </a:r>
            <a:r>
              <a:rPr lang="en-US" altLang="zh-TW" smtClean="0">
                <a:ea typeface="新細明體" charset="-120"/>
              </a:rPr>
              <a:t> machines (A, B, C) and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7</a:t>
            </a:r>
            <a:r>
              <a:rPr lang="en-US" altLang="zh-TW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jobs</a:t>
            </a:r>
          </a:p>
          <a:p>
            <a:pPr marL="342900" indent="-342900"/>
            <a:r>
              <a:rPr lang="en-US" altLang="zh-TW" smtClean="0">
                <a:ea typeface="新細明體" charset="-120"/>
              </a:rPr>
              <a:t>job times are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[6, 2, 3, 5, 10, 7, 14]</a:t>
            </a:r>
          </a:p>
          <a:p>
            <a:pPr marL="342900" indent="-342900"/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possible schedule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156</a:t>
            </a:fld>
            <a:endParaRPr lang="zh-TW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04448" y="3367026"/>
            <a:ext cx="7010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304448" y="4205226"/>
            <a:ext cx="70104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304448" y="5043426"/>
            <a:ext cx="7010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0263" y="3044605"/>
            <a:ext cx="36388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0263" y="3882805"/>
            <a:ext cx="35266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zh-TW" sz="2400">
                <a:solidFill>
                  <a:srgbClr val="FF9933"/>
                </a:solidFill>
                <a:ea typeface="新細明體" charset="-120"/>
              </a:rPr>
              <a:t>B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0263" y="4721005"/>
            <a:ext cx="34945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zh-TW" sz="2400">
                <a:solidFill>
                  <a:schemeClr val="hlink"/>
                </a:solidFill>
                <a:ea typeface="新細明體" charset="-120"/>
              </a:rPr>
              <a:t>C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14048" y="5424426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bg2"/>
                </a:solidFill>
                <a:ea typeface="新細明體" charset="-120"/>
              </a:rPr>
              <a:t>time -----------&gt;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10798" y="3144776"/>
            <a:ext cx="977900" cy="215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42648" y="2835214"/>
            <a:ext cx="381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10798" y="3982976"/>
            <a:ext cx="2921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56848" y="3671826"/>
            <a:ext cx="3810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10798" y="4821176"/>
            <a:ext cx="444500" cy="215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609248" y="4433826"/>
            <a:ext cx="4572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10798" y="3982976"/>
            <a:ext cx="2921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71248" y="3671826"/>
            <a:ext cx="685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615598" y="3982976"/>
            <a:ext cx="9017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767998" y="4821176"/>
            <a:ext cx="2120900" cy="215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666648" y="4433826"/>
            <a:ext cx="6096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13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301398" y="3144776"/>
            <a:ext cx="1587500" cy="215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590448" y="2835214"/>
            <a:ext cx="6096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13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529998" y="3982976"/>
            <a:ext cx="2959100" cy="215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190648" y="3671826"/>
            <a:ext cx="685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21</a:t>
            </a: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>
            <a:off x="626070" y="5288265"/>
            <a:ext cx="7886700" cy="154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800" smtClean="0">
                <a:ea typeface="新細明體" charset="-120"/>
              </a:rPr>
              <a:t>Finish time = </a:t>
            </a:r>
            <a:r>
              <a:rPr lang="en-US" altLang="zh-TW" sz="2800" smtClean="0">
                <a:solidFill>
                  <a:srgbClr val="C00000"/>
                </a:solidFill>
                <a:ea typeface="新細明體" charset="-120"/>
              </a:rPr>
              <a:t>21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800" smtClean="0">
                <a:solidFill>
                  <a:srgbClr val="C00000"/>
                </a:solidFill>
                <a:ea typeface="新細明體" charset="-120"/>
              </a:rPr>
              <a:t>Objective:</a:t>
            </a:r>
            <a:r>
              <a:rPr lang="en-US" altLang="zh-TW" sz="2800" smtClean="0">
                <a:ea typeface="新細明體" charset="-120"/>
              </a:rPr>
              <a:t> Find schedules with </a:t>
            </a:r>
            <a:r>
              <a:rPr lang="en-US" altLang="zh-TW" sz="2800" smtClean="0">
                <a:solidFill>
                  <a:srgbClr val="0000CC"/>
                </a:solidFill>
                <a:ea typeface="新細明體" charset="-120"/>
              </a:rPr>
              <a:t>minimum finish time</a:t>
            </a:r>
            <a:r>
              <a:rPr lang="en-US" altLang="zh-TW" sz="2800" smtClean="0">
                <a:ea typeface="新細明體" charset="-120"/>
              </a:rPr>
              <a:t>.</a:t>
            </a:r>
            <a:endParaRPr kumimoji="0" lang="zh-TW" alt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LPT Schedules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241257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L</a:t>
            </a:r>
            <a:r>
              <a:rPr lang="en-US" altLang="zh-TW" smtClean="0">
                <a:ea typeface="新細明體" charset="-120"/>
              </a:rPr>
              <a:t>ongest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P</a:t>
            </a:r>
            <a:r>
              <a:rPr lang="en-US" altLang="zh-TW" smtClean="0">
                <a:ea typeface="新細明體" charset="-120"/>
              </a:rPr>
              <a:t>rocessing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T</a:t>
            </a:r>
            <a:r>
              <a:rPr lang="en-US" altLang="zh-TW" smtClean="0">
                <a:ea typeface="新細明體" charset="-120"/>
              </a:rPr>
              <a:t>ime first.</a:t>
            </a:r>
          </a:p>
          <a:p>
            <a:pPr marL="342900" indent="-342900"/>
            <a:r>
              <a:rPr lang="en-US" altLang="zh-TW" smtClean="0">
                <a:ea typeface="新細明體" charset="-120"/>
              </a:rPr>
              <a:t>Jobs are scheduled in the order</a:t>
            </a:r>
          </a:p>
          <a:p>
            <a:pPr marL="742950" lvl="1" indent="-285750"/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14, 10, 7, 6, 5, 3, 2</a:t>
            </a:r>
          </a:p>
          <a:p>
            <a:pPr marL="342900" indent="-342900"/>
            <a:r>
              <a:rPr lang="en-US" altLang="zh-TW" smtClean="0">
                <a:ea typeface="新細明體" charset="-120"/>
              </a:rPr>
              <a:t>Each job is scheduled on the machine on which it finishes earliest.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157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1622" y="3657598"/>
            <a:ext cx="7391400" cy="51144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[14, 10, 7, 6, 5, 3, 2]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365132" y="4386006"/>
            <a:ext cx="6781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07932" y="4064418"/>
            <a:ext cx="381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  <a:ea typeface="新細明體" charset="-120"/>
              </a:rPr>
              <a:t>A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365132" y="5148006"/>
            <a:ext cx="67818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01582" y="4820068"/>
            <a:ext cx="393700" cy="46230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solidFill>
                  <a:srgbClr val="FFCC00"/>
                </a:solidFill>
                <a:ea typeface="新細明體" charset="-120"/>
              </a:rPr>
              <a:t>B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365132" y="5986206"/>
            <a:ext cx="6781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01582" y="5658268"/>
            <a:ext cx="393700" cy="46230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solidFill>
                  <a:schemeClr val="hlink"/>
                </a:solidFill>
                <a:ea typeface="新細明體" charset="-120"/>
              </a:rPr>
              <a:t>C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71482" y="4087556"/>
            <a:ext cx="3187700" cy="292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260732" y="3700206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14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371482" y="4849556"/>
            <a:ext cx="2197100" cy="2921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70132" y="4538406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371482" y="5687756"/>
            <a:ext cx="1587500" cy="2921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736732" y="5376606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971682" y="5687756"/>
            <a:ext cx="1587500" cy="2921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260732" y="5376606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13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581282" y="4849556"/>
            <a:ext cx="1511300" cy="2921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4717932" y="4538406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15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571882" y="5687756"/>
            <a:ext cx="1206500" cy="2921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479932" y="5376606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16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571882" y="4087556"/>
            <a:ext cx="1282700" cy="292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556132" y="3700206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16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319929" y="6068863"/>
            <a:ext cx="6324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Finish time is </a:t>
            </a:r>
            <a:r>
              <a:rPr lang="en-US" altLang="zh-TW" sz="3200">
                <a:solidFill>
                  <a:srgbClr val="FF0000"/>
                </a:solidFill>
                <a:ea typeface="新細明體" charset="-120"/>
              </a:rPr>
              <a:t>16</a:t>
            </a:r>
            <a:r>
              <a:rPr lang="en-US" altLang="zh-TW" sz="3200">
                <a:solidFill>
                  <a:schemeClr val="tx1"/>
                </a:solidFill>
                <a:ea typeface="新細明體" charset="-12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LPT Schedule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LPT rule does not guarantee minimum finish time schedules.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z="2400" smtClean="0">
                <a:solidFill>
                  <a:srgbClr val="0000CC"/>
                </a:solidFill>
                <a:ea typeface="新細明體" charset="-120"/>
              </a:rPr>
              <a:t>(LPT Finish Time)/(Minimum Finish Time) &lt;= 4/3 - 1/(3m)</a:t>
            </a:r>
            <a:r>
              <a:rPr lang="en-US" altLang="zh-TW" sz="2000" smtClean="0">
                <a:solidFill>
                  <a:srgbClr val="0000CC"/>
                </a:solidFill>
                <a:ea typeface="新細明體" charset="-120"/>
              </a:rPr>
              <a:t>  </a:t>
            </a:r>
            <a:r>
              <a:rPr lang="en-US" altLang="zh-TW" smtClean="0">
                <a:ea typeface="新細明體" charset="-120"/>
              </a:rPr>
              <a:t>where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 m </a:t>
            </a:r>
            <a:r>
              <a:rPr lang="en-US" altLang="zh-TW" smtClean="0">
                <a:ea typeface="新細明體" charset="-120"/>
              </a:rPr>
              <a:t>is number of machines.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Usually LPT finish time is much closer to minimum finish time.</a:t>
            </a:r>
            <a:endParaRPr lang="en-US" altLang="zh-TW" sz="2000" smtClean="0">
              <a:ea typeface="新細明體" charset="-120"/>
            </a:endParaRP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Minimum finish time scheduling is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NP-hard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NP-hard Problems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Infamous class of problems for which no one has developed a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polynomial time algorithm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That is, no algorithm whose complexity is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O(</a:t>
            </a:r>
            <a:r>
              <a:rPr lang="en-US" altLang="zh-TW" err="1" smtClean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baseline="30000" err="1" smtClean="0">
                <a:solidFill>
                  <a:srgbClr val="FF0000"/>
                </a:solidFill>
                <a:ea typeface="新細明體" charset="-120"/>
              </a:rPr>
              <a:t>k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)</a:t>
            </a:r>
            <a:r>
              <a:rPr lang="en-US" altLang="zh-TW" smtClean="0">
                <a:ea typeface="新細明體" charset="-120"/>
              </a:rPr>
              <a:t> for any constant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k</a:t>
            </a:r>
            <a:r>
              <a:rPr lang="en-US" altLang="zh-TW" smtClean="0">
                <a:ea typeface="新細明體" charset="-120"/>
              </a:rPr>
              <a:t> is known for any NP-hard problem.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The class includes thousands of real-world problems.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Highly unlikely that any NP-hard problem can be solved by a polynomial time algorithm.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159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Subtrees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675928"/>
          </a:xfrm>
        </p:spPr>
        <p:txBody>
          <a:bodyPr/>
          <a:lstStyle/>
          <a:p>
            <a:r>
              <a:rPr lang="en-US" altLang="zh-TW" smtClean="0">
                <a:cs typeface="Arial"/>
              </a:rPr>
              <a:t>T</a:t>
            </a:r>
            <a:r>
              <a:rPr lang="en-US" altLang="zh-TW" sz="2600" baseline="-25000" smtClean="0">
                <a:cs typeface="Arial"/>
              </a:rPr>
              <a:t>1</a:t>
            </a:r>
            <a:r>
              <a:rPr lang="en-US" altLang="zh-TW" smtClean="0">
                <a:cs typeface="Arial"/>
              </a:rPr>
              <a:t>, .., T</a:t>
            </a:r>
            <a:r>
              <a:rPr lang="en-US" altLang="zh-TW" sz="2600" baseline="-25000" smtClean="0">
                <a:cs typeface="Arial"/>
              </a:rPr>
              <a:t>3</a:t>
            </a:r>
            <a:r>
              <a:rPr lang="en-US" altLang="zh-TW" smtClean="0">
                <a:cs typeface="Arial"/>
              </a:rPr>
              <a:t> are called the </a:t>
            </a:r>
            <a:r>
              <a:rPr lang="en-US" altLang="zh-TW" b="1" err="1" smtClean="0">
                <a:solidFill>
                  <a:srgbClr val="FF0000"/>
                </a:solidFill>
                <a:cs typeface="Arial"/>
              </a:rPr>
              <a:t>subtrees</a:t>
            </a:r>
            <a:r>
              <a:rPr lang="en-US" altLang="zh-TW" smtClean="0">
                <a:cs typeface="Arial"/>
              </a:rPr>
              <a:t> of the root A.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661008" y="2292350"/>
          <a:ext cx="8355012" cy="32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Visio" r:id="rId3" imgW="6122346" imgH="2359152" progId="Visio.Drawing.11">
                  <p:embed/>
                </p:oleObj>
              </mc:Choice>
              <mc:Fallback>
                <p:oleObj name="Visio" r:id="rId3" imgW="6122346" imgH="235915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08" y="2292350"/>
                        <a:ext cx="8355012" cy="325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手繪多邊形 5"/>
          <p:cNvSpPr/>
          <p:nvPr/>
        </p:nvSpPr>
        <p:spPr>
          <a:xfrm>
            <a:off x="400411" y="3332136"/>
            <a:ext cx="3736441" cy="2622264"/>
          </a:xfrm>
          <a:custGeom>
            <a:avLst/>
            <a:gdLst>
              <a:gd name="connsiteX0" fmla="*/ 3023519 w 3736441"/>
              <a:gd name="connsiteY0" fmla="*/ 46495 h 2622264"/>
              <a:gd name="connsiteX1" fmla="*/ 2977024 w 3736441"/>
              <a:gd name="connsiteY1" fmla="*/ 15498 h 2622264"/>
              <a:gd name="connsiteX2" fmla="*/ 2930529 w 3736441"/>
              <a:gd name="connsiteY2" fmla="*/ 0 h 2622264"/>
              <a:gd name="connsiteX3" fmla="*/ 1768156 w 3736441"/>
              <a:gd name="connsiteY3" fmla="*/ 15498 h 2622264"/>
              <a:gd name="connsiteX4" fmla="*/ 1675167 w 3736441"/>
              <a:gd name="connsiteY4" fmla="*/ 30996 h 2622264"/>
              <a:gd name="connsiteX5" fmla="*/ 1597675 w 3736441"/>
              <a:gd name="connsiteY5" fmla="*/ 61993 h 2622264"/>
              <a:gd name="connsiteX6" fmla="*/ 1458190 w 3736441"/>
              <a:gd name="connsiteY6" fmla="*/ 92989 h 2622264"/>
              <a:gd name="connsiteX7" fmla="*/ 1303207 w 3736441"/>
              <a:gd name="connsiteY7" fmla="*/ 154983 h 2622264"/>
              <a:gd name="connsiteX8" fmla="*/ 1086231 w 3736441"/>
              <a:gd name="connsiteY8" fmla="*/ 216976 h 2622264"/>
              <a:gd name="connsiteX9" fmla="*/ 1039736 w 3736441"/>
              <a:gd name="connsiteY9" fmla="*/ 247972 h 2622264"/>
              <a:gd name="connsiteX10" fmla="*/ 869255 w 3736441"/>
              <a:gd name="connsiteY10" fmla="*/ 309966 h 2622264"/>
              <a:gd name="connsiteX11" fmla="*/ 745268 w 3736441"/>
              <a:gd name="connsiteY11" fmla="*/ 387457 h 2622264"/>
              <a:gd name="connsiteX12" fmla="*/ 621282 w 3736441"/>
              <a:gd name="connsiteY12" fmla="*/ 480447 h 2622264"/>
              <a:gd name="connsiteX13" fmla="*/ 574787 w 3736441"/>
              <a:gd name="connsiteY13" fmla="*/ 511444 h 2622264"/>
              <a:gd name="connsiteX14" fmla="*/ 481797 w 3736441"/>
              <a:gd name="connsiteY14" fmla="*/ 604433 h 2622264"/>
              <a:gd name="connsiteX15" fmla="*/ 419804 w 3736441"/>
              <a:gd name="connsiteY15" fmla="*/ 650928 h 2622264"/>
              <a:gd name="connsiteX16" fmla="*/ 388807 w 3736441"/>
              <a:gd name="connsiteY16" fmla="*/ 697423 h 2622264"/>
              <a:gd name="connsiteX17" fmla="*/ 326814 w 3736441"/>
              <a:gd name="connsiteY17" fmla="*/ 774915 h 2622264"/>
              <a:gd name="connsiteX18" fmla="*/ 280319 w 3736441"/>
              <a:gd name="connsiteY18" fmla="*/ 883403 h 2622264"/>
              <a:gd name="connsiteX19" fmla="*/ 249323 w 3736441"/>
              <a:gd name="connsiteY19" fmla="*/ 960895 h 2622264"/>
              <a:gd name="connsiteX20" fmla="*/ 233824 w 3736441"/>
              <a:gd name="connsiteY20" fmla="*/ 1084881 h 2622264"/>
              <a:gd name="connsiteX21" fmla="*/ 218326 w 3736441"/>
              <a:gd name="connsiteY21" fmla="*/ 1162372 h 2622264"/>
              <a:gd name="connsiteX22" fmla="*/ 187329 w 3736441"/>
              <a:gd name="connsiteY22" fmla="*/ 1348352 h 2622264"/>
              <a:gd name="connsiteX23" fmla="*/ 156333 w 3736441"/>
              <a:gd name="connsiteY23" fmla="*/ 1425844 h 2622264"/>
              <a:gd name="connsiteX24" fmla="*/ 125336 w 3736441"/>
              <a:gd name="connsiteY24" fmla="*/ 1518833 h 2622264"/>
              <a:gd name="connsiteX25" fmla="*/ 94340 w 3736441"/>
              <a:gd name="connsiteY25" fmla="*/ 1565328 h 2622264"/>
              <a:gd name="connsiteX26" fmla="*/ 78841 w 3736441"/>
              <a:gd name="connsiteY26" fmla="*/ 1611823 h 2622264"/>
              <a:gd name="connsiteX27" fmla="*/ 47845 w 3736441"/>
              <a:gd name="connsiteY27" fmla="*/ 1766806 h 2622264"/>
              <a:gd name="connsiteX28" fmla="*/ 16848 w 3736441"/>
              <a:gd name="connsiteY28" fmla="*/ 1859796 h 2622264"/>
              <a:gd name="connsiteX29" fmla="*/ 1350 w 3736441"/>
              <a:gd name="connsiteY29" fmla="*/ 2154264 h 2622264"/>
              <a:gd name="connsiteX30" fmla="*/ 16848 w 3736441"/>
              <a:gd name="connsiteY30" fmla="*/ 2386739 h 2622264"/>
              <a:gd name="connsiteX31" fmla="*/ 63343 w 3736441"/>
              <a:gd name="connsiteY31" fmla="*/ 2433233 h 2622264"/>
              <a:gd name="connsiteX32" fmla="*/ 156333 w 3736441"/>
              <a:gd name="connsiteY32" fmla="*/ 2495227 h 2622264"/>
              <a:gd name="connsiteX33" fmla="*/ 342312 w 3736441"/>
              <a:gd name="connsiteY33" fmla="*/ 2557220 h 2622264"/>
              <a:gd name="connsiteX34" fmla="*/ 543790 w 3736441"/>
              <a:gd name="connsiteY34" fmla="*/ 2603715 h 2622264"/>
              <a:gd name="connsiteX35" fmla="*/ 1287709 w 3736441"/>
              <a:gd name="connsiteY35" fmla="*/ 2603715 h 2622264"/>
              <a:gd name="connsiteX36" fmla="*/ 1721662 w 3736441"/>
              <a:gd name="connsiteY36" fmla="*/ 2588217 h 2622264"/>
              <a:gd name="connsiteX37" fmla="*/ 2093621 w 3736441"/>
              <a:gd name="connsiteY37" fmla="*/ 2557220 h 2622264"/>
              <a:gd name="connsiteX38" fmla="*/ 2481078 w 3736441"/>
              <a:gd name="connsiteY38" fmla="*/ 2526223 h 2622264"/>
              <a:gd name="connsiteX39" fmla="*/ 2667058 w 3736441"/>
              <a:gd name="connsiteY39" fmla="*/ 2495227 h 2622264"/>
              <a:gd name="connsiteX40" fmla="*/ 2791045 w 3736441"/>
              <a:gd name="connsiteY40" fmla="*/ 2479728 h 2622264"/>
              <a:gd name="connsiteX41" fmla="*/ 2930529 w 3736441"/>
              <a:gd name="connsiteY41" fmla="*/ 2433233 h 2622264"/>
              <a:gd name="connsiteX42" fmla="*/ 2977024 w 3736441"/>
              <a:gd name="connsiteY42" fmla="*/ 2417735 h 2622264"/>
              <a:gd name="connsiteX43" fmla="*/ 3023519 w 3736441"/>
              <a:gd name="connsiteY43" fmla="*/ 2386739 h 2622264"/>
              <a:gd name="connsiteX44" fmla="*/ 3116509 w 3736441"/>
              <a:gd name="connsiteY44" fmla="*/ 2371240 h 2622264"/>
              <a:gd name="connsiteX45" fmla="*/ 3209499 w 3736441"/>
              <a:gd name="connsiteY45" fmla="*/ 2340244 h 2622264"/>
              <a:gd name="connsiteX46" fmla="*/ 3302489 w 3736441"/>
              <a:gd name="connsiteY46" fmla="*/ 2324745 h 2622264"/>
              <a:gd name="connsiteX47" fmla="*/ 3410977 w 3736441"/>
              <a:gd name="connsiteY47" fmla="*/ 2293749 h 2622264"/>
              <a:gd name="connsiteX48" fmla="*/ 3488468 w 3736441"/>
              <a:gd name="connsiteY48" fmla="*/ 2200759 h 2622264"/>
              <a:gd name="connsiteX49" fmla="*/ 3565960 w 3736441"/>
              <a:gd name="connsiteY49" fmla="*/ 2092271 h 2622264"/>
              <a:gd name="connsiteX50" fmla="*/ 3596956 w 3736441"/>
              <a:gd name="connsiteY50" fmla="*/ 2045776 h 2622264"/>
              <a:gd name="connsiteX51" fmla="*/ 3643451 w 3736441"/>
              <a:gd name="connsiteY51" fmla="*/ 1921789 h 2622264"/>
              <a:gd name="connsiteX52" fmla="*/ 3674448 w 3736441"/>
              <a:gd name="connsiteY52" fmla="*/ 1828800 h 2622264"/>
              <a:gd name="connsiteX53" fmla="*/ 3705445 w 3736441"/>
              <a:gd name="connsiteY53" fmla="*/ 1720311 h 2622264"/>
              <a:gd name="connsiteX54" fmla="*/ 3720943 w 3736441"/>
              <a:gd name="connsiteY54" fmla="*/ 1627322 h 2622264"/>
              <a:gd name="connsiteX55" fmla="*/ 3736441 w 3736441"/>
              <a:gd name="connsiteY55" fmla="*/ 1193369 h 2622264"/>
              <a:gd name="connsiteX56" fmla="*/ 3720943 w 3736441"/>
              <a:gd name="connsiteY56" fmla="*/ 1100379 h 2622264"/>
              <a:gd name="connsiteX57" fmla="*/ 3643451 w 3736441"/>
              <a:gd name="connsiteY57" fmla="*/ 1022888 h 2622264"/>
              <a:gd name="connsiteX58" fmla="*/ 3612455 w 3736441"/>
              <a:gd name="connsiteY58" fmla="*/ 976393 h 2622264"/>
              <a:gd name="connsiteX59" fmla="*/ 3457472 w 3736441"/>
              <a:gd name="connsiteY59" fmla="*/ 836908 h 2622264"/>
              <a:gd name="connsiteX60" fmla="*/ 3364482 w 3736441"/>
              <a:gd name="connsiteY60" fmla="*/ 712922 h 2622264"/>
              <a:gd name="connsiteX61" fmla="*/ 3302489 w 3736441"/>
              <a:gd name="connsiteY61" fmla="*/ 619932 h 2622264"/>
              <a:gd name="connsiteX62" fmla="*/ 3255994 w 3736441"/>
              <a:gd name="connsiteY62" fmla="*/ 557939 h 2622264"/>
              <a:gd name="connsiteX63" fmla="*/ 3209499 w 3736441"/>
              <a:gd name="connsiteY63" fmla="*/ 402956 h 2622264"/>
              <a:gd name="connsiteX64" fmla="*/ 3194001 w 3736441"/>
              <a:gd name="connsiteY64" fmla="*/ 356461 h 2622264"/>
              <a:gd name="connsiteX65" fmla="*/ 3163004 w 3736441"/>
              <a:gd name="connsiteY65" fmla="*/ 309966 h 2622264"/>
              <a:gd name="connsiteX66" fmla="*/ 3147506 w 3736441"/>
              <a:gd name="connsiteY66" fmla="*/ 263471 h 2622264"/>
              <a:gd name="connsiteX67" fmla="*/ 3101011 w 3736441"/>
              <a:gd name="connsiteY67" fmla="*/ 201478 h 2622264"/>
              <a:gd name="connsiteX68" fmla="*/ 3070014 w 3736441"/>
              <a:gd name="connsiteY68" fmla="*/ 154983 h 2622264"/>
              <a:gd name="connsiteX69" fmla="*/ 3039017 w 3736441"/>
              <a:gd name="connsiteY69" fmla="*/ 92989 h 2622264"/>
              <a:gd name="connsiteX70" fmla="*/ 2992523 w 3736441"/>
              <a:gd name="connsiteY70" fmla="*/ 77491 h 2622264"/>
              <a:gd name="connsiteX71" fmla="*/ 3023519 w 3736441"/>
              <a:gd name="connsiteY71" fmla="*/ 46495 h 262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736441" h="2622264">
                <a:moveTo>
                  <a:pt x="3023519" y="46495"/>
                </a:moveTo>
                <a:cubicBezTo>
                  <a:pt x="3020936" y="36163"/>
                  <a:pt x="2993684" y="23828"/>
                  <a:pt x="2977024" y="15498"/>
                </a:cubicBezTo>
                <a:cubicBezTo>
                  <a:pt x="2962412" y="8192"/>
                  <a:pt x="2946866" y="0"/>
                  <a:pt x="2930529" y="0"/>
                </a:cubicBezTo>
                <a:cubicBezTo>
                  <a:pt x="2543037" y="0"/>
                  <a:pt x="2155614" y="10332"/>
                  <a:pt x="1768156" y="15498"/>
                </a:cubicBezTo>
                <a:cubicBezTo>
                  <a:pt x="1737160" y="20664"/>
                  <a:pt x="1705484" y="22728"/>
                  <a:pt x="1675167" y="30996"/>
                </a:cubicBezTo>
                <a:cubicBezTo>
                  <a:pt x="1648327" y="38316"/>
                  <a:pt x="1624068" y="53195"/>
                  <a:pt x="1597675" y="61993"/>
                </a:cubicBezTo>
                <a:cubicBezTo>
                  <a:pt x="1564845" y="72936"/>
                  <a:pt x="1488898" y="86848"/>
                  <a:pt x="1458190" y="92989"/>
                </a:cubicBezTo>
                <a:cubicBezTo>
                  <a:pt x="1385030" y="129570"/>
                  <a:pt x="1392579" y="129448"/>
                  <a:pt x="1303207" y="154983"/>
                </a:cubicBezTo>
                <a:cubicBezTo>
                  <a:pt x="1285118" y="160151"/>
                  <a:pt x="1114104" y="198394"/>
                  <a:pt x="1086231" y="216976"/>
                </a:cubicBezTo>
                <a:cubicBezTo>
                  <a:pt x="1070733" y="227308"/>
                  <a:pt x="1056757" y="240407"/>
                  <a:pt x="1039736" y="247972"/>
                </a:cubicBezTo>
                <a:cubicBezTo>
                  <a:pt x="997898" y="266567"/>
                  <a:pt x="911056" y="284885"/>
                  <a:pt x="869255" y="309966"/>
                </a:cubicBezTo>
                <a:cubicBezTo>
                  <a:pt x="711325" y="404724"/>
                  <a:pt x="856570" y="350357"/>
                  <a:pt x="745268" y="387457"/>
                </a:cubicBezTo>
                <a:cubicBezTo>
                  <a:pt x="640154" y="457534"/>
                  <a:pt x="768540" y="370003"/>
                  <a:pt x="621282" y="480447"/>
                </a:cubicBezTo>
                <a:cubicBezTo>
                  <a:pt x="606381" y="491623"/>
                  <a:pt x="588709" y="499069"/>
                  <a:pt x="574787" y="511444"/>
                </a:cubicBezTo>
                <a:cubicBezTo>
                  <a:pt x="542024" y="540567"/>
                  <a:pt x="512794" y="573437"/>
                  <a:pt x="481797" y="604433"/>
                </a:cubicBezTo>
                <a:cubicBezTo>
                  <a:pt x="463532" y="622698"/>
                  <a:pt x="438069" y="632663"/>
                  <a:pt x="419804" y="650928"/>
                </a:cubicBezTo>
                <a:cubicBezTo>
                  <a:pt x="406633" y="664099"/>
                  <a:pt x="399983" y="682522"/>
                  <a:pt x="388807" y="697423"/>
                </a:cubicBezTo>
                <a:cubicBezTo>
                  <a:pt x="368959" y="723886"/>
                  <a:pt x="347478" y="749084"/>
                  <a:pt x="326814" y="774915"/>
                </a:cubicBezTo>
                <a:cubicBezTo>
                  <a:pt x="294981" y="870416"/>
                  <a:pt x="331391" y="768490"/>
                  <a:pt x="280319" y="883403"/>
                </a:cubicBezTo>
                <a:cubicBezTo>
                  <a:pt x="269020" y="908826"/>
                  <a:pt x="259655" y="935064"/>
                  <a:pt x="249323" y="960895"/>
                </a:cubicBezTo>
                <a:cubicBezTo>
                  <a:pt x="244157" y="1002224"/>
                  <a:pt x="240157" y="1043715"/>
                  <a:pt x="233824" y="1084881"/>
                </a:cubicBezTo>
                <a:cubicBezTo>
                  <a:pt x="229818" y="1110917"/>
                  <a:pt x="222331" y="1136336"/>
                  <a:pt x="218326" y="1162372"/>
                </a:cubicBezTo>
                <a:cubicBezTo>
                  <a:pt x="206711" y="1237868"/>
                  <a:pt x="209593" y="1281560"/>
                  <a:pt x="187329" y="1348352"/>
                </a:cubicBezTo>
                <a:cubicBezTo>
                  <a:pt x="178531" y="1374745"/>
                  <a:pt x="165840" y="1399699"/>
                  <a:pt x="156333" y="1425844"/>
                </a:cubicBezTo>
                <a:cubicBezTo>
                  <a:pt x="145167" y="1456550"/>
                  <a:pt x="135668" y="1487837"/>
                  <a:pt x="125336" y="1518833"/>
                </a:cubicBezTo>
                <a:cubicBezTo>
                  <a:pt x="119446" y="1536504"/>
                  <a:pt x="102670" y="1548668"/>
                  <a:pt x="94340" y="1565328"/>
                </a:cubicBezTo>
                <a:cubicBezTo>
                  <a:pt x="87034" y="1579940"/>
                  <a:pt x="82514" y="1595905"/>
                  <a:pt x="78841" y="1611823"/>
                </a:cubicBezTo>
                <a:cubicBezTo>
                  <a:pt x="66994" y="1663158"/>
                  <a:pt x="58177" y="1715145"/>
                  <a:pt x="47845" y="1766806"/>
                </a:cubicBezTo>
                <a:cubicBezTo>
                  <a:pt x="41437" y="1798845"/>
                  <a:pt x="16848" y="1859796"/>
                  <a:pt x="16848" y="1859796"/>
                </a:cubicBezTo>
                <a:cubicBezTo>
                  <a:pt x="11682" y="1957952"/>
                  <a:pt x="1350" y="2055972"/>
                  <a:pt x="1350" y="2154264"/>
                </a:cubicBezTo>
                <a:cubicBezTo>
                  <a:pt x="1350" y="2231928"/>
                  <a:pt x="0" y="2310925"/>
                  <a:pt x="16848" y="2386739"/>
                </a:cubicBezTo>
                <a:cubicBezTo>
                  <a:pt x="21603" y="2408135"/>
                  <a:pt x="49311" y="2416395"/>
                  <a:pt x="63343" y="2433233"/>
                </a:cubicBezTo>
                <a:cubicBezTo>
                  <a:pt x="127707" y="2510469"/>
                  <a:pt x="51624" y="2460324"/>
                  <a:pt x="156333" y="2495227"/>
                </a:cubicBezTo>
                <a:cubicBezTo>
                  <a:pt x="288208" y="2539186"/>
                  <a:pt x="180761" y="2519939"/>
                  <a:pt x="342312" y="2557220"/>
                </a:cubicBezTo>
                <a:cubicBezTo>
                  <a:pt x="624169" y="2622264"/>
                  <a:pt x="223444" y="2512186"/>
                  <a:pt x="543790" y="2603715"/>
                </a:cubicBezTo>
                <a:cubicBezTo>
                  <a:pt x="1623722" y="2560519"/>
                  <a:pt x="274293" y="2603715"/>
                  <a:pt x="1287709" y="2603715"/>
                </a:cubicBezTo>
                <a:cubicBezTo>
                  <a:pt x="1432452" y="2603715"/>
                  <a:pt x="1577011" y="2593383"/>
                  <a:pt x="1721662" y="2588217"/>
                </a:cubicBezTo>
                <a:lnTo>
                  <a:pt x="2093621" y="2557220"/>
                </a:lnTo>
                <a:cubicBezTo>
                  <a:pt x="2214437" y="2547926"/>
                  <a:pt x="2358093" y="2542994"/>
                  <a:pt x="2481078" y="2526223"/>
                </a:cubicBezTo>
                <a:cubicBezTo>
                  <a:pt x="2543350" y="2517731"/>
                  <a:pt x="2604695" y="2503023"/>
                  <a:pt x="2667058" y="2495227"/>
                </a:cubicBezTo>
                <a:lnTo>
                  <a:pt x="2791045" y="2479728"/>
                </a:lnTo>
                <a:lnTo>
                  <a:pt x="2930529" y="2433233"/>
                </a:lnTo>
                <a:cubicBezTo>
                  <a:pt x="2946027" y="2428067"/>
                  <a:pt x="2963431" y="2426797"/>
                  <a:pt x="2977024" y="2417735"/>
                </a:cubicBezTo>
                <a:cubicBezTo>
                  <a:pt x="2992522" y="2407403"/>
                  <a:pt x="3005848" y="2392629"/>
                  <a:pt x="3023519" y="2386739"/>
                </a:cubicBezTo>
                <a:cubicBezTo>
                  <a:pt x="3053331" y="2376802"/>
                  <a:pt x="3086023" y="2378862"/>
                  <a:pt x="3116509" y="2371240"/>
                </a:cubicBezTo>
                <a:cubicBezTo>
                  <a:pt x="3148207" y="2363316"/>
                  <a:pt x="3178502" y="2350576"/>
                  <a:pt x="3209499" y="2340244"/>
                </a:cubicBezTo>
                <a:cubicBezTo>
                  <a:pt x="3239311" y="2330307"/>
                  <a:pt x="3271675" y="2330908"/>
                  <a:pt x="3302489" y="2324745"/>
                </a:cubicBezTo>
                <a:cubicBezTo>
                  <a:pt x="3351142" y="2315014"/>
                  <a:pt x="3366662" y="2308520"/>
                  <a:pt x="3410977" y="2293749"/>
                </a:cubicBezTo>
                <a:cubicBezTo>
                  <a:pt x="3484013" y="2245058"/>
                  <a:pt x="3440066" y="2285463"/>
                  <a:pt x="3488468" y="2200759"/>
                </a:cubicBezTo>
                <a:cubicBezTo>
                  <a:pt x="3509338" y="2164236"/>
                  <a:pt x="3542201" y="2125533"/>
                  <a:pt x="3565960" y="2092271"/>
                </a:cubicBezTo>
                <a:cubicBezTo>
                  <a:pt x="3576786" y="2077114"/>
                  <a:pt x="3586624" y="2061274"/>
                  <a:pt x="3596956" y="2045776"/>
                </a:cubicBezTo>
                <a:cubicBezTo>
                  <a:pt x="3630512" y="1911559"/>
                  <a:pt x="3589422" y="2056862"/>
                  <a:pt x="3643451" y="1921789"/>
                </a:cubicBezTo>
                <a:cubicBezTo>
                  <a:pt x="3655585" y="1891453"/>
                  <a:pt x="3664116" y="1859796"/>
                  <a:pt x="3674448" y="1828800"/>
                </a:cubicBezTo>
                <a:cubicBezTo>
                  <a:pt x="3689217" y="1784493"/>
                  <a:pt x="3695716" y="1768953"/>
                  <a:pt x="3705445" y="1720311"/>
                </a:cubicBezTo>
                <a:cubicBezTo>
                  <a:pt x="3711608" y="1689497"/>
                  <a:pt x="3715777" y="1658318"/>
                  <a:pt x="3720943" y="1627322"/>
                </a:cubicBezTo>
                <a:cubicBezTo>
                  <a:pt x="3726109" y="1482671"/>
                  <a:pt x="3736441" y="1338112"/>
                  <a:pt x="3736441" y="1193369"/>
                </a:cubicBezTo>
                <a:cubicBezTo>
                  <a:pt x="3736441" y="1161945"/>
                  <a:pt x="3730880" y="1130191"/>
                  <a:pt x="3720943" y="1100379"/>
                </a:cubicBezTo>
                <a:cubicBezTo>
                  <a:pt x="3706183" y="1056098"/>
                  <a:pt x="3678876" y="1046504"/>
                  <a:pt x="3643451" y="1022888"/>
                </a:cubicBezTo>
                <a:cubicBezTo>
                  <a:pt x="3633119" y="1007390"/>
                  <a:pt x="3624915" y="990238"/>
                  <a:pt x="3612455" y="976393"/>
                </a:cubicBezTo>
                <a:cubicBezTo>
                  <a:pt x="3521212" y="875012"/>
                  <a:pt x="3535441" y="888888"/>
                  <a:pt x="3457472" y="836908"/>
                </a:cubicBezTo>
                <a:cubicBezTo>
                  <a:pt x="3329815" y="624147"/>
                  <a:pt x="3483127" y="865466"/>
                  <a:pt x="3364482" y="712922"/>
                </a:cubicBezTo>
                <a:cubicBezTo>
                  <a:pt x="3341611" y="683516"/>
                  <a:pt x="3323153" y="650929"/>
                  <a:pt x="3302489" y="619932"/>
                </a:cubicBezTo>
                <a:cubicBezTo>
                  <a:pt x="3288161" y="598440"/>
                  <a:pt x="3271492" y="578603"/>
                  <a:pt x="3255994" y="557939"/>
                </a:cubicBezTo>
                <a:cubicBezTo>
                  <a:pt x="3232570" y="464247"/>
                  <a:pt x="3247231" y="516154"/>
                  <a:pt x="3209499" y="402956"/>
                </a:cubicBezTo>
                <a:cubicBezTo>
                  <a:pt x="3204333" y="387458"/>
                  <a:pt x="3203063" y="370054"/>
                  <a:pt x="3194001" y="356461"/>
                </a:cubicBezTo>
                <a:lnTo>
                  <a:pt x="3163004" y="309966"/>
                </a:lnTo>
                <a:cubicBezTo>
                  <a:pt x="3157838" y="294468"/>
                  <a:pt x="3155611" y="277655"/>
                  <a:pt x="3147506" y="263471"/>
                </a:cubicBezTo>
                <a:cubicBezTo>
                  <a:pt x="3134691" y="241044"/>
                  <a:pt x="3116025" y="222497"/>
                  <a:pt x="3101011" y="201478"/>
                </a:cubicBezTo>
                <a:cubicBezTo>
                  <a:pt x="3090184" y="186321"/>
                  <a:pt x="3079255" y="171156"/>
                  <a:pt x="3070014" y="154983"/>
                </a:cubicBezTo>
                <a:cubicBezTo>
                  <a:pt x="3058551" y="134923"/>
                  <a:pt x="3055354" y="109326"/>
                  <a:pt x="3039017" y="92989"/>
                </a:cubicBezTo>
                <a:cubicBezTo>
                  <a:pt x="3027466" y="81437"/>
                  <a:pt x="3007135" y="84797"/>
                  <a:pt x="2992523" y="77491"/>
                </a:cubicBezTo>
                <a:cubicBezTo>
                  <a:pt x="2985988" y="74224"/>
                  <a:pt x="3026102" y="56827"/>
                  <a:pt x="3023519" y="4649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4198845" y="3332136"/>
            <a:ext cx="728421" cy="1673817"/>
          </a:xfrm>
          <a:custGeom>
            <a:avLst/>
            <a:gdLst>
              <a:gd name="connsiteX0" fmla="*/ 325465 w 728421"/>
              <a:gd name="connsiteY0" fmla="*/ 46495 h 1673817"/>
              <a:gd name="connsiteX1" fmla="*/ 170482 w 728421"/>
              <a:gd name="connsiteY1" fmla="*/ 61993 h 1673817"/>
              <a:gd name="connsiteX2" fmla="*/ 77492 w 728421"/>
              <a:gd name="connsiteY2" fmla="*/ 92989 h 1673817"/>
              <a:gd name="connsiteX3" fmla="*/ 46495 w 728421"/>
              <a:gd name="connsiteY3" fmla="*/ 139484 h 1673817"/>
              <a:gd name="connsiteX4" fmla="*/ 15499 w 728421"/>
              <a:gd name="connsiteY4" fmla="*/ 278969 h 1673817"/>
              <a:gd name="connsiteX5" fmla="*/ 61994 w 728421"/>
              <a:gd name="connsiteY5" fmla="*/ 619932 h 1673817"/>
              <a:gd name="connsiteX6" fmla="*/ 46495 w 728421"/>
              <a:gd name="connsiteY6" fmla="*/ 976393 h 1673817"/>
              <a:gd name="connsiteX7" fmla="*/ 15499 w 728421"/>
              <a:gd name="connsiteY7" fmla="*/ 1146874 h 1673817"/>
              <a:gd name="connsiteX8" fmla="*/ 0 w 728421"/>
              <a:gd name="connsiteY8" fmla="*/ 1193369 h 1673817"/>
              <a:gd name="connsiteX9" fmla="*/ 15499 w 728421"/>
              <a:gd name="connsiteY9" fmla="*/ 1534332 h 1673817"/>
              <a:gd name="connsiteX10" fmla="*/ 46495 w 728421"/>
              <a:gd name="connsiteY10" fmla="*/ 1596325 h 1673817"/>
              <a:gd name="connsiteX11" fmla="*/ 92990 w 728421"/>
              <a:gd name="connsiteY11" fmla="*/ 1611823 h 1673817"/>
              <a:gd name="connsiteX12" fmla="*/ 139485 w 728421"/>
              <a:gd name="connsiteY12" fmla="*/ 1673817 h 1673817"/>
              <a:gd name="connsiteX13" fmla="*/ 480448 w 728421"/>
              <a:gd name="connsiteY13" fmla="*/ 1627322 h 1673817"/>
              <a:gd name="connsiteX14" fmla="*/ 573438 w 728421"/>
              <a:gd name="connsiteY14" fmla="*/ 1580827 h 1673817"/>
              <a:gd name="connsiteX15" fmla="*/ 604434 w 728421"/>
              <a:gd name="connsiteY15" fmla="*/ 1472339 h 1673817"/>
              <a:gd name="connsiteX16" fmla="*/ 635431 w 728421"/>
              <a:gd name="connsiteY16" fmla="*/ 1379349 h 1673817"/>
              <a:gd name="connsiteX17" fmla="*/ 681926 w 728421"/>
              <a:gd name="connsiteY17" fmla="*/ 1115878 h 1673817"/>
              <a:gd name="connsiteX18" fmla="*/ 697424 w 728421"/>
              <a:gd name="connsiteY18" fmla="*/ 1022888 h 1673817"/>
              <a:gd name="connsiteX19" fmla="*/ 728421 w 728421"/>
              <a:gd name="connsiteY19" fmla="*/ 929898 h 1673817"/>
              <a:gd name="connsiteX20" fmla="*/ 712922 w 728421"/>
              <a:gd name="connsiteY20" fmla="*/ 402956 h 1673817"/>
              <a:gd name="connsiteX21" fmla="*/ 681926 w 728421"/>
              <a:gd name="connsiteY21" fmla="*/ 278969 h 1673817"/>
              <a:gd name="connsiteX22" fmla="*/ 650929 w 728421"/>
              <a:gd name="connsiteY22" fmla="*/ 232474 h 1673817"/>
              <a:gd name="connsiteX23" fmla="*/ 526943 w 728421"/>
              <a:gd name="connsiteY23" fmla="*/ 77491 h 1673817"/>
              <a:gd name="connsiteX24" fmla="*/ 449451 w 728421"/>
              <a:gd name="connsiteY24" fmla="*/ 0 h 1673817"/>
              <a:gd name="connsiteX25" fmla="*/ 325465 w 728421"/>
              <a:gd name="connsiteY25" fmla="*/ 46495 h 167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28421" h="1673817">
                <a:moveTo>
                  <a:pt x="325465" y="46495"/>
                </a:moveTo>
                <a:cubicBezTo>
                  <a:pt x="278970" y="56827"/>
                  <a:pt x="221511" y="52425"/>
                  <a:pt x="170482" y="61993"/>
                </a:cubicBezTo>
                <a:cubicBezTo>
                  <a:pt x="138368" y="68014"/>
                  <a:pt x="77492" y="92989"/>
                  <a:pt x="77492" y="92989"/>
                </a:cubicBezTo>
                <a:cubicBezTo>
                  <a:pt x="67160" y="108487"/>
                  <a:pt x="54825" y="122824"/>
                  <a:pt x="46495" y="139484"/>
                </a:cubicBezTo>
                <a:cubicBezTo>
                  <a:pt x="27419" y="177636"/>
                  <a:pt x="21451" y="243257"/>
                  <a:pt x="15499" y="278969"/>
                </a:cubicBezTo>
                <a:cubicBezTo>
                  <a:pt x="30997" y="392623"/>
                  <a:pt x="56901" y="505339"/>
                  <a:pt x="61994" y="619932"/>
                </a:cubicBezTo>
                <a:cubicBezTo>
                  <a:pt x="67275" y="738747"/>
                  <a:pt x="54406" y="857724"/>
                  <a:pt x="46495" y="976393"/>
                </a:cubicBezTo>
                <a:cubicBezTo>
                  <a:pt x="42678" y="1033651"/>
                  <a:pt x="31289" y="1091609"/>
                  <a:pt x="15499" y="1146874"/>
                </a:cubicBezTo>
                <a:cubicBezTo>
                  <a:pt x="11011" y="1162582"/>
                  <a:pt x="5166" y="1177871"/>
                  <a:pt x="0" y="1193369"/>
                </a:cubicBezTo>
                <a:cubicBezTo>
                  <a:pt x="5166" y="1307023"/>
                  <a:pt x="2458" y="1421310"/>
                  <a:pt x="15499" y="1534332"/>
                </a:cubicBezTo>
                <a:cubicBezTo>
                  <a:pt x="18147" y="1557283"/>
                  <a:pt x="30158" y="1579988"/>
                  <a:pt x="46495" y="1596325"/>
                </a:cubicBezTo>
                <a:cubicBezTo>
                  <a:pt x="58047" y="1607877"/>
                  <a:pt x="77492" y="1606657"/>
                  <a:pt x="92990" y="1611823"/>
                </a:cubicBezTo>
                <a:cubicBezTo>
                  <a:pt x="108488" y="1632488"/>
                  <a:pt x="113891" y="1670327"/>
                  <a:pt x="139485" y="1673817"/>
                </a:cubicBezTo>
                <a:lnTo>
                  <a:pt x="480448" y="1627322"/>
                </a:lnTo>
                <a:cubicBezTo>
                  <a:pt x="608779" y="1563156"/>
                  <a:pt x="440191" y="1669657"/>
                  <a:pt x="573438" y="1580827"/>
                </a:cubicBezTo>
                <a:cubicBezTo>
                  <a:pt x="625532" y="1424542"/>
                  <a:pt x="546041" y="1666982"/>
                  <a:pt x="604434" y="1472339"/>
                </a:cubicBezTo>
                <a:cubicBezTo>
                  <a:pt x="613823" y="1441044"/>
                  <a:pt x="625099" y="1410346"/>
                  <a:pt x="635431" y="1379349"/>
                </a:cubicBezTo>
                <a:cubicBezTo>
                  <a:pt x="656515" y="1316098"/>
                  <a:pt x="670818" y="1188079"/>
                  <a:pt x="681926" y="1115878"/>
                </a:cubicBezTo>
                <a:cubicBezTo>
                  <a:pt x="686704" y="1084819"/>
                  <a:pt x="689803" y="1053374"/>
                  <a:pt x="697424" y="1022888"/>
                </a:cubicBezTo>
                <a:cubicBezTo>
                  <a:pt x="705348" y="991190"/>
                  <a:pt x="728421" y="929898"/>
                  <a:pt x="728421" y="929898"/>
                </a:cubicBezTo>
                <a:cubicBezTo>
                  <a:pt x="723255" y="754251"/>
                  <a:pt x="725442" y="578233"/>
                  <a:pt x="712922" y="402956"/>
                </a:cubicBezTo>
                <a:cubicBezTo>
                  <a:pt x="709887" y="360463"/>
                  <a:pt x="705557" y="314415"/>
                  <a:pt x="681926" y="278969"/>
                </a:cubicBezTo>
                <a:lnTo>
                  <a:pt x="650929" y="232474"/>
                </a:lnTo>
                <a:cubicBezTo>
                  <a:pt x="606478" y="99119"/>
                  <a:pt x="686993" y="317563"/>
                  <a:pt x="526943" y="77491"/>
                </a:cubicBezTo>
                <a:cubicBezTo>
                  <a:pt x="485614" y="15498"/>
                  <a:pt x="511444" y="41328"/>
                  <a:pt x="449451" y="0"/>
                </a:cubicBezTo>
                <a:cubicBezTo>
                  <a:pt x="302835" y="32581"/>
                  <a:pt x="371960" y="36163"/>
                  <a:pt x="325465" y="4649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4878151" y="3357966"/>
            <a:ext cx="2613355" cy="2298915"/>
          </a:xfrm>
          <a:custGeom>
            <a:avLst/>
            <a:gdLst>
              <a:gd name="connsiteX0" fmla="*/ 1288979 w 2613355"/>
              <a:gd name="connsiteY0" fmla="*/ 5166 h 2298915"/>
              <a:gd name="connsiteX1" fmla="*/ 1164993 w 2613355"/>
              <a:gd name="connsiteY1" fmla="*/ 20665 h 2298915"/>
              <a:gd name="connsiteX2" fmla="*/ 1118498 w 2613355"/>
              <a:gd name="connsiteY2" fmla="*/ 51661 h 2298915"/>
              <a:gd name="connsiteX3" fmla="*/ 1072003 w 2613355"/>
              <a:gd name="connsiteY3" fmla="*/ 67159 h 2298915"/>
              <a:gd name="connsiteX4" fmla="*/ 1025508 w 2613355"/>
              <a:gd name="connsiteY4" fmla="*/ 98156 h 2298915"/>
              <a:gd name="connsiteX5" fmla="*/ 979013 w 2613355"/>
              <a:gd name="connsiteY5" fmla="*/ 113654 h 2298915"/>
              <a:gd name="connsiteX6" fmla="*/ 932518 w 2613355"/>
              <a:gd name="connsiteY6" fmla="*/ 160149 h 2298915"/>
              <a:gd name="connsiteX7" fmla="*/ 839528 w 2613355"/>
              <a:gd name="connsiteY7" fmla="*/ 206644 h 2298915"/>
              <a:gd name="connsiteX8" fmla="*/ 684545 w 2613355"/>
              <a:gd name="connsiteY8" fmla="*/ 268637 h 2298915"/>
              <a:gd name="connsiteX9" fmla="*/ 638050 w 2613355"/>
              <a:gd name="connsiteY9" fmla="*/ 299634 h 2298915"/>
              <a:gd name="connsiteX10" fmla="*/ 591555 w 2613355"/>
              <a:gd name="connsiteY10" fmla="*/ 315132 h 2298915"/>
              <a:gd name="connsiteX11" fmla="*/ 498566 w 2613355"/>
              <a:gd name="connsiteY11" fmla="*/ 377126 h 2298915"/>
              <a:gd name="connsiteX12" fmla="*/ 452071 w 2613355"/>
              <a:gd name="connsiteY12" fmla="*/ 392624 h 2298915"/>
              <a:gd name="connsiteX13" fmla="*/ 405576 w 2613355"/>
              <a:gd name="connsiteY13" fmla="*/ 423620 h 2298915"/>
              <a:gd name="connsiteX14" fmla="*/ 312586 w 2613355"/>
              <a:gd name="connsiteY14" fmla="*/ 470115 h 2298915"/>
              <a:gd name="connsiteX15" fmla="*/ 281589 w 2613355"/>
              <a:gd name="connsiteY15" fmla="*/ 516610 h 2298915"/>
              <a:gd name="connsiteX16" fmla="*/ 204098 w 2613355"/>
              <a:gd name="connsiteY16" fmla="*/ 609600 h 2298915"/>
              <a:gd name="connsiteX17" fmla="*/ 173101 w 2613355"/>
              <a:gd name="connsiteY17" fmla="*/ 702590 h 2298915"/>
              <a:gd name="connsiteX18" fmla="*/ 126606 w 2613355"/>
              <a:gd name="connsiteY18" fmla="*/ 873071 h 2298915"/>
              <a:gd name="connsiteX19" fmla="*/ 111108 w 2613355"/>
              <a:gd name="connsiteY19" fmla="*/ 919566 h 2298915"/>
              <a:gd name="connsiteX20" fmla="*/ 95610 w 2613355"/>
              <a:gd name="connsiteY20" fmla="*/ 1121044 h 2298915"/>
              <a:gd name="connsiteX21" fmla="*/ 80111 w 2613355"/>
              <a:gd name="connsiteY21" fmla="*/ 1214034 h 2298915"/>
              <a:gd name="connsiteX22" fmla="*/ 64613 w 2613355"/>
              <a:gd name="connsiteY22" fmla="*/ 1322522 h 2298915"/>
              <a:gd name="connsiteX23" fmla="*/ 49115 w 2613355"/>
              <a:gd name="connsiteY23" fmla="*/ 1462007 h 2298915"/>
              <a:gd name="connsiteX24" fmla="*/ 33616 w 2613355"/>
              <a:gd name="connsiteY24" fmla="*/ 1508502 h 2298915"/>
              <a:gd name="connsiteX25" fmla="*/ 2620 w 2613355"/>
              <a:gd name="connsiteY25" fmla="*/ 1678983 h 2298915"/>
              <a:gd name="connsiteX26" fmla="*/ 18118 w 2613355"/>
              <a:gd name="connsiteY26" fmla="*/ 2143932 h 2298915"/>
              <a:gd name="connsiteX27" fmla="*/ 64613 w 2613355"/>
              <a:gd name="connsiteY27" fmla="*/ 2205926 h 2298915"/>
              <a:gd name="connsiteX28" fmla="*/ 80111 w 2613355"/>
              <a:gd name="connsiteY28" fmla="*/ 2252420 h 2298915"/>
              <a:gd name="connsiteX29" fmla="*/ 157603 w 2613355"/>
              <a:gd name="connsiteY29" fmla="*/ 2298915 h 2298915"/>
              <a:gd name="connsiteX30" fmla="*/ 715542 w 2613355"/>
              <a:gd name="connsiteY30" fmla="*/ 2283417 h 2298915"/>
              <a:gd name="connsiteX31" fmla="*/ 932518 w 2613355"/>
              <a:gd name="connsiteY31" fmla="*/ 2205926 h 2298915"/>
              <a:gd name="connsiteX32" fmla="*/ 1103000 w 2613355"/>
              <a:gd name="connsiteY32" fmla="*/ 2174929 h 2298915"/>
              <a:gd name="connsiteX33" fmla="*/ 1195989 w 2613355"/>
              <a:gd name="connsiteY33" fmla="*/ 2143932 h 2298915"/>
              <a:gd name="connsiteX34" fmla="*/ 1242484 w 2613355"/>
              <a:gd name="connsiteY34" fmla="*/ 2112936 h 2298915"/>
              <a:gd name="connsiteX35" fmla="*/ 1304477 w 2613355"/>
              <a:gd name="connsiteY35" fmla="*/ 2081939 h 2298915"/>
              <a:gd name="connsiteX36" fmla="*/ 1428464 w 2613355"/>
              <a:gd name="connsiteY36" fmla="*/ 2050942 h 2298915"/>
              <a:gd name="connsiteX37" fmla="*/ 1474959 w 2613355"/>
              <a:gd name="connsiteY37" fmla="*/ 2035444 h 2298915"/>
              <a:gd name="connsiteX38" fmla="*/ 1598945 w 2613355"/>
              <a:gd name="connsiteY38" fmla="*/ 2004448 h 2298915"/>
              <a:gd name="connsiteX39" fmla="*/ 1660938 w 2613355"/>
              <a:gd name="connsiteY39" fmla="*/ 1973451 h 2298915"/>
              <a:gd name="connsiteX40" fmla="*/ 1815922 w 2613355"/>
              <a:gd name="connsiteY40" fmla="*/ 1942454 h 2298915"/>
              <a:gd name="connsiteX41" fmla="*/ 1862416 w 2613355"/>
              <a:gd name="connsiteY41" fmla="*/ 1911458 h 2298915"/>
              <a:gd name="connsiteX42" fmla="*/ 1970905 w 2613355"/>
              <a:gd name="connsiteY42" fmla="*/ 1864963 h 2298915"/>
              <a:gd name="connsiteX43" fmla="*/ 2110389 w 2613355"/>
              <a:gd name="connsiteY43" fmla="*/ 1833966 h 2298915"/>
              <a:gd name="connsiteX44" fmla="*/ 2172383 w 2613355"/>
              <a:gd name="connsiteY44" fmla="*/ 1802970 h 2298915"/>
              <a:gd name="connsiteX45" fmla="*/ 2265372 w 2613355"/>
              <a:gd name="connsiteY45" fmla="*/ 1725478 h 2298915"/>
              <a:gd name="connsiteX46" fmla="*/ 2311867 w 2613355"/>
              <a:gd name="connsiteY46" fmla="*/ 1694481 h 2298915"/>
              <a:gd name="connsiteX47" fmla="*/ 2451352 w 2613355"/>
              <a:gd name="connsiteY47" fmla="*/ 1570495 h 2298915"/>
              <a:gd name="connsiteX48" fmla="*/ 2497847 w 2613355"/>
              <a:gd name="connsiteY48" fmla="*/ 1554997 h 2298915"/>
              <a:gd name="connsiteX49" fmla="*/ 2528844 w 2613355"/>
              <a:gd name="connsiteY49" fmla="*/ 1508502 h 2298915"/>
              <a:gd name="connsiteX50" fmla="*/ 2559840 w 2613355"/>
              <a:gd name="connsiteY50" fmla="*/ 1415512 h 2298915"/>
              <a:gd name="connsiteX51" fmla="*/ 2606335 w 2613355"/>
              <a:gd name="connsiteY51" fmla="*/ 1183037 h 2298915"/>
              <a:gd name="connsiteX52" fmla="*/ 2559840 w 2613355"/>
              <a:gd name="connsiteY52" fmla="*/ 1074549 h 2298915"/>
              <a:gd name="connsiteX53" fmla="*/ 2544342 w 2613355"/>
              <a:gd name="connsiteY53" fmla="*/ 1028054 h 2298915"/>
              <a:gd name="connsiteX54" fmla="*/ 2482349 w 2613355"/>
              <a:gd name="connsiteY54" fmla="*/ 935065 h 2298915"/>
              <a:gd name="connsiteX55" fmla="*/ 2420355 w 2613355"/>
              <a:gd name="connsiteY55" fmla="*/ 826576 h 2298915"/>
              <a:gd name="connsiteX56" fmla="*/ 2373861 w 2613355"/>
              <a:gd name="connsiteY56" fmla="*/ 795580 h 2298915"/>
              <a:gd name="connsiteX57" fmla="*/ 2296369 w 2613355"/>
              <a:gd name="connsiteY57" fmla="*/ 702590 h 2298915"/>
              <a:gd name="connsiteX58" fmla="*/ 2265372 w 2613355"/>
              <a:gd name="connsiteY58" fmla="*/ 656095 h 2298915"/>
              <a:gd name="connsiteX59" fmla="*/ 2218877 w 2613355"/>
              <a:gd name="connsiteY59" fmla="*/ 625098 h 2298915"/>
              <a:gd name="connsiteX60" fmla="*/ 2125888 w 2613355"/>
              <a:gd name="connsiteY60" fmla="*/ 532109 h 2298915"/>
              <a:gd name="connsiteX61" fmla="*/ 2079393 w 2613355"/>
              <a:gd name="connsiteY61" fmla="*/ 485614 h 2298915"/>
              <a:gd name="connsiteX62" fmla="*/ 1924410 w 2613355"/>
              <a:gd name="connsiteY62" fmla="*/ 392624 h 2298915"/>
              <a:gd name="connsiteX63" fmla="*/ 1877915 w 2613355"/>
              <a:gd name="connsiteY63" fmla="*/ 377126 h 2298915"/>
              <a:gd name="connsiteX64" fmla="*/ 1784925 w 2613355"/>
              <a:gd name="connsiteY64" fmla="*/ 315132 h 2298915"/>
              <a:gd name="connsiteX65" fmla="*/ 1738430 w 2613355"/>
              <a:gd name="connsiteY65" fmla="*/ 284136 h 2298915"/>
              <a:gd name="connsiteX66" fmla="*/ 1707433 w 2613355"/>
              <a:gd name="connsiteY66" fmla="*/ 237641 h 2298915"/>
              <a:gd name="connsiteX67" fmla="*/ 1614444 w 2613355"/>
              <a:gd name="connsiteY67" fmla="*/ 206644 h 2298915"/>
              <a:gd name="connsiteX68" fmla="*/ 1583447 w 2613355"/>
              <a:gd name="connsiteY68" fmla="*/ 160149 h 2298915"/>
              <a:gd name="connsiteX69" fmla="*/ 1474959 w 2613355"/>
              <a:gd name="connsiteY69" fmla="*/ 129153 h 2298915"/>
              <a:gd name="connsiteX70" fmla="*/ 1381969 w 2613355"/>
              <a:gd name="connsiteY70" fmla="*/ 67159 h 2298915"/>
              <a:gd name="connsiteX71" fmla="*/ 1335474 w 2613355"/>
              <a:gd name="connsiteY71" fmla="*/ 51661 h 2298915"/>
              <a:gd name="connsiteX72" fmla="*/ 1288979 w 2613355"/>
              <a:gd name="connsiteY72" fmla="*/ 5166 h 229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13355" h="2298915">
                <a:moveTo>
                  <a:pt x="1288979" y="5166"/>
                </a:moveTo>
                <a:cubicBezTo>
                  <a:pt x="1260565" y="0"/>
                  <a:pt x="1205176" y="9706"/>
                  <a:pt x="1164993" y="20665"/>
                </a:cubicBezTo>
                <a:cubicBezTo>
                  <a:pt x="1147023" y="25566"/>
                  <a:pt x="1135158" y="43331"/>
                  <a:pt x="1118498" y="51661"/>
                </a:cubicBezTo>
                <a:cubicBezTo>
                  <a:pt x="1103886" y="58967"/>
                  <a:pt x="1087501" y="61993"/>
                  <a:pt x="1072003" y="67159"/>
                </a:cubicBezTo>
                <a:cubicBezTo>
                  <a:pt x="1056505" y="77491"/>
                  <a:pt x="1042168" y="89826"/>
                  <a:pt x="1025508" y="98156"/>
                </a:cubicBezTo>
                <a:cubicBezTo>
                  <a:pt x="1010896" y="105462"/>
                  <a:pt x="992606" y="104592"/>
                  <a:pt x="979013" y="113654"/>
                </a:cubicBezTo>
                <a:cubicBezTo>
                  <a:pt x="960776" y="125812"/>
                  <a:pt x="949356" y="146117"/>
                  <a:pt x="932518" y="160149"/>
                </a:cubicBezTo>
                <a:cubicBezTo>
                  <a:pt x="892459" y="193532"/>
                  <a:pt x="886128" y="191111"/>
                  <a:pt x="839528" y="206644"/>
                </a:cubicBezTo>
                <a:cubicBezTo>
                  <a:pt x="749667" y="296505"/>
                  <a:pt x="843957" y="220813"/>
                  <a:pt x="684545" y="268637"/>
                </a:cubicBezTo>
                <a:cubicBezTo>
                  <a:pt x="666704" y="273989"/>
                  <a:pt x="654710" y="291304"/>
                  <a:pt x="638050" y="299634"/>
                </a:cubicBezTo>
                <a:cubicBezTo>
                  <a:pt x="623438" y="306940"/>
                  <a:pt x="607053" y="309966"/>
                  <a:pt x="591555" y="315132"/>
                </a:cubicBezTo>
                <a:lnTo>
                  <a:pt x="498566" y="377126"/>
                </a:lnTo>
                <a:cubicBezTo>
                  <a:pt x="484973" y="386188"/>
                  <a:pt x="466683" y="385318"/>
                  <a:pt x="452071" y="392624"/>
                </a:cubicBezTo>
                <a:cubicBezTo>
                  <a:pt x="435411" y="400954"/>
                  <a:pt x="422236" y="415290"/>
                  <a:pt x="405576" y="423620"/>
                </a:cubicBezTo>
                <a:cubicBezTo>
                  <a:pt x="277245" y="487786"/>
                  <a:pt x="445833" y="381285"/>
                  <a:pt x="312586" y="470115"/>
                </a:cubicBezTo>
                <a:cubicBezTo>
                  <a:pt x="302254" y="485613"/>
                  <a:pt x="293514" y="502301"/>
                  <a:pt x="281589" y="516610"/>
                </a:cubicBezTo>
                <a:cubicBezTo>
                  <a:pt x="246828" y="558323"/>
                  <a:pt x="226087" y="560125"/>
                  <a:pt x="204098" y="609600"/>
                </a:cubicBezTo>
                <a:cubicBezTo>
                  <a:pt x="190828" y="639457"/>
                  <a:pt x="183433" y="671593"/>
                  <a:pt x="173101" y="702590"/>
                </a:cubicBezTo>
                <a:cubicBezTo>
                  <a:pt x="144134" y="789492"/>
                  <a:pt x="161560" y="733256"/>
                  <a:pt x="126606" y="873071"/>
                </a:cubicBezTo>
                <a:cubicBezTo>
                  <a:pt x="122644" y="888920"/>
                  <a:pt x="116274" y="904068"/>
                  <a:pt x="111108" y="919566"/>
                </a:cubicBezTo>
                <a:cubicBezTo>
                  <a:pt x="105942" y="986725"/>
                  <a:pt x="102661" y="1054056"/>
                  <a:pt x="95610" y="1121044"/>
                </a:cubicBezTo>
                <a:cubicBezTo>
                  <a:pt x="92320" y="1152296"/>
                  <a:pt x="84889" y="1182975"/>
                  <a:pt x="80111" y="1214034"/>
                </a:cubicBezTo>
                <a:cubicBezTo>
                  <a:pt x="74556" y="1250139"/>
                  <a:pt x="69144" y="1286274"/>
                  <a:pt x="64613" y="1322522"/>
                </a:cubicBezTo>
                <a:cubicBezTo>
                  <a:pt x="58811" y="1368942"/>
                  <a:pt x="56806" y="1415862"/>
                  <a:pt x="49115" y="1462007"/>
                </a:cubicBezTo>
                <a:cubicBezTo>
                  <a:pt x="46429" y="1478121"/>
                  <a:pt x="37578" y="1492653"/>
                  <a:pt x="33616" y="1508502"/>
                </a:cubicBezTo>
                <a:cubicBezTo>
                  <a:pt x="22786" y="1551821"/>
                  <a:pt x="9528" y="1637533"/>
                  <a:pt x="2620" y="1678983"/>
                </a:cubicBezTo>
                <a:cubicBezTo>
                  <a:pt x="7786" y="1833966"/>
                  <a:pt x="0" y="1989925"/>
                  <a:pt x="18118" y="2143932"/>
                </a:cubicBezTo>
                <a:cubicBezTo>
                  <a:pt x="21136" y="2169586"/>
                  <a:pt x="51797" y="2183499"/>
                  <a:pt x="64613" y="2205926"/>
                </a:cubicBezTo>
                <a:cubicBezTo>
                  <a:pt x="72718" y="2220110"/>
                  <a:pt x="68559" y="2240869"/>
                  <a:pt x="80111" y="2252420"/>
                </a:cubicBezTo>
                <a:cubicBezTo>
                  <a:pt x="101412" y="2273720"/>
                  <a:pt x="131772" y="2283417"/>
                  <a:pt x="157603" y="2298915"/>
                </a:cubicBezTo>
                <a:lnTo>
                  <a:pt x="715542" y="2283417"/>
                </a:lnTo>
                <a:cubicBezTo>
                  <a:pt x="949483" y="2272277"/>
                  <a:pt x="640188" y="2264394"/>
                  <a:pt x="932518" y="2205926"/>
                </a:cubicBezTo>
                <a:cubicBezTo>
                  <a:pt x="1040824" y="2184264"/>
                  <a:pt x="984026" y="2194758"/>
                  <a:pt x="1103000" y="2174929"/>
                </a:cubicBezTo>
                <a:cubicBezTo>
                  <a:pt x="1133996" y="2164597"/>
                  <a:pt x="1166132" y="2157202"/>
                  <a:pt x="1195989" y="2143932"/>
                </a:cubicBezTo>
                <a:cubicBezTo>
                  <a:pt x="1213010" y="2136367"/>
                  <a:pt x="1226312" y="2122177"/>
                  <a:pt x="1242484" y="2112936"/>
                </a:cubicBezTo>
                <a:cubicBezTo>
                  <a:pt x="1262543" y="2101473"/>
                  <a:pt x="1283242" y="2091040"/>
                  <a:pt x="1304477" y="2081939"/>
                </a:cubicBezTo>
                <a:cubicBezTo>
                  <a:pt x="1354070" y="2060685"/>
                  <a:pt x="1370254" y="2065495"/>
                  <a:pt x="1428464" y="2050942"/>
                </a:cubicBezTo>
                <a:cubicBezTo>
                  <a:pt x="1444313" y="2046980"/>
                  <a:pt x="1459198" y="2039742"/>
                  <a:pt x="1474959" y="2035444"/>
                </a:cubicBezTo>
                <a:cubicBezTo>
                  <a:pt x="1516059" y="2024235"/>
                  <a:pt x="1598945" y="2004448"/>
                  <a:pt x="1598945" y="2004448"/>
                </a:cubicBezTo>
                <a:cubicBezTo>
                  <a:pt x="1619609" y="1994116"/>
                  <a:pt x="1639306" y="1981563"/>
                  <a:pt x="1660938" y="1973451"/>
                </a:cubicBezTo>
                <a:cubicBezTo>
                  <a:pt x="1697925" y="1959581"/>
                  <a:pt x="1783789" y="1947810"/>
                  <a:pt x="1815922" y="1942454"/>
                </a:cubicBezTo>
                <a:cubicBezTo>
                  <a:pt x="1831420" y="1932122"/>
                  <a:pt x="1846244" y="1920699"/>
                  <a:pt x="1862416" y="1911458"/>
                </a:cubicBezTo>
                <a:cubicBezTo>
                  <a:pt x="1896916" y="1891744"/>
                  <a:pt x="1932265" y="1874623"/>
                  <a:pt x="1970905" y="1864963"/>
                </a:cubicBezTo>
                <a:cubicBezTo>
                  <a:pt x="2000376" y="1857595"/>
                  <a:pt x="2078560" y="1845902"/>
                  <a:pt x="2110389" y="1833966"/>
                </a:cubicBezTo>
                <a:cubicBezTo>
                  <a:pt x="2132022" y="1825854"/>
                  <a:pt x="2152323" y="1814433"/>
                  <a:pt x="2172383" y="1802970"/>
                </a:cubicBezTo>
                <a:cubicBezTo>
                  <a:pt x="2245836" y="1760997"/>
                  <a:pt x="2195442" y="1783753"/>
                  <a:pt x="2265372" y="1725478"/>
                </a:cubicBezTo>
                <a:cubicBezTo>
                  <a:pt x="2279681" y="1713553"/>
                  <a:pt x="2297945" y="1706856"/>
                  <a:pt x="2311867" y="1694481"/>
                </a:cubicBezTo>
                <a:cubicBezTo>
                  <a:pt x="2364673" y="1647542"/>
                  <a:pt x="2391055" y="1600643"/>
                  <a:pt x="2451352" y="1570495"/>
                </a:cubicBezTo>
                <a:cubicBezTo>
                  <a:pt x="2465964" y="1563189"/>
                  <a:pt x="2482349" y="1560163"/>
                  <a:pt x="2497847" y="1554997"/>
                </a:cubicBezTo>
                <a:cubicBezTo>
                  <a:pt x="2508179" y="1539499"/>
                  <a:pt x="2521279" y="1525523"/>
                  <a:pt x="2528844" y="1508502"/>
                </a:cubicBezTo>
                <a:cubicBezTo>
                  <a:pt x="2542114" y="1478645"/>
                  <a:pt x="2549508" y="1446509"/>
                  <a:pt x="2559840" y="1415512"/>
                </a:cubicBezTo>
                <a:cubicBezTo>
                  <a:pt x="2595212" y="1309394"/>
                  <a:pt x="2572652" y="1385131"/>
                  <a:pt x="2606335" y="1183037"/>
                </a:cubicBezTo>
                <a:cubicBezTo>
                  <a:pt x="2574080" y="1054015"/>
                  <a:pt x="2613355" y="1181580"/>
                  <a:pt x="2559840" y="1074549"/>
                </a:cubicBezTo>
                <a:cubicBezTo>
                  <a:pt x="2552534" y="1059937"/>
                  <a:pt x="2552276" y="1042335"/>
                  <a:pt x="2544342" y="1028054"/>
                </a:cubicBezTo>
                <a:cubicBezTo>
                  <a:pt x="2526250" y="995489"/>
                  <a:pt x="2499009" y="968385"/>
                  <a:pt x="2482349" y="935065"/>
                </a:cubicBezTo>
                <a:cubicBezTo>
                  <a:pt x="2470193" y="910752"/>
                  <a:pt x="2442262" y="848483"/>
                  <a:pt x="2420355" y="826576"/>
                </a:cubicBezTo>
                <a:cubicBezTo>
                  <a:pt x="2407184" y="813405"/>
                  <a:pt x="2389359" y="805912"/>
                  <a:pt x="2373861" y="795580"/>
                </a:cubicBezTo>
                <a:cubicBezTo>
                  <a:pt x="2296901" y="680142"/>
                  <a:pt x="2395813" y="821922"/>
                  <a:pt x="2296369" y="702590"/>
                </a:cubicBezTo>
                <a:cubicBezTo>
                  <a:pt x="2284444" y="688281"/>
                  <a:pt x="2278543" y="669266"/>
                  <a:pt x="2265372" y="656095"/>
                </a:cubicBezTo>
                <a:cubicBezTo>
                  <a:pt x="2252201" y="642924"/>
                  <a:pt x="2232799" y="637473"/>
                  <a:pt x="2218877" y="625098"/>
                </a:cubicBezTo>
                <a:cubicBezTo>
                  <a:pt x="2186114" y="595975"/>
                  <a:pt x="2156884" y="563105"/>
                  <a:pt x="2125888" y="532109"/>
                </a:cubicBezTo>
                <a:lnTo>
                  <a:pt x="2079393" y="485614"/>
                </a:lnTo>
                <a:cubicBezTo>
                  <a:pt x="2051846" y="458067"/>
                  <a:pt x="1967216" y="410969"/>
                  <a:pt x="1924410" y="392624"/>
                </a:cubicBezTo>
                <a:cubicBezTo>
                  <a:pt x="1909394" y="386189"/>
                  <a:pt x="1893413" y="382292"/>
                  <a:pt x="1877915" y="377126"/>
                </a:cubicBezTo>
                <a:lnTo>
                  <a:pt x="1784925" y="315132"/>
                </a:lnTo>
                <a:lnTo>
                  <a:pt x="1738430" y="284136"/>
                </a:lnTo>
                <a:cubicBezTo>
                  <a:pt x="1728098" y="268638"/>
                  <a:pt x="1723228" y="247513"/>
                  <a:pt x="1707433" y="237641"/>
                </a:cubicBezTo>
                <a:cubicBezTo>
                  <a:pt x="1679726" y="220324"/>
                  <a:pt x="1614444" y="206644"/>
                  <a:pt x="1614444" y="206644"/>
                </a:cubicBezTo>
                <a:cubicBezTo>
                  <a:pt x="1604112" y="191146"/>
                  <a:pt x="1597992" y="171785"/>
                  <a:pt x="1583447" y="160149"/>
                </a:cubicBezTo>
                <a:cubicBezTo>
                  <a:pt x="1573341" y="152064"/>
                  <a:pt x="1479009" y="130165"/>
                  <a:pt x="1474959" y="129153"/>
                </a:cubicBezTo>
                <a:lnTo>
                  <a:pt x="1381969" y="67159"/>
                </a:lnTo>
                <a:cubicBezTo>
                  <a:pt x="1368376" y="58097"/>
                  <a:pt x="1350086" y="58967"/>
                  <a:pt x="1335474" y="51661"/>
                </a:cubicBezTo>
                <a:cubicBezTo>
                  <a:pt x="1300422" y="34135"/>
                  <a:pt x="1317393" y="10332"/>
                  <a:pt x="1288979" y="516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858601" y="59823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T</a:t>
            </a:r>
            <a:r>
              <a:rPr lang="en-US" altLang="zh-TW" sz="2800" baseline="-25000" smtClean="0"/>
              <a:t>1</a:t>
            </a:r>
            <a:endParaRPr lang="zh-TW" altLang="en-US" sz="2800" baseline="-25000"/>
          </a:p>
        </p:txBody>
      </p:sp>
      <p:sp>
        <p:nvSpPr>
          <p:cNvPr id="10" name="文字方塊 9"/>
          <p:cNvSpPr txBox="1"/>
          <p:nvPr/>
        </p:nvSpPr>
        <p:spPr>
          <a:xfrm>
            <a:off x="4273754" y="501886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T</a:t>
            </a:r>
            <a:r>
              <a:rPr lang="en-US" altLang="zh-TW" sz="2800" baseline="-25000" smtClean="0"/>
              <a:t>2</a:t>
            </a:r>
            <a:endParaRPr lang="zh-TW" altLang="en-US" sz="2800" baseline="-25000"/>
          </a:p>
        </p:txBody>
      </p:sp>
      <p:sp>
        <p:nvSpPr>
          <p:cNvPr id="11" name="文字方塊 10"/>
          <p:cNvSpPr txBox="1"/>
          <p:nvPr/>
        </p:nvSpPr>
        <p:spPr>
          <a:xfrm>
            <a:off x="6009564" y="548381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T</a:t>
            </a:r>
            <a:r>
              <a:rPr lang="en-US" altLang="zh-TW" sz="2800" baseline="-25000" smtClean="0"/>
              <a:t>3</a:t>
            </a:r>
            <a:endParaRPr lang="zh-TW" altLang="en-US" sz="2800" baseline="-25000"/>
          </a:p>
        </p:txBody>
      </p:sp>
      <p:sp>
        <p:nvSpPr>
          <p:cNvPr id="12" name="文字方塊 11"/>
          <p:cNvSpPr txBox="1"/>
          <p:nvPr/>
        </p:nvSpPr>
        <p:spPr>
          <a:xfrm>
            <a:off x="4694792" y="2557219"/>
            <a:ext cx="802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FF0000"/>
                </a:solidFill>
              </a:rPr>
              <a:t>root</a:t>
            </a:r>
            <a:endParaRPr lang="zh-TW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NP-hard Problems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Since even polynomial time algorithms with degree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k &gt; 3 </a:t>
            </a:r>
            <a:r>
              <a:rPr lang="en-US" altLang="zh-TW" smtClean="0">
                <a:ea typeface="新細明體" charset="-120"/>
              </a:rPr>
              <a:t>(say) are not practical for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large n</a:t>
            </a:r>
            <a:r>
              <a:rPr lang="en-US" altLang="zh-TW" smtClean="0">
                <a:ea typeface="新細明體" charset="-120"/>
              </a:rPr>
              <a:t>, we must change our expectations of the algorithm that is used.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ea typeface="新細明體" charset="-120"/>
              </a:rPr>
              <a:t>Usually develop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fast heuristics</a:t>
            </a:r>
            <a:r>
              <a:rPr lang="en-US" altLang="zh-TW" smtClean="0">
                <a:ea typeface="新細明體" charset="-120"/>
              </a:rPr>
              <a:t> for NP-hard problems.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600" smtClean="0">
                <a:ea typeface="新細明體" charset="-120"/>
              </a:rPr>
              <a:t>Algorithm that gives a solution close to best.</a:t>
            </a:r>
          </a:p>
          <a:p>
            <a:pPr marL="742950" lvl="1" indent="-28575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600" smtClean="0">
                <a:ea typeface="新細明體" charset="-120"/>
              </a:rPr>
              <a:t>Runs in acceptable amount of time.</a:t>
            </a:r>
          </a:p>
          <a:p>
            <a:pPr marL="342900" indent="-342900">
              <a:buClr>
                <a:schemeClr val="tx2"/>
              </a:buClr>
              <a:buFontTx/>
              <a:buChar char="•"/>
            </a:pP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LPT rule</a:t>
            </a:r>
            <a:r>
              <a:rPr lang="en-US" altLang="zh-TW" smtClean="0">
                <a:ea typeface="新細明體" charset="-120"/>
              </a:rPr>
              <a:t> is good heuristic for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minimum finish time scheduling</a:t>
            </a:r>
            <a:r>
              <a:rPr lang="en-US" altLang="zh-TW" smtClean="0">
                <a:ea typeface="新細明體" charset="-120"/>
              </a:rPr>
              <a:t>.</a:t>
            </a:r>
            <a:endParaRPr lang="en-US" altLang="zh-TW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Max (Min)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047169"/>
          </a:xfrm>
        </p:spPr>
        <p:txBody>
          <a:bodyPr>
            <a:normAutofit/>
          </a:bodyPr>
          <a:lstStyle/>
          <a:p>
            <a:r>
              <a:rPr lang="en-US" altLang="zh-TW" smtClean="0"/>
              <a:t>Definition </a:t>
            </a:r>
          </a:p>
          <a:p>
            <a:pPr lvl="1"/>
            <a:r>
              <a:rPr lang="en-US" altLang="zh-TW" smtClean="0">
                <a:ea typeface="新細明體" charset="-120"/>
              </a:rPr>
              <a:t>Each tree node has a value (key value).</a:t>
            </a:r>
            <a:endParaRPr lang="en-US" altLang="zh-TW" smtClean="0">
              <a:solidFill>
                <a:srgbClr val="C00000"/>
              </a:solidFill>
            </a:endParaRPr>
          </a:p>
          <a:p>
            <a:pPr lvl="1"/>
            <a:r>
              <a:rPr lang="en-US" altLang="zh-TW" smtClean="0">
                <a:solidFill>
                  <a:srgbClr val="C00000"/>
                </a:solidFill>
              </a:rPr>
              <a:t>Max (Min) tree </a:t>
            </a:r>
            <a:r>
              <a:rPr lang="en-US" altLang="zh-TW" smtClean="0"/>
              <a:t>is a tree in which the value in each node is </a:t>
            </a:r>
            <a:r>
              <a:rPr lang="en-US" altLang="zh-TW" smtClean="0">
                <a:solidFill>
                  <a:srgbClr val="0000CC"/>
                </a:solidFill>
              </a:rPr>
              <a:t>no smaller </a:t>
            </a:r>
            <a:r>
              <a:rPr lang="en-US" altLang="zh-TW" smtClean="0"/>
              <a:t>(</a:t>
            </a:r>
            <a:r>
              <a:rPr lang="en-US" altLang="zh-TW" smtClean="0">
                <a:solidFill>
                  <a:srgbClr val="0000CC"/>
                </a:solidFill>
              </a:rPr>
              <a:t>larger</a:t>
            </a:r>
            <a:r>
              <a:rPr lang="en-US" altLang="zh-TW" smtClean="0"/>
              <a:t>) than the values in its </a:t>
            </a:r>
            <a:r>
              <a:rPr lang="en-US" altLang="zh-TW" b="1" smtClean="0">
                <a:ea typeface="新細明體" charset="-120"/>
              </a:rPr>
              <a:t>descendents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/>
              <a:t>(if any), i.e., </a:t>
            </a:r>
            <a:r>
              <a:rPr lang="en-US" altLang="zh-TW" smtClean="0">
                <a:ea typeface="新細明體" charset="-120"/>
              </a:rPr>
              <a:t>in the </a:t>
            </a:r>
            <a:r>
              <a:rPr lang="en-US" altLang="zh-TW" err="1" smtClean="0">
                <a:ea typeface="新細明體" charset="-120"/>
              </a:rPr>
              <a:t>subtree</a:t>
            </a:r>
            <a:r>
              <a:rPr lang="en-US" altLang="zh-TW" smtClean="0">
                <a:ea typeface="新細明體" charset="-120"/>
              </a:rPr>
              <a:t> for which that node is the root. </a:t>
            </a:r>
          </a:p>
          <a:p>
            <a:pPr lvl="1"/>
            <a:r>
              <a:rPr lang="en-US" altLang="zh-TW" smtClean="0">
                <a:ea typeface="新細明體" charset="-120"/>
              </a:rPr>
              <a:t>Equivalently, no descendent has a larger (smaller) key value.</a:t>
            </a:r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161</a:t>
            </a:fld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179864" y="4626771"/>
            <a:ext cx="2235655" cy="1513935"/>
            <a:chOff x="1435257" y="4688762"/>
            <a:chExt cx="2235655" cy="1513935"/>
          </a:xfrm>
        </p:grpSpPr>
        <p:sp>
          <p:nvSpPr>
            <p:cNvPr id="7" name="橢圓 6"/>
            <p:cNvSpPr/>
            <p:nvPr/>
          </p:nvSpPr>
          <p:spPr>
            <a:xfrm>
              <a:off x="1435257" y="5812787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2449682" y="575079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8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1912665" y="5224780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12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3035231" y="575079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3281002" y="5255776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7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2552330" y="4688762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14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14" name="直線接點 13"/>
            <p:cNvCxnSpPr>
              <a:stCxn id="13" idx="3"/>
              <a:endCxn id="9" idx="7"/>
            </p:cNvCxnSpPr>
            <p:nvPr/>
          </p:nvCxnSpPr>
          <p:spPr>
            <a:xfrm flipH="1">
              <a:off x="2245474" y="5021571"/>
              <a:ext cx="363957" cy="26031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9" idx="3"/>
              <a:endCxn id="7" idx="7"/>
            </p:cNvCxnSpPr>
            <p:nvPr/>
          </p:nvCxnSpPr>
          <p:spPr>
            <a:xfrm flipH="1">
              <a:off x="1768066" y="5557589"/>
              <a:ext cx="201700" cy="3122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線接點 17"/>
            <p:cNvCxnSpPr>
              <a:stCxn id="9" idx="5"/>
              <a:endCxn id="8" idx="1"/>
            </p:cNvCxnSpPr>
            <p:nvPr/>
          </p:nvCxnSpPr>
          <p:spPr>
            <a:xfrm>
              <a:off x="2245474" y="5557589"/>
              <a:ext cx="261309" cy="2503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線接點 18"/>
            <p:cNvCxnSpPr>
              <a:stCxn id="13" idx="5"/>
              <a:endCxn id="12" idx="1"/>
            </p:cNvCxnSpPr>
            <p:nvPr/>
          </p:nvCxnSpPr>
          <p:spPr>
            <a:xfrm>
              <a:off x="2885139" y="5021571"/>
              <a:ext cx="452964" cy="291306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線接點 19"/>
            <p:cNvCxnSpPr>
              <a:stCxn id="12" idx="3"/>
              <a:endCxn id="10" idx="0"/>
            </p:cNvCxnSpPr>
            <p:nvPr/>
          </p:nvCxnSpPr>
          <p:spPr>
            <a:xfrm flipH="1">
              <a:off x="3230186" y="5588585"/>
              <a:ext cx="107917" cy="16220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2" name="群組 81"/>
          <p:cNvGrpSpPr/>
          <p:nvPr/>
        </p:nvGrpSpPr>
        <p:grpSpPr>
          <a:xfrm>
            <a:off x="2680981" y="4657767"/>
            <a:ext cx="1352459" cy="1544931"/>
            <a:chOff x="6230095" y="4688762"/>
            <a:chExt cx="1352459" cy="1544931"/>
          </a:xfrm>
        </p:grpSpPr>
        <p:sp>
          <p:nvSpPr>
            <p:cNvPr id="54" name="橢圓 53"/>
            <p:cNvSpPr/>
            <p:nvPr/>
          </p:nvSpPr>
          <p:spPr>
            <a:xfrm>
              <a:off x="6679262" y="58437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5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56" name="橢圓 55"/>
            <p:cNvSpPr/>
            <p:nvPr/>
          </p:nvSpPr>
          <p:spPr>
            <a:xfrm>
              <a:off x="6230095" y="5271275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7192644" y="5271275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3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6689284" y="4688762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9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60" name="直線接點 59"/>
            <p:cNvCxnSpPr>
              <a:stCxn id="59" idx="3"/>
              <a:endCxn id="56" idx="7"/>
            </p:cNvCxnSpPr>
            <p:nvPr/>
          </p:nvCxnSpPr>
          <p:spPr>
            <a:xfrm flipH="1">
              <a:off x="6562904" y="5021571"/>
              <a:ext cx="183481" cy="3068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直線接點 60"/>
            <p:cNvCxnSpPr>
              <a:stCxn id="56" idx="5"/>
              <a:endCxn id="54" idx="1"/>
            </p:cNvCxnSpPr>
            <p:nvPr/>
          </p:nvCxnSpPr>
          <p:spPr>
            <a:xfrm>
              <a:off x="6562904" y="5604084"/>
              <a:ext cx="173459" cy="2968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直線接點 62"/>
            <p:cNvCxnSpPr>
              <a:stCxn id="59" idx="5"/>
              <a:endCxn id="58" idx="1"/>
            </p:cNvCxnSpPr>
            <p:nvPr/>
          </p:nvCxnSpPr>
          <p:spPr>
            <a:xfrm>
              <a:off x="7022093" y="5021571"/>
              <a:ext cx="227652" cy="3068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4331313" y="4673266"/>
            <a:ext cx="984605" cy="1018918"/>
            <a:chOff x="7737306" y="4719758"/>
            <a:chExt cx="984605" cy="1018918"/>
          </a:xfrm>
        </p:grpSpPr>
        <p:sp>
          <p:nvSpPr>
            <p:cNvPr id="66" name="橢圓 65"/>
            <p:cNvSpPr/>
            <p:nvPr/>
          </p:nvSpPr>
          <p:spPr>
            <a:xfrm>
              <a:off x="8332001" y="5348766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25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68" name="橢圓 67"/>
            <p:cNvSpPr/>
            <p:nvPr/>
          </p:nvSpPr>
          <p:spPr>
            <a:xfrm>
              <a:off x="7737306" y="471975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30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69" name="直線接點 68"/>
            <p:cNvCxnSpPr>
              <a:stCxn id="68" idx="5"/>
            </p:cNvCxnSpPr>
            <p:nvPr/>
          </p:nvCxnSpPr>
          <p:spPr>
            <a:xfrm>
              <a:off x="8070115" y="5052567"/>
              <a:ext cx="346722" cy="3223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9" name="群組 88"/>
          <p:cNvGrpSpPr/>
          <p:nvPr/>
        </p:nvGrpSpPr>
        <p:grpSpPr>
          <a:xfrm>
            <a:off x="5362410" y="4402699"/>
            <a:ext cx="3568700" cy="2197100"/>
            <a:chOff x="-647162" y="4542187"/>
            <a:chExt cx="3568700" cy="2197100"/>
          </a:xfrm>
        </p:grpSpPr>
        <p:sp>
          <p:nvSpPr>
            <p:cNvPr id="46" name="Oval 3"/>
            <p:cNvSpPr>
              <a:spLocks noChangeArrowheads="1"/>
            </p:cNvSpPr>
            <p:nvPr/>
          </p:nvSpPr>
          <p:spPr bwMode="auto">
            <a:xfrm>
              <a:off x="1181638" y="45421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7" name="Oval 4"/>
            <p:cNvSpPr>
              <a:spLocks noChangeArrowheads="1"/>
            </p:cNvSpPr>
            <p:nvPr/>
          </p:nvSpPr>
          <p:spPr bwMode="auto">
            <a:xfrm>
              <a:off x="38638" y="53803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1181638" y="53803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2477038" y="53803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" name="Oval 7"/>
            <p:cNvSpPr>
              <a:spLocks noChangeArrowheads="1"/>
            </p:cNvSpPr>
            <p:nvPr/>
          </p:nvSpPr>
          <p:spPr bwMode="auto">
            <a:xfrm>
              <a:off x="-647162" y="62947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572038" y="62947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 flipH="1">
              <a:off x="337088" y="4840637"/>
              <a:ext cx="8382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>
              <a:off x="1403888" y="4993037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>
              <a:off x="1632488" y="4840637"/>
              <a:ext cx="990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H="1">
              <a:off x="-424912" y="5755037"/>
              <a:ext cx="5334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337088" y="5831237"/>
              <a:ext cx="4572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" name="Oval 14"/>
            <p:cNvSpPr>
              <a:spLocks noChangeArrowheads="1"/>
            </p:cNvSpPr>
            <p:nvPr/>
          </p:nvSpPr>
          <p:spPr bwMode="auto">
            <a:xfrm>
              <a:off x="2477038" y="6294787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2699288" y="5831237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" name="Rectangle 20"/>
            <p:cNvSpPr>
              <a:spLocks noChangeArrowheads="1"/>
            </p:cNvSpPr>
            <p:nvPr/>
          </p:nvSpPr>
          <p:spPr bwMode="auto">
            <a:xfrm>
              <a:off x="1251488" y="4612037"/>
              <a:ext cx="2286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74" name="Rectangle 21"/>
            <p:cNvSpPr>
              <a:spLocks noChangeArrowheads="1"/>
            </p:cNvSpPr>
            <p:nvPr/>
          </p:nvSpPr>
          <p:spPr bwMode="auto">
            <a:xfrm>
              <a:off x="108488" y="5450237"/>
              <a:ext cx="3048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4</a:t>
              </a:r>
            </a:p>
          </p:txBody>
        </p:sp>
        <p:sp>
          <p:nvSpPr>
            <p:cNvPr id="75" name="Rectangle 22"/>
            <p:cNvSpPr>
              <a:spLocks noChangeArrowheads="1"/>
            </p:cNvSpPr>
            <p:nvPr/>
          </p:nvSpPr>
          <p:spPr bwMode="auto">
            <a:xfrm>
              <a:off x="1251488" y="5450237"/>
              <a:ext cx="3048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76" name="Rectangle 23"/>
            <p:cNvSpPr>
              <a:spLocks noChangeArrowheads="1"/>
            </p:cNvSpPr>
            <p:nvPr/>
          </p:nvSpPr>
          <p:spPr bwMode="auto">
            <a:xfrm>
              <a:off x="2546888" y="5450237"/>
              <a:ext cx="3048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3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-577312" y="6288437"/>
              <a:ext cx="3048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4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641888" y="6364637"/>
              <a:ext cx="3048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2546888" y="6364637"/>
              <a:ext cx="304800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90" name="文字方塊 89"/>
          <p:cNvSpPr txBox="1"/>
          <p:nvPr/>
        </p:nvSpPr>
        <p:spPr>
          <a:xfrm>
            <a:off x="1007390" y="6273662"/>
            <a:ext cx="282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>
                <a:ea typeface="新細明體" charset="-120"/>
              </a:rPr>
              <a:t>Root has maximum element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Max (Min) Heap Definition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140877"/>
          </a:xfrm>
        </p:spPr>
        <p:txBody>
          <a:bodyPr>
            <a:normAutofit/>
          </a:bodyPr>
          <a:lstStyle/>
          <a:p>
            <a:r>
              <a:rPr lang="en-US" altLang="zh-TW" smtClean="0">
                <a:solidFill>
                  <a:srgbClr val="C00000"/>
                </a:solidFill>
              </a:rPr>
              <a:t>Max (Min) heap </a:t>
            </a:r>
            <a:r>
              <a:rPr lang="en-US" altLang="zh-TW" smtClean="0"/>
              <a:t>is a </a:t>
            </a:r>
            <a:r>
              <a:rPr lang="en-US" altLang="zh-TW" b="1" smtClean="0">
                <a:solidFill>
                  <a:srgbClr val="0000CC"/>
                </a:solidFill>
              </a:rPr>
              <a:t>complete binary tree</a:t>
            </a:r>
          </a:p>
          <a:p>
            <a:r>
              <a:rPr lang="en-US" altLang="zh-TW" smtClean="0">
                <a:ea typeface="新細明體" charset="-120"/>
              </a:rPr>
              <a:t>Max (Min) Heap is </a:t>
            </a:r>
            <a:r>
              <a:rPr lang="en-US" altLang="zh-TW" b="1" smtClean="0">
                <a:solidFill>
                  <a:srgbClr val="C00000"/>
                </a:solidFill>
              </a:rPr>
              <a:t>Max (Min) tree</a:t>
            </a:r>
            <a:endParaRPr lang="en-US" altLang="zh-TW" b="1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162</a:t>
            </a:fld>
            <a:endParaRPr lang="zh-TW" altLang="en-US"/>
          </a:p>
        </p:txBody>
      </p:sp>
      <p:grpSp>
        <p:nvGrpSpPr>
          <p:cNvPr id="27" name="群組 26"/>
          <p:cNvGrpSpPr/>
          <p:nvPr/>
        </p:nvGrpSpPr>
        <p:grpSpPr>
          <a:xfrm>
            <a:off x="443365" y="2875461"/>
            <a:ext cx="3227547" cy="1482938"/>
            <a:chOff x="830823" y="3696870"/>
            <a:chExt cx="3227547" cy="1482938"/>
          </a:xfrm>
        </p:grpSpPr>
        <p:sp>
          <p:nvSpPr>
            <p:cNvPr id="7" name="橢圓 6"/>
            <p:cNvSpPr/>
            <p:nvPr/>
          </p:nvSpPr>
          <p:spPr>
            <a:xfrm>
              <a:off x="830823" y="478989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1953736" y="478989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8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1385723" y="42793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12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880248" y="478989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3668460" y="42793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7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2490337" y="3696870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14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14" name="直線接點 13"/>
            <p:cNvCxnSpPr>
              <a:stCxn id="13" idx="3"/>
              <a:endCxn id="9" idx="7"/>
            </p:cNvCxnSpPr>
            <p:nvPr/>
          </p:nvCxnSpPr>
          <p:spPr>
            <a:xfrm flipH="1">
              <a:off x="1718532" y="4029679"/>
              <a:ext cx="828905" cy="3068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9" idx="3"/>
              <a:endCxn id="7" idx="7"/>
            </p:cNvCxnSpPr>
            <p:nvPr/>
          </p:nvCxnSpPr>
          <p:spPr>
            <a:xfrm flipH="1">
              <a:off x="1163632" y="4612192"/>
              <a:ext cx="279192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線接點 17"/>
            <p:cNvCxnSpPr>
              <a:stCxn id="9" idx="5"/>
              <a:endCxn id="8" idx="1"/>
            </p:cNvCxnSpPr>
            <p:nvPr/>
          </p:nvCxnSpPr>
          <p:spPr>
            <a:xfrm>
              <a:off x="1718532" y="4612192"/>
              <a:ext cx="292305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線接點 18"/>
            <p:cNvCxnSpPr>
              <a:stCxn id="13" idx="5"/>
              <a:endCxn id="12" idx="1"/>
            </p:cNvCxnSpPr>
            <p:nvPr/>
          </p:nvCxnSpPr>
          <p:spPr>
            <a:xfrm>
              <a:off x="2823147" y="4029679"/>
              <a:ext cx="902414" cy="3068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線接點 19"/>
            <p:cNvCxnSpPr>
              <a:stCxn id="12" idx="3"/>
              <a:endCxn id="10" idx="7"/>
            </p:cNvCxnSpPr>
            <p:nvPr/>
          </p:nvCxnSpPr>
          <p:spPr>
            <a:xfrm flipH="1">
              <a:off x="3213057" y="4612192"/>
              <a:ext cx="512504" cy="23480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8" name="群組 27"/>
          <p:cNvGrpSpPr/>
          <p:nvPr/>
        </p:nvGrpSpPr>
        <p:grpSpPr>
          <a:xfrm>
            <a:off x="4587011" y="2952951"/>
            <a:ext cx="1848689" cy="1482938"/>
            <a:chOff x="4602510" y="3696870"/>
            <a:chExt cx="1848689" cy="1482938"/>
          </a:xfrm>
        </p:grpSpPr>
        <p:sp>
          <p:nvSpPr>
            <p:cNvPr id="54" name="橢圓 53"/>
            <p:cNvSpPr/>
            <p:nvPr/>
          </p:nvSpPr>
          <p:spPr>
            <a:xfrm>
              <a:off x="4602510" y="478989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5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56" name="橢圓 55"/>
            <p:cNvSpPr/>
            <p:nvPr/>
          </p:nvSpPr>
          <p:spPr>
            <a:xfrm>
              <a:off x="5098740" y="42793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6061289" y="42793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3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5557929" y="3696870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9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60" name="直線接點 59"/>
            <p:cNvCxnSpPr>
              <a:stCxn id="59" idx="3"/>
              <a:endCxn id="56" idx="7"/>
            </p:cNvCxnSpPr>
            <p:nvPr/>
          </p:nvCxnSpPr>
          <p:spPr>
            <a:xfrm flipH="1">
              <a:off x="5431549" y="4029679"/>
              <a:ext cx="183481" cy="3068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直線接點 60"/>
            <p:cNvCxnSpPr>
              <a:stCxn id="56" idx="3"/>
              <a:endCxn id="54" idx="7"/>
            </p:cNvCxnSpPr>
            <p:nvPr/>
          </p:nvCxnSpPr>
          <p:spPr>
            <a:xfrm flipH="1">
              <a:off x="4935319" y="4612192"/>
              <a:ext cx="220521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直線接點 62"/>
            <p:cNvCxnSpPr>
              <a:stCxn id="59" idx="5"/>
              <a:endCxn id="58" idx="1"/>
            </p:cNvCxnSpPr>
            <p:nvPr/>
          </p:nvCxnSpPr>
          <p:spPr>
            <a:xfrm>
              <a:off x="5890738" y="4029679"/>
              <a:ext cx="227652" cy="3068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" name="群組 25"/>
          <p:cNvGrpSpPr/>
          <p:nvPr/>
        </p:nvGrpSpPr>
        <p:grpSpPr>
          <a:xfrm>
            <a:off x="7557085" y="2952950"/>
            <a:ext cx="849099" cy="972423"/>
            <a:chOff x="7278117" y="4719758"/>
            <a:chExt cx="849099" cy="972423"/>
          </a:xfrm>
        </p:grpSpPr>
        <p:sp>
          <p:nvSpPr>
            <p:cNvPr id="66" name="橢圓 65"/>
            <p:cNvSpPr/>
            <p:nvPr/>
          </p:nvSpPr>
          <p:spPr>
            <a:xfrm>
              <a:off x="7278117" y="5302271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25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68" name="橢圓 67"/>
            <p:cNvSpPr/>
            <p:nvPr/>
          </p:nvSpPr>
          <p:spPr>
            <a:xfrm>
              <a:off x="7737306" y="471975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30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69" name="直線接點 68"/>
            <p:cNvCxnSpPr>
              <a:stCxn id="68" idx="3"/>
              <a:endCxn id="66" idx="7"/>
            </p:cNvCxnSpPr>
            <p:nvPr/>
          </p:nvCxnSpPr>
          <p:spPr>
            <a:xfrm flipH="1">
              <a:off x="7610926" y="5052567"/>
              <a:ext cx="183481" cy="3068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7" name="群組 66"/>
          <p:cNvGrpSpPr/>
          <p:nvPr/>
        </p:nvGrpSpPr>
        <p:grpSpPr>
          <a:xfrm>
            <a:off x="456283" y="4903119"/>
            <a:ext cx="3648203" cy="1560429"/>
            <a:chOff x="456283" y="4903119"/>
            <a:chExt cx="3648203" cy="1560429"/>
          </a:xfrm>
        </p:grpSpPr>
        <p:sp>
          <p:nvSpPr>
            <p:cNvPr id="30" name="橢圓 29"/>
            <p:cNvSpPr/>
            <p:nvPr/>
          </p:nvSpPr>
          <p:spPr>
            <a:xfrm>
              <a:off x="456283" y="5996147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1579196" y="5996147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8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1011183" y="5485632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12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3714576" y="607363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3076944" y="5454636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7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2115797" y="4903119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14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36" name="直線接點 35"/>
            <p:cNvCxnSpPr>
              <a:stCxn id="35" idx="3"/>
              <a:endCxn id="32" idx="7"/>
            </p:cNvCxnSpPr>
            <p:nvPr/>
          </p:nvCxnSpPr>
          <p:spPr>
            <a:xfrm flipH="1">
              <a:off x="1343992" y="5235928"/>
              <a:ext cx="828905" cy="3068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線接點 36"/>
            <p:cNvCxnSpPr>
              <a:stCxn id="32" idx="3"/>
              <a:endCxn id="30" idx="7"/>
            </p:cNvCxnSpPr>
            <p:nvPr/>
          </p:nvCxnSpPr>
          <p:spPr>
            <a:xfrm flipH="1">
              <a:off x="789092" y="5818441"/>
              <a:ext cx="279192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直線接點 37"/>
            <p:cNvCxnSpPr>
              <a:stCxn id="32" idx="5"/>
              <a:endCxn id="31" idx="1"/>
            </p:cNvCxnSpPr>
            <p:nvPr/>
          </p:nvCxnSpPr>
          <p:spPr>
            <a:xfrm>
              <a:off x="1343992" y="5818441"/>
              <a:ext cx="292305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直線接點 38"/>
            <p:cNvCxnSpPr>
              <a:stCxn id="35" idx="5"/>
              <a:endCxn id="34" idx="1"/>
            </p:cNvCxnSpPr>
            <p:nvPr/>
          </p:nvCxnSpPr>
          <p:spPr>
            <a:xfrm>
              <a:off x="2448606" y="5235928"/>
              <a:ext cx="685439" cy="27580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直線接點 39"/>
            <p:cNvCxnSpPr>
              <a:stCxn id="34" idx="5"/>
              <a:endCxn id="33" idx="1"/>
            </p:cNvCxnSpPr>
            <p:nvPr/>
          </p:nvCxnSpPr>
          <p:spPr>
            <a:xfrm>
              <a:off x="3409753" y="5787445"/>
              <a:ext cx="361924" cy="34329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1" name="群組 40"/>
          <p:cNvGrpSpPr/>
          <p:nvPr/>
        </p:nvGrpSpPr>
        <p:grpSpPr>
          <a:xfrm>
            <a:off x="5049664" y="4903119"/>
            <a:ext cx="1352459" cy="1498436"/>
            <a:chOff x="5098740" y="3696870"/>
            <a:chExt cx="1352459" cy="1498436"/>
          </a:xfrm>
        </p:grpSpPr>
        <p:sp>
          <p:nvSpPr>
            <p:cNvPr id="42" name="橢圓 41"/>
            <p:cNvSpPr/>
            <p:nvPr/>
          </p:nvSpPr>
          <p:spPr>
            <a:xfrm>
              <a:off x="5563405" y="4805396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5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5098740" y="42793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6061289" y="42793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3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5557929" y="3696870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9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46" name="直線接點 45"/>
            <p:cNvCxnSpPr>
              <a:stCxn id="45" idx="3"/>
              <a:endCxn id="43" idx="7"/>
            </p:cNvCxnSpPr>
            <p:nvPr/>
          </p:nvCxnSpPr>
          <p:spPr>
            <a:xfrm flipH="1">
              <a:off x="5431549" y="4029679"/>
              <a:ext cx="183481" cy="3068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直線接點 46"/>
            <p:cNvCxnSpPr>
              <a:stCxn id="43" idx="5"/>
              <a:endCxn id="42" idx="1"/>
            </p:cNvCxnSpPr>
            <p:nvPr/>
          </p:nvCxnSpPr>
          <p:spPr>
            <a:xfrm>
              <a:off x="5431549" y="4612192"/>
              <a:ext cx="188957" cy="2503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直線接點 47"/>
            <p:cNvCxnSpPr>
              <a:stCxn id="45" idx="5"/>
              <a:endCxn id="44" idx="1"/>
            </p:cNvCxnSpPr>
            <p:nvPr/>
          </p:nvCxnSpPr>
          <p:spPr>
            <a:xfrm>
              <a:off x="5890738" y="4029679"/>
              <a:ext cx="227652" cy="30680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9" name="群組 25"/>
          <p:cNvGrpSpPr/>
          <p:nvPr/>
        </p:nvGrpSpPr>
        <p:grpSpPr>
          <a:xfrm>
            <a:off x="7564243" y="4965110"/>
            <a:ext cx="891616" cy="1018918"/>
            <a:chOff x="7737306" y="4719758"/>
            <a:chExt cx="891616" cy="1018918"/>
          </a:xfrm>
        </p:grpSpPr>
        <p:sp>
          <p:nvSpPr>
            <p:cNvPr id="50" name="橢圓 49"/>
            <p:cNvSpPr/>
            <p:nvPr/>
          </p:nvSpPr>
          <p:spPr>
            <a:xfrm>
              <a:off x="8239012" y="5348766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25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51" name="橢圓 50"/>
            <p:cNvSpPr/>
            <p:nvPr/>
          </p:nvSpPr>
          <p:spPr>
            <a:xfrm>
              <a:off x="7737306" y="471975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30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52" name="直線接點 51"/>
            <p:cNvCxnSpPr>
              <a:stCxn id="51" idx="5"/>
              <a:endCxn id="50" idx="1"/>
            </p:cNvCxnSpPr>
            <p:nvPr/>
          </p:nvCxnSpPr>
          <p:spPr>
            <a:xfrm>
              <a:off x="8070115" y="5052567"/>
              <a:ext cx="225998" cy="35330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189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Min Heap With 9 Nodes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912963"/>
            <a:ext cx="7886700" cy="1696383"/>
          </a:xfrm>
        </p:spPr>
        <p:txBody>
          <a:bodyPr>
            <a:normAutofit lnSpcReduction="10000"/>
          </a:bodyPr>
          <a:lstStyle/>
          <a:p>
            <a:r>
              <a:rPr lang="en-US" altLang="zh-TW" smtClean="0">
                <a:ea typeface="新細明體" charset="-120"/>
              </a:rPr>
              <a:t>Complete binary tree with </a:t>
            </a:r>
            <a:r>
              <a:rPr lang="en-US" altLang="zh-TW" smtClean="0">
                <a:solidFill>
                  <a:schemeClr val="hlink"/>
                </a:solidFill>
                <a:ea typeface="新細明體" charset="-120"/>
              </a:rPr>
              <a:t>9</a:t>
            </a:r>
            <a:r>
              <a:rPr lang="en-US" altLang="zh-TW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nodes that is also a min tree.</a:t>
            </a:r>
          </a:p>
          <a:p>
            <a:r>
              <a:rPr lang="en-US" altLang="zh-TW" smtClean="0">
                <a:ea typeface="新細明體" charset="-120"/>
              </a:rPr>
              <a:t>Since a heap is a complete binary tree, the height of an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node heap is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log</a:t>
            </a:r>
            <a:r>
              <a:rPr lang="en-US" altLang="zh-TW" baseline="-2500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 (n+1)</a:t>
            </a:r>
            <a:r>
              <a:rPr lang="en-US" altLang="zh-TW" smtClean="0">
                <a:ea typeface="新細明體" charset="-120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163</a:t>
            </a:fld>
            <a:endParaRPr lang="zh-TW" altLang="en-US"/>
          </a:p>
        </p:txBody>
      </p:sp>
      <p:grpSp>
        <p:nvGrpSpPr>
          <p:cNvPr id="32" name="群組 31"/>
          <p:cNvGrpSpPr/>
          <p:nvPr/>
        </p:nvGrpSpPr>
        <p:grpSpPr>
          <a:xfrm>
            <a:off x="742520" y="1562639"/>
            <a:ext cx="7673060" cy="3256913"/>
            <a:chOff x="742520" y="1624631"/>
            <a:chExt cx="7673060" cy="3256913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4546702" y="1624631"/>
              <a:ext cx="452879" cy="4561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372884" y="2641245"/>
              <a:ext cx="452879" cy="4561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6798156" y="2641245"/>
              <a:ext cx="452879" cy="4561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363611" y="3501457"/>
              <a:ext cx="452879" cy="4561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149247" y="3501457"/>
              <a:ext cx="452879" cy="4561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555974" y="3501457"/>
              <a:ext cx="452879" cy="4561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7962701" y="3501457"/>
              <a:ext cx="452879" cy="4561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742520" y="4394799"/>
              <a:ext cx="452879" cy="4561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907065" y="4394799"/>
              <a:ext cx="452879" cy="4561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2832232" y="1930919"/>
              <a:ext cx="1708000" cy="860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5006050" y="1930919"/>
              <a:ext cx="1863273" cy="860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1667687" y="3025734"/>
              <a:ext cx="776364" cy="547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754596" y="3025734"/>
              <a:ext cx="543455" cy="547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5964701" y="3044343"/>
              <a:ext cx="942534" cy="520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179868" y="3025734"/>
              <a:ext cx="854000" cy="547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053884" y="3885946"/>
              <a:ext cx="380893" cy="5775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1745323" y="3885947"/>
              <a:ext cx="300453" cy="5620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601694" y="1649069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2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427876" y="2665683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4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418603" y="3525895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204240" y="3525895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7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610967" y="3525895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9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8017694" y="3525895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3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797512" y="4419237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8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962058" y="4419237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6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6853148" y="2665683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Max Heap With 9 Nodes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897465"/>
            <a:ext cx="7886700" cy="1711882"/>
          </a:xfrm>
        </p:spPr>
        <p:txBody>
          <a:bodyPr>
            <a:normAutofit lnSpcReduction="10000"/>
          </a:bodyPr>
          <a:lstStyle/>
          <a:p>
            <a:r>
              <a:rPr lang="en-US" altLang="zh-TW" smtClean="0">
                <a:ea typeface="新細明體" charset="-120"/>
              </a:rPr>
              <a:t>Complete binary tree with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9</a:t>
            </a:r>
            <a:r>
              <a:rPr lang="en-US" altLang="zh-TW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nodes that is also a max tree.</a:t>
            </a:r>
          </a:p>
          <a:p>
            <a:r>
              <a:rPr lang="en-US" altLang="zh-TW" smtClean="0">
                <a:ea typeface="新細明體" charset="-120"/>
              </a:rPr>
              <a:t>Since a heap is a complete binary tree, the height of an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node heap is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log</a:t>
            </a:r>
            <a:r>
              <a:rPr lang="en-US" altLang="zh-TW" baseline="-2500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 (n+1)</a:t>
            </a:r>
            <a:r>
              <a:rPr lang="en-US" altLang="zh-TW" smtClean="0">
                <a:ea typeface="新細明體" charset="-120"/>
              </a:rPr>
              <a:t>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164</a:t>
            </a:fld>
            <a:endParaRPr lang="zh-TW" altLang="en-US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H="1">
            <a:off x="2855563" y="1907583"/>
            <a:ext cx="1676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 sz="2400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4989163" y="1907583"/>
            <a:ext cx="1828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 sz="2400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H="1">
            <a:off x="1712563" y="2974383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 sz="2400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2779363" y="2974383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 sz="2400"/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 flipH="1">
            <a:off x="5873858" y="2975674"/>
            <a:ext cx="960895" cy="57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 sz="2400"/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>
            <a:off x="7122763" y="2974383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 sz="2400"/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 flipH="1">
            <a:off x="1146875" y="3812583"/>
            <a:ext cx="337088" cy="4959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 sz="2400"/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1788763" y="3812583"/>
            <a:ext cx="272512" cy="4804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 sz="2400"/>
          </a:p>
        </p:txBody>
      </p:sp>
      <p:grpSp>
        <p:nvGrpSpPr>
          <p:cNvPr id="61" name="群組 60"/>
          <p:cNvGrpSpPr/>
          <p:nvPr/>
        </p:nvGrpSpPr>
        <p:grpSpPr>
          <a:xfrm>
            <a:off x="4538313" y="1609133"/>
            <a:ext cx="444500" cy="486120"/>
            <a:chOff x="4538313" y="1609133"/>
            <a:chExt cx="444500" cy="486120"/>
          </a:xfrm>
        </p:grpSpPr>
        <p:sp>
          <p:nvSpPr>
            <p:cNvPr id="33" name="Oval 4"/>
            <p:cNvSpPr>
              <a:spLocks noChangeArrowheads="1"/>
            </p:cNvSpPr>
            <p:nvPr/>
          </p:nvSpPr>
          <p:spPr bwMode="auto">
            <a:xfrm>
              <a:off x="4538313" y="1609133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592288" y="1632946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9</a:t>
              </a: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2404713" y="2599733"/>
            <a:ext cx="444500" cy="486120"/>
            <a:chOff x="2404713" y="2599733"/>
            <a:chExt cx="444500" cy="486120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2404713" y="2599733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2458688" y="2623546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8</a:t>
              </a: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1414113" y="3437933"/>
            <a:ext cx="444500" cy="486120"/>
            <a:chOff x="1414113" y="3437933"/>
            <a:chExt cx="444500" cy="486120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1414113" y="3437933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1468088" y="3461746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6</a:t>
              </a: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3166713" y="3437933"/>
            <a:ext cx="444500" cy="486120"/>
            <a:chOff x="3166713" y="3437933"/>
            <a:chExt cx="444500" cy="486120"/>
          </a:xfrm>
        </p:grpSpPr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3166713" y="3437933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3220688" y="3461746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7</a:t>
              </a: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5528913" y="3437933"/>
            <a:ext cx="444500" cy="486120"/>
            <a:chOff x="5528913" y="3437933"/>
            <a:chExt cx="444500" cy="486120"/>
          </a:xfrm>
        </p:grpSpPr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5528913" y="3437933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5582888" y="3461746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2</a:t>
              </a: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7891113" y="3437933"/>
            <a:ext cx="444500" cy="486120"/>
            <a:chOff x="7891113" y="3437933"/>
            <a:chExt cx="444500" cy="486120"/>
          </a:xfrm>
        </p:grpSpPr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7891113" y="3437933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7945088" y="3461746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6</a:t>
              </a: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804513" y="4241267"/>
            <a:ext cx="444500" cy="501618"/>
            <a:chOff x="804513" y="4504733"/>
            <a:chExt cx="444500" cy="501618"/>
          </a:xfrm>
        </p:grpSpPr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804513" y="4504733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889484" y="4544044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5</a:t>
              </a: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1947513" y="4241267"/>
            <a:ext cx="444500" cy="486120"/>
            <a:chOff x="1947513" y="4504733"/>
            <a:chExt cx="444500" cy="486120"/>
          </a:xfrm>
        </p:grpSpPr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1947513" y="4504733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2001488" y="4528546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1</a:t>
              </a: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6748113" y="2599733"/>
            <a:ext cx="444500" cy="486120"/>
            <a:chOff x="6748113" y="2599733"/>
            <a:chExt cx="444500" cy="486120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6748113" y="2599733"/>
              <a:ext cx="4445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>
              <a:off x="6802088" y="2623546"/>
              <a:ext cx="34144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z="2400">
                  <a:ea typeface="新細明體" charset="-120"/>
                </a:rPr>
                <a:t>7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A Heap Is Efficiently Represented As An Array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165</a:t>
            </a:fld>
            <a:endParaRPr lang="zh-TW" altLang="en-US"/>
          </a:p>
        </p:txBody>
      </p: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25" y="1785"/>
              <a:ext cx="549" cy="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678" y="93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334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14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219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76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30480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Max Heap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Publicly derived from </a:t>
            </a:r>
            <a:r>
              <a:rPr lang="en-US" altLang="zh-TW" err="1" smtClean="0"/>
              <a:t>MaxPQ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74355" y="1986454"/>
            <a:ext cx="8641976" cy="4257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altLang="zh-TW" sz="17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MaxHeap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zh-TW" sz="1700" b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public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 class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MaxPQ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&lt;T&gt;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MaxHeap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7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theCapacity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= 10); 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constructor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altLang="zh-TW" sz="17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//return </a:t>
            </a:r>
            <a:r>
              <a:rPr lang="en-US" altLang="zh-TW" sz="1700" b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iff</a:t>
            </a:r>
            <a:r>
              <a:rPr lang="en-US" altLang="zh-TW" sz="17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empty</a:t>
            </a:r>
            <a:endParaRPr lang="en-US" altLang="zh-TW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T&amp;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Top() </a:t>
            </a:r>
            <a:r>
              <a:rPr lang="en-US" altLang="zh-TW" sz="17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//return reference to the max</a:t>
            </a:r>
            <a:endParaRPr lang="en-US" altLang="zh-TW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Push(</a:t>
            </a:r>
            <a:r>
              <a:rPr lang="en-US" altLang="zh-TW" sz="17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T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&amp;);</a:t>
            </a:r>
            <a:endParaRPr lang="zh-TW" altLang="en-US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Pop();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T* heap;     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element array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heapSize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number of elements in heap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capacity;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size of the element array</a:t>
            </a: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6430886" y="3729278"/>
            <a:ext cx="2281609" cy="1482938"/>
            <a:chOff x="6442470" y="4069555"/>
            <a:chExt cx="2281609" cy="1482938"/>
          </a:xfrm>
        </p:grpSpPr>
        <p:sp>
          <p:nvSpPr>
            <p:cNvPr id="6" name="橢圓 5"/>
            <p:cNvSpPr/>
            <p:nvPr/>
          </p:nvSpPr>
          <p:spPr>
            <a:xfrm>
              <a:off x="644247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730525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8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6863364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12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7908566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8334169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7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7550187" y="4069555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14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12" name="直線接點 11"/>
            <p:cNvCxnSpPr>
              <a:stCxn id="11" idx="3"/>
              <a:endCxn id="8" idx="7"/>
            </p:cNvCxnSpPr>
            <p:nvPr/>
          </p:nvCxnSpPr>
          <p:spPr>
            <a:xfrm flipH="1">
              <a:off x="7196173" y="4402364"/>
              <a:ext cx="411115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8" idx="3"/>
              <a:endCxn id="6" idx="7"/>
            </p:cNvCxnSpPr>
            <p:nvPr/>
          </p:nvCxnSpPr>
          <p:spPr>
            <a:xfrm flipH="1">
              <a:off x="6775279" y="4984877"/>
              <a:ext cx="145186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8" idx="5"/>
              <a:endCxn id="7" idx="1"/>
            </p:cNvCxnSpPr>
            <p:nvPr/>
          </p:nvCxnSpPr>
          <p:spPr>
            <a:xfrm>
              <a:off x="7196173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11" idx="5"/>
              <a:endCxn id="10" idx="1"/>
            </p:cNvCxnSpPr>
            <p:nvPr/>
          </p:nvCxnSpPr>
          <p:spPr>
            <a:xfrm>
              <a:off x="7882996" y="4402364"/>
              <a:ext cx="508274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10" idx="3"/>
              <a:endCxn id="9" idx="7"/>
            </p:cNvCxnSpPr>
            <p:nvPr/>
          </p:nvCxnSpPr>
          <p:spPr>
            <a:xfrm flipH="1">
              <a:off x="8241375" y="4984877"/>
              <a:ext cx="149895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6256940" y="542871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86400" y="542871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14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15860" y="542871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12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45320" y="542871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7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74780" y="542871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04240" y="542871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8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33700" y="542871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6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63161" y="542871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56940" y="5428714"/>
            <a:ext cx="2639410" cy="4204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8" name="文字方塊 27"/>
          <p:cNvSpPr txBox="1"/>
          <p:nvPr/>
        </p:nvSpPr>
        <p:spPr>
          <a:xfrm>
            <a:off x="4738651" y="5444218"/>
            <a:ext cx="151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smtClean="0"/>
              <a:t>element array</a:t>
            </a:r>
            <a:endParaRPr lang="zh-TW" altLang="en-US" b="1"/>
          </a:p>
        </p:txBody>
      </p:sp>
      <p:sp>
        <p:nvSpPr>
          <p:cNvPr id="29" name="手繪多邊形 28"/>
          <p:cNvSpPr/>
          <p:nvPr/>
        </p:nvSpPr>
        <p:spPr>
          <a:xfrm>
            <a:off x="6191250" y="5660271"/>
            <a:ext cx="190500" cy="428625"/>
          </a:xfrm>
          <a:custGeom>
            <a:avLst/>
            <a:gdLst>
              <a:gd name="connsiteX0" fmla="*/ 190500 w 190500"/>
              <a:gd name="connsiteY0" fmla="*/ 0 h 428625"/>
              <a:gd name="connsiteX1" fmla="*/ 28575 w 190500"/>
              <a:gd name="connsiteY1" fmla="*/ 142875 h 428625"/>
              <a:gd name="connsiteX2" fmla="*/ 95250 w 190500"/>
              <a:gd name="connsiteY2" fmla="*/ 352425 h 428625"/>
              <a:gd name="connsiteX3" fmla="*/ 0 w 190500"/>
              <a:gd name="connsiteY3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428625">
                <a:moveTo>
                  <a:pt x="190500" y="0"/>
                </a:moveTo>
                <a:cubicBezTo>
                  <a:pt x="117475" y="42069"/>
                  <a:pt x="44450" y="84138"/>
                  <a:pt x="28575" y="142875"/>
                </a:cubicBezTo>
                <a:cubicBezTo>
                  <a:pt x="12700" y="201612"/>
                  <a:pt x="100012" y="304800"/>
                  <a:pt x="95250" y="352425"/>
                </a:cubicBezTo>
                <a:cubicBezTo>
                  <a:pt x="90488" y="400050"/>
                  <a:pt x="45244" y="414337"/>
                  <a:pt x="0" y="42862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3999419" y="5841413"/>
            <a:ext cx="222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heap[0] is left unused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5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Program 5.15 Max Heap Constructor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167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74355" y="1552510"/>
            <a:ext cx="8506174" cy="2740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MaxHeap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20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MaxHeap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theCapacity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constructor</a:t>
            </a: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theCapacity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&lt; 1)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throw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“Capacity must be &gt;= 1”;</a:t>
            </a:r>
            <a:endParaRPr lang="en-US" altLang="zh-TW" sz="200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capacity =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theCapacity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heapSize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endParaRPr lang="en-US" altLang="zh-TW" sz="20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heap =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new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[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capacity + 1];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heap[0] unused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6430886" y="3698282"/>
            <a:ext cx="2281609" cy="1482938"/>
            <a:chOff x="6442470" y="4069555"/>
            <a:chExt cx="2281609" cy="1482938"/>
          </a:xfrm>
        </p:grpSpPr>
        <p:sp>
          <p:nvSpPr>
            <p:cNvPr id="6" name="橢圓 5"/>
            <p:cNvSpPr/>
            <p:nvPr/>
          </p:nvSpPr>
          <p:spPr>
            <a:xfrm>
              <a:off x="644247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730525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8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6863364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12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7908566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8334169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7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7550187" y="4069555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14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12" name="直線接點 11"/>
            <p:cNvCxnSpPr>
              <a:stCxn id="11" idx="3"/>
              <a:endCxn id="8" idx="7"/>
            </p:cNvCxnSpPr>
            <p:nvPr/>
          </p:nvCxnSpPr>
          <p:spPr>
            <a:xfrm flipH="1">
              <a:off x="7196173" y="4402364"/>
              <a:ext cx="411115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8" idx="3"/>
              <a:endCxn id="6" idx="7"/>
            </p:cNvCxnSpPr>
            <p:nvPr/>
          </p:nvCxnSpPr>
          <p:spPr>
            <a:xfrm flipH="1">
              <a:off x="6775279" y="4984877"/>
              <a:ext cx="145186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8" idx="5"/>
              <a:endCxn id="7" idx="1"/>
            </p:cNvCxnSpPr>
            <p:nvPr/>
          </p:nvCxnSpPr>
          <p:spPr>
            <a:xfrm>
              <a:off x="7196173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11" idx="5"/>
              <a:endCxn id="10" idx="1"/>
            </p:cNvCxnSpPr>
            <p:nvPr/>
          </p:nvCxnSpPr>
          <p:spPr>
            <a:xfrm>
              <a:off x="7882996" y="4402364"/>
              <a:ext cx="508274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10" idx="3"/>
              <a:endCxn id="9" idx="7"/>
            </p:cNvCxnSpPr>
            <p:nvPr/>
          </p:nvCxnSpPr>
          <p:spPr>
            <a:xfrm flipH="1">
              <a:off x="8241375" y="4984877"/>
              <a:ext cx="149895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6256940" y="5397718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86400" y="5397718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14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15860" y="5397718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12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45320" y="5397718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7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74780" y="5397718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04240" y="5397718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8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33700" y="5397718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6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63161" y="5397718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56940" y="5397718"/>
            <a:ext cx="2639410" cy="4204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28" name="文字方塊 27"/>
          <p:cNvSpPr txBox="1"/>
          <p:nvPr/>
        </p:nvSpPr>
        <p:spPr>
          <a:xfrm>
            <a:off x="4738651" y="5413222"/>
            <a:ext cx="151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smtClean="0"/>
              <a:t>element array</a:t>
            </a:r>
            <a:endParaRPr lang="zh-TW" altLang="en-US" b="1"/>
          </a:p>
        </p:txBody>
      </p:sp>
      <p:sp>
        <p:nvSpPr>
          <p:cNvPr id="29" name="手繪多邊形 28"/>
          <p:cNvSpPr/>
          <p:nvPr/>
        </p:nvSpPr>
        <p:spPr>
          <a:xfrm>
            <a:off x="6191250" y="5629275"/>
            <a:ext cx="190500" cy="428625"/>
          </a:xfrm>
          <a:custGeom>
            <a:avLst/>
            <a:gdLst>
              <a:gd name="connsiteX0" fmla="*/ 190500 w 190500"/>
              <a:gd name="connsiteY0" fmla="*/ 0 h 428625"/>
              <a:gd name="connsiteX1" fmla="*/ 28575 w 190500"/>
              <a:gd name="connsiteY1" fmla="*/ 142875 h 428625"/>
              <a:gd name="connsiteX2" fmla="*/ 95250 w 190500"/>
              <a:gd name="connsiteY2" fmla="*/ 352425 h 428625"/>
              <a:gd name="connsiteX3" fmla="*/ 0 w 190500"/>
              <a:gd name="connsiteY3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" h="428625">
                <a:moveTo>
                  <a:pt x="190500" y="0"/>
                </a:moveTo>
                <a:cubicBezTo>
                  <a:pt x="117475" y="42069"/>
                  <a:pt x="44450" y="84138"/>
                  <a:pt x="28575" y="142875"/>
                </a:cubicBezTo>
                <a:cubicBezTo>
                  <a:pt x="12700" y="201612"/>
                  <a:pt x="100012" y="304800"/>
                  <a:pt x="95250" y="352425"/>
                </a:cubicBezTo>
                <a:cubicBezTo>
                  <a:pt x="90488" y="400050"/>
                  <a:pt x="45244" y="414337"/>
                  <a:pt x="0" y="42862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3999419" y="5918903"/>
            <a:ext cx="222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heap[0] is left unused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5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內容版面配置區 69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427236"/>
          </a:xfrm>
        </p:spPr>
        <p:txBody>
          <a:bodyPr>
            <a:normAutofit lnSpcReduction="10000"/>
          </a:bodyPr>
          <a:lstStyle/>
          <a:p>
            <a:r>
              <a:rPr lang="en-US" altLang="zh-TW" smtClean="0"/>
              <a:t>Process</a:t>
            </a:r>
          </a:p>
          <a:p>
            <a:pPr lvl="1"/>
            <a:r>
              <a:rPr lang="en-US" altLang="zh-TW" b="1" smtClean="0"/>
              <a:t>Enlarging the element array (if necessary)</a:t>
            </a:r>
          </a:p>
          <a:p>
            <a:pPr lvl="1"/>
            <a:r>
              <a:rPr lang="en-US" altLang="zh-TW" smtClean="0"/>
              <a:t>Appending the element </a:t>
            </a:r>
            <a:r>
              <a:rPr lang="en-US" altLang="zh-TW" b="1" smtClean="0"/>
              <a:t>to the </a:t>
            </a:r>
            <a:r>
              <a:rPr lang="en-US" altLang="zh-TW" b="1" smtClean="0">
                <a:solidFill>
                  <a:srgbClr val="FF0000"/>
                </a:solidFill>
              </a:rPr>
              <a:t>end</a:t>
            </a:r>
          </a:p>
          <a:p>
            <a:pPr lvl="1"/>
            <a:r>
              <a:rPr lang="en-US" altLang="zh-TW" b="1" smtClean="0">
                <a:solidFill>
                  <a:srgbClr val="FF0000"/>
                </a:solidFill>
              </a:rPr>
              <a:t>Bubbling up </a:t>
            </a:r>
            <a:r>
              <a:rPr lang="en-US" altLang="zh-TW" smtClean="0"/>
              <a:t>(if necessary) to maintain the max heap property</a:t>
            </a:r>
          </a:p>
          <a:p>
            <a:r>
              <a:rPr lang="en-US" altLang="zh-TW" smtClean="0"/>
              <a:t>Time complexity = </a:t>
            </a:r>
            <a:r>
              <a:rPr lang="en-US" altLang="zh-TW" b="1" smtClean="0"/>
              <a:t>O</a:t>
            </a:r>
            <a:r>
              <a:rPr lang="en-US" altLang="zh-TW" smtClean="0"/>
              <a:t>(log(n))</a:t>
            </a: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Insertion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168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62471" y="4141473"/>
            <a:ext cx="2373115" cy="1482938"/>
            <a:chOff x="6442470" y="4069555"/>
            <a:chExt cx="2373115" cy="1482938"/>
          </a:xfrm>
        </p:grpSpPr>
        <p:sp>
          <p:nvSpPr>
            <p:cNvPr id="6" name="橢圓 5"/>
            <p:cNvSpPr/>
            <p:nvPr/>
          </p:nvSpPr>
          <p:spPr>
            <a:xfrm>
              <a:off x="644247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730525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8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6863364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12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7908566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8334169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7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7550187" y="4069555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14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12" name="直線接點 11"/>
            <p:cNvCxnSpPr>
              <a:stCxn id="11" idx="3"/>
              <a:endCxn id="8" idx="7"/>
            </p:cNvCxnSpPr>
            <p:nvPr/>
          </p:nvCxnSpPr>
          <p:spPr>
            <a:xfrm flipH="1">
              <a:off x="7196173" y="4402364"/>
              <a:ext cx="411115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8" idx="3"/>
              <a:endCxn id="6" idx="7"/>
            </p:cNvCxnSpPr>
            <p:nvPr/>
          </p:nvCxnSpPr>
          <p:spPr>
            <a:xfrm flipH="1">
              <a:off x="6775279" y="4984877"/>
              <a:ext cx="145186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8" idx="5"/>
              <a:endCxn id="7" idx="1"/>
            </p:cNvCxnSpPr>
            <p:nvPr/>
          </p:nvCxnSpPr>
          <p:spPr>
            <a:xfrm>
              <a:off x="7196173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11" idx="5"/>
              <a:endCxn id="10" idx="1"/>
            </p:cNvCxnSpPr>
            <p:nvPr/>
          </p:nvCxnSpPr>
          <p:spPr>
            <a:xfrm>
              <a:off x="7882996" y="4402364"/>
              <a:ext cx="508274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10" idx="3"/>
              <a:endCxn id="9" idx="7"/>
            </p:cNvCxnSpPr>
            <p:nvPr/>
          </p:nvCxnSpPr>
          <p:spPr>
            <a:xfrm flipH="1">
              <a:off x="8241375" y="4984877"/>
              <a:ext cx="149895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9" name="直線接點 68"/>
            <p:cNvCxnSpPr/>
            <p:nvPr/>
          </p:nvCxnSpPr>
          <p:spPr>
            <a:xfrm>
              <a:off x="8649407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393479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2939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14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52399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12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81859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7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11319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40779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8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70239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6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99700" y="5840909"/>
            <a:ext cx="333189" cy="420429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21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3479" y="5840909"/>
            <a:ext cx="2639410" cy="4204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38" name="矩形 37"/>
          <p:cNvSpPr/>
          <p:nvPr/>
        </p:nvSpPr>
        <p:spPr>
          <a:xfrm>
            <a:off x="3324145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53605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14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983065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12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12525" y="5840909"/>
            <a:ext cx="333189" cy="420429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21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41985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971445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8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300905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6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630366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rgbClr val="FF0000"/>
                </a:solidFill>
              </a:rPr>
              <a:t>7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324145" y="5840909"/>
            <a:ext cx="2639410" cy="4204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59" name="矩形 58"/>
          <p:cNvSpPr/>
          <p:nvPr/>
        </p:nvSpPr>
        <p:spPr>
          <a:xfrm>
            <a:off x="6254811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584271" y="5840909"/>
            <a:ext cx="333189" cy="420429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21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913731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12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243191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rgbClr val="FF0000"/>
                </a:solidFill>
              </a:rPr>
              <a:t>14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572651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902111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8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231571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6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561032" y="5840909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7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254811" y="5840909"/>
            <a:ext cx="2639410" cy="4204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68" name="橢圓 67"/>
          <p:cNvSpPr/>
          <p:nvPr/>
        </p:nvSpPr>
        <p:spPr>
          <a:xfrm>
            <a:off x="2689821" y="5221425"/>
            <a:ext cx="389910" cy="389910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21</a:t>
            </a:r>
            <a:endParaRPr lang="zh-TW" altLang="en-US" sz="1700">
              <a:solidFill>
                <a:schemeClr val="tx1"/>
              </a:solidFill>
            </a:endParaRPr>
          </a:p>
        </p:txBody>
      </p:sp>
      <p:grpSp>
        <p:nvGrpSpPr>
          <p:cNvPr id="71" name="群組 70"/>
          <p:cNvGrpSpPr/>
          <p:nvPr/>
        </p:nvGrpSpPr>
        <p:grpSpPr>
          <a:xfrm>
            <a:off x="3324145" y="4128397"/>
            <a:ext cx="2373115" cy="1482938"/>
            <a:chOff x="6442470" y="4069555"/>
            <a:chExt cx="2373115" cy="1482938"/>
          </a:xfrm>
        </p:grpSpPr>
        <p:sp>
          <p:nvSpPr>
            <p:cNvPr id="72" name="橢圓 71"/>
            <p:cNvSpPr/>
            <p:nvPr/>
          </p:nvSpPr>
          <p:spPr>
            <a:xfrm>
              <a:off x="644247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73" name="橢圓 72"/>
            <p:cNvSpPr/>
            <p:nvPr/>
          </p:nvSpPr>
          <p:spPr>
            <a:xfrm>
              <a:off x="730525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8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74" name="橢圓 73"/>
            <p:cNvSpPr/>
            <p:nvPr/>
          </p:nvSpPr>
          <p:spPr>
            <a:xfrm>
              <a:off x="6863364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12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75" name="橢圓 74"/>
            <p:cNvSpPr/>
            <p:nvPr/>
          </p:nvSpPr>
          <p:spPr>
            <a:xfrm>
              <a:off x="7908566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76" name="橢圓 75"/>
            <p:cNvSpPr/>
            <p:nvPr/>
          </p:nvSpPr>
          <p:spPr>
            <a:xfrm>
              <a:off x="8334169" y="4652068"/>
              <a:ext cx="389910" cy="389910"/>
            </a:xfrm>
            <a:prstGeom prst="ellipse">
              <a:avLst/>
            </a:prstGeom>
            <a:solidFill>
              <a:srgbClr val="F3D2F4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21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77" name="橢圓 76"/>
            <p:cNvSpPr/>
            <p:nvPr/>
          </p:nvSpPr>
          <p:spPr>
            <a:xfrm>
              <a:off x="7550187" y="4069555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14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78" name="直線接點 77"/>
            <p:cNvCxnSpPr>
              <a:stCxn id="77" idx="3"/>
              <a:endCxn id="74" idx="7"/>
            </p:cNvCxnSpPr>
            <p:nvPr/>
          </p:nvCxnSpPr>
          <p:spPr>
            <a:xfrm flipH="1">
              <a:off x="7196173" y="4402364"/>
              <a:ext cx="411115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直線接點 78"/>
            <p:cNvCxnSpPr>
              <a:stCxn id="74" idx="3"/>
              <a:endCxn id="72" idx="7"/>
            </p:cNvCxnSpPr>
            <p:nvPr/>
          </p:nvCxnSpPr>
          <p:spPr>
            <a:xfrm flipH="1">
              <a:off x="6775279" y="4984877"/>
              <a:ext cx="145186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直線接點 79"/>
            <p:cNvCxnSpPr>
              <a:stCxn id="74" idx="5"/>
              <a:endCxn id="73" idx="1"/>
            </p:cNvCxnSpPr>
            <p:nvPr/>
          </p:nvCxnSpPr>
          <p:spPr>
            <a:xfrm>
              <a:off x="7196173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1" name="直線接點 80"/>
            <p:cNvCxnSpPr>
              <a:stCxn id="77" idx="5"/>
              <a:endCxn id="76" idx="1"/>
            </p:cNvCxnSpPr>
            <p:nvPr/>
          </p:nvCxnSpPr>
          <p:spPr>
            <a:xfrm>
              <a:off x="7882996" y="4402364"/>
              <a:ext cx="508274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直線接點 81"/>
            <p:cNvCxnSpPr>
              <a:stCxn id="76" idx="3"/>
              <a:endCxn id="75" idx="7"/>
            </p:cNvCxnSpPr>
            <p:nvPr/>
          </p:nvCxnSpPr>
          <p:spPr>
            <a:xfrm flipH="1">
              <a:off x="8241375" y="4984877"/>
              <a:ext cx="149895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8649407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4" name="橢圓 83"/>
          <p:cNvSpPr/>
          <p:nvPr/>
        </p:nvSpPr>
        <p:spPr>
          <a:xfrm>
            <a:off x="5651495" y="5208349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7</a:t>
            </a:r>
            <a:endParaRPr lang="zh-TW" altLang="en-US" sz="1700">
              <a:solidFill>
                <a:schemeClr val="tx1"/>
              </a:solidFill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6262648" y="4131336"/>
            <a:ext cx="2373115" cy="1482938"/>
            <a:chOff x="6442470" y="4069555"/>
            <a:chExt cx="2373115" cy="1482938"/>
          </a:xfrm>
        </p:grpSpPr>
        <p:sp>
          <p:nvSpPr>
            <p:cNvPr id="86" name="橢圓 85"/>
            <p:cNvSpPr/>
            <p:nvPr/>
          </p:nvSpPr>
          <p:spPr>
            <a:xfrm>
              <a:off x="644247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87" name="橢圓 86"/>
            <p:cNvSpPr/>
            <p:nvPr/>
          </p:nvSpPr>
          <p:spPr>
            <a:xfrm>
              <a:off x="730525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8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88" name="橢圓 87"/>
            <p:cNvSpPr/>
            <p:nvPr/>
          </p:nvSpPr>
          <p:spPr>
            <a:xfrm>
              <a:off x="6863364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12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89" name="橢圓 88"/>
            <p:cNvSpPr/>
            <p:nvPr/>
          </p:nvSpPr>
          <p:spPr>
            <a:xfrm>
              <a:off x="7908566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90" name="橢圓 89"/>
            <p:cNvSpPr/>
            <p:nvPr/>
          </p:nvSpPr>
          <p:spPr>
            <a:xfrm>
              <a:off x="8334169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14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91" name="橢圓 90"/>
            <p:cNvSpPr/>
            <p:nvPr/>
          </p:nvSpPr>
          <p:spPr>
            <a:xfrm>
              <a:off x="7550187" y="4069555"/>
              <a:ext cx="389910" cy="389910"/>
            </a:xfrm>
            <a:prstGeom prst="ellipse">
              <a:avLst/>
            </a:prstGeom>
            <a:solidFill>
              <a:srgbClr val="F3D2F4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21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92" name="直線接點 91"/>
            <p:cNvCxnSpPr>
              <a:stCxn id="91" idx="3"/>
              <a:endCxn id="88" idx="7"/>
            </p:cNvCxnSpPr>
            <p:nvPr/>
          </p:nvCxnSpPr>
          <p:spPr>
            <a:xfrm flipH="1">
              <a:off x="7196173" y="4402364"/>
              <a:ext cx="411115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直線接點 92"/>
            <p:cNvCxnSpPr>
              <a:stCxn id="88" idx="3"/>
              <a:endCxn id="86" idx="7"/>
            </p:cNvCxnSpPr>
            <p:nvPr/>
          </p:nvCxnSpPr>
          <p:spPr>
            <a:xfrm flipH="1">
              <a:off x="6775279" y="4984877"/>
              <a:ext cx="145186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直線接點 93"/>
            <p:cNvCxnSpPr>
              <a:stCxn id="88" idx="5"/>
              <a:endCxn id="87" idx="1"/>
            </p:cNvCxnSpPr>
            <p:nvPr/>
          </p:nvCxnSpPr>
          <p:spPr>
            <a:xfrm>
              <a:off x="7196173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直線接點 94"/>
            <p:cNvCxnSpPr>
              <a:stCxn id="91" idx="5"/>
              <a:endCxn id="90" idx="1"/>
            </p:cNvCxnSpPr>
            <p:nvPr/>
          </p:nvCxnSpPr>
          <p:spPr>
            <a:xfrm>
              <a:off x="7882996" y="4402364"/>
              <a:ext cx="508274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6" name="直線接點 95"/>
            <p:cNvCxnSpPr>
              <a:stCxn id="90" idx="3"/>
              <a:endCxn id="89" idx="7"/>
            </p:cNvCxnSpPr>
            <p:nvPr/>
          </p:nvCxnSpPr>
          <p:spPr>
            <a:xfrm flipH="1">
              <a:off x="8241375" y="4984877"/>
              <a:ext cx="149895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直線接點 96"/>
            <p:cNvCxnSpPr/>
            <p:nvPr/>
          </p:nvCxnSpPr>
          <p:spPr>
            <a:xfrm>
              <a:off x="8649407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8" name="橢圓 97"/>
          <p:cNvSpPr/>
          <p:nvPr/>
        </p:nvSpPr>
        <p:spPr>
          <a:xfrm>
            <a:off x="8589998" y="5211288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7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99" name="向右箭號 98"/>
          <p:cNvSpPr/>
          <p:nvPr/>
        </p:nvSpPr>
        <p:spPr>
          <a:xfrm>
            <a:off x="3145221" y="4710910"/>
            <a:ext cx="178924" cy="33280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向右箭號 99"/>
          <p:cNvSpPr/>
          <p:nvPr/>
        </p:nvSpPr>
        <p:spPr>
          <a:xfrm>
            <a:off x="6037662" y="4723986"/>
            <a:ext cx="178924" cy="33280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49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內容版面配置區 69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2318749"/>
          </a:xfrm>
        </p:spPr>
        <p:txBody>
          <a:bodyPr>
            <a:normAutofit lnSpcReduction="10000"/>
          </a:bodyPr>
          <a:lstStyle/>
          <a:p>
            <a:r>
              <a:rPr lang="en-US" altLang="zh-TW" smtClean="0"/>
              <a:t>Process</a:t>
            </a:r>
          </a:p>
          <a:p>
            <a:pPr lvl="1"/>
            <a:r>
              <a:rPr lang="en-US" altLang="zh-TW" smtClean="0"/>
              <a:t>Enlarging the element array (if necessary)</a:t>
            </a:r>
          </a:p>
          <a:p>
            <a:pPr lvl="1"/>
            <a:r>
              <a:rPr lang="en-US" altLang="zh-TW" smtClean="0"/>
              <a:t>Appending the element to the end</a:t>
            </a:r>
          </a:p>
          <a:p>
            <a:pPr lvl="1"/>
            <a:r>
              <a:rPr lang="en-US" altLang="zh-TW" smtClean="0">
                <a:solidFill>
                  <a:srgbClr val="C00000"/>
                </a:solidFill>
              </a:rPr>
              <a:t>Bubbling up </a:t>
            </a:r>
            <a:r>
              <a:rPr lang="en-US" altLang="zh-TW" smtClean="0"/>
              <a:t>(if necessary) to maintain the max heap property</a:t>
            </a:r>
          </a:p>
          <a:p>
            <a:r>
              <a:rPr lang="en-US" altLang="zh-TW"/>
              <a:t>Time complexity = </a:t>
            </a:r>
            <a:r>
              <a:rPr lang="en-US" altLang="zh-TW" b="1" smtClean="0"/>
              <a:t>O</a:t>
            </a:r>
            <a:r>
              <a:rPr lang="en-US" altLang="zh-TW" smtClean="0"/>
              <a:t>(log(n</a:t>
            </a:r>
            <a:r>
              <a:rPr lang="en-US" altLang="zh-TW"/>
              <a:t>))</a:t>
            </a: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Insertion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169</a:t>
            </a:fld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253800" y="6062330"/>
            <a:ext cx="2733766" cy="420430"/>
            <a:chOff x="6254811" y="5006218"/>
            <a:chExt cx="3396061" cy="420430"/>
          </a:xfrm>
        </p:grpSpPr>
        <p:sp>
          <p:nvSpPr>
            <p:cNvPr id="59" name="矩形 58"/>
            <p:cNvSpPr/>
            <p:nvPr/>
          </p:nvSpPr>
          <p:spPr>
            <a:xfrm>
              <a:off x="625481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58427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21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91373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12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24319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14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57265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10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790211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8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823157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6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8561032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7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8901439" y="5006218"/>
              <a:ext cx="333189" cy="420429"/>
            </a:xfrm>
            <a:prstGeom prst="rect">
              <a:avLst/>
            </a:prstGeom>
            <a:solidFill>
              <a:srgbClr val="F3D2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19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254811" y="5006219"/>
              <a:ext cx="3396061" cy="4204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129099" y="3893505"/>
            <a:ext cx="2950632" cy="2097793"/>
            <a:chOff x="129099" y="3306783"/>
            <a:chExt cx="2950632" cy="2097793"/>
          </a:xfrm>
        </p:grpSpPr>
        <p:grpSp>
          <p:nvGrpSpPr>
            <p:cNvPr id="5" name="群組 4"/>
            <p:cNvGrpSpPr/>
            <p:nvPr/>
          </p:nvGrpSpPr>
          <p:grpSpPr>
            <a:xfrm>
              <a:off x="129099" y="3306783"/>
              <a:ext cx="2606487" cy="2097793"/>
              <a:chOff x="6209098" y="4069555"/>
              <a:chExt cx="2606487" cy="2097793"/>
            </a:xfrm>
          </p:grpSpPr>
          <p:sp>
            <p:nvSpPr>
              <p:cNvPr id="6" name="橢圓 5"/>
              <p:cNvSpPr/>
              <p:nvPr/>
            </p:nvSpPr>
            <p:spPr>
              <a:xfrm>
                <a:off x="6442470" y="5162583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10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7305250" y="5162583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8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6863364" y="4652068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12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7908566" y="5162583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6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8334169" y="4652068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14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橢圓 10"/>
              <p:cNvSpPr/>
              <p:nvPr/>
            </p:nvSpPr>
            <p:spPr>
              <a:xfrm>
                <a:off x="7550187" y="4069555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21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直線接點 11"/>
              <p:cNvCxnSpPr>
                <a:stCxn id="11" idx="3"/>
                <a:endCxn id="8" idx="7"/>
              </p:cNvCxnSpPr>
              <p:nvPr/>
            </p:nvCxnSpPr>
            <p:spPr>
              <a:xfrm flipH="1">
                <a:off x="7196173" y="4402364"/>
                <a:ext cx="411115" cy="306805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直線接點 12"/>
              <p:cNvCxnSpPr>
                <a:stCxn id="8" idx="3"/>
                <a:endCxn id="6" idx="7"/>
              </p:cNvCxnSpPr>
              <p:nvPr/>
            </p:nvCxnSpPr>
            <p:spPr>
              <a:xfrm flipH="1">
                <a:off x="6775279" y="4984877"/>
                <a:ext cx="145186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線接點 13"/>
              <p:cNvCxnSpPr>
                <a:stCxn id="8" idx="5"/>
                <a:endCxn id="7" idx="1"/>
              </p:cNvCxnSpPr>
              <p:nvPr/>
            </p:nvCxnSpPr>
            <p:spPr>
              <a:xfrm>
                <a:off x="7196173" y="4984877"/>
                <a:ext cx="166178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直線接點 14"/>
              <p:cNvCxnSpPr>
                <a:stCxn id="11" idx="5"/>
                <a:endCxn id="10" idx="1"/>
              </p:cNvCxnSpPr>
              <p:nvPr/>
            </p:nvCxnSpPr>
            <p:spPr>
              <a:xfrm>
                <a:off x="7882996" y="4402364"/>
                <a:ext cx="508274" cy="306805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直線接點 15"/>
              <p:cNvCxnSpPr>
                <a:stCxn id="10" idx="3"/>
                <a:endCxn id="9" idx="7"/>
              </p:cNvCxnSpPr>
              <p:nvPr/>
            </p:nvCxnSpPr>
            <p:spPr>
              <a:xfrm flipH="1">
                <a:off x="8241375" y="4984877"/>
                <a:ext cx="149895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9" name="直線接點 68"/>
              <p:cNvCxnSpPr/>
              <p:nvPr/>
            </p:nvCxnSpPr>
            <p:spPr>
              <a:xfrm>
                <a:off x="8649407" y="4984877"/>
                <a:ext cx="166178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2" name="橢圓 121"/>
              <p:cNvSpPr/>
              <p:nvPr/>
            </p:nvSpPr>
            <p:spPr>
              <a:xfrm>
                <a:off x="6209098" y="5777438"/>
                <a:ext cx="389910" cy="389910"/>
              </a:xfrm>
              <a:prstGeom prst="ellipse">
                <a:avLst/>
              </a:prstGeom>
              <a:solidFill>
                <a:srgbClr val="F3D2F4"/>
              </a:solidFill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19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3" name="直線接點 122"/>
              <p:cNvCxnSpPr>
                <a:endCxn id="122" idx="0"/>
              </p:cNvCxnSpPr>
              <p:nvPr/>
            </p:nvCxnSpPr>
            <p:spPr>
              <a:xfrm flipH="1">
                <a:off x="6404053" y="5550171"/>
                <a:ext cx="145186" cy="22726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8" name="橢圓 67"/>
            <p:cNvSpPr/>
            <p:nvPr/>
          </p:nvSpPr>
          <p:spPr>
            <a:xfrm>
              <a:off x="2689821" y="4386735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7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</p:grpSp>
      <p:sp>
        <p:nvSpPr>
          <p:cNvPr id="99" name="向右箭號 98"/>
          <p:cNvSpPr/>
          <p:nvPr/>
        </p:nvSpPr>
        <p:spPr>
          <a:xfrm>
            <a:off x="3145221" y="4462942"/>
            <a:ext cx="178924" cy="33280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向右箭號 99"/>
          <p:cNvSpPr/>
          <p:nvPr/>
        </p:nvSpPr>
        <p:spPr>
          <a:xfrm>
            <a:off x="6037662" y="4476018"/>
            <a:ext cx="178924" cy="33280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4" name="群組 123"/>
          <p:cNvGrpSpPr/>
          <p:nvPr/>
        </p:nvGrpSpPr>
        <p:grpSpPr>
          <a:xfrm>
            <a:off x="3269922" y="6054447"/>
            <a:ext cx="2733766" cy="420430"/>
            <a:chOff x="6254811" y="5006218"/>
            <a:chExt cx="3396061" cy="420430"/>
          </a:xfrm>
        </p:grpSpPr>
        <p:sp>
          <p:nvSpPr>
            <p:cNvPr id="125" name="矩形 124"/>
            <p:cNvSpPr/>
            <p:nvPr/>
          </p:nvSpPr>
          <p:spPr>
            <a:xfrm>
              <a:off x="625481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658427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21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691373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12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724319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14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7572651" y="5006219"/>
              <a:ext cx="333189" cy="420429"/>
            </a:xfrm>
            <a:prstGeom prst="rect">
              <a:avLst/>
            </a:prstGeom>
            <a:solidFill>
              <a:srgbClr val="F3D2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19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790211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8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823157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6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8561032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7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8901439" y="5006218"/>
              <a:ext cx="333189" cy="420429"/>
            </a:xfrm>
            <a:prstGeom prst="rect">
              <a:avLst/>
            </a:prstGeom>
            <a:solidFill>
              <a:srgbClr val="F3D2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10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6254811" y="5006219"/>
              <a:ext cx="3396061" cy="4204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</p:grpSp>
      <p:grpSp>
        <p:nvGrpSpPr>
          <p:cNvPr id="135" name="群組 134"/>
          <p:cNvGrpSpPr/>
          <p:nvPr/>
        </p:nvGrpSpPr>
        <p:grpSpPr>
          <a:xfrm>
            <a:off x="3145221" y="3885622"/>
            <a:ext cx="2950632" cy="2097793"/>
            <a:chOff x="129099" y="3306783"/>
            <a:chExt cx="2950632" cy="2097793"/>
          </a:xfrm>
        </p:grpSpPr>
        <p:grpSp>
          <p:nvGrpSpPr>
            <p:cNvPr id="136" name="群組 135"/>
            <p:cNvGrpSpPr/>
            <p:nvPr/>
          </p:nvGrpSpPr>
          <p:grpSpPr>
            <a:xfrm>
              <a:off x="129099" y="3306783"/>
              <a:ext cx="2606487" cy="2097793"/>
              <a:chOff x="6209098" y="4069555"/>
              <a:chExt cx="2606487" cy="2097793"/>
            </a:xfrm>
          </p:grpSpPr>
          <p:sp>
            <p:nvSpPr>
              <p:cNvPr id="138" name="橢圓 137"/>
              <p:cNvSpPr/>
              <p:nvPr/>
            </p:nvSpPr>
            <p:spPr>
              <a:xfrm>
                <a:off x="6442470" y="5162583"/>
                <a:ext cx="389910" cy="389910"/>
              </a:xfrm>
              <a:prstGeom prst="ellipse">
                <a:avLst/>
              </a:prstGeom>
              <a:solidFill>
                <a:srgbClr val="F3D2F4"/>
              </a:solidFill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>
                    <a:solidFill>
                      <a:schemeClr val="tx1"/>
                    </a:solidFill>
                  </a:rPr>
                  <a:t>19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橢圓 138"/>
              <p:cNvSpPr/>
              <p:nvPr/>
            </p:nvSpPr>
            <p:spPr>
              <a:xfrm>
                <a:off x="7305250" y="5162583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8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橢圓 139"/>
              <p:cNvSpPr/>
              <p:nvPr/>
            </p:nvSpPr>
            <p:spPr>
              <a:xfrm>
                <a:off x="6863364" y="4652068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12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橢圓 140"/>
              <p:cNvSpPr/>
              <p:nvPr/>
            </p:nvSpPr>
            <p:spPr>
              <a:xfrm>
                <a:off x="7908566" y="5162583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6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橢圓 141"/>
              <p:cNvSpPr/>
              <p:nvPr/>
            </p:nvSpPr>
            <p:spPr>
              <a:xfrm>
                <a:off x="8334169" y="4652068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14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橢圓 142"/>
              <p:cNvSpPr/>
              <p:nvPr/>
            </p:nvSpPr>
            <p:spPr>
              <a:xfrm>
                <a:off x="7550187" y="4069555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21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4" name="直線接點 143"/>
              <p:cNvCxnSpPr>
                <a:stCxn id="143" idx="3"/>
                <a:endCxn id="140" idx="7"/>
              </p:cNvCxnSpPr>
              <p:nvPr/>
            </p:nvCxnSpPr>
            <p:spPr>
              <a:xfrm flipH="1">
                <a:off x="7196173" y="4402364"/>
                <a:ext cx="411115" cy="306805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5" name="直線接點 144"/>
              <p:cNvCxnSpPr>
                <a:stCxn id="140" idx="3"/>
                <a:endCxn id="138" idx="7"/>
              </p:cNvCxnSpPr>
              <p:nvPr/>
            </p:nvCxnSpPr>
            <p:spPr>
              <a:xfrm flipH="1">
                <a:off x="6775279" y="4984877"/>
                <a:ext cx="145186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6" name="直線接點 145"/>
              <p:cNvCxnSpPr>
                <a:stCxn id="140" idx="5"/>
                <a:endCxn id="139" idx="1"/>
              </p:cNvCxnSpPr>
              <p:nvPr/>
            </p:nvCxnSpPr>
            <p:spPr>
              <a:xfrm>
                <a:off x="7196173" y="4984877"/>
                <a:ext cx="166178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7" name="直線接點 146"/>
              <p:cNvCxnSpPr>
                <a:stCxn id="143" idx="5"/>
                <a:endCxn id="142" idx="1"/>
              </p:cNvCxnSpPr>
              <p:nvPr/>
            </p:nvCxnSpPr>
            <p:spPr>
              <a:xfrm>
                <a:off x="7882996" y="4402364"/>
                <a:ext cx="508274" cy="306805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8" name="直線接點 147"/>
              <p:cNvCxnSpPr>
                <a:stCxn id="142" idx="3"/>
                <a:endCxn id="141" idx="7"/>
              </p:cNvCxnSpPr>
              <p:nvPr/>
            </p:nvCxnSpPr>
            <p:spPr>
              <a:xfrm flipH="1">
                <a:off x="8241375" y="4984877"/>
                <a:ext cx="149895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9" name="直線接點 148"/>
              <p:cNvCxnSpPr/>
              <p:nvPr/>
            </p:nvCxnSpPr>
            <p:spPr>
              <a:xfrm>
                <a:off x="8649407" y="4984877"/>
                <a:ext cx="166178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0" name="橢圓 149"/>
              <p:cNvSpPr/>
              <p:nvPr/>
            </p:nvSpPr>
            <p:spPr>
              <a:xfrm>
                <a:off x="6209098" y="5777438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>
                    <a:solidFill>
                      <a:schemeClr val="tx1"/>
                    </a:solidFill>
                  </a:rPr>
                  <a:t>10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1" name="直線接點 150"/>
              <p:cNvCxnSpPr>
                <a:endCxn id="150" idx="0"/>
              </p:cNvCxnSpPr>
              <p:nvPr/>
            </p:nvCxnSpPr>
            <p:spPr>
              <a:xfrm flipH="1">
                <a:off x="6404053" y="5550171"/>
                <a:ext cx="145186" cy="22726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7" name="橢圓 136"/>
            <p:cNvSpPr/>
            <p:nvPr/>
          </p:nvSpPr>
          <p:spPr>
            <a:xfrm>
              <a:off x="2689821" y="4386735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7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群組 151"/>
          <p:cNvGrpSpPr/>
          <p:nvPr/>
        </p:nvGrpSpPr>
        <p:grpSpPr>
          <a:xfrm>
            <a:off x="6277052" y="6065431"/>
            <a:ext cx="2733766" cy="420430"/>
            <a:chOff x="6254811" y="5006218"/>
            <a:chExt cx="3396061" cy="420430"/>
          </a:xfrm>
        </p:grpSpPr>
        <p:sp>
          <p:nvSpPr>
            <p:cNvPr id="153" name="矩形 152"/>
            <p:cNvSpPr/>
            <p:nvPr/>
          </p:nvSpPr>
          <p:spPr>
            <a:xfrm>
              <a:off x="625481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658427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21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6913731" y="5006219"/>
              <a:ext cx="333189" cy="420429"/>
            </a:xfrm>
            <a:prstGeom prst="rect">
              <a:avLst/>
            </a:prstGeom>
            <a:solidFill>
              <a:srgbClr val="F3D2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19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724319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14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7572651" y="5006219"/>
              <a:ext cx="333189" cy="420429"/>
            </a:xfrm>
            <a:prstGeom prst="rect">
              <a:avLst/>
            </a:prstGeom>
            <a:solidFill>
              <a:srgbClr val="F3D2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12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790211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8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8231571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6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8561032" y="5006219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7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8901439" y="5006218"/>
              <a:ext cx="333189" cy="420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10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6254811" y="5006219"/>
              <a:ext cx="3396061" cy="42042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</p:grpSp>
      <p:grpSp>
        <p:nvGrpSpPr>
          <p:cNvPr id="163" name="群組 162"/>
          <p:cNvGrpSpPr/>
          <p:nvPr/>
        </p:nvGrpSpPr>
        <p:grpSpPr>
          <a:xfrm>
            <a:off x="6152351" y="3896606"/>
            <a:ext cx="2950632" cy="2097793"/>
            <a:chOff x="129099" y="3306783"/>
            <a:chExt cx="2950632" cy="2097793"/>
          </a:xfrm>
        </p:grpSpPr>
        <p:grpSp>
          <p:nvGrpSpPr>
            <p:cNvPr id="164" name="群組 163"/>
            <p:cNvGrpSpPr/>
            <p:nvPr/>
          </p:nvGrpSpPr>
          <p:grpSpPr>
            <a:xfrm>
              <a:off x="129099" y="3306783"/>
              <a:ext cx="2606487" cy="2097793"/>
              <a:chOff x="6209098" y="4069555"/>
              <a:chExt cx="2606487" cy="2097793"/>
            </a:xfrm>
          </p:grpSpPr>
          <p:sp>
            <p:nvSpPr>
              <p:cNvPr id="166" name="橢圓 165"/>
              <p:cNvSpPr/>
              <p:nvPr/>
            </p:nvSpPr>
            <p:spPr>
              <a:xfrm>
                <a:off x="6442470" y="5162583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12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橢圓 166"/>
              <p:cNvSpPr/>
              <p:nvPr/>
            </p:nvSpPr>
            <p:spPr>
              <a:xfrm>
                <a:off x="7305250" y="5162583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8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橢圓 167"/>
              <p:cNvSpPr/>
              <p:nvPr/>
            </p:nvSpPr>
            <p:spPr>
              <a:xfrm>
                <a:off x="6863364" y="4652068"/>
                <a:ext cx="389910" cy="389910"/>
              </a:xfrm>
              <a:prstGeom prst="ellipse">
                <a:avLst/>
              </a:prstGeom>
              <a:solidFill>
                <a:srgbClr val="F3D2F4"/>
              </a:solidFill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>
                    <a:solidFill>
                      <a:schemeClr val="tx1"/>
                    </a:solidFill>
                  </a:rPr>
                  <a:t>19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橢圓 168"/>
              <p:cNvSpPr/>
              <p:nvPr/>
            </p:nvSpPr>
            <p:spPr>
              <a:xfrm>
                <a:off x="7908566" y="5162583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6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橢圓 169"/>
              <p:cNvSpPr/>
              <p:nvPr/>
            </p:nvSpPr>
            <p:spPr>
              <a:xfrm>
                <a:off x="8334169" y="4652068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14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橢圓 170"/>
              <p:cNvSpPr/>
              <p:nvPr/>
            </p:nvSpPr>
            <p:spPr>
              <a:xfrm>
                <a:off x="7550187" y="4069555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 smtClean="0">
                    <a:solidFill>
                      <a:schemeClr val="tx1"/>
                    </a:solidFill>
                  </a:rPr>
                  <a:t>21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2" name="直線接點 171"/>
              <p:cNvCxnSpPr>
                <a:stCxn id="171" idx="3"/>
                <a:endCxn id="168" idx="7"/>
              </p:cNvCxnSpPr>
              <p:nvPr/>
            </p:nvCxnSpPr>
            <p:spPr>
              <a:xfrm flipH="1">
                <a:off x="7196173" y="4402364"/>
                <a:ext cx="411115" cy="306805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3" name="直線接點 172"/>
              <p:cNvCxnSpPr>
                <a:stCxn id="168" idx="3"/>
                <a:endCxn id="166" idx="7"/>
              </p:cNvCxnSpPr>
              <p:nvPr/>
            </p:nvCxnSpPr>
            <p:spPr>
              <a:xfrm flipH="1">
                <a:off x="6775279" y="4984877"/>
                <a:ext cx="145186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直線接點 173"/>
              <p:cNvCxnSpPr>
                <a:stCxn id="168" idx="5"/>
                <a:endCxn id="167" idx="1"/>
              </p:cNvCxnSpPr>
              <p:nvPr/>
            </p:nvCxnSpPr>
            <p:spPr>
              <a:xfrm>
                <a:off x="7196173" y="4984877"/>
                <a:ext cx="166178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5" name="直線接點 174"/>
              <p:cNvCxnSpPr>
                <a:stCxn id="171" idx="5"/>
                <a:endCxn id="170" idx="1"/>
              </p:cNvCxnSpPr>
              <p:nvPr/>
            </p:nvCxnSpPr>
            <p:spPr>
              <a:xfrm>
                <a:off x="7882996" y="4402364"/>
                <a:ext cx="508274" cy="306805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6" name="直線接點 175"/>
              <p:cNvCxnSpPr>
                <a:stCxn id="170" idx="3"/>
                <a:endCxn id="169" idx="7"/>
              </p:cNvCxnSpPr>
              <p:nvPr/>
            </p:nvCxnSpPr>
            <p:spPr>
              <a:xfrm flipH="1">
                <a:off x="8241375" y="4984877"/>
                <a:ext cx="149895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7" name="直線接點 176"/>
              <p:cNvCxnSpPr/>
              <p:nvPr/>
            </p:nvCxnSpPr>
            <p:spPr>
              <a:xfrm>
                <a:off x="8649407" y="4984877"/>
                <a:ext cx="166178" cy="23480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8" name="橢圓 177"/>
              <p:cNvSpPr/>
              <p:nvPr/>
            </p:nvSpPr>
            <p:spPr>
              <a:xfrm>
                <a:off x="6209098" y="5777438"/>
                <a:ext cx="389910" cy="3899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z="1700">
                    <a:solidFill>
                      <a:schemeClr val="tx1"/>
                    </a:solidFill>
                  </a:rPr>
                  <a:t>10</a:t>
                </a:r>
                <a:endParaRPr lang="zh-TW" altLang="en-US" sz="17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9" name="直線接點 178"/>
              <p:cNvCxnSpPr>
                <a:endCxn id="178" idx="0"/>
              </p:cNvCxnSpPr>
              <p:nvPr/>
            </p:nvCxnSpPr>
            <p:spPr>
              <a:xfrm flipH="1">
                <a:off x="6404053" y="5550171"/>
                <a:ext cx="145186" cy="22726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5" name="橢圓 164"/>
            <p:cNvSpPr/>
            <p:nvPr/>
          </p:nvSpPr>
          <p:spPr>
            <a:xfrm>
              <a:off x="2689821" y="4386735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7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Terminologies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37607"/>
            <a:ext cx="7886700" cy="49742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Root</a:t>
            </a:r>
            <a:r>
              <a:rPr lang="en-US" altLang="zh-TW" smtClean="0">
                <a:ea typeface="新細明體" pitchFamily="18" charset="-120"/>
              </a:rPr>
              <a:t>: node without parent (A)</a:t>
            </a:r>
            <a:endParaRPr lang="en-US" altLang="zh-TW" smtClean="0"/>
          </a:p>
          <a:p>
            <a:r>
              <a:rPr lang="en-US" altLang="zh-TW" smtClean="0">
                <a:solidFill>
                  <a:srgbClr val="C00000"/>
                </a:solidFill>
              </a:rPr>
              <a:t>Degree of node</a:t>
            </a:r>
            <a:r>
              <a:rPr lang="en-US" altLang="zh-TW" smtClean="0"/>
              <a:t>: The </a:t>
            </a:r>
            <a:r>
              <a:rPr lang="en-US" altLang="zh-TW"/>
              <a:t>number of </a:t>
            </a:r>
            <a:r>
              <a:rPr lang="en-US" altLang="zh-TW" err="1" smtClean="0"/>
              <a:t>subtrees</a:t>
            </a:r>
            <a:r>
              <a:rPr lang="en-US" altLang="zh-TW" smtClean="0"/>
              <a:t> (children) </a:t>
            </a:r>
            <a:r>
              <a:rPr lang="en-US" altLang="zh-TW"/>
              <a:t>of a </a:t>
            </a:r>
            <a:r>
              <a:rPr lang="en-US" altLang="zh-TW" smtClean="0"/>
              <a:t>node is called the </a:t>
            </a:r>
            <a:r>
              <a:rPr lang="en-US" altLang="zh-TW" smtClean="0">
                <a:solidFill>
                  <a:srgbClr val="0000CC"/>
                </a:solidFill>
              </a:rPr>
              <a:t>node's degree</a:t>
            </a:r>
          </a:p>
          <a:p>
            <a:r>
              <a:rPr lang="en-US" altLang="zh-TW" smtClean="0">
                <a:solidFill>
                  <a:srgbClr val="C00000"/>
                </a:solidFill>
              </a:rPr>
              <a:t>Leaf nodes</a:t>
            </a:r>
            <a:r>
              <a:rPr lang="en-US" altLang="zh-TW" smtClean="0"/>
              <a:t>: Nodes that have </a:t>
            </a:r>
            <a:r>
              <a:rPr lang="en-US" altLang="zh-TW" smtClean="0">
                <a:solidFill>
                  <a:srgbClr val="C00000"/>
                </a:solidFill>
              </a:rPr>
              <a:t>degree zero </a:t>
            </a:r>
            <a:r>
              <a:rPr lang="en-US" altLang="zh-TW" smtClean="0"/>
              <a:t>are called </a:t>
            </a:r>
            <a:r>
              <a:rPr lang="en-US" altLang="zh-TW" smtClean="0">
                <a:solidFill>
                  <a:srgbClr val="0000CC"/>
                </a:solidFill>
              </a:rPr>
              <a:t>leaf</a:t>
            </a:r>
            <a:r>
              <a:rPr lang="en-US" altLang="zh-TW" smtClean="0">
                <a:solidFill>
                  <a:srgbClr val="C00000"/>
                </a:solidFill>
              </a:rPr>
              <a:t> </a:t>
            </a:r>
            <a:r>
              <a:rPr lang="en-US" altLang="zh-TW"/>
              <a:t>or</a:t>
            </a:r>
            <a:r>
              <a:rPr lang="en-US" altLang="zh-TW">
                <a:solidFill>
                  <a:srgbClr val="C00000"/>
                </a:solidFill>
              </a:rPr>
              <a:t> </a:t>
            </a:r>
            <a:r>
              <a:rPr lang="en-US" altLang="zh-TW">
                <a:solidFill>
                  <a:srgbClr val="0000CC"/>
                </a:solidFill>
              </a:rPr>
              <a:t>terminal </a:t>
            </a:r>
            <a:r>
              <a:rPr lang="en-US" altLang="zh-TW" smtClean="0">
                <a:solidFill>
                  <a:srgbClr val="0000CC"/>
                </a:solidFill>
              </a:rPr>
              <a:t>nodes </a:t>
            </a:r>
            <a:r>
              <a:rPr lang="en-US" altLang="zh-TW" smtClean="0"/>
              <a:t>(or</a:t>
            </a:r>
            <a:r>
              <a:rPr lang="en-US" altLang="zh-TW" smtClean="0">
                <a:solidFill>
                  <a:srgbClr val="0000CC"/>
                </a:solidFill>
              </a:rPr>
              <a:t> external nodes</a:t>
            </a:r>
            <a:r>
              <a:rPr lang="en-US" altLang="zh-TW" smtClean="0"/>
              <a:t>, the remaining nodes are </a:t>
            </a:r>
            <a:r>
              <a:rPr lang="en-US" altLang="zh-TW" smtClean="0">
                <a:solidFill>
                  <a:srgbClr val="0000CC"/>
                </a:solidFill>
              </a:rPr>
              <a:t>internal nodes</a:t>
            </a:r>
            <a:r>
              <a:rPr lang="en-US" altLang="zh-TW" smtClean="0"/>
              <a:t>)</a:t>
            </a:r>
            <a:endParaRPr lang="en-US" altLang="zh-TW"/>
          </a:p>
          <a:p>
            <a:r>
              <a:rPr lang="en-US" altLang="zh-TW" smtClean="0">
                <a:solidFill>
                  <a:srgbClr val="C00000"/>
                </a:solidFill>
              </a:rPr>
              <a:t>Degree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C00000"/>
                </a:solidFill>
              </a:rPr>
              <a:t>of a tree: </a:t>
            </a:r>
            <a:r>
              <a:rPr lang="en-US" altLang="zh-TW" smtClean="0"/>
              <a:t>is the maximum of the degree of the nodes in a tree</a:t>
            </a:r>
          </a:p>
          <a:p>
            <a:r>
              <a:rPr lang="en-US" altLang="zh-TW" smtClean="0">
                <a:solidFill>
                  <a:srgbClr val="C00000"/>
                </a:solidFill>
              </a:rPr>
              <a:t>Children</a:t>
            </a:r>
            <a:r>
              <a:rPr lang="en-US" altLang="zh-TW" smtClean="0"/>
              <a:t>: The root of the subtrees of a node X are the </a:t>
            </a:r>
            <a:r>
              <a:rPr lang="en-US" altLang="zh-TW" smtClean="0">
                <a:solidFill>
                  <a:srgbClr val="0000CC"/>
                </a:solidFill>
              </a:rPr>
              <a:t>children</a:t>
            </a:r>
            <a:r>
              <a:rPr lang="en-US" altLang="zh-TW" smtClean="0"/>
              <a:t> of X, and X is the </a:t>
            </a:r>
            <a:r>
              <a:rPr lang="en-US" altLang="zh-TW" smtClean="0">
                <a:solidFill>
                  <a:srgbClr val="C00000"/>
                </a:solidFill>
              </a:rPr>
              <a:t>parent</a:t>
            </a:r>
            <a:r>
              <a:rPr lang="en-US" altLang="zh-TW" smtClean="0"/>
              <a:t> of its children</a:t>
            </a:r>
          </a:p>
          <a:p>
            <a:r>
              <a:rPr lang="en-US" altLang="zh-TW" smtClean="0">
                <a:solidFill>
                  <a:srgbClr val="C00000"/>
                </a:solidFill>
              </a:rPr>
              <a:t>Sibling</a:t>
            </a:r>
            <a:r>
              <a:rPr lang="en-US" altLang="zh-TW" smtClean="0"/>
              <a:t>: Children of the same parent are </a:t>
            </a:r>
            <a:r>
              <a:rPr lang="en-US" altLang="zh-TW" smtClean="0">
                <a:solidFill>
                  <a:srgbClr val="0000CC"/>
                </a:solidFill>
              </a:rPr>
              <a:t>siblings</a:t>
            </a:r>
            <a:r>
              <a:rPr lang="en-US" altLang="zh-TW" smtClean="0">
                <a:solidFill>
                  <a:srgbClr val="C00000"/>
                </a:solidFill>
              </a:rPr>
              <a:t> </a:t>
            </a:r>
            <a:r>
              <a:rPr lang="en-US" altLang="zh-TW" smtClean="0"/>
              <a:t>(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兄弟姊妹</a:t>
            </a:r>
            <a:r>
              <a:rPr lang="en-US" altLang="zh-TW" smtClean="0"/>
              <a:t>)</a:t>
            </a:r>
          </a:p>
          <a:p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 rotWithShape="1">
          <a:blip r:embed="rId2" cstate="print"/>
          <a:srcRect r="8492"/>
          <a:stretch/>
        </p:blipFill>
        <p:spPr>
          <a:xfrm>
            <a:off x="4616027" y="-154984"/>
            <a:ext cx="3615755" cy="17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Moving Up and Down a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170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678" y="93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334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14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219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76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30480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171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678" y="93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334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14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219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76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30480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78" name="Group 33"/>
          <p:cNvGrpSpPr>
            <a:grpSpLocks/>
          </p:cNvGrpSpPr>
          <p:nvPr/>
        </p:nvGrpSpPr>
        <p:grpSpPr bwMode="auto">
          <a:xfrm>
            <a:off x="2763864" y="3795794"/>
            <a:ext cx="527050" cy="1060450"/>
            <a:chOff x="1540" y="2352"/>
            <a:chExt cx="332" cy="668"/>
          </a:xfrm>
        </p:grpSpPr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1574" y="275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solidFill>
                    <a:schemeClr val="bg2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1540" y="2740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" name="Line 32"/>
            <p:cNvSpPr>
              <a:spLocks noChangeShapeType="1"/>
            </p:cNvSpPr>
            <p:nvPr/>
          </p:nvSpPr>
          <p:spPr bwMode="auto">
            <a:xfrm flipH="1">
              <a:off x="1728" y="2352"/>
              <a:ext cx="14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2" name="矩形 81"/>
          <p:cNvSpPr/>
          <p:nvPr/>
        </p:nvSpPr>
        <p:spPr>
          <a:xfrm>
            <a:off x="3958208" y="4453202"/>
            <a:ext cx="4744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Complete binary tree with </a:t>
            </a:r>
            <a:r>
              <a:rPr lang="en-US" altLang="zh-TW" sz="2400" smtClean="0">
                <a:solidFill>
                  <a:schemeClr val="hlink"/>
                </a:solidFill>
                <a:ea typeface="新細明體" charset="-120"/>
              </a:rPr>
              <a:t>10 </a:t>
            </a:r>
            <a:r>
              <a:rPr lang="en-US" altLang="zh-TW" sz="2400" smtClean="0">
                <a:ea typeface="新細明體" charset="-120"/>
              </a:rPr>
              <a:t>nodes.</a:t>
            </a:r>
          </a:p>
          <a:p>
            <a:r>
              <a:rPr lang="en-US" altLang="zh-TW" sz="2400" smtClean="0">
                <a:ea typeface="新細明體" charset="-120"/>
              </a:rPr>
              <a:t>New element is </a:t>
            </a:r>
            <a:r>
              <a:rPr lang="en-US" altLang="zh-TW" sz="2400" smtClean="0">
                <a:solidFill>
                  <a:srgbClr val="0000CC"/>
                </a:solidFill>
                <a:ea typeface="新細明體" charset="-120"/>
              </a:rPr>
              <a:t>5</a:t>
            </a:r>
            <a:r>
              <a:rPr lang="en-US" altLang="zh-TW" sz="2400" smtClean="0">
                <a:ea typeface="新細明體" charset="-120"/>
              </a:rPr>
              <a:t>. Done</a:t>
            </a:r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331417" y="5468319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2836190" y="444543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172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678" y="93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334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14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219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76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30480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849719" y="4189731"/>
            <a:ext cx="4800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Original Max heap tree with </a:t>
            </a:r>
            <a:r>
              <a:rPr lang="en-US" altLang="zh-TW" sz="2400" smtClean="0">
                <a:solidFill>
                  <a:schemeClr val="hlink"/>
                </a:solidFill>
                <a:ea typeface="新細明體" charset="-120"/>
              </a:rPr>
              <a:t>9 </a:t>
            </a:r>
            <a:r>
              <a:rPr lang="en-US" altLang="zh-TW" sz="2400" smtClean="0">
                <a:ea typeface="新細明體" charset="-120"/>
              </a:rPr>
              <a:t>nodes.</a:t>
            </a:r>
          </a:p>
          <a:p>
            <a:r>
              <a:rPr lang="en-US" altLang="zh-TW" sz="2400" smtClean="0">
                <a:ea typeface="新細明體" charset="-120"/>
              </a:rPr>
              <a:t>Prepare to insert a new element.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173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678" y="93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334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14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219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76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30480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763864" y="3795794"/>
            <a:ext cx="527050" cy="1060450"/>
            <a:chOff x="1540" y="2352"/>
            <a:chExt cx="332" cy="668"/>
          </a:xfrm>
        </p:grpSpPr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1574" y="275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solidFill>
                    <a:schemeClr val="bg2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1540" y="2740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" name="Line 32"/>
            <p:cNvSpPr>
              <a:spLocks noChangeShapeType="1"/>
            </p:cNvSpPr>
            <p:nvPr/>
          </p:nvSpPr>
          <p:spPr bwMode="auto">
            <a:xfrm flipH="1">
              <a:off x="1728" y="2352"/>
              <a:ext cx="14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2" name="矩形 81"/>
          <p:cNvSpPr/>
          <p:nvPr/>
        </p:nvSpPr>
        <p:spPr>
          <a:xfrm>
            <a:off x="4113191" y="4437703"/>
            <a:ext cx="4744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Complete binary tree with </a:t>
            </a:r>
            <a:r>
              <a:rPr lang="en-US" altLang="zh-TW" sz="2400" smtClean="0">
                <a:solidFill>
                  <a:schemeClr val="hlink"/>
                </a:solidFill>
                <a:ea typeface="新細明體" charset="-120"/>
              </a:rPr>
              <a:t>10 </a:t>
            </a:r>
            <a:r>
              <a:rPr lang="en-US" altLang="zh-TW" sz="2400" smtClean="0">
                <a:ea typeface="新細明體" charset="-120"/>
              </a:rPr>
              <a:t>nodes.</a:t>
            </a:r>
          </a:p>
          <a:p>
            <a:endParaRPr lang="en-US" altLang="zh-TW" sz="2400" smtClean="0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174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678" y="93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334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14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219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76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30480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763864" y="3795794"/>
            <a:ext cx="527050" cy="1060450"/>
            <a:chOff x="1540" y="2352"/>
            <a:chExt cx="332" cy="668"/>
          </a:xfrm>
        </p:grpSpPr>
        <p:sp>
          <p:nvSpPr>
            <p:cNvPr id="79" name="Rectangle 30"/>
            <p:cNvSpPr>
              <a:spLocks noChangeArrowheads="1"/>
            </p:cNvSpPr>
            <p:nvPr/>
          </p:nvSpPr>
          <p:spPr bwMode="auto">
            <a:xfrm>
              <a:off x="1574" y="275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solidFill>
                    <a:schemeClr val="bg2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80" name="Oval 31"/>
            <p:cNvSpPr>
              <a:spLocks noChangeArrowheads="1"/>
            </p:cNvSpPr>
            <p:nvPr/>
          </p:nvSpPr>
          <p:spPr bwMode="auto">
            <a:xfrm>
              <a:off x="1540" y="2740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1" name="Line 32"/>
            <p:cNvSpPr>
              <a:spLocks noChangeShapeType="1"/>
            </p:cNvSpPr>
            <p:nvPr/>
          </p:nvSpPr>
          <p:spPr bwMode="auto">
            <a:xfrm flipH="1">
              <a:off x="1728" y="2352"/>
              <a:ext cx="14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2" name="矩形 81"/>
          <p:cNvSpPr/>
          <p:nvPr/>
        </p:nvSpPr>
        <p:spPr>
          <a:xfrm>
            <a:off x="4113191" y="4437703"/>
            <a:ext cx="2580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New element is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20</a:t>
            </a:r>
            <a:r>
              <a:rPr lang="en-US" altLang="zh-TW" sz="2400" smtClean="0">
                <a:ea typeface="新細明體" charset="-120"/>
              </a:rPr>
              <a:t>.</a:t>
            </a:r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2774196" y="4445430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387457" y="1611824"/>
            <a:ext cx="175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Prepare to bubble up or up heap</a:t>
            </a:r>
            <a:endParaRPr lang="zh-TW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175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678" y="93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334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219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76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3017003" y="5486400"/>
            <a:ext cx="47011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4113191" y="4437703"/>
            <a:ext cx="2580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New element is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20</a:t>
            </a:r>
            <a:r>
              <a:rPr lang="en-US" altLang="zh-TW" sz="2400" smtClean="0">
                <a:ea typeface="新細明體" charset="-120"/>
              </a:rPr>
              <a:t>.</a:t>
            </a:r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3161654" y="3422542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325464" y="1735810"/>
            <a:ext cx="1751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Bubble up or Up heap</a:t>
            </a:r>
            <a:endParaRPr lang="zh-TW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176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678" y="931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832" y="2082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219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3040251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591160" y="5439905"/>
            <a:ext cx="47011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4113191" y="4437703"/>
            <a:ext cx="2580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New element is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20</a:t>
            </a:r>
            <a:r>
              <a:rPr lang="en-US" altLang="zh-TW" sz="2400" smtClean="0">
                <a:ea typeface="新細明體" charset="-120"/>
              </a:rPr>
              <a:t>.</a:t>
            </a:r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2402236" y="2570136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325464" y="1735810"/>
            <a:ext cx="1751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Bubble up or Up heap</a:t>
            </a:r>
            <a:endParaRPr lang="zh-TW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177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341" y="1556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832" y="2082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668651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3040251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188204" y="5439905"/>
            <a:ext cx="47011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4113191" y="4437703"/>
            <a:ext cx="2580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New element is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20</a:t>
            </a:r>
            <a:r>
              <a:rPr lang="en-US" altLang="zh-TW" sz="2400" smtClean="0">
                <a:ea typeface="新細明體" charset="-120"/>
              </a:rPr>
              <a:t>.</a:t>
            </a:r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4541002" y="1593743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325464" y="1735810"/>
            <a:ext cx="1751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Bubble up or Up heap</a:t>
            </a:r>
            <a:endParaRPr lang="zh-TW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178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341" y="1556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832" y="2082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668651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3040251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188204" y="5439905"/>
            <a:ext cx="47011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4399944" y="4468699"/>
            <a:ext cx="4744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Complete binary tree with </a:t>
            </a:r>
            <a:r>
              <a:rPr lang="en-US" altLang="zh-TW" sz="2400" smtClean="0">
                <a:solidFill>
                  <a:schemeClr val="hlink"/>
                </a:solidFill>
                <a:ea typeface="新細明體" charset="-120"/>
              </a:rPr>
              <a:t>11 </a:t>
            </a:r>
            <a:r>
              <a:rPr lang="en-US" altLang="zh-TW" sz="2400" smtClean="0">
                <a:ea typeface="新細明體" charset="-120"/>
              </a:rPr>
              <a:t>nodes.</a:t>
            </a:r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4541002" y="1578244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3830664" y="4409162"/>
            <a:ext cx="444500" cy="444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8" name="Line 32"/>
          <p:cNvSpPr>
            <a:spLocks noChangeShapeType="1"/>
          </p:cNvSpPr>
          <p:nvPr/>
        </p:nvSpPr>
        <p:spPr bwMode="auto">
          <a:xfrm>
            <a:off x="3567300" y="3746715"/>
            <a:ext cx="415764" cy="6703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179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341" y="1556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832" y="2082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668651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3040251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188204" y="5439905"/>
            <a:ext cx="47011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5360839" y="4453201"/>
            <a:ext cx="2580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New element is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15.</a:t>
            </a:r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4541002" y="1578244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3830664" y="4409162"/>
            <a:ext cx="444500" cy="444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8" name="Line 32"/>
          <p:cNvSpPr>
            <a:spLocks noChangeShapeType="1"/>
          </p:cNvSpPr>
          <p:nvPr/>
        </p:nvSpPr>
        <p:spPr bwMode="auto">
          <a:xfrm>
            <a:off x="3567300" y="3746715"/>
            <a:ext cx="415764" cy="6703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4135463" y="4082512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3809998" y="4438972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5698208" y="5428280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Terminologies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37607"/>
            <a:ext cx="7886700" cy="497420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mtClean="0">
                <a:solidFill>
                  <a:srgbClr val="C00000"/>
                </a:solidFill>
              </a:rPr>
              <a:t>Ancestors</a:t>
            </a:r>
            <a:r>
              <a:rPr lang="en-US" altLang="zh-TW" smtClean="0"/>
              <a:t> of a node v:  </a:t>
            </a:r>
            <a:r>
              <a:rPr lang="en-US" altLang="zh-TW" smtClean="0">
                <a:solidFill>
                  <a:srgbClr val="0000CC"/>
                </a:solidFill>
              </a:rPr>
              <a:t>all the nodes along the path from the root to that node</a:t>
            </a:r>
            <a:r>
              <a:rPr lang="en-US" altLang="zh-TW" smtClean="0"/>
              <a:t>, i.e., </a:t>
            </a:r>
            <a:r>
              <a:rPr lang="en-US" altLang="zh-TW" smtClean="0">
                <a:ea typeface="新細明體" pitchFamily="18" charset="-120"/>
              </a:rPr>
              <a:t>parent, grandparent, grand-grandparent, etc. up to root node</a:t>
            </a:r>
            <a:endParaRPr lang="en-US" altLang="zh-TW" smtClean="0"/>
          </a:p>
          <a:p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Descendant</a:t>
            </a:r>
            <a:r>
              <a:rPr lang="en-US" altLang="zh-TW" smtClean="0">
                <a:ea typeface="新細明體" pitchFamily="18" charset="-120"/>
              </a:rPr>
              <a:t> of a node v: child, grandchild, grand-grandchild, etc. or the nodes in the </a:t>
            </a:r>
            <a:r>
              <a:rPr lang="en-US" altLang="zh-TW" err="1" smtClean="0">
                <a:solidFill>
                  <a:srgbClr val="0000CC"/>
                </a:solidFill>
                <a:ea typeface="新細明體" pitchFamily="18" charset="-120"/>
              </a:rPr>
              <a:t>subtree</a:t>
            </a:r>
            <a:r>
              <a:rPr lang="en-US" altLang="zh-TW" smtClean="0">
                <a:ea typeface="新細明體" pitchFamily="18" charset="-120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rooted by v</a:t>
            </a:r>
          </a:p>
          <a:p>
            <a:r>
              <a:rPr lang="en-US" altLang="zh-TW" err="1" smtClean="0">
                <a:solidFill>
                  <a:srgbClr val="C00000"/>
                </a:solidFill>
                <a:ea typeface="新細明體" pitchFamily="18" charset="-120"/>
              </a:rPr>
              <a:t>Subtree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: </a:t>
            </a:r>
            <a:r>
              <a:rPr lang="en-US" altLang="zh-TW" smtClean="0">
                <a:ea typeface="新細明體" pitchFamily="18" charset="-120"/>
              </a:rPr>
              <a:t>tree consisting of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a node </a:t>
            </a:r>
            <a:r>
              <a:rPr lang="en-US" altLang="zh-TW" smtClean="0">
                <a:ea typeface="新細明體" pitchFamily="18" charset="-120"/>
              </a:rPr>
              <a:t>and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its descendants</a:t>
            </a:r>
          </a:p>
          <a:p>
            <a:r>
              <a:rPr lang="en-US" altLang="zh-TW" smtClean="0">
                <a:solidFill>
                  <a:srgbClr val="C00000"/>
                </a:solidFill>
              </a:rPr>
              <a:t>Level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C00000"/>
                </a:solidFill>
              </a:rPr>
              <a:t>of a node v</a:t>
            </a:r>
            <a:r>
              <a:rPr lang="en-US" altLang="zh-TW" smtClean="0"/>
              <a:t>: is defined by letting the </a:t>
            </a:r>
            <a:r>
              <a:rPr lang="en-US" altLang="zh-TW" smtClean="0">
                <a:solidFill>
                  <a:srgbClr val="0000CC"/>
                </a:solidFill>
              </a:rPr>
              <a:t>root be at level one</a:t>
            </a:r>
            <a:r>
              <a:rPr lang="en-US" altLang="zh-TW" smtClean="0"/>
              <a:t>. If a node is at </a:t>
            </a:r>
            <a:r>
              <a:rPr lang="en-US" altLang="zh-TW" smtClean="0">
                <a:solidFill>
                  <a:srgbClr val="0000CC"/>
                </a:solidFill>
              </a:rPr>
              <a:t>level </a:t>
            </a:r>
            <a:r>
              <a:rPr lang="en-US" altLang="zh-TW" err="1" smtClean="0">
                <a:solidFill>
                  <a:srgbClr val="0000CC"/>
                </a:solidFill>
              </a:rPr>
              <a:t>i</a:t>
            </a:r>
            <a:r>
              <a:rPr lang="en-US" altLang="zh-TW" smtClean="0"/>
              <a:t>, then its children (if any) are at </a:t>
            </a:r>
            <a:r>
              <a:rPr lang="en-US" altLang="zh-TW" smtClean="0">
                <a:solidFill>
                  <a:srgbClr val="0000CC"/>
                </a:solidFill>
              </a:rPr>
              <a:t>level i+1</a:t>
            </a:r>
          </a:p>
          <a:p>
            <a:r>
              <a:rPr lang="en-US" altLang="zh-TW" smtClean="0">
                <a:solidFill>
                  <a:srgbClr val="C00000"/>
                </a:solidFill>
              </a:rPr>
              <a:t>Level of a tree</a:t>
            </a:r>
            <a:r>
              <a:rPr lang="en-US" altLang="zh-TW" smtClean="0">
                <a:solidFill>
                  <a:srgbClr val="0000CC"/>
                </a:solidFill>
              </a:rPr>
              <a:t> </a:t>
            </a:r>
            <a:r>
              <a:rPr lang="en-US" altLang="zh-TW" smtClean="0"/>
              <a:t>= max {level of a node in T}</a:t>
            </a:r>
          </a:p>
          <a:p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Depth</a:t>
            </a:r>
            <a:r>
              <a:rPr lang="en-US" altLang="zh-TW" smtClean="0">
                <a:ea typeface="新細明體" pitchFamily="18" charset="-120"/>
              </a:rPr>
              <a:t> 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of a node v</a:t>
            </a:r>
            <a:r>
              <a:rPr lang="en-US" altLang="zh-TW" smtClean="0">
                <a:ea typeface="新細明體" pitchFamily="18" charset="-120"/>
              </a:rPr>
              <a:t>: </a:t>
            </a:r>
            <a:r>
              <a:rPr lang="en-US" altLang="zh-TW" err="1" smtClean="0">
                <a:solidFill>
                  <a:srgbClr val="0000CC"/>
                </a:solidFill>
                <a:ea typeface="新細明體" pitchFamily="18" charset="-120"/>
              </a:rPr>
              <a:t>d</a:t>
            </a:r>
            <a:r>
              <a:rPr lang="en-US" altLang="zh-TW" baseline="-25000" err="1" smtClean="0">
                <a:solidFill>
                  <a:srgbClr val="0000CC"/>
                </a:solidFill>
                <a:ea typeface="新細明體" pitchFamily="18" charset="-120"/>
              </a:rPr>
              <a:t>v</a:t>
            </a:r>
            <a:r>
              <a:rPr lang="en-US" altLang="zh-TW" smtClean="0">
                <a:ea typeface="新細明體" pitchFamily="18" charset="-120"/>
              </a:rPr>
              <a:t> = number of ancestors + node itself = level(v) (some texts exclude node itself)</a:t>
            </a:r>
          </a:p>
          <a:p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Height</a:t>
            </a:r>
            <a:r>
              <a:rPr lang="en-US" altLang="zh-TW" smtClean="0">
                <a:ea typeface="新細明體" pitchFamily="18" charset="-120"/>
              </a:rPr>
              <a:t> 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of a tree</a:t>
            </a:r>
            <a:r>
              <a:rPr lang="en-US" altLang="zh-TW" smtClean="0">
                <a:ea typeface="新細明體" pitchFamily="18" charset="-120"/>
              </a:rPr>
              <a:t>: maximum depth of any node</a:t>
            </a:r>
          </a:p>
          <a:p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Height of a node v =</a:t>
            </a:r>
            <a:r>
              <a:rPr lang="en-US" altLang="zh-TW" smtClean="0">
                <a:ea typeface="新細明體" pitchFamily="18" charset="-120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1 + max{height(child(v))}</a:t>
            </a:r>
            <a:endParaRPr lang="zh-TW" altLang="en-US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 rotWithShape="1">
          <a:blip r:embed="rId2" cstate="print"/>
          <a:srcRect r="8492"/>
          <a:stretch/>
        </p:blipFill>
        <p:spPr>
          <a:xfrm>
            <a:off x="4179919" y="-154984"/>
            <a:ext cx="3615755" cy="17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3830664" y="4409162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180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341" y="1556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242" y="2726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1668651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798949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188204" y="5439905"/>
            <a:ext cx="47011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5360839" y="4453201"/>
            <a:ext cx="2580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New element is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15.</a:t>
            </a:r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4541002" y="1578244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88" name="Line 32"/>
          <p:cNvSpPr>
            <a:spLocks noChangeShapeType="1"/>
          </p:cNvSpPr>
          <p:nvPr/>
        </p:nvSpPr>
        <p:spPr bwMode="auto">
          <a:xfrm>
            <a:off x="3567300" y="3746715"/>
            <a:ext cx="415764" cy="6703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4135463" y="4082512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3143571" y="3416084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2955008" y="5443779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3830664" y="4409162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181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829" y="210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242" y="2726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3063498" y="5465137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798949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188204" y="5439905"/>
            <a:ext cx="47011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5360839" y="4453201"/>
            <a:ext cx="2580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New element is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15.</a:t>
            </a:r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4541002" y="1578244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88" name="Line 32"/>
          <p:cNvSpPr>
            <a:spLocks noChangeShapeType="1"/>
          </p:cNvSpPr>
          <p:nvPr/>
        </p:nvSpPr>
        <p:spPr bwMode="auto">
          <a:xfrm>
            <a:off x="3567300" y="3746715"/>
            <a:ext cx="415764" cy="6703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4135463" y="4082512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2384154" y="2563677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1575659" y="54282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3830664" y="4409162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Inserting an Element Into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182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829" y="210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242" y="2726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3063498" y="5465137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798949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188204" y="5439905"/>
            <a:ext cx="47011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4541002" y="1578244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88" name="Line 32"/>
          <p:cNvSpPr>
            <a:spLocks noChangeShapeType="1"/>
          </p:cNvSpPr>
          <p:nvPr/>
        </p:nvSpPr>
        <p:spPr bwMode="auto">
          <a:xfrm>
            <a:off x="3567300" y="3746715"/>
            <a:ext cx="415764" cy="6703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4135463" y="4082512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2399651" y="2563677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1591158" y="54282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2" name="Oval 31"/>
          <p:cNvSpPr>
            <a:spLocks noChangeArrowheads="1"/>
          </p:cNvSpPr>
          <p:nvPr/>
        </p:nvSpPr>
        <p:spPr bwMode="auto">
          <a:xfrm>
            <a:off x="4819972" y="4360084"/>
            <a:ext cx="444500" cy="444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3" name="Line 17"/>
          <p:cNvSpPr>
            <a:spLocks noChangeShapeType="1"/>
          </p:cNvSpPr>
          <p:nvPr/>
        </p:nvSpPr>
        <p:spPr bwMode="auto">
          <a:xfrm flipH="1">
            <a:off x="5126058" y="3750590"/>
            <a:ext cx="499827" cy="63930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94" name="Rectangle 65"/>
          <p:cNvSpPr>
            <a:spLocks noChangeArrowheads="1"/>
          </p:cNvSpPr>
          <p:nvPr/>
        </p:nvSpPr>
        <p:spPr bwMode="auto">
          <a:xfrm>
            <a:off x="6182531" y="5999135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12</a:t>
            </a:r>
            <a:endParaRPr lang="en-US" altLang="zh-TW">
              <a:ea typeface="新細明體" charset="-120"/>
            </a:endParaRP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5310751" y="4172919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884169" y="4282721"/>
            <a:ext cx="3027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Complexity is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O(log n)</a:t>
            </a:r>
            <a:r>
              <a:rPr lang="en-US" altLang="zh-TW" sz="2400" smtClean="0">
                <a:ea typeface="新細明體" charset="-120"/>
              </a:rPr>
              <a:t>, where n is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heap size</a:t>
            </a:r>
            <a:r>
              <a:rPr lang="en-US" altLang="zh-TW" sz="2400" smtClean="0">
                <a:ea typeface="新細明體" charset="-120"/>
              </a:rPr>
              <a:t>.</a:t>
            </a:r>
            <a:endParaRPr lang="en-US" altLang="zh-TW" sz="240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Pr. 5.16 Insertion Into a Max Heap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74355" y="1509334"/>
            <a:ext cx="8641976" cy="4734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MaxHeap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&lt;T&gt;::Push(</a:t>
            </a:r>
            <a:r>
              <a:rPr lang="en-US" altLang="zh-TW" sz="18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T&amp; 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 element e to max heap</a:t>
            </a:r>
            <a:endParaRPr lang="zh-TW" altLang="en-US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heapSize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== capacity) { 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 the capacity</a:t>
            </a:r>
            <a:endParaRPr lang="zh-TW" altLang="en-US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ChangeSize1D(heap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, capacity, 2*capacity);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      capacity *= 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heapSize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    while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!= 1 &amp;&amp;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heap[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/2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] &lt; 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{ 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bubbling up</a:t>
            </a:r>
            <a:endParaRPr lang="zh-TW" altLang="en-US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zh-TW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heap[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heap[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/2];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//move parent down</a:t>
            </a:r>
            <a:endParaRPr lang="zh-TW" altLang="en-US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zh-TW" altLang="en-US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/= 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heap[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] = 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9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Deletion From a Max Heap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334247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Process</a:t>
            </a:r>
          </a:p>
          <a:p>
            <a:pPr lvl="1"/>
            <a:r>
              <a:rPr lang="en-US" altLang="zh-TW" dirty="0" smtClean="0"/>
              <a:t>Max Heap deletion always occurs at </a:t>
            </a:r>
            <a:r>
              <a:rPr lang="en-US" altLang="zh-TW" b="1" dirty="0" smtClean="0">
                <a:solidFill>
                  <a:srgbClr val="0000CC"/>
                </a:solidFill>
              </a:rPr>
              <a:t>the root</a:t>
            </a:r>
          </a:p>
          <a:p>
            <a:pPr lvl="1"/>
            <a:r>
              <a:rPr lang="en-US" altLang="zh-TW" dirty="0" smtClean="0"/>
              <a:t>Move the </a:t>
            </a:r>
            <a:r>
              <a:rPr lang="en-US" altLang="zh-TW" dirty="0">
                <a:solidFill>
                  <a:srgbClr val="0000CC"/>
                </a:solidFill>
              </a:rPr>
              <a:t>last array </a:t>
            </a:r>
            <a:r>
              <a:rPr lang="en-US" altLang="zh-TW" dirty="0" smtClean="0">
                <a:solidFill>
                  <a:srgbClr val="0000CC"/>
                </a:solidFill>
              </a:rPr>
              <a:t>element </a:t>
            </a:r>
            <a:r>
              <a:rPr lang="en-US" altLang="zh-TW" dirty="0" smtClean="0"/>
              <a:t>to </a:t>
            </a:r>
            <a:r>
              <a:rPr lang="en-US" altLang="zh-TW" dirty="0" smtClean="0">
                <a:solidFill>
                  <a:srgbClr val="0000CC"/>
                </a:solidFill>
              </a:rPr>
              <a:t>the root </a:t>
            </a:r>
            <a:r>
              <a:rPr lang="en-US" altLang="zh-TW" dirty="0" smtClean="0"/>
              <a:t>position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Trickling down </a:t>
            </a:r>
            <a:r>
              <a:rPr lang="en-US" altLang="zh-TW" dirty="0" smtClean="0"/>
              <a:t>(</a:t>
            </a:r>
            <a:r>
              <a:rPr lang="en-US" altLang="zh-TW" dirty="0"/>
              <a:t>if necessary) to maintain the max heap </a:t>
            </a:r>
            <a:r>
              <a:rPr lang="en-US" altLang="zh-TW" dirty="0" smtClean="0"/>
              <a:t>property</a:t>
            </a:r>
          </a:p>
          <a:p>
            <a:r>
              <a:rPr lang="en-US" altLang="zh-TW" dirty="0"/>
              <a:t>Time complexity = </a:t>
            </a:r>
            <a:r>
              <a:rPr lang="en-US" altLang="zh-TW" b="1" dirty="0" smtClean="0"/>
              <a:t>O</a:t>
            </a:r>
            <a:r>
              <a:rPr lang="en-US" altLang="zh-TW" dirty="0" smtClean="0"/>
              <a:t>(log(n</a:t>
            </a:r>
            <a:r>
              <a:rPr lang="en-US" altLang="zh-TW" dirty="0"/>
              <a:t>))</a:t>
            </a:r>
            <a:endParaRPr lang="zh-TW" altLang="en-US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184</a:t>
            </a:fld>
            <a:endParaRPr lang="zh-TW" altLang="en-US"/>
          </a:p>
        </p:txBody>
      </p:sp>
      <p:sp>
        <p:nvSpPr>
          <p:cNvPr id="150" name="矩形 149"/>
          <p:cNvSpPr/>
          <p:nvPr/>
        </p:nvSpPr>
        <p:spPr>
          <a:xfrm>
            <a:off x="347084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676544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21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1006004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12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1335464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14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1664924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1994384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8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2323844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6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2653305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7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347084" y="6045854"/>
            <a:ext cx="2639410" cy="4204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grpSp>
        <p:nvGrpSpPr>
          <p:cNvPr id="174" name="群組 173"/>
          <p:cNvGrpSpPr/>
          <p:nvPr/>
        </p:nvGrpSpPr>
        <p:grpSpPr>
          <a:xfrm>
            <a:off x="354921" y="4336281"/>
            <a:ext cx="2373115" cy="1482938"/>
            <a:chOff x="6442470" y="4069555"/>
            <a:chExt cx="2373115" cy="1482938"/>
          </a:xfrm>
        </p:grpSpPr>
        <p:sp>
          <p:nvSpPr>
            <p:cNvPr id="175" name="橢圓 174"/>
            <p:cNvSpPr/>
            <p:nvPr/>
          </p:nvSpPr>
          <p:spPr>
            <a:xfrm>
              <a:off x="644247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76" name="橢圓 175"/>
            <p:cNvSpPr/>
            <p:nvPr/>
          </p:nvSpPr>
          <p:spPr>
            <a:xfrm>
              <a:off x="730525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8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77" name="橢圓 176"/>
            <p:cNvSpPr/>
            <p:nvPr/>
          </p:nvSpPr>
          <p:spPr>
            <a:xfrm>
              <a:off x="6863364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12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78" name="橢圓 177"/>
            <p:cNvSpPr/>
            <p:nvPr/>
          </p:nvSpPr>
          <p:spPr>
            <a:xfrm>
              <a:off x="7908566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79" name="橢圓 178"/>
            <p:cNvSpPr/>
            <p:nvPr/>
          </p:nvSpPr>
          <p:spPr>
            <a:xfrm>
              <a:off x="8334169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14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180" name="橢圓 179"/>
            <p:cNvSpPr/>
            <p:nvPr/>
          </p:nvSpPr>
          <p:spPr>
            <a:xfrm>
              <a:off x="7550187" y="4069555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>
                  <a:solidFill>
                    <a:schemeClr val="tx1"/>
                  </a:solidFill>
                </a:rPr>
                <a:t>21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181" name="直線接點 180"/>
            <p:cNvCxnSpPr>
              <a:stCxn id="180" idx="3"/>
              <a:endCxn id="177" idx="7"/>
            </p:cNvCxnSpPr>
            <p:nvPr/>
          </p:nvCxnSpPr>
          <p:spPr>
            <a:xfrm flipH="1">
              <a:off x="7196173" y="4402364"/>
              <a:ext cx="411115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2" name="直線接點 181"/>
            <p:cNvCxnSpPr>
              <a:stCxn id="177" idx="3"/>
              <a:endCxn id="175" idx="7"/>
            </p:cNvCxnSpPr>
            <p:nvPr/>
          </p:nvCxnSpPr>
          <p:spPr>
            <a:xfrm flipH="1">
              <a:off x="6775279" y="4984877"/>
              <a:ext cx="145186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3" name="直線接點 182"/>
            <p:cNvCxnSpPr>
              <a:stCxn id="177" idx="5"/>
              <a:endCxn id="176" idx="1"/>
            </p:cNvCxnSpPr>
            <p:nvPr/>
          </p:nvCxnSpPr>
          <p:spPr>
            <a:xfrm>
              <a:off x="7196173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4" name="直線接點 183"/>
            <p:cNvCxnSpPr>
              <a:stCxn id="180" idx="5"/>
              <a:endCxn id="179" idx="1"/>
            </p:cNvCxnSpPr>
            <p:nvPr/>
          </p:nvCxnSpPr>
          <p:spPr>
            <a:xfrm>
              <a:off x="7882996" y="4402364"/>
              <a:ext cx="508274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5" name="直線接點 184"/>
            <p:cNvCxnSpPr>
              <a:stCxn id="179" idx="3"/>
              <a:endCxn id="178" idx="7"/>
            </p:cNvCxnSpPr>
            <p:nvPr/>
          </p:nvCxnSpPr>
          <p:spPr>
            <a:xfrm flipH="1">
              <a:off x="8241375" y="4984877"/>
              <a:ext cx="149895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6" name="直線接點 185"/>
            <p:cNvCxnSpPr/>
            <p:nvPr/>
          </p:nvCxnSpPr>
          <p:spPr>
            <a:xfrm>
              <a:off x="8649407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87" name="橢圓 186"/>
          <p:cNvSpPr/>
          <p:nvPr/>
        </p:nvSpPr>
        <p:spPr>
          <a:xfrm>
            <a:off x="2682271" y="5416233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7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188" name="向右箭號 187"/>
          <p:cNvSpPr/>
          <p:nvPr/>
        </p:nvSpPr>
        <p:spPr>
          <a:xfrm>
            <a:off x="3145221" y="4856500"/>
            <a:ext cx="178924" cy="33280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" name="向右箭號 188"/>
          <p:cNvSpPr/>
          <p:nvPr/>
        </p:nvSpPr>
        <p:spPr>
          <a:xfrm>
            <a:off x="6037662" y="4869576"/>
            <a:ext cx="178924" cy="33280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" name="矩形 189"/>
          <p:cNvSpPr/>
          <p:nvPr/>
        </p:nvSpPr>
        <p:spPr>
          <a:xfrm>
            <a:off x="3321786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3651246" y="6045854"/>
            <a:ext cx="333189" cy="420429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7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3980706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12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4310166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14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639626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4969086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8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5298546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6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5628007" y="6045854"/>
            <a:ext cx="333189" cy="420429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3321786" y="6045854"/>
            <a:ext cx="2639410" cy="4204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grpSp>
        <p:nvGrpSpPr>
          <p:cNvPr id="199" name="群組 198"/>
          <p:cNvGrpSpPr/>
          <p:nvPr/>
        </p:nvGrpSpPr>
        <p:grpSpPr>
          <a:xfrm>
            <a:off x="3329623" y="4069842"/>
            <a:ext cx="2281609" cy="1749377"/>
            <a:chOff x="6442470" y="3803116"/>
            <a:chExt cx="2281609" cy="1749377"/>
          </a:xfrm>
        </p:grpSpPr>
        <p:sp>
          <p:nvSpPr>
            <p:cNvPr id="200" name="橢圓 199"/>
            <p:cNvSpPr/>
            <p:nvPr/>
          </p:nvSpPr>
          <p:spPr>
            <a:xfrm>
              <a:off x="644247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201" name="橢圓 200"/>
            <p:cNvSpPr/>
            <p:nvPr/>
          </p:nvSpPr>
          <p:spPr>
            <a:xfrm>
              <a:off x="730525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8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202" name="橢圓 201"/>
            <p:cNvSpPr/>
            <p:nvPr/>
          </p:nvSpPr>
          <p:spPr>
            <a:xfrm>
              <a:off x="6863364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12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203" name="橢圓 202"/>
            <p:cNvSpPr/>
            <p:nvPr/>
          </p:nvSpPr>
          <p:spPr>
            <a:xfrm>
              <a:off x="7908566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204" name="橢圓 203"/>
            <p:cNvSpPr/>
            <p:nvPr/>
          </p:nvSpPr>
          <p:spPr>
            <a:xfrm>
              <a:off x="8334169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14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205" name="橢圓 204"/>
            <p:cNvSpPr/>
            <p:nvPr/>
          </p:nvSpPr>
          <p:spPr>
            <a:xfrm>
              <a:off x="7550187" y="4069555"/>
              <a:ext cx="389910" cy="389910"/>
            </a:xfrm>
            <a:prstGeom prst="ellipse">
              <a:avLst/>
            </a:prstGeom>
            <a:solidFill>
              <a:srgbClr val="F3D2F4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7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206" name="直線接點 205"/>
            <p:cNvCxnSpPr>
              <a:stCxn id="205" idx="3"/>
              <a:endCxn id="202" idx="7"/>
            </p:cNvCxnSpPr>
            <p:nvPr/>
          </p:nvCxnSpPr>
          <p:spPr>
            <a:xfrm flipH="1">
              <a:off x="7196173" y="4402364"/>
              <a:ext cx="411115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7" name="直線接點 206"/>
            <p:cNvCxnSpPr>
              <a:stCxn id="202" idx="3"/>
              <a:endCxn id="200" idx="7"/>
            </p:cNvCxnSpPr>
            <p:nvPr/>
          </p:nvCxnSpPr>
          <p:spPr>
            <a:xfrm flipH="1">
              <a:off x="6775279" y="4984877"/>
              <a:ext cx="145186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8" name="直線接點 207"/>
            <p:cNvCxnSpPr>
              <a:stCxn id="202" idx="5"/>
              <a:endCxn id="201" idx="1"/>
            </p:cNvCxnSpPr>
            <p:nvPr/>
          </p:nvCxnSpPr>
          <p:spPr>
            <a:xfrm>
              <a:off x="7196173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直線接點 208"/>
            <p:cNvCxnSpPr>
              <a:stCxn id="205" idx="5"/>
              <a:endCxn id="204" idx="1"/>
            </p:cNvCxnSpPr>
            <p:nvPr/>
          </p:nvCxnSpPr>
          <p:spPr>
            <a:xfrm>
              <a:off x="7882996" y="4402364"/>
              <a:ext cx="508274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0" name="直線接點 209"/>
            <p:cNvCxnSpPr>
              <a:stCxn id="204" idx="3"/>
              <a:endCxn id="203" idx="7"/>
            </p:cNvCxnSpPr>
            <p:nvPr/>
          </p:nvCxnSpPr>
          <p:spPr>
            <a:xfrm flipH="1">
              <a:off x="8241375" y="4984877"/>
              <a:ext cx="149895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5" name="橢圓 214"/>
            <p:cNvSpPr/>
            <p:nvPr/>
          </p:nvSpPr>
          <p:spPr>
            <a:xfrm>
              <a:off x="8046420" y="3803116"/>
              <a:ext cx="389910" cy="389910"/>
            </a:xfrm>
            <a:prstGeom prst="ellipse">
              <a:avLst/>
            </a:prstGeom>
            <a:solidFill>
              <a:srgbClr val="F3D2F4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21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</p:grpSp>
      <p:sp>
        <p:nvSpPr>
          <p:cNvPr id="216" name="矩形 215"/>
          <p:cNvSpPr/>
          <p:nvPr/>
        </p:nvSpPr>
        <p:spPr>
          <a:xfrm>
            <a:off x="6274415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6603875" y="6045854"/>
            <a:ext cx="333189" cy="420429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14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6933335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12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7262795" y="6045854"/>
            <a:ext cx="333189" cy="420429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7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7592255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10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7921715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8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8251175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6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8580636" y="6045854"/>
            <a:ext cx="333189" cy="420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6274415" y="6045854"/>
            <a:ext cx="2639410" cy="4204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grpSp>
        <p:nvGrpSpPr>
          <p:cNvPr id="225" name="群組 224"/>
          <p:cNvGrpSpPr/>
          <p:nvPr/>
        </p:nvGrpSpPr>
        <p:grpSpPr>
          <a:xfrm>
            <a:off x="6282252" y="4336281"/>
            <a:ext cx="2281609" cy="1482938"/>
            <a:chOff x="6442470" y="4069555"/>
            <a:chExt cx="2281609" cy="1482938"/>
          </a:xfrm>
        </p:grpSpPr>
        <p:sp>
          <p:nvSpPr>
            <p:cNvPr id="226" name="橢圓 225"/>
            <p:cNvSpPr/>
            <p:nvPr/>
          </p:nvSpPr>
          <p:spPr>
            <a:xfrm>
              <a:off x="644247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10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227" name="橢圓 226"/>
            <p:cNvSpPr/>
            <p:nvPr/>
          </p:nvSpPr>
          <p:spPr>
            <a:xfrm>
              <a:off x="7305250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8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228" name="橢圓 227"/>
            <p:cNvSpPr/>
            <p:nvPr/>
          </p:nvSpPr>
          <p:spPr>
            <a:xfrm>
              <a:off x="6863364" y="4652068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12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229" name="橢圓 228"/>
            <p:cNvSpPr/>
            <p:nvPr/>
          </p:nvSpPr>
          <p:spPr>
            <a:xfrm>
              <a:off x="7908566" y="5162583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 smtClean="0">
                  <a:solidFill>
                    <a:schemeClr val="tx1"/>
                  </a:solidFill>
                </a:rPr>
                <a:t>6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230" name="橢圓 229"/>
            <p:cNvSpPr/>
            <p:nvPr/>
          </p:nvSpPr>
          <p:spPr>
            <a:xfrm>
              <a:off x="8334169" y="4652068"/>
              <a:ext cx="389910" cy="389910"/>
            </a:xfrm>
            <a:prstGeom prst="ellipse">
              <a:avLst/>
            </a:prstGeom>
            <a:solidFill>
              <a:srgbClr val="F3D2F4"/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>
                  <a:solidFill>
                    <a:schemeClr val="tx1"/>
                  </a:solidFill>
                </a:rPr>
                <a:t>7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231" name="橢圓 230"/>
            <p:cNvSpPr/>
            <p:nvPr/>
          </p:nvSpPr>
          <p:spPr>
            <a:xfrm>
              <a:off x="7550187" y="4069555"/>
              <a:ext cx="389910" cy="3899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700">
                  <a:solidFill>
                    <a:schemeClr val="tx1"/>
                  </a:solidFill>
                </a:rPr>
                <a:t>14</a:t>
              </a:r>
              <a:endParaRPr lang="zh-TW" altLang="en-US" sz="1700">
                <a:solidFill>
                  <a:schemeClr val="tx1"/>
                </a:solidFill>
              </a:endParaRPr>
            </a:p>
          </p:txBody>
        </p:sp>
        <p:cxnSp>
          <p:nvCxnSpPr>
            <p:cNvPr id="232" name="直線接點 231"/>
            <p:cNvCxnSpPr>
              <a:stCxn id="231" idx="3"/>
              <a:endCxn id="228" idx="7"/>
            </p:cNvCxnSpPr>
            <p:nvPr/>
          </p:nvCxnSpPr>
          <p:spPr>
            <a:xfrm flipH="1">
              <a:off x="7196173" y="4402364"/>
              <a:ext cx="411115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3" name="直線接點 232"/>
            <p:cNvCxnSpPr>
              <a:stCxn id="228" idx="3"/>
              <a:endCxn id="226" idx="7"/>
            </p:cNvCxnSpPr>
            <p:nvPr/>
          </p:nvCxnSpPr>
          <p:spPr>
            <a:xfrm flipH="1">
              <a:off x="6775279" y="4984877"/>
              <a:ext cx="145186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4" name="直線接點 233"/>
            <p:cNvCxnSpPr>
              <a:stCxn id="228" idx="5"/>
              <a:endCxn id="227" idx="1"/>
            </p:cNvCxnSpPr>
            <p:nvPr/>
          </p:nvCxnSpPr>
          <p:spPr>
            <a:xfrm>
              <a:off x="7196173" y="4984877"/>
              <a:ext cx="166178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5" name="直線接點 234"/>
            <p:cNvCxnSpPr>
              <a:stCxn id="231" idx="5"/>
              <a:endCxn id="230" idx="1"/>
            </p:cNvCxnSpPr>
            <p:nvPr/>
          </p:nvCxnSpPr>
          <p:spPr>
            <a:xfrm>
              <a:off x="7882996" y="4402364"/>
              <a:ext cx="508274" cy="306805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6" name="直線接點 235"/>
            <p:cNvCxnSpPr>
              <a:stCxn id="230" idx="3"/>
              <a:endCxn id="229" idx="7"/>
            </p:cNvCxnSpPr>
            <p:nvPr/>
          </p:nvCxnSpPr>
          <p:spPr>
            <a:xfrm flipH="1">
              <a:off x="8241375" y="4984877"/>
              <a:ext cx="149895" cy="23480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40" name="手繪多邊形 239"/>
          <p:cNvSpPr/>
          <p:nvPr/>
        </p:nvSpPr>
        <p:spPr>
          <a:xfrm>
            <a:off x="4747387" y="4176535"/>
            <a:ext cx="189186" cy="141889"/>
          </a:xfrm>
          <a:custGeom>
            <a:avLst/>
            <a:gdLst>
              <a:gd name="connsiteX0" fmla="*/ 0 w 189186"/>
              <a:gd name="connsiteY0" fmla="*/ 141889 h 141889"/>
              <a:gd name="connsiteX1" fmla="*/ 47296 w 189186"/>
              <a:gd name="connsiteY1" fmla="*/ 31531 h 141889"/>
              <a:gd name="connsiteX2" fmla="*/ 189186 w 189186"/>
              <a:gd name="connsiteY2" fmla="*/ 0 h 14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186" h="141889">
                <a:moveTo>
                  <a:pt x="0" y="141889"/>
                </a:moveTo>
                <a:cubicBezTo>
                  <a:pt x="7882" y="98534"/>
                  <a:pt x="15765" y="55179"/>
                  <a:pt x="47296" y="31531"/>
                </a:cubicBezTo>
                <a:cubicBezTo>
                  <a:pt x="78827" y="7883"/>
                  <a:pt x="134006" y="3941"/>
                  <a:pt x="189186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0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3830664" y="4409162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Removing The Max Element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185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829" y="210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242" y="2726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3063498" y="5465137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798949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188204" y="5439905"/>
            <a:ext cx="47011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4" name="Rectangle 54"/>
          <p:cNvSpPr>
            <a:spLocks noChangeArrowheads="1"/>
          </p:cNvSpPr>
          <p:nvPr/>
        </p:nvSpPr>
        <p:spPr bwMode="auto">
          <a:xfrm>
            <a:off x="4541002" y="1578244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20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88" name="Line 32"/>
          <p:cNvSpPr>
            <a:spLocks noChangeShapeType="1"/>
          </p:cNvSpPr>
          <p:nvPr/>
        </p:nvSpPr>
        <p:spPr bwMode="auto">
          <a:xfrm>
            <a:off x="3567300" y="3746715"/>
            <a:ext cx="415764" cy="6703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4135463" y="4082512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2353157" y="2563677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1575659" y="54282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086954" y="4453203"/>
            <a:ext cx="3556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Max element is in the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root.</a:t>
            </a:r>
            <a:endParaRPr lang="zh-TW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3830664" y="4409162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Removing The Max Element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186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829" y="210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242" y="2726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3063498" y="5465137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798949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88" name="Line 32"/>
          <p:cNvSpPr>
            <a:spLocks noChangeShapeType="1"/>
          </p:cNvSpPr>
          <p:nvPr/>
        </p:nvSpPr>
        <p:spPr bwMode="auto">
          <a:xfrm>
            <a:off x="3567300" y="3746715"/>
            <a:ext cx="415764" cy="6703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9" name="Rectangle 35"/>
          <p:cNvSpPr>
            <a:spLocks noChangeArrowheads="1"/>
          </p:cNvSpPr>
          <p:nvPr/>
        </p:nvSpPr>
        <p:spPr bwMode="auto">
          <a:xfrm>
            <a:off x="4135463" y="4082512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2353157" y="2563677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1575659" y="54282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916472" y="4546193"/>
            <a:ext cx="4038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ea typeface="新細明體" charset="-120"/>
              </a:rPr>
              <a:t>After max element is removed.</a:t>
            </a:r>
            <a:endParaRPr lang="zh-TW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val 31"/>
          <p:cNvSpPr>
            <a:spLocks noChangeArrowheads="1"/>
          </p:cNvSpPr>
          <p:nvPr/>
        </p:nvSpPr>
        <p:spPr bwMode="auto">
          <a:xfrm>
            <a:off x="3830664" y="4409162"/>
            <a:ext cx="444500" cy="4445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Removing The Max Element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187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829" y="210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242" y="2726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3063498" y="5465137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798949" y="5439905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2353157" y="2563677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1575659" y="54282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916472" y="4546193"/>
            <a:ext cx="2749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400" smtClean="0">
                <a:ea typeface="新細明體" charset="-120"/>
              </a:rPr>
              <a:t>Heap with </a:t>
            </a:r>
            <a:r>
              <a:rPr lang="en-US" altLang="zh-TW" sz="2400" smtClean="0">
                <a:solidFill>
                  <a:schemeClr val="hlink"/>
                </a:solidFill>
                <a:ea typeface="新細明體" charset="-120"/>
              </a:rPr>
              <a:t>10 </a:t>
            </a:r>
            <a:r>
              <a:rPr lang="en-US" altLang="zh-TW" sz="2400" smtClean="0">
                <a:ea typeface="新細明體" charset="-120"/>
              </a:rPr>
              <a:t>nodes.</a:t>
            </a:r>
          </a:p>
          <a:p>
            <a:pPr marL="342900" indent="-342900"/>
            <a:r>
              <a:rPr lang="en-US" altLang="zh-TW" sz="2400" smtClean="0">
                <a:ea typeface="新細明體" charset="-120"/>
              </a:rPr>
              <a:t>Reinserting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400">
              <a:solidFill>
                <a:srgbClr val="FF0000"/>
              </a:solidFill>
              <a:ea typeface="新細明體" charset="-120"/>
            </a:endParaRPr>
          </a:p>
        </p:txBody>
      </p:sp>
      <p:cxnSp>
        <p:nvCxnSpPr>
          <p:cNvPr id="94" name="直線單箭頭接點 93"/>
          <p:cNvCxnSpPr/>
          <p:nvPr/>
        </p:nvCxnSpPr>
        <p:spPr>
          <a:xfrm flipV="1">
            <a:off x="4184542" y="2045777"/>
            <a:ext cx="526943" cy="2247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Removing The Max Element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188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829" y="210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701" y="939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3063498" y="5465137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226949" y="5424407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2353157" y="2563677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1575659" y="54282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916472" y="4546193"/>
            <a:ext cx="1817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400" smtClean="0">
                <a:ea typeface="新細明體" charset="-120"/>
              </a:rPr>
              <a:t>Reinserting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4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325465" y="1580826"/>
            <a:ext cx="1844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Prepare to bubble down or down heap</a:t>
            </a:r>
            <a:endParaRPr lang="zh-TW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Removing The Max Element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189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829" y="210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9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344" y="1554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3063498" y="5465137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76400" y="5455404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4522919" y="1571785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1126208" y="5443779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916472" y="4546193"/>
            <a:ext cx="1817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400" smtClean="0">
                <a:ea typeface="新細明體" charset="-120"/>
              </a:rPr>
              <a:t>Reinserting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4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325465" y="1580826"/>
            <a:ext cx="1844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Bubble down or down heap</a:t>
            </a:r>
            <a:endParaRPr lang="zh-TW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79252" cy="1019429"/>
          </a:xfrm>
        </p:spPr>
        <p:txBody>
          <a:bodyPr>
            <a:noAutofit/>
          </a:bodyPr>
          <a:lstStyle/>
          <a:p>
            <a:r>
              <a:rPr lang="en-US" altLang="zh-TW" smtClean="0">
                <a:ea typeface="新細明體" charset="-120"/>
              </a:rPr>
              <a:t>Node Degree = Number of Children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773477"/>
            <a:ext cx="7886700" cy="1835869"/>
          </a:xfrm>
        </p:spPr>
        <p:txBody>
          <a:bodyPr/>
          <a:lstStyle/>
          <a:p>
            <a:r>
              <a:rPr lang="en-US" altLang="zh-TW" smtClean="0"/>
              <a:t>The number of </a:t>
            </a:r>
            <a:r>
              <a:rPr lang="en-US" altLang="zh-TW" err="1" smtClean="0"/>
              <a:t>subtrees</a:t>
            </a:r>
            <a:r>
              <a:rPr lang="en-US" altLang="zh-TW" smtClean="0"/>
              <a:t> of a node is called the node's </a:t>
            </a:r>
            <a:r>
              <a:rPr lang="en-US" altLang="zh-TW" smtClean="0">
                <a:solidFill>
                  <a:srgbClr val="C00000"/>
                </a:solidFill>
              </a:rPr>
              <a:t>degree</a:t>
            </a:r>
          </a:p>
          <a:p>
            <a:r>
              <a:rPr lang="en-US" altLang="zh-TW" smtClean="0"/>
              <a:t>Nodes that have </a:t>
            </a:r>
            <a:r>
              <a:rPr lang="en-US" altLang="zh-TW" smtClean="0">
                <a:solidFill>
                  <a:srgbClr val="0000CC"/>
                </a:solidFill>
              </a:rPr>
              <a:t>degree zero</a:t>
            </a:r>
            <a:r>
              <a:rPr lang="en-US" altLang="zh-TW" smtClean="0"/>
              <a:t> are called </a:t>
            </a:r>
            <a:r>
              <a:rPr lang="en-US" altLang="zh-TW" smtClean="0">
                <a:solidFill>
                  <a:srgbClr val="C00000"/>
                </a:solidFill>
              </a:rPr>
              <a:t>leaf or terminal nodes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850362" y="1423450"/>
          <a:ext cx="7485063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Visio" r:id="rId3" imgW="5417612" imgH="2359152" progId="Visio.Drawing.11">
                  <p:embed/>
                </p:oleObj>
              </mc:Choice>
              <mc:Fallback>
                <p:oleObj name="Visio" r:id="rId3" imgW="5417612" imgH="235915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62" y="1423450"/>
                        <a:ext cx="7485063" cy="325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912963" y="17823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3</a:t>
            </a:r>
            <a:endParaRPr lang="zh-TW" altLang="en-US" sz="2800"/>
          </a:p>
        </p:txBody>
      </p:sp>
      <p:sp>
        <p:nvSpPr>
          <p:cNvPr id="7" name="文字方塊 6"/>
          <p:cNvSpPr txBox="1"/>
          <p:nvPr/>
        </p:nvSpPr>
        <p:spPr>
          <a:xfrm>
            <a:off x="2337661" y="2570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2</a:t>
            </a:r>
            <a:endParaRPr lang="zh-TW" altLang="en-US" sz="2800"/>
          </a:p>
        </p:txBody>
      </p:sp>
      <p:sp>
        <p:nvSpPr>
          <p:cNvPr id="8" name="文字方塊 7"/>
          <p:cNvSpPr txBox="1"/>
          <p:nvPr/>
        </p:nvSpPr>
        <p:spPr>
          <a:xfrm>
            <a:off x="4894881" y="26166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1</a:t>
            </a:r>
            <a:endParaRPr lang="zh-TW" altLang="en-US" sz="2800"/>
          </a:p>
        </p:txBody>
      </p:sp>
      <p:sp>
        <p:nvSpPr>
          <p:cNvPr id="9" name="文字方塊 8"/>
          <p:cNvSpPr txBox="1"/>
          <p:nvPr/>
        </p:nvSpPr>
        <p:spPr>
          <a:xfrm>
            <a:off x="6537702" y="24926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3</a:t>
            </a:r>
            <a:endParaRPr lang="zh-TW" altLang="en-US" sz="2800"/>
          </a:p>
        </p:txBody>
      </p:sp>
      <p:sp>
        <p:nvSpPr>
          <p:cNvPr id="10" name="文字方塊 9"/>
          <p:cNvSpPr txBox="1"/>
          <p:nvPr/>
        </p:nvSpPr>
        <p:spPr>
          <a:xfrm>
            <a:off x="1469756" y="33605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2</a:t>
            </a:r>
            <a:endParaRPr lang="zh-TW" altLang="en-US" sz="2800"/>
          </a:p>
        </p:txBody>
      </p:sp>
      <p:sp>
        <p:nvSpPr>
          <p:cNvPr id="11" name="文字方塊 10"/>
          <p:cNvSpPr txBox="1"/>
          <p:nvPr/>
        </p:nvSpPr>
        <p:spPr>
          <a:xfrm>
            <a:off x="493363" y="41664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07803" y="33760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1</a:t>
            </a:r>
            <a:endParaRPr lang="zh-TW" altLang="en-US" sz="2800"/>
          </a:p>
        </p:txBody>
      </p:sp>
      <p:sp>
        <p:nvSpPr>
          <p:cNvPr id="13" name="文字方塊 12"/>
          <p:cNvSpPr txBox="1"/>
          <p:nvPr/>
        </p:nvSpPr>
        <p:spPr>
          <a:xfrm>
            <a:off x="2211092" y="41793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02983" y="34199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086387" y="33889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636217" y="41328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504123" y="33734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434020" y="34044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Removing The Max Element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190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829" y="210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8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344" y="1554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9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3063498" y="5465137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8</a:t>
            </a:r>
            <a:endParaRPr lang="en-US" altLang="zh-TW">
              <a:ea typeface="新細明體" charset="-12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76400" y="5455404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9</a:t>
            </a:r>
            <a:endParaRPr lang="en-US" altLang="zh-TW">
              <a:ea typeface="新細明體" charset="-12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4522919" y="1571785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1126208" y="5443779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916472" y="4546193"/>
            <a:ext cx="1817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zh-TW" sz="2400" smtClean="0">
                <a:ea typeface="新細明體" charset="-120"/>
              </a:rPr>
              <a:t>Reinserting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4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325465" y="1580826"/>
            <a:ext cx="1844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Bubble down or down heap</a:t>
            </a:r>
            <a:endParaRPr lang="zh-TW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val 31"/>
          <p:cNvSpPr>
            <a:spLocks noChangeArrowheads="1"/>
          </p:cNvSpPr>
          <p:nvPr/>
        </p:nvSpPr>
        <p:spPr bwMode="auto">
          <a:xfrm>
            <a:off x="2763864" y="4411744"/>
            <a:ext cx="444500" cy="44450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Removing The Max Element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191</a:t>
            </a:fld>
            <a:endParaRPr lang="zh-TW" altLang="en-US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804506" y="1547138"/>
            <a:ext cx="7531100" cy="3340100"/>
            <a:chOff x="292" y="916"/>
            <a:chExt cx="4744" cy="210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756" y="2068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272" y="177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829" y="210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8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344" y="1554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9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302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79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5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070" y="15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580" y="2747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7</a:t>
              </a:r>
            </a:p>
          </p:txBody>
        </p:sp>
      </p:grp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92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1493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6065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2063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2520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978150" y="5416550"/>
            <a:ext cx="444500" cy="444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34353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38925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43497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48069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264150" y="5416550"/>
            <a:ext cx="444500" cy="444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5721350" y="5416550"/>
            <a:ext cx="444500" cy="4445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1785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6357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70929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75501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8007350" y="5416550"/>
            <a:ext cx="4445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3063498" y="5465137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8</a:t>
            </a:r>
            <a:endParaRPr lang="en-US" altLang="zh-TW">
              <a:ea typeface="新細明體" charset="-12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1676400" y="5455404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9</a:t>
            </a:r>
            <a:endParaRPr lang="en-US" altLang="zh-TW">
              <a:ea typeface="新細明體" charset="-12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133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2590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5052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39624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44196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4876800" y="54864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219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</a:t>
            </a: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676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2133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3</a:t>
            </a:r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2590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4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3048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5</a:t>
            </a: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052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6</a:t>
            </a: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9624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7</a:t>
            </a:r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44196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8</a:t>
            </a:r>
          </a:p>
        </p:txBody>
      </p:sp>
      <p:sp>
        <p:nvSpPr>
          <p:cNvPr id="66" name="Rectangle 64"/>
          <p:cNvSpPr>
            <a:spLocks noChangeArrowheads="1"/>
          </p:cNvSpPr>
          <p:nvPr/>
        </p:nvSpPr>
        <p:spPr bwMode="auto">
          <a:xfrm>
            <a:off x="48768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9</a:t>
            </a:r>
          </a:p>
        </p:txBody>
      </p:sp>
      <p:sp>
        <p:nvSpPr>
          <p:cNvPr id="67" name="Rectangle 65"/>
          <p:cNvSpPr>
            <a:spLocks noChangeArrowheads="1"/>
          </p:cNvSpPr>
          <p:nvPr/>
        </p:nvSpPr>
        <p:spPr bwMode="auto">
          <a:xfrm>
            <a:off x="5257800" y="6019800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10</a:t>
            </a:r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762000" y="6019800"/>
            <a:ext cx="3048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0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8265762" y="303637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0000"/>
                </a:solidFill>
                <a:ea typeface="新細明體" charset="-120"/>
              </a:rPr>
              <a:t>7</a:t>
            </a:r>
          </a:p>
        </p:txBody>
      </p:sp>
      <p:sp>
        <p:nvSpPr>
          <p:cNvPr id="70" name="Rectangle 35"/>
          <p:cNvSpPr>
            <a:spLocks noChangeArrowheads="1"/>
          </p:cNvSpPr>
          <p:nvPr/>
        </p:nvSpPr>
        <p:spPr bwMode="auto">
          <a:xfrm>
            <a:off x="6062419" y="3235271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6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644684" y="3204275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5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862380" y="32662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4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7193796" y="2243380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3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4" name="Rectangle 35"/>
          <p:cNvSpPr>
            <a:spLocks noChangeArrowheads="1"/>
          </p:cNvSpPr>
          <p:nvPr/>
        </p:nvSpPr>
        <p:spPr bwMode="auto">
          <a:xfrm>
            <a:off x="2714786" y="2134892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2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4962040" y="1266986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6" name="Rectangle 35"/>
          <p:cNvSpPr>
            <a:spLocks noChangeArrowheads="1"/>
          </p:cNvSpPr>
          <p:nvPr/>
        </p:nvSpPr>
        <p:spPr bwMode="auto">
          <a:xfrm>
            <a:off x="1180453" y="4180668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8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2280833" y="4165169"/>
            <a:ext cx="3810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9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1" name="Line 32"/>
          <p:cNvSpPr>
            <a:spLocks noChangeShapeType="1"/>
          </p:cNvSpPr>
          <p:nvPr/>
        </p:nvSpPr>
        <p:spPr bwMode="auto">
          <a:xfrm flipH="1">
            <a:off x="3062314" y="3795794"/>
            <a:ext cx="228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83" name="Rectangle 54"/>
          <p:cNvSpPr>
            <a:spLocks noChangeArrowheads="1"/>
          </p:cNvSpPr>
          <p:nvPr/>
        </p:nvSpPr>
        <p:spPr bwMode="auto">
          <a:xfrm>
            <a:off x="5284922" y="5468319"/>
            <a:ext cx="449451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7</a:t>
            </a:r>
            <a:endParaRPr lang="en-US" altLang="zh-TW">
              <a:ea typeface="新細明體" charset="-120"/>
            </a:endParaRPr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3208148" y="4209081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en-US" altLang="zh-TW" sz="200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6" name="Rectangle 65"/>
          <p:cNvSpPr>
            <a:spLocks noChangeArrowheads="1"/>
          </p:cNvSpPr>
          <p:nvPr/>
        </p:nvSpPr>
        <p:spPr bwMode="auto">
          <a:xfrm>
            <a:off x="5735663" y="6001719"/>
            <a:ext cx="53340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11</a:t>
            </a:r>
            <a:endParaRPr lang="en-US" altLang="zh-TW">
              <a:ea typeface="新細明體" charset="-120"/>
            </a:endParaRPr>
          </a:p>
        </p:txBody>
      </p:sp>
      <p:sp>
        <p:nvSpPr>
          <p:cNvPr id="90" name="Rectangle 35"/>
          <p:cNvSpPr>
            <a:spLocks noChangeArrowheads="1"/>
          </p:cNvSpPr>
          <p:nvPr/>
        </p:nvSpPr>
        <p:spPr bwMode="auto">
          <a:xfrm>
            <a:off x="4522919" y="1571785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1" name="Rectangle 35"/>
          <p:cNvSpPr>
            <a:spLocks noChangeArrowheads="1"/>
          </p:cNvSpPr>
          <p:nvPr/>
        </p:nvSpPr>
        <p:spPr bwMode="auto">
          <a:xfrm>
            <a:off x="1126208" y="5443779"/>
            <a:ext cx="5269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smtClean="0">
                <a:ea typeface="新細明體" charset="-120"/>
              </a:rPr>
              <a:t>15</a:t>
            </a:r>
            <a:endParaRPr lang="en-US" altLang="zh-TW" sz="2000">
              <a:ea typeface="新細明體" charset="-120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761489" y="4251726"/>
            <a:ext cx="3700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zh-TW" sz="2400" smtClean="0">
                <a:ea typeface="新細明體" charset="-120"/>
              </a:rPr>
              <a:t>Max element is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15</a:t>
            </a:r>
            <a:r>
              <a:rPr lang="en-US" altLang="zh-TW" sz="2400" smtClean="0">
                <a:ea typeface="新細明體" charset="-120"/>
              </a:rPr>
              <a:t>.</a:t>
            </a:r>
          </a:p>
          <a:p>
            <a:pPr marL="342900" indent="-342900"/>
            <a:r>
              <a:rPr lang="en-US" altLang="zh-TW" sz="2400" smtClean="0">
                <a:ea typeface="新細明體" charset="-120"/>
              </a:rPr>
              <a:t>Complexity is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O(log n).</a:t>
            </a:r>
            <a:endParaRPr lang="en-US" altLang="zh-TW" sz="2400">
              <a:solidFill>
                <a:srgbClr val="FF0000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Pr. 5.17 Deletion From </a:t>
            </a:r>
            <a:r>
              <a:rPr lang="en-US" altLang="zh-TW"/>
              <a:t>a Max Heap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192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74355" y="1509333"/>
            <a:ext cx="8641976" cy="5100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MaxHeap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&lt;T&gt;::Pop()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{ //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Delete max element</a:t>
            </a:r>
            <a:endParaRPr lang="zh-TW" altLang="en-US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()) throw “Heap is empty. Cannot delete.”;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   heap[1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].~T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altLang="zh-TW" sz="17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 max element</a:t>
            </a: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T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lastE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heap[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heapSize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−−]; 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remove last element from heap</a:t>
            </a: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trickle down to find a position to place the last element</a:t>
            </a: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= 1; </a:t>
            </a:r>
            <a:r>
              <a:rPr lang="en-US" altLang="zh-TW" sz="17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child = 2;     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 a child of current node</a:t>
            </a: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    while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(child &lt;=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heapSize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set child to larger child of </a:t>
            </a:r>
            <a:r>
              <a:rPr lang="en-US" altLang="zh-TW" sz="17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zh-TW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(child &lt;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heapSize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&amp;&amp; heap[child] &lt; heap[child + 1]) child++;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lastE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&gt;= heap[child]) </a:t>
            </a: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zh-TW" altLang="en-US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    heap[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] = heap[child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move child up</a:t>
            </a:r>
            <a:endParaRPr lang="zh-TW" altLang="en-US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zh-TW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= child; child *= 2;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move down a level</a:t>
            </a:r>
            <a:endParaRPr lang="zh-TW" altLang="en-US" sz="17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heap[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lastE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193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88203" y="5457986"/>
            <a:ext cx="7010400" cy="90061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Input array = 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新細明體" charset="-120"/>
                <a:cs typeface="+mn-cs"/>
              </a:rPr>
              <a:t>[-, 1, 2, 3, 4, 5, 6, 7, 8, 9, 10, 11]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smtClean="0">
                <a:solidFill>
                  <a:srgbClr val="0000CC"/>
                </a:solidFill>
                <a:ea typeface="新細明體" charset="-120"/>
              </a:rPr>
              <a:t>n = 11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853910" y="442089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4" y="4449305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226229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194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r>
              <a:rPr lang="en-US" altLang="zh-TW" sz="2800" smtClean="0">
                <a:ea typeface="新細明體" charset="-120"/>
              </a:rPr>
              <a:t>Start at </a:t>
            </a:r>
            <a:r>
              <a:rPr lang="en-US" altLang="zh-TW" sz="2800" smtClean="0">
                <a:solidFill>
                  <a:srgbClr val="0000CC"/>
                </a:solidFill>
                <a:ea typeface="新細明體" charset="-120"/>
              </a:rPr>
              <a:t>rightmost array position</a:t>
            </a:r>
            <a:r>
              <a:rPr lang="en-US" altLang="zh-TW" sz="2800" smtClean="0">
                <a:ea typeface="新細明體" charset="-120"/>
              </a:rPr>
              <a:t> that </a:t>
            </a:r>
            <a:r>
              <a:rPr lang="en-US" altLang="zh-TW" sz="2800" smtClean="0">
                <a:solidFill>
                  <a:srgbClr val="FF0000"/>
                </a:solidFill>
                <a:ea typeface="新細明體" charset="-120"/>
              </a:rPr>
              <a:t>has a child</a:t>
            </a:r>
            <a:r>
              <a:rPr lang="en-US" altLang="zh-TW" sz="2800" smtClean="0">
                <a:ea typeface="新細明體" charset="-12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r>
              <a:rPr lang="en-US" altLang="zh-TW" sz="2800" smtClean="0">
                <a:ea typeface="新細明體" charset="-120"/>
              </a:rPr>
              <a:t>Index is </a:t>
            </a:r>
            <a:r>
              <a:rPr lang="en-US" altLang="zh-TW" sz="2800" smtClean="0">
                <a:solidFill>
                  <a:srgbClr val="FF0000"/>
                </a:solidFill>
                <a:ea typeface="新細明體" charset="-120"/>
              </a:rPr>
              <a:t>n/2.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r>
              <a:rPr lang="en-US" altLang="zh-TW" sz="2800" smtClean="0">
                <a:solidFill>
                  <a:srgbClr val="0000CC"/>
                </a:solidFill>
                <a:ea typeface="新細明體" charset="-120"/>
              </a:rPr>
              <a:t>Exchange with its children if necessary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</a:pPr>
            <a:endParaRPr lang="en-US" altLang="zh-TW" sz="2800" smtClean="0">
              <a:ea typeface="新細明體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2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新細明體" charset="-120"/>
              <a:cs typeface="+mn-cs"/>
            </a:endParaRP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853910" y="442089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4" y="4449305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226229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195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en-US" altLang="zh-TW" sz="2800" smtClean="0">
                <a:ea typeface="新細明體" charset="-120"/>
              </a:rPr>
              <a:t>Move to next lower array position.</a:t>
            </a: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156486" y="3398004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4" y="4449305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196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en-US" altLang="zh-TW" sz="2800" smtClean="0">
                <a:ea typeface="新細明體" charset="-120"/>
              </a:rPr>
              <a:t>Move to next lower array position.</a:t>
            </a:r>
          </a:p>
          <a:p>
            <a:pPr marL="342900" indent="-342900"/>
            <a:r>
              <a:rPr lang="en-US" altLang="zh-TW" sz="2800" smtClean="0">
                <a:solidFill>
                  <a:srgbClr val="0000CC"/>
                </a:solidFill>
                <a:ea typeface="新細明體" charset="-120"/>
              </a:rPr>
              <a:t>Exchange with its child if necessary.</a:t>
            </a:r>
            <a:endParaRPr lang="en-US" altLang="zh-TW" sz="2800" smtClean="0">
              <a:ea typeface="新細明體" charset="-120"/>
            </a:endParaRP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156486" y="3398004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4" y="4449305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197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en-US" altLang="zh-TW" sz="2800" smtClean="0">
                <a:ea typeface="新細明體" charset="-120"/>
              </a:rPr>
              <a:t>Move to next lower array position.</a:t>
            </a: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156486" y="3398004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4" y="4449305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198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en-US" altLang="zh-TW" sz="2800" smtClean="0">
                <a:ea typeface="新細明體" charset="-120"/>
              </a:rPr>
              <a:t>Move to next lower array position.</a:t>
            </a:r>
          </a:p>
          <a:p>
            <a:pPr marL="342900" indent="-342900"/>
            <a:r>
              <a:rPr lang="en-US" altLang="zh-TW" sz="2800" smtClean="0">
                <a:solidFill>
                  <a:srgbClr val="0000CC"/>
                </a:solidFill>
                <a:ea typeface="新細明體" charset="-120"/>
              </a:rPr>
              <a:t>Exchange with its child if necessary.</a:t>
            </a:r>
            <a:endParaRPr lang="en-US" altLang="zh-TW" sz="2800" smtClean="0">
              <a:ea typeface="新細明體" charset="-120"/>
            </a:endParaRP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156486" y="3398004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4" y="4449305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199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en-US" altLang="zh-TW" sz="2800" smtClean="0">
                <a:ea typeface="新細明體" charset="-120"/>
              </a:rPr>
              <a:t>Move to next lower array position.</a:t>
            </a: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156486" y="3398004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4" y="4449305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為什麼要各種 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 structures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舉例：儲存全台灣學生的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學號、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Array</a:t>
            </a:r>
          </a:p>
          <a:p>
            <a:pPr marL="717550" lvl="2" indent="-254000" defTabSz="900113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最節省空間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/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Linked list</a:t>
            </a:r>
          </a:p>
          <a:p>
            <a:pPr marL="720725" lvl="2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(insert)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、刪除</a:t>
            </a: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(delete) 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速度快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/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Tree</a:t>
            </a:r>
          </a:p>
          <a:p>
            <a:pPr marL="720725" lvl="2"/>
            <a:r>
              <a:rPr lang="en-US" altLang="zh-TW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Hierarchically ordered data</a:t>
            </a:r>
          </a:p>
          <a:p>
            <a:pPr marL="720725" lvl="2"/>
            <a:r>
              <a:rPr lang="zh-TW" altLang="en-US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r>
              <a:rPr lang="en-US" altLang="zh-TW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(search)</a:t>
            </a:r>
            <a:r>
              <a:rPr lang="zh-TW" altLang="en-US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速度快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/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4025" lvl="1"/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Graph</a:t>
            </a:r>
          </a:p>
          <a:p>
            <a:pPr marL="720725" lvl="2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表達學生間的關聯性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/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7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Tree Degree = Max Node Degree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036949"/>
            <a:ext cx="7886700" cy="1572398"/>
          </a:xfrm>
        </p:spPr>
        <p:txBody>
          <a:bodyPr>
            <a:normAutofit/>
          </a:bodyPr>
          <a:lstStyle/>
          <a:p>
            <a:r>
              <a:rPr lang="en-US" altLang="zh-TW" smtClean="0"/>
              <a:t>The </a:t>
            </a:r>
            <a:r>
              <a:rPr lang="en-US" altLang="zh-TW" smtClean="0">
                <a:solidFill>
                  <a:srgbClr val="FF0000"/>
                </a:solidFill>
              </a:rPr>
              <a:t>degree of a tree </a:t>
            </a:r>
            <a:r>
              <a:rPr lang="en-US" altLang="zh-TW" smtClean="0"/>
              <a:t>is the maximum of the degree of the nodes in a tree</a:t>
            </a:r>
          </a:p>
          <a:p>
            <a:r>
              <a:rPr lang="en-US" altLang="zh-TW" smtClean="0"/>
              <a:t>The degree of the example tree is </a:t>
            </a:r>
            <a:r>
              <a:rPr lang="en-US" altLang="zh-TW" smtClean="0">
                <a:solidFill>
                  <a:srgbClr val="0000CC"/>
                </a:solidFill>
              </a:rPr>
              <a:t>3</a:t>
            </a:r>
            <a:endParaRPr lang="zh-TW" altLang="en-US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</a:t>
            </a:fld>
            <a:endParaRPr lang="zh-TW" altLang="en-US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50362" y="1423450"/>
          <a:ext cx="7485063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Visio" r:id="rId3" imgW="5417612" imgH="2359152" progId="Visio.Drawing.11">
                  <p:embed/>
                </p:oleObj>
              </mc:Choice>
              <mc:Fallback>
                <p:oleObj name="Visio" r:id="rId3" imgW="5417612" imgH="235915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62" y="1423450"/>
                        <a:ext cx="7485063" cy="325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912963" y="17823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FF0000"/>
                </a:solidFill>
              </a:rPr>
              <a:t>3</a:t>
            </a:r>
            <a:endParaRPr lang="zh-TW" altLang="en-US" sz="280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337661" y="2570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2</a:t>
            </a:r>
            <a:endParaRPr lang="zh-TW" altLang="en-US" sz="2800"/>
          </a:p>
        </p:txBody>
      </p:sp>
      <p:sp>
        <p:nvSpPr>
          <p:cNvPr id="9" name="文字方塊 8"/>
          <p:cNvSpPr txBox="1"/>
          <p:nvPr/>
        </p:nvSpPr>
        <p:spPr>
          <a:xfrm>
            <a:off x="4894881" y="261663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1</a:t>
            </a:r>
            <a:endParaRPr lang="zh-TW" altLang="en-US" sz="2800"/>
          </a:p>
        </p:txBody>
      </p:sp>
      <p:sp>
        <p:nvSpPr>
          <p:cNvPr id="10" name="文字方塊 9"/>
          <p:cNvSpPr txBox="1"/>
          <p:nvPr/>
        </p:nvSpPr>
        <p:spPr>
          <a:xfrm>
            <a:off x="6537702" y="24926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FF0000"/>
                </a:solidFill>
              </a:rPr>
              <a:t>3</a:t>
            </a:r>
            <a:endParaRPr lang="zh-TW" altLang="en-US" sz="280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69756" y="33605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2</a:t>
            </a:r>
            <a:endParaRPr lang="zh-TW" altLang="en-US" sz="2800"/>
          </a:p>
        </p:txBody>
      </p:sp>
      <p:sp>
        <p:nvSpPr>
          <p:cNvPr id="12" name="文字方塊 11"/>
          <p:cNvSpPr txBox="1"/>
          <p:nvPr/>
        </p:nvSpPr>
        <p:spPr>
          <a:xfrm>
            <a:off x="493363" y="41664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607803" y="33760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1</a:t>
            </a:r>
            <a:endParaRPr lang="zh-TW" altLang="en-US" sz="2800"/>
          </a:p>
        </p:txBody>
      </p:sp>
      <p:sp>
        <p:nvSpPr>
          <p:cNvPr id="14" name="文字方塊 13"/>
          <p:cNvSpPr txBox="1"/>
          <p:nvPr/>
        </p:nvSpPr>
        <p:spPr>
          <a:xfrm>
            <a:off x="2211092" y="41793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02983" y="34199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086387" y="338896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636217" y="413288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504123" y="337346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434020" y="34044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200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en-US" altLang="zh-TW" sz="2800" smtClean="0">
                <a:ea typeface="新細明體" charset="-120"/>
              </a:rPr>
              <a:t>Find home for 2</a:t>
            </a: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156486" y="3398004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4" y="4449305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201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en-US" altLang="zh-TW" sz="2800" smtClean="0">
                <a:ea typeface="新細明體" charset="-120"/>
              </a:rPr>
              <a:t>Find a home for 2</a:t>
            </a: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285641" y="3398004"/>
              <a:ext cx="397788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4" y="4449305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47786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202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indent="-342900"/>
            <a:r>
              <a:rPr lang="en-US" altLang="zh-TW" sz="2800" smtClean="0">
                <a:ea typeface="新細明體" charset="-120"/>
              </a:rPr>
              <a:t>Done for 2</a:t>
            </a: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177153" y="3398004"/>
              <a:ext cx="50627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5" y="4449305"/>
              <a:ext cx="348714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47786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203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smtClean="0">
                <a:ea typeface="新細明體" charset="-120"/>
              </a:rPr>
              <a:t>Done, move to next lower array position.</a:t>
            </a:r>
            <a:endParaRPr lang="en-US" altLang="zh-TW" sz="2800">
              <a:ea typeface="新細明體" charset="-120"/>
            </a:endParaRP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177153" y="3398004"/>
              <a:ext cx="50627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5" y="4449305"/>
              <a:ext cx="348714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47786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204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smtClean="0">
                <a:ea typeface="新細明體" charset="-120"/>
              </a:rPr>
              <a:t>Find home for </a:t>
            </a:r>
            <a:r>
              <a:rPr lang="en-US" altLang="zh-TW" sz="2800" smtClean="0">
                <a:solidFill>
                  <a:schemeClr val="hlink"/>
                </a:solidFill>
                <a:ea typeface="新細明體" charset="-120"/>
              </a:rPr>
              <a:t>1</a:t>
            </a:r>
            <a:r>
              <a:rPr lang="en-US" altLang="zh-TW" sz="2800" smtClean="0">
                <a:solidFill>
                  <a:schemeClr val="bg2"/>
                </a:solidFill>
                <a:ea typeface="新細明體" charset="-120"/>
              </a:rPr>
              <a:t>.</a:t>
            </a:r>
            <a:endParaRPr lang="en-US" altLang="zh-TW" sz="2800">
              <a:solidFill>
                <a:schemeClr val="bg2"/>
              </a:solidFill>
              <a:ea typeface="新細明體" charset="-120"/>
            </a:endParaRP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177153" y="3398004"/>
              <a:ext cx="50627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5" y="4449305"/>
              <a:ext cx="348714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47786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205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smtClean="0">
                <a:ea typeface="新細明體" charset="-120"/>
              </a:rPr>
              <a:t>Find home for </a:t>
            </a:r>
            <a:r>
              <a:rPr lang="en-US" altLang="zh-TW" sz="2800" smtClean="0">
                <a:solidFill>
                  <a:schemeClr val="hlink"/>
                </a:solidFill>
                <a:ea typeface="新細明體" charset="-120"/>
              </a:rPr>
              <a:t>1</a:t>
            </a:r>
            <a:r>
              <a:rPr lang="en-US" altLang="zh-TW" sz="2800" smtClean="0">
                <a:solidFill>
                  <a:schemeClr val="bg2"/>
                </a:solidFill>
                <a:ea typeface="新細明體" charset="-120"/>
              </a:rPr>
              <a:t>.</a:t>
            </a:r>
            <a:endParaRPr lang="en-US" altLang="zh-TW" sz="2800">
              <a:solidFill>
                <a:schemeClr val="bg2"/>
              </a:solidFill>
              <a:ea typeface="新細明體" charset="-120"/>
            </a:endParaRP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3177153" y="3398004"/>
              <a:ext cx="50627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5" y="4449305"/>
              <a:ext cx="348714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490781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2482310" y="2537849"/>
              <a:ext cx="47786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206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smtClean="0">
                <a:ea typeface="新細明體" charset="-120"/>
              </a:rPr>
              <a:t>Find home for </a:t>
            </a:r>
            <a:r>
              <a:rPr lang="en-US" altLang="zh-TW" sz="2800" smtClean="0">
                <a:solidFill>
                  <a:schemeClr val="hlink"/>
                </a:solidFill>
                <a:ea typeface="新細明體" charset="-120"/>
              </a:rPr>
              <a:t>1</a:t>
            </a:r>
            <a:r>
              <a:rPr lang="en-US" altLang="zh-TW" sz="2800" smtClean="0">
                <a:solidFill>
                  <a:schemeClr val="bg2"/>
                </a:solidFill>
                <a:ea typeface="新細明體" charset="-120"/>
              </a:rPr>
              <a:t>.</a:t>
            </a:r>
            <a:endParaRPr lang="en-US" altLang="zh-TW" sz="2800">
              <a:solidFill>
                <a:schemeClr val="bg2"/>
              </a:solidFill>
              <a:ea typeface="新細明體" charset="-120"/>
            </a:endParaRP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2448733" y="2545597"/>
              <a:ext cx="50627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5" y="4449305"/>
              <a:ext cx="348714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490781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3210730" y="3390256"/>
              <a:ext cx="47786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892656" y="442864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207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smtClean="0">
                <a:ea typeface="新細明體" charset="-120"/>
              </a:rPr>
              <a:t>Find home for </a:t>
            </a:r>
            <a:r>
              <a:rPr lang="en-US" altLang="zh-TW" sz="2800" smtClean="0">
                <a:solidFill>
                  <a:schemeClr val="hlink"/>
                </a:solidFill>
                <a:ea typeface="新細明體" charset="-120"/>
              </a:rPr>
              <a:t>1</a:t>
            </a:r>
            <a:r>
              <a:rPr lang="en-US" altLang="zh-TW" sz="2800" smtClean="0">
                <a:solidFill>
                  <a:schemeClr val="bg2"/>
                </a:solidFill>
                <a:ea typeface="新細明體" charset="-120"/>
              </a:rPr>
              <a:t>.</a:t>
            </a:r>
            <a:endParaRPr lang="en-US" altLang="zh-TW" sz="2800">
              <a:solidFill>
                <a:schemeClr val="bg2"/>
              </a:solidFill>
              <a:ea typeface="新細明體" charset="-120"/>
            </a:endParaRP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2448733" y="2545597"/>
              <a:ext cx="50627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5" y="4449305"/>
              <a:ext cx="348714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608161" y="1579537"/>
              <a:ext cx="490781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3892656" y="4444141"/>
              <a:ext cx="47786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226229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Initializing a Max Heap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208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smtClean="0">
                <a:ea typeface="新細明體" charset="-120"/>
              </a:rPr>
              <a:t>Done</a:t>
            </a:r>
            <a:endParaRPr lang="en-US" altLang="zh-TW" sz="2800">
              <a:solidFill>
                <a:schemeClr val="bg2"/>
              </a:solidFill>
              <a:ea typeface="新細明體" charset="-120"/>
            </a:endParaRP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2448733" y="2545597"/>
              <a:ext cx="50627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5" y="4449305"/>
              <a:ext cx="348714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546168" y="1564039"/>
              <a:ext cx="490781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3892656" y="4444141"/>
              <a:ext cx="29188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226229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Time Complexity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209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8936" y="5132524"/>
            <a:ext cx="8152108" cy="157049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2800" smtClean="0">
                <a:ea typeface="新細明體" charset="-120"/>
              </a:rPr>
              <a:t>Height of heap = </a:t>
            </a:r>
            <a:r>
              <a:rPr lang="en-US" altLang="zh-TW" sz="2800" smtClean="0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800" smtClean="0">
                <a:ea typeface="新細明體" charset="-120"/>
              </a:rPr>
              <a:t>.</a:t>
            </a:r>
          </a:p>
          <a:p>
            <a:r>
              <a:rPr lang="en-US" altLang="zh-TW" sz="2800" smtClean="0">
                <a:ea typeface="新細明體" charset="-120"/>
              </a:rPr>
              <a:t>Number of </a:t>
            </a:r>
            <a:r>
              <a:rPr lang="en-US" altLang="zh-TW" sz="2800" err="1" smtClean="0">
                <a:ea typeface="新細明體" charset="-120"/>
              </a:rPr>
              <a:t>subtrees</a:t>
            </a:r>
            <a:r>
              <a:rPr lang="en-US" altLang="zh-TW" sz="2800" smtClean="0">
                <a:ea typeface="新細明體" charset="-120"/>
              </a:rPr>
              <a:t> with root at level </a:t>
            </a:r>
            <a:r>
              <a:rPr lang="en-US" altLang="zh-TW" sz="2800" smtClean="0">
                <a:solidFill>
                  <a:srgbClr val="FF0000"/>
                </a:solidFill>
                <a:ea typeface="新細明體" charset="-120"/>
              </a:rPr>
              <a:t>j</a:t>
            </a:r>
            <a:r>
              <a:rPr lang="en-US" altLang="zh-TW" sz="2800" smtClean="0">
                <a:ea typeface="新細明體" charset="-120"/>
              </a:rPr>
              <a:t> is &lt;= </a:t>
            </a:r>
            <a:r>
              <a:rPr lang="en-US" altLang="zh-TW" sz="2800" smtClean="0">
                <a:solidFill>
                  <a:srgbClr val="FF0000"/>
                </a:solidFill>
                <a:ea typeface="新細明體" charset="-120"/>
              </a:rPr>
              <a:t>2 </a:t>
            </a:r>
            <a:r>
              <a:rPr lang="en-US" altLang="zh-TW" sz="2800" baseline="30000" smtClean="0">
                <a:solidFill>
                  <a:srgbClr val="FF0000"/>
                </a:solidFill>
                <a:ea typeface="新細明體" charset="-120"/>
              </a:rPr>
              <a:t>j-1</a:t>
            </a:r>
            <a:r>
              <a:rPr lang="en-US" altLang="zh-TW" sz="2800" smtClean="0">
                <a:ea typeface="新細明體" charset="-120"/>
              </a:rPr>
              <a:t>.</a:t>
            </a:r>
          </a:p>
          <a:p>
            <a:r>
              <a:rPr lang="en-US" altLang="zh-TW" sz="2800" smtClean="0">
                <a:ea typeface="新細明體" charset="-120"/>
              </a:rPr>
              <a:t>Time for each </a:t>
            </a:r>
            <a:r>
              <a:rPr lang="en-US" altLang="zh-TW" sz="2800" err="1" smtClean="0">
                <a:ea typeface="新細明體" charset="-120"/>
              </a:rPr>
              <a:t>subtree</a:t>
            </a:r>
            <a:r>
              <a:rPr lang="en-US" altLang="zh-TW" sz="2800" smtClean="0">
                <a:ea typeface="新細明體" charset="-120"/>
              </a:rPr>
              <a:t> is </a:t>
            </a:r>
            <a:r>
              <a:rPr lang="en-US" altLang="zh-TW" sz="2800" smtClean="0">
                <a:solidFill>
                  <a:srgbClr val="FF0000"/>
                </a:solidFill>
                <a:ea typeface="新細明體" charset="-120"/>
              </a:rPr>
              <a:t>O(h-j+1)</a:t>
            </a:r>
            <a:r>
              <a:rPr lang="en-US" altLang="zh-TW" sz="2800" smtClean="0">
                <a:ea typeface="新細明體" charset="-120"/>
              </a:rPr>
              <a:t>.</a:t>
            </a:r>
            <a:endParaRPr lang="en-US" altLang="zh-TW" sz="2800">
              <a:ea typeface="新細明體" charset="-120"/>
            </a:endParaRPr>
          </a:p>
        </p:txBody>
      </p:sp>
      <p:grpSp>
        <p:nvGrpSpPr>
          <p:cNvPr id="3" name="群組 61"/>
          <p:cNvGrpSpPr/>
          <p:nvPr/>
        </p:nvGrpSpPr>
        <p:grpSpPr>
          <a:xfrm>
            <a:off x="804506" y="1326397"/>
            <a:ext cx="7842256" cy="3570156"/>
            <a:chOff x="804506" y="1326397"/>
            <a:chExt cx="7842256" cy="3570156"/>
          </a:xfrm>
        </p:grpSpPr>
        <p:sp>
          <p:nvSpPr>
            <p:cNvPr id="6" name="Oval 31"/>
            <p:cNvSpPr>
              <a:spLocks noChangeArrowheads="1"/>
            </p:cNvSpPr>
            <p:nvPr/>
          </p:nvSpPr>
          <p:spPr bwMode="auto">
            <a:xfrm>
              <a:off x="3830664" y="4409162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2763864" y="4411744"/>
              <a:ext cx="444500" cy="4445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804506" y="1547138"/>
              <a:ext cx="7531100" cy="3340100"/>
              <a:chOff x="292" y="916"/>
              <a:chExt cx="4744" cy="2104"/>
            </a:xfrm>
          </p:grpSpPr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2644" y="916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300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4036" y="1540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676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780" y="2068"/>
                <a:ext cx="280" cy="280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268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4756" y="2068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9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1012" y="2740"/>
                <a:ext cx="280" cy="28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1584" y="1104"/>
                <a:ext cx="1056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928" y="1104"/>
                <a:ext cx="1152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H="1">
                <a:off x="864" y="1776"/>
                <a:ext cx="48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536" y="1776"/>
                <a:ext cx="336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H="1">
                <a:off x="3505" y="1777"/>
                <a:ext cx="566" cy="3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272" y="1776"/>
                <a:ext cx="528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H="1">
                <a:off x="480" y="2304"/>
                <a:ext cx="24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912" y="2304"/>
                <a:ext cx="192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829" y="210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242" y="2726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302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790" y="2083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1046" y="27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070" y="1555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  <p:sp>
            <p:nvSpPr>
              <p:cNvPr id="34" name="Rectangle 24"/>
              <p:cNvSpPr>
                <a:spLocks noChangeArrowheads="1"/>
              </p:cNvSpPr>
              <p:nvPr/>
            </p:nvSpPr>
            <p:spPr bwMode="auto">
              <a:xfrm>
                <a:off x="1580" y="2747"/>
                <a:ext cx="11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endParaRPr lang="en-US" altLang="zh-TW">
                  <a:ea typeface="新細明體" charset="-120"/>
                </a:endParaRPr>
              </a:p>
            </p:txBody>
          </p:sp>
        </p:grp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265762" y="3036376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solidFill>
                    <a:srgbClr val="FF0000"/>
                  </a:solidFill>
                  <a:ea typeface="新細明體" charset="-120"/>
                </a:rPr>
                <a:t>7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6062419" y="3235271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644684" y="3204275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862380" y="32662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193796" y="2243380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4786" y="2134892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1180453" y="4180668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280833" y="4165169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 flipH="1">
              <a:off x="3062314" y="3795794"/>
              <a:ext cx="228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208148" y="4209081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3567300" y="3746715"/>
              <a:ext cx="415764" cy="670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4135463" y="4082512"/>
              <a:ext cx="52694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5005952" y="1326397"/>
              <a:ext cx="381000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FF0000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FF0000"/>
                </a:solidFill>
                <a:ea typeface="新細明體" charset="-120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2448733" y="2545597"/>
              <a:ext cx="50627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10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781945" y="4449305"/>
              <a:ext cx="348714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2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2007029" y="4495801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4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4" name="Rectangle 35"/>
            <p:cNvSpPr>
              <a:spLocks noChangeArrowheads="1"/>
            </p:cNvSpPr>
            <p:nvPr/>
          </p:nvSpPr>
          <p:spPr bwMode="auto">
            <a:xfrm>
              <a:off x="904067" y="4446723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8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5" name="Rectangle 35"/>
            <p:cNvSpPr>
              <a:spLocks noChangeArrowheads="1"/>
            </p:cNvSpPr>
            <p:nvPr/>
          </p:nvSpPr>
          <p:spPr bwMode="auto">
            <a:xfrm>
              <a:off x="4546168" y="1564039"/>
              <a:ext cx="490781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3892656" y="4444141"/>
              <a:ext cx="29188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1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7" name="Rectangle 35"/>
            <p:cNvSpPr>
              <a:spLocks noChangeArrowheads="1"/>
            </p:cNvSpPr>
            <p:nvPr/>
          </p:nvSpPr>
          <p:spPr bwMode="auto">
            <a:xfrm>
              <a:off x="6790839" y="255334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7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1459422" y="3421252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9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59" name="Rectangle 35"/>
            <p:cNvSpPr>
              <a:spLocks noChangeArrowheads="1"/>
            </p:cNvSpPr>
            <p:nvPr/>
          </p:nvSpPr>
          <p:spPr bwMode="auto">
            <a:xfrm>
              <a:off x="3226229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5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0" name="Rectangle 35"/>
            <p:cNvSpPr>
              <a:spLocks noChangeArrowheads="1"/>
            </p:cNvSpPr>
            <p:nvPr/>
          </p:nvSpPr>
          <p:spPr bwMode="auto">
            <a:xfrm>
              <a:off x="5597469" y="3374757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6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7953212" y="3405754"/>
              <a:ext cx="348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3</a:t>
              </a:r>
              <a:endParaRPr lang="en-US" altLang="zh-TW" sz="2000">
                <a:solidFill>
                  <a:srgbClr val="0000CC"/>
                </a:solidFill>
                <a:ea typeface="新細明體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Leaves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315919"/>
            <a:ext cx="7886700" cy="1293427"/>
          </a:xfrm>
        </p:spPr>
        <p:txBody>
          <a:bodyPr/>
          <a:lstStyle/>
          <a:p>
            <a:r>
              <a:rPr lang="en-US" altLang="zh-TW" smtClean="0"/>
              <a:t>Nodes that have </a:t>
            </a:r>
            <a:r>
              <a:rPr lang="en-US" altLang="zh-TW" smtClean="0">
                <a:solidFill>
                  <a:srgbClr val="0000CC"/>
                </a:solidFill>
              </a:rPr>
              <a:t>degree zero</a:t>
            </a:r>
            <a:r>
              <a:rPr lang="en-US" altLang="zh-TW" smtClean="0"/>
              <a:t> are called </a:t>
            </a:r>
            <a:r>
              <a:rPr lang="en-US" altLang="zh-TW" smtClean="0">
                <a:solidFill>
                  <a:srgbClr val="C00000"/>
                </a:solidFill>
              </a:rPr>
              <a:t>leaf or terminal nodes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868444" y="1457030"/>
          <a:ext cx="7485063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Visio" r:id="rId3" imgW="5417612" imgH="2359152" progId="Visio.Drawing.11">
                  <p:embed/>
                </p:oleObj>
              </mc:Choice>
              <mc:Fallback>
                <p:oleObj name="Visio" r:id="rId3" imgW="5417612" imgH="235915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444" y="1457030"/>
                        <a:ext cx="7485063" cy="325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93363" y="41664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26591" y="41638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3980" y="34354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32882" y="341996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61302" y="416387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736597" y="34044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75702" y="34044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>
                <a:solidFill>
                  <a:srgbClr val="0000CC"/>
                </a:solidFill>
              </a:rPr>
              <a:t>0</a:t>
            </a:r>
            <a:endParaRPr lang="zh-TW" altLang="en-US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Complexity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Time for level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j </a:t>
            </a:r>
            <a:r>
              <a:rPr lang="en-US" altLang="zh-TW" err="1" smtClean="0">
                <a:ea typeface="新細明體" charset="-120"/>
              </a:rPr>
              <a:t>subtrees</a:t>
            </a:r>
            <a:r>
              <a:rPr lang="en-US" altLang="zh-TW" smtClean="0">
                <a:ea typeface="新細明體" charset="-120"/>
              </a:rPr>
              <a:t> is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&lt;= 2</a:t>
            </a:r>
            <a:r>
              <a:rPr lang="en-US" altLang="zh-TW" baseline="30000" smtClean="0">
                <a:solidFill>
                  <a:srgbClr val="0000CC"/>
                </a:solidFill>
                <a:ea typeface="新細明體" charset="-120"/>
              </a:rPr>
              <a:t>j-1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(h-j+1) = t(j).</a:t>
            </a:r>
          </a:p>
          <a:p>
            <a:r>
              <a:rPr lang="en-US" altLang="zh-TW" smtClean="0">
                <a:ea typeface="新細明體" charset="-120"/>
              </a:rPr>
              <a:t>Total time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is t(1) + t(2) + … + t(h-1) = O(n).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5.1 Introduction</a:t>
            </a:r>
          </a:p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5.2-5.5 Binary trees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5.6 Heaps</a:t>
            </a:r>
          </a:p>
          <a:p>
            <a:r>
              <a:rPr lang="en-US" altLang="zh-TW" b="1">
                <a:solidFill>
                  <a:srgbClr val="C00000"/>
                </a:solidFill>
              </a:rPr>
              <a:t>5.7 Binary search </a:t>
            </a:r>
            <a:r>
              <a:rPr lang="en-US" altLang="zh-TW" b="1" smtClean="0">
                <a:solidFill>
                  <a:srgbClr val="C00000"/>
                </a:solidFill>
              </a:rPr>
              <a:t>trees </a:t>
            </a:r>
            <a:r>
              <a:rPr lang="en-US" altLang="zh-TW" b="1" smtClean="0">
                <a:solidFill>
                  <a:srgbClr val="C00000"/>
                </a:solidFill>
                <a:sym typeface="Wingdings" panose="05000000000000000000" pitchFamily="2" charset="2"/>
              </a:rPr>
              <a:t> Dictionary</a:t>
            </a:r>
            <a:endParaRPr lang="en-US" altLang="zh-TW" b="1">
              <a:solidFill>
                <a:srgbClr val="C00000"/>
              </a:solidFill>
            </a:endParaRPr>
          </a:p>
          <a:p>
            <a:r>
              <a:rPr lang="en-US" altLang="zh-TW" smtClean="0"/>
              <a:t>5.8 Selection trees</a:t>
            </a:r>
          </a:p>
          <a:p>
            <a:r>
              <a:rPr lang="en-US" altLang="zh-TW" smtClean="0"/>
              <a:t>5.9 Forests</a:t>
            </a:r>
          </a:p>
          <a:p>
            <a:r>
              <a:rPr lang="en-US" altLang="zh-TW" smtClean="0"/>
              <a:t>(5.10 Disjoint sets)</a:t>
            </a:r>
          </a:p>
          <a:p>
            <a:r>
              <a:rPr lang="en-US" altLang="zh-TW" smtClean="0"/>
              <a:t>(5.11 Counting binary trees)</a:t>
            </a:r>
            <a:endParaRPr lang="en-US" altLang="zh-TW"/>
          </a:p>
          <a:p>
            <a:pPr lvl="1"/>
            <a:endParaRPr lang="en-US" altLang="zh-TW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5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Dictionary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09823"/>
          </a:xfrm>
        </p:spPr>
        <p:txBody>
          <a:bodyPr>
            <a:normAutofit/>
          </a:bodyPr>
          <a:lstStyle/>
          <a:p>
            <a:r>
              <a:rPr lang="en-US" altLang="zh-TW" smtClean="0"/>
              <a:t>Definition: A dictionary is</a:t>
            </a:r>
          </a:p>
          <a:p>
            <a:pPr lvl="1"/>
            <a:r>
              <a:rPr lang="en-US" altLang="zh-TW" smtClean="0"/>
              <a:t>A collection of pairs: </a:t>
            </a:r>
            <a:r>
              <a:rPr lang="en-US" altLang="zh-TW" smtClean="0">
                <a:solidFill>
                  <a:srgbClr val="C00000"/>
                </a:solidFill>
              </a:rPr>
              <a:t>key</a:t>
            </a:r>
            <a:r>
              <a:rPr lang="en-US" altLang="zh-TW" smtClean="0"/>
              <a:t> and associated </a:t>
            </a:r>
            <a:r>
              <a:rPr lang="en-US" altLang="zh-TW" smtClean="0">
                <a:solidFill>
                  <a:srgbClr val="C00000"/>
                </a:solidFill>
              </a:rPr>
              <a:t>element (also knowns value) </a:t>
            </a:r>
          </a:p>
          <a:p>
            <a:pPr lvl="1"/>
            <a:r>
              <a:rPr lang="en-US" altLang="zh-TW" smtClean="0"/>
              <a:t>No two pairs have the same key</a:t>
            </a:r>
          </a:p>
          <a:p>
            <a:r>
              <a:rPr lang="en-US" altLang="zh-TW" smtClean="0"/>
              <a:t>Operations</a:t>
            </a:r>
          </a:p>
          <a:p>
            <a:pPr lvl="1"/>
            <a:r>
              <a:rPr lang="en-US" altLang="zh-TW" smtClean="0"/>
              <a:t>Test if a dictionary is </a:t>
            </a:r>
            <a:r>
              <a:rPr lang="en-US" altLang="zh-TW" smtClean="0">
                <a:solidFill>
                  <a:srgbClr val="0000CC"/>
                </a:solidFill>
              </a:rPr>
              <a:t>empty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</a:rPr>
              <a:t>Get</a:t>
            </a:r>
            <a:r>
              <a:rPr lang="en-US" altLang="zh-TW" smtClean="0"/>
              <a:t> </a:t>
            </a:r>
            <a:r>
              <a:rPr lang="en-US" altLang="zh-TW"/>
              <a:t>the pointer to the pair with a specified </a:t>
            </a:r>
            <a:r>
              <a:rPr lang="en-US" altLang="zh-TW" smtClean="0"/>
              <a:t>key (search)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</a:rPr>
              <a:t>Insert</a:t>
            </a:r>
            <a:r>
              <a:rPr lang="en-US" altLang="zh-TW" smtClean="0"/>
              <a:t> a pair of key and element</a:t>
            </a:r>
          </a:p>
          <a:p>
            <a:pPr lvl="2"/>
            <a:r>
              <a:rPr lang="en-US" altLang="zh-TW" smtClean="0"/>
              <a:t>If key is a duplicate, update the associated element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</a:rPr>
              <a:t>Delete</a:t>
            </a:r>
            <a:r>
              <a:rPr lang="en-US" altLang="zh-TW" smtClean="0"/>
              <a:t> a pair with a specified key</a:t>
            </a:r>
          </a:p>
          <a:p>
            <a:pPr lvl="2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4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ADT 5.3 A Dictionary ADT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43727" y="1631322"/>
            <a:ext cx="8641976" cy="4122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K,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Dictionary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:    </a:t>
            </a: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IsEmptay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true if dictionary is empty</a:t>
            </a: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pair &lt;K, E&gt;* Get(const K&amp;)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pointer to the pair w. specified key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Insert(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pair &lt;K, E&gt;&amp;) = 0; </a:t>
            </a: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insert the given pair; if key </a:t>
            </a:r>
            <a:r>
              <a:rPr lang="en-US" altLang="zh-TW" sz="20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ia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duplicate, update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associate element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Delete(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K&amp;) = 0;  </a:t>
            </a: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delete pair w. specified key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6343650" y="1797959"/>
            <a:ext cx="2456354" cy="1078522"/>
          </a:xfrm>
          <a:prstGeom prst="wedgeRoundRectCallout">
            <a:avLst>
              <a:gd name="adj1" fmla="val -57366"/>
              <a:gd name="adj2" fmla="val -73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mtClean="0">
                <a:solidFill>
                  <a:schemeClr val="tx1"/>
                </a:solidFill>
              </a:rPr>
              <a:t>"= 0" is a notation indicating </a:t>
            </a:r>
            <a:r>
              <a:rPr lang="en-US" altLang="zh-TW" smtClean="0">
                <a:solidFill>
                  <a:srgbClr val="C00000"/>
                </a:solidFill>
              </a:rPr>
              <a:t>pure virtual </a:t>
            </a:r>
            <a:r>
              <a:rPr lang="en-US" altLang="zh-TW" smtClean="0">
                <a:solidFill>
                  <a:schemeClr val="tx1"/>
                </a:solidFill>
              </a:rPr>
              <a:t>functions.  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37957" y="5816994"/>
            <a:ext cx="3928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/>
              <a:t>template &lt;class K, class E&gt;</a:t>
            </a:r>
          </a:p>
          <a:p>
            <a:r>
              <a:rPr lang="en-US" altLang="zh-TW" sz="2400" err="1" smtClean="0"/>
              <a:t>struct</a:t>
            </a:r>
            <a:r>
              <a:rPr lang="en-US" altLang="zh-TW" sz="2400" smtClean="0"/>
              <a:t> pair { K first; E second;};</a:t>
            </a:r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29544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Unordered List-Based </a:t>
            </a:r>
            <a:r>
              <a:rPr lang="en-US" altLang="zh-TW"/>
              <a:t>Dictionary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Concept</a:t>
            </a:r>
          </a:p>
          <a:p>
            <a:pPr lvl="1"/>
            <a:r>
              <a:rPr lang="en-US" altLang="zh-TW" smtClean="0"/>
              <a:t>Use an unordered list (array or chain) to store all elements</a:t>
            </a:r>
          </a:p>
          <a:p>
            <a:pPr lvl="1"/>
            <a:r>
              <a:rPr lang="en-US" altLang="zh-TW" smtClean="0"/>
              <a:t>Scan the entire list for Get(), Insert(), and Delete()</a:t>
            </a:r>
          </a:p>
          <a:p>
            <a:pPr lvl="2"/>
            <a:endParaRPr lang="en-US" altLang="zh-TW" smtClean="0"/>
          </a:p>
          <a:p>
            <a:r>
              <a:rPr lang="en-US" altLang="zh-TW" smtClean="0"/>
              <a:t>Time complexity</a:t>
            </a:r>
          </a:p>
          <a:p>
            <a:pPr lvl="1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214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973554" y="4150439"/>
          <a:ext cx="791253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2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3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mtClean="0"/>
                        <a:t>Unordered List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mtClean="0"/>
                        <a:t>Note</a:t>
                      </a: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err="1" smtClean="0"/>
                        <a:t>IsEmpty</a:t>
                      </a:r>
                      <a:r>
                        <a:rPr lang="en-US" altLang="zh-TW" smtClean="0"/>
                        <a:t>()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smtClean="0"/>
                        <a:t>O</a:t>
                      </a:r>
                      <a:r>
                        <a:rPr lang="en-US" altLang="zh-TW" smtClean="0"/>
                        <a:t>(1)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mtClean="0"/>
                        <a:t>Get(key)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smtClean="0"/>
                        <a:t>O</a:t>
                      </a:r>
                      <a:r>
                        <a:rPr lang="en-US" altLang="zh-TW" smtClean="0"/>
                        <a:t>(n)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mtClean="0"/>
                        <a:t>Insert(pair)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smtClean="0"/>
                        <a:t>O</a:t>
                      </a:r>
                      <a:r>
                        <a:rPr lang="en-US" altLang="zh-TW" smtClean="0"/>
                        <a:t>(n)</a:t>
                      </a:r>
                      <a:endParaRPr lang="zh-TW" altLang="en-US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mtClean="0"/>
                        <a:t>Require</a:t>
                      </a:r>
                      <a:r>
                        <a:rPr lang="en-US" altLang="zh-TW" baseline="0" smtClean="0"/>
                        <a:t> </a:t>
                      </a:r>
                      <a:r>
                        <a:rPr lang="en-US" altLang="zh-TW" smtClean="0"/>
                        <a:t>scanning</a:t>
                      </a:r>
                      <a:r>
                        <a:rPr lang="en-US" altLang="zh-TW" baseline="0" smtClean="0"/>
                        <a:t> the list for possible duplicate key</a:t>
                      </a:r>
                      <a:endParaRPr lang="zh-TW" altLang="en-US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mtClean="0"/>
                        <a:t>Delete(key)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smtClean="0"/>
                        <a:t>O</a:t>
                      </a:r>
                      <a:r>
                        <a:rPr lang="en-US" altLang="zh-TW" smtClean="0"/>
                        <a:t>(n)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圓角矩形 37"/>
          <p:cNvSpPr/>
          <p:nvPr/>
        </p:nvSpPr>
        <p:spPr>
          <a:xfrm>
            <a:off x="6166338" y="2845171"/>
            <a:ext cx="2860431" cy="1813267"/>
          </a:xfrm>
          <a:prstGeom prst="roundRect">
            <a:avLst>
              <a:gd name="adj" fmla="val 981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圓角矩形 38"/>
          <p:cNvSpPr/>
          <p:nvPr/>
        </p:nvSpPr>
        <p:spPr>
          <a:xfrm>
            <a:off x="6159727" y="4781802"/>
            <a:ext cx="2860431" cy="1650263"/>
          </a:xfrm>
          <a:prstGeom prst="roundRect">
            <a:avLst>
              <a:gd name="adj" fmla="val 981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圓角矩形 36"/>
          <p:cNvSpPr/>
          <p:nvPr/>
        </p:nvSpPr>
        <p:spPr>
          <a:xfrm>
            <a:off x="6166338" y="836249"/>
            <a:ext cx="2860431" cy="1938216"/>
          </a:xfrm>
          <a:prstGeom prst="roundRect">
            <a:avLst>
              <a:gd name="adj" fmla="val 981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Binary Search Tree (BST)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5181307" cy="5100014"/>
          </a:xfrm>
        </p:spPr>
        <p:txBody>
          <a:bodyPr>
            <a:normAutofit lnSpcReduction="10000"/>
          </a:bodyPr>
          <a:lstStyle/>
          <a:p>
            <a:r>
              <a:rPr lang="en-US" altLang="zh-TW" smtClean="0"/>
              <a:t>Definition: a BST is </a:t>
            </a:r>
          </a:p>
          <a:p>
            <a:pPr lvl="1"/>
            <a:r>
              <a:rPr lang="en-US" altLang="zh-TW" smtClean="0"/>
              <a:t>A binary tree</a:t>
            </a:r>
          </a:p>
          <a:p>
            <a:pPr lvl="1"/>
            <a:r>
              <a:rPr lang="en-US" altLang="zh-TW" smtClean="0"/>
              <a:t>May be empty</a:t>
            </a:r>
          </a:p>
          <a:p>
            <a:pPr lvl="1"/>
            <a:r>
              <a:rPr lang="en-US" altLang="zh-TW" smtClean="0"/>
              <a:t>If a BST is not empty</a:t>
            </a:r>
          </a:p>
          <a:p>
            <a:pPr marL="984250" lvl="2" indent="-254000">
              <a:buFont typeface="+mj-lt"/>
              <a:buAutoNum type="arabicPeriod"/>
            </a:pPr>
            <a:r>
              <a:rPr lang="en-US" altLang="zh-TW" smtClean="0"/>
              <a:t>Each element has a </a:t>
            </a:r>
            <a:r>
              <a:rPr lang="en-US" altLang="zh-TW" smtClean="0">
                <a:solidFill>
                  <a:srgbClr val="C00000"/>
                </a:solidFill>
              </a:rPr>
              <a:t>distinct key</a:t>
            </a:r>
          </a:p>
          <a:p>
            <a:pPr marL="984250" lvl="2" indent="-254000">
              <a:buFont typeface="+mj-lt"/>
              <a:buAutoNum type="arabicPeriod"/>
            </a:pPr>
            <a:r>
              <a:rPr lang="en-US" altLang="zh-TW" smtClean="0"/>
              <a:t>Keys (if any) in the </a:t>
            </a:r>
            <a:r>
              <a:rPr lang="en-US" altLang="zh-TW" smtClean="0">
                <a:solidFill>
                  <a:srgbClr val="0000CC"/>
                </a:solidFill>
              </a:rPr>
              <a:t>left subtree are smaller </a:t>
            </a:r>
            <a:r>
              <a:rPr lang="en-US" altLang="zh-TW" smtClean="0"/>
              <a:t>than the key in the root</a:t>
            </a:r>
          </a:p>
          <a:p>
            <a:pPr marL="984250" lvl="2" indent="-254000">
              <a:buFont typeface="+mj-lt"/>
              <a:buAutoNum type="arabicPeriod"/>
            </a:pPr>
            <a:r>
              <a:rPr lang="en-US" altLang="zh-TW"/>
              <a:t>Keys (if any) in the </a:t>
            </a:r>
            <a:r>
              <a:rPr lang="en-US" altLang="zh-TW" smtClean="0">
                <a:solidFill>
                  <a:srgbClr val="0000CC"/>
                </a:solidFill>
              </a:rPr>
              <a:t>right </a:t>
            </a:r>
            <a:r>
              <a:rPr lang="en-US" altLang="zh-TW">
                <a:solidFill>
                  <a:srgbClr val="0000CC"/>
                </a:solidFill>
              </a:rPr>
              <a:t>subtree are </a:t>
            </a:r>
            <a:r>
              <a:rPr lang="en-US" altLang="zh-TW" smtClean="0">
                <a:solidFill>
                  <a:srgbClr val="0000CC"/>
                </a:solidFill>
              </a:rPr>
              <a:t>larger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mtClean="0"/>
              <a:t>than </a:t>
            </a:r>
            <a:r>
              <a:rPr lang="en-US" altLang="zh-TW"/>
              <a:t>the key in the root</a:t>
            </a:r>
          </a:p>
          <a:p>
            <a:pPr marL="984250" lvl="2" indent="-254000">
              <a:buFont typeface="+mj-lt"/>
              <a:buAutoNum type="arabicPeriod"/>
            </a:pPr>
            <a:r>
              <a:rPr lang="en-US" altLang="zh-TW" smtClean="0"/>
              <a:t>The left and right subtrees are also </a:t>
            </a:r>
            <a:r>
              <a:rPr lang="en-US" altLang="zh-TW" smtClean="0">
                <a:solidFill>
                  <a:srgbClr val="0000CC"/>
                </a:solidFill>
              </a:rPr>
              <a:t>BSTs</a:t>
            </a:r>
          </a:p>
          <a:p>
            <a:r>
              <a:rPr lang="en-US" altLang="zh-TW" smtClean="0"/>
              <a:t>Concept</a:t>
            </a:r>
          </a:p>
          <a:p>
            <a:pPr lvl="1"/>
            <a:r>
              <a:rPr lang="en-US" altLang="zh-TW" smtClean="0"/>
              <a:t>Root partitions all elements into two subtrees</a:t>
            </a:r>
          </a:p>
          <a:p>
            <a:pPr lvl="1"/>
            <a:r>
              <a:rPr lang="en-US" altLang="zh-TW" smtClean="0"/>
              <a:t>Recall the binary search algorithm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215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284666" y="2198671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12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7212196" y="2198671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16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6745783" y="1688156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15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7872986" y="2198671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21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8403292" y="1688156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25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483075" y="1105643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20</a:t>
            </a:r>
            <a:endParaRPr lang="zh-TW" altLang="en-US" sz="1700">
              <a:solidFill>
                <a:schemeClr val="tx1"/>
              </a:solidFill>
            </a:endParaRP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7078592" y="1438452"/>
            <a:ext cx="461584" cy="30680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6617475" y="2020965"/>
            <a:ext cx="185409" cy="2348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7078592" y="2020965"/>
            <a:ext cx="190705" cy="2348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7815884" y="1438452"/>
            <a:ext cx="644509" cy="30680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8205795" y="2020965"/>
            <a:ext cx="254598" cy="2348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6521011" y="4121204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2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7017241" y="3610689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5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7979790" y="3610689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40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7476430" y="3028176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30</a:t>
            </a:r>
            <a:endParaRPr lang="zh-TW" altLang="en-US" sz="1700">
              <a:solidFill>
                <a:schemeClr val="tx1"/>
              </a:solidFill>
            </a:endParaRPr>
          </a:p>
        </p:txBody>
      </p:sp>
      <p:cxnSp>
        <p:nvCxnSpPr>
          <p:cNvPr id="20" name="直線接點 19"/>
          <p:cNvCxnSpPr>
            <a:stCxn id="19" idx="3"/>
            <a:endCxn id="17" idx="7"/>
          </p:cNvCxnSpPr>
          <p:nvPr/>
        </p:nvCxnSpPr>
        <p:spPr>
          <a:xfrm flipH="1">
            <a:off x="7350050" y="3360985"/>
            <a:ext cx="183481" cy="30680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線接點 20"/>
          <p:cNvCxnSpPr>
            <a:stCxn id="17" idx="3"/>
            <a:endCxn id="16" idx="7"/>
          </p:cNvCxnSpPr>
          <p:nvPr/>
        </p:nvCxnSpPr>
        <p:spPr>
          <a:xfrm flipH="1">
            <a:off x="6853820" y="3943498"/>
            <a:ext cx="220521" cy="2348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19" idx="5"/>
            <a:endCxn id="18" idx="1"/>
          </p:cNvCxnSpPr>
          <p:nvPr/>
        </p:nvCxnSpPr>
        <p:spPr>
          <a:xfrm>
            <a:off x="7809239" y="3360985"/>
            <a:ext cx="227652" cy="30680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7200033" y="5934035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65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7730339" y="5423520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70</a:t>
            </a:r>
            <a:endParaRPr lang="zh-TW" altLang="en-US" sz="1700">
              <a:solidFill>
                <a:schemeClr val="tx1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7161815" y="4841007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60</a:t>
            </a:r>
            <a:endParaRPr lang="zh-TW" altLang="en-US" sz="1700">
              <a:solidFill>
                <a:schemeClr val="tx1"/>
              </a:solidFill>
            </a:endParaRPr>
          </a:p>
        </p:txBody>
      </p:sp>
      <p:cxnSp>
        <p:nvCxnSpPr>
          <p:cNvPr id="33" name="直線接點 32"/>
          <p:cNvCxnSpPr>
            <a:stCxn id="29" idx="5"/>
            <a:endCxn id="28" idx="1"/>
          </p:cNvCxnSpPr>
          <p:nvPr/>
        </p:nvCxnSpPr>
        <p:spPr>
          <a:xfrm>
            <a:off x="7494624" y="5173816"/>
            <a:ext cx="292816" cy="30680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8" idx="3"/>
            <a:endCxn id="27" idx="7"/>
          </p:cNvCxnSpPr>
          <p:nvPr/>
        </p:nvCxnSpPr>
        <p:spPr>
          <a:xfrm flipH="1">
            <a:off x="7532842" y="5756329"/>
            <a:ext cx="254598" cy="2348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橢圓 34"/>
          <p:cNvSpPr/>
          <p:nvPr/>
        </p:nvSpPr>
        <p:spPr>
          <a:xfrm>
            <a:off x="8208436" y="5934035"/>
            <a:ext cx="389910" cy="389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700" smtClean="0">
                <a:solidFill>
                  <a:schemeClr val="tx1"/>
                </a:solidFill>
              </a:rPr>
              <a:t>80</a:t>
            </a:r>
            <a:endParaRPr lang="zh-TW" altLang="en-US" sz="1700">
              <a:solidFill>
                <a:schemeClr val="tx1"/>
              </a:solidFill>
            </a:endParaRPr>
          </a:p>
        </p:txBody>
      </p:sp>
      <p:cxnSp>
        <p:nvCxnSpPr>
          <p:cNvPr id="36" name="直線接點 35"/>
          <p:cNvCxnSpPr>
            <a:endCxn id="35" idx="1"/>
          </p:cNvCxnSpPr>
          <p:nvPr/>
        </p:nvCxnSpPr>
        <p:spPr>
          <a:xfrm>
            <a:off x="8074832" y="5756329"/>
            <a:ext cx="190705" cy="23480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13363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BST Operations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Searching a BST </a:t>
            </a:r>
            <a:r>
              <a:rPr lang="en-US" altLang="zh-TW" smtClean="0">
                <a:solidFill>
                  <a:srgbClr val="0000CC"/>
                </a:solidFill>
              </a:rPr>
              <a:t>by a key: </a:t>
            </a:r>
            <a:r>
              <a:rPr lang="en-US" altLang="zh-TW" sz="24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Get(</a:t>
            </a:r>
            <a:r>
              <a:rPr lang="en-US" altLang="zh-TW" sz="2400" b="1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4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K&amp; k)</a:t>
            </a:r>
            <a:endParaRPr lang="en-US" altLang="zh-TW" sz="2400" smtClean="0">
              <a:solidFill>
                <a:srgbClr val="CC0099"/>
              </a:solidFill>
            </a:endParaRPr>
          </a:p>
          <a:p>
            <a:r>
              <a:rPr lang="en-US" altLang="zh-TW"/>
              <a:t>Searching a BST </a:t>
            </a:r>
            <a:r>
              <a:rPr lang="en-US" altLang="zh-TW">
                <a:solidFill>
                  <a:srgbClr val="0000CC"/>
                </a:solidFill>
              </a:rPr>
              <a:t>by </a:t>
            </a:r>
            <a:r>
              <a:rPr lang="en-US" altLang="zh-TW" smtClean="0">
                <a:solidFill>
                  <a:srgbClr val="0000CC"/>
                </a:solidFill>
              </a:rPr>
              <a:t>rank: </a:t>
            </a:r>
            <a:r>
              <a:rPr lang="en-US" altLang="zh-TW" sz="2400" err="1" smtClean="0">
                <a:solidFill>
                  <a:srgbClr val="CC0099"/>
                </a:solidFill>
              </a:rPr>
              <a:t>Rank</a:t>
            </a:r>
            <a:r>
              <a:rPr lang="en-US" altLang="zh-TW" sz="2400" err="1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altLang="zh-TW" sz="24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400" b="1" err="1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4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r)</a:t>
            </a:r>
            <a:endParaRPr lang="en-US" altLang="zh-TW" sz="2400" smtClean="0">
              <a:solidFill>
                <a:srgbClr val="CC0099"/>
              </a:solidFill>
            </a:endParaRPr>
          </a:p>
          <a:p>
            <a:pPr lvl="1"/>
            <a:r>
              <a:rPr lang="en-US" altLang="zh-TW" smtClean="0"/>
              <a:t>The</a:t>
            </a:r>
            <a:r>
              <a:rPr lang="en-US" altLang="zh-TW" smtClean="0">
                <a:solidFill>
                  <a:srgbClr val="0000CC"/>
                </a:solidFill>
              </a:rPr>
              <a:t> rank of a node </a:t>
            </a:r>
            <a:r>
              <a:rPr lang="en-US" altLang="zh-TW" smtClean="0"/>
              <a:t>=</a:t>
            </a:r>
            <a:r>
              <a:rPr lang="en-US" altLang="zh-TW" smtClean="0">
                <a:solidFill>
                  <a:srgbClr val="0000CC"/>
                </a:solidFill>
              </a:rPr>
              <a:t> </a:t>
            </a:r>
            <a:r>
              <a:rPr lang="en-US" altLang="zh-TW" smtClean="0"/>
              <a:t>node’s</a:t>
            </a:r>
            <a:r>
              <a:rPr lang="en-US" altLang="zh-TW" smtClean="0">
                <a:solidFill>
                  <a:srgbClr val="0000CC"/>
                </a:solidFill>
              </a:rPr>
              <a:t> position in </a:t>
            </a:r>
            <a:r>
              <a:rPr lang="en-US" altLang="zh-TW" err="1" smtClean="0">
                <a:solidFill>
                  <a:srgbClr val="0000CC"/>
                </a:solidFill>
              </a:rPr>
              <a:t>inorder</a:t>
            </a:r>
            <a:endParaRPr lang="en-US" altLang="zh-TW" smtClean="0">
              <a:solidFill>
                <a:srgbClr val="0000CC"/>
              </a:solidFill>
            </a:endParaRPr>
          </a:p>
          <a:p>
            <a:pPr lvl="1"/>
            <a:r>
              <a:rPr lang="en-US" altLang="zh-TW" smtClean="0"/>
              <a:t>Each node should have </a:t>
            </a:r>
            <a:r>
              <a:rPr lang="en-US" altLang="zh-TW" smtClean="0">
                <a:solidFill>
                  <a:srgbClr val="0000CC"/>
                </a:solidFill>
              </a:rPr>
              <a:t>an additional field </a:t>
            </a:r>
            <a:r>
              <a:rPr lang="en-US" altLang="zh-TW" err="1" smtClean="0">
                <a:solidFill>
                  <a:srgbClr val="0000CC"/>
                </a:solidFill>
              </a:rPr>
              <a:t>leftsize</a:t>
            </a:r>
            <a:r>
              <a:rPr lang="en-US" altLang="zh-TW" smtClean="0">
                <a:solidFill>
                  <a:srgbClr val="0000CC"/>
                </a:solidFill>
              </a:rPr>
              <a:t> </a:t>
            </a:r>
            <a:r>
              <a:rPr lang="en-US" altLang="zh-TW" smtClean="0"/>
              <a:t>to help guide the search</a:t>
            </a:r>
            <a:endParaRPr lang="en-US" altLang="zh-TW"/>
          </a:p>
          <a:p>
            <a:r>
              <a:rPr lang="en-US" altLang="zh-TW" smtClean="0"/>
              <a:t>Insertion: </a:t>
            </a:r>
            <a:r>
              <a:rPr lang="en-US" altLang="zh-TW" sz="24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Insert(</a:t>
            </a:r>
            <a:r>
              <a:rPr lang="en-US" altLang="zh-TW" sz="2400" b="1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4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pair&lt;K, E &gt;&amp; </a:t>
            </a:r>
            <a:r>
              <a:rPr lang="en-US" altLang="zh-TW" sz="2400" err="1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thePair</a:t>
            </a:r>
            <a:r>
              <a:rPr lang="en-US" altLang="zh-TW" sz="24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2400" smtClean="0">
              <a:solidFill>
                <a:srgbClr val="CC0099"/>
              </a:solidFill>
            </a:endParaRPr>
          </a:p>
          <a:p>
            <a:r>
              <a:rPr lang="en-US" altLang="zh-TW" smtClean="0"/>
              <a:t>Deletion: </a:t>
            </a:r>
            <a:r>
              <a:rPr lang="en-US" altLang="zh-TW" sz="24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Delete(</a:t>
            </a:r>
            <a:r>
              <a:rPr lang="en-US" altLang="zh-TW" sz="2400" b="1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40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K&amp; k)</a:t>
            </a:r>
            <a:endParaRPr lang="en-US" altLang="zh-TW" sz="2400" smtClean="0">
              <a:solidFill>
                <a:srgbClr val="CC0099"/>
              </a:solidFill>
            </a:endParaRPr>
          </a:p>
          <a:p>
            <a:r>
              <a:rPr lang="en-US" altLang="zh-TW" smtClean="0"/>
              <a:t>Joining BSTs</a:t>
            </a:r>
          </a:p>
          <a:p>
            <a:r>
              <a:rPr lang="en-US" altLang="zh-TW" smtClean="0"/>
              <a:t>Splitting a BST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2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Pr. 5.18 Searching a Binary Search Tree (Recursive)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217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74355" y="1509333"/>
            <a:ext cx="8460156" cy="5100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K,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zh-TW" altLang="en-US" sz="20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pair&lt;K, E&gt;* BST&lt;K, E&gt; :: Get(</a:t>
            </a:r>
            <a:r>
              <a:rPr lang="en-US" altLang="zh-TW" sz="2000" b="1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K&amp;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20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(root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, k);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K,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zh-TW" altLang="en-US" sz="20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pair&lt;K, E&gt;* BST&lt;K, E&gt; :: </a:t>
            </a:r>
            <a:r>
              <a:rPr lang="en-US" altLang="zh-TW" sz="200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&lt;pair &lt;K, E&gt; &gt;* p, </a:t>
            </a: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const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K&amp;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20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Workhorse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(!p)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//empty</a:t>
            </a:r>
            <a:endParaRPr lang="en-US" altLang="zh-TW" sz="20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(k &lt;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data.first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(p-&gt;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, k);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(k &gt;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data.first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(p-&gt;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, k);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&amp;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1209927" y="5908431"/>
            <a:ext cx="3801298" cy="590843"/>
          </a:xfrm>
          <a:prstGeom prst="wedgeRoundRectCallout">
            <a:avLst>
              <a:gd name="adj1" fmla="val 17882"/>
              <a:gd name="adj2" fmla="val -1051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mtClean="0">
                <a:solidFill>
                  <a:schemeClr val="tx1"/>
                </a:solidFill>
              </a:rPr>
              <a:t>The two data members of an STL pair are named as "first" and "second"</a:t>
            </a: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Operation Get()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162843"/>
            <a:ext cx="7886700" cy="1446504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Complexity is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O(height) (= O(n) skewed BST)</a:t>
            </a:r>
            <a:r>
              <a:rPr lang="en-US" altLang="zh-TW" smtClean="0">
                <a:ea typeface="新細明體" charset="-120"/>
              </a:rPr>
              <a:t>, where n is number of nodes/elements.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218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6388100" cy="3340100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Searching a Binary Search Tree (Iterative) (Example Pseudo Code)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219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74355" y="1509333"/>
            <a:ext cx="8641976" cy="5100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K,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E&gt; </a:t>
            </a:r>
            <a:endParaRPr lang="zh-TW" altLang="en-US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pair&lt;K, E&gt;* BST&lt;K, 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&gt;::Get(</a:t>
            </a:r>
            <a:r>
              <a:rPr lang="en-US" altLang="zh-TW" sz="20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K&amp;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 </a:t>
            </a:r>
            <a:r>
              <a:rPr lang="en-US" altLang="zh-TW" sz="2000" err="1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be a pointer point to the root node;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  while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is not zero)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(k &lt; </a:t>
            </a:r>
            <a:r>
              <a:rPr lang="en-US" altLang="zh-TW" sz="20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key field pointed by </a:t>
            </a:r>
            <a:r>
              <a:rPr lang="en-US" altLang="zh-TW" sz="200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zh-TW" sz="20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 </a:t>
            </a:r>
            <a:r>
              <a:rPr lang="en-US" altLang="zh-TW" sz="200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point to the left subtree;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(k &gt; </a:t>
            </a:r>
            <a:r>
              <a:rPr lang="en-US" altLang="zh-TW" sz="20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key field pointed by </a:t>
            </a:r>
            <a:r>
              <a:rPr lang="en-US" altLang="zh-TW" sz="200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zh-TW" sz="20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 </a:t>
            </a:r>
            <a:r>
              <a:rPr lang="en-US" altLang="zh-TW" sz="200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point to the right subtree</a:t>
            </a:r>
            <a:r>
              <a:rPr lang="en-US" altLang="zh-TW" sz="20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200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endParaRPr lang="en-US" altLang="zh-TW" sz="2000" b="1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zh-TW" sz="200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the address of the data field pointed by </a:t>
            </a:r>
            <a:endParaRPr lang="en-US" altLang="zh-TW" sz="2000" smtClean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zh-TW" sz="2000" err="1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 no matching pair</a:t>
            </a:r>
            <a:endParaRPr lang="zh-TW" altLang="en-US" sz="20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  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Parent, Grandparent, Siblings, Ancestors, Descendants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819973"/>
            <a:ext cx="7886700" cy="1789374"/>
          </a:xfrm>
        </p:spPr>
        <p:txBody>
          <a:bodyPr>
            <a:normAutofit/>
          </a:bodyPr>
          <a:lstStyle/>
          <a:p>
            <a:r>
              <a:rPr lang="en-US" altLang="zh-TW" smtClean="0"/>
              <a:t>The root of the </a:t>
            </a:r>
            <a:r>
              <a:rPr lang="en-US" altLang="zh-TW" err="1" smtClean="0"/>
              <a:t>subtrees</a:t>
            </a:r>
            <a:r>
              <a:rPr lang="en-US" altLang="zh-TW" smtClean="0"/>
              <a:t> of a node X are the </a:t>
            </a:r>
            <a:r>
              <a:rPr lang="en-US" altLang="zh-TW" smtClean="0">
                <a:solidFill>
                  <a:srgbClr val="C00000"/>
                </a:solidFill>
              </a:rPr>
              <a:t>children</a:t>
            </a:r>
            <a:r>
              <a:rPr lang="en-US" altLang="zh-TW" smtClean="0"/>
              <a:t> of X, and X is the </a:t>
            </a:r>
            <a:r>
              <a:rPr lang="en-US" altLang="zh-TW" smtClean="0">
                <a:solidFill>
                  <a:srgbClr val="C00000"/>
                </a:solidFill>
              </a:rPr>
              <a:t>parent</a:t>
            </a:r>
            <a:r>
              <a:rPr lang="en-US" altLang="zh-TW" smtClean="0"/>
              <a:t> of its children</a:t>
            </a:r>
          </a:p>
          <a:p>
            <a:r>
              <a:rPr lang="en-US" altLang="zh-TW" smtClean="0"/>
              <a:t>Children of the same parent are </a:t>
            </a:r>
            <a:r>
              <a:rPr lang="en-US" altLang="zh-TW" smtClean="0">
                <a:solidFill>
                  <a:srgbClr val="C00000"/>
                </a:solidFill>
              </a:rPr>
              <a:t>siblings </a:t>
            </a:r>
            <a:r>
              <a:rPr lang="en-US" altLang="zh-TW" smtClean="0"/>
              <a:t>(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兄弟姊妹</a:t>
            </a:r>
            <a:r>
              <a:rPr lang="en-US" altLang="zh-TW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806450" y="1364058"/>
          <a:ext cx="7485063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Visio" r:id="rId3" imgW="5417612" imgH="2359152" progId="Visio.Drawing.11">
                  <p:embed/>
                </p:oleObj>
              </mc:Choice>
              <mc:Fallback>
                <p:oleObj name="Visio" r:id="rId3" imgW="5417612" imgH="235915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364058"/>
                        <a:ext cx="7485063" cy="325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Pr. 5.19 Searching a Binary Search Tree (Iterative)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220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74355" y="1509333"/>
            <a:ext cx="8641976" cy="5100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K,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E&gt; </a:t>
            </a:r>
            <a:endParaRPr lang="zh-TW" altLang="en-US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pair&lt;K, E&gt;* BST&lt;K, 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&gt;::Get(</a:t>
            </a:r>
            <a:r>
              <a:rPr lang="en-US" altLang="zh-TW" sz="20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K&amp; k)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 pair&lt;K, E&gt; &gt;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= root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(k &lt;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data.first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(k &gt;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data.first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endParaRPr lang="en-US" altLang="zh-TW" sz="2000" b="1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        return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} 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 no matching pair</a:t>
            </a:r>
            <a:endParaRPr lang="zh-TW" altLang="en-US" sz="20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  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Operation Ascend()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092505"/>
            <a:ext cx="7886700" cy="1153550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Do an </a:t>
            </a:r>
            <a:r>
              <a:rPr lang="en-US" altLang="zh-TW" err="1" smtClean="0">
                <a:ea typeface="新細明體" charset="-120"/>
              </a:rPr>
              <a:t>inorder</a:t>
            </a:r>
            <a:r>
              <a:rPr lang="en-US" altLang="zh-TW" smtClean="0">
                <a:ea typeface="新細明體" charset="-120"/>
              </a:rPr>
              <a:t> traversal.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O(n)</a:t>
            </a:r>
            <a:r>
              <a:rPr lang="en-US" altLang="zh-TW" smtClean="0">
                <a:ea typeface="新細明體" charset="-120"/>
              </a:rPr>
              <a:t> time.</a:t>
            </a:r>
          </a:p>
          <a:p>
            <a:pPr>
              <a:buNone/>
            </a:pPr>
            <a:r>
              <a:rPr lang="en-US" altLang="zh-TW" smtClean="0">
                <a:ea typeface="新細明體" charset="-120"/>
              </a:rPr>
              <a:t> 	 [ 2,  6,  ,8  10,  15,  20,  25,  30,  40 ]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221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6388100" cy="3340100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168812" y="6154616"/>
            <a:ext cx="634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>
                <a:solidFill>
                  <a:srgbClr val="0000CC"/>
                </a:solidFill>
              </a:rPr>
              <a:t>rank     0     1     2     3       4      5       6       7      8</a:t>
            </a:r>
            <a:endParaRPr lang="zh-TW" altLang="en-US" sz="2400">
              <a:solidFill>
                <a:srgbClr val="0000CC"/>
              </a:solidFill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 flipV="1">
            <a:off x="914400" y="6105379"/>
            <a:ext cx="5289453" cy="14067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手繪多邊形 79"/>
          <p:cNvSpPr/>
          <p:nvPr/>
        </p:nvSpPr>
        <p:spPr>
          <a:xfrm>
            <a:off x="6757180" y="2293596"/>
            <a:ext cx="960120" cy="1950720"/>
          </a:xfrm>
          <a:custGeom>
            <a:avLst/>
            <a:gdLst>
              <a:gd name="connsiteX0" fmla="*/ 670560 w 960120"/>
              <a:gd name="connsiteY0" fmla="*/ 396240 h 2225040"/>
              <a:gd name="connsiteX1" fmla="*/ 579120 w 960120"/>
              <a:gd name="connsiteY1" fmla="*/ 556260 h 2225040"/>
              <a:gd name="connsiteX2" fmla="*/ 0 w 960120"/>
              <a:gd name="connsiteY2" fmla="*/ 891540 h 2225040"/>
              <a:gd name="connsiteX3" fmla="*/ 144780 w 960120"/>
              <a:gd name="connsiteY3" fmla="*/ 1287780 h 2225040"/>
              <a:gd name="connsiteX4" fmla="*/ 304800 w 960120"/>
              <a:gd name="connsiteY4" fmla="*/ 1744980 h 2225040"/>
              <a:gd name="connsiteX5" fmla="*/ 426720 w 960120"/>
              <a:gd name="connsiteY5" fmla="*/ 1859280 h 2225040"/>
              <a:gd name="connsiteX6" fmla="*/ 426720 w 960120"/>
              <a:gd name="connsiteY6" fmla="*/ 2110740 h 2225040"/>
              <a:gd name="connsiteX7" fmla="*/ 350520 w 960120"/>
              <a:gd name="connsiteY7" fmla="*/ 2110740 h 2225040"/>
              <a:gd name="connsiteX8" fmla="*/ 518160 w 960120"/>
              <a:gd name="connsiteY8" fmla="*/ 2225040 h 2225040"/>
              <a:gd name="connsiteX9" fmla="*/ 685800 w 960120"/>
              <a:gd name="connsiteY9" fmla="*/ 2095500 h 2225040"/>
              <a:gd name="connsiteX10" fmla="*/ 579120 w 960120"/>
              <a:gd name="connsiteY10" fmla="*/ 2095500 h 2225040"/>
              <a:gd name="connsiteX11" fmla="*/ 571500 w 960120"/>
              <a:gd name="connsiteY11" fmla="*/ 1836420 h 2225040"/>
              <a:gd name="connsiteX12" fmla="*/ 434340 w 960120"/>
              <a:gd name="connsiteY12" fmla="*/ 1554480 h 2225040"/>
              <a:gd name="connsiteX13" fmla="*/ 434340 w 960120"/>
              <a:gd name="connsiteY13" fmla="*/ 1554480 h 2225040"/>
              <a:gd name="connsiteX14" fmla="*/ 381000 w 960120"/>
              <a:gd name="connsiteY14" fmla="*/ 1562100 h 2225040"/>
              <a:gd name="connsiteX15" fmla="*/ 182880 w 960120"/>
              <a:gd name="connsiteY15" fmla="*/ 1021080 h 2225040"/>
              <a:gd name="connsiteX16" fmla="*/ 243840 w 960120"/>
              <a:gd name="connsiteY16" fmla="*/ 1051560 h 2225040"/>
              <a:gd name="connsiteX17" fmla="*/ 754380 w 960120"/>
              <a:gd name="connsiteY17" fmla="*/ 746760 h 2225040"/>
              <a:gd name="connsiteX18" fmla="*/ 960120 w 960120"/>
              <a:gd name="connsiteY18" fmla="*/ 403860 h 2225040"/>
              <a:gd name="connsiteX19" fmla="*/ 960120 w 960120"/>
              <a:gd name="connsiteY19" fmla="*/ 0 h 2225040"/>
              <a:gd name="connsiteX20" fmla="*/ 662940 w 960120"/>
              <a:gd name="connsiteY20" fmla="*/ 15240 h 2225040"/>
              <a:gd name="connsiteX21" fmla="*/ 670560 w 960120"/>
              <a:gd name="connsiteY21" fmla="*/ 396240 h 2225040"/>
              <a:gd name="connsiteX0" fmla="*/ 670560 w 960120"/>
              <a:gd name="connsiteY0" fmla="*/ 396240 h 2392680"/>
              <a:gd name="connsiteX1" fmla="*/ 579120 w 960120"/>
              <a:gd name="connsiteY1" fmla="*/ 556260 h 2392680"/>
              <a:gd name="connsiteX2" fmla="*/ 0 w 960120"/>
              <a:gd name="connsiteY2" fmla="*/ 891540 h 2392680"/>
              <a:gd name="connsiteX3" fmla="*/ 144780 w 960120"/>
              <a:gd name="connsiteY3" fmla="*/ 1287780 h 2392680"/>
              <a:gd name="connsiteX4" fmla="*/ 304800 w 960120"/>
              <a:gd name="connsiteY4" fmla="*/ 1744980 h 2392680"/>
              <a:gd name="connsiteX5" fmla="*/ 426720 w 960120"/>
              <a:gd name="connsiteY5" fmla="*/ 1859280 h 2392680"/>
              <a:gd name="connsiteX6" fmla="*/ 426720 w 960120"/>
              <a:gd name="connsiteY6" fmla="*/ 2110740 h 2392680"/>
              <a:gd name="connsiteX7" fmla="*/ 350520 w 960120"/>
              <a:gd name="connsiteY7" fmla="*/ 2110740 h 2392680"/>
              <a:gd name="connsiteX8" fmla="*/ 518160 w 960120"/>
              <a:gd name="connsiteY8" fmla="*/ 2392680 h 2392680"/>
              <a:gd name="connsiteX9" fmla="*/ 685800 w 960120"/>
              <a:gd name="connsiteY9" fmla="*/ 2095500 h 2392680"/>
              <a:gd name="connsiteX10" fmla="*/ 579120 w 960120"/>
              <a:gd name="connsiteY10" fmla="*/ 2095500 h 2392680"/>
              <a:gd name="connsiteX11" fmla="*/ 571500 w 960120"/>
              <a:gd name="connsiteY11" fmla="*/ 1836420 h 2392680"/>
              <a:gd name="connsiteX12" fmla="*/ 434340 w 960120"/>
              <a:gd name="connsiteY12" fmla="*/ 1554480 h 2392680"/>
              <a:gd name="connsiteX13" fmla="*/ 434340 w 960120"/>
              <a:gd name="connsiteY13" fmla="*/ 1554480 h 2392680"/>
              <a:gd name="connsiteX14" fmla="*/ 381000 w 960120"/>
              <a:gd name="connsiteY14" fmla="*/ 1562100 h 2392680"/>
              <a:gd name="connsiteX15" fmla="*/ 182880 w 960120"/>
              <a:gd name="connsiteY15" fmla="*/ 1021080 h 2392680"/>
              <a:gd name="connsiteX16" fmla="*/ 243840 w 960120"/>
              <a:gd name="connsiteY16" fmla="*/ 1051560 h 2392680"/>
              <a:gd name="connsiteX17" fmla="*/ 754380 w 960120"/>
              <a:gd name="connsiteY17" fmla="*/ 746760 h 2392680"/>
              <a:gd name="connsiteX18" fmla="*/ 960120 w 960120"/>
              <a:gd name="connsiteY18" fmla="*/ 403860 h 2392680"/>
              <a:gd name="connsiteX19" fmla="*/ 960120 w 960120"/>
              <a:gd name="connsiteY19" fmla="*/ 0 h 2392680"/>
              <a:gd name="connsiteX20" fmla="*/ 662940 w 960120"/>
              <a:gd name="connsiteY20" fmla="*/ 15240 h 2392680"/>
              <a:gd name="connsiteX21" fmla="*/ 670560 w 960120"/>
              <a:gd name="connsiteY21" fmla="*/ 396240 h 2392680"/>
              <a:gd name="connsiteX0" fmla="*/ 670560 w 960120"/>
              <a:gd name="connsiteY0" fmla="*/ 396240 h 2392680"/>
              <a:gd name="connsiteX1" fmla="*/ 579120 w 960120"/>
              <a:gd name="connsiteY1" fmla="*/ 556260 h 2392680"/>
              <a:gd name="connsiteX2" fmla="*/ 0 w 960120"/>
              <a:gd name="connsiteY2" fmla="*/ 891540 h 2392680"/>
              <a:gd name="connsiteX3" fmla="*/ 144780 w 960120"/>
              <a:gd name="connsiteY3" fmla="*/ 1287780 h 2392680"/>
              <a:gd name="connsiteX4" fmla="*/ 304800 w 960120"/>
              <a:gd name="connsiteY4" fmla="*/ 1744980 h 2392680"/>
              <a:gd name="connsiteX5" fmla="*/ 426720 w 960120"/>
              <a:gd name="connsiteY5" fmla="*/ 1859280 h 2392680"/>
              <a:gd name="connsiteX6" fmla="*/ 426720 w 960120"/>
              <a:gd name="connsiteY6" fmla="*/ 2110740 h 2392680"/>
              <a:gd name="connsiteX7" fmla="*/ 350520 w 960120"/>
              <a:gd name="connsiteY7" fmla="*/ 2110740 h 2392680"/>
              <a:gd name="connsiteX8" fmla="*/ 518160 w 960120"/>
              <a:gd name="connsiteY8" fmla="*/ 2392680 h 2392680"/>
              <a:gd name="connsiteX9" fmla="*/ 685800 w 960120"/>
              <a:gd name="connsiteY9" fmla="*/ 2186940 h 2392680"/>
              <a:gd name="connsiteX10" fmla="*/ 579120 w 960120"/>
              <a:gd name="connsiteY10" fmla="*/ 2095500 h 2392680"/>
              <a:gd name="connsiteX11" fmla="*/ 571500 w 960120"/>
              <a:gd name="connsiteY11" fmla="*/ 1836420 h 2392680"/>
              <a:gd name="connsiteX12" fmla="*/ 434340 w 960120"/>
              <a:gd name="connsiteY12" fmla="*/ 1554480 h 2392680"/>
              <a:gd name="connsiteX13" fmla="*/ 434340 w 960120"/>
              <a:gd name="connsiteY13" fmla="*/ 1554480 h 2392680"/>
              <a:gd name="connsiteX14" fmla="*/ 381000 w 960120"/>
              <a:gd name="connsiteY14" fmla="*/ 1562100 h 2392680"/>
              <a:gd name="connsiteX15" fmla="*/ 182880 w 960120"/>
              <a:gd name="connsiteY15" fmla="*/ 1021080 h 2392680"/>
              <a:gd name="connsiteX16" fmla="*/ 243840 w 960120"/>
              <a:gd name="connsiteY16" fmla="*/ 1051560 h 2392680"/>
              <a:gd name="connsiteX17" fmla="*/ 754380 w 960120"/>
              <a:gd name="connsiteY17" fmla="*/ 746760 h 2392680"/>
              <a:gd name="connsiteX18" fmla="*/ 960120 w 960120"/>
              <a:gd name="connsiteY18" fmla="*/ 403860 h 2392680"/>
              <a:gd name="connsiteX19" fmla="*/ 960120 w 960120"/>
              <a:gd name="connsiteY19" fmla="*/ 0 h 2392680"/>
              <a:gd name="connsiteX20" fmla="*/ 662940 w 960120"/>
              <a:gd name="connsiteY20" fmla="*/ 15240 h 2392680"/>
              <a:gd name="connsiteX21" fmla="*/ 670560 w 960120"/>
              <a:gd name="connsiteY21" fmla="*/ 396240 h 2392680"/>
              <a:gd name="connsiteX0" fmla="*/ 670560 w 960120"/>
              <a:gd name="connsiteY0" fmla="*/ 396240 h 2392680"/>
              <a:gd name="connsiteX1" fmla="*/ 579120 w 960120"/>
              <a:gd name="connsiteY1" fmla="*/ 556260 h 2392680"/>
              <a:gd name="connsiteX2" fmla="*/ 0 w 960120"/>
              <a:gd name="connsiteY2" fmla="*/ 891540 h 2392680"/>
              <a:gd name="connsiteX3" fmla="*/ 144780 w 960120"/>
              <a:gd name="connsiteY3" fmla="*/ 1287780 h 2392680"/>
              <a:gd name="connsiteX4" fmla="*/ 304800 w 960120"/>
              <a:gd name="connsiteY4" fmla="*/ 1744980 h 2392680"/>
              <a:gd name="connsiteX5" fmla="*/ 426720 w 960120"/>
              <a:gd name="connsiteY5" fmla="*/ 1859280 h 2392680"/>
              <a:gd name="connsiteX6" fmla="*/ 426720 w 960120"/>
              <a:gd name="connsiteY6" fmla="*/ 2110740 h 2392680"/>
              <a:gd name="connsiteX7" fmla="*/ 350520 w 960120"/>
              <a:gd name="connsiteY7" fmla="*/ 2209800 h 2392680"/>
              <a:gd name="connsiteX8" fmla="*/ 518160 w 960120"/>
              <a:gd name="connsiteY8" fmla="*/ 2392680 h 2392680"/>
              <a:gd name="connsiteX9" fmla="*/ 685800 w 960120"/>
              <a:gd name="connsiteY9" fmla="*/ 2186940 h 2392680"/>
              <a:gd name="connsiteX10" fmla="*/ 579120 w 960120"/>
              <a:gd name="connsiteY10" fmla="*/ 2095500 h 2392680"/>
              <a:gd name="connsiteX11" fmla="*/ 571500 w 960120"/>
              <a:gd name="connsiteY11" fmla="*/ 1836420 h 2392680"/>
              <a:gd name="connsiteX12" fmla="*/ 434340 w 960120"/>
              <a:gd name="connsiteY12" fmla="*/ 1554480 h 2392680"/>
              <a:gd name="connsiteX13" fmla="*/ 434340 w 960120"/>
              <a:gd name="connsiteY13" fmla="*/ 1554480 h 2392680"/>
              <a:gd name="connsiteX14" fmla="*/ 381000 w 960120"/>
              <a:gd name="connsiteY14" fmla="*/ 1562100 h 2392680"/>
              <a:gd name="connsiteX15" fmla="*/ 182880 w 960120"/>
              <a:gd name="connsiteY15" fmla="*/ 1021080 h 2392680"/>
              <a:gd name="connsiteX16" fmla="*/ 243840 w 960120"/>
              <a:gd name="connsiteY16" fmla="*/ 1051560 h 2392680"/>
              <a:gd name="connsiteX17" fmla="*/ 754380 w 960120"/>
              <a:gd name="connsiteY17" fmla="*/ 746760 h 2392680"/>
              <a:gd name="connsiteX18" fmla="*/ 960120 w 960120"/>
              <a:gd name="connsiteY18" fmla="*/ 403860 h 2392680"/>
              <a:gd name="connsiteX19" fmla="*/ 960120 w 960120"/>
              <a:gd name="connsiteY19" fmla="*/ 0 h 2392680"/>
              <a:gd name="connsiteX20" fmla="*/ 662940 w 960120"/>
              <a:gd name="connsiteY20" fmla="*/ 15240 h 2392680"/>
              <a:gd name="connsiteX21" fmla="*/ 670560 w 960120"/>
              <a:gd name="connsiteY21" fmla="*/ 396240 h 2392680"/>
              <a:gd name="connsiteX0" fmla="*/ 670560 w 960120"/>
              <a:gd name="connsiteY0" fmla="*/ 396240 h 2392680"/>
              <a:gd name="connsiteX1" fmla="*/ 579120 w 960120"/>
              <a:gd name="connsiteY1" fmla="*/ 556260 h 2392680"/>
              <a:gd name="connsiteX2" fmla="*/ 0 w 960120"/>
              <a:gd name="connsiteY2" fmla="*/ 891540 h 2392680"/>
              <a:gd name="connsiteX3" fmla="*/ 144780 w 960120"/>
              <a:gd name="connsiteY3" fmla="*/ 1287780 h 2392680"/>
              <a:gd name="connsiteX4" fmla="*/ 304800 w 960120"/>
              <a:gd name="connsiteY4" fmla="*/ 1744980 h 2392680"/>
              <a:gd name="connsiteX5" fmla="*/ 426720 w 960120"/>
              <a:gd name="connsiteY5" fmla="*/ 1859280 h 2392680"/>
              <a:gd name="connsiteX6" fmla="*/ 426720 w 960120"/>
              <a:gd name="connsiteY6" fmla="*/ 2110740 h 2392680"/>
              <a:gd name="connsiteX7" fmla="*/ 350520 w 960120"/>
              <a:gd name="connsiteY7" fmla="*/ 2209800 h 2392680"/>
              <a:gd name="connsiteX8" fmla="*/ 518160 w 960120"/>
              <a:gd name="connsiteY8" fmla="*/ 2392680 h 2392680"/>
              <a:gd name="connsiteX9" fmla="*/ 685800 w 960120"/>
              <a:gd name="connsiteY9" fmla="*/ 2186940 h 2392680"/>
              <a:gd name="connsiteX10" fmla="*/ 579120 w 960120"/>
              <a:gd name="connsiteY10" fmla="*/ 2179320 h 2392680"/>
              <a:gd name="connsiteX11" fmla="*/ 571500 w 960120"/>
              <a:gd name="connsiteY11" fmla="*/ 1836420 h 2392680"/>
              <a:gd name="connsiteX12" fmla="*/ 434340 w 960120"/>
              <a:gd name="connsiteY12" fmla="*/ 1554480 h 2392680"/>
              <a:gd name="connsiteX13" fmla="*/ 434340 w 960120"/>
              <a:gd name="connsiteY13" fmla="*/ 1554480 h 2392680"/>
              <a:gd name="connsiteX14" fmla="*/ 381000 w 960120"/>
              <a:gd name="connsiteY14" fmla="*/ 1562100 h 2392680"/>
              <a:gd name="connsiteX15" fmla="*/ 182880 w 960120"/>
              <a:gd name="connsiteY15" fmla="*/ 1021080 h 2392680"/>
              <a:gd name="connsiteX16" fmla="*/ 243840 w 960120"/>
              <a:gd name="connsiteY16" fmla="*/ 1051560 h 2392680"/>
              <a:gd name="connsiteX17" fmla="*/ 754380 w 960120"/>
              <a:gd name="connsiteY17" fmla="*/ 746760 h 2392680"/>
              <a:gd name="connsiteX18" fmla="*/ 960120 w 960120"/>
              <a:gd name="connsiteY18" fmla="*/ 403860 h 2392680"/>
              <a:gd name="connsiteX19" fmla="*/ 960120 w 960120"/>
              <a:gd name="connsiteY19" fmla="*/ 0 h 2392680"/>
              <a:gd name="connsiteX20" fmla="*/ 662940 w 960120"/>
              <a:gd name="connsiteY20" fmla="*/ 15240 h 2392680"/>
              <a:gd name="connsiteX21" fmla="*/ 670560 w 960120"/>
              <a:gd name="connsiteY21" fmla="*/ 396240 h 2392680"/>
              <a:gd name="connsiteX0" fmla="*/ 670560 w 960120"/>
              <a:gd name="connsiteY0" fmla="*/ 396240 h 2392680"/>
              <a:gd name="connsiteX1" fmla="*/ 579120 w 960120"/>
              <a:gd name="connsiteY1" fmla="*/ 556260 h 2392680"/>
              <a:gd name="connsiteX2" fmla="*/ 0 w 960120"/>
              <a:gd name="connsiteY2" fmla="*/ 891540 h 2392680"/>
              <a:gd name="connsiteX3" fmla="*/ 144780 w 960120"/>
              <a:gd name="connsiteY3" fmla="*/ 1287780 h 2392680"/>
              <a:gd name="connsiteX4" fmla="*/ 304800 w 960120"/>
              <a:gd name="connsiteY4" fmla="*/ 1744980 h 2392680"/>
              <a:gd name="connsiteX5" fmla="*/ 426720 w 960120"/>
              <a:gd name="connsiteY5" fmla="*/ 1859280 h 2392680"/>
              <a:gd name="connsiteX6" fmla="*/ 449580 w 960120"/>
              <a:gd name="connsiteY6" fmla="*/ 2194560 h 2392680"/>
              <a:gd name="connsiteX7" fmla="*/ 350520 w 960120"/>
              <a:gd name="connsiteY7" fmla="*/ 2209800 h 2392680"/>
              <a:gd name="connsiteX8" fmla="*/ 518160 w 960120"/>
              <a:gd name="connsiteY8" fmla="*/ 2392680 h 2392680"/>
              <a:gd name="connsiteX9" fmla="*/ 685800 w 960120"/>
              <a:gd name="connsiteY9" fmla="*/ 2186940 h 2392680"/>
              <a:gd name="connsiteX10" fmla="*/ 579120 w 960120"/>
              <a:gd name="connsiteY10" fmla="*/ 2179320 h 2392680"/>
              <a:gd name="connsiteX11" fmla="*/ 571500 w 960120"/>
              <a:gd name="connsiteY11" fmla="*/ 1836420 h 2392680"/>
              <a:gd name="connsiteX12" fmla="*/ 434340 w 960120"/>
              <a:gd name="connsiteY12" fmla="*/ 1554480 h 2392680"/>
              <a:gd name="connsiteX13" fmla="*/ 434340 w 960120"/>
              <a:gd name="connsiteY13" fmla="*/ 1554480 h 2392680"/>
              <a:gd name="connsiteX14" fmla="*/ 381000 w 960120"/>
              <a:gd name="connsiteY14" fmla="*/ 1562100 h 2392680"/>
              <a:gd name="connsiteX15" fmla="*/ 182880 w 960120"/>
              <a:gd name="connsiteY15" fmla="*/ 1021080 h 2392680"/>
              <a:gd name="connsiteX16" fmla="*/ 243840 w 960120"/>
              <a:gd name="connsiteY16" fmla="*/ 1051560 h 2392680"/>
              <a:gd name="connsiteX17" fmla="*/ 754380 w 960120"/>
              <a:gd name="connsiteY17" fmla="*/ 746760 h 2392680"/>
              <a:gd name="connsiteX18" fmla="*/ 960120 w 960120"/>
              <a:gd name="connsiteY18" fmla="*/ 403860 h 2392680"/>
              <a:gd name="connsiteX19" fmla="*/ 960120 w 960120"/>
              <a:gd name="connsiteY19" fmla="*/ 0 h 2392680"/>
              <a:gd name="connsiteX20" fmla="*/ 662940 w 960120"/>
              <a:gd name="connsiteY20" fmla="*/ 15240 h 2392680"/>
              <a:gd name="connsiteX21" fmla="*/ 670560 w 960120"/>
              <a:gd name="connsiteY21" fmla="*/ 396240 h 2392680"/>
              <a:gd name="connsiteX0" fmla="*/ 670560 w 960120"/>
              <a:gd name="connsiteY0" fmla="*/ 396240 h 2392680"/>
              <a:gd name="connsiteX1" fmla="*/ 579120 w 960120"/>
              <a:gd name="connsiteY1" fmla="*/ 556260 h 2392680"/>
              <a:gd name="connsiteX2" fmla="*/ 0 w 960120"/>
              <a:gd name="connsiteY2" fmla="*/ 891540 h 2392680"/>
              <a:gd name="connsiteX3" fmla="*/ 144780 w 960120"/>
              <a:gd name="connsiteY3" fmla="*/ 1287780 h 2392680"/>
              <a:gd name="connsiteX4" fmla="*/ 304800 w 960120"/>
              <a:gd name="connsiteY4" fmla="*/ 1744980 h 2392680"/>
              <a:gd name="connsiteX5" fmla="*/ 426720 w 960120"/>
              <a:gd name="connsiteY5" fmla="*/ 1859280 h 2392680"/>
              <a:gd name="connsiteX6" fmla="*/ 449580 w 960120"/>
              <a:gd name="connsiteY6" fmla="*/ 2194560 h 2392680"/>
              <a:gd name="connsiteX7" fmla="*/ 320040 w 960120"/>
              <a:gd name="connsiteY7" fmla="*/ 2171700 h 2392680"/>
              <a:gd name="connsiteX8" fmla="*/ 518160 w 960120"/>
              <a:gd name="connsiteY8" fmla="*/ 2392680 h 2392680"/>
              <a:gd name="connsiteX9" fmla="*/ 685800 w 960120"/>
              <a:gd name="connsiteY9" fmla="*/ 2186940 h 2392680"/>
              <a:gd name="connsiteX10" fmla="*/ 579120 w 960120"/>
              <a:gd name="connsiteY10" fmla="*/ 2179320 h 2392680"/>
              <a:gd name="connsiteX11" fmla="*/ 571500 w 960120"/>
              <a:gd name="connsiteY11" fmla="*/ 1836420 h 2392680"/>
              <a:gd name="connsiteX12" fmla="*/ 434340 w 960120"/>
              <a:gd name="connsiteY12" fmla="*/ 1554480 h 2392680"/>
              <a:gd name="connsiteX13" fmla="*/ 434340 w 960120"/>
              <a:gd name="connsiteY13" fmla="*/ 1554480 h 2392680"/>
              <a:gd name="connsiteX14" fmla="*/ 381000 w 960120"/>
              <a:gd name="connsiteY14" fmla="*/ 1562100 h 2392680"/>
              <a:gd name="connsiteX15" fmla="*/ 182880 w 960120"/>
              <a:gd name="connsiteY15" fmla="*/ 1021080 h 2392680"/>
              <a:gd name="connsiteX16" fmla="*/ 243840 w 960120"/>
              <a:gd name="connsiteY16" fmla="*/ 1051560 h 2392680"/>
              <a:gd name="connsiteX17" fmla="*/ 754380 w 960120"/>
              <a:gd name="connsiteY17" fmla="*/ 746760 h 2392680"/>
              <a:gd name="connsiteX18" fmla="*/ 960120 w 960120"/>
              <a:gd name="connsiteY18" fmla="*/ 403860 h 2392680"/>
              <a:gd name="connsiteX19" fmla="*/ 960120 w 960120"/>
              <a:gd name="connsiteY19" fmla="*/ 0 h 2392680"/>
              <a:gd name="connsiteX20" fmla="*/ 662940 w 960120"/>
              <a:gd name="connsiteY20" fmla="*/ 15240 h 2392680"/>
              <a:gd name="connsiteX21" fmla="*/ 670560 w 960120"/>
              <a:gd name="connsiteY21" fmla="*/ 396240 h 2392680"/>
              <a:gd name="connsiteX0" fmla="*/ 670560 w 960120"/>
              <a:gd name="connsiteY0" fmla="*/ 396240 h 2392680"/>
              <a:gd name="connsiteX1" fmla="*/ 579120 w 960120"/>
              <a:gd name="connsiteY1" fmla="*/ 556260 h 2392680"/>
              <a:gd name="connsiteX2" fmla="*/ 0 w 960120"/>
              <a:gd name="connsiteY2" fmla="*/ 891540 h 2392680"/>
              <a:gd name="connsiteX3" fmla="*/ 144780 w 960120"/>
              <a:gd name="connsiteY3" fmla="*/ 1287780 h 2392680"/>
              <a:gd name="connsiteX4" fmla="*/ 304800 w 960120"/>
              <a:gd name="connsiteY4" fmla="*/ 1744980 h 2392680"/>
              <a:gd name="connsiteX5" fmla="*/ 426720 w 960120"/>
              <a:gd name="connsiteY5" fmla="*/ 1859280 h 2392680"/>
              <a:gd name="connsiteX6" fmla="*/ 449580 w 960120"/>
              <a:gd name="connsiteY6" fmla="*/ 2194560 h 2392680"/>
              <a:gd name="connsiteX7" fmla="*/ 320040 w 960120"/>
              <a:gd name="connsiteY7" fmla="*/ 2171700 h 2392680"/>
              <a:gd name="connsiteX8" fmla="*/ 518160 w 960120"/>
              <a:gd name="connsiteY8" fmla="*/ 2392680 h 2392680"/>
              <a:gd name="connsiteX9" fmla="*/ 685800 w 960120"/>
              <a:gd name="connsiteY9" fmla="*/ 2186940 h 2392680"/>
              <a:gd name="connsiteX10" fmla="*/ 541020 w 960120"/>
              <a:gd name="connsiteY10" fmla="*/ 1836420 h 2392680"/>
              <a:gd name="connsiteX11" fmla="*/ 571500 w 960120"/>
              <a:gd name="connsiteY11" fmla="*/ 1836420 h 2392680"/>
              <a:gd name="connsiteX12" fmla="*/ 434340 w 960120"/>
              <a:gd name="connsiteY12" fmla="*/ 1554480 h 2392680"/>
              <a:gd name="connsiteX13" fmla="*/ 434340 w 960120"/>
              <a:gd name="connsiteY13" fmla="*/ 1554480 h 2392680"/>
              <a:gd name="connsiteX14" fmla="*/ 381000 w 960120"/>
              <a:gd name="connsiteY14" fmla="*/ 1562100 h 2392680"/>
              <a:gd name="connsiteX15" fmla="*/ 182880 w 960120"/>
              <a:gd name="connsiteY15" fmla="*/ 1021080 h 2392680"/>
              <a:gd name="connsiteX16" fmla="*/ 243840 w 960120"/>
              <a:gd name="connsiteY16" fmla="*/ 1051560 h 2392680"/>
              <a:gd name="connsiteX17" fmla="*/ 754380 w 960120"/>
              <a:gd name="connsiteY17" fmla="*/ 746760 h 2392680"/>
              <a:gd name="connsiteX18" fmla="*/ 960120 w 960120"/>
              <a:gd name="connsiteY18" fmla="*/ 403860 h 2392680"/>
              <a:gd name="connsiteX19" fmla="*/ 960120 w 960120"/>
              <a:gd name="connsiteY19" fmla="*/ 0 h 2392680"/>
              <a:gd name="connsiteX20" fmla="*/ 662940 w 960120"/>
              <a:gd name="connsiteY20" fmla="*/ 15240 h 2392680"/>
              <a:gd name="connsiteX21" fmla="*/ 670560 w 960120"/>
              <a:gd name="connsiteY21" fmla="*/ 396240 h 2392680"/>
              <a:gd name="connsiteX0" fmla="*/ 670560 w 960120"/>
              <a:gd name="connsiteY0" fmla="*/ 396240 h 2392680"/>
              <a:gd name="connsiteX1" fmla="*/ 579120 w 960120"/>
              <a:gd name="connsiteY1" fmla="*/ 556260 h 2392680"/>
              <a:gd name="connsiteX2" fmla="*/ 0 w 960120"/>
              <a:gd name="connsiteY2" fmla="*/ 891540 h 2392680"/>
              <a:gd name="connsiteX3" fmla="*/ 144780 w 960120"/>
              <a:gd name="connsiteY3" fmla="*/ 1287780 h 2392680"/>
              <a:gd name="connsiteX4" fmla="*/ 304800 w 960120"/>
              <a:gd name="connsiteY4" fmla="*/ 1744980 h 2392680"/>
              <a:gd name="connsiteX5" fmla="*/ 426720 w 960120"/>
              <a:gd name="connsiteY5" fmla="*/ 1859280 h 2392680"/>
              <a:gd name="connsiteX6" fmla="*/ 449580 w 960120"/>
              <a:gd name="connsiteY6" fmla="*/ 2194560 h 2392680"/>
              <a:gd name="connsiteX7" fmla="*/ 320040 w 960120"/>
              <a:gd name="connsiteY7" fmla="*/ 2171700 h 2392680"/>
              <a:gd name="connsiteX8" fmla="*/ 518160 w 960120"/>
              <a:gd name="connsiteY8" fmla="*/ 2392680 h 2392680"/>
              <a:gd name="connsiteX9" fmla="*/ 586740 w 960120"/>
              <a:gd name="connsiteY9" fmla="*/ 1844040 h 2392680"/>
              <a:gd name="connsiteX10" fmla="*/ 541020 w 960120"/>
              <a:gd name="connsiteY10" fmla="*/ 1836420 h 2392680"/>
              <a:gd name="connsiteX11" fmla="*/ 571500 w 960120"/>
              <a:gd name="connsiteY11" fmla="*/ 1836420 h 2392680"/>
              <a:gd name="connsiteX12" fmla="*/ 434340 w 960120"/>
              <a:gd name="connsiteY12" fmla="*/ 1554480 h 2392680"/>
              <a:gd name="connsiteX13" fmla="*/ 434340 w 960120"/>
              <a:gd name="connsiteY13" fmla="*/ 1554480 h 2392680"/>
              <a:gd name="connsiteX14" fmla="*/ 381000 w 960120"/>
              <a:gd name="connsiteY14" fmla="*/ 1562100 h 2392680"/>
              <a:gd name="connsiteX15" fmla="*/ 182880 w 960120"/>
              <a:gd name="connsiteY15" fmla="*/ 1021080 h 2392680"/>
              <a:gd name="connsiteX16" fmla="*/ 243840 w 960120"/>
              <a:gd name="connsiteY16" fmla="*/ 1051560 h 2392680"/>
              <a:gd name="connsiteX17" fmla="*/ 754380 w 960120"/>
              <a:gd name="connsiteY17" fmla="*/ 746760 h 2392680"/>
              <a:gd name="connsiteX18" fmla="*/ 960120 w 960120"/>
              <a:gd name="connsiteY18" fmla="*/ 403860 h 2392680"/>
              <a:gd name="connsiteX19" fmla="*/ 960120 w 960120"/>
              <a:gd name="connsiteY19" fmla="*/ 0 h 2392680"/>
              <a:gd name="connsiteX20" fmla="*/ 662940 w 960120"/>
              <a:gd name="connsiteY20" fmla="*/ 15240 h 2392680"/>
              <a:gd name="connsiteX21" fmla="*/ 670560 w 960120"/>
              <a:gd name="connsiteY21" fmla="*/ 396240 h 2392680"/>
              <a:gd name="connsiteX0" fmla="*/ 670560 w 960120"/>
              <a:gd name="connsiteY0" fmla="*/ 396240 h 2392680"/>
              <a:gd name="connsiteX1" fmla="*/ 579120 w 960120"/>
              <a:gd name="connsiteY1" fmla="*/ 556260 h 2392680"/>
              <a:gd name="connsiteX2" fmla="*/ 0 w 960120"/>
              <a:gd name="connsiteY2" fmla="*/ 891540 h 2392680"/>
              <a:gd name="connsiteX3" fmla="*/ 144780 w 960120"/>
              <a:gd name="connsiteY3" fmla="*/ 1287780 h 2392680"/>
              <a:gd name="connsiteX4" fmla="*/ 304800 w 960120"/>
              <a:gd name="connsiteY4" fmla="*/ 1744980 h 2392680"/>
              <a:gd name="connsiteX5" fmla="*/ 426720 w 960120"/>
              <a:gd name="connsiteY5" fmla="*/ 1859280 h 2392680"/>
              <a:gd name="connsiteX6" fmla="*/ 480060 w 960120"/>
              <a:gd name="connsiteY6" fmla="*/ 1889760 h 2392680"/>
              <a:gd name="connsiteX7" fmla="*/ 320040 w 960120"/>
              <a:gd name="connsiteY7" fmla="*/ 2171700 h 2392680"/>
              <a:gd name="connsiteX8" fmla="*/ 518160 w 960120"/>
              <a:gd name="connsiteY8" fmla="*/ 2392680 h 2392680"/>
              <a:gd name="connsiteX9" fmla="*/ 586740 w 960120"/>
              <a:gd name="connsiteY9" fmla="*/ 1844040 h 2392680"/>
              <a:gd name="connsiteX10" fmla="*/ 541020 w 960120"/>
              <a:gd name="connsiteY10" fmla="*/ 1836420 h 2392680"/>
              <a:gd name="connsiteX11" fmla="*/ 571500 w 960120"/>
              <a:gd name="connsiteY11" fmla="*/ 1836420 h 2392680"/>
              <a:gd name="connsiteX12" fmla="*/ 434340 w 960120"/>
              <a:gd name="connsiteY12" fmla="*/ 1554480 h 2392680"/>
              <a:gd name="connsiteX13" fmla="*/ 434340 w 960120"/>
              <a:gd name="connsiteY13" fmla="*/ 1554480 h 2392680"/>
              <a:gd name="connsiteX14" fmla="*/ 381000 w 960120"/>
              <a:gd name="connsiteY14" fmla="*/ 1562100 h 2392680"/>
              <a:gd name="connsiteX15" fmla="*/ 182880 w 960120"/>
              <a:gd name="connsiteY15" fmla="*/ 1021080 h 2392680"/>
              <a:gd name="connsiteX16" fmla="*/ 243840 w 960120"/>
              <a:gd name="connsiteY16" fmla="*/ 1051560 h 2392680"/>
              <a:gd name="connsiteX17" fmla="*/ 754380 w 960120"/>
              <a:gd name="connsiteY17" fmla="*/ 746760 h 2392680"/>
              <a:gd name="connsiteX18" fmla="*/ 960120 w 960120"/>
              <a:gd name="connsiteY18" fmla="*/ 403860 h 2392680"/>
              <a:gd name="connsiteX19" fmla="*/ 960120 w 960120"/>
              <a:gd name="connsiteY19" fmla="*/ 0 h 2392680"/>
              <a:gd name="connsiteX20" fmla="*/ 662940 w 960120"/>
              <a:gd name="connsiteY20" fmla="*/ 15240 h 2392680"/>
              <a:gd name="connsiteX21" fmla="*/ 670560 w 960120"/>
              <a:gd name="connsiteY21" fmla="*/ 396240 h 2392680"/>
              <a:gd name="connsiteX0" fmla="*/ 670560 w 960120"/>
              <a:gd name="connsiteY0" fmla="*/ 396240 h 2392680"/>
              <a:gd name="connsiteX1" fmla="*/ 579120 w 960120"/>
              <a:gd name="connsiteY1" fmla="*/ 556260 h 2392680"/>
              <a:gd name="connsiteX2" fmla="*/ 0 w 960120"/>
              <a:gd name="connsiteY2" fmla="*/ 891540 h 2392680"/>
              <a:gd name="connsiteX3" fmla="*/ 144780 w 960120"/>
              <a:gd name="connsiteY3" fmla="*/ 1287780 h 2392680"/>
              <a:gd name="connsiteX4" fmla="*/ 304800 w 960120"/>
              <a:gd name="connsiteY4" fmla="*/ 1744980 h 2392680"/>
              <a:gd name="connsiteX5" fmla="*/ 426720 w 960120"/>
              <a:gd name="connsiteY5" fmla="*/ 1859280 h 2392680"/>
              <a:gd name="connsiteX6" fmla="*/ 480060 w 960120"/>
              <a:gd name="connsiteY6" fmla="*/ 1889760 h 2392680"/>
              <a:gd name="connsiteX7" fmla="*/ 533400 w 960120"/>
              <a:gd name="connsiteY7" fmla="*/ 1943100 h 2392680"/>
              <a:gd name="connsiteX8" fmla="*/ 518160 w 960120"/>
              <a:gd name="connsiteY8" fmla="*/ 2392680 h 2392680"/>
              <a:gd name="connsiteX9" fmla="*/ 586740 w 960120"/>
              <a:gd name="connsiteY9" fmla="*/ 1844040 h 2392680"/>
              <a:gd name="connsiteX10" fmla="*/ 541020 w 960120"/>
              <a:gd name="connsiteY10" fmla="*/ 1836420 h 2392680"/>
              <a:gd name="connsiteX11" fmla="*/ 571500 w 960120"/>
              <a:gd name="connsiteY11" fmla="*/ 1836420 h 2392680"/>
              <a:gd name="connsiteX12" fmla="*/ 434340 w 960120"/>
              <a:gd name="connsiteY12" fmla="*/ 1554480 h 2392680"/>
              <a:gd name="connsiteX13" fmla="*/ 434340 w 960120"/>
              <a:gd name="connsiteY13" fmla="*/ 1554480 h 2392680"/>
              <a:gd name="connsiteX14" fmla="*/ 381000 w 960120"/>
              <a:gd name="connsiteY14" fmla="*/ 1562100 h 2392680"/>
              <a:gd name="connsiteX15" fmla="*/ 182880 w 960120"/>
              <a:gd name="connsiteY15" fmla="*/ 1021080 h 2392680"/>
              <a:gd name="connsiteX16" fmla="*/ 243840 w 960120"/>
              <a:gd name="connsiteY16" fmla="*/ 1051560 h 2392680"/>
              <a:gd name="connsiteX17" fmla="*/ 754380 w 960120"/>
              <a:gd name="connsiteY17" fmla="*/ 746760 h 2392680"/>
              <a:gd name="connsiteX18" fmla="*/ 960120 w 960120"/>
              <a:gd name="connsiteY18" fmla="*/ 403860 h 2392680"/>
              <a:gd name="connsiteX19" fmla="*/ 960120 w 960120"/>
              <a:gd name="connsiteY19" fmla="*/ 0 h 2392680"/>
              <a:gd name="connsiteX20" fmla="*/ 662940 w 960120"/>
              <a:gd name="connsiteY20" fmla="*/ 15240 h 2392680"/>
              <a:gd name="connsiteX21" fmla="*/ 670560 w 960120"/>
              <a:gd name="connsiteY21" fmla="*/ 396240 h 2392680"/>
              <a:gd name="connsiteX0" fmla="*/ 670560 w 960120"/>
              <a:gd name="connsiteY0" fmla="*/ 396240 h 1950720"/>
              <a:gd name="connsiteX1" fmla="*/ 579120 w 960120"/>
              <a:gd name="connsiteY1" fmla="*/ 556260 h 1950720"/>
              <a:gd name="connsiteX2" fmla="*/ 0 w 960120"/>
              <a:gd name="connsiteY2" fmla="*/ 891540 h 1950720"/>
              <a:gd name="connsiteX3" fmla="*/ 144780 w 960120"/>
              <a:gd name="connsiteY3" fmla="*/ 1287780 h 1950720"/>
              <a:gd name="connsiteX4" fmla="*/ 304800 w 960120"/>
              <a:gd name="connsiteY4" fmla="*/ 1744980 h 1950720"/>
              <a:gd name="connsiteX5" fmla="*/ 426720 w 960120"/>
              <a:gd name="connsiteY5" fmla="*/ 1859280 h 1950720"/>
              <a:gd name="connsiteX6" fmla="*/ 480060 w 960120"/>
              <a:gd name="connsiteY6" fmla="*/ 1889760 h 1950720"/>
              <a:gd name="connsiteX7" fmla="*/ 533400 w 960120"/>
              <a:gd name="connsiteY7" fmla="*/ 1943100 h 1950720"/>
              <a:gd name="connsiteX8" fmla="*/ 617220 w 960120"/>
              <a:gd name="connsiteY8" fmla="*/ 1950720 h 1950720"/>
              <a:gd name="connsiteX9" fmla="*/ 586740 w 960120"/>
              <a:gd name="connsiteY9" fmla="*/ 1844040 h 1950720"/>
              <a:gd name="connsiteX10" fmla="*/ 541020 w 960120"/>
              <a:gd name="connsiteY10" fmla="*/ 1836420 h 1950720"/>
              <a:gd name="connsiteX11" fmla="*/ 571500 w 960120"/>
              <a:gd name="connsiteY11" fmla="*/ 1836420 h 1950720"/>
              <a:gd name="connsiteX12" fmla="*/ 434340 w 960120"/>
              <a:gd name="connsiteY12" fmla="*/ 1554480 h 1950720"/>
              <a:gd name="connsiteX13" fmla="*/ 434340 w 960120"/>
              <a:gd name="connsiteY13" fmla="*/ 1554480 h 1950720"/>
              <a:gd name="connsiteX14" fmla="*/ 381000 w 960120"/>
              <a:gd name="connsiteY14" fmla="*/ 1562100 h 1950720"/>
              <a:gd name="connsiteX15" fmla="*/ 182880 w 960120"/>
              <a:gd name="connsiteY15" fmla="*/ 1021080 h 1950720"/>
              <a:gd name="connsiteX16" fmla="*/ 243840 w 960120"/>
              <a:gd name="connsiteY16" fmla="*/ 1051560 h 1950720"/>
              <a:gd name="connsiteX17" fmla="*/ 754380 w 960120"/>
              <a:gd name="connsiteY17" fmla="*/ 746760 h 1950720"/>
              <a:gd name="connsiteX18" fmla="*/ 960120 w 960120"/>
              <a:gd name="connsiteY18" fmla="*/ 403860 h 1950720"/>
              <a:gd name="connsiteX19" fmla="*/ 960120 w 960120"/>
              <a:gd name="connsiteY19" fmla="*/ 0 h 1950720"/>
              <a:gd name="connsiteX20" fmla="*/ 662940 w 960120"/>
              <a:gd name="connsiteY20" fmla="*/ 15240 h 1950720"/>
              <a:gd name="connsiteX21" fmla="*/ 670560 w 960120"/>
              <a:gd name="connsiteY21" fmla="*/ 39624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60120" h="1950720">
                <a:moveTo>
                  <a:pt x="670560" y="396240"/>
                </a:moveTo>
                <a:lnTo>
                  <a:pt x="579120" y="556260"/>
                </a:lnTo>
                <a:lnTo>
                  <a:pt x="0" y="891540"/>
                </a:lnTo>
                <a:lnTo>
                  <a:pt x="144780" y="1287780"/>
                </a:lnTo>
                <a:lnTo>
                  <a:pt x="304800" y="1744980"/>
                </a:lnTo>
                <a:lnTo>
                  <a:pt x="426720" y="1859280"/>
                </a:lnTo>
                <a:lnTo>
                  <a:pt x="480060" y="1889760"/>
                </a:lnTo>
                <a:lnTo>
                  <a:pt x="533400" y="1943100"/>
                </a:lnTo>
                <a:lnTo>
                  <a:pt x="617220" y="1950720"/>
                </a:lnTo>
                <a:lnTo>
                  <a:pt x="586740" y="1844040"/>
                </a:lnTo>
                <a:lnTo>
                  <a:pt x="541020" y="1836420"/>
                </a:lnTo>
                <a:lnTo>
                  <a:pt x="571500" y="1836420"/>
                </a:lnTo>
                <a:lnTo>
                  <a:pt x="434340" y="1554480"/>
                </a:lnTo>
                <a:lnTo>
                  <a:pt x="434340" y="1554480"/>
                </a:lnTo>
                <a:lnTo>
                  <a:pt x="381000" y="1562100"/>
                </a:lnTo>
                <a:lnTo>
                  <a:pt x="182880" y="1021080"/>
                </a:lnTo>
                <a:lnTo>
                  <a:pt x="243840" y="1051560"/>
                </a:lnTo>
                <a:lnTo>
                  <a:pt x="754380" y="746760"/>
                </a:lnTo>
                <a:lnTo>
                  <a:pt x="960120" y="403860"/>
                </a:lnTo>
                <a:lnTo>
                  <a:pt x="960120" y="0"/>
                </a:lnTo>
                <a:lnTo>
                  <a:pt x="662940" y="15240"/>
                </a:lnTo>
                <a:lnTo>
                  <a:pt x="670560" y="396240"/>
                </a:lnTo>
                <a:close/>
              </a:path>
            </a:pathLst>
          </a:cu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Searching </a:t>
            </a:r>
            <a:r>
              <a:rPr lang="en-US" altLang="zh-TW" smtClean="0"/>
              <a:t>by Rank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420458" cy="494773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Indexed BST</a:t>
            </a:r>
          </a:p>
          <a:p>
            <a:r>
              <a:rPr lang="en-US" altLang="zh-TW" dirty="0" smtClean="0"/>
              <a:t>Key concepts</a:t>
            </a:r>
          </a:p>
          <a:p>
            <a:pPr lvl="1"/>
            <a:r>
              <a:rPr lang="en-US" altLang="zh-TW" dirty="0" smtClean="0"/>
              <a:t>Node's </a:t>
            </a:r>
            <a:r>
              <a:rPr lang="en-US" altLang="zh-TW" dirty="0" smtClean="0">
                <a:solidFill>
                  <a:srgbClr val="0000CC"/>
                </a:solidFill>
              </a:rPr>
              <a:t>rank</a:t>
            </a:r>
            <a:r>
              <a:rPr lang="en-US" altLang="zh-TW" dirty="0" smtClean="0"/>
              <a:t> is its </a:t>
            </a:r>
            <a:r>
              <a:rPr lang="en-US" altLang="zh-TW" dirty="0" err="1" smtClean="0">
                <a:solidFill>
                  <a:srgbClr val="C00000"/>
                </a:solidFill>
              </a:rPr>
              <a:t>inorder</a:t>
            </a:r>
            <a:r>
              <a:rPr lang="en-US" altLang="zh-TW" dirty="0" smtClean="0">
                <a:solidFill>
                  <a:srgbClr val="C00000"/>
                </a:solidFill>
              </a:rPr>
              <a:t> position</a:t>
            </a:r>
          </a:p>
          <a:p>
            <a:pPr lvl="1"/>
            <a:r>
              <a:rPr lang="en-US" altLang="zh-TW" dirty="0" smtClean="0"/>
              <a:t>Each node equips an </a:t>
            </a:r>
            <a:r>
              <a:rPr lang="en-US" altLang="zh-TW" dirty="0" smtClean="0">
                <a:solidFill>
                  <a:srgbClr val="0000CC"/>
                </a:solidFill>
              </a:rPr>
              <a:t>additional field: </a:t>
            </a:r>
            <a:r>
              <a:rPr lang="en-US" altLang="zh-TW" dirty="0" err="1" smtClean="0">
                <a:solidFill>
                  <a:srgbClr val="0000CC"/>
                </a:solidFill>
              </a:rPr>
              <a:t>leftSize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2"/>
            <a:r>
              <a:rPr lang="en-US" altLang="zh-TW" sz="2400" dirty="0" smtClean="0"/>
              <a:t>One plus the number of nodes in the left subtree of the node</a:t>
            </a:r>
          </a:p>
          <a:p>
            <a:pPr lvl="1"/>
            <a:r>
              <a:rPr lang="en-US" altLang="zh-TW" dirty="0" err="1" smtClean="0">
                <a:solidFill>
                  <a:srgbClr val="0000CC"/>
                </a:solidFill>
              </a:rPr>
              <a:t>leftSize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dirty="0" smtClean="0"/>
              <a:t>can </a:t>
            </a:r>
            <a:r>
              <a:rPr lang="en-US" altLang="zh-TW" dirty="0" smtClean="0">
                <a:solidFill>
                  <a:srgbClr val="C00000"/>
                </a:solidFill>
              </a:rPr>
              <a:t>guide the rank-based search</a:t>
            </a:r>
          </a:p>
          <a:p>
            <a:r>
              <a:rPr lang="en-US" altLang="zh-TW" dirty="0" err="1" smtClean="0"/>
              <a:t>RankGet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r) searches for the </a:t>
            </a:r>
            <a:r>
              <a:rPr lang="en-US" altLang="zh-TW" dirty="0" err="1" smtClean="0">
                <a:solidFill>
                  <a:srgbClr val="0000CC"/>
                </a:solidFill>
              </a:rPr>
              <a:t>rth</a:t>
            </a:r>
            <a:r>
              <a:rPr lang="en-US" altLang="zh-TW" dirty="0" smtClean="0">
                <a:solidFill>
                  <a:srgbClr val="0000CC"/>
                </a:solidFill>
              </a:rPr>
              <a:t> smallest</a:t>
            </a:r>
            <a:r>
              <a:rPr lang="en-US" altLang="zh-TW" dirty="0" smtClean="0"/>
              <a:t> element.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222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056225" y="3756972"/>
            <a:ext cx="540317" cy="5403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  <a:p>
            <a:pPr algn="ctr"/>
            <a:r>
              <a:rPr lang="en-US" altLang="zh-TW" smtClean="0">
                <a:solidFill>
                  <a:srgbClr val="C00000"/>
                </a:solidFill>
              </a:rPr>
              <a:t>1</a:t>
            </a: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6983755" y="3756972"/>
            <a:ext cx="540317" cy="540317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16</a:t>
            </a:r>
          </a:p>
          <a:p>
            <a:pPr algn="ctr"/>
            <a:r>
              <a:rPr lang="en-US" altLang="zh-TW" smtClean="0">
                <a:solidFill>
                  <a:srgbClr val="C00000"/>
                </a:solidFill>
              </a:rPr>
              <a:t>1</a:t>
            </a: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6517342" y="3121412"/>
            <a:ext cx="540317" cy="540317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15</a:t>
            </a:r>
          </a:p>
          <a:p>
            <a:pPr algn="ctr"/>
            <a:r>
              <a:rPr lang="en-US" altLang="zh-TW" smtClean="0">
                <a:solidFill>
                  <a:srgbClr val="C00000"/>
                </a:solidFill>
              </a:rPr>
              <a:t>2</a:t>
            </a: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7644545" y="3756972"/>
            <a:ext cx="540317" cy="5403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21</a:t>
            </a:r>
          </a:p>
          <a:p>
            <a:pPr algn="ctr"/>
            <a:r>
              <a:rPr lang="en-US" altLang="zh-TW" smtClean="0">
                <a:solidFill>
                  <a:srgbClr val="C00000"/>
                </a:solidFill>
              </a:rPr>
              <a:t>1</a:t>
            </a: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8174851" y="3121412"/>
            <a:ext cx="540317" cy="5403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25</a:t>
            </a:r>
          </a:p>
          <a:p>
            <a:pPr algn="ctr"/>
            <a:r>
              <a:rPr lang="en-US" altLang="zh-TW" smtClean="0">
                <a:solidFill>
                  <a:srgbClr val="C00000"/>
                </a:solidFill>
              </a:rPr>
              <a:t>2</a:t>
            </a: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254634" y="2538899"/>
            <a:ext cx="540317" cy="540317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  <a:p>
            <a:pPr algn="ctr"/>
            <a:r>
              <a:rPr lang="en-US" altLang="zh-TW" smtClean="0">
                <a:solidFill>
                  <a:srgbClr val="C00000"/>
                </a:solidFill>
              </a:rPr>
              <a:t>4</a:t>
            </a:r>
            <a:endParaRPr lang="zh-TW" altLang="en-US">
              <a:solidFill>
                <a:srgbClr val="C00000"/>
              </a:solidFill>
            </a:endParaRP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6978531" y="3000088"/>
            <a:ext cx="355231" cy="2004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6517414" y="3582601"/>
            <a:ext cx="79056" cy="2534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6978531" y="3582601"/>
            <a:ext cx="84352" cy="2534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7715823" y="3000088"/>
            <a:ext cx="538156" cy="20045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8105734" y="3582601"/>
            <a:ext cx="148245" cy="25349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線接點 16"/>
          <p:cNvCxnSpPr>
            <a:stCxn id="10" idx="2"/>
            <a:endCxn id="10" idx="6"/>
          </p:cNvCxnSpPr>
          <p:nvPr/>
        </p:nvCxnSpPr>
        <p:spPr>
          <a:xfrm>
            <a:off x="7254634" y="2809058"/>
            <a:ext cx="5403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stCxn id="7" idx="2"/>
            <a:endCxn id="7" idx="6"/>
          </p:cNvCxnSpPr>
          <p:nvPr/>
        </p:nvCxnSpPr>
        <p:spPr>
          <a:xfrm>
            <a:off x="6517342" y="3391571"/>
            <a:ext cx="5403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5" idx="2"/>
            <a:endCxn id="5" idx="6"/>
          </p:cNvCxnSpPr>
          <p:nvPr/>
        </p:nvCxnSpPr>
        <p:spPr>
          <a:xfrm>
            <a:off x="6056225" y="4027131"/>
            <a:ext cx="5403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6" idx="2"/>
            <a:endCxn id="6" idx="6"/>
          </p:cNvCxnSpPr>
          <p:nvPr/>
        </p:nvCxnSpPr>
        <p:spPr>
          <a:xfrm>
            <a:off x="6983755" y="4027131"/>
            <a:ext cx="5403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8" idx="2"/>
            <a:endCxn id="8" idx="6"/>
          </p:cNvCxnSpPr>
          <p:nvPr/>
        </p:nvCxnSpPr>
        <p:spPr>
          <a:xfrm>
            <a:off x="7644545" y="4027131"/>
            <a:ext cx="5403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9" idx="2"/>
            <a:endCxn id="9" idx="6"/>
          </p:cNvCxnSpPr>
          <p:nvPr/>
        </p:nvCxnSpPr>
        <p:spPr>
          <a:xfrm>
            <a:off x="8174851" y="3391571"/>
            <a:ext cx="5403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/>
          <p:cNvSpPr txBox="1"/>
          <p:nvPr/>
        </p:nvSpPr>
        <p:spPr>
          <a:xfrm>
            <a:off x="8024058" y="2198884"/>
            <a:ext cx="51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Key</a:t>
            </a:r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 rot="1630174">
            <a:off x="7725862" y="2651385"/>
            <a:ext cx="343453" cy="357434"/>
          </a:xfrm>
          <a:custGeom>
            <a:avLst/>
            <a:gdLst>
              <a:gd name="connsiteX0" fmla="*/ 0 w 359507"/>
              <a:gd name="connsiteY0" fmla="*/ 343877 h 343877"/>
              <a:gd name="connsiteX1" fmla="*/ 85969 w 359507"/>
              <a:gd name="connsiteY1" fmla="*/ 140677 h 343877"/>
              <a:gd name="connsiteX2" fmla="*/ 257907 w 359507"/>
              <a:gd name="connsiteY2" fmla="*/ 156308 h 343877"/>
              <a:gd name="connsiteX3" fmla="*/ 359507 w 359507"/>
              <a:gd name="connsiteY3" fmla="*/ 0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07" h="343877">
                <a:moveTo>
                  <a:pt x="0" y="343877"/>
                </a:moveTo>
                <a:cubicBezTo>
                  <a:pt x="21492" y="257907"/>
                  <a:pt x="42985" y="171938"/>
                  <a:pt x="85969" y="140677"/>
                </a:cubicBezTo>
                <a:cubicBezTo>
                  <a:pt x="128953" y="109416"/>
                  <a:pt x="212317" y="179754"/>
                  <a:pt x="257907" y="156308"/>
                </a:cubicBezTo>
                <a:cubicBezTo>
                  <a:pt x="303497" y="132862"/>
                  <a:pt x="331502" y="66431"/>
                  <a:pt x="35950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8078624" y="2568216"/>
            <a:ext cx="85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leftSize</a:t>
            </a:r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 rot="1630174">
            <a:off x="7703221" y="2371656"/>
            <a:ext cx="359507" cy="343877"/>
          </a:xfrm>
          <a:custGeom>
            <a:avLst/>
            <a:gdLst>
              <a:gd name="connsiteX0" fmla="*/ 0 w 359507"/>
              <a:gd name="connsiteY0" fmla="*/ 343877 h 343877"/>
              <a:gd name="connsiteX1" fmla="*/ 85969 w 359507"/>
              <a:gd name="connsiteY1" fmla="*/ 140677 h 343877"/>
              <a:gd name="connsiteX2" fmla="*/ 257907 w 359507"/>
              <a:gd name="connsiteY2" fmla="*/ 156308 h 343877"/>
              <a:gd name="connsiteX3" fmla="*/ 359507 w 359507"/>
              <a:gd name="connsiteY3" fmla="*/ 0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507" h="343877">
                <a:moveTo>
                  <a:pt x="0" y="343877"/>
                </a:moveTo>
                <a:cubicBezTo>
                  <a:pt x="21492" y="257907"/>
                  <a:pt x="42985" y="171938"/>
                  <a:pt x="85969" y="140677"/>
                </a:cubicBezTo>
                <a:cubicBezTo>
                  <a:pt x="128953" y="109416"/>
                  <a:pt x="212317" y="179754"/>
                  <a:pt x="257907" y="156308"/>
                </a:cubicBezTo>
                <a:cubicBezTo>
                  <a:pt x="303497" y="132862"/>
                  <a:pt x="331502" y="66431"/>
                  <a:pt x="35950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接點 49"/>
          <p:cNvCxnSpPr>
            <a:endCxn id="10" idx="0"/>
          </p:cNvCxnSpPr>
          <p:nvPr/>
        </p:nvCxnSpPr>
        <p:spPr>
          <a:xfrm>
            <a:off x="7524793" y="2275621"/>
            <a:ext cx="0" cy="26327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文字方塊 59"/>
          <p:cNvSpPr txBox="1"/>
          <p:nvPr/>
        </p:nvSpPr>
        <p:spPr>
          <a:xfrm>
            <a:off x="7244816" y="1953670"/>
            <a:ext cx="58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root</a:t>
            </a:r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6770006" y="239163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>
                <a:solidFill>
                  <a:schemeClr val="accent6">
                    <a:lumMod val="75000"/>
                  </a:schemeClr>
                </a:solidFill>
              </a:rPr>
              <a:t>3&lt;4</a:t>
            </a:r>
            <a:endParaRPr lang="zh-TW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6145517" y="290676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>
                <a:solidFill>
                  <a:schemeClr val="accent6">
                    <a:lumMod val="75000"/>
                  </a:schemeClr>
                </a:solidFill>
              </a:rPr>
              <a:t>3&gt;2</a:t>
            </a:r>
            <a:endParaRPr lang="zh-TW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6491477" y="4196095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>
                <a:solidFill>
                  <a:schemeClr val="accent6">
                    <a:lumMod val="75000"/>
                  </a:schemeClr>
                </a:solidFill>
              </a:rPr>
              <a:t>(3-2) == 1</a:t>
            </a:r>
            <a:endParaRPr lang="zh-TW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6420435" y="4672452"/>
            <a:ext cx="192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smtClean="0"/>
              <a:t>Searching the rank-3 node</a:t>
            </a:r>
            <a:endParaRPr lang="zh-TW" altLang="en-US" b="1"/>
          </a:p>
        </p:txBody>
      </p:sp>
      <p:sp>
        <p:nvSpPr>
          <p:cNvPr id="76" name="手繪多邊形 75"/>
          <p:cNvSpPr/>
          <p:nvPr/>
        </p:nvSpPr>
        <p:spPr>
          <a:xfrm>
            <a:off x="7252018" y="2530241"/>
            <a:ext cx="540318" cy="270158"/>
          </a:xfrm>
          <a:custGeom>
            <a:avLst/>
            <a:gdLst>
              <a:gd name="connsiteX0" fmla="*/ 270159 w 540318"/>
              <a:gd name="connsiteY0" fmla="*/ 0 h 270158"/>
              <a:gd name="connsiteX1" fmla="*/ 534829 w 540318"/>
              <a:gd name="connsiteY1" fmla="*/ 215712 h 270158"/>
              <a:gd name="connsiteX2" fmla="*/ 540318 w 540318"/>
              <a:gd name="connsiteY2" fmla="*/ 270158 h 270158"/>
              <a:gd name="connsiteX3" fmla="*/ 0 w 540318"/>
              <a:gd name="connsiteY3" fmla="*/ 270158 h 270158"/>
              <a:gd name="connsiteX4" fmla="*/ 5489 w 540318"/>
              <a:gd name="connsiteY4" fmla="*/ 215712 h 270158"/>
              <a:gd name="connsiteX5" fmla="*/ 270159 w 540318"/>
              <a:gd name="connsiteY5" fmla="*/ 0 h 27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318" h="270158">
                <a:moveTo>
                  <a:pt x="270159" y="0"/>
                </a:moveTo>
                <a:cubicBezTo>
                  <a:pt x="400714" y="0"/>
                  <a:pt x="509638" y="92605"/>
                  <a:pt x="534829" y="215712"/>
                </a:cubicBezTo>
                <a:lnTo>
                  <a:pt x="540318" y="270158"/>
                </a:lnTo>
                <a:lnTo>
                  <a:pt x="0" y="270158"/>
                </a:lnTo>
                <a:lnTo>
                  <a:pt x="5489" y="215712"/>
                </a:lnTo>
                <a:cubicBezTo>
                  <a:pt x="30680" y="92605"/>
                  <a:pt x="139605" y="0"/>
                  <a:pt x="27015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6513459" y="3117242"/>
            <a:ext cx="540318" cy="270158"/>
          </a:xfrm>
          <a:custGeom>
            <a:avLst/>
            <a:gdLst>
              <a:gd name="connsiteX0" fmla="*/ 270159 w 540318"/>
              <a:gd name="connsiteY0" fmla="*/ 0 h 270158"/>
              <a:gd name="connsiteX1" fmla="*/ 534829 w 540318"/>
              <a:gd name="connsiteY1" fmla="*/ 215712 h 270158"/>
              <a:gd name="connsiteX2" fmla="*/ 540318 w 540318"/>
              <a:gd name="connsiteY2" fmla="*/ 270158 h 270158"/>
              <a:gd name="connsiteX3" fmla="*/ 0 w 540318"/>
              <a:gd name="connsiteY3" fmla="*/ 270158 h 270158"/>
              <a:gd name="connsiteX4" fmla="*/ 5489 w 540318"/>
              <a:gd name="connsiteY4" fmla="*/ 215712 h 270158"/>
              <a:gd name="connsiteX5" fmla="*/ 270159 w 540318"/>
              <a:gd name="connsiteY5" fmla="*/ 0 h 27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318" h="270158">
                <a:moveTo>
                  <a:pt x="270159" y="0"/>
                </a:moveTo>
                <a:cubicBezTo>
                  <a:pt x="400714" y="0"/>
                  <a:pt x="509638" y="92605"/>
                  <a:pt x="534829" y="215712"/>
                </a:cubicBezTo>
                <a:lnTo>
                  <a:pt x="540318" y="270158"/>
                </a:lnTo>
                <a:lnTo>
                  <a:pt x="0" y="270158"/>
                </a:lnTo>
                <a:lnTo>
                  <a:pt x="5489" y="215712"/>
                </a:lnTo>
                <a:cubicBezTo>
                  <a:pt x="30680" y="92605"/>
                  <a:pt x="139605" y="0"/>
                  <a:pt x="27015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12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6981859" y="3753524"/>
            <a:ext cx="540318" cy="270158"/>
          </a:xfrm>
          <a:custGeom>
            <a:avLst/>
            <a:gdLst>
              <a:gd name="connsiteX0" fmla="*/ 270159 w 540318"/>
              <a:gd name="connsiteY0" fmla="*/ 0 h 270158"/>
              <a:gd name="connsiteX1" fmla="*/ 534829 w 540318"/>
              <a:gd name="connsiteY1" fmla="*/ 215712 h 270158"/>
              <a:gd name="connsiteX2" fmla="*/ 540318 w 540318"/>
              <a:gd name="connsiteY2" fmla="*/ 270158 h 270158"/>
              <a:gd name="connsiteX3" fmla="*/ 0 w 540318"/>
              <a:gd name="connsiteY3" fmla="*/ 270158 h 270158"/>
              <a:gd name="connsiteX4" fmla="*/ 5489 w 540318"/>
              <a:gd name="connsiteY4" fmla="*/ 215712 h 270158"/>
              <a:gd name="connsiteX5" fmla="*/ 270159 w 540318"/>
              <a:gd name="connsiteY5" fmla="*/ 0 h 27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318" h="270158">
                <a:moveTo>
                  <a:pt x="270159" y="0"/>
                </a:moveTo>
                <a:cubicBezTo>
                  <a:pt x="400714" y="0"/>
                  <a:pt x="509638" y="92605"/>
                  <a:pt x="534829" y="215712"/>
                </a:cubicBezTo>
                <a:lnTo>
                  <a:pt x="540318" y="270158"/>
                </a:lnTo>
                <a:lnTo>
                  <a:pt x="0" y="270158"/>
                </a:lnTo>
                <a:lnTo>
                  <a:pt x="5489" y="215712"/>
                </a:lnTo>
                <a:cubicBezTo>
                  <a:pt x="30680" y="92605"/>
                  <a:pt x="139605" y="0"/>
                  <a:pt x="270159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6517248" y="5423656"/>
            <a:ext cx="2255169" cy="369332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mtClean="0"/>
              <a:t>Time complexity: </a:t>
            </a:r>
            <a:r>
              <a:rPr lang="en-US" altLang="zh-TW" b="1" smtClean="0"/>
              <a:t>O</a:t>
            </a:r>
            <a:r>
              <a:rPr lang="en-US" altLang="zh-TW" smtClean="0"/>
              <a:t>(h)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2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leftSize</a:t>
            </a:r>
            <a:r>
              <a:rPr lang="en-US" altLang="zh-TW" smtClean="0">
                <a:ea typeface="新細明體" charset="-120"/>
              </a:rPr>
              <a:t> and Rank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Rank of an element is its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position</a:t>
            </a:r>
            <a:r>
              <a:rPr lang="en-US" altLang="zh-TW" smtClean="0">
                <a:ea typeface="新細明體" charset="-120"/>
              </a:rPr>
              <a:t> in </a:t>
            </a:r>
            <a:r>
              <a:rPr lang="en-US" altLang="zh-TW" err="1" smtClean="0">
                <a:solidFill>
                  <a:srgbClr val="0000CC"/>
                </a:solidFill>
                <a:ea typeface="新細明體" charset="-120"/>
              </a:rPr>
              <a:t>inorder</a:t>
            </a:r>
            <a:r>
              <a:rPr lang="en-US" altLang="zh-TW" smtClean="0">
                <a:ea typeface="新細明體" charset="-120"/>
              </a:rPr>
              <a:t> (</a:t>
            </a:r>
            <a:r>
              <a:rPr lang="en-US" altLang="zh-TW" err="1" smtClean="0">
                <a:ea typeface="新細明體" charset="-120"/>
              </a:rPr>
              <a:t>inorder</a:t>
            </a:r>
            <a:r>
              <a:rPr lang="en-US" altLang="zh-TW" smtClean="0">
                <a:ea typeface="新細明體" charset="-120"/>
              </a:rPr>
              <a:t> =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ascending key order</a:t>
            </a:r>
            <a:r>
              <a:rPr lang="en-US" altLang="zh-TW" smtClean="0">
                <a:ea typeface="新細明體" charset="-12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zh-TW" smtClean="0">
                <a:ea typeface="新細明體" charset="-120"/>
              </a:rPr>
              <a:t>	      [2,  6,  ,8  10,  15,  20,  25,  30,  40]</a:t>
            </a:r>
          </a:p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rank(2) = 0</a:t>
            </a:r>
          </a:p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rank(15) = 4</a:t>
            </a:r>
          </a:p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rank(25) = 6</a:t>
            </a:r>
          </a:p>
          <a:p>
            <a:pPr>
              <a:spcBef>
                <a:spcPct val="50000"/>
              </a:spcBef>
            </a:pPr>
            <a:r>
              <a:rPr lang="en-US" altLang="zh-TW" err="1" smtClean="0">
                <a:ea typeface="新細明體" charset="-120"/>
              </a:rPr>
              <a:t>leftSize</a:t>
            </a:r>
            <a:r>
              <a:rPr lang="en-US" altLang="zh-TW" smtClean="0">
                <a:ea typeface="新細明體" charset="-120"/>
              </a:rPr>
              <a:t>(x) = rank(x) + 1 with respect to elements in </a:t>
            </a:r>
            <a:r>
              <a:rPr lang="en-US" altLang="zh-TW" err="1" smtClean="0">
                <a:ea typeface="新細明體" charset="-120"/>
              </a:rPr>
              <a:t>subtree</a:t>
            </a:r>
            <a:r>
              <a:rPr lang="en-US" altLang="zh-TW" smtClean="0">
                <a:ea typeface="新細明體" charset="-120"/>
              </a:rPr>
              <a:t> rooted at x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Program 5.20  Searching a Binary Search Tree by Rank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74355" y="1509333"/>
            <a:ext cx="8641976" cy="5100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K,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E&gt; </a:t>
            </a:r>
            <a:endParaRPr lang="zh-TW" altLang="en-US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pair&lt;K, E&gt;*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BST&lt;K, 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RankGet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r) </a:t>
            </a:r>
            <a:r>
              <a:rPr lang="en-US" altLang="zh-TW" sz="200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//search by rank</a:t>
            </a:r>
            <a:endParaRPr lang="en-US" altLang="zh-TW" sz="200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200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//search the BST for the </a:t>
            </a:r>
            <a:r>
              <a:rPr lang="en-US" altLang="zh-TW" sz="200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rth</a:t>
            </a:r>
            <a:r>
              <a:rPr lang="en-US" altLang="zh-TW" sz="200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smallest pair</a:t>
            </a:r>
            <a:endParaRPr lang="en-US" altLang="zh-TW" sz="200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&lt; pair&lt;K, E&gt; &gt; *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= root;</a:t>
            </a:r>
            <a:endParaRPr lang="en-US" altLang="zh-TW" sz="2000" smtClean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  while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(r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-&gt; </a:t>
            </a:r>
            <a:r>
              <a:rPr lang="en-US" altLang="zh-TW" sz="2000" b="1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leftSize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-&gt;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200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(r &gt;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-&gt;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leftSize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{   </a:t>
            </a:r>
            <a:endParaRPr lang="en-US" altLang="zh-TW" sz="2000" smtClean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r -=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-&gt;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leftSize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-&gt;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   }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altLang="zh-TW" sz="200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altLang="zh-TW" sz="2000" err="1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2000" smtClean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-&gt; data;</a:t>
            </a:r>
            <a:endParaRPr lang="en-US" altLang="zh-TW" sz="2000" b="1" smtClean="0">
              <a:solidFill>
                <a:srgbClr val="0000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   return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Get(index) and Delete(index)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smtClean="0">
                <a:ea typeface="新細明體" charset="-120"/>
              </a:rPr>
              <a:t>Use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rank</a:t>
            </a:r>
            <a:r>
              <a:rPr lang="en-US" altLang="zh-TW" smtClean="0">
                <a:ea typeface="新細明體" charset="-120"/>
              </a:rPr>
              <a:t> as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index</a:t>
            </a:r>
            <a:r>
              <a:rPr lang="en-US" altLang="zh-TW" smtClean="0">
                <a:ea typeface="新細明體" charset="-120"/>
              </a:rPr>
              <a:t> to locate the desired node</a:t>
            </a:r>
          </a:p>
          <a:p>
            <a:pPr>
              <a:buClr>
                <a:schemeClr val="tx2"/>
              </a:buClr>
            </a:pPr>
            <a:endParaRPr lang="en-US" altLang="zh-TW" smtClean="0">
              <a:ea typeface="新細明體" charset="-120"/>
            </a:endParaRPr>
          </a:p>
          <a:p>
            <a:pPr>
              <a:buClr>
                <a:schemeClr val="tx2"/>
              </a:buClr>
            </a:pPr>
            <a:r>
              <a:rPr lang="en-US" altLang="zh-TW" smtClean="0">
                <a:ea typeface="新細明體" charset="-120"/>
              </a:rPr>
              <a:t>if index = </a:t>
            </a:r>
            <a:r>
              <a:rPr lang="en-US" altLang="zh-TW" err="1" smtClean="0">
                <a:ea typeface="新細明體" charset="-120"/>
              </a:rPr>
              <a:t>x.leftSize</a:t>
            </a:r>
            <a:r>
              <a:rPr lang="en-US" altLang="zh-TW" smtClean="0">
                <a:ea typeface="新細明體" charset="-120"/>
              </a:rPr>
              <a:t>  desired element is </a:t>
            </a:r>
            <a:r>
              <a:rPr lang="en-US" altLang="zh-TW" err="1" smtClean="0">
                <a:ea typeface="新細明體" charset="-120"/>
              </a:rPr>
              <a:t>x.element</a:t>
            </a:r>
            <a:endParaRPr lang="en-US" altLang="zh-TW" smtClean="0">
              <a:ea typeface="新細明體" charset="-120"/>
            </a:endParaRPr>
          </a:p>
          <a:p>
            <a:pPr>
              <a:buClr>
                <a:schemeClr val="tx2"/>
              </a:buClr>
            </a:pPr>
            <a:r>
              <a:rPr lang="en-US" altLang="zh-TW" smtClean="0">
                <a:ea typeface="新細明體" charset="-120"/>
              </a:rPr>
              <a:t>if index &lt; </a:t>
            </a:r>
            <a:r>
              <a:rPr lang="en-US" altLang="zh-TW" err="1" smtClean="0">
                <a:ea typeface="新細明體" charset="-120"/>
              </a:rPr>
              <a:t>x.leftSize</a:t>
            </a:r>
            <a:r>
              <a:rPr lang="en-US" altLang="zh-TW" smtClean="0">
                <a:ea typeface="新細明體" charset="-120"/>
              </a:rPr>
              <a:t>  desired element is </a:t>
            </a:r>
            <a:r>
              <a:rPr lang="en-US" altLang="zh-TW" err="1" smtClean="0">
                <a:ea typeface="新細明體" charset="-120"/>
              </a:rPr>
              <a:t>index’th</a:t>
            </a:r>
            <a:r>
              <a:rPr lang="en-US" altLang="zh-TW" smtClean="0">
                <a:ea typeface="新細明體" charset="-120"/>
              </a:rPr>
              <a:t> element in left </a:t>
            </a:r>
            <a:r>
              <a:rPr lang="en-US" altLang="zh-TW" err="1" smtClean="0">
                <a:ea typeface="新細明體" charset="-120"/>
              </a:rPr>
              <a:t>subtree</a:t>
            </a:r>
            <a:r>
              <a:rPr lang="en-US" altLang="zh-TW" smtClean="0">
                <a:ea typeface="新細明體" charset="-120"/>
              </a:rPr>
              <a:t> of x</a:t>
            </a:r>
          </a:p>
          <a:p>
            <a:pPr>
              <a:buClr>
                <a:schemeClr val="tx2"/>
              </a:buClr>
            </a:pPr>
            <a:r>
              <a:rPr lang="en-US" altLang="zh-TW" smtClean="0">
                <a:ea typeface="新細明體" charset="-120"/>
              </a:rPr>
              <a:t>if index &gt; </a:t>
            </a:r>
            <a:r>
              <a:rPr lang="en-US" altLang="zh-TW" err="1" smtClean="0">
                <a:ea typeface="新細明體" charset="-120"/>
              </a:rPr>
              <a:t>x.leftSize</a:t>
            </a:r>
            <a:r>
              <a:rPr lang="en-US" altLang="zh-TW" smtClean="0">
                <a:ea typeface="新細明體" charset="-120"/>
              </a:rPr>
              <a:t>  desired element is (index - x.leftSize-1)’</a:t>
            </a:r>
            <a:r>
              <a:rPr lang="en-US" altLang="zh-TW" err="1" smtClean="0">
                <a:ea typeface="新細明體" charset="-120"/>
              </a:rPr>
              <a:t>th</a:t>
            </a:r>
            <a:r>
              <a:rPr lang="en-US" altLang="zh-TW" smtClean="0">
                <a:ea typeface="新細明體" charset="-120"/>
              </a:rPr>
              <a:t> element in right </a:t>
            </a:r>
            <a:r>
              <a:rPr lang="en-US" altLang="zh-TW" err="1" smtClean="0">
                <a:ea typeface="新細明體" charset="-120"/>
              </a:rPr>
              <a:t>subtree</a:t>
            </a:r>
            <a:r>
              <a:rPr lang="en-US" altLang="zh-TW" smtClean="0">
                <a:ea typeface="新細明體" charset="-120"/>
              </a:rPr>
              <a:t> of x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Applications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None/>
            </a:pPr>
            <a:r>
              <a:rPr lang="en-US" altLang="zh-TW" smtClean="0">
                <a:solidFill>
                  <a:schemeClr val="hlink"/>
                </a:solidFill>
                <a:ea typeface="新細明體" charset="-120"/>
              </a:rPr>
              <a:t>	(Complexities Are for Balanced Trees)</a:t>
            </a:r>
            <a:endParaRPr lang="en-US" altLang="zh-TW" smtClean="0">
              <a:ea typeface="新細明體" charset="-120"/>
            </a:endParaRPr>
          </a:p>
          <a:p>
            <a:pPr marL="365125" indent="-350838">
              <a:buFont typeface="+mj-lt"/>
              <a:buAutoNum type="arabicPeriod"/>
            </a:pPr>
            <a:r>
              <a:rPr lang="en-US" altLang="zh-TW" smtClean="0">
                <a:ea typeface="新細明體" charset="-120"/>
              </a:rPr>
              <a:t>Best-fit bin packing in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O(n log n) </a:t>
            </a:r>
            <a:r>
              <a:rPr lang="en-US" altLang="zh-TW" smtClean="0">
                <a:ea typeface="新細明體" charset="-120"/>
              </a:rPr>
              <a:t>time.</a:t>
            </a:r>
          </a:p>
          <a:p>
            <a:pPr marL="365125" indent="-350838">
              <a:buFont typeface="+mj-lt"/>
              <a:buAutoNum type="arabicPeriod"/>
            </a:pPr>
            <a:r>
              <a:rPr lang="en-US" altLang="zh-TW" smtClean="0">
                <a:ea typeface="新細明體" charset="-120"/>
              </a:rPr>
              <a:t>Representing a linear list so that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Get(index)</a:t>
            </a:r>
            <a:r>
              <a:rPr lang="en-US" altLang="zh-TW" smtClean="0">
                <a:ea typeface="新細明體" charset="-120"/>
              </a:rPr>
              <a:t>,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Insert(index, element)</a:t>
            </a:r>
            <a:r>
              <a:rPr lang="en-US" altLang="zh-TW" smtClean="0">
                <a:ea typeface="新細明體" charset="-120"/>
              </a:rPr>
              <a:t>, and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Delete(index) </a:t>
            </a:r>
            <a:r>
              <a:rPr lang="en-US" altLang="zh-TW" smtClean="0">
                <a:ea typeface="新細明體" charset="-120"/>
              </a:rPr>
              <a:t>run in O(log(list size)) time (uses an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indexed binary tree</a:t>
            </a:r>
            <a:r>
              <a:rPr lang="en-US" altLang="zh-TW" smtClean="0">
                <a:ea typeface="新細明體" charset="-120"/>
              </a:rPr>
              <a:t>,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not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indexed binary search tree</a:t>
            </a:r>
            <a:r>
              <a:rPr lang="en-US" altLang="zh-TW" smtClean="0">
                <a:ea typeface="新細明體" charset="-120"/>
              </a:rPr>
              <a:t>).</a:t>
            </a:r>
          </a:p>
          <a:p>
            <a:pPr marL="342900" indent="-342900"/>
            <a:r>
              <a:rPr lang="en-US" altLang="zh-TW" smtClean="0">
                <a:ea typeface="新細明體" charset="-120"/>
              </a:rPr>
              <a:t>Can’t use hash tables for either of these applications.  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164035" y="4783016"/>
            <a:ext cx="3792320" cy="17851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200" smtClean="0">
                <a:ea typeface="新細明體" charset="-120"/>
              </a:rPr>
              <a:t>Bin Packing</a:t>
            </a:r>
          </a:p>
          <a:p>
            <a:pPr marL="182563" lvl="1" indent="-182563">
              <a:buClr>
                <a:schemeClr val="tx2"/>
              </a:buClr>
              <a:buFontTx/>
              <a:buChar char="•"/>
            </a:pPr>
            <a:r>
              <a:rPr lang="en-US" altLang="zh-TW" sz="2200" smtClean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sz="2200" smtClean="0">
                <a:ea typeface="新細明體" charset="-120"/>
              </a:rPr>
              <a:t> items to be packed into </a:t>
            </a:r>
            <a:r>
              <a:rPr lang="en-US" altLang="zh-TW" sz="2200" smtClean="0">
                <a:solidFill>
                  <a:srgbClr val="FF0000"/>
                </a:solidFill>
                <a:ea typeface="新細明體" charset="-120"/>
              </a:rPr>
              <a:t>bins</a:t>
            </a:r>
          </a:p>
          <a:p>
            <a:pPr marL="182563" lvl="1" indent="-182563">
              <a:buClr>
                <a:schemeClr val="tx2"/>
              </a:buClr>
              <a:buFontTx/>
              <a:buChar char="•"/>
            </a:pPr>
            <a:r>
              <a:rPr lang="en-US" altLang="zh-TW" sz="2200" smtClean="0">
                <a:ea typeface="新細明體" charset="-120"/>
              </a:rPr>
              <a:t>each item has a </a:t>
            </a:r>
            <a:r>
              <a:rPr lang="en-US" altLang="zh-TW" sz="2200" smtClean="0">
                <a:solidFill>
                  <a:srgbClr val="FF0000"/>
                </a:solidFill>
                <a:ea typeface="新細明體" charset="-120"/>
              </a:rPr>
              <a:t>size</a:t>
            </a:r>
          </a:p>
          <a:p>
            <a:pPr marL="182563" lvl="1" indent="-182563">
              <a:buClr>
                <a:schemeClr val="tx2"/>
              </a:buClr>
              <a:buFontTx/>
              <a:buChar char="•"/>
            </a:pPr>
            <a:r>
              <a:rPr lang="en-US" altLang="zh-TW" sz="2200" smtClean="0">
                <a:ea typeface="新細明體" charset="-120"/>
              </a:rPr>
              <a:t>each bin has a </a:t>
            </a:r>
            <a:r>
              <a:rPr lang="en-US" altLang="zh-TW" sz="2200" smtClean="0">
                <a:solidFill>
                  <a:srgbClr val="FF0000"/>
                </a:solidFill>
                <a:ea typeface="新細明體" charset="-120"/>
              </a:rPr>
              <a:t>capacity of c</a:t>
            </a:r>
          </a:p>
          <a:p>
            <a:pPr marL="182563" lvl="1" indent="-182563">
              <a:buClr>
                <a:schemeClr val="tx2"/>
              </a:buClr>
              <a:buFontTx/>
              <a:buChar char="•"/>
            </a:pPr>
            <a:r>
              <a:rPr lang="en-US" altLang="zh-TW" sz="2200" smtClean="0">
                <a:solidFill>
                  <a:srgbClr val="0000CC"/>
                </a:solidFill>
                <a:ea typeface="新細明體" charset="-120"/>
              </a:rPr>
              <a:t>minimize number of bins</a:t>
            </a:r>
            <a:endParaRPr lang="zh-TW" altLang="en-US" sz="220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Insertion into a Binary Search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4"/>
            <a:ext cx="7886700" cy="180536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000" smtClean="0">
                <a:solidFill>
                  <a:srgbClr val="0000CC"/>
                </a:solidFill>
              </a:rPr>
              <a:t>Insertion</a:t>
            </a:r>
            <a:r>
              <a:rPr lang="en-US" altLang="zh-TW" sz="30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z="3000" smtClean="0"/>
              <a:t>involves </a:t>
            </a:r>
            <a:r>
              <a:rPr lang="en-US" altLang="zh-TW" sz="3000" smtClean="0">
                <a:solidFill>
                  <a:srgbClr val="0000CC"/>
                </a:solidFill>
              </a:rPr>
              <a:t>searching for the key</a:t>
            </a:r>
          </a:p>
          <a:p>
            <a:pPr lvl="1"/>
            <a:r>
              <a:rPr lang="en-US" altLang="zh-TW" smtClean="0"/>
              <a:t>BST cannot contain duplicate keys</a:t>
            </a:r>
          </a:p>
          <a:p>
            <a:pPr lvl="1"/>
            <a:r>
              <a:rPr lang="en-US" altLang="zh-TW" smtClean="0"/>
              <a:t>If search succeeds, </a:t>
            </a:r>
            <a:r>
              <a:rPr lang="en-US" altLang="zh-TW" smtClean="0">
                <a:solidFill>
                  <a:srgbClr val="0000CC"/>
                </a:solidFill>
              </a:rPr>
              <a:t>update the content of the searched node</a:t>
            </a:r>
          </a:p>
          <a:p>
            <a:pPr lvl="1"/>
            <a:r>
              <a:rPr lang="en-US" altLang="zh-TW" smtClean="0"/>
              <a:t>If search does not</a:t>
            </a:r>
            <a:r>
              <a:rPr lang="en-US" altLang="zh-TW"/>
              <a:t> </a:t>
            </a:r>
            <a:r>
              <a:rPr lang="en-US" altLang="zh-TW" smtClean="0"/>
              <a:t>succeed, </a:t>
            </a:r>
            <a:r>
              <a:rPr lang="en-US" altLang="zh-TW" smtClean="0">
                <a:solidFill>
                  <a:srgbClr val="C00000"/>
                </a:solidFill>
              </a:rPr>
              <a:t>insertion takes place at the point the search terminated</a:t>
            </a: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227</a:t>
            </a:fld>
            <a:endParaRPr lang="zh-TW" altLang="en-US"/>
          </a:p>
        </p:txBody>
      </p:sp>
      <p:grpSp>
        <p:nvGrpSpPr>
          <p:cNvPr id="23" name="群組 22"/>
          <p:cNvGrpSpPr/>
          <p:nvPr/>
        </p:nvGrpSpPr>
        <p:grpSpPr>
          <a:xfrm>
            <a:off x="3224962" y="3257566"/>
            <a:ext cx="2658943" cy="3417795"/>
            <a:chOff x="6126565" y="3045289"/>
            <a:chExt cx="2658943" cy="3417795"/>
          </a:xfrm>
        </p:grpSpPr>
        <p:sp>
          <p:nvSpPr>
            <p:cNvPr id="45" name="文字方塊 44"/>
            <p:cNvSpPr txBox="1"/>
            <p:nvPr/>
          </p:nvSpPr>
          <p:spPr>
            <a:xfrm>
              <a:off x="6126565" y="6093752"/>
              <a:ext cx="265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smtClean="0"/>
                <a:t>inserting 17</a:t>
              </a:r>
              <a:endParaRPr lang="zh-TW" altLang="en-US" b="1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6126565" y="3045289"/>
              <a:ext cx="2658943" cy="3098526"/>
              <a:chOff x="6126565" y="3050974"/>
              <a:chExt cx="2658943" cy="3098526"/>
            </a:xfrm>
          </p:grpSpPr>
          <p:sp>
            <p:nvSpPr>
              <p:cNvPr id="34" name="手繪多邊形 33"/>
              <p:cNvSpPr/>
              <p:nvPr/>
            </p:nvSpPr>
            <p:spPr>
              <a:xfrm>
                <a:off x="6827520" y="3390899"/>
                <a:ext cx="1003691" cy="2299677"/>
              </a:xfrm>
              <a:custGeom>
                <a:avLst/>
                <a:gdLst>
                  <a:gd name="connsiteX0" fmla="*/ 670560 w 960120"/>
                  <a:gd name="connsiteY0" fmla="*/ 396240 h 2225040"/>
                  <a:gd name="connsiteX1" fmla="*/ 579120 w 960120"/>
                  <a:gd name="connsiteY1" fmla="*/ 556260 h 2225040"/>
                  <a:gd name="connsiteX2" fmla="*/ 0 w 960120"/>
                  <a:gd name="connsiteY2" fmla="*/ 891540 h 2225040"/>
                  <a:gd name="connsiteX3" fmla="*/ 144780 w 960120"/>
                  <a:gd name="connsiteY3" fmla="*/ 1287780 h 2225040"/>
                  <a:gd name="connsiteX4" fmla="*/ 304800 w 960120"/>
                  <a:gd name="connsiteY4" fmla="*/ 1744980 h 2225040"/>
                  <a:gd name="connsiteX5" fmla="*/ 426720 w 960120"/>
                  <a:gd name="connsiteY5" fmla="*/ 1859280 h 2225040"/>
                  <a:gd name="connsiteX6" fmla="*/ 426720 w 960120"/>
                  <a:gd name="connsiteY6" fmla="*/ 2110740 h 2225040"/>
                  <a:gd name="connsiteX7" fmla="*/ 350520 w 960120"/>
                  <a:gd name="connsiteY7" fmla="*/ 2110740 h 2225040"/>
                  <a:gd name="connsiteX8" fmla="*/ 518160 w 960120"/>
                  <a:gd name="connsiteY8" fmla="*/ 2225040 h 2225040"/>
                  <a:gd name="connsiteX9" fmla="*/ 685800 w 960120"/>
                  <a:gd name="connsiteY9" fmla="*/ 2095500 h 2225040"/>
                  <a:gd name="connsiteX10" fmla="*/ 579120 w 960120"/>
                  <a:gd name="connsiteY10" fmla="*/ 2095500 h 2225040"/>
                  <a:gd name="connsiteX11" fmla="*/ 571500 w 960120"/>
                  <a:gd name="connsiteY11" fmla="*/ 1836420 h 2225040"/>
                  <a:gd name="connsiteX12" fmla="*/ 434340 w 960120"/>
                  <a:gd name="connsiteY12" fmla="*/ 1554480 h 2225040"/>
                  <a:gd name="connsiteX13" fmla="*/ 434340 w 960120"/>
                  <a:gd name="connsiteY13" fmla="*/ 1554480 h 2225040"/>
                  <a:gd name="connsiteX14" fmla="*/ 381000 w 960120"/>
                  <a:gd name="connsiteY14" fmla="*/ 1562100 h 2225040"/>
                  <a:gd name="connsiteX15" fmla="*/ 182880 w 960120"/>
                  <a:gd name="connsiteY15" fmla="*/ 1021080 h 2225040"/>
                  <a:gd name="connsiteX16" fmla="*/ 243840 w 960120"/>
                  <a:gd name="connsiteY16" fmla="*/ 1051560 h 2225040"/>
                  <a:gd name="connsiteX17" fmla="*/ 754380 w 960120"/>
                  <a:gd name="connsiteY17" fmla="*/ 746760 h 2225040"/>
                  <a:gd name="connsiteX18" fmla="*/ 960120 w 960120"/>
                  <a:gd name="connsiteY18" fmla="*/ 403860 h 2225040"/>
                  <a:gd name="connsiteX19" fmla="*/ 960120 w 960120"/>
                  <a:gd name="connsiteY19" fmla="*/ 0 h 2225040"/>
                  <a:gd name="connsiteX20" fmla="*/ 662940 w 960120"/>
                  <a:gd name="connsiteY20" fmla="*/ 15240 h 2225040"/>
                  <a:gd name="connsiteX21" fmla="*/ 670560 w 960120"/>
                  <a:gd name="connsiteY21" fmla="*/ 396240 h 222504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110740 h 2392680"/>
                  <a:gd name="connsiteX8" fmla="*/ 518160 w 960120"/>
                  <a:gd name="connsiteY8" fmla="*/ 2392680 h 2392680"/>
                  <a:gd name="connsiteX9" fmla="*/ 685800 w 960120"/>
                  <a:gd name="connsiteY9" fmla="*/ 2095500 h 2392680"/>
                  <a:gd name="connsiteX10" fmla="*/ 579120 w 960120"/>
                  <a:gd name="connsiteY10" fmla="*/ 209550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11074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09550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2098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09550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2098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1793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50520 w 960120"/>
                  <a:gd name="connsiteY7" fmla="*/ 22098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1793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1793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586740 w 960120"/>
                  <a:gd name="connsiteY9" fmla="*/ 18440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80060 w 960120"/>
                  <a:gd name="connsiteY6" fmla="*/ 18897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586740 w 960120"/>
                  <a:gd name="connsiteY9" fmla="*/ 18440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80060 w 960120"/>
                  <a:gd name="connsiteY6" fmla="*/ 1889760 h 2392680"/>
                  <a:gd name="connsiteX7" fmla="*/ 533400 w 960120"/>
                  <a:gd name="connsiteY7" fmla="*/ 1943100 h 2392680"/>
                  <a:gd name="connsiteX8" fmla="*/ 518160 w 960120"/>
                  <a:gd name="connsiteY8" fmla="*/ 2392680 h 2392680"/>
                  <a:gd name="connsiteX9" fmla="*/ 586740 w 960120"/>
                  <a:gd name="connsiteY9" fmla="*/ 18440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1950720"/>
                  <a:gd name="connsiteX1" fmla="*/ 579120 w 960120"/>
                  <a:gd name="connsiteY1" fmla="*/ 556260 h 1950720"/>
                  <a:gd name="connsiteX2" fmla="*/ 0 w 960120"/>
                  <a:gd name="connsiteY2" fmla="*/ 891540 h 1950720"/>
                  <a:gd name="connsiteX3" fmla="*/ 144780 w 960120"/>
                  <a:gd name="connsiteY3" fmla="*/ 1287780 h 1950720"/>
                  <a:gd name="connsiteX4" fmla="*/ 304800 w 960120"/>
                  <a:gd name="connsiteY4" fmla="*/ 1744980 h 1950720"/>
                  <a:gd name="connsiteX5" fmla="*/ 426720 w 960120"/>
                  <a:gd name="connsiteY5" fmla="*/ 1859280 h 1950720"/>
                  <a:gd name="connsiteX6" fmla="*/ 480060 w 960120"/>
                  <a:gd name="connsiteY6" fmla="*/ 1889760 h 1950720"/>
                  <a:gd name="connsiteX7" fmla="*/ 533400 w 960120"/>
                  <a:gd name="connsiteY7" fmla="*/ 1943100 h 1950720"/>
                  <a:gd name="connsiteX8" fmla="*/ 617220 w 960120"/>
                  <a:gd name="connsiteY8" fmla="*/ 1950720 h 1950720"/>
                  <a:gd name="connsiteX9" fmla="*/ 586740 w 960120"/>
                  <a:gd name="connsiteY9" fmla="*/ 1844040 h 1950720"/>
                  <a:gd name="connsiteX10" fmla="*/ 541020 w 960120"/>
                  <a:gd name="connsiteY10" fmla="*/ 1836420 h 1950720"/>
                  <a:gd name="connsiteX11" fmla="*/ 571500 w 960120"/>
                  <a:gd name="connsiteY11" fmla="*/ 1836420 h 1950720"/>
                  <a:gd name="connsiteX12" fmla="*/ 434340 w 960120"/>
                  <a:gd name="connsiteY12" fmla="*/ 1554480 h 1950720"/>
                  <a:gd name="connsiteX13" fmla="*/ 434340 w 960120"/>
                  <a:gd name="connsiteY13" fmla="*/ 1554480 h 1950720"/>
                  <a:gd name="connsiteX14" fmla="*/ 381000 w 960120"/>
                  <a:gd name="connsiteY14" fmla="*/ 1562100 h 1950720"/>
                  <a:gd name="connsiteX15" fmla="*/ 182880 w 960120"/>
                  <a:gd name="connsiteY15" fmla="*/ 1021080 h 1950720"/>
                  <a:gd name="connsiteX16" fmla="*/ 243840 w 960120"/>
                  <a:gd name="connsiteY16" fmla="*/ 1051560 h 1950720"/>
                  <a:gd name="connsiteX17" fmla="*/ 754380 w 960120"/>
                  <a:gd name="connsiteY17" fmla="*/ 746760 h 1950720"/>
                  <a:gd name="connsiteX18" fmla="*/ 960120 w 960120"/>
                  <a:gd name="connsiteY18" fmla="*/ 403860 h 1950720"/>
                  <a:gd name="connsiteX19" fmla="*/ 960120 w 960120"/>
                  <a:gd name="connsiteY19" fmla="*/ 0 h 1950720"/>
                  <a:gd name="connsiteX20" fmla="*/ 662940 w 960120"/>
                  <a:gd name="connsiteY20" fmla="*/ 15240 h 1950720"/>
                  <a:gd name="connsiteX21" fmla="*/ 670560 w 960120"/>
                  <a:gd name="connsiteY21" fmla="*/ 396240 h 1950720"/>
                  <a:gd name="connsiteX0" fmla="*/ 670560 w 960120"/>
                  <a:gd name="connsiteY0" fmla="*/ 396240 h 2103120"/>
                  <a:gd name="connsiteX1" fmla="*/ 579120 w 960120"/>
                  <a:gd name="connsiteY1" fmla="*/ 556260 h 2103120"/>
                  <a:gd name="connsiteX2" fmla="*/ 0 w 960120"/>
                  <a:gd name="connsiteY2" fmla="*/ 891540 h 2103120"/>
                  <a:gd name="connsiteX3" fmla="*/ 144780 w 960120"/>
                  <a:gd name="connsiteY3" fmla="*/ 1287780 h 2103120"/>
                  <a:gd name="connsiteX4" fmla="*/ 304800 w 960120"/>
                  <a:gd name="connsiteY4" fmla="*/ 1744980 h 2103120"/>
                  <a:gd name="connsiteX5" fmla="*/ 426720 w 960120"/>
                  <a:gd name="connsiteY5" fmla="*/ 1859280 h 2103120"/>
                  <a:gd name="connsiteX6" fmla="*/ 411480 w 960120"/>
                  <a:gd name="connsiteY6" fmla="*/ 2103120 h 2103120"/>
                  <a:gd name="connsiteX7" fmla="*/ 533400 w 960120"/>
                  <a:gd name="connsiteY7" fmla="*/ 1943100 h 2103120"/>
                  <a:gd name="connsiteX8" fmla="*/ 617220 w 960120"/>
                  <a:gd name="connsiteY8" fmla="*/ 1950720 h 2103120"/>
                  <a:gd name="connsiteX9" fmla="*/ 586740 w 960120"/>
                  <a:gd name="connsiteY9" fmla="*/ 1844040 h 2103120"/>
                  <a:gd name="connsiteX10" fmla="*/ 541020 w 960120"/>
                  <a:gd name="connsiteY10" fmla="*/ 1836420 h 2103120"/>
                  <a:gd name="connsiteX11" fmla="*/ 571500 w 960120"/>
                  <a:gd name="connsiteY11" fmla="*/ 1836420 h 2103120"/>
                  <a:gd name="connsiteX12" fmla="*/ 434340 w 960120"/>
                  <a:gd name="connsiteY12" fmla="*/ 1554480 h 2103120"/>
                  <a:gd name="connsiteX13" fmla="*/ 434340 w 960120"/>
                  <a:gd name="connsiteY13" fmla="*/ 1554480 h 2103120"/>
                  <a:gd name="connsiteX14" fmla="*/ 381000 w 960120"/>
                  <a:gd name="connsiteY14" fmla="*/ 1562100 h 2103120"/>
                  <a:gd name="connsiteX15" fmla="*/ 182880 w 960120"/>
                  <a:gd name="connsiteY15" fmla="*/ 1021080 h 2103120"/>
                  <a:gd name="connsiteX16" fmla="*/ 243840 w 960120"/>
                  <a:gd name="connsiteY16" fmla="*/ 1051560 h 2103120"/>
                  <a:gd name="connsiteX17" fmla="*/ 754380 w 960120"/>
                  <a:gd name="connsiteY17" fmla="*/ 746760 h 2103120"/>
                  <a:gd name="connsiteX18" fmla="*/ 960120 w 960120"/>
                  <a:gd name="connsiteY18" fmla="*/ 403860 h 2103120"/>
                  <a:gd name="connsiteX19" fmla="*/ 960120 w 960120"/>
                  <a:gd name="connsiteY19" fmla="*/ 0 h 2103120"/>
                  <a:gd name="connsiteX20" fmla="*/ 662940 w 960120"/>
                  <a:gd name="connsiteY20" fmla="*/ 15240 h 2103120"/>
                  <a:gd name="connsiteX21" fmla="*/ 670560 w 960120"/>
                  <a:gd name="connsiteY21" fmla="*/ 396240 h 2103120"/>
                  <a:gd name="connsiteX0" fmla="*/ 670560 w 960120"/>
                  <a:gd name="connsiteY0" fmla="*/ 396240 h 2362200"/>
                  <a:gd name="connsiteX1" fmla="*/ 579120 w 960120"/>
                  <a:gd name="connsiteY1" fmla="*/ 556260 h 2362200"/>
                  <a:gd name="connsiteX2" fmla="*/ 0 w 960120"/>
                  <a:gd name="connsiteY2" fmla="*/ 891540 h 2362200"/>
                  <a:gd name="connsiteX3" fmla="*/ 144780 w 960120"/>
                  <a:gd name="connsiteY3" fmla="*/ 1287780 h 2362200"/>
                  <a:gd name="connsiteX4" fmla="*/ 304800 w 960120"/>
                  <a:gd name="connsiteY4" fmla="*/ 1744980 h 2362200"/>
                  <a:gd name="connsiteX5" fmla="*/ 45720 w 960120"/>
                  <a:gd name="connsiteY5" fmla="*/ 2362200 h 2362200"/>
                  <a:gd name="connsiteX6" fmla="*/ 411480 w 960120"/>
                  <a:gd name="connsiteY6" fmla="*/ 2103120 h 2362200"/>
                  <a:gd name="connsiteX7" fmla="*/ 533400 w 960120"/>
                  <a:gd name="connsiteY7" fmla="*/ 1943100 h 2362200"/>
                  <a:gd name="connsiteX8" fmla="*/ 617220 w 960120"/>
                  <a:gd name="connsiteY8" fmla="*/ 1950720 h 2362200"/>
                  <a:gd name="connsiteX9" fmla="*/ 586740 w 960120"/>
                  <a:gd name="connsiteY9" fmla="*/ 1844040 h 2362200"/>
                  <a:gd name="connsiteX10" fmla="*/ 541020 w 960120"/>
                  <a:gd name="connsiteY10" fmla="*/ 1836420 h 2362200"/>
                  <a:gd name="connsiteX11" fmla="*/ 571500 w 960120"/>
                  <a:gd name="connsiteY11" fmla="*/ 1836420 h 2362200"/>
                  <a:gd name="connsiteX12" fmla="*/ 434340 w 960120"/>
                  <a:gd name="connsiteY12" fmla="*/ 1554480 h 2362200"/>
                  <a:gd name="connsiteX13" fmla="*/ 434340 w 960120"/>
                  <a:gd name="connsiteY13" fmla="*/ 1554480 h 2362200"/>
                  <a:gd name="connsiteX14" fmla="*/ 381000 w 960120"/>
                  <a:gd name="connsiteY14" fmla="*/ 1562100 h 2362200"/>
                  <a:gd name="connsiteX15" fmla="*/ 182880 w 960120"/>
                  <a:gd name="connsiteY15" fmla="*/ 1021080 h 2362200"/>
                  <a:gd name="connsiteX16" fmla="*/ 243840 w 960120"/>
                  <a:gd name="connsiteY16" fmla="*/ 1051560 h 2362200"/>
                  <a:gd name="connsiteX17" fmla="*/ 754380 w 960120"/>
                  <a:gd name="connsiteY17" fmla="*/ 746760 h 2362200"/>
                  <a:gd name="connsiteX18" fmla="*/ 960120 w 960120"/>
                  <a:gd name="connsiteY18" fmla="*/ 403860 h 2362200"/>
                  <a:gd name="connsiteX19" fmla="*/ 960120 w 960120"/>
                  <a:gd name="connsiteY19" fmla="*/ 0 h 2362200"/>
                  <a:gd name="connsiteX20" fmla="*/ 662940 w 960120"/>
                  <a:gd name="connsiteY20" fmla="*/ 15240 h 2362200"/>
                  <a:gd name="connsiteX21" fmla="*/ 670560 w 960120"/>
                  <a:gd name="connsiteY21" fmla="*/ 396240 h 2362200"/>
                  <a:gd name="connsiteX0" fmla="*/ 670560 w 960120"/>
                  <a:gd name="connsiteY0" fmla="*/ 396240 h 2362200"/>
                  <a:gd name="connsiteX1" fmla="*/ 579120 w 960120"/>
                  <a:gd name="connsiteY1" fmla="*/ 556260 h 2362200"/>
                  <a:gd name="connsiteX2" fmla="*/ 0 w 960120"/>
                  <a:gd name="connsiteY2" fmla="*/ 891540 h 2362200"/>
                  <a:gd name="connsiteX3" fmla="*/ 144780 w 960120"/>
                  <a:gd name="connsiteY3" fmla="*/ 1287780 h 2362200"/>
                  <a:gd name="connsiteX4" fmla="*/ 312420 w 960120"/>
                  <a:gd name="connsiteY4" fmla="*/ 1767840 h 2362200"/>
                  <a:gd name="connsiteX5" fmla="*/ 45720 w 960120"/>
                  <a:gd name="connsiteY5" fmla="*/ 2362200 h 2362200"/>
                  <a:gd name="connsiteX6" fmla="*/ 411480 w 960120"/>
                  <a:gd name="connsiteY6" fmla="*/ 2103120 h 2362200"/>
                  <a:gd name="connsiteX7" fmla="*/ 533400 w 960120"/>
                  <a:gd name="connsiteY7" fmla="*/ 1943100 h 2362200"/>
                  <a:gd name="connsiteX8" fmla="*/ 617220 w 960120"/>
                  <a:gd name="connsiteY8" fmla="*/ 1950720 h 2362200"/>
                  <a:gd name="connsiteX9" fmla="*/ 586740 w 960120"/>
                  <a:gd name="connsiteY9" fmla="*/ 1844040 h 2362200"/>
                  <a:gd name="connsiteX10" fmla="*/ 541020 w 960120"/>
                  <a:gd name="connsiteY10" fmla="*/ 1836420 h 2362200"/>
                  <a:gd name="connsiteX11" fmla="*/ 571500 w 960120"/>
                  <a:gd name="connsiteY11" fmla="*/ 1836420 h 2362200"/>
                  <a:gd name="connsiteX12" fmla="*/ 434340 w 960120"/>
                  <a:gd name="connsiteY12" fmla="*/ 1554480 h 2362200"/>
                  <a:gd name="connsiteX13" fmla="*/ 434340 w 960120"/>
                  <a:gd name="connsiteY13" fmla="*/ 1554480 h 2362200"/>
                  <a:gd name="connsiteX14" fmla="*/ 381000 w 960120"/>
                  <a:gd name="connsiteY14" fmla="*/ 1562100 h 2362200"/>
                  <a:gd name="connsiteX15" fmla="*/ 182880 w 960120"/>
                  <a:gd name="connsiteY15" fmla="*/ 1021080 h 2362200"/>
                  <a:gd name="connsiteX16" fmla="*/ 243840 w 960120"/>
                  <a:gd name="connsiteY16" fmla="*/ 1051560 h 2362200"/>
                  <a:gd name="connsiteX17" fmla="*/ 754380 w 960120"/>
                  <a:gd name="connsiteY17" fmla="*/ 746760 h 2362200"/>
                  <a:gd name="connsiteX18" fmla="*/ 960120 w 960120"/>
                  <a:gd name="connsiteY18" fmla="*/ 403860 h 2362200"/>
                  <a:gd name="connsiteX19" fmla="*/ 960120 w 960120"/>
                  <a:gd name="connsiteY19" fmla="*/ 0 h 2362200"/>
                  <a:gd name="connsiteX20" fmla="*/ 662940 w 960120"/>
                  <a:gd name="connsiteY20" fmla="*/ 15240 h 2362200"/>
                  <a:gd name="connsiteX21" fmla="*/ 670560 w 960120"/>
                  <a:gd name="connsiteY21" fmla="*/ 396240 h 236220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533400 w 960120"/>
                  <a:gd name="connsiteY7" fmla="*/ 194310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541020 w 960120"/>
                  <a:gd name="connsiteY10" fmla="*/ 1836420 h 2369820"/>
                  <a:gd name="connsiteX11" fmla="*/ 571500 w 960120"/>
                  <a:gd name="connsiteY11" fmla="*/ 183642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541020 w 960120"/>
                  <a:gd name="connsiteY10" fmla="*/ 1836420 h 2369820"/>
                  <a:gd name="connsiteX11" fmla="*/ 571500 w 960120"/>
                  <a:gd name="connsiteY11" fmla="*/ 183642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541020 w 960120"/>
                  <a:gd name="connsiteY10" fmla="*/ 18364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670560 w 960120"/>
                  <a:gd name="connsiteY10" fmla="*/ 18745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541020 w 960120"/>
                  <a:gd name="connsiteY8" fmla="*/ 2141220 h 2369820"/>
                  <a:gd name="connsiteX9" fmla="*/ 586740 w 960120"/>
                  <a:gd name="connsiteY9" fmla="*/ 1844040 h 2369820"/>
                  <a:gd name="connsiteX10" fmla="*/ 670560 w 960120"/>
                  <a:gd name="connsiteY10" fmla="*/ 18745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541020 w 960120"/>
                  <a:gd name="connsiteY8" fmla="*/ 2141220 h 2369820"/>
                  <a:gd name="connsiteX9" fmla="*/ 830580 w 960120"/>
                  <a:gd name="connsiteY9" fmla="*/ 2331720 h 2369820"/>
                  <a:gd name="connsiteX10" fmla="*/ 670560 w 960120"/>
                  <a:gd name="connsiteY10" fmla="*/ 18745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7740"/>
                  <a:gd name="connsiteY0" fmla="*/ 396240 h 2369820"/>
                  <a:gd name="connsiteX1" fmla="*/ 579120 w 967740"/>
                  <a:gd name="connsiteY1" fmla="*/ 556260 h 2369820"/>
                  <a:gd name="connsiteX2" fmla="*/ 0 w 967740"/>
                  <a:gd name="connsiteY2" fmla="*/ 891540 h 2369820"/>
                  <a:gd name="connsiteX3" fmla="*/ 144780 w 967740"/>
                  <a:gd name="connsiteY3" fmla="*/ 1287780 h 2369820"/>
                  <a:gd name="connsiteX4" fmla="*/ 312420 w 967740"/>
                  <a:gd name="connsiteY4" fmla="*/ 1767840 h 2369820"/>
                  <a:gd name="connsiteX5" fmla="*/ 45720 w 967740"/>
                  <a:gd name="connsiteY5" fmla="*/ 2362200 h 2369820"/>
                  <a:gd name="connsiteX6" fmla="*/ 175260 w 967740"/>
                  <a:gd name="connsiteY6" fmla="*/ 2369820 h 2369820"/>
                  <a:gd name="connsiteX7" fmla="*/ 419100 w 967740"/>
                  <a:gd name="connsiteY7" fmla="*/ 1889760 h 2369820"/>
                  <a:gd name="connsiteX8" fmla="*/ 541020 w 967740"/>
                  <a:gd name="connsiteY8" fmla="*/ 2141220 h 2369820"/>
                  <a:gd name="connsiteX9" fmla="*/ 830580 w 967740"/>
                  <a:gd name="connsiteY9" fmla="*/ 2331720 h 2369820"/>
                  <a:gd name="connsiteX10" fmla="*/ 967740 w 967740"/>
                  <a:gd name="connsiteY10" fmla="*/ 2308860 h 2369820"/>
                  <a:gd name="connsiteX11" fmla="*/ 647700 w 967740"/>
                  <a:gd name="connsiteY11" fmla="*/ 1767840 h 2369820"/>
                  <a:gd name="connsiteX12" fmla="*/ 434340 w 967740"/>
                  <a:gd name="connsiteY12" fmla="*/ 1554480 h 2369820"/>
                  <a:gd name="connsiteX13" fmla="*/ 434340 w 967740"/>
                  <a:gd name="connsiteY13" fmla="*/ 1554480 h 2369820"/>
                  <a:gd name="connsiteX14" fmla="*/ 381000 w 967740"/>
                  <a:gd name="connsiteY14" fmla="*/ 1562100 h 2369820"/>
                  <a:gd name="connsiteX15" fmla="*/ 182880 w 967740"/>
                  <a:gd name="connsiteY15" fmla="*/ 1021080 h 2369820"/>
                  <a:gd name="connsiteX16" fmla="*/ 243840 w 967740"/>
                  <a:gd name="connsiteY16" fmla="*/ 1051560 h 2369820"/>
                  <a:gd name="connsiteX17" fmla="*/ 754380 w 967740"/>
                  <a:gd name="connsiteY17" fmla="*/ 746760 h 2369820"/>
                  <a:gd name="connsiteX18" fmla="*/ 960120 w 967740"/>
                  <a:gd name="connsiteY18" fmla="*/ 403860 h 2369820"/>
                  <a:gd name="connsiteX19" fmla="*/ 960120 w 967740"/>
                  <a:gd name="connsiteY19" fmla="*/ 0 h 2369820"/>
                  <a:gd name="connsiteX20" fmla="*/ 662940 w 967740"/>
                  <a:gd name="connsiteY20" fmla="*/ 15240 h 2369820"/>
                  <a:gd name="connsiteX21" fmla="*/ 670560 w 967740"/>
                  <a:gd name="connsiteY21" fmla="*/ 396240 h 2369820"/>
                  <a:gd name="connsiteX0" fmla="*/ 670560 w 967740"/>
                  <a:gd name="connsiteY0" fmla="*/ 396240 h 2369820"/>
                  <a:gd name="connsiteX1" fmla="*/ 579120 w 967740"/>
                  <a:gd name="connsiteY1" fmla="*/ 556260 h 2369820"/>
                  <a:gd name="connsiteX2" fmla="*/ 0 w 967740"/>
                  <a:gd name="connsiteY2" fmla="*/ 891540 h 2369820"/>
                  <a:gd name="connsiteX3" fmla="*/ 144780 w 967740"/>
                  <a:gd name="connsiteY3" fmla="*/ 1287780 h 2369820"/>
                  <a:gd name="connsiteX4" fmla="*/ 312420 w 967740"/>
                  <a:gd name="connsiteY4" fmla="*/ 1767840 h 2369820"/>
                  <a:gd name="connsiteX5" fmla="*/ 45720 w 967740"/>
                  <a:gd name="connsiteY5" fmla="*/ 2362200 h 2369820"/>
                  <a:gd name="connsiteX6" fmla="*/ 175260 w 967740"/>
                  <a:gd name="connsiteY6" fmla="*/ 2369820 h 2369820"/>
                  <a:gd name="connsiteX7" fmla="*/ 419100 w 967740"/>
                  <a:gd name="connsiteY7" fmla="*/ 1889760 h 2369820"/>
                  <a:gd name="connsiteX8" fmla="*/ 594360 w 967740"/>
                  <a:gd name="connsiteY8" fmla="*/ 1889760 h 2369820"/>
                  <a:gd name="connsiteX9" fmla="*/ 830580 w 967740"/>
                  <a:gd name="connsiteY9" fmla="*/ 2331720 h 2369820"/>
                  <a:gd name="connsiteX10" fmla="*/ 967740 w 967740"/>
                  <a:gd name="connsiteY10" fmla="*/ 2308860 h 2369820"/>
                  <a:gd name="connsiteX11" fmla="*/ 647700 w 967740"/>
                  <a:gd name="connsiteY11" fmla="*/ 1767840 h 2369820"/>
                  <a:gd name="connsiteX12" fmla="*/ 434340 w 967740"/>
                  <a:gd name="connsiteY12" fmla="*/ 1554480 h 2369820"/>
                  <a:gd name="connsiteX13" fmla="*/ 434340 w 967740"/>
                  <a:gd name="connsiteY13" fmla="*/ 1554480 h 2369820"/>
                  <a:gd name="connsiteX14" fmla="*/ 381000 w 967740"/>
                  <a:gd name="connsiteY14" fmla="*/ 1562100 h 2369820"/>
                  <a:gd name="connsiteX15" fmla="*/ 182880 w 967740"/>
                  <a:gd name="connsiteY15" fmla="*/ 1021080 h 2369820"/>
                  <a:gd name="connsiteX16" fmla="*/ 243840 w 967740"/>
                  <a:gd name="connsiteY16" fmla="*/ 1051560 h 2369820"/>
                  <a:gd name="connsiteX17" fmla="*/ 754380 w 967740"/>
                  <a:gd name="connsiteY17" fmla="*/ 746760 h 2369820"/>
                  <a:gd name="connsiteX18" fmla="*/ 960120 w 967740"/>
                  <a:gd name="connsiteY18" fmla="*/ 403860 h 2369820"/>
                  <a:gd name="connsiteX19" fmla="*/ 960120 w 967740"/>
                  <a:gd name="connsiteY19" fmla="*/ 0 h 2369820"/>
                  <a:gd name="connsiteX20" fmla="*/ 662940 w 967740"/>
                  <a:gd name="connsiteY20" fmla="*/ 15240 h 2369820"/>
                  <a:gd name="connsiteX21" fmla="*/ 670560 w 967740"/>
                  <a:gd name="connsiteY21" fmla="*/ 396240 h 2369820"/>
                  <a:gd name="connsiteX0" fmla="*/ 670560 w 967740"/>
                  <a:gd name="connsiteY0" fmla="*/ 396240 h 2369820"/>
                  <a:gd name="connsiteX1" fmla="*/ 579120 w 967740"/>
                  <a:gd name="connsiteY1" fmla="*/ 556260 h 2369820"/>
                  <a:gd name="connsiteX2" fmla="*/ 0 w 967740"/>
                  <a:gd name="connsiteY2" fmla="*/ 891540 h 2369820"/>
                  <a:gd name="connsiteX3" fmla="*/ 144780 w 967740"/>
                  <a:gd name="connsiteY3" fmla="*/ 1287780 h 2369820"/>
                  <a:gd name="connsiteX4" fmla="*/ 312420 w 967740"/>
                  <a:gd name="connsiteY4" fmla="*/ 1767840 h 2369820"/>
                  <a:gd name="connsiteX5" fmla="*/ 45720 w 967740"/>
                  <a:gd name="connsiteY5" fmla="*/ 2362200 h 2369820"/>
                  <a:gd name="connsiteX6" fmla="*/ 175260 w 967740"/>
                  <a:gd name="connsiteY6" fmla="*/ 2369820 h 2369820"/>
                  <a:gd name="connsiteX7" fmla="*/ 419100 w 967740"/>
                  <a:gd name="connsiteY7" fmla="*/ 1889760 h 2369820"/>
                  <a:gd name="connsiteX8" fmla="*/ 594360 w 967740"/>
                  <a:gd name="connsiteY8" fmla="*/ 1889760 h 2369820"/>
                  <a:gd name="connsiteX9" fmla="*/ 563880 w 967740"/>
                  <a:gd name="connsiteY9" fmla="*/ 1897380 h 2369820"/>
                  <a:gd name="connsiteX10" fmla="*/ 967740 w 967740"/>
                  <a:gd name="connsiteY10" fmla="*/ 2308860 h 2369820"/>
                  <a:gd name="connsiteX11" fmla="*/ 647700 w 967740"/>
                  <a:gd name="connsiteY11" fmla="*/ 1767840 h 2369820"/>
                  <a:gd name="connsiteX12" fmla="*/ 434340 w 967740"/>
                  <a:gd name="connsiteY12" fmla="*/ 1554480 h 2369820"/>
                  <a:gd name="connsiteX13" fmla="*/ 434340 w 967740"/>
                  <a:gd name="connsiteY13" fmla="*/ 1554480 h 2369820"/>
                  <a:gd name="connsiteX14" fmla="*/ 381000 w 967740"/>
                  <a:gd name="connsiteY14" fmla="*/ 1562100 h 2369820"/>
                  <a:gd name="connsiteX15" fmla="*/ 182880 w 967740"/>
                  <a:gd name="connsiteY15" fmla="*/ 1021080 h 2369820"/>
                  <a:gd name="connsiteX16" fmla="*/ 243840 w 967740"/>
                  <a:gd name="connsiteY16" fmla="*/ 1051560 h 2369820"/>
                  <a:gd name="connsiteX17" fmla="*/ 754380 w 967740"/>
                  <a:gd name="connsiteY17" fmla="*/ 746760 h 2369820"/>
                  <a:gd name="connsiteX18" fmla="*/ 960120 w 967740"/>
                  <a:gd name="connsiteY18" fmla="*/ 403860 h 2369820"/>
                  <a:gd name="connsiteX19" fmla="*/ 960120 w 967740"/>
                  <a:gd name="connsiteY19" fmla="*/ 0 h 2369820"/>
                  <a:gd name="connsiteX20" fmla="*/ 662940 w 967740"/>
                  <a:gd name="connsiteY20" fmla="*/ 15240 h 2369820"/>
                  <a:gd name="connsiteX21" fmla="*/ 670560 w 96774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594360 w 960120"/>
                  <a:gd name="connsiteY8" fmla="*/ 1889760 h 2369820"/>
                  <a:gd name="connsiteX9" fmla="*/ 563880 w 960120"/>
                  <a:gd name="connsiteY9" fmla="*/ 1897380 h 2369820"/>
                  <a:gd name="connsiteX10" fmla="*/ 662940 w 960120"/>
                  <a:gd name="connsiteY10" fmla="*/ 182880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677007 w 960120"/>
                  <a:gd name="connsiteY7" fmla="*/ 1874129 h 2369820"/>
                  <a:gd name="connsiteX8" fmla="*/ 594360 w 960120"/>
                  <a:gd name="connsiteY8" fmla="*/ 1889760 h 2369820"/>
                  <a:gd name="connsiteX9" fmla="*/ 563880 w 960120"/>
                  <a:gd name="connsiteY9" fmla="*/ 1897380 h 2369820"/>
                  <a:gd name="connsiteX10" fmla="*/ 662940 w 960120"/>
                  <a:gd name="connsiteY10" fmla="*/ 182880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1003691"/>
                  <a:gd name="connsiteY0" fmla="*/ 396240 h 2362200"/>
                  <a:gd name="connsiteX1" fmla="*/ 579120 w 1003691"/>
                  <a:gd name="connsiteY1" fmla="*/ 556260 h 2362200"/>
                  <a:gd name="connsiteX2" fmla="*/ 0 w 1003691"/>
                  <a:gd name="connsiteY2" fmla="*/ 891540 h 2362200"/>
                  <a:gd name="connsiteX3" fmla="*/ 144780 w 1003691"/>
                  <a:gd name="connsiteY3" fmla="*/ 1287780 h 2362200"/>
                  <a:gd name="connsiteX4" fmla="*/ 312420 w 1003691"/>
                  <a:gd name="connsiteY4" fmla="*/ 1767840 h 2362200"/>
                  <a:gd name="connsiteX5" fmla="*/ 45720 w 1003691"/>
                  <a:gd name="connsiteY5" fmla="*/ 2362200 h 2362200"/>
                  <a:gd name="connsiteX6" fmla="*/ 1003691 w 1003691"/>
                  <a:gd name="connsiteY6" fmla="*/ 2229144 h 2362200"/>
                  <a:gd name="connsiteX7" fmla="*/ 677007 w 1003691"/>
                  <a:gd name="connsiteY7" fmla="*/ 1874129 h 2362200"/>
                  <a:gd name="connsiteX8" fmla="*/ 594360 w 1003691"/>
                  <a:gd name="connsiteY8" fmla="*/ 1889760 h 2362200"/>
                  <a:gd name="connsiteX9" fmla="*/ 563880 w 1003691"/>
                  <a:gd name="connsiteY9" fmla="*/ 1897380 h 2362200"/>
                  <a:gd name="connsiteX10" fmla="*/ 662940 w 1003691"/>
                  <a:gd name="connsiteY10" fmla="*/ 1828800 h 2362200"/>
                  <a:gd name="connsiteX11" fmla="*/ 647700 w 1003691"/>
                  <a:gd name="connsiteY11" fmla="*/ 1767840 h 2362200"/>
                  <a:gd name="connsiteX12" fmla="*/ 434340 w 1003691"/>
                  <a:gd name="connsiteY12" fmla="*/ 1554480 h 2362200"/>
                  <a:gd name="connsiteX13" fmla="*/ 434340 w 1003691"/>
                  <a:gd name="connsiteY13" fmla="*/ 1554480 h 2362200"/>
                  <a:gd name="connsiteX14" fmla="*/ 381000 w 1003691"/>
                  <a:gd name="connsiteY14" fmla="*/ 1562100 h 2362200"/>
                  <a:gd name="connsiteX15" fmla="*/ 182880 w 1003691"/>
                  <a:gd name="connsiteY15" fmla="*/ 1021080 h 2362200"/>
                  <a:gd name="connsiteX16" fmla="*/ 243840 w 1003691"/>
                  <a:gd name="connsiteY16" fmla="*/ 1051560 h 2362200"/>
                  <a:gd name="connsiteX17" fmla="*/ 754380 w 1003691"/>
                  <a:gd name="connsiteY17" fmla="*/ 746760 h 2362200"/>
                  <a:gd name="connsiteX18" fmla="*/ 960120 w 1003691"/>
                  <a:gd name="connsiteY18" fmla="*/ 403860 h 2362200"/>
                  <a:gd name="connsiteX19" fmla="*/ 960120 w 1003691"/>
                  <a:gd name="connsiteY19" fmla="*/ 0 h 2362200"/>
                  <a:gd name="connsiteX20" fmla="*/ 662940 w 1003691"/>
                  <a:gd name="connsiteY20" fmla="*/ 15240 h 2362200"/>
                  <a:gd name="connsiteX21" fmla="*/ 670560 w 1003691"/>
                  <a:gd name="connsiteY21" fmla="*/ 396240 h 2362200"/>
                  <a:gd name="connsiteX0" fmla="*/ 670560 w 1003691"/>
                  <a:gd name="connsiteY0" fmla="*/ 396240 h 2299677"/>
                  <a:gd name="connsiteX1" fmla="*/ 579120 w 1003691"/>
                  <a:gd name="connsiteY1" fmla="*/ 556260 h 2299677"/>
                  <a:gd name="connsiteX2" fmla="*/ 0 w 1003691"/>
                  <a:gd name="connsiteY2" fmla="*/ 891540 h 2299677"/>
                  <a:gd name="connsiteX3" fmla="*/ 144780 w 1003691"/>
                  <a:gd name="connsiteY3" fmla="*/ 1287780 h 2299677"/>
                  <a:gd name="connsiteX4" fmla="*/ 312420 w 1003691"/>
                  <a:gd name="connsiteY4" fmla="*/ 1767840 h 2299677"/>
                  <a:gd name="connsiteX5" fmla="*/ 905412 w 1003691"/>
                  <a:gd name="connsiteY5" fmla="*/ 2299677 h 2299677"/>
                  <a:gd name="connsiteX6" fmla="*/ 1003691 w 1003691"/>
                  <a:gd name="connsiteY6" fmla="*/ 2229144 h 2299677"/>
                  <a:gd name="connsiteX7" fmla="*/ 677007 w 1003691"/>
                  <a:gd name="connsiteY7" fmla="*/ 1874129 h 2299677"/>
                  <a:gd name="connsiteX8" fmla="*/ 594360 w 1003691"/>
                  <a:gd name="connsiteY8" fmla="*/ 1889760 h 2299677"/>
                  <a:gd name="connsiteX9" fmla="*/ 563880 w 1003691"/>
                  <a:gd name="connsiteY9" fmla="*/ 1897380 h 2299677"/>
                  <a:gd name="connsiteX10" fmla="*/ 662940 w 1003691"/>
                  <a:gd name="connsiteY10" fmla="*/ 1828800 h 2299677"/>
                  <a:gd name="connsiteX11" fmla="*/ 647700 w 1003691"/>
                  <a:gd name="connsiteY11" fmla="*/ 1767840 h 2299677"/>
                  <a:gd name="connsiteX12" fmla="*/ 434340 w 1003691"/>
                  <a:gd name="connsiteY12" fmla="*/ 1554480 h 2299677"/>
                  <a:gd name="connsiteX13" fmla="*/ 434340 w 1003691"/>
                  <a:gd name="connsiteY13" fmla="*/ 1554480 h 2299677"/>
                  <a:gd name="connsiteX14" fmla="*/ 381000 w 1003691"/>
                  <a:gd name="connsiteY14" fmla="*/ 1562100 h 2299677"/>
                  <a:gd name="connsiteX15" fmla="*/ 182880 w 1003691"/>
                  <a:gd name="connsiteY15" fmla="*/ 1021080 h 2299677"/>
                  <a:gd name="connsiteX16" fmla="*/ 243840 w 1003691"/>
                  <a:gd name="connsiteY16" fmla="*/ 1051560 h 2299677"/>
                  <a:gd name="connsiteX17" fmla="*/ 754380 w 1003691"/>
                  <a:gd name="connsiteY17" fmla="*/ 746760 h 2299677"/>
                  <a:gd name="connsiteX18" fmla="*/ 960120 w 1003691"/>
                  <a:gd name="connsiteY18" fmla="*/ 403860 h 2299677"/>
                  <a:gd name="connsiteX19" fmla="*/ 960120 w 1003691"/>
                  <a:gd name="connsiteY19" fmla="*/ 0 h 2299677"/>
                  <a:gd name="connsiteX20" fmla="*/ 662940 w 1003691"/>
                  <a:gd name="connsiteY20" fmla="*/ 15240 h 2299677"/>
                  <a:gd name="connsiteX21" fmla="*/ 670560 w 1003691"/>
                  <a:gd name="connsiteY21" fmla="*/ 396240 h 2299677"/>
                  <a:gd name="connsiteX0" fmla="*/ 670560 w 1003691"/>
                  <a:gd name="connsiteY0" fmla="*/ 396240 h 2299677"/>
                  <a:gd name="connsiteX1" fmla="*/ 579120 w 1003691"/>
                  <a:gd name="connsiteY1" fmla="*/ 556260 h 2299677"/>
                  <a:gd name="connsiteX2" fmla="*/ 0 w 1003691"/>
                  <a:gd name="connsiteY2" fmla="*/ 891540 h 2299677"/>
                  <a:gd name="connsiteX3" fmla="*/ 144780 w 1003691"/>
                  <a:gd name="connsiteY3" fmla="*/ 1287780 h 2299677"/>
                  <a:gd name="connsiteX4" fmla="*/ 374943 w 1003691"/>
                  <a:gd name="connsiteY4" fmla="*/ 1760025 h 2299677"/>
                  <a:gd name="connsiteX5" fmla="*/ 905412 w 1003691"/>
                  <a:gd name="connsiteY5" fmla="*/ 2299677 h 2299677"/>
                  <a:gd name="connsiteX6" fmla="*/ 1003691 w 1003691"/>
                  <a:gd name="connsiteY6" fmla="*/ 2229144 h 2299677"/>
                  <a:gd name="connsiteX7" fmla="*/ 677007 w 1003691"/>
                  <a:gd name="connsiteY7" fmla="*/ 1874129 h 2299677"/>
                  <a:gd name="connsiteX8" fmla="*/ 594360 w 1003691"/>
                  <a:gd name="connsiteY8" fmla="*/ 1889760 h 2299677"/>
                  <a:gd name="connsiteX9" fmla="*/ 563880 w 1003691"/>
                  <a:gd name="connsiteY9" fmla="*/ 1897380 h 2299677"/>
                  <a:gd name="connsiteX10" fmla="*/ 662940 w 1003691"/>
                  <a:gd name="connsiteY10" fmla="*/ 1828800 h 2299677"/>
                  <a:gd name="connsiteX11" fmla="*/ 647700 w 1003691"/>
                  <a:gd name="connsiteY11" fmla="*/ 1767840 h 2299677"/>
                  <a:gd name="connsiteX12" fmla="*/ 434340 w 1003691"/>
                  <a:gd name="connsiteY12" fmla="*/ 1554480 h 2299677"/>
                  <a:gd name="connsiteX13" fmla="*/ 434340 w 1003691"/>
                  <a:gd name="connsiteY13" fmla="*/ 1554480 h 2299677"/>
                  <a:gd name="connsiteX14" fmla="*/ 381000 w 1003691"/>
                  <a:gd name="connsiteY14" fmla="*/ 1562100 h 2299677"/>
                  <a:gd name="connsiteX15" fmla="*/ 182880 w 1003691"/>
                  <a:gd name="connsiteY15" fmla="*/ 1021080 h 2299677"/>
                  <a:gd name="connsiteX16" fmla="*/ 243840 w 1003691"/>
                  <a:gd name="connsiteY16" fmla="*/ 1051560 h 2299677"/>
                  <a:gd name="connsiteX17" fmla="*/ 754380 w 1003691"/>
                  <a:gd name="connsiteY17" fmla="*/ 746760 h 2299677"/>
                  <a:gd name="connsiteX18" fmla="*/ 960120 w 1003691"/>
                  <a:gd name="connsiteY18" fmla="*/ 403860 h 2299677"/>
                  <a:gd name="connsiteX19" fmla="*/ 960120 w 1003691"/>
                  <a:gd name="connsiteY19" fmla="*/ 0 h 2299677"/>
                  <a:gd name="connsiteX20" fmla="*/ 662940 w 1003691"/>
                  <a:gd name="connsiteY20" fmla="*/ 15240 h 2299677"/>
                  <a:gd name="connsiteX21" fmla="*/ 670560 w 1003691"/>
                  <a:gd name="connsiteY21" fmla="*/ 396240 h 2299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03691" h="2299677">
                    <a:moveTo>
                      <a:pt x="670560" y="396240"/>
                    </a:moveTo>
                    <a:lnTo>
                      <a:pt x="579120" y="556260"/>
                    </a:lnTo>
                    <a:lnTo>
                      <a:pt x="0" y="891540"/>
                    </a:lnTo>
                    <a:lnTo>
                      <a:pt x="144780" y="1287780"/>
                    </a:lnTo>
                    <a:lnTo>
                      <a:pt x="374943" y="1760025"/>
                    </a:lnTo>
                    <a:lnTo>
                      <a:pt x="905412" y="2299677"/>
                    </a:lnTo>
                    <a:lnTo>
                      <a:pt x="1003691" y="2229144"/>
                    </a:lnTo>
                    <a:lnTo>
                      <a:pt x="677007" y="1874129"/>
                    </a:lnTo>
                    <a:lnTo>
                      <a:pt x="594360" y="1889760"/>
                    </a:lnTo>
                    <a:lnTo>
                      <a:pt x="563880" y="1897380"/>
                    </a:lnTo>
                    <a:lnTo>
                      <a:pt x="662940" y="1828800"/>
                    </a:lnTo>
                    <a:lnTo>
                      <a:pt x="647700" y="1767840"/>
                    </a:lnTo>
                    <a:lnTo>
                      <a:pt x="434340" y="1554480"/>
                    </a:lnTo>
                    <a:lnTo>
                      <a:pt x="434340" y="1554480"/>
                    </a:lnTo>
                    <a:lnTo>
                      <a:pt x="381000" y="1562100"/>
                    </a:lnTo>
                    <a:lnTo>
                      <a:pt x="182880" y="1021080"/>
                    </a:lnTo>
                    <a:lnTo>
                      <a:pt x="243840" y="1051560"/>
                    </a:lnTo>
                    <a:lnTo>
                      <a:pt x="754380" y="746760"/>
                    </a:lnTo>
                    <a:lnTo>
                      <a:pt x="960120" y="403860"/>
                    </a:lnTo>
                    <a:lnTo>
                      <a:pt x="960120" y="0"/>
                    </a:lnTo>
                    <a:lnTo>
                      <a:pt x="662940" y="15240"/>
                    </a:lnTo>
                    <a:lnTo>
                      <a:pt x="670560" y="396240"/>
                    </a:lnTo>
                    <a:close/>
                  </a:path>
                </a:pathLst>
              </a:custGeom>
              <a:solidFill>
                <a:srgbClr val="F3D2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橢圓 4"/>
              <p:cNvSpPr/>
              <p:nvPr/>
            </p:nvSpPr>
            <p:spPr>
              <a:xfrm>
                <a:off x="6126565" y="4854276"/>
                <a:ext cx="540317" cy="54031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6" name="橢圓 5"/>
              <p:cNvSpPr/>
              <p:nvPr/>
            </p:nvSpPr>
            <p:spPr>
              <a:xfrm>
                <a:off x="7054095" y="4854276"/>
                <a:ext cx="540317" cy="540317"/>
              </a:xfrm>
              <a:prstGeom prst="ellipse">
                <a:avLst/>
              </a:prstGeom>
              <a:solidFill>
                <a:srgbClr val="F3D2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7" name="橢圓 6"/>
              <p:cNvSpPr/>
              <p:nvPr/>
            </p:nvSpPr>
            <p:spPr>
              <a:xfrm>
                <a:off x="6587682" y="4218716"/>
                <a:ext cx="540317" cy="540317"/>
              </a:xfrm>
              <a:prstGeom prst="ellipse">
                <a:avLst/>
              </a:prstGeom>
              <a:solidFill>
                <a:srgbClr val="F3D2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7714885" y="4854276"/>
                <a:ext cx="540317" cy="54031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8245191" y="4218716"/>
                <a:ext cx="540317" cy="54031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7324974" y="3636203"/>
                <a:ext cx="540317" cy="540317"/>
              </a:xfrm>
              <a:prstGeom prst="ellipse">
                <a:avLst/>
              </a:prstGeom>
              <a:solidFill>
                <a:srgbClr val="F3D2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cxnSp>
            <p:nvCxnSpPr>
              <p:cNvPr id="11" name="直線接點 10"/>
              <p:cNvCxnSpPr>
                <a:stCxn id="10" idx="3"/>
                <a:endCxn id="7" idx="7"/>
              </p:cNvCxnSpPr>
              <p:nvPr/>
            </p:nvCxnSpPr>
            <p:spPr>
              <a:xfrm flipH="1">
                <a:off x="7048871" y="4097392"/>
                <a:ext cx="355231" cy="20045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" name="直線接點 11"/>
              <p:cNvCxnSpPr>
                <a:stCxn id="7" idx="3"/>
                <a:endCxn id="5" idx="7"/>
              </p:cNvCxnSpPr>
              <p:nvPr/>
            </p:nvCxnSpPr>
            <p:spPr>
              <a:xfrm flipH="1">
                <a:off x="6587754" y="4679905"/>
                <a:ext cx="79056" cy="25349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直線接點 12"/>
              <p:cNvCxnSpPr>
                <a:stCxn id="7" idx="5"/>
                <a:endCxn id="6" idx="1"/>
              </p:cNvCxnSpPr>
              <p:nvPr/>
            </p:nvCxnSpPr>
            <p:spPr>
              <a:xfrm>
                <a:off x="7048871" y="4679905"/>
                <a:ext cx="84352" cy="25349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線接點 13"/>
              <p:cNvCxnSpPr>
                <a:stCxn id="10" idx="5"/>
                <a:endCxn id="9" idx="1"/>
              </p:cNvCxnSpPr>
              <p:nvPr/>
            </p:nvCxnSpPr>
            <p:spPr>
              <a:xfrm>
                <a:off x="7786163" y="4097392"/>
                <a:ext cx="538156" cy="20045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直線接點 14"/>
              <p:cNvCxnSpPr>
                <a:stCxn id="9" idx="3"/>
                <a:endCxn id="8" idx="7"/>
              </p:cNvCxnSpPr>
              <p:nvPr/>
            </p:nvCxnSpPr>
            <p:spPr>
              <a:xfrm flipH="1">
                <a:off x="8176074" y="4679905"/>
                <a:ext cx="148245" cy="25349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" name="直線接點 25"/>
              <p:cNvCxnSpPr>
                <a:endCxn id="10" idx="0"/>
              </p:cNvCxnSpPr>
              <p:nvPr/>
            </p:nvCxnSpPr>
            <p:spPr>
              <a:xfrm>
                <a:off x="7595133" y="3372925"/>
                <a:ext cx="0" cy="26327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7" name="文字方塊 26"/>
              <p:cNvSpPr txBox="1"/>
              <p:nvPr/>
            </p:nvSpPr>
            <p:spPr>
              <a:xfrm>
                <a:off x="7315156" y="3050974"/>
                <a:ext cx="581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mtClean="0"/>
                  <a:t>root</a:t>
                </a:r>
                <a:endParaRPr lang="zh-TW" altLang="en-US"/>
              </a:p>
            </p:txBody>
          </p:sp>
          <p:sp>
            <p:nvSpPr>
              <p:cNvPr id="37" name="橢圓 36"/>
              <p:cNvSpPr/>
              <p:nvPr/>
            </p:nvSpPr>
            <p:spPr>
              <a:xfrm>
                <a:off x="7487161" y="5609183"/>
                <a:ext cx="540317" cy="540317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17</a:t>
                </a:r>
              </a:p>
            </p:txBody>
          </p:sp>
          <p:cxnSp>
            <p:nvCxnSpPr>
              <p:cNvPr id="38" name="直線接點 37"/>
              <p:cNvCxnSpPr>
                <a:stCxn id="6" idx="5"/>
                <a:endCxn id="37" idx="0"/>
              </p:cNvCxnSpPr>
              <p:nvPr/>
            </p:nvCxnSpPr>
            <p:spPr>
              <a:xfrm>
                <a:off x="7515284" y="5315465"/>
                <a:ext cx="242036" cy="29371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6" name="文字方塊 45"/>
              <p:cNvSpPr txBox="1"/>
              <p:nvPr/>
            </p:nvSpPr>
            <p:spPr>
              <a:xfrm>
                <a:off x="6647604" y="3467089"/>
                <a:ext cx="76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mtClean="0">
                    <a:solidFill>
                      <a:schemeClr val="accent6">
                        <a:lumMod val="75000"/>
                      </a:schemeClr>
                    </a:solidFill>
                  </a:rPr>
                  <a:t>17&lt;20</a:t>
                </a:r>
                <a:endParaRPr lang="zh-TW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7058394" y="4388571"/>
                <a:ext cx="76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mtClean="0">
                    <a:solidFill>
                      <a:schemeClr val="accent6">
                        <a:lumMod val="75000"/>
                      </a:schemeClr>
                    </a:solidFill>
                  </a:rPr>
                  <a:t>17&gt;12</a:t>
                </a:r>
                <a:endParaRPr lang="zh-TW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6552358" y="5269931"/>
                <a:ext cx="7040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smtClean="0">
                    <a:solidFill>
                      <a:schemeClr val="accent6">
                        <a:lumMod val="75000"/>
                      </a:schemeClr>
                    </a:solidFill>
                  </a:rPr>
                  <a:t>17&gt;16</a:t>
                </a:r>
                <a:endParaRPr lang="zh-TW" altLang="en-US" sz="16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2" name="群組 21"/>
          <p:cNvGrpSpPr/>
          <p:nvPr/>
        </p:nvGrpSpPr>
        <p:grpSpPr>
          <a:xfrm>
            <a:off x="257555" y="3257566"/>
            <a:ext cx="2658943" cy="3417795"/>
            <a:chOff x="3159158" y="3045289"/>
            <a:chExt cx="2658943" cy="3417795"/>
          </a:xfrm>
        </p:grpSpPr>
        <p:sp>
          <p:nvSpPr>
            <p:cNvPr id="51" name="文字方塊 50"/>
            <p:cNvSpPr txBox="1"/>
            <p:nvPr/>
          </p:nvSpPr>
          <p:spPr>
            <a:xfrm>
              <a:off x="3159158" y="6093752"/>
              <a:ext cx="265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smtClean="0"/>
                <a:t>inserting 14</a:t>
              </a:r>
              <a:endParaRPr lang="zh-TW" altLang="en-US" b="1"/>
            </a:p>
          </p:txBody>
        </p:sp>
        <p:grpSp>
          <p:nvGrpSpPr>
            <p:cNvPr id="19" name="群組 18"/>
            <p:cNvGrpSpPr/>
            <p:nvPr/>
          </p:nvGrpSpPr>
          <p:grpSpPr>
            <a:xfrm>
              <a:off x="3159158" y="3045289"/>
              <a:ext cx="2658943" cy="3125136"/>
              <a:chOff x="3159158" y="3045289"/>
              <a:chExt cx="2658943" cy="3125136"/>
            </a:xfrm>
          </p:grpSpPr>
          <p:sp>
            <p:nvSpPr>
              <p:cNvPr id="28" name="手繪多邊形 27"/>
              <p:cNvSpPr/>
              <p:nvPr/>
            </p:nvSpPr>
            <p:spPr>
              <a:xfrm>
                <a:off x="3860113" y="3385215"/>
                <a:ext cx="960120" cy="2369820"/>
              </a:xfrm>
              <a:custGeom>
                <a:avLst/>
                <a:gdLst>
                  <a:gd name="connsiteX0" fmla="*/ 670560 w 960120"/>
                  <a:gd name="connsiteY0" fmla="*/ 396240 h 2225040"/>
                  <a:gd name="connsiteX1" fmla="*/ 579120 w 960120"/>
                  <a:gd name="connsiteY1" fmla="*/ 556260 h 2225040"/>
                  <a:gd name="connsiteX2" fmla="*/ 0 w 960120"/>
                  <a:gd name="connsiteY2" fmla="*/ 891540 h 2225040"/>
                  <a:gd name="connsiteX3" fmla="*/ 144780 w 960120"/>
                  <a:gd name="connsiteY3" fmla="*/ 1287780 h 2225040"/>
                  <a:gd name="connsiteX4" fmla="*/ 304800 w 960120"/>
                  <a:gd name="connsiteY4" fmla="*/ 1744980 h 2225040"/>
                  <a:gd name="connsiteX5" fmla="*/ 426720 w 960120"/>
                  <a:gd name="connsiteY5" fmla="*/ 1859280 h 2225040"/>
                  <a:gd name="connsiteX6" fmla="*/ 426720 w 960120"/>
                  <a:gd name="connsiteY6" fmla="*/ 2110740 h 2225040"/>
                  <a:gd name="connsiteX7" fmla="*/ 350520 w 960120"/>
                  <a:gd name="connsiteY7" fmla="*/ 2110740 h 2225040"/>
                  <a:gd name="connsiteX8" fmla="*/ 518160 w 960120"/>
                  <a:gd name="connsiteY8" fmla="*/ 2225040 h 2225040"/>
                  <a:gd name="connsiteX9" fmla="*/ 685800 w 960120"/>
                  <a:gd name="connsiteY9" fmla="*/ 2095500 h 2225040"/>
                  <a:gd name="connsiteX10" fmla="*/ 579120 w 960120"/>
                  <a:gd name="connsiteY10" fmla="*/ 2095500 h 2225040"/>
                  <a:gd name="connsiteX11" fmla="*/ 571500 w 960120"/>
                  <a:gd name="connsiteY11" fmla="*/ 1836420 h 2225040"/>
                  <a:gd name="connsiteX12" fmla="*/ 434340 w 960120"/>
                  <a:gd name="connsiteY12" fmla="*/ 1554480 h 2225040"/>
                  <a:gd name="connsiteX13" fmla="*/ 434340 w 960120"/>
                  <a:gd name="connsiteY13" fmla="*/ 1554480 h 2225040"/>
                  <a:gd name="connsiteX14" fmla="*/ 381000 w 960120"/>
                  <a:gd name="connsiteY14" fmla="*/ 1562100 h 2225040"/>
                  <a:gd name="connsiteX15" fmla="*/ 182880 w 960120"/>
                  <a:gd name="connsiteY15" fmla="*/ 1021080 h 2225040"/>
                  <a:gd name="connsiteX16" fmla="*/ 243840 w 960120"/>
                  <a:gd name="connsiteY16" fmla="*/ 1051560 h 2225040"/>
                  <a:gd name="connsiteX17" fmla="*/ 754380 w 960120"/>
                  <a:gd name="connsiteY17" fmla="*/ 746760 h 2225040"/>
                  <a:gd name="connsiteX18" fmla="*/ 960120 w 960120"/>
                  <a:gd name="connsiteY18" fmla="*/ 403860 h 2225040"/>
                  <a:gd name="connsiteX19" fmla="*/ 960120 w 960120"/>
                  <a:gd name="connsiteY19" fmla="*/ 0 h 2225040"/>
                  <a:gd name="connsiteX20" fmla="*/ 662940 w 960120"/>
                  <a:gd name="connsiteY20" fmla="*/ 15240 h 2225040"/>
                  <a:gd name="connsiteX21" fmla="*/ 670560 w 960120"/>
                  <a:gd name="connsiteY21" fmla="*/ 396240 h 222504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110740 h 2392680"/>
                  <a:gd name="connsiteX8" fmla="*/ 518160 w 960120"/>
                  <a:gd name="connsiteY8" fmla="*/ 2392680 h 2392680"/>
                  <a:gd name="connsiteX9" fmla="*/ 685800 w 960120"/>
                  <a:gd name="connsiteY9" fmla="*/ 2095500 h 2392680"/>
                  <a:gd name="connsiteX10" fmla="*/ 579120 w 960120"/>
                  <a:gd name="connsiteY10" fmla="*/ 209550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11074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09550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2098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09550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2098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1793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50520 w 960120"/>
                  <a:gd name="connsiteY7" fmla="*/ 22098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1793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1793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586740 w 960120"/>
                  <a:gd name="connsiteY9" fmla="*/ 18440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80060 w 960120"/>
                  <a:gd name="connsiteY6" fmla="*/ 18897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586740 w 960120"/>
                  <a:gd name="connsiteY9" fmla="*/ 18440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80060 w 960120"/>
                  <a:gd name="connsiteY6" fmla="*/ 1889760 h 2392680"/>
                  <a:gd name="connsiteX7" fmla="*/ 533400 w 960120"/>
                  <a:gd name="connsiteY7" fmla="*/ 1943100 h 2392680"/>
                  <a:gd name="connsiteX8" fmla="*/ 518160 w 960120"/>
                  <a:gd name="connsiteY8" fmla="*/ 2392680 h 2392680"/>
                  <a:gd name="connsiteX9" fmla="*/ 586740 w 960120"/>
                  <a:gd name="connsiteY9" fmla="*/ 18440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1950720"/>
                  <a:gd name="connsiteX1" fmla="*/ 579120 w 960120"/>
                  <a:gd name="connsiteY1" fmla="*/ 556260 h 1950720"/>
                  <a:gd name="connsiteX2" fmla="*/ 0 w 960120"/>
                  <a:gd name="connsiteY2" fmla="*/ 891540 h 1950720"/>
                  <a:gd name="connsiteX3" fmla="*/ 144780 w 960120"/>
                  <a:gd name="connsiteY3" fmla="*/ 1287780 h 1950720"/>
                  <a:gd name="connsiteX4" fmla="*/ 304800 w 960120"/>
                  <a:gd name="connsiteY4" fmla="*/ 1744980 h 1950720"/>
                  <a:gd name="connsiteX5" fmla="*/ 426720 w 960120"/>
                  <a:gd name="connsiteY5" fmla="*/ 1859280 h 1950720"/>
                  <a:gd name="connsiteX6" fmla="*/ 480060 w 960120"/>
                  <a:gd name="connsiteY6" fmla="*/ 1889760 h 1950720"/>
                  <a:gd name="connsiteX7" fmla="*/ 533400 w 960120"/>
                  <a:gd name="connsiteY7" fmla="*/ 1943100 h 1950720"/>
                  <a:gd name="connsiteX8" fmla="*/ 617220 w 960120"/>
                  <a:gd name="connsiteY8" fmla="*/ 1950720 h 1950720"/>
                  <a:gd name="connsiteX9" fmla="*/ 586740 w 960120"/>
                  <a:gd name="connsiteY9" fmla="*/ 1844040 h 1950720"/>
                  <a:gd name="connsiteX10" fmla="*/ 541020 w 960120"/>
                  <a:gd name="connsiteY10" fmla="*/ 1836420 h 1950720"/>
                  <a:gd name="connsiteX11" fmla="*/ 571500 w 960120"/>
                  <a:gd name="connsiteY11" fmla="*/ 1836420 h 1950720"/>
                  <a:gd name="connsiteX12" fmla="*/ 434340 w 960120"/>
                  <a:gd name="connsiteY12" fmla="*/ 1554480 h 1950720"/>
                  <a:gd name="connsiteX13" fmla="*/ 434340 w 960120"/>
                  <a:gd name="connsiteY13" fmla="*/ 1554480 h 1950720"/>
                  <a:gd name="connsiteX14" fmla="*/ 381000 w 960120"/>
                  <a:gd name="connsiteY14" fmla="*/ 1562100 h 1950720"/>
                  <a:gd name="connsiteX15" fmla="*/ 182880 w 960120"/>
                  <a:gd name="connsiteY15" fmla="*/ 1021080 h 1950720"/>
                  <a:gd name="connsiteX16" fmla="*/ 243840 w 960120"/>
                  <a:gd name="connsiteY16" fmla="*/ 1051560 h 1950720"/>
                  <a:gd name="connsiteX17" fmla="*/ 754380 w 960120"/>
                  <a:gd name="connsiteY17" fmla="*/ 746760 h 1950720"/>
                  <a:gd name="connsiteX18" fmla="*/ 960120 w 960120"/>
                  <a:gd name="connsiteY18" fmla="*/ 403860 h 1950720"/>
                  <a:gd name="connsiteX19" fmla="*/ 960120 w 960120"/>
                  <a:gd name="connsiteY19" fmla="*/ 0 h 1950720"/>
                  <a:gd name="connsiteX20" fmla="*/ 662940 w 960120"/>
                  <a:gd name="connsiteY20" fmla="*/ 15240 h 1950720"/>
                  <a:gd name="connsiteX21" fmla="*/ 670560 w 960120"/>
                  <a:gd name="connsiteY21" fmla="*/ 396240 h 1950720"/>
                  <a:gd name="connsiteX0" fmla="*/ 670560 w 960120"/>
                  <a:gd name="connsiteY0" fmla="*/ 396240 h 2103120"/>
                  <a:gd name="connsiteX1" fmla="*/ 579120 w 960120"/>
                  <a:gd name="connsiteY1" fmla="*/ 556260 h 2103120"/>
                  <a:gd name="connsiteX2" fmla="*/ 0 w 960120"/>
                  <a:gd name="connsiteY2" fmla="*/ 891540 h 2103120"/>
                  <a:gd name="connsiteX3" fmla="*/ 144780 w 960120"/>
                  <a:gd name="connsiteY3" fmla="*/ 1287780 h 2103120"/>
                  <a:gd name="connsiteX4" fmla="*/ 304800 w 960120"/>
                  <a:gd name="connsiteY4" fmla="*/ 1744980 h 2103120"/>
                  <a:gd name="connsiteX5" fmla="*/ 426720 w 960120"/>
                  <a:gd name="connsiteY5" fmla="*/ 1859280 h 2103120"/>
                  <a:gd name="connsiteX6" fmla="*/ 411480 w 960120"/>
                  <a:gd name="connsiteY6" fmla="*/ 2103120 h 2103120"/>
                  <a:gd name="connsiteX7" fmla="*/ 533400 w 960120"/>
                  <a:gd name="connsiteY7" fmla="*/ 1943100 h 2103120"/>
                  <a:gd name="connsiteX8" fmla="*/ 617220 w 960120"/>
                  <a:gd name="connsiteY8" fmla="*/ 1950720 h 2103120"/>
                  <a:gd name="connsiteX9" fmla="*/ 586740 w 960120"/>
                  <a:gd name="connsiteY9" fmla="*/ 1844040 h 2103120"/>
                  <a:gd name="connsiteX10" fmla="*/ 541020 w 960120"/>
                  <a:gd name="connsiteY10" fmla="*/ 1836420 h 2103120"/>
                  <a:gd name="connsiteX11" fmla="*/ 571500 w 960120"/>
                  <a:gd name="connsiteY11" fmla="*/ 1836420 h 2103120"/>
                  <a:gd name="connsiteX12" fmla="*/ 434340 w 960120"/>
                  <a:gd name="connsiteY12" fmla="*/ 1554480 h 2103120"/>
                  <a:gd name="connsiteX13" fmla="*/ 434340 w 960120"/>
                  <a:gd name="connsiteY13" fmla="*/ 1554480 h 2103120"/>
                  <a:gd name="connsiteX14" fmla="*/ 381000 w 960120"/>
                  <a:gd name="connsiteY14" fmla="*/ 1562100 h 2103120"/>
                  <a:gd name="connsiteX15" fmla="*/ 182880 w 960120"/>
                  <a:gd name="connsiteY15" fmla="*/ 1021080 h 2103120"/>
                  <a:gd name="connsiteX16" fmla="*/ 243840 w 960120"/>
                  <a:gd name="connsiteY16" fmla="*/ 1051560 h 2103120"/>
                  <a:gd name="connsiteX17" fmla="*/ 754380 w 960120"/>
                  <a:gd name="connsiteY17" fmla="*/ 746760 h 2103120"/>
                  <a:gd name="connsiteX18" fmla="*/ 960120 w 960120"/>
                  <a:gd name="connsiteY18" fmla="*/ 403860 h 2103120"/>
                  <a:gd name="connsiteX19" fmla="*/ 960120 w 960120"/>
                  <a:gd name="connsiteY19" fmla="*/ 0 h 2103120"/>
                  <a:gd name="connsiteX20" fmla="*/ 662940 w 960120"/>
                  <a:gd name="connsiteY20" fmla="*/ 15240 h 2103120"/>
                  <a:gd name="connsiteX21" fmla="*/ 670560 w 960120"/>
                  <a:gd name="connsiteY21" fmla="*/ 396240 h 2103120"/>
                  <a:gd name="connsiteX0" fmla="*/ 670560 w 960120"/>
                  <a:gd name="connsiteY0" fmla="*/ 396240 h 2362200"/>
                  <a:gd name="connsiteX1" fmla="*/ 579120 w 960120"/>
                  <a:gd name="connsiteY1" fmla="*/ 556260 h 2362200"/>
                  <a:gd name="connsiteX2" fmla="*/ 0 w 960120"/>
                  <a:gd name="connsiteY2" fmla="*/ 891540 h 2362200"/>
                  <a:gd name="connsiteX3" fmla="*/ 144780 w 960120"/>
                  <a:gd name="connsiteY3" fmla="*/ 1287780 h 2362200"/>
                  <a:gd name="connsiteX4" fmla="*/ 304800 w 960120"/>
                  <a:gd name="connsiteY4" fmla="*/ 1744980 h 2362200"/>
                  <a:gd name="connsiteX5" fmla="*/ 45720 w 960120"/>
                  <a:gd name="connsiteY5" fmla="*/ 2362200 h 2362200"/>
                  <a:gd name="connsiteX6" fmla="*/ 411480 w 960120"/>
                  <a:gd name="connsiteY6" fmla="*/ 2103120 h 2362200"/>
                  <a:gd name="connsiteX7" fmla="*/ 533400 w 960120"/>
                  <a:gd name="connsiteY7" fmla="*/ 1943100 h 2362200"/>
                  <a:gd name="connsiteX8" fmla="*/ 617220 w 960120"/>
                  <a:gd name="connsiteY8" fmla="*/ 1950720 h 2362200"/>
                  <a:gd name="connsiteX9" fmla="*/ 586740 w 960120"/>
                  <a:gd name="connsiteY9" fmla="*/ 1844040 h 2362200"/>
                  <a:gd name="connsiteX10" fmla="*/ 541020 w 960120"/>
                  <a:gd name="connsiteY10" fmla="*/ 1836420 h 2362200"/>
                  <a:gd name="connsiteX11" fmla="*/ 571500 w 960120"/>
                  <a:gd name="connsiteY11" fmla="*/ 1836420 h 2362200"/>
                  <a:gd name="connsiteX12" fmla="*/ 434340 w 960120"/>
                  <a:gd name="connsiteY12" fmla="*/ 1554480 h 2362200"/>
                  <a:gd name="connsiteX13" fmla="*/ 434340 w 960120"/>
                  <a:gd name="connsiteY13" fmla="*/ 1554480 h 2362200"/>
                  <a:gd name="connsiteX14" fmla="*/ 381000 w 960120"/>
                  <a:gd name="connsiteY14" fmla="*/ 1562100 h 2362200"/>
                  <a:gd name="connsiteX15" fmla="*/ 182880 w 960120"/>
                  <a:gd name="connsiteY15" fmla="*/ 1021080 h 2362200"/>
                  <a:gd name="connsiteX16" fmla="*/ 243840 w 960120"/>
                  <a:gd name="connsiteY16" fmla="*/ 1051560 h 2362200"/>
                  <a:gd name="connsiteX17" fmla="*/ 754380 w 960120"/>
                  <a:gd name="connsiteY17" fmla="*/ 746760 h 2362200"/>
                  <a:gd name="connsiteX18" fmla="*/ 960120 w 960120"/>
                  <a:gd name="connsiteY18" fmla="*/ 403860 h 2362200"/>
                  <a:gd name="connsiteX19" fmla="*/ 960120 w 960120"/>
                  <a:gd name="connsiteY19" fmla="*/ 0 h 2362200"/>
                  <a:gd name="connsiteX20" fmla="*/ 662940 w 960120"/>
                  <a:gd name="connsiteY20" fmla="*/ 15240 h 2362200"/>
                  <a:gd name="connsiteX21" fmla="*/ 670560 w 960120"/>
                  <a:gd name="connsiteY21" fmla="*/ 396240 h 2362200"/>
                  <a:gd name="connsiteX0" fmla="*/ 670560 w 960120"/>
                  <a:gd name="connsiteY0" fmla="*/ 396240 h 2362200"/>
                  <a:gd name="connsiteX1" fmla="*/ 579120 w 960120"/>
                  <a:gd name="connsiteY1" fmla="*/ 556260 h 2362200"/>
                  <a:gd name="connsiteX2" fmla="*/ 0 w 960120"/>
                  <a:gd name="connsiteY2" fmla="*/ 891540 h 2362200"/>
                  <a:gd name="connsiteX3" fmla="*/ 144780 w 960120"/>
                  <a:gd name="connsiteY3" fmla="*/ 1287780 h 2362200"/>
                  <a:gd name="connsiteX4" fmla="*/ 312420 w 960120"/>
                  <a:gd name="connsiteY4" fmla="*/ 1767840 h 2362200"/>
                  <a:gd name="connsiteX5" fmla="*/ 45720 w 960120"/>
                  <a:gd name="connsiteY5" fmla="*/ 2362200 h 2362200"/>
                  <a:gd name="connsiteX6" fmla="*/ 411480 w 960120"/>
                  <a:gd name="connsiteY6" fmla="*/ 2103120 h 2362200"/>
                  <a:gd name="connsiteX7" fmla="*/ 533400 w 960120"/>
                  <a:gd name="connsiteY7" fmla="*/ 1943100 h 2362200"/>
                  <a:gd name="connsiteX8" fmla="*/ 617220 w 960120"/>
                  <a:gd name="connsiteY8" fmla="*/ 1950720 h 2362200"/>
                  <a:gd name="connsiteX9" fmla="*/ 586740 w 960120"/>
                  <a:gd name="connsiteY9" fmla="*/ 1844040 h 2362200"/>
                  <a:gd name="connsiteX10" fmla="*/ 541020 w 960120"/>
                  <a:gd name="connsiteY10" fmla="*/ 1836420 h 2362200"/>
                  <a:gd name="connsiteX11" fmla="*/ 571500 w 960120"/>
                  <a:gd name="connsiteY11" fmla="*/ 1836420 h 2362200"/>
                  <a:gd name="connsiteX12" fmla="*/ 434340 w 960120"/>
                  <a:gd name="connsiteY12" fmla="*/ 1554480 h 2362200"/>
                  <a:gd name="connsiteX13" fmla="*/ 434340 w 960120"/>
                  <a:gd name="connsiteY13" fmla="*/ 1554480 h 2362200"/>
                  <a:gd name="connsiteX14" fmla="*/ 381000 w 960120"/>
                  <a:gd name="connsiteY14" fmla="*/ 1562100 h 2362200"/>
                  <a:gd name="connsiteX15" fmla="*/ 182880 w 960120"/>
                  <a:gd name="connsiteY15" fmla="*/ 1021080 h 2362200"/>
                  <a:gd name="connsiteX16" fmla="*/ 243840 w 960120"/>
                  <a:gd name="connsiteY16" fmla="*/ 1051560 h 2362200"/>
                  <a:gd name="connsiteX17" fmla="*/ 754380 w 960120"/>
                  <a:gd name="connsiteY17" fmla="*/ 746760 h 2362200"/>
                  <a:gd name="connsiteX18" fmla="*/ 960120 w 960120"/>
                  <a:gd name="connsiteY18" fmla="*/ 403860 h 2362200"/>
                  <a:gd name="connsiteX19" fmla="*/ 960120 w 960120"/>
                  <a:gd name="connsiteY19" fmla="*/ 0 h 2362200"/>
                  <a:gd name="connsiteX20" fmla="*/ 662940 w 960120"/>
                  <a:gd name="connsiteY20" fmla="*/ 15240 h 2362200"/>
                  <a:gd name="connsiteX21" fmla="*/ 670560 w 960120"/>
                  <a:gd name="connsiteY21" fmla="*/ 396240 h 236220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533400 w 960120"/>
                  <a:gd name="connsiteY7" fmla="*/ 194310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541020 w 960120"/>
                  <a:gd name="connsiteY10" fmla="*/ 1836420 h 2369820"/>
                  <a:gd name="connsiteX11" fmla="*/ 571500 w 960120"/>
                  <a:gd name="connsiteY11" fmla="*/ 183642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541020 w 960120"/>
                  <a:gd name="connsiteY10" fmla="*/ 1836420 h 2369820"/>
                  <a:gd name="connsiteX11" fmla="*/ 571500 w 960120"/>
                  <a:gd name="connsiteY11" fmla="*/ 183642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541020 w 960120"/>
                  <a:gd name="connsiteY10" fmla="*/ 18364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670560 w 960120"/>
                  <a:gd name="connsiteY10" fmla="*/ 18745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541020 w 960120"/>
                  <a:gd name="connsiteY8" fmla="*/ 2141220 h 2369820"/>
                  <a:gd name="connsiteX9" fmla="*/ 586740 w 960120"/>
                  <a:gd name="connsiteY9" fmla="*/ 1844040 h 2369820"/>
                  <a:gd name="connsiteX10" fmla="*/ 670560 w 960120"/>
                  <a:gd name="connsiteY10" fmla="*/ 18745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541020 w 960120"/>
                  <a:gd name="connsiteY8" fmla="*/ 2141220 h 2369820"/>
                  <a:gd name="connsiteX9" fmla="*/ 830580 w 960120"/>
                  <a:gd name="connsiteY9" fmla="*/ 2331720 h 2369820"/>
                  <a:gd name="connsiteX10" fmla="*/ 670560 w 960120"/>
                  <a:gd name="connsiteY10" fmla="*/ 18745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7740"/>
                  <a:gd name="connsiteY0" fmla="*/ 396240 h 2369820"/>
                  <a:gd name="connsiteX1" fmla="*/ 579120 w 967740"/>
                  <a:gd name="connsiteY1" fmla="*/ 556260 h 2369820"/>
                  <a:gd name="connsiteX2" fmla="*/ 0 w 967740"/>
                  <a:gd name="connsiteY2" fmla="*/ 891540 h 2369820"/>
                  <a:gd name="connsiteX3" fmla="*/ 144780 w 967740"/>
                  <a:gd name="connsiteY3" fmla="*/ 1287780 h 2369820"/>
                  <a:gd name="connsiteX4" fmla="*/ 312420 w 967740"/>
                  <a:gd name="connsiteY4" fmla="*/ 1767840 h 2369820"/>
                  <a:gd name="connsiteX5" fmla="*/ 45720 w 967740"/>
                  <a:gd name="connsiteY5" fmla="*/ 2362200 h 2369820"/>
                  <a:gd name="connsiteX6" fmla="*/ 175260 w 967740"/>
                  <a:gd name="connsiteY6" fmla="*/ 2369820 h 2369820"/>
                  <a:gd name="connsiteX7" fmla="*/ 419100 w 967740"/>
                  <a:gd name="connsiteY7" fmla="*/ 1889760 h 2369820"/>
                  <a:gd name="connsiteX8" fmla="*/ 541020 w 967740"/>
                  <a:gd name="connsiteY8" fmla="*/ 2141220 h 2369820"/>
                  <a:gd name="connsiteX9" fmla="*/ 830580 w 967740"/>
                  <a:gd name="connsiteY9" fmla="*/ 2331720 h 2369820"/>
                  <a:gd name="connsiteX10" fmla="*/ 967740 w 967740"/>
                  <a:gd name="connsiteY10" fmla="*/ 2308860 h 2369820"/>
                  <a:gd name="connsiteX11" fmla="*/ 647700 w 967740"/>
                  <a:gd name="connsiteY11" fmla="*/ 1767840 h 2369820"/>
                  <a:gd name="connsiteX12" fmla="*/ 434340 w 967740"/>
                  <a:gd name="connsiteY12" fmla="*/ 1554480 h 2369820"/>
                  <a:gd name="connsiteX13" fmla="*/ 434340 w 967740"/>
                  <a:gd name="connsiteY13" fmla="*/ 1554480 h 2369820"/>
                  <a:gd name="connsiteX14" fmla="*/ 381000 w 967740"/>
                  <a:gd name="connsiteY14" fmla="*/ 1562100 h 2369820"/>
                  <a:gd name="connsiteX15" fmla="*/ 182880 w 967740"/>
                  <a:gd name="connsiteY15" fmla="*/ 1021080 h 2369820"/>
                  <a:gd name="connsiteX16" fmla="*/ 243840 w 967740"/>
                  <a:gd name="connsiteY16" fmla="*/ 1051560 h 2369820"/>
                  <a:gd name="connsiteX17" fmla="*/ 754380 w 967740"/>
                  <a:gd name="connsiteY17" fmla="*/ 746760 h 2369820"/>
                  <a:gd name="connsiteX18" fmla="*/ 960120 w 967740"/>
                  <a:gd name="connsiteY18" fmla="*/ 403860 h 2369820"/>
                  <a:gd name="connsiteX19" fmla="*/ 960120 w 967740"/>
                  <a:gd name="connsiteY19" fmla="*/ 0 h 2369820"/>
                  <a:gd name="connsiteX20" fmla="*/ 662940 w 967740"/>
                  <a:gd name="connsiteY20" fmla="*/ 15240 h 2369820"/>
                  <a:gd name="connsiteX21" fmla="*/ 670560 w 967740"/>
                  <a:gd name="connsiteY21" fmla="*/ 396240 h 2369820"/>
                  <a:gd name="connsiteX0" fmla="*/ 670560 w 967740"/>
                  <a:gd name="connsiteY0" fmla="*/ 396240 h 2369820"/>
                  <a:gd name="connsiteX1" fmla="*/ 579120 w 967740"/>
                  <a:gd name="connsiteY1" fmla="*/ 556260 h 2369820"/>
                  <a:gd name="connsiteX2" fmla="*/ 0 w 967740"/>
                  <a:gd name="connsiteY2" fmla="*/ 891540 h 2369820"/>
                  <a:gd name="connsiteX3" fmla="*/ 144780 w 967740"/>
                  <a:gd name="connsiteY3" fmla="*/ 1287780 h 2369820"/>
                  <a:gd name="connsiteX4" fmla="*/ 312420 w 967740"/>
                  <a:gd name="connsiteY4" fmla="*/ 1767840 h 2369820"/>
                  <a:gd name="connsiteX5" fmla="*/ 45720 w 967740"/>
                  <a:gd name="connsiteY5" fmla="*/ 2362200 h 2369820"/>
                  <a:gd name="connsiteX6" fmla="*/ 175260 w 967740"/>
                  <a:gd name="connsiteY6" fmla="*/ 2369820 h 2369820"/>
                  <a:gd name="connsiteX7" fmla="*/ 419100 w 967740"/>
                  <a:gd name="connsiteY7" fmla="*/ 1889760 h 2369820"/>
                  <a:gd name="connsiteX8" fmla="*/ 594360 w 967740"/>
                  <a:gd name="connsiteY8" fmla="*/ 1889760 h 2369820"/>
                  <a:gd name="connsiteX9" fmla="*/ 830580 w 967740"/>
                  <a:gd name="connsiteY9" fmla="*/ 2331720 h 2369820"/>
                  <a:gd name="connsiteX10" fmla="*/ 967740 w 967740"/>
                  <a:gd name="connsiteY10" fmla="*/ 2308860 h 2369820"/>
                  <a:gd name="connsiteX11" fmla="*/ 647700 w 967740"/>
                  <a:gd name="connsiteY11" fmla="*/ 1767840 h 2369820"/>
                  <a:gd name="connsiteX12" fmla="*/ 434340 w 967740"/>
                  <a:gd name="connsiteY12" fmla="*/ 1554480 h 2369820"/>
                  <a:gd name="connsiteX13" fmla="*/ 434340 w 967740"/>
                  <a:gd name="connsiteY13" fmla="*/ 1554480 h 2369820"/>
                  <a:gd name="connsiteX14" fmla="*/ 381000 w 967740"/>
                  <a:gd name="connsiteY14" fmla="*/ 1562100 h 2369820"/>
                  <a:gd name="connsiteX15" fmla="*/ 182880 w 967740"/>
                  <a:gd name="connsiteY15" fmla="*/ 1021080 h 2369820"/>
                  <a:gd name="connsiteX16" fmla="*/ 243840 w 967740"/>
                  <a:gd name="connsiteY16" fmla="*/ 1051560 h 2369820"/>
                  <a:gd name="connsiteX17" fmla="*/ 754380 w 967740"/>
                  <a:gd name="connsiteY17" fmla="*/ 746760 h 2369820"/>
                  <a:gd name="connsiteX18" fmla="*/ 960120 w 967740"/>
                  <a:gd name="connsiteY18" fmla="*/ 403860 h 2369820"/>
                  <a:gd name="connsiteX19" fmla="*/ 960120 w 967740"/>
                  <a:gd name="connsiteY19" fmla="*/ 0 h 2369820"/>
                  <a:gd name="connsiteX20" fmla="*/ 662940 w 967740"/>
                  <a:gd name="connsiteY20" fmla="*/ 15240 h 2369820"/>
                  <a:gd name="connsiteX21" fmla="*/ 670560 w 967740"/>
                  <a:gd name="connsiteY21" fmla="*/ 396240 h 2369820"/>
                  <a:gd name="connsiteX0" fmla="*/ 670560 w 967740"/>
                  <a:gd name="connsiteY0" fmla="*/ 396240 h 2369820"/>
                  <a:gd name="connsiteX1" fmla="*/ 579120 w 967740"/>
                  <a:gd name="connsiteY1" fmla="*/ 556260 h 2369820"/>
                  <a:gd name="connsiteX2" fmla="*/ 0 w 967740"/>
                  <a:gd name="connsiteY2" fmla="*/ 891540 h 2369820"/>
                  <a:gd name="connsiteX3" fmla="*/ 144780 w 967740"/>
                  <a:gd name="connsiteY3" fmla="*/ 1287780 h 2369820"/>
                  <a:gd name="connsiteX4" fmla="*/ 312420 w 967740"/>
                  <a:gd name="connsiteY4" fmla="*/ 1767840 h 2369820"/>
                  <a:gd name="connsiteX5" fmla="*/ 45720 w 967740"/>
                  <a:gd name="connsiteY5" fmla="*/ 2362200 h 2369820"/>
                  <a:gd name="connsiteX6" fmla="*/ 175260 w 967740"/>
                  <a:gd name="connsiteY6" fmla="*/ 2369820 h 2369820"/>
                  <a:gd name="connsiteX7" fmla="*/ 419100 w 967740"/>
                  <a:gd name="connsiteY7" fmla="*/ 1889760 h 2369820"/>
                  <a:gd name="connsiteX8" fmla="*/ 594360 w 967740"/>
                  <a:gd name="connsiteY8" fmla="*/ 1889760 h 2369820"/>
                  <a:gd name="connsiteX9" fmla="*/ 563880 w 967740"/>
                  <a:gd name="connsiteY9" fmla="*/ 1897380 h 2369820"/>
                  <a:gd name="connsiteX10" fmla="*/ 967740 w 967740"/>
                  <a:gd name="connsiteY10" fmla="*/ 2308860 h 2369820"/>
                  <a:gd name="connsiteX11" fmla="*/ 647700 w 967740"/>
                  <a:gd name="connsiteY11" fmla="*/ 1767840 h 2369820"/>
                  <a:gd name="connsiteX12" fmla="*/ 434340 w 967740"/>
                  <a:gd name="connsiteY12" fmla="*/ 1554480 h 2369820"/>
                  <a:gd name="connsiteX13" fmla="*/ 434340 w 967740"/>
                  <a:gd name="connsiteY13" fmla="*/ 1554480 h 2369820"/>
                  <a:gd name="connsiteX14" fmla="*/ 381000 w 967740"/>
                  <a:gd name="connsiteY14" fmla="*/ 1562100 h 2369820"/>
                  <a:gd name="connsiteX15" fmla="*/ 182880 w 967740"/>
                  <a:gd name="connsiteY15" fmla="*/ 1021080 h 2369820"/>
                  <a:gd name="connsiteX16" fmla="*/ 243840 w 967740"/>
                  <a:gd name="connsiteY16" fmla="*/ 1051560 h 2369820"/>
                  <a:gd name="connsiteX17" fmla="*/ 754380 w 967740"/>
                  <a:gd name="connsiteY17" fmla="*/ 746760 h 2369820"/>
                  <a:gd name="connsiteX18" fmla="*/ 960120 w 967740"/>
                  <a:gd name="connsiteY18" fmla="*/ 403860 h 2369820"/>
                  <a:gd name="connsiteX19" fmla="*/ 960120 w 967740"/>
                  <a:gd name="connsiteY19" fmla="*/ 0 h 2369820"/>
                  <a:gd name="connsiteX20" fmla="*/ 662940 w 967740"/>
                  <a:gd name="connsiteY20" fmla="*/ 15240 h 2369820"/>
                  <a:gd name="connsiteX21" fmla="*/ 670560 w 96774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594360 w 960120"/>
                  <a:gd name="connsiteY8" fmla="*/ 1889760 h 2369820"/>
                  <a:gd name="connsiteX9" fmla="*/ 563880 w 960120"/>
                  <a:gd name="connsiteY9" fmla="*/ 1897380 h 2369820"/>
                  <a:gd name="connsiteX10" fmla="*/ 662940 w 960120"/>
                  <a:gd name="connsiteY10" fmla="*/ 182880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60120" h="2369820">
                    <a:moveTo>
                      <a:pt x="670560" y="396240"/>
                    </a:moveTo>
                    <a:lnTo>
                      <a:pt x="579120" y="556260"/>
                    </a:lnTo>
                    <a:lnTo>
                      <a:pt x="0" y="891540"/>
                    </a:lnTo>
                    <a:lnTo>
                      <a:pt x="144780" y="1287780"/>
                    </a:lnTo>
                    <a:lnTo>
                      <a:pt x="312420" y="1767840"/>
                    </a:lnTo>
                    <a:lnTo>
                      <a:pt x="45720" y="2362200"/>
                    </a:lnTo>
                    <a:lnTo>
                      <a:pt x="175260" y="2369820"/>
                    </a:lnTo>
                    <a:lnTo>
                      <a:pt x="419100" y="1889760"/>
                    </a:lnTo>
                    <a:lnTo>
                      <a:pt x="594360" y="1889760"/>
                    </a:lnTo>
                    <a:lnTo>
                      <a:pt x="563880" y="1897380"/>
                    </a:lnTo>
                    <a:lnTo>
                      <a:pt x="662940" y="1828800"/>
                    </a:lnTo>
                    <a:lnTo>
                      <a:pt x="647700" y="1767840"/>
                    </a:lnTo>
                    <a:lnTo>
                      <a:pt x="434340" y="1554480"/>
                    </a:lnTo>
                    <a:lnTo>
                      <a:pt x="434340" y="1554480"/>
                    </a:lnTo>
                    <a:lnTo>
                      <a:pt x="381000" y="1562100"/>
                    </a:lnTo>
                    <a:lnTo>
                      <a:pt x="182880" y="1021080"/>
                    </a:lnTo>
                    <a:lnTo>
                      <a:pt x="243840" y="1051560"/>
                    </a:lnTo>
                    <a:lnTo>
                      <a:pt x="754380" y="746760"/>
                    </a:lnTo>
                    <a:lnTo>
                      <a:pt x="960120" y="403860"/>
                    </a:lnTo>
                    <a:lnTo>
                      <a:pt x="960120" y="0"/>
                    </a:lnTo>
                    <a:lnTo>
                      <a:pt x="662940" y="15240"/>
                    </a:lnTo>
                    <a:lnTo>
                      <a:pt x="670560" y="396240"/>
                    </a:lnTo>
                    <a:close/>
                  </a:path>
                </a:pathLst>
              </a:custGeom>
              <a:solidFill>
                <a:srgbClr val="F3D2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3159158" y="4848591"/>
                <a:ext cx="540317" cy="54031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4086688" y="4848591"/>
                <a:ext cx="540317" cy="540317"/>
              </a:xfrm>
              <a:prstGeom prst="ellipse">
                <a:avLst/>
              </a:prstGeom>
              <a:solidFill>
                <a:srgbClr val="F3D2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31" name="橢圓 30"/>
              <p:cNvSpPr/>
              <p:nvPr/>
            </p:nvSpPr>
            <p:spPr>
              <a:xfrm>
                <a:off x="3620275" y="4213031"/>
                <a:ext cx="540317" cy="540317"/>
              </a:xfrm>
              <a:prstGeom prst="ellipse">
                <a:avLst/>
              </a:prstGeom>
              <a:solidFill>
                <a:srgbClr val="F3D2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2" name="橢圓 31"/>
              <p:cNvSpPr/>
              <p:nvPr/>
            </p:nvSpPr>
            <p:spPr>
              <a:xfrm>
                <a:off x="4747478" y="4848591"/>
                <a:ext cx="540317" cy="54031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33" name="橢圓 32"/>
              <p:cNvSpPr/>
              <p:nvPr/>
            </p:nvSpPr>
            <p:spPr>
              <a:xfrm>
                <a:off x="5277784" y="4213031"/>
                <a:ext cx="540317" cy="54031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4357567" y="3630518"/>
                <a:ext cx="540317" cy="540317"/>
              </a:xfrm>
              <a:prstGeom prst="ellipse">
                <a:avLst/>
              </a:prstGeom>
              <a:solidFill>
                <a:srgbClr val="F3D2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cxnSp>
            <p:nvCxnSpPr>
              <p:cNvPr id="36" name="直線接點 35"/>
              <p:cNvCxnSpPr>
                <a:stCxn id="35" idx="3"/>
                <a:endCxn id="31" idx="7"/>
              </p:cNvCxnSpPr>
              <p:nvPr/>
            </p:nvCxnSpPr>
            <p:spPr>
              <a:xfrm flipH="1">
                <a:off x="4081464" y="4091707"/>
                <a:ext cx="355231" cy="20045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直線接點 38"/>
              <p:cNvCxnSpPr>
                <a:stCxn id="31" idx="3"/>
                <a:endCxn id="29" idx="7"/>
              </p:cNvCxnSpPr>
              <p:nvPr/>
            </p:nvCxnSpPr>
            <p:spPr>
              <a:xfrm flipH="1">
                <a:off x="3620347" y="4674220"/>
                <a:ext cx="79056" cy="25349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0" name="直線接點 39"/>
              <p:cNvCxnSpPr>
                <a:stCxn id="31" idx="5"/>
                <a:endCxn id="30" idx="1"/>
              </p:cNvCxnSpPr>
              <p:nvPr/>
            </p:nvCxnSpPr>
            <p:spPr>
              <a:xfrm>
                <a:off x="4081464" y="4674220"/>
                <a:ext cx="84352" cy="25349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1" name="直線接點 40"/>
              <p:cNvCxnSpPr>
                <a:stCxn id="35" idx="5"/>
                <a:endCxn id="33" idx="1"/>
              </p:cNvCxnSpPr>
              <p:nvPr/>
            </p:nvCxnSpPr>
            <p:spPr>
              <a:xfrm>
                <a:off x="4818756" y="4091707"/>
                <a:ext cx="538156" cy="20045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2" name="直線接點 41"/>
              <p:cNvCxnSpPr>
                <a:stCxn id="33" idx="3"/>
                <a:endCxn id="32" idx="7"/>
              </p:cNvCxnSpPr>
              <p:nvPr/>
            </p:nvCxnSpPr>
            <p:spPr>
              <a:xfrm flipH="1">
                <a:off x="5208667" y="4674220"/>
                <a:ext cx="148245" cy="25349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3" name="直線接點 42"/>
              <p:cNvCxnSpPr>
                <a:endCxn id="35" idx="0"/>
              </p:cNvCxnSpPr>
              <p:nvPr/>
            </p:nvCxnSpPr>
            <p:spPr>
              <a:xfrm>
                <a:off x="4627726" y="3367240"/>
                <a:ext cx="0" cy="26327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4" name="文字方塊 43"/>
              <p:cNvSpPr txBox="1"/>
              <p:nvPr/>
            </p:nvSpPr>
            <p:spPr>
              <a:xfrm>
                <a:off x="4347749" y="3045289"/>
                <a:ext cx="581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mtClean="0"/>
                  <a:t>root</a:t>
                </a:r>
                <a:endParaRPr lang="zh-TW" altLang="en-US"/>
              </a:p>
            </p:txBody>
          </p:sp>
          <p:sp>
            <p:nvSpPr>
              <p:cNvPr id="49" name="橢圓 48"/>
              <p:cNvSpPr/>
              <p:nvPr/>
            </p:nvSpPr>
            <p:spPr>
              <a:xfrm>
                <a:off x="3754136" y="5630108"/>
                <a:ext cx="540317" cy="540317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cxnSp>
            <p:nvCxnSpPr>
              <p:cNvPr id="50" name="直線接點 49"/>
              <p:cNvCxnSpPr>
                <a:stCxn id="30" idx="3"/>
                <a:endCxn id="49" idx="0"/>
              </p:cNvCxnSpPr>
              <p:nvPr/>
            </p:nvCxnSpPr>
            <p:spPr>
              <a:xfrm flipH="1">
                <a:off x="4024295" y="5309780"/>
                <a:ext cx="141521" cy="32032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2" name="文字方塊 51"/>
              <p:cNvSpPr txBox="1"/>
              <p:nvPr/>
            </p:nvSpPr>
            <p:spPr>
              <a:xfrm>
                <a:off x="3680197" y="3461404"/>
                <a:ext cx="76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mtClean="0">
                    <a:solidFill>
                      <a:schemeClr val="accent6">
                        <a:lumMod val="75000"/>
                      </a:schemeClr>
                    </a:solidFill>
                  </a:rPr>
                  <a:t>14&lt;20</a:t>
                </a:r>
                <a:endParaRPr lang="zh-TW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4090987" y="4382886"/>
                <a:ext cx="76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mtClean="0">
                    <a:solidFill>
                      <a:schemeClr val="accent6">
                        <a:lumMod val="75000"/>
                      </a:schemeClr>
                    </a:solidFill>
                  </a:rPr>
                  <a:t>14&gt;12</a:t>
                </a:r>
                <a:endParaRPr lang="zh-TW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3533411" y="5179309"/>
                <a:ext cx="7040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smtClean="0">
                    <a:solidFill>
                      <a:schemeClr val="accent6">
                        <a:lumMod val="75000"/>
                      </a:schemeClr>
                    </a:solidFill>
                  </a:rPr>
                  <a:t>14&lt;16</a:t>
                </a:r>
                <a:endParaRPr lang="zh-TW" altLang="en-US" sz="16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1" name="群組 20"/>
          <p:cNvGrpSpPr/>
          <p:nvPr/>
        </p:nvGrpSpPr>
        <p:grpSpPr>
          <a:xfrm>
            <a:off x="6283599" y="3257566"/>
            <a:ext cx="2658943" cy="3417795"/>
            <a:chOff x="314734" y="3045289"/>
            <a:chExt cx="2658943" cy="3417795"/>
          </a:xfrm>
        </p:grpSpPr>
        <p:sp>
          <p:nvSpPr>
            <p:cNvPr id="71" name="文字方塊 70"/>
            <p:cNvSpPr txBox="1"/>
            <p:nvPr/>
          </p:nvSpPr>
          <p:spPr>
            <a:xfrm>
              <a:off x="314734" y="6093752"/>
              <a:ext cx="2658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smtClean="0"/>
                <a:t>inserting 16</a:t>
              </a:r>
              <a:endParaRPr lang="zh-TW" altLang="en-US" b="1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314734" y="3045289"/>
              <a:ext cx="2658943" cy="2801876"/>
              <a:chOff x="314734" y="3087485"/>
              <a:chExt cx="2658943" cy="2801876"/>
            </a:xfrm>
          </p:grpSpPr>
          <p:sp>
            <p:nvSpPr>
              <p:cNvPr id="55" name="手繪多邊形 54"/>
              <p:cNvSpPr/>
              <p:nvPr/>
            </p:nvSpPr>
            <p:spPr>
              <a:xfrm>
                <a:off x="1015689" y="3427411"/>
                <a:ext cx="960120" cy="1916528"/>
              </a:xfrm>
              <a:custGeom>
                <a:avLst/>
                <a:gdLst>
                  <a:gd name="connsiteX0" fmla="*/ 670560 w 960120"/>
                  <a:gd name="connsiteY0" fmla="*/ 396240 h 2225040"/>
                  <a:gd name="connsiteX1" fmla="*/ 579120 w 960120"/>
                  <a:gd name="connsiteY1" fmla="*/ 556260 h 2225040"/>
                  <a:gd name="connsiteX2" fmla="*/ 0 w 960120"/>
                  <a:gd name="connsiteY2" fmla="*/ 891540 h 2225040"/>
                  <a:gd name="connsiteX3" fmla="*/ 144780 w 960120"/>
                  <a:gd name="connsiteY3" fmla="*/ 1287780 h 2225040"/>
                  <a:gd name="connsiteX4" fmla="*/ 304800 w 960120"/>
                  <a:gd name="connsiteY4" fmla="*/ 1744980 h 2225040"/>
                  <a:gd name="connsiteX5" fmla="*/ 426720 w 960120"/>
                  <a:gd name="connsiteY5" fmla="*/ 1859280 h 2225040"/>
                  <a:gd name="connsiteX6" fmla="*/ 426720 w 960120"/>
                  <a:gd name="connsiteY6" fmla="*/ 2110740 h 2225040"/>
                  <a:gd name="connsiteX7" fmla="*/ 350520 w 960120"/>
                  <a:gd name="connsiteY7" fmla="*/ 2110740 h 2225040"/>
                  <a:gd name="connsiteX8" fmla="*/ 518160 w 960120"/>
                  <a:gd name="connsiteY8" fmla="*/ 2225040 h 2225040"/>
                  <a:gd name="connsiteX9" fmla="*/ 685800 w 960120"/>
                  <a:gd name="connsiteY9" fmla="*/ 2095500 h 2225040"/>
                  <a:gd name="connsiteX10" fmla="*/ 579120 w 960120"/>
                  <a:gd name="connsiteY10" fmla="*/ 2095500 h 2225040"/>
                  <a:gd name="connsiteX11" fmla="*/ 571500 w 960120"/>
                  <a:gd name="connsiteY11" fmla="*/ 1836420 h 2225040"/>
                  <a:gd name="connsiteX12" fmla="*/ 434340 w 960120"/>
                  <a:gd name="connsiteY12" fmla="*/ 1554480 h 2225040"/>
                  <a:gd name="connsiteX13" fmla="*/ 434340 w 960120"/>
                  <a:gd name="connsiteY13" fmla="*/ 1554480 h 2225040"/>
                  <a:gd name="connsiteX14" fmla="*/ 381000 w 960120"/>
                  <a:gd name="connsiteY14" fmla="*/ 1562100 h 2225040"/>
                  <a:gd name="connsiteX15" fmla="*/ 182880 w 960120"/>
                  <a:gd name="connsiteY15" fmla="*/ 1021080 h 2225040"/>
                  <a:gd name="connsiteX16" fmla="*/ 243840 w 960120"/>
                  <a:gd name="connsiteY16" fmla="*/ 1051560 h 2225040"/>
                  <a:gd name="connsiteX17" fmla="*/ 754380 w 960120"/>
                  <a:gd name="connsiteY17" fmla="*/ 746760 h 2225040"/>
                  <a:gd name="connsiteX18" fmla="*/ 960120 w 960120"/>
                  <a:gd name="connsiteY18" fmla="*/ 403860 h 2225040"/>
                  <a:gd name="connsiteX19" fmla="*/ 960120 w 960120"/>
                  <a:gd name="connsiteY19" fmla="*/ 0 h 2225040"/>
                  <a:gd name="connsiteX20" fmla="*/ 662940 w 960120"/>
                  <a:gd name="connsiteY20" fmla="*/ 15240 h 2225040"/>
                  <a:gd name="connsiteX21" fmla="*/ 670560 w 960120"/>
                  <a:gd name="connsiteY21" fmla="*/ 396240 h 222504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110740 h 2392680"/>
                  <a:gd name="connsiteX8" fmla="*/ 518160 w 960120"/>
                  <a:gd name="connsiteY8" fmla="*/ 2392680 h 2392680"/>
                  <a:gd name="connsiteX9" fmla="*/ 685800 w 960120"/>
                  <a:gd name="connsiteY9" fmla="*/ 2095500 h 2392680"/>
                  <a:gd name="connsiteX10" fmla="*/ 579120 w 960120"/>
                  <a:gd name="connsiteY10" fmla="*/ 209550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11074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09550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2098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09550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26720 w 960120"/>
                  <a:gd name="connsiteY6" fmla="*/ 2110740 h 2392680"/>
                  <a:gd name="connsiteX7" fmla="*/ 350520 w 960120"/>
                  <a:gd name="connsiteY7" fmla="*/ 22098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1793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50520 w 960120"/>
                  <a:gd name="connsiteY7" fmla="*/ 22098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1793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79120 w 960120"/>
                  <a:gd name="connsiteY10" fmla="*/ 21793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685800 w 960120"/>
                  <a:gd name="connsiteY9" fmla="*/ 21869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49580 w 960120"/>
                  <a:gd name="connsiteY6" fmla="*/ 21945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586740 w 960120"/>
                  <a:gd name="connsiteY9" fmla="*/ 18440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80060 w 960120"/>
                  <a:gd name="connsiteY6" fmla="*/ 1889760 h 2392680"/>
                  <a:gd name="connsiteX7" fmla="*/ 320040 w 960120"/>
                  <a:gd name="connsiteY7" fmla="*/ 2171700 h 2392680"/>
                  <a:gd name="connsiteX8" fmla="*/ 518160 w 960120"/>
                  <a:gd name="connsiteY8" fmla="*/ 2392680 h 2392680"/>
                  <a:gd name="connsiteX9" fmla="*/ 586740 w 960120"/>
                  <a:gd name="connsiteY9" fmla="*/ 18440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2392680"/>
                  <a:gd name="connsiteX1" fmla="*/ 579120 w 960120"/>
                  <a:gd name="connsiteY1" fmla="*/ 556260 h 2392680"/>
                  <a:gd name="connsiteX2" fmla="*/ 0 w 960120"/>
                  <a:gd name="connsiteY2" fmla="*/ 891540 h 2392680"/>
                  <a:gd name="connsiteX3" fmla="*/ 144780 w 960120"/>
                  <a:gd name="connsiteY3" fmla="*/ 1287780 h 2392680"/>
                  <a:gd name="connsiteX4" fmla="*/ 304800 w 960120"/>
                  <a:gd name="connsiteY4" fmla="*/ 1744980 h 2392680"/>
                  <a:gd name="connsiteX5" fmla="*/ 426720 w 960120"/>
                  <a:gd name="connsiteY5" fmla="*/ 1859280 h 2392680"/>
                  <a:gd name="connsiteX6" fmla="*/ 480060 w 960120"/>
                  <a:gd name="connsiteY6" fmla="*/ 1889760 h 2392680"/>
                  <a:gd name="connsiteX7" fmla="*/ 533400 w 960120"/>
                  <a:gd name="connsiteY7" fmla="*/ 1943100 h 2392680"/>
                  <a:gd name="connsiteX8" fmla="*/ 518160 w 960120"/>
                  <a:gd name="connsiteY8" fmla="*/ 2392680 h 2392680"/>
                  <a:gd name="connsiteX9" fmla="*/ 586740 w 960120"/>
                  <a:gd name="connsiteY9" fmla="*/ 1844040 h 2392680"/>
                  <a:gd name="connsiteX10" fmla="*/ 541020 w 960120"/>
                  <a:gd name="connsiteY10" fmla="*/ 1836420 h 2392680"/>
                  <a:gd name="connsiteX11" fmla="*/ 571500 w 960120"/>
                  <a:gd name="connsiteY11" fmla="*/ 1836420 h 2392680"/>
                  <a:gd name="connsiteX12" fmla="*/ 434340 w 960120"/>
                  <a:gd name="connsiteY12" fmla="*/ 1554480 h 2392680"/>
                  <a:gd name="connsiteX13" fmla="*/ 434340 w 960120"/>
                  <a:gd name="connsiteY13" fmla="*/ 1554480 h 2392680"/>
                  <a:gd name="connsiteX14" fmla="*/ 381000 w 960120"/>
                  <a:gd name="connsiteY14" fmla="*/ 1562100 h 2392680"/>
                  <a:gd name="connsiteX15" fmla="*/ 182880 w 960120"/>
                  <a:gd name="connsiteY15" fmla="*/ 1021080 h 2392680"/>
                  <a:gd name="connsiteX16" fmla="*/ 243840 w 960120"/>
                  <a:gd name="connsiteY16" fmla="*/ 1051560 h 2392680"/>
                  <a:gd name="connsiteX17" fmla="*/ 754380 w 960120"/>
                  <a:gd name="connsiteY17" fmla="*/ 746760 h 2392680"/>
                  <a:gd name="connsiteX18" fmla="*/ 960120 w 960120"/>
                  <a:gd name="connsiteY18" fmla="*/ 403860 h 2392680"/>
                  <a:gd name="connsiteX19" fmla="*/ 960120 w 960120"/>
                  <a:gd name="connsiteY19" fmla="*/ 0 h 2392680"/>
                  <a:gd name="connsiteX20" fmla="*/ 662940 w 960120"/>
                  <a:gd name="connsiteY20" fmla="*/ 15240 h 2392680"/>
                  <a:gd name="connsiteX21" fmla="*/ 670560 w 960120"/>
                  <a:gd name="connsiteY21" fmla="*/ 396240 h 2392680"/>
                  <a:gd name="connsiteX0" fmla="*/ 670560 w 960120"/>
                  <a:gd name="connsiteY0" fmla="*/ 396240 h 1950720"/>
                  <a:gd name="connsiteX1" fmla="*/ 579120 w 960120"/>
                  <a:gd name="connsiteY1" fmla="*/ 556260 h 1950720"/>
                  <a:gd name="connsiteX2" fmla="*/ 0 w 960120"/>
                  <a:gd name="connsiteY2" fmla="*/ 891540 h 1950720"/>
                  <a:gd name="connsiteX3" fmla="*/ 144780 w 960120"/>
                  <a:gd name="connsiteY3" fmla="*/ 1287780 h 1950720"/>
                  <a:gd name="connsiteX4" fmla="*/ 304800 w 960120"/>
                  <a:gd name="connsiteY4" fmla="*/ 1744980 h 1950720"/>
                  <a:gd name="connsiteX5" fmla="*/ 426720 w 960120"/>
                  <a:gd name="connsiteY5" fmla="*/ 1859280 h 1950720"/>
                  <a:gd name="connsiteX6" fmla="*/ 480060 w 960120"/>
                  <a:gd name="connsiteY6" fmla="*/ 1889760 h 1950720"/>
                  <a:gd name="connsiteX7" fmla="*/ 533400 w 960120"/>
                  <a:gd name="connsiteY7" fmla="*/ 1943100 h 1950720"/>
                  <a:gd name="connsiteX8" fmla="*/ 617220 w 960120"/>
                  <a:gd name="connsiteY8" fmla="*/ 1950720 h 1950720"/>
                  <a:gd name="connsiteX9" fmla="*/ 586740 w 960120"/>
                  <a:gd name="connsiteY9" fmla="*/ 1844040 h 1950720"/>
                  <a:gd name="connsiteX10" fmla="*/ 541020 w 960120"/>
                  <a:gd name="connsiteY10" fmla="*/ 1836420 h 1950720"/>
                  <a:gd name="connsiteX11" fmla="*/ 571500 w 960120"/>
                  <a:gd name="connsiteY11" fmla="*/ 1836420 h 1950720"/>
                  <a:gd name="connsiteX12" fmla="*/ 434340 w 960120"/>
                  <a:gd name="connsiteY12" fmla="*/ 1554480 h 1950720"/>
                  <a:gd name="connsiteX13" fmla="*/ 434340 w 960120"/>
                  <a:gd name="connsiteY13" fmla="*/ 1554480 h 1950720"/>
                  <a:gd name="connsiteX14" fmla="*/ 381000 w 960120"/>
                  <a:gd name="connsiteY14" fmla="*/ 1562100 h 1950720"/>
                  <a:gd name="connsiteX15" fmla="*/ 182880 w 960120"/>
                  <a:gd name="connsiteY15" fmla="*/ 1021080 h 1950720"/>
                  <a:gd name="connsiteX16" fmla="*/ 243840 w 960120"/>
                  <a:gd name="connsiteY16" fmla="*/ 1051560 h 1950720"/>
                  <a:gd name="connsiteX17" fmla="*/ 754380 w 960120"/>
                  <a:gd name="connsiteY17" fmla="*/ 746760 h 1950720"/>
                  <a:gd name="connsiteX18" fmla="*/ 960120 w 960120"/>
                  <a:gd name="connsiteY18" fmla="*/ 403860 h 1950720"/>
                  <a:gd name="connsiteX19" fmla="*/ 960120 w 960120"/>
                  <a:gd name="connsiteY19" fmla="*/ 0 h 1950720"/>
                  <a:gd name="connsiteX20" fmla="*/ 662940 w 960120"/>
                  <a:gd name="connsiteY20" fmla="*/ 15240 h 1950720"/>
                  <a:gd name="connsiteX21" fmla="*/ 670560 w 960120"/>
                  <a:gd name="connsiteY21" fmla="*/ 396240 h 1950720"/>
                  <a:gd name="connsiteX0" fmla="*/ 670560 w 960120"/>
                  <a:gd name="connsiteY0" fmla="*/ 396240 h 2103120"/>
                  <a:gd name="connsiteX1" fmla="*/ 579120 w 960120"/>
                  <a:gd name="connsiteY1" fmla="*/ 556260 h 2103120"/>
                  <a:gd name="connsiteX2" fmla="*/ 0 w 960120"/>
                  <a:gd name="connsiteY2" fmla="*/ 891540 h 2103120"/>
                  <a:gd name="connsiteX3" fmla="*/ 144780 w 960120"/>
                  <a:gd name="connsiteY3" fmla="*/ 1287780 h 2103120"/>
                  <a:gd name="connsiteX4" fmla="*/ 304800 w 960120"/>
                  <a:gd name="connsiteY4" fmla="*/ 1744980 h 2103120"/>
                  <a:gd name="connsiteX5" fmla="*/ 426720 w 960120"/>
                  <a:gd name="connsiteY5" fmla="*/ 1859280 h 2103120"/>
                  <a:gd name="connsiteX6" fmla="*/ 411480 w 960120"/>
                  <a:gd name="connsiteY6" fmla="*/ 2103120 h 2103120"/>
                  <a:gd name="connsiteX7" fmla="*/ 533400 w 960120"/>
                  <a:gd name="connsiteY7" fmla="*/ 1943100 h 2103120"/>
                  <a:gd name="connsiteX8" fmla="*/ 617220 w 960120"/>
                  <a:gd name="connsiteY8" fmla="*/ 1950720 h 2103120"/>
                  <a:gd name="connsiteX9" fmla="*/ 586740 w 960120"/>
                  <a:gd name="connsiteY9" fmla="*/ 1844040 h 2103120"/>
                  <a:gd name="connsiteX10" fmla="*/ 541020 w 960120"/>
                  <a:gd name="connsiteY10" fmla="*/ 1836420 h 2103120"/>
                  <a:gd name="connsiteX11" fmla="*/ 571500 w 960120"/>
                  <a:gd name="connsiteY11" fmla="*/ 1836420 h 2103120"/>
                  <a:gd name="connsiteX12" fmla="*/ 434340 w 960120"/>
                  <a:gd name="connsiteY12" fmla="*/ 1554480 h 2103120"/>
                  <a:gd name="connsiteX13" fmla="*/ 434340 w 960120"/>
                  <a:gd name="connsiteY13" fmla="*/ 1554480 h 2103120"/>
                  <a:gd name="connsiteX14" fmla="*/ 381000 w 960120"/>
                  <a:gd name="connsiteY14" fmla="*/ 1562100 h 2103120"/>
                  <a:gd name="connsiteX15" fmla="*/ 182880 w 960120"/>
                  <a:gd name="connsiteY15" fmla="*/ 1021080 h 2103120"/>
                  <a:gd name="connsiteX16" fmla="*/ 243840 w 960120"/>
                  <a:gd name="connsiteY16" fmla="*/ 1051560 h 2103120"/>
                  <a:gd name="connsiteX17" fmla="*/ 754380 w 960120"/>
                  <a:gd name="connsiteY17" fmla="*/ 746760 h 2103120"/>
                  <a:gd name="connsiteX18" fmla="*/ 960120 w 960120"/>
                  <a:gd name="connsiteY18" fmla="*/ 403860 h 2103120"/>
                  <a:gd name="connsiteX19" fmla="*/ 960120 w 960120"/>
                  <a:gd name="connsiteY19" fmla="*/ 0 h 2103120"/>
                  <a:gd name="connsiteX20" fmla="*/ 662940 w 960120"/>
                  <a:gd name="connsiteY20" fmla="*/ 15240 h 2103120"/>
                  <a:gd name="connsiteX21" fmla="*/ 670560 w 960120"/>
                  <a:gd name="connsiteY21" fmla="*/ 396240 h 2103120"/>
                  <a:gd name="connsiteX0" fmla="*/ 670560 w 960120"/>
                  <a:gd name="connsiteY0" fmla="*/ 396240 h 2362200"/>
                  <a:gd name="connsiteX1" fmla="*/ 579120 w 960120"/>
                  <a:gd name="connsiteY1" fmla="*/ 556260 h 2362200"/>
                  <a:gd name="connsiteX2" fmla="*/ 0 w 960120"/>
                  <a:gd name="connsiteY2" fmla="*/ 891540 h 2362200"/>
                  <a:gd name="connsiteX3" fmla="*/ 144780 w 960120"/>
                  <a:gd name="connsiteY3" fmla="*/ 1287780 h 2362200"/>
                  <a:gd name="connsiteX4" fmla="*/ 304800 w 960120"/>
                  <a:gd name="connsiteY4" fmla="*/ 1744980 h 2362200"/>
                  <a:gd name="connsiteX5" fmla="*/ 45720 w 960120"/>
                  <a:gd name="connsiteY5" fmla="*/ 2362200 h 2362200"/>
                  <a:gd name="connsiteX6" fmla="*/ 411480 w 960120"/>
                  <a:gd name="connsiteY6" fmla="*/ 2103120 h 2362200"/>
                  <a:gd name="connsiteX7" fmla="*/ 533400 w 960120"/>
                  <a:gd name="connsiteY7" fmla="*/ 1943100 h 2362200"/>
                  <a:gd name="connsiteX8" fmla="*/ 617220 w 960120"/>
                  <a:gd name="connsiteY8" fmla="*/ 1950720 h 2362200"/>
                  <a:gd name="connsiteX9" fmla="*/ 586740 w 960120"/>
                  <a:gd name="connsiteY9" fmla="*/ 1844040 h 2362200"/>
                  <a:gd name="connsiteX10" fmla="*/ 541020 w 960120"/>
                  <a:gd name="connsiteY10" fmla="*/ 1836420 h 2362200"/>
                  <a:gd name="connsiteX11" fmla="*/ 571500 w 960120"/>
                  <a:gd name="connsiteY11" fmla="*/ 1836420 h 2362200"/>
                  <a:gd name="connsiteX12" fmla="*/ 434340 w 960120"/>
                  <a:gd name="connsiteY12" fmla="*/ 1554480 h 2362200"/>
                  <a:gd name="connsiteX13" fmla="*/ 434340 w 960120"/>
                  <a:gd name="connsiteY13" fmla="*/ 1554480 h 2362200"/>
                  <a:gd name="connsiteX14" fmla="*/ 381000 w 960120"/>
                  <a:gd name="connsiteY14" fmla="*/ 1562100 h 2362200"/>
                  <a:gd name="connsiteX15" fmla="*/ 182880 w 960120"/>
                  <a:gd name="connsiteY15" fmla="*/ 1021080 h 2362200"/>
                  <a:gd name="connsiteX16" fmla="*/ 243840 w 960120"/>
                  <a:gd name="connsiteY16" fmla="*/ 1051560 h 2362200"/>
                  <a:gd name="connsiteX17" fmla="*/ 754380 w 960120"/>
                  <a:gd name="connsiteY17" fmla="*/ 746760 h 2362200"/>
                  <a:gd name="connsiteX18" fmla="*/ 960120 w 960120"/>
                  <a:gd name="connsiteY18" fmla="*/ 403860 h 2362200"/>
                  <a:gd name="connsiteX19" fmla="*/ 960120 w 960120"/>
                  <a:gd name="connsiteY19" fmla="*/ 0 h 2362200"/>
                  <a:gd name="connsiteX20" fmla="*/ 662940 w 960120"/>
                  <a:gd name="connsiteY20" fmla="*/ 15240 h 2362200"/>
                  <a:gd name="connsiteX21" fmla="*/ 670560 w 960120"/>
                  <a:gd name="connsiteY21" fmla="*/ 396240 h 2362200"/>
                  <a:gd name="connsiteX0" fmla="*/ 670560 w 960120"/>
                  <a:gd name="connsiteY0" fmla="*/ 396240 h 2362200"/>
                  <a:gd name="connsiteX1" fmla="*/ 579120 w 960120"/>
                  <a:gd name="connsiteY1" fmla="*/ 556260 h 2362200"/>
                  <a:gd name="connsiteX2" fmla="*/ 0 w 960120"/>
                  <a:gd name="connsiteY2" fmla="*/ 891540 h 2362200"/>
                  <a:gd name="connsiteX3" fmla="*/ 144780 w 960120"/>
                  <a:gd name="connsiteY3" fmla="*/ 1287780 h 2362200"/>
                  <a:gd name="connsiteX4" fmla="*/ 312420 w 960120"/>
                  <a:gd name="connsiteY4" fmla="*/ 1767840 h 2362200"/>
                  <a:gd name="connsiteX5" fmla="*/ 45720 w 960120"/>
                  <a:gd name="connsiteY5" fmla="*/ 2362200 h 2362200"/>
                  <a:gd name="connsiteX6" fmla="*/ 411480 w 960120"/>
                  <a:gd name="connsiteY6" fmla="*/ 2103120 h 2362200"/>
                  <a:gd name="connsiteX7" fmla="*/ 533400 w 960120"/>
                  <a:gd name="connsiteY7" fmla="*/ 1943100 h 2362200"/>
                  <a:gd name="connsiteX8" fmla="*/ 617220 w 960120"/>
                  <a:gd name="connsiteY8" fmla="*/ 1950720 h 2362200"/>
                  <a:gd name="connsiteX9" fmla="*/ 586740 w 960120"/>
                  <a:gd name="connsiteY9" fmla="*/ 1844040 h 2362200"/>
                  <a:gd name="connsiteX10" fmla="*/ 541020 w 960120"/>
                  <a:gd name="connsiteY10" fmla="*/ 1836420 h 2362200"/>
                  <a:gd name="connsiteX11" fmla="*/ 571500 w 960120"/>
                  <a:gd name="connsiteY11" fmla="*/ 1836420 h 2362200"/>
                  <a:gd name="connsiteX12" fmla="*/ 434340 w 960120"/>
                  <a:gd name="connsiteY12" fmla="*/ 1554480 h 2362200"/>
                  <a:gd name="connsiteX13" fmla="*/ 434340 w 960120"/>
                  <a:gd name="connsiteY13" fmla="*/ 1554480 h 2362200"/>
                  <a:gd name="connsiteX14" fmla="*/ 381000 w 960120"/>
                  <a:gd name="connsiteY14" fmla="*/ 1562100 h 2362200"/>
                  <a:gd name="connsiteX15" fmla="*/ 182880 w 960120"/>
                  <a:gd name="connsiteY15" fmla="*/ 1021080 h 2362200"/>
                  <a:gd name="connsiteX16" fmla="*/ 243840 w 960120"/>
                  <a:gd name="connsiteY16" fmla="*/ 1051560 h 2362200"/>
                  <a:gd name="connsiteX17" fmla="*/ 754380 w 960120"/>
                  <a:gd name="connsiteY17" fmla="*/ 746760 h 2362200"/>
                  <a:gd name="connsiteX18" fmla="*/ 960120 w 960120"/>
                  <a:gd name="connsiteY18" fmla="*/ 403860 h 2362200"/>
                  <a:gd name="connsiteX19" fmla="*/ 960120 w 960120"/>
                  <a:gd name="connsiteY19" fmla="*/ 0 h 2362200"/>
                  <a:gd name="connsiteX20" fmla="*/ 662940 w 960120"/>
                  <a:gd name="connsiteY20" fmla="*/ 15240 h 2362200"/>
                  <a:gd name="connsiteX21" fmla="*/ 670560 w 960120"/>
                  <a:gd name="connsiteY21" fmla="*/ 396240 h 236220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533400 w 960120"/>
                  <a:gd name="connsiteY7" fmla="*/ 194310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541020 w 960120"/>
                  <a:gd name="connsiteY10" fmla="*/ 1836420 h 2369820"/>
                  <a:gd name="connsiteX11" fmla="*/ 571500 w 960120"/>
                  <a:gd name="connsiteY11" fmla="*/ 183642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541020 w 960120"/>
                  <a:gd name="connsiteY10" fmla="*/ 1836420 h 2369820"/>
                  <a:gd name="connsiteX11" fmla="*/ 571500 w 960120"/>
                  <a:gd name="connsiteY11" fmla="*/ 183642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541020 w 960120"/>
                  <a:gd name="connsiteY10" fmla="*/ 18364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617220 w 960120"/>
                  <a:gd name="connsiteY8" fmla="*/ 1950720 h 2369820"/>
                  <a:gd name="connsiteX9" fmla="*/ 586740 w 960120"/>
                  <a:gd name="connsiteY9" fmla="*/ 1844040 h 2369820"/>
                  <a:gd name="connsiteX10" fmla="*/ 670560 w 960120"/>
                  <a:gd name="connsiteY10" fmla="*/ 18745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541020 w 960120"/>
                  <a:gd name="connsiteY8" fmla="*/ 2141220 h 2369820"/>
                  <a:gd name="connsiteX9" fmla="*/ 586740 w 960120"/>
                  <a:gd name="connsiteY9" fmla="*/ 1844040 h 2369820"/>
                  <a:gd name="connsiteX10" fmla="*/ 670560 w 960120"/>
                  <a:gd name="connsiteY10" fmla="*/ 18745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541020 w 960120"/>
                  <a:gd name="connsiteY8" fmla="*/ 2141220 h 2369820"/>
                  <a:gd name="connsiteX9" fmla="*/ 830580 w 960120"/>
                  <a:gd name="connsiteY9" fmla="*/ 2331720 h 2369820"/>
                  <a:gd name="connsiteX10" fmla="*/ 670560 w 960120"/>
                  <a:gd name="connsiteY10" fmla="*/ 187452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7740"/>
                  <a:gd name="connsiteY0" fmla="*/ 396240 h 2369820"/>
                  <a:gd name="connsiteX1" fmla="*/ 579120 w 967740"/>
                  <a:gd name="connsiteY1" fmla="*/ 556260 h 2369820"/>
                  <a:gd name="connsiteX2" fmla="*/ 0 w 967740"/>
                  <a:gd name="connsiteY2" fmla="*/ 891540 h 2369820"/>
                  <a:gd name="connsiteX3" fmla="*/ 144780 w 967740"/>
                  <a:gd name="connsiteY3" fmla="*/ 1287780 h 2369820"/>
                  <a:gd name="connsiteX4" fmla="*/ 312420 w 967740"/>
                  <a:gd name="connsiteY4" fmla="*/ 1767840 h 2369820"/>
                  <a:gd name="connsiteX5" fmla="*/ 45720 w 967740"/>
                  <a:gd name="connsiteY5" fmla="*/ 2362200 h 2369820"/>
                  <a:gd name="connsiteX6" fmla="*/ 175260 w 967740"/>
                  <a:gd name="connsiteY6" fmla="*/ 2369820 h 2369820"/>
                  <a:gd name="connsiteX7" fmla="*/ 419100 w 967740"/>
                  <a:gd name="connsiteY7" fmla="*/ 1889760 h 2369820"/>
                  <a:gd name="connsiteX8" fmla="*/ 541020 w 967740"/>
                  <a:gd name="connsiteY8" fmla="*/ 2141220 h 2369820"/>
                  <a:gd name="connsiteX9" fmla="*/ 830580 w 967740"/>
                  <a:gd name="connsiteY9" fmla="*/ 2331720 h 2369820"/>
                  <a:gd name="connsiteX10" fmla="*/ 967740 w 967740"/>
                  <a:gd name="connsiteY10" fmla="*/ 2308860 h 2369820"/>
                  <a:gd name="connsiteX11" fmla="*/ 647700 w 967740"/>
                  <a:gd name="connsiteY11" fmla="*/ 1767840 h 2369820"/>
                  <a:gd name="connsiteX12" fmla="*/ 434340 w 967740"/>
                  <a:gd name="connsiteY12" fmla="*/ 1554480 h 2369820"/>
                  <a:gd name="connsiteX13" fmla="*/ 434340 w 967740"/>
                  <a:gd name="connsiteY13" fmla="*/ 1554480 h 2369820"/>
                  <a:gd name="connsiteX14" fmla="*/ 381000 w 967740"/>
                  <a:gd name="connsiteY14" fmla="*/ 1562100 h 2369820"/>
                  <a:gd name="connsiteX15" fmla="*/ 182880 w 967740"/>
                  <a:gd name="connsiteY15" fmla="*/ 1021080 h 2369820"/>
                  <a:gd name="connsiteX16" fmla="*/ 243840 w 967740"/>
                  <a:gd name="connsiteY16" fmla="*/ 1051560 h 2369820"/>
                  <a:gd name="connsiteX17" fmla="*/ 754380 w 967740"/>
                  <a:gd name="connsiteY17" fmla="*/ 746760 h 2369820"/>
                  <a:gd name="connsiteX18" fmla="*/ 960120 w 967740"/>
                  <a:gd name="connsiteY18" fmla="*/ 403860 h 2369820"/>
                  <a:gd name="connsiteX19" fmla="*/ 960120 w 967740"/>
                  <a:gd name="connsiteY19" fmla="*/ 0 h 2369820"/>
                  <a:gd name="connsiteX20" fmla="*/ 662940 w 967740"/>
                  <a:gd name="connsiteY20" fmla="*/ 15240 h 2369820"/>
                  <a:gd name="connsiteX21" fmla="*/ 670560 w 967740"/>
                  <a:gd name="connsiteY21" fmla="*/ 396240 h 2369820"/>
                  <a:gd name="connsiteX0" fmla="*/ 670560 w 967740"/>
                  <a:gd name="connsiteY0" fmla="*/ 396240 h 2369820"/>
                  <a:gd name="connsiteX1" fmla="*/ 579120 w 967740"/>
                  <a:gd name="connsiteY1" fmla="*/ 556260 h 2369820"/>
                  <a:gd name="connsiteX2" fmla="*/ 0 w 967740"/>
                  <a:gd name="connsiteY2" fmla="*/ 891540 h 2369820"/>
                  <a:gd name="connsiteX3" fmla="*/ 144780 w 967740"/>
                  <a:gd name="connsiteY3" fmla="*/ 1287780 h 2369820"/>
                  <a:gd name="connsiteX4" fmla="*/ 312420 w 967740"/>
                  <a:gd name="connsiteY4" fmla="*/ 1767840 h 2369820"/>
                  <a:gd name="connsiteX5" fmla="*/ 45720 w 967740"/>
                  <a:gd name="connsiteY5" fmla="*/ 2362200 h 2369820"/>
                  <a:gd name="connsiteX6" fmla="*/ 175260 w 967740"/>
                  <a:gd name="connsiteY6" fmla="*/ 2369820 h 2369820"/>
                  <a:gd name="connsiteX7" fmla="*/ 419100 w 967740"/>
                  <a:gd name="connsiteY7" fmla="*/ 1889760 h 2369820"/>
                  <a:gd name="connsiteX8" fmla="*/ 594360 w 967740"/>
                  <a:gd name="connsiteY8" fmla="*/ 1889760 h 2369820"/>
                  <a:gd name="connsiteX9" fmla="*/ 830580 w 967740"/>
                  <a:gd name="connsiteY9" fmla="*/ 2331720 h 2369820"/>
                  <a:gd name="connsiteX10" fmla="*/ 967740 w 967740"/>
                  <a:gd name="connsiteY10" fmla="*/ 2308860 h 2369820"/>
                  <a:gd name="connsiteX11" fmla="*/ 647700 w 967740"/>
                  <a:gd name="connsiteY11" fmla="*/ 1767840 h 2369820"/>
                  <a:gd name="connsiteX12" fmla="*/ 434340 w 967740"/>
                  <a:gd name="connsiteY12" fmla="*/ 1554480 h 2369820"/>
                  <a:gd name="connsiteX13" fmla="*/ 434340 w 967740"/>
                  <a:gd name="connsiteY13" fmla="*/ 1554480 h 2369820"/>
                  <a:gd name="connsiteX14" fmla="*/ 381000 w 967740"/>
                  <a:gd name="connsiteY14" fmla="*/ 1562100 h 2369820"/>
                  <a:gd name="connsiteX15" fmla="*/ 182880 w 967740"/>
                  <a:gd name="connsiteY15" fmla="*/ 1021080 h 2369820"/>
                  <a:gd name="connsiteX16" fmla="*/ 243840 w 967740"/>
                  <a:gd name="connsiteY16" fmla="*/ 1051560 h 2369820"/>
                  <a:gd name="connsiteX17" fmla="*/ 754380 w 967740"/>
                  <a:gd name="connsiteY17" fmla="*/ 746760 h 2369820"/>
                  <a:gd name="connsiteX18" fmla="*/ 960120 w 967740"/>
                  <a:gd name="connsiteY18" fmla="*/ 403860 h 2369820"/>
                  <a:gd name="connsiteX19" fmla="*/ 960120 w 967740"/>
                  <a:gd name="connsiteY19" fmla="*/ 0 h 2369820"/>
                  <a:gd name="connsiteX20" fmla="*/ 662940 w 967740"/>
                  <a:gd name="connsiteY20" fmla="*/ 15240 h 2369820"/>
                  <a:gd name="connsiteX21" fmla="*/ 670560 w 967740"/>
                  <a:gd name="connsiteY21" fmla="*/ 396240 h 2369820"/>
                  <a:gd name="connsiteX0" fmla="*/ 670560 w 967740"/>
                  <a:gd name="connsiteY0" fmla="*/ 396240 h 2369820"/>
                  <a:gd name="connsiteX1" fmla="*/ 579120 w 967740"/>
                  <a:gd name="connsiteY1" fmla="*/ 556260 h 2369820"/>
                  <a:gd name="connsiteX2" fmla="*/ 0 w 967740"/>
                  <a:gd name="connsiteY2" fmla="*/ 891540 h 2369820"/>
                  <a:gd name="connsiteX3" fmla="*/ 144780 w 967740"/>
                  <a:gd name="connsiteY3" fmla="*/ 1287780 h 2369820"/>
                  <a:gd name="connsiteX4" fmla="*/ 312420 w 967740"/>
                  <a:gd name="connsiteY4" fmla="*/ 1767840 h 2369820"/>
                  <a:gd name="connsiteX5" fmla="*/ 45720 w 967740"/>
                  <a:gd name="connsiteY5" fmla="*/ 2362200 h 2369820"/>
                  <a:gd name="connsiteX6" fmla="*/ 175260 w 967740"/>
                  <a:gd name="connsiteY6" fmla="*/ 2369820 h 2369820"/>
                  <a:gd name="connsiteX7" fmla="*/ 419100 w 967740"/>
                  <a:gd name="connsiteY7" fmla="*/ 1889760 h 2369820"/>
                  <a:gd name="connsiteX8" fmla="*/ 594360 w 967740"/>
                  <a:gd name="connsiteY8" fmla="*/ 1889760 h 2369820"/>
                  <a:gd name="connsiteX9" fmla="*/ 563880 w 967740"/>
                  <a:gd name="connsiteY9" fmla="*/ 1897380 h 2369820"/>
                  <a:gd name="connsiteX10" fmla="*/ 967740 w 967740"/>
                  <a:gd name="connsiteY10" fmla="*/ 2308860 h 2369820"/>
                  <a:gd name="connsiteX11" fmla="*/ 647700 w 967740"/>
                  <a:gd name="connsiteY11" fmla="*/ 1767840 h 2369820"/>
                  <a:gd name="connsiteX12" fmla="*/ 434340 w 967740"/>
                  <a:gd name="connsiteY12" fmla="*/ 1554480 h 2369820"/>
                  <a:gd name="connsiteX13" fmla="*/ 434340 w 967740"/>
                  <a:gd name="connsiteY13" fmla="*/ 1554480 h 2369820"/>
                  <a:gd name="connsiteX14" fmla="*/ 381000 w 967740"/>
                  <a:gd name="connsiteY14" fmla="*/ 1562100 h 2369820"/>
                  <a:gd name="connsiteX15" fmla="*/ 182880 w 967740"/>
                  <a:gd name="connsiteY15" fmla="*/ 1021080 h 2369820"/>
                  <a:gd name="connsiteX16" fmla="*/ 243840 w 967740"/>
                  <a:gd name="connsiteY16" fmla="*/ 1051560 h 2369820"/>
                  <a:gd name="connsiteX17" fmla="*/ 754380 w 967740"/>
                  <a:gd name="connsiteY17" fmla="*/ 746760 h 2369820"/>
                  <a:gd name="connsiteX18" fmla="*/ 960120 w 967740"/>
                  <a:gd name="connsiteY18" fmla="*/ 403860 h 2369820"/>
                  <a:gd name="connsiteX19" fmla="*/ 960120 w 967740"/>
                  <a:gd name="connsiteY19" fmla="*/ 0 h 2369820"/>
                  <a:gd name="connsiteX20" fmla="*/ 662940 w 967740"/>
                  <a:gd name="connsiteY20" fmla="*/ 15240 h 2369820"/>
                  <a:gd name="connsiteX21" fmla="*/ 670560 w 967740"/>
                  <a:gd name="connsiteY21" fmla="*/ 396240 h 2369820"/>
                  <a:gd name="connsiteX0" fmla="*/ 670560 w 960120"/>
                  <a:gd name="connsiteY0" fmla="*/ 396240 h 2369820"/>
                  <a:gd name="connsiteX1" fmla="*/ 579120 w 960120"/>
                  <a:gd name="connsiteY1" fmla="*/ 556260 h 2369820"/>
                  <a:gd name="connsiteX2" fmla="*/ 0 w 960120"/>
                  <a:gd name="connsiteY2" fmla="*/ 891540 h 2369820"/>
                  <a:gd name="connsiteX3" fmla="*/ 144780 w 960120"/>
                  <a:gd name="connsiteY3" fmla="*/ 1287780 h 2369820"/>
                  <a:gd name="connsiteX4" fmla="*/ 312420 w 960120"/>
                  <a:gd name="connsiteY4" fmla="*/ 1767840 h 2369820"/>
                  <a:gd name="connsiteX5" fmla="*/ 45720 w 960120"/>
                  <a:gd name="connsiteY5" fmla="*/ 2362200 h 2369820"/>
                  <a:gd name="connsiteX6" fmla="*/ 175260 w 960120"/>
                  <a:gd name="connsiteY6" fmla="*/ 2369820 h 2369820"/>
                  <a:gd name="connsiteX7" fmla="*/ 419100 w 960120"/>
                  <a:gd name="connsiteY7" fmla="*/ 1889760 h 2369820"/>
                  <a:gd name="connsiteX8" fmla="*/ 594360 w 960120"/>
                  <a:gd name="connsiteY8" fmla="*/ 1889760 h 2369820"/>
                  <a:gd name="connsiteX9" fmla="*/ 563880 w 960120"/>
                  <a:gd name="connsiteY9" fmla="*/ 1897380 h 2369820"/>
                  <a:gd name="connsiteX10" fmla="*/ 662940 w 960120"/>
                  <a:gd name="connsiteY10" fmla="*/ 1828800 h 2369820"/>
                  <a:gd name="connsiteX11" fmla="*/ 647700 w 960120"/>
                  <a:gd name="connsiteY11" fmla="*/ 1767840 h 2369820"/>
                  <a:gd name="connsiteX12" fmla="*/ 434340 w 960120"/>
                  <a:gd name="connsiteY12" fmla="*/ 1554480 h 2369820"/>
                  <a:gd name="connsiteX13" fmla="*/ 434340 w 960120"/>
                  <a:gd name="connsiteY13" fmla="*/ 1554480 h 2369820"/>
                  <a:gd name="connsiteX14" fmla="*/ 381000 w 960120"/>
                  <a:gd name="connsiteY14" fmla="*/ 1562100 h 2369820"/>
                  <a:gd name="connsiteX15" fmla="*/ 182880 w 960120"/>
                  <a:gd name="connsiteY15" fmla="*/ 1021080 h 2369820"/>
                  <a:gd name="connsiteX16" fmla="*/ 243840 w 960120"/>
                  <a:gd name="connsiteY16" fmla="*/ 1051560 h 2369820"/>
                  <a:gd name="connsiteX17" fmla="*/ 754380 w 960120"/>
                  <a:gd name="connsiteY17" fmla="*/ 746760 h 2369820"/>
                  <a:gd name="connsiteX18" fmla="*/ 960120 w 960120"/>
                  <a:gd name="connsiteY18" fmla="*/ 403860 h 2369820"/>
                  <a:gd name="connsiteX19" fmla="*/ 960120 w 960120"/>
                  <a:gd name="connsiteY19" fmla="*/ 0 h 2369820"/>
                  <a:gd name="connsiteX20" fmla="*/ 662940 w 960120"/>
                  <a:gd name="connsiteY20" fmla="*/ 15240 h 2369820"/>
                  <a:gd name="connsiteX21" fmla="*/ 670560 w 960120"/>
                  <a:gd name="connsiteY21" fmla="*/ 396240 h 2369820"/>
                  <a:gd name="connsiteX0" fmla="*/ 670560 w 960120"/>
                  <a:gd name="connsiteY0" fmla="*/ 396240 h 2362200"/>
                  <a:gd name="connsiteX1" fmla="*/ 579120 w 960120"/>
                  <a:gd name="connsiteY1" fmla="*/ 556260 h 2362200"/>
                  <a:gd name="connsiteX2" fmla="*/ 0 w 960120"/>
                  <a:gd name="connsiteY2" fmla="*/ 891540 h 2362200"/>
                  <a:gd name="connsiteX3" fmla="*/ 144780 w 960120"/>
                  <a:gd name="connsiteY3" fmla="*/ 1287780 h 2362200"/>
                  <a:gd name="connsiteX4" fmla="*/ 312420 w 960120"/>
                  <a:gd name="connsiteY4" fmla="*/ 1767840 h 2362200"/>
                  <a:gd name="connsiteX5" fmla="*/ 45720 w 960120"/>
                  <a:gd name="connsiteY5" fmla="*/ 2362200 h 2362200"/>
                  <a:gd name="connsiteX6" fmla="*/ 394091 w 960120"/>
                  <a:gd name="connsiteY6" fmla="*/ 1916528 h 2362200"/>
                  <a:gd name="connsiteX7" fmla="*/ 419100 w 960120"/>
                  <a:gd name="connsiteY7" fmla="*/ 1889760 h 2362200"/>
                  <a:gd name="connsiteX8" fmla="*/ 594360 w 960120"/>
                  <a:gd name="connsiteY8" fmla="*/ 1889760 h 2362200"/>
                  <a:gd name="connsiteX9" fmla="*/ 563880 w 960120"/>
                  <a:gd name="connsiteY9" fmla="*/ 1897380 h 2362200"/>
                  <a:gd name="connsiteX10" fmla="*/ 662940 w 960120"/>
                  <a:gd name="connsiteY10" fmla="*/ 1828800 h 2362200"/>
                  <a:gd name="connsiteX11" fmla="*/ 647700 w 960120"/>
                  <a:gd name="connsiteY11" fmla="*/ 1767840 h 2362200"/>
                  <a:gd name="connsiteX12" fmla="*/ 434340 w 960120"/>
                  <a:gd name="connsiteY12" fmla="*/ 1554480 h 2362200"/>
                  <a:gd name="connsiteX13" fmla="*/ 434340 w 960120"/>
                  <a:gd name="connsiteY13" fmla="*/ 1554480 h 2362200"/>
                  <a:gd name="connsiteX14" fmla="*/ 381000 w 960120"/>
                  <a:gd name="connsiteY14" fmla="*/ 1562100 h 2362200"/>
                  <a:gd name="connsiteX15" fmla="*/ 182880 w 960120"/>
                  <a:gd name="connsiteY15" fmla="*/ 1021080 h 2362200"/>
                  <a:gd name="connsiteX16" fmla="*/ 243840 w 960120"/>
                  <a:gd name="connsiteY16" fmla="*/ 1051560 h 2362200"/>
                  <a:gd name="connsiteX17" fmla="*/ 754380 w 960120"/>
                  <a:gd name="connsiteY17" fmla="*/ 746760 h 2362200"/>
                  <a:gd name="connsiteX18" fmla="*/ 960120 w 960120"/>
                  <a:gd name="connsiteY18" fmla="*/ 403860 h 2362200"/>
                  <a:gd name="connsiteX19" fmla="*/ 960120 w 960120"/>
                  <a:gd name="connsiteY19" fmla="*/ 0 h 2362200"/>
                  <a:gd name="connsiteX20" fmla="*/ 662940 w 960120"/>
                  <a:gd name="connsiteY20" fmla="*/ 15240 h 2362200"/>
                  <a:gd name="connsiteX21" fmla="*/ 670560 w 960120"/>
                  <a:gd name="connsiteY21" fmla="*/ 396240 h 2362200"/>
                  <a:gd name="connsiteX0" fmla="*/ 670560 w 960120"/>
                  <a:gd name="connsiteY0" fmla="*/ 396240 h 1916528"/>
                  <a:gd name="connsiteX1" fmla="*/ 579120 w 960120"/>
                  <a:gd name="connsiteY1" fmla="*/ 556260 h 1916528"/>
                  <a:gd name="connsiteX2" fmla="*/ 0 w 960120"/>
                  <a:gd name="connsiteY2" fmla="*/ 891540 h 1916528"/>
                  <a:gd name="connsiteX3" fmla="*/ 144780 w 960120"/>
                  <a:gd name="connsiteY3" fmla="*/ 1287780 h 1916528"/>
                  <a:gd name="connsiteX4" fmla="*/ 312420 w 960120"/>
                  <a:gd name="connsiteY4" fmla="*/ 1767840 h 1916528"/>
                  <a:gd name="connsiteX5" fmla="*/ 287996 w 960120"/>
                  <a:gd name="connsiteY5" fmla="*/ 1869831 h 1916528"/>
                  <a:gd name="connsiteX6" fmla="*/ 394091 w 960120"/>
                  <a:gd name="connsiteY6" fmla="*/ 1916528 h 1916528"/>
                  <a:gd name="connsiteX7" fmla="*/ 419100 w 960120"/>
                  <a:gd name="connsiteY7" fmla="*/ 1889760 h 1916528"/>
                  <a:gd name="connsiteX8" fmla="*/ 594360 w 960120"/>
                  <a:gd name="connsiteY8" fmla="*/ 1889760 h 1916528"/>
                  <a:gd name="connsiteX9" fmla="*/ 563880 w 960120"/>
                  <a:gd name="connsiteY9" fmla="*/ 1897380 h 1916528"/>
                  <a:gd name="connsiteX10" fmla="*/ 662940 w 960120"/>
                  <a:gd name="connsiteY10" fmla="*/ 1828800 h 1916528"/>
                  <a:gd name="connsiteX11" fmla="*/ 647700 w 960120"/>
                  <a:gd name="connsiteY11" fmla="*/ 1767840 h 1916528"/>
                  <a:gd name="connsiteX12" fmla="*/ 434340 w 960120"/>
                  <a:gd name="connsiteY12" fmla="*/ 1554480 h 1916528"/>
                  <a:gd name="connsiteX13" fmla="*/ 434340 w 960120"/>
                  <a:gd name="connsiteY13" fmla="*/ 1554480 h 1916528"/>
                  <a:gd name="connsiteX14" fmla="*/ 381000 w 960120"/>
                  <a:gd name="connsiteY14" fmla="*/ 1562100 h 1916528"/>
                  <a:gd name="connsiteX15" fmla="*/ 182880 w 960120"/>
                  <a:gd name="connsiteY15" fmla="*/ 1021080 h 1916528"/>
                  <a:gd name="connsiteX16" fmla="*/ 243840 w 960120"/>
                  <a:gd name="connsiteY16" fmla="*/ 1051560 h 1916528"/>
                  <a:gd name="connsiteX17" fmla="*/ 754380 w 960120"/>
                  <a:gd name="connsiteY17" fmla="*/ 746760 h 1916528"/>
                  <a:gd name="connsiteX18" fmla="*/ 960120 w 960120"/>
                  <a:gd name="connsiteY18" fmla="*/ 403860 h 1916528"/>
                  <a:gd name="connsiteX19" fmla="*/ 960120 w 960120"/>
                  <a:gd name="connsiteY19" fmla="*/ 0 h 1916528"/>
                  <a:gd name="connsiteX20" fmla="*/ 662940 w 960120"/>
                  <a:gd name="connsiteY20" fmla="*/ 15240 h 1916528"/>
                  <a:gd name="connsiteX21" fmla="*/ 670560 w 960120"/>
                  <a:gd name="connsiteY21" fmla="*/ 396240 h 191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60120" h="1916528">
                    <a:moveTo>
                      <a:pt x="670560" y="396240"/>
                    </a:moveTo>
                    <a:lnTo>
                      <a:pt x="579120" y="556260"/>
                    </a:lnTo>
                    <a:lnTo>
                      <a:pt x="0" y="891540"/>
                    </a:lnTo>
                    <a:lnTo>
                      <a:pt x="144780" y="1287780"/>
                    </a:lnTo>
                    <a:lnTo>
                      <a:pt x="312420" y="1767840"/>
                    </a:lnTo>
                    <a:lnTo>
                      <a:pt x="287996" y="1869831"/>
                    </a:lnTo>
                    <a:lnTo>
                      <a:pt x="394091" y="1916528"/>
                    </a:lnTo>
                    <a:lnTo>
                      <a:pt x="419100" y="1889760"/>
                    </a:lnTo>
                    <a:lnTo>
                      <a:pt x="594360" y="1889760"/>
                    </a:lnTo>
                    <a:lnTo>
                      <a:pt x="563880" y="1897380"/>
                    </a:lnTo>
                    <a:lnTo>
                      <a:pt x="662940" y="1828800"/>
                    </a:lnTo>
                    <a:lnTo>
                      <a:pt x="647700" y="1767840"/>
                    </a:lnTo>
                    <a:lnTo>
                      <a:pt x="434340" y="1554480"/>
                    </a:lnTo>
                    <a:lnTo>
                      <a:pt x="434340" y="1554480"/>
                    </a:lnTo>
                    <a:lnTo>
                      <a:pt x="381000" y="1562100"/>
                    </a:lnTo>
                    <a:lnTo>
                      <a:pt x="182880" y="1021080"/>
                    </a:lnTo>
                    <a:lnTo>
                      <a:pt x="243840" y="1051560"/>
                    </a:lnTo>
                    <a:lnTo>
                      <a:pt x="754380" y="746760"/>
                    </a:lnTo>
                    <a:lnTo>
                      <a:pt x="960120" y="403860"/>
                    </a:lnTo>
                    <a:lnTo>
                      <a:pt x="960120" y="0"/>
                    </a:lnTo>
                    <a:lnTo>
                      <a:pt x="662940" y="15240"/>
                    </a:lnTo>
                    <a:lnTo>
                      <a:pt x="670560" y="396240"/>
                    </a:lnTo>
                    <a:close/>
                  </a:path>
                </a:pathLst>
              </a:custGeom>
              <a:solidFill>
                <a:srgbClr val="F3D2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橢圓 55"/>
              <p:cNvSpPr/>
              <p:nvPr/>
            </p:nvSpPr>
            <p:spPr>
              <a:xfrm>
                <a:off x="314734" y="4890787"/>
                <a:ext cx="540317" cy="54031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57" name="橢圓 56"/>
              <p:cNvSpPr/>
              <p:nvPr/>
            </p:nvSpPr>
            <p:spPr>
              <a:xfrm>
                <a:off x="1242264" y="4890787"/>
                <a:ext cx="540317" cy="5403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58" name="橢圓 57"/>
              <p:cNvSpPr/>
              <p:nvPr/>
            </p:nvSpPr>
            <p:spPr>
              <a:xfrm>
                <a:off x="775851" y="4255227"/>
                <a:ext cx="540317" cy="540317"/>
              </a:xfrm>
              <a:prstGeom prst="ellipse">
                <a:avLst/>
              </a:prstGeom>
              <a:solidFill>
                <a:srgbClr val="F3D2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59" name="橢圓 58"/>
              <p:cNvSpPr/>
              <p:nvPr/>
            </p:nvSpPr>
            <p:spPr>
              <a:xfrm>
                <a:off x="1903054" y="4890787"/>
                <a:ext cx="540317" cy="54031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60" name="橢圓 59"/>
              <p:cNvSpPr/>
              <p:nvPr/>
            </p:nvSpPr>
            <p:spPr>
              <a:xfrm>
                <a:off x="2433360" y="4255227"/>
                <a:ext cx="540317" cy="54031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25</a:t>
                </a:r>
              </a:p>
            </p:txBody>
          </p:sp>
          <p:sp>
            <p:nvSpPr>
              <p:cNvPr id="61" name="橢圓 60"/>
              <p:cNvSpPr/>
              <p:nvPr/>
            </p:nvSpPr>
            <p:spPr>
              <a:xfrm>
                <a:off x="1513143" y="3672714"/>
                <a:ext cx="540317" cy="540317"/>
              </a:xfrm>
              <a:prstGeom prst="ellipse">
                <a:avLst/>
              </a:prstGeom>
              <a:solidFill>
                <a:srgbClr val="F3D2F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zh-TW" smtClean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cxnSp>
            <p:nvCxnSpPr>
              <p:cNvPr id="62" name="直線接點 61"/>
              <p:cNvCxnSpPr>
                <a:stCxn id="61" idx="3"/>
                <a:endCxn id="58" idx="7"/>
              </p:cNvCxnSpPr>
              <p:nvPr/>
            </p:nvCxnSpPr>
            <p:spPr>
              <a:xfrm flipH="1">
                <a:off x="1237040" y="4133903"/>
                <a:ext cx="355231" cy="20045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3" name="直線接點 62"/>
              <p:cNvCxnSpPr>
                <a:stCxn id="58" idx="3"/>
                <a:endCxn id="56" idx="7"/>
              </p:cNvCxnSpPr>
              <p:nvPr/>
            </p:nvCxnSpPr>
            <p:spPr>
              <a:xfrm flipH="1">
                <a:off x="775923" y="4716416"/>
                <a:ext cx="79056" cy="25349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直線接點 63"/>
              <p:cNvCxnSpPr>
                <a:stCxn id="58" idx="5"/>
                <a:endCxn id="57" idx="1"/>
              </p:cNvCxnSpPr>
              <p:nvPr/>
            </p:nvCxnSpPr>
            <p:spPr>
              <a:xfrm>
                <a:off x="1237040" y="4716416"/>
                <a:ext cx="84352" cy="25349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直線接點 64"/>
              <p:cNvCxnSpPr>
                <a:stCxn id="61" idx="5"/>
                <a:endCxn id="60" idx="1"/>
              </p:cNvCxnSpPr>
              <p:nvPr/>
            </p:nvCxnSpPr>
            <p:spPr>
              <a:xfrm>
                <a:off x="1974332" y="4133903"/>
                <a:ext cx="538156" cy="200452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6" name="直線接點 65"/>
              <p:cNvCxnSpPr>
                <a:stCxn id="60" idx="3"/>
                <a:endCxn id="59" idx="7"/>
              </p:cNvCxnSpPr>
              <p:nvPr/>
            </p:nvCxnSpPr>
            <p:spPr>
              <a:xfrm flipH="1">
                <a:off x="2364243" y="4716416"/>
                <a:ext cx="148245" cy="253499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7" name="直線接點 66"/>
              <p:cNvCxnSpPr>
                <a:endCxn id="61" idx="0"/>
              </p:cNvCxnSpPr>
              <p:nvPr/>
            </p:nvCxnSpPr>
            <p:spPr>
              <a:xfrm>
                <a:off x="1783302" y="3409436"/>
                <a:ext cx="0" cy="263278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8" name="文字方塊 67"/>
              <p:cNvSpPr txBox="1"/>
              <p:nvPr/>
            </p:nvSpPr>
            <p:spPr>
              <a:xfrm>
                <a:off x="1503325" y="3087485"/>
                <a:ext cx="581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mtClean="0"/>
                  <a:t>root</a:t>
                </a:r>
                <a:endParaRPr lang="zh-TW" altLang="en-US"/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835773" y="3503600"/>
                <a:ext cx="76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mtClean="0">
                    <a:solidFill>
                      <a:schemeClr val="accent6">
                        <a:lumMod val="75000"/>
                      </a:schemeClr>
                    </a:solidFill>
                  </a:rPr>
                  <a:t>16&lt;20</a:t>
                </a:r>
                <a:endParaRPr lang="zh-TW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文字方塊 72"/>
              <p:cNvSpPr txBox="1"/>
              <p:nvPr/>
            </p:nvSpPr>
            <p:spPr>
              <a:xfrm>
                <a:off x="1246563" y="4425082"/>
                <a:ext cx="768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mtClean="0">
                    <a:solidFill>
                      <a:schemeClr val="accent6">
                        <a:lumMod val="75000"/>
                      </a:schemeClr>
                    </a:solidFill>
                  </a:rPr>
                  <a:t>16&gt;12</a:t>
                </a:r>
                <a:endParaRPr lang="zh-TW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4" name="文字方塊 73"/>
              <p:cNvSpPr txBox="1"/>
              <p:nvPr/>
            </p:nvSpPr>
            <p:spPr>
              <a:xfrm>
                <a:off x="942301" y="5489251"/>
                <a:ext cx="1099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smtClean="0">
                    <a:solidFill>
                      <a:schemeClr val="accent6">
                        <a:lumMod val="75000"/>
                      </a:schemeClr>
                    </a:solidFill>
                  </a:rPr>
                  <a:t>16 exists</a:t>
                </a:r>
                <a:endParaRPr lang="zh-TW" altLang="en-US" sz="2000" b="1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01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Operation Insert()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950633"/>
            <a:ext cx="7886700" cy="658713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Insert a pair whose key is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35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228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5430130" y="4338711"/>
            <a:ext cx="281353" cy="4302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Operation Insert()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950633"/>
            <a:ext cx="7886700" cy="658713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Insert a pair whose key is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7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229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Parent, Grandparent, Siblings, Ancestors, Descendants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819973"/>
            <a:ext cx="7886700" cy="178937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mtClean="0"/>
              <a:t>A is the parent to B, C, and D; D is parent to H,I,J; </a:t>
            </a:r>
          </a:p>
          <a:p>
            <a:r>
              <a:rPr lang="en-US" altLang="zh-TW" smtClean="0"/>
              <a:t>A is the grandparent of E, F, G, H, I, and J; </a:t>
            </a:r>
          </a:p>
          <a:p>
            <a:r>
              <a:rPr lang="en-US" altLang="zh-TW" smtClean="0"/>
              <a:t>B, C, D are siblings, so are E and F, G has no sibling, H, I, and J are siblings</a:t>
            </a:r>
          </a:p>
          <a:p>
            <a:r>
              <a:rPr lang="en-US" altLang="zh-TW" smtClean="0"/>
              <a:t>All nodes from B, to M are descendants of A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</a:t>
            </a:fld>
            <a:endParaRPr lang="zh-TW" alt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806450" y="1364058"/>
          <a:ext cx="7485063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7" name="Visio" r:id="rId3" imgW="5417612" imgH="2359152" progId="Visio.Drawing.11">
                  <p:embed/>
                </p:oleObj>
              </mc:Choice>
              <mc:Fallback>
                <p:oleObj name="Visio" r:id="rId3" imgW="5417612" imgH="235915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1364058"/>
                        <a:ext cx="7485063" cy="325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Operation Insert()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866227"/>
            <a:ext cx="7886700" cy="743119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Insert a pair whose key is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18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230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756074" y="3573194"/>
            <a:ext cx="239152" cy="35169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3915997" y="3901244"/>
            <a:ext cx="444500" cy="444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18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The Operation Insert()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880295"/>
            <a:ext cx="7886700" cy="72905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Complexity of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Insert()</a:t>
            </a:r>
            <a:r>
              <a:rPr lang="en-US" altLang="zh-TW" smtClean="0">
                <a:ea typeface="新細明體" charset="-120"/>
              </a:rPr>
              <a:t> is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O(height)</a:t>
            </a:r>
            <a:r>
              <a:rPr lang="en-US" altLang="zh-TW" smtClean="0">
                <a:ea typeface="新細明體" charset="-120"/>
              </a:rPr>
              <a:t>.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231</a:t>
            </a:fld>
            <a:endParaRPr lang="zh-TW" altLang="en-US"/>
          </a:p>
        </p:txBody>
      </p:sp>
      <p:grpSp>
        <p:nvGrpSpPr>
          <p:cNvPr id="39" name="群組 38"/>
          <p:cNvGrpSpPr/>
          <p:nvPr/>
        </p:nvGrpSpPr>
        <p:grpSpPr>
          <a:xfrm>
            <a:off x="1363881" y="1622963"/>
            <a:ext cx="5669965" cy="3541051"/>
            <a:chOff x="1363881" y="1622963"/>
            <a:chExt cx="5669965" cy="3541051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4677936" y="1622963"/>
              <a:ext cx="394530" cy="38122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84190" y="2472549"/>
              <a:ext cx="394530" cy="38122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6639316" y="2472549"/>
              <a:ext cx="394530" cy="38122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904951" y="3191430"/>
              <a:ext cx="394530" cy="38122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460528" y="3191430"/>
              <a:ext cx="394530" cy="38122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557175" y="3191430"/>
              <a:ext cx="394530" cy="38122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363881" y="4106369"/>
              <a:ext cx="394530" cy="38122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378388" y="4106369"/>
              <a:ext cx="394530" cy="38122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3184357" y="1878928"/>
              <a:ext cx="1487943" cy="7188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078103" y="1878928"/>
              <a:ext cx="1623211" cy="7188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2169850" y="2793867"/>
              <a:ext cx="676338" cy="4574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116723" y="2793867"/>
              <a:ext cx="473436" cy="4574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5889708" y="2859220"/>
              <a:ext cx="811605" cy="3267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628780" y="3512748"/>
              <a:ext cx="338169" cy="588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237484" y="3512748"/>
              <a:ext cx="270535" cy="653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5083739" y="4041017"/>
              <a:ext cx="394530" cy="38122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5348638" y="3578101"/>
              <a:ext cx="338169" cy="4574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658210" y="1643386"/>
              <a:ext cx="373395" cy="31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764464" y="2492972"/>
              <a:ext cx="373395" cy="31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1952858" y="3211853"/>
              <a:ext cx="269126" cy="31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411788" y="4126792"/>
              <a:ext cx="269126" cy="31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26295" y="4126792"/>
              <a:ext cx="269126" cy="31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440802" y="3211853"/>
              <a:ext cx="373395" cy="31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619589" y="2492972"/>
              <a:ext cx="373395" cy="31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5537449" y="3211853"/>
              <a:ext cx="373395" cy="31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5131646" y="4061439"/>
              <a:ext cx="373395" cy="317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5594743" y="4679656"/>
              <a:ext cx="444500" cy="4445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mtClean="0"/>
                <a:t>35</a:t>
              </a:r>
              <a:endParaRPr lang="zh-TW" alt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H="1">
              <a:off x="2321169" y="4465322"/>
              <a:ext cx="168813" cy="2614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1962933" y="4719514"/>
              <a:ext cx="444500" cy="4445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mtClean="0"/>
                <a:t>7</a:t>
              </a:r>
              <a:endParaRPr lang="zh-TW" altLang="en-US"/>
            </a:p>
          </p:txBody>
        </p:sp>
        <p:cxnSp>
          <p:nvCxnSpPr>
            <p:cNvPr id="36" name="直線接點 35"/>
            <p:cNvCxnSpPr>
              <a:stCxn id="31" idx="2"/>
              <a:endCxn id="32" idx="1"/>
            </p:cNvCxnSpPr>
            <p:nvPr/>
          </p:nvCxnSpPr>
          <p:spPr>
            <a:xfrm>
              <a:off x="5318344" y="4378672"/>
              <a:ext cx="341495" cy="3660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3756074" y="3573194"/>
              <a:ext cx="239152" cy="3516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Oval 30"/>
            <p:cNvSpPr>
              <a:spLocks noChangeArrowheads="1"/>
            </p:cNvSpPr>
            <p:nvPr/>
          </p:nvSpPr>
          <p:spPr bwMode="auto">
            <a:xfrm>
              <a:off x="3915997" y="3901244"/>
              <a:ext cx="444500" cy="4445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mtClean="0"/>
                <a:t>18</a:t>
              </a:r>
              <a:endParaRPr lang="zh-TW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Program 5.21 Insertion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232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404257"/>
            <a:ext cx="7886700" cy="52050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K,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E&gt;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BST&lt;K, E &gt; :: Insert(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pair&lt;K, E &gt;&amp;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thePair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insert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thePair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into the BST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search for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thePair.first</a:t>
            </a:r>
            <a:r>
              <a:rPr lang="zh-TW" alt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，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pp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parent of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pair&lt;K, E&gt; &gt; *p = root, *pp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(p)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pp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thePair.first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altLang="zh-TW" sz="1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p-&gt;</a:t>
            </a:r>
            <a:r>
              <a:rPr lang="en-US" altLang="zh-TW" sz="18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data.first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p =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thePair.first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p-&gt;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data.first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)p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p-&gt;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duplicate, update associated element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800" dirty="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p-&gt;</a:t>
            </a:r>
            <a:r>
              <a:rPr lang="en-US" altLang="zh-TW" sz="1800" dirty="0" err="1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data.second</a:t>
            </a:r>
            <a:r>
              <a:rPr lang="en-US" altLang="zh-TW" sz="1800" dirty="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dirty="0" err="1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thepair.second</a:t>
            </a:r>
            <a:r>
              <a:rPr lang="en-US" altLang="zh-TW" sz="1800" dirty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perform insertion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p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&lt; pair&lt;K, E&gt; &gt;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thePair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(root)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 is nonempty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thePair.first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pp-&gt;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data.first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pp-&gt;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pp-&gt;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= 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root = 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1631" y="6169581"/>
            <a:ext cx="2255169" cy="369332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mtClean="0"/>
              <a:t>Time complexity: </a:t>
            </a:r>
            <a:r>
              <a:rPr lang="en-US" altLang="zh-TW" b="1" smtClean="0"/>
              <a:t>O</a:t>
            </a:r>
            <a:r>
              <a:rPr lang="en-US" altLang="zh-TW" smtClean="0"/>
              <a:t>(h)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0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Deletion from a Binary Search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4455370"/>
          </a:xfrm>
        </p:spPr>
        <p:txBody>
          <a:bodyPr>
            <a:normAutofit/>
          </a:bodyPr>
          <a:lstStyle/>
          <a:p>
            <a:r>
              <a:rPr lang="en-US" altLang="zh-TW" smtClean="0">
                <a:solidFill>
                  <a:srgbClr val="0000CC"/>
                </a:solidFill>
              </a:rPr>
              <a:t>Deletion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mtClean="0"/>
              <a:t>also involves </a:t>
            </a:r>
            <a:r>
              <a:rPr lang="en-US" altLang="zh-TW" smtClean="0">
                <a:solidFill>
                  <a:srgbClr val="0000CC"/>
                </a:solidFill>
              </a:rPr>
              <a:t>searching </a:t>
            </a:r>
            <a:r>
              <a:rPr lang="en-US" altLang="zh-TW">
                <a:solidFill>
                  <a:srgbClr val="0000CC"/>
                </a:solidFill>
              </a:rPr>
              <a:t>for the </a:t>
            </a:r>
            <a:r>
              <a:rPr lang="en-US" altLang="zh-TW" smtClean="0">
                <a:solidFill>
                  <a:srgbClr val="0000CC"/>
                </a:solidFill>
              </a:rPr>
              <a:t>key</a:t>
            </a:r>
          </a:p>
          <a:p>
            <a:r>
              <a:rPr lang="en-US" altLang="zh-TW" smtClean="0"/>
              <a:t>If the node to delete </a:t>
            </a:r>
            <a:r>
              <a:rPr lang="en-US" altLang="zh-TW" smtClean="0">
                <a:solidFill>
                  <a:srgbClr val="C00000"/>
                </a:solidFill>
              </a:rPr>
              <a:t>does not exist</a:t>
            </a:r>
            <a:r>
              <a:rPr lang="en-US" altLang="zh-TW" smtClean="0"/>
              <a:t>, nothing occurs</a:t>
            </a:r>
          </a:p>
          <a:p>
            <a:r>
              <a:rPr lang="en-US" altLang="zh-TW" smtClean="0"/>
              <a:t>Otherwise, the node to delete can have</a:t>
            </a:r>
          </a:p>
          <a:p>
            <a:pPr lvl="1"/>
            <a:r>
              <a:rPr lang="en-US" altLang="zh-TW" smtClean="0">
                <a:solidFill>
                  <a:srgbClr val="C00000"/>
                </a:solidFill>
              </a:rPr>
              <a:t>no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C00000"/>
                </a:solidFill>
              </a:rPr>
              <a:t>children </a:t>
            </a:r>
            <a:r>
              <a:rPr lang="en-US" altLang="zh-TW" smtClean="0"/>
              <a:t>(degree 0)</a:t>
            </a:r>
            <a:r>
              <a:rPr lang="en-US" altLang="zh-TW" smtClean="0">
                <a:sym typeface="Wingdings" panose="05000000000000000000" pitchFamily="2" charset="2"/>
              </a:rPr>
              <a:t> </a:t>
            </a:r>
            <a:r>
              <a:rPr lang="en-US" altLang="zh-TW" smtClean="0">
                <a:solidFill>
                  <a:srgbClr val="0000CC"/>
                </a:solidFill>
                <a:sym typeface="Wingdings" panose="05000000000000000000" pitchFamily="2" charset="2"/>
              </a:rPr>
              <a:t>just delete it</a:t>
            </a:r>
            <a:endParaRPr lang="en-US" altLang="zh-TW" smtClean="0">
              <a:solidFill>
                <a:srgbClr val="0000CC"/>
              </a:solidFill>
            </a:endParaRPr>
          </a:p>
          <a:p>
            <a:pPr lvl="1"/>
            <a:r>
              <a:rPr lang="en-US" altLang="zh-TW" smtClean="0">
                <a:solidFill>
                  <a:srgbClr val="C00000"/>
                </a:solidFill>
              </a:rPr>
              <a:t>single child</a:t>
            </a:r>
            <a:r>
              <a:rPr lang="en-US" altLang="zh-TW" smtClean="0">
                <a:solidFill>
                  <a:srgbClr val="0000CC"/>
                </a:solidFill>
              </a:rPr>
              <a:t>  </a:t>
            </a:r>
            <a:r>
              <a:rPr lang="en-US" altLang="zh-TW" smtClean="0"/>
              <a:t>(degree 1) </a:t>
            </a:r>
            <a:r>
              <a:rPr lang="en-US" altLang="zh-TW" smtClean="0">
                <a:sym typeface="Wingdings" panose="05000000000000000000" pitchFamily="2" charset="2"/>
              </a:rPr>
              <a:t> </a:t>
            </a:r>
            <a:r>
              <a:rPr lang="en-US" altLang="zh-TW" smtClean="0">
                <a:solidFill>
                  <a:srgbClr val="0000CC"/>
                </a:solidFill>
                <a:sym typeface="Wingdings" panose="05000000000000000000" pitchFamily="2" charset="2"/>
              </a:rPr>
              <a:t>bypass the node</a:t>
            </a:r>
            <a:endParaRPr lang="en-US" altLang="zh-TW" smtClean="0">
              <a:solidFill>
                <a:srgbClr val="0000CC"/>
              </a:solidFill>
            </a:endParaRPr>
          </a:p>
          <a:p>
            <a:pPr lvl="1"/>
            <a:r>
              <a:rPr lang="en-US" altLang="zh-TW" smtClean="0">
                <a:solidFill>
                  <a:srgbClr val="C00000"/>
                </a:solidFill>
              </a:rPr>
              <a:t>two children </a:t>
            </a:r>
            <a:r>
              <a:rPr lang="en-US" altLang="zh-TW" smtClean="0"/>
              <a:t>(degree 2)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endParaRPr lang="en-US" altLang="zh-TW" smtClean="0"/>
          </a:p>
          <a:p>
            <a:pPr lvl="2"/>
            <a:r>
              <a:rPr lang="en-US" altLang="zh-TW" sz="2400" smtClean="0">
                <a:sym typeface="Wingdings" panose="05000000000000000000" pitchFamily="2" charset="2"/>
              </a:rPr>
              <a:t>Replace the node with its </a:t>
            </a:r>
            <a:r>
              <a:rPr lang="en-US" altLang="zh-TW" sz="2400" smtClean="0">
                <a:solidFill>
                  <a:srgbClr val="C00000"/>
                </a:solidFill>
                <a:sym typeface="Wingdings" panose="05000000000000000000" pitchFamily="2" charset="2"/>
              </a:rPr>
              <a:t>successor</a:t>
            </a:r>
            <a:r>
              <a:rPr lang="en-US" altLang="zh-TW" sz="2400" smtClean="0">
                <a:sym typeface="Wingdings" panose="05000000000000000000" pitchFamily="2" charset="2"/>
              </a:rPr>
              <a:t> (or </a:t>
            </a:r>
            <a:r>
              <a:rPr lang="en-US" altLang="zh-TW" sz="2400" smtClean="0">
                <a:solidFill>
                  <a:srgbClr val="C00000"/>
                </a:solidFill>
                <a:sym typeface="Wingdings" panose="05000000000000000000" pitchFamily="2" charset="2"/>
              </a:rPr>
              <a:t>predecessor</a:t>
            </a:r>
            <a:r>
              <a:rPr lang="en-US" altLang="zh-TW" sz="240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3"/>
            <a:r>
              <a:rPr lang="en-US" altLang="zh-TW" sz="2400" smtClean="0">
                <a:sym typeface="Wingdings" panose="05000000000000000000" pitchFamily="2" charset="2"/>
              </a:rPr>
              <a:t>Successor is the </a:t>
            </a:r>
            <a:r>
              <a:rPr lang="en-US" altLang="zh-TW" sz="2400" smtClean="0">
                <a:solidFill>
                  <a:srgbClr val="0000CC"/>
                </a:solidFill>
                <a:sym typeface="Wingdings" panose="05000000000000000000" pitchFamily="2" charset="2"/>
              </a:rPr>
              <a:t>largest node of the left subtree</a:t>
            </a:r>
            <a:endParaRPr lang="en-US" altLang="zh-TW" sz="2400" smtClean="0">
              <a:solidFill>
                <a:srgbClr val="0000CC"/>
              </a:solidFill>
            </a:endParaRPr>
          </a:p>
          <a:p>
            <a:pPr lvl="2"/>
            <a:r>
              <a:rPr lang="en-US" altLang="zh-TW" sz="2400" smtClean="0"/>
              <a:t>Handle the deletion of </a:t>
            </a:r>
            <a:r>
              <a:rPr lang="en-US" altLang="zh-TW" sz="2400"/>
              <a:t>the </a:t>
            </a:r>
            <a:r>
              <a:rPr lang="en-US" altLang="zh-TW" sz="2400" smtClean="0">
                <a:solidFill>
                  <a:srgbClr val="0000CC"/>
                </a:solidFill>
              </a:rPr>
              <a:t>successor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圓角矩形 127"/>
          <p:cNvSpPr/>
          <p:nvPr/>
        </p:nvSpPr>
        <p:spPr>
          <a:xfrm>
            <a:off x="4717533" y="4211554"/>
            <a:ext cx="4238898" cy="1890690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圓角矩形 126"/>
          <p:cNvSpPr/>
          <p:nvPr/>
        </p:nvSpPr>
        <p:spPr>
          <a:xfrm>
            <a:off x="2365420" y="4199153"/>
            <a:ext cx="2173976" cy="1890690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圓角矩形 125"/>
          <p:cNvSpPr/>
          <p:nvPr/>
        </p:nvSpPr>
        <p:spPr>
          <a:xfrm>
            <a:off x="51879" y="4205311"/>
            <a:ext cx="2173976" cy="1890690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Deletion from a Binary Search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2623613"/>
          </a:xfrm>
        </p:spPr>
        <p:txBody>
          <a:bodyPr>
            <a:normAutofit lnSpcReduction="10000"/>
          </a:bodyPr>
          <a:lstStyle/>
          <a:p>
            <a:r>
              <a:rPr lang="en-US" altLang="zh-TW" smtClean="0"/>
              <a:t>Otherwise, the node to delete can have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</a:rPr>
              <a:t>no</a:t>
            </a:r>
            <a:r>
              <a:rPr lang="en-US" altLang="zh-TW" smtClean="0"/>
              <a:t> children</a:t>
            </a:r>
            <a:r>
              <a:rPr lang="en-US" altLang="zh-TW" smtClean="0">
                <a:sym typeface="Wingdings" panose="05000000000000000000" pitchFamily="2" charset="2"/>
              </a:rPr>
              <a:t> </a:t>
            </a:r>
            <a:r>
              <a:rPr lang="en-US" altLang="zh-TW" smtClean="0">
                <a:solidFill>
                  <a:srgbClr val="0000CC"/>
                </a:solidFill>
                <a:sym typeface="Wingdings" panose="05000000000000000000" pitchFamily="2" charset="2"/>
              </a:rPr>
              <a:t>just delete it</a:t>
            </a:r>
            <a:endParaRPr lang="en-US" altLang="zh-TW" smtClean="0">
              <a:solidFill>
                <a:srgbClr val="0000CC"/>
              </a:solidFill>
            </a:endParaRPr>
          </a:p>
          <a:p>
            <a:pPr lvl="1"/>
            <a:r>
              <a:rPr lang="en-US" altLang="zh-TW" smtClean="0">
                <a:solidFill>
                  <a:srgbClr val="0000CC"/>
                </a:solidFill>
              </a:rPr>
              <a:t>single child </a:t>
            </a:r>
            <a:r>
              <a:rPr lang="en-US" altLang="zh-TW" smtClean="0">
                <a:sym typeface="Wingdings" panose="05000000000000000000" pitchFamily="2" charset="2"/>
              </a:rPr>
              <a:t> </a:t>
            </a:r>
            <a:r>
              <a:rPr lang="en-US" altLang="zh-TW" smtClean="0">
                <a:solidFill>
                  <a:srgbClr val="0000CC"/>
                </a:solidFill>
                <a:sym typeface="Wingdings" panose="05000000000000000000" pitchFamily="2" charset="2"/>
              </a:rPr>
              <a:t>bypass the node</a:t>
            </a:r>
            <a:endParaRPr lang="en-US" altLang="zh-TW" smtClean="0">
              <a:solidFill>
                <a:srgbClr val="0000CC"/>
              </a:solidFill>
            </a:endParaRPr>
          </a:p>
          <a:p>
            <a:pPr lvl="1"/>
            <a:r>
              <a:rPr lang="en-US" altLang="zh-TW" smtClean="0">
                <a:solidFill>
                  <a:srgbClr val="0000CC"/>
                </a:solidFill>
              </a:rPr>
              <a:t>two children </a:t>
            </a:r>
            <a:r>
              <a:rPr lang="en-US" altLang="zh-TW" smtClean="0">
                <a:sym typeface="Wingdings" panose="05000000000000000000" pitchFamily="2" charset="2"/>
              </a:rPr>
              <a:t></a:t>
            </a:r>
            <a:endParaRPr lang="en-US" altLang="zh-TW" smtClean="0"/>
          </a:p>
          <a:p>
            <a:pPr lvl="2"/>
            <a:r>
              <a:rPr lang="en-US" altLang="zh-TW" smtClean="0">
                <a:sym typeface="Wingdings" panose="05000000000000000000" pitchFamily="2" charset="2"/>
              </a:rPr>
              <a:t>Replace the node with its </a:t>
            </a:r>
            <a:r>
              <a:rPr lang="en-US" altLang="zh-TW" smtClean="0">
                <a:solidFill>
                  <a:srgbClr val="0000CC"/>
                </a:solidFill>
                <a:sym typeface="Wingdings" panose="05000000000000000000" pitchFamily="2" charset="2"/>
              </a:rPr>
              <a:t>successor</a:t>
            </a:r>
            <a:r>
              <a:rPr lang="en-US" altLang="zh-TW" smtClean="0">
                <a:sym typeface="Wingdings" panose="05000000000000000000" pitchFamily="2" charset="2"/>
              </a:rPr>
              <a:t> (or </a:t>
            </a:r>
            <a:r>
              <a:rPr lang="en-US" altLang="zh-TW" smtClean="0">
                <a:solidFill>
                  <a:srgbClr val="0000CC"/>
                </a:solidFill>
                <a:sym typeface="Wingdings" panose="05000000000000000000" pitchFamily="2" charset="2"/>
              </a:rPr>
              <a:t>predecessor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3"/>
            <a:r>
              <a:rPr lang="en-US" altLang="zh-TW" smtClean="0">
                <a:sym typeface="Wingdings" panose="05000000000000000000" pitchFamily="2" charset="2"/>
              </a:rPr>
              <a:t>Successor is the </a:t>
            </a:r>
            <a:r>
              <a:rPr lang="en-US" altLang="zh-TW" smtClean="0">
                <a:solidFill>
                  <a:srgbClr val="0000CC"/>
                </a:solidFill>
                <a:sym typeface="Wingdings" panose="05000000000000000000" pitchFamily="2" charset="2"/>
              </a:rPr>
              <a:t>largest node of the left subtree</a:t>
            </a:r>
            <a:endParaRPr lang="en-US" altLang="zh-TW" smtClean="0">
              <a:solidFill>
                <a:srgbClr val="0000CC"/>
              </a:solidFill>
            </a:endParaRPr>
          </a:p>
          <a:p>
            <a:pPr lvl="2"/>
            <a:r>
              <a:rPr lang="en-US" altLang="zh-TW" smtClean="0"/>
              <a:t>Handle the deletion of </a:t>
            </a:r>
            <a:r>
              <a:rPr lang="en-US" altLang="zh-TW"/>
              <a:t>the </a:t>
            </a:r>
            <a:r>
              <a:rPr lang="en-US" altLang="zh-TW" smtClean="0">
                <a:solidFill>
                  <a:srgbClr val="0000CC"/>
                </a:solidFill>
              </a:rPr>
              <a:t>successor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234</a:t>
            </a:fld>
            <a:endParaRPr lang="zh-TW" altLang="en-US"/>
          </a:p>
        </p:txBody>
      </p:sp>
      <p:grpSp>
        <p:nvGrpSpPr>
          <p:cNvPr id="6" name="群組 110"/>
          <p:cNvGrpSpPr/>
          <p:nvPr/>
        </p:nvGrpSpPr>
        <p:grpSpPr>
          <a:xfrm>
            <a:off x="4798257" y="4211554"/>
            <a:ext cx="1946810" cy="1715938"/>
            <a:chOff x="6198380" y="3591030"/>
            <a:chExt cx="2658943" cy="2343619"/>
          </a:xfrm>
        </p:grpSpPr>
        <p:sp>
          <p:nvSpPr>
            <p:cNvPr id="82" name="橢圓 81"/>
            <p:cNvSpPr/>
            <p:nvPr/>
          </p:nvSpPr>
          <p:spPr>
            <a:xfrm>
              <a:off x="6198380" y="539433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3" name="橢圓 82"/>
            <p:cNvSpPr/>
            <p:nvPr/>
          </p:nvSpPr>
          <p:spPr>
            <a:xfrm>
              <a:off x="7125910" y="539433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84" name="橢圓 83"/>
            <p:cNvSpPr/>
            <p:nvPr/>
          </p:nvSpPr>
          <p:spPr>
            <a:xfrm>
              <a:off x="6659497" y="475877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85" name="橢圓 84"/>
            <p:cNvSpPr/>
            <p:nvPr/>
          </p:nvSpPr>
          <p:spPr>
            <a:xfrm>
              <a:off x="7786700" y="539433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86" name="橢圓 85"/>
            <p:cNvSpPr/>
            <p:nvPr/>
          </p:nvSpPr>
          <p:spPr>
            <a:xfrm>
              <a:off x="8317006" y="475877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87" name="橢圓 86"/>
            <p:cNvSpPr/>
            <p:nvPr/>
          </p:nvSpPr>
          <p:spPr>
            <a:xfrm>
              <a:off x="7396789" y="4176259"/>
              <a:ext cx="540317" cy="540317"/>
            </a:xfrm>
            <a:prstGeom prst="ellipse">
              <a:avLst/>
            </a:prstGeom>
            <a:solidFill>
              <a:srgbClr val="F3D2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cxnSp>
          <p:nvCxnSpPr>
            <p:cNvPr id="88" name="直線接點 87"/>
            <p:cNvCxnSpPr>
              <a:stCxn id="87" idx="3"/>
              <a:endCxn id="84" idx="7"/>
            </p:cNvCxnSpPr>
            <p:nvPr/>
          </p:nvCxnSpPr>
          <p:spPr>
            <a:xfrm flipH="1">
              <a:off x="7120686" y="4637448"/>
              <a:ext cx="355231" cy="20045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直線接點 88"/>
            <p:cNvCxnSpPr>
              <a:stCxn id="84" idx="3"/>
              <a:endCxn id="82" idx="7"/>
            </p:cNvCxnSpPr>
            <p:nvPr/>
          </p:nvCxnSpPr>
          <p:spPr>
            <a:xfrm flipH="1">
              <a:off x="6659569" y="5219961"/>
              <a:ext cx="79056" cy="2534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直線接點 89"/>
            <p:cNvCxnSpPr>
              <a:stCxn id="84" idx="5"/>
              <a:endCxn id="83" idx="1"/>
            </p:cNvCxnSpPr>
            <p:nvPr/>
          </p:nvCxnSpPr>
          <p:spPr>
            <a:xfrm>
              <a:off x="7120686" y="5219961"/>
              <a:ext cx="84352" cy="2534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直線接點 90"/>
            <p:cNvCxnSpPr>
              <a:stCxn id="87" idx="5"/>
              <a:endCxn id="86" idx="1"/>
            </p:cNvCxnSpPr>
            <p:nvPr/>
          </p:nvCxnSpPr>
          <p:spPr>
            <a:xfrm>
              <a:off x="7857978" y="4637448"/>
              <a:ext cx="538156" cy="20045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直線接點 91"/>
            <p:cNvCxnSpPr>
              <a:stCxn id="86" idx="3"/>
              <a:endCxn id="85" idx="7"/>
            </p:cNvCxnSpPr>
            <p:nvPr/>
          </p:nvCxnSpPr>
          <p:spPr>
            <a:xfrm flipH="1">
              <a:off x="8247889" y="5219961"/>
              <a:ext cx="148245" cy="2534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3" name="直線接點 92"/>
            <p:cNvCxnSpPr>
              <a:endCxn id="87" idx="0"/>
            </p:cNvCxnSpPr>
            <p:nvPr/>
          </p:nvCxnSpPr>
          <p:spPr>
            <a:xfrm>
              <a:off x="7666948" y="3912981"/>
              <a:ext cx="0" cy="26327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4" name="文字方塊 93"/>
            <p:cNvSpPr txBox="1"/>
            <p:nvPr/>
          </p:nvSpPr>
          <p:spPr>
            <a:xfrm>
              <a:off x="7386971" y="3591030"/>
              <a:ext cx="252305" cy="504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31" name="橢圓 30"/>
          <p:cNvSpPr/>
          <p:nvPr/>
        </p:nvSpPr>
        <p:spPr>
          <a:xfrm>
            <a:off x="243875" y="5531886"/>
            <a:ext cx="395606" cy="3956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2" name="橢圓 31"/>
          <p:cNvSpPr/>
          <p:nvPr/>
        </p:nvSpPr>
        <p:spPr>
          <a:xfrm>
            <a:off x="922989" y="5531886"/>
            <a:ext cx="395606" cy="3956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33" name="橢圓 32"/>
          <p:cNvSpPr/>
          <p:nvPr/>
        </p:nvSpPr>
        <p:spPr>
          <a:xfrm>
            <a:off x="581493" y="5066545"/>
            <a:ext cx="395606" cy="3956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4" name="橢圓 33"/>
          <p:cNvSpPr/>
          <p:nvPr/>
        </p:nvSpPr>
        <p:spPr>
          <a:xfrm>
            <a:off x="1406802" y="5531886"/>
            <a:ext cx="395606" cy="395606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35" name="橢圓 34"/>
          <p:cNvSpPr/>
          <p:nvPr/>
        </p:nvSpPr>
        <p:spPr>
          <a:xfrm>
            <a:off x="1795079" y="5066545"/>
            <a:ext cx="395606" cy="3956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36" name="橢圓 35"/>
          <p:cNvSpPr/>
          <p:nvPr/>
        </p:nvSpPr>
        <p:spPr>
          <a:xfrm>
            <a:off x="1121319" y="4640044"/>
            <a:ext cx="395606" cy="39560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37" name="直線接點 36"/>
          <p:cNvCxnSpPr>
            <a:stCxn id="36" idx="3"/>
            <a:endCxn id="33" idx="7"/>
          </p:cNvCxnSpPr>
          <p:nvPr/>
        </p:nvCxnSpPr>
        <p:spPr>
          <a:xfrm flipH="1">
            <a:off x="919164" y="4977715"/>
            <a:ext cx="260091" cy="14676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線接點 37"/>
          <p:cNvCxnSpPr>
            <a:stCxn id="33" idx="3"/>
            <a:endCxn id="31" idx="7"/>
          </p:cNvCxnSpPr>
          <p:nvPr/>
        </p:nvCxnSpPr>
        <p:spPr>
          <a:xfrm flipH="1">
            <a:off x="581546" y="5404216"/>
            <a:ext cx="57883" cy="18560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線接點 38"/>
          <p:cNvCxnSpPr>
            <a:stCxn id="33" idx="5"/>
            <a:endCxn id="32" idx="1"/>
          </p:cNvCxnSpPr>
          <p:nvPr/>
        </p:nvCxnSpPr>
        <p:spPr>
          <a:xfrm>
            <a:off x="919164" y="5404216"/>
            <a:ext cx="61760" cy="18560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線接點 39"/>
          <p:cNvCxnSpPr>
            <a:stCxn id="36" idx="5"/>
            <a:endCxn id="35" idx="1"/>
          </p:cNvCxnSpPr>
          <p:nvPr/>
        </p:nvCxnSpPr>
        <p:spPr>
          <a:xfrm>
            <a:off x="1458990" y="4977715"/>
            <a:ext cx="394024" cy="14676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線接點 40"/>
          <p:cNvCxnSpPr>
            <a:stCxn id="35" idx="3"/>
            <a:endCxn id="34" idx="7"/>
          </p:cNvCxnSpPr>
          <p:nvPr/>
        </p:nvCxnSpPr>
        <p:spPr>
          <a:xfrm flipH="1">
            <a:off x="1744473" y="5404216"/>
            <a:ext cx="108541" cy="18560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線接點 41"/>
          <p:cNvCxnSpPr>
            <a:endCxn id="36" idx="0"/>
          </p:cNvCxnSpPr>
          <p:nvPr/>
        </p:nvCxnSpPr>
        <p:spPr>
          <a:xfrm>
            <a:off x="1319123" y="4447278"/>
            <a:ext cx="0" cy="19276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" name="群組 97"/>
          <p:cNvGrpSpPr/>
          <p:nvPr/>
        </p:nvGrpSpPr>
        <p:grpSpPr>
          <a:xfrm rot="900000">
            <a:off x="1700848" y="5417478"/>
            <a:ext cx="203173" cy="141255"/>
            <a:chOff x="2533929" y="5713046"/>
            <a:chExt cx="224902" cy="221603"/>
          </a:xfrm>
        </p:grpSpPr>
        <p:cxnSp>
          <p:nvCxnSpPr>
            <p:cNvPr id="96" name="直線接點 95"/>
            <p:cNvCxnSpPr/>
            <p:nvPr/>
          </p:nvCxnSpPr>
          <p:spPr>
            <a:xfrm flipH="1">
              <a:off x="2536227" y="5713046"/>
              <a:ext cx="222604" cy="2216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>
              <a:off x="2533929" y="5713046"/>
              <a:ext cx="222604" cy="2216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109"/>
          <p:cNvGrpSpPr/>
          <p:nvPr/>
        </p:nvGrpSpPr>
        <p:grpSpPr>
          <a:xfrm>
            <a:off x="2416200" y="4205311"/>
            <a:ext cx="1946810" cy="1715938"/>
            <a:chOff x="3173168" y="3591030"/>
            <a:chExt cx="2658943" cy="2343619"/>
          </a:xfrm>
        </p:grpSpPr>
        <p:sp>
          <p:nvSpPr>
            <p:cNvPr id="69" name="橢圓 68"/>
            <p:cNvSpPr/>
            <p:nvPr/>
          </p:nvSpPr>
          <p:spPr>
            <a:xfrm>
              <a:off x="3173168" y="539433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0" name="橢圓 69"/>
            <p:cNvSpPr/>
            <p:nvPr/>
          </p:nvSpPr>
          <p:spPr>
            <a:xfrm>
              <a:off x="4100698" y="539433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71" name="橢圓 70"/>
            <p:cNvSpPr/>
            <p:nvPr/>
          </p:nvSpPr>
          <p:spPr>
            <a:xfrm>
              <a:off x="3634285" y="475877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2" name="橢圓 71"/>
            <p:cNvSpPr/>
            <p:nvPr/>
          </p:nvSpPr>
          <p:spPr>
            <a:xfrm>
              <a:off x="4761488" y="539433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73" name="橢圓 72"/>
            <p:cNvSpPr/>
            <p:nvPr/>
          </p:nvSpPr>
          <p:spPr>
            <a:xfrm>
              <a:off x="5291794" y="4758772"/>
              <a:ext cx="540317" cy="540317"/>
            </a:xfrm>
            <a:prstGeom prst="ellipse">
              <a:avLst/>
            </a:prstGeom>
            <a:solidFill>
              <a:srgbClr val="F3D2F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74" name="橢圓 73"/>
            <p:cNvSpPr/>
            <p:nvPr/>
          </p:nvSpPr>
          <p:spPr>
            <a:xfrm>
              <a:off x="4371577" y="4176259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cxnSp>
          <p:nvCxnSpPr>
            <p:cNvPr id="75" name="直線接點 74"/>
            <p:cNvCxnSpPr>
              <a:stCxn id="74" idx="3"/>
              <a:endCxn id="71" idx="7"/>
            </p:cNvCxnSpPr>
            <p:nvPr/>
          </p:nvCxnSpPr>
          <p:spPr>
            <a:xfrm flipH="1">
              <a:off x="4095474" y="4637448"/>
              <a:ext cx="355231" cy="20045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6" name="直線接點 75"/>
            <p:cNvCxnSpPr>
              <a:stCxn id="71" idx="3"/>
              <a:endCxn id="69" idx="7"/>
            </p:cNvCxnSpPr>
            <p:nvPr/>
          </p:nvCxnSpPr>
          <p:spPr>
            <a:xfrm flipH="1">
              <a:off x="3634357" y="5219961"/>
              <a:ext cx="79056" cy="2534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直線接點 76"/>
            <p:cNvCxnSpPr>
              <a:stCxn id="71" idx="5"/>
              <a:endCxn id="70" idx="1"/>
            </p:cNvCxnSpPr>
            <p:nvPr/>
          </p:nvCxnSpPr>
          <p:spPr>
            <a:xfrm>
              <a:off x="4095474" y="5219961"/>
              <a:ext cx="84352" cy="2534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直線接點 77"/>
            <p:cNvCxnSpPr>
              <a:stCxn id="74" idx="5"/>
              <a:endCxn id="73" idx="1"/>
            </p:cNvCxnSpPr>
            <p:nvPr/>
          </p:nvCxnSpPr>
          <p:spPr>
            <a:xfrm>
              <a:off x="4832766" y="4637448"/>
              <a:ext cx="538156" cy="20045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直線接點 78"/>
            <p:cNvCxnSpPr>
              <a:stCxn id="73" idx="3"/>
              <a:endCxn id="72" idx="7"/>
            </p:cNvCxnSpPr>
            <p:nvPr/>
          </p:nvCxnSpPr>
          <p:spPr>
            <a:xfrm flipH="1">
              <a:off x="5222677" y="5219961"/>
              <a:ext cx="148245" cy="2534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直線接點 79"/>
            <p:cNvCxnSpPr>
              <a:endCxn id="74" idx="0"/>
            </p:cNvCxnSpPr>
            <p:nvPr/>
          </p:nvCxnSpPr>
          <p:spPr>
            <a:xfrm>
              <a:off x="4641736" y="3912981"/>
              <a:ext cx="0" cy="26327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1" name="文字方塊 80"/>
            <p:cNvSpPr txBox="1"/>
            <p:nvPr/>
          </p:nvSpPr>
          <p:spPr>
            <a:xfrm>
              <a:off x="4361759" y="3591030"/>
              <a:ext cx="252305" cy="504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99" name="手繪多邊形 98"/>
            <p:cNvSpPr/>
            <p:nvPr/>
          </p:nvSpPr>
          <p:spPr>
            <a:xfrm>
              <a:off x="4822092" y="4634523"/>
              <a:ext cx="433860" cy="804985"/>
            </a:xfrm>
            <a:custGeom>
              <a:avLst/>
              <a:gdLst>
                <a:gd name="connsiteX0" fmla="*/ 0 w 433860"/>
                <a:gd name="connsiteY0" fmla="*/ 0 h 804985"/>
                <a:gd name="connsiteX1" fmla="*/ 390770 w 433860"/>
                <a:gd name="connsiteY1" fmla="*/ 476739 h 804985"/>
                <a:gd name="connsiteX2" fmla="*/ 406400 w 433860"/>
                <a:gd name="connsiteY2" fmla="*/ 804985 h 80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860" h="804985">
                  <a:moveTo>
                    <a:pt x="0" y="0"/>
                  </a:moveTo>
                  <a:cubicBezTo>
                    <a:pt x="161518" y="171287"/>
                    <a:pt x="323037" y="342575"/>
                    <a:pt x="390770" y="476739"/>
                  </a:cubicBezTo>
                  <a:cubicBezTo>
                    <a:pt x="458503" y="610903"/>
                    <a:pt x="432451" y="707944"/>
                    <a:pt x="406400" y="804985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" name="群組 99"/>
            <p:cNvGrpSpPr/>
            <p:nvPr/>
          </p:nvGrpSpPr>
          <p:grpSpPr>
            <a:xfrm rot="900000">
              <a:off x="5461690" y="4749199"/>
              <a:ext cx="277493" cy="192925"/>
              <a:chOff x="2533929" y="5713046"/>
              <a:chExt cx="224902" cy="221603"/>
            </a:xfrm>
          </p:grpSpPr>
          <p:cxnSp>
            <p:nvCxnSpPr>
              <p:cNvPr id="101" name="直線接點 100"/>
              <p:cNvCxnSpPr/>
              <p:nvPr/>
            </p:nvCxnSpPr>
            <p:spPr>
              <a:xfrm flipH="1">
                <a:off x="2536227" y="5713046"/>
                <a:ext cx="222604" cy="22160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接點 101"/>
              <p:cNvCxnSpPr/>
              <p:nvPr/>
            </p:nvCxnSpPr>
            <p:spPr>
              <a:xfrm>
                <a:off x="2533929" y="5713046"/>
                <a:ext cx="222604" cy="22160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群組 133"/>
          <p:cNvGrpSpPr/>
          <p:nvPr/>
        </p:nvGrpSpPr>
        <p:grpSpPr>
          <a:xfrm rot="900000">
            <a:off x="5912169" y="4614182"/>
            <a:ext cx="203173" cy="141255"/>
            <a:chOff x="2533929" y="5713046"/>
            <a:chExt cx="224902" cy="221603"/>
          </a:xfrm>
        </p:grpSpPr>
        <p:cxnSp>
          <p:nvCxnSpPr>
            <p:cNvPr id="135" name="直線接點 134"/>
            <p:cNvCxnSpPr/>
            <p:nvPr/>
          </p:nvCxnSpPr>
          <p:spPr>
            <a:xfrm flipH="1">
              <a:off x="2536227" y="5713046"/>
              <a:ext cx="222604" cy="2216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/>
            <p:nvPr/>
          </p:nvCxnSpPr>
          <p:spPr>
            <a:xfrm>
              <a:off x="2533929" y="5713046"/>
              <a:ext cx="222604" cy="2216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53"/>
          <p:cNvGrpSpPr/>
          <p:nvPr/>
        </p:nvGrpSpPr>
        <p:grpSpPr>
          <a:xfrm>
            <a:off x="6854688" y="4202680"/>
            <a:ext cx="1946810" cy="1715938"/>
            <a:chOff x="6198380" y="3591030"/>
            <a:chExt cx="2658943" cy="2343619"/>
          </a:xfrm>
        </p:grpSpPr>
        <p:sp>
          <p:nvSpPr>
            <p:cNvPr id="155" name="橢圓 154"/>
            <p:cNvSpPr/>
            <p:nvPr/>
          </p:nvSpPr>
          <p:spPr>
            <a:xfrm>
              <a:off x="6198380" y="539433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6" name="橢圓 155"/>
            <p:cNvSpPr/>
            <p:nvPr/>
          </p:nvSpPr>
          <p:spPr>
            <a:xfrm>
              <a:off x="7125910" y="539433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sp>
          <p:nvSpPr>
            <p:cNvPr id="157" name="橢圓 156"/>
            <p:cNvSpPr/>
            <p:nvPr/>
          </p:nvSpPr>
          <p:spPr>
            <a:xfrm>
              <a:off x="6659497" y="475877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58" name="橢圓 157"/>
            <p:cNvSpPr/>
            <p:nvPr/>
          </p:nvSpPr>
          <p:spPr>
            <a:xfrm>
              <a:off x="7786700" y="539433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159" name="橢圓 158"/>
            <p:cNvSpPr/>
            <p:nvPr/>
          </p:nvSpPr>
          <p:spPr>
            <a:xfrm>
              <a:off x="8317006" y="4758772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160" name="橢圓 159"/>
            <p:cNvSpPr/>
            <p:nvPr/>
          </p:nvSpPr>
          <p:spPr>
            <a:xfrm>
              <a:off x="7396789" y="4176259"/>
              <a:ext cx="540317" cy="54031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16</a:t>
              </a:r>
            </a:p>
          </p:txBody>
        </p:sp>
        <p:cxnSp>
          <p:nvCxnSpPr>
            <p:cNvPr id="161" name="直線接點 160"/>
            <p:cNvCxnSpPr>
              <a:stCxn id="160" idx="3"/>
              <a:endCxn id="157" idx="7"/>
            </p:cNvCxnSpPr>
            <p:nvPr/>
          </p:nvCxnSpPr>
          <p:spPr>
            <a:xfrm flipH="1">
              <a:off x="7120686" y="4637448"/>
              <a:ext cx="355231" cy="20045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直線接點 161"/>
            <p:cNvCxnSpPr>
              <a:stCxn id="157" idx="3"/>
              <a:endCxn id="155" idx="7"/>
            </p:cNvCxnSpPr>
            <p:nvPr/>
          </p:nvCxnSpPr>
          <p:spPr>
            <a:xfrm flipH="1">
              <a:off x="6659569" y="5219961"/>
              <a:ext cx="79056" cy="2534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直線接點 162"/>
            <p:cNvCxnSpPr>
              <a:stCxn id="157" idx="5"/>
              <a:endCxn id="156" idx="1"/>
            </p:cNvCxnSpPr>
            <p:nvPr/>
          </p:nvCxnSpPr>
          <p:spPr>
            <a:xfrm>
              <a:off x="7120686" y="5219961"/>
              <a:ext cx="84352" cy="2534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直線接點 163"/>
            <p:cNvCxnSpPr>
              <a:stCxn id="160" idx="5"/>
              <a:endCxn id="159" idx="1"/>
            </p:cNvCxnSpPr>
            <p:nvPr/>
          </p:nvCxnSpPr>
          <p:spPr>
            <a:xfrm>
              <a:off x="7857978" y="4637448"/>
              <a:ext cx="538156" cy="20045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直線接點 164"/>
            <p:cNvCxnSpPr>
              <a:stCxn id="159" idx="3"/>
              <a:endCxn id="158" idx="7"/>
            </p:cNvCxnSpPr>
            <p:nvPr/>
          </p:nvCxnSpPr>
          <p:spPr>
            <a:xfrm flipH="1">
              <a:off x="8247889" y="5219961"/>
              <a:ext cx="148245" cy="25349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6" name="直線接點 165"/>
            <p:cNvCxnSpPr>
              <a:endCxn id="160" idx="0"/>
            </p:cNvCxnSpPr>
            <p:nvPr/>
          </p:nvCxnSpPr>
          <p:spPr>
            <a:xfrm>
              <a:off x="7666948" y="3912981"/>
              <a:ext cx="0" cy="263278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7" name="文字方塊 166"/>
            <p:cNvSpPr txBox="1"/>
            <p:nvPr/>
          </p:nvSpPr>
          <p:spPr>
            <a:xfrm>
              <a:off x="7386971" y="3591030"/>
              <a:ext cx="252305" cy="504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2" name="群組 170"/>
          <p:cNvGrpSpPr/>
          <p:nvPr/>
        </p:nvGrpSpPr>
        <p:grpSpPr>
          <a:xfrm rot="19800000">
            <a:off x="7472656" y="5424416"/>
            <a:ext cx="203173" cy="141255"/>
            <a:chOff x="2533929" y="5713046"/>
            <a:chExt cx="224902" cy="221603"/>
          </a:xfrm>
        </p:grpSpPr>
        <p:cxnSp>
          <p:nvCxnSpPr>
            <p:cNvPr id="172" name="直線接點 171"/>
            <p:cNvCxnSpPr/>
            <p:nvPr/>
          </p:nvCxnSpPr>
          <p:spPr>
            <a:xfrm flipH="1">
              <a:off x="2536227" y="5713046"/>
              <a:ext cx="222604" cy="2216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 172"/>
            <p:cNvCxnSpPr/>
            <p:nvPr/>
          </p:nvCxnSpPr>
          <p:spPr>
            <a:xfrm>
              <a:off x="2533929" y="5713046"/>
              <a:ext cx="222604" cy="22160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直線單箭頭接點 174"/>
          <p:cNvCxnSpPr/>
          <p:nvPr/>
        </p:nvCxnSpPr>
        <p:spPr>
          <a:xfrm flipV="1">
            <a:off x="5675701" y="5045414"/>
            <a:ext cx="115499" cy="424882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51879" y="6105883"/>
            <a:ext cx="217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smtClean="0"/>
              <a:t>No children</a:t>
            </a:r>
            <a:endParaRPr lang="zh-TW" altLang="en-US" b="1"/>
          </a:p>
        </p:txBody>
      </p:sp>
      <p:sp>
        <p:nvSpPr>
          <p:cNvPr id="95" name="文字方塊 94"/>
          <p:cNvSpPr txBox="1"/>
          <p:nvPr/>
        </p:nvSpPr>
        <p:spPr>
          <a:xfrm>
            <a:off x="2365420" y="6105883"/>
            <a:ext cx="217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smtClean="0"/>
              <a:t>One child</a:t>
            </a:r>
            <a:endParaRPr lang="zh-TW" altLang="en-US" b="1"/>
          </a:p>
        </p:txBody>
      </p:sp>
      <p:sp>
        <p:nvSpPr>
          <p:cNvPr id="103" name="文字方塊 102"/>
          <p:cNvSpPr txBox="1"/>
          <p:nvPr/>
        </p:nvSpPr>
        <p:spPr>
          <a:xfrm>
            <a:off x="4717533" y="6105883"/>
            <a:ext cx="423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smtClean="0"/>
              <a:t>Two children</a:t>
            </a:r>
            <a:endParaRPr lang="zh-TW" altLang="en-US" b="1"/>
          </a:p>
        </p:txBody>
      </p:sp>
      <p:sp>
        <p:nvSpPr>
          <p:cNvPr id="104" name="文字方塊 103"/>
          <p:cNvSpPr txBox="1"/>
          <p:nvPr/>
        </p:nvSpPr>
        <p:spPr>
          <a:xfrm>
            <a:off x="6658977" y="3639371"/>
            <a:ext cx="2255169" cy="369332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mtClean="0"/>
              <a:t>Time complexity: O(h)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Delete From A Degree 2 Node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880295"/>
            <a:ext cx="7886700" cy="72905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Delete from a degree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 node. key =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10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235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756074" y="3573194"/>
            <a:ext cx="239152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3915997" y="390124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18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Delete From A Degree 2 Node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697415"/>
            <a:ext cx="7886700" cy="91193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Replace with largest key in left </a:t>
            </a:r>
            <a:r>
              <a:rPr lang="en-US" altLang="zh-TW" err="1" smtClean="0">
                <a:ea typeface="新細明體" charset="-120"/>
              </a:rPr>
              <a:t>subtree</a:t>
            </a:r>
            <a:r>
              <a:rPr lang="en-US" altLang="zh-TW" smtClean="0">
                <a:ea typeface="新細明體" charset="-120"/>
              </a:rPr>
              <a:t> (or smallest in right </a:t>
            </a:r>
            <a:r>
              <a:rPr lang="en-US" altLang="zh-TW" err="1" smtClean="0">
                <a:ea typeface="新細明體" charset="-120"/>
              </a:rPr>
              <a:t>subtree</a:t>
            </a:r>
            <a:r>
              <a:rPr lang="en-US" altLang="zh-TW" smtClean="0">
                <a:ea typeface="新細明體" charset="-120"/>
              </a:rPr>
              <a:t>).</a:t>
            </a:r>
            <a:endParaRPr lang="en-US" altLang="zh-TW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236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756074" y="3573194"/>
            <a:ext cx="239152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3915997" y="390124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18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Delete From A Degree 2 Node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697415"/>
            <a:ext cx="7886700" cy="91193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Replace with largest key in left </a:t>
            </a:r>
            <a:r>
              <a:rPr lang="en-US" altLang="zh-TW" err="1" smtClean="0">
                <a:ea typeface="新細明體" charset="-120"/>
              </a:rPr>
              <a:t>subtree</a:t>
            </a:r>
            <a:r>
              <a:rPr lang="en-US" altLang="zh-TW" smtClean="0">
                <a:ea typeface="新細明體" charset="-120"/>
              </a:rPr>
              <a:t> (or smallest in right </a:t>
            </a:r>
            <a:r>
              <a:rPr lang="en-US" altLang="zh-TW" err="1" smtClean="0">
                <a:ea typeface="新細明體" charset="-120"/>
              </a:rPr>
              <a:t>subtree</a:t>
            </a:r>
            <a:r>
              <a:rPr lang="en-US" altLang="zh-TW" smtClean="0">
                <a:ea typeface="新細明體" charset="-120"/>
              </a:rPr>
              <a:t>).</a:t>
            </a:r>
            <a:endParaRPr lang="en-US" altLang="zh-TW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237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756074" y="3573194"/>
            <a:ext cx="239152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3915997" y="390124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18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Delete From A Degree 2 Node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697415"/>
            <a:ext cx="7886700" cy="911932"/>
          </a:xfrm>
        </p:spPr>
        <p:txBody>
          <a:bodyPr>
            <a:normAutofit/>
          </a:bodyPr>
          <a:lstStyle/>
          <a:p>
            <a:r>
              <a:rPr lang="en-US" altLang="zh-TW" smtClean="0"/>
              <a:t>Handle the deletion of the </a:t>
            </a:r>
            <a:r>
              <a:rPr lang="en-US" altLang="zh-TW" smtClean="0">
                <a:solidFill>
                  <a:srgbClr val="0000CC"/>
                </a:solidFill>
              </a:rPr>
              <a:t>successor 10 – single child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238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74162"/>
            <a:chOff x="292" y="916"/>
            <a:chExt cx="4024" cy="2111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316" y="1555"/>
              <a:ext cx="2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8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29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10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756074" y="3573194"/>
            <a:ext cx="239152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3915997" y="390124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18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Delete From A Degree 2 Node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239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74162"/>
            <a:chOff x="292" y="916"/>
            <a:chExt cx="4024" cy="2111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316" y="1555"/>
              <a:ext cx="2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8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29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10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756074" y="3573194"/>
            <a:ext cx="239152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3915997" y="390124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18</a:t>
            </a:r>
            <a:endParaRPr lang="zh-TW" alt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2145323" y="3564988"/>
            <a:ext cx="21102" cy="116175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2278965" y="3784208"/>
            <a:ext cx="323557" cy="15474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41" name="內容版面配置區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>
          <a:xfrm>
            <a:off x="628650" y="5697415"/>
            <a:ext cx="7886700" cy="911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Handle the deletion of the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successor 10 – single child  -- bypass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Levels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005953"/>
            <a:ext cx="7886700" cy="1603394"/>
          </a:xfrm>
        </p:spPr>
        <p:txBody>
          <a:bodyPr>
            <a:normAutofit lnSpcReduction="10000"/>
          </a:bodyPr>
          <a:lstStyle/>
          <a:p>
            <a:r>
              <a:rPr lang="en-US" altLang="zh-TW" smtClean="0"/>
              <a:t>The </a:t>
            </a:r>
            <a:r>
              <a:rPr lang="en-US" altLang="zh-TW" smtClean="0">
                <a:solidFill>
                  <a:srgbClr val="C00000"/>
                </a:solidFill>
              </a:rPr>
              <a:t>level</a:t>
            </a:r>
            <a:r>
              <a:rPr lang="en-US" altLang="zh-TW" smtClean="0"/>
              <a:t> of a node is defined by letting the </a:t>
            </a:r>
            <a:r>
              <a:rPr lang="en-US" altLang="zh-TW" smtClean="0">
                <a:solidFill>
                  <a:srgbClr val="0000CC"/>
                </a:solidFill>
              </a:rPr>
              <a:t>root be at level one</a:t>
            </a:r>
            <a:r>
              <a:rPr lang="en-US" altLang="zh-TW" smtClean="0"/>
              <a:t>. </a:t>
            </a:r>
          </a:p>
          <a:p>
            <a:r>
              <a:rPr lang="en-US" altLang="zh-TW" smtClean="0"/>
              <a:t>If a node is at </a:t>
            </a:r>
            <a:r>
              <a:rPr lang="en-US" altLang="zh-TW" smtClean="0">
                <a:solidFill>
                  <a:srgbClr val="0000CC"/>
                </a:solidFill>
              </a:rPr>
              <a:t>level </a:t>
            </a:r>
            <a:r>
              <a:rPr lang="en-US" altLang="zh-TW" err="1" smtClean="0">
                <a:solidFill>
                  <a:srgbClr val="0000CC"/>
                </a:solidFill>
              </a:rPr>
              <a:t>i</a:t>
            </a:r>
            <a:r>
              <a:rPr lang="en-US" altLang="zh-TW" smtClean="0"/>
              <a:t>, then its children are at </a:t>
            </a:r>
            <a:r>
              <a:rPr lang="en-US" altLang="zh-TW" smtClean="0">
                <a:solidFill>
                  <a:srgbClr val="0000CC"/>
                </a:solidFill>
              </a:rPr>
              <a:t>level i+1</a:t>
            </a:r>
            <a:endParaRPr lang="zh-TW" altLang="en-US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852407" y="1534331"/>
          <a:ext cx="7485681" cy="32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Visio" r:id="rId3" imgW="5417612" imgH="2359152" progId="Visio.Drawing.11">
                  <p:embed/>
                </p:oleObj>
              </mc:Choice>
              <mc:Fallback>
                <p:oleObj name="Visio" r:id="rId3" imgW="5417612" imgH="235915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07" y="1534331"/>
                        <a:ext cx="7485681" cy="32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Delete From A Degree 2 Node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697415"/>
            <a:ext cx="7886700" cy="91193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Complete!</a:t>
            </a:r>
            <a:endParaRPr lang="en-US" altLang="zh-TW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240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316" y="1555"/>
              <a:ext cx="21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8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756074" y="3573194"/>
            <a:ext cx="239152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3915997" y="390124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18</a:t>
            </a:r>
            <a:endParaRPr lang="zh-TW" alt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2145323" y="3564988"/>
            <a:ext cx="21102" cy="11617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Delete From A Degree 2 Node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880295"/>
            <a:ext cx="7886700" cy="72905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Delete from a degree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 node. key =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20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241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756074" y="3573194"/>
            <a:ext cx="239152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3915997" y="390124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18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Delete From A Degree 2 Node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697415"/>
            <a:ext cx="7886700" cy="91193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Replace with successor -- largest key in left </a:t>
            </a:r>
            <a:r>
              <a:rPr lang="en-US" altLang="zh-TW" err="1" smtClean="0">
                <a:ea typeface="新細明體" charset="-120"/>
              </a:rPr>
              <a:t>subtree</a:t>
            </a:r>
            <a:r>
              <a:rPr lang="en-US" altLang="zh-TW" smtClean="0">
                <a:ea typeface="新細明體" charset="-120"/>
              </a:rPr>
              <a:t> (or smallest in right </a:t>
            </a:r>
            <a:r>
              <a:rPr lang="en-US" altLang="zh-TW" err="1" smtClean="0">
                <a:ea typeface="新細明體" charset="-120"/>
              </a:rPr>
              <a:t>subtree</a:t>
            </a:r>
            <a:r>
              <a:rPr lang="en-US" altLang="zh-TW" smtClean="0">
                <a:ea typeface="新細明體" charset="-120"/>
              </a:rPr>
              <a:t>).</a:t>
            </a:r>
            <a:endParaRPr lang="en-US" altLang="zh-TW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242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20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756074" y="3573194"/>
            <a:ext cx="239152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3915997" y="3901244"/>
            <a:ext cx="444500" cy="4445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18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Delete From A Degree 2 Node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697415"/>
            <a:ext cx="7886700" cy="911932"/>
          </a:xfrm>
        </p:spPr>
        <p:txBody>
          <a:bodyPr>
            <a:normAutofit/>
          </a:bodyPr>
          <a:lstStyle/>
          <a:p>
            <a:r>
              <a:rPr lang="en-US" altLang="zh-TW" smtClean="0"/>
              <a:t>Handle the deletion of the </a:t>
            </a:r>
            <a:r>
              <a:rPr lang="en-US" altLang="zh-TW" smtClean="0">
                <a:solidFill>
                  <a:srgbClr val="0000CC"/>
                </a:solidFill>
              </a:rPr>
              <a:t>successor 20 – no child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243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9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18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756074" y="3573194"/>
            <a:ext cx="239152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3915997" y="3901244"/>
            <a:ext cx="444500" cy="4445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20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Delete From A Degree 2 Node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697415"/>
            <a:ext cx="7886700" cy="911932"/>
          </a:xfrm>
        </p:spPr>
        <p:txBody>
          <a:bodyPr>
            <a:normAutofit/>
          </a:bodyPr>
          <a:lstStyle/>
          <a:p>
            <a:r>
              <a:rPr lang="en-US" altLang="zh-TW" smtClean="0"/>
              <a:t>Handle the deletion of the </a:t>
            </a:r>
            <a:r>
              <a:rPr lang="en-US" altLang="zh-TW" smtClean="0">
                <a:solidFill>
                  <a:srgbClr val="0000CC"/>
                </a:solidFill>
              </a:rPr>
              <a:t>successor 20 – no child – delete it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244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9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18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756074" y="3573194"/>
            <a:ext cx="239152" cy="3516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3915997" y="3901244"/>
            <a:ext cx="444500" cy="44450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20</a:t>
            </a:r>
            <a:endParaRPr lang="zh-TW" alt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3713870" y="3657599"/>
            <a:ext cx="323557" cy="15474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Delete From A Degree 2 Node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697415"/>
            <a:ext cx="7886700" cy="91193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Complexity is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O(height)</a:t>
            </a:r>
            <a:r>
              <a:rPr lang="en-US" altLang="zh-TW" smtClean="0">
                <a:ea typeface="新細明體" charset="-120"/>
              </a:rPr>
              <a:t>.</a:t>
            </a:r>
            <a:endParaRPr lang="en-US" altLang="zh-TW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245</a:t>
            </a:fld>
            <a:endParaRPr lang="zh-TW" alt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63881" y="1622963"/>
            <a:ext cx="5669965" cy="2864631"/>
            <a:chOff x="292" y="916"/>
            <a:chExt cx="4024" cy="210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644" y="916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00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036" y="15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676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0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268" y="2068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9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012" y="2740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1584" y="1104"/>
              <a:ext cx="105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928" y="1104"/>
              <a:ext cx="115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864" y="1776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536" y="1776"/>
              <a:ext cx="33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504" y="1824"/>
              <a:ext cx="57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480" y="2304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912" y="2304"/>
              <a:ext cx="19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932" y="2692"/>
              <a:ext cx="280" cy="28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3120" y="2352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630" y="931"/>
              <a:ext cx="29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 smtClean="0">
                  <a:ea typeface="新細明體" charset="-120"/>
                </a:rPr>
                <a:t>18</a:t>
              </a:r>
              <a:endParaRPr lang="en-US" altLang="zh-TW">
                <a:ea typeface="新細明體" charset="-12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286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10" y="2083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6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32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46" y="2755"/>
              <a:ext cx="1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8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766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15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4022" y="1555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40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254" y="2083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30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966" y="2707"/>
              <a:ext cx="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25</a:t>
              </a: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594743" y="4679656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35</a:t>
            </a:r>
            <a:endParaRPr lang="zh-TW" alt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2321169" y="4465322"/>
            <a:ext cx="168813" cy="2614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1962933" y="4719514"/>
            <a:ext cx="444500" cy="444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mtClean="0"/>
              <a:t>7</a:t>
            </a:r>
            <a:endParaRPr lang="zh-TW" altLang="en-US"/>
          </a:p>
        </p:txBody>
      </p:sp>
      <p:cxnSp>
        <p:nvCxnSpPr>
          <p:cNvPr id="36" name="直線接點 35"/>
          <p:cNvCxnSpPr>
            <a:stCxn id="31" idx="2"/>
            <a:endCxn id="32" idx="1"/>
          </p:cNvCxnSpPr>
          <p:nvPr/>
        </p:nvCxnSpPr>
        <p:spPr>
          <a:xfrm>
            <a:off x="5318344" y="4378672"/>
            <a:ext cx="341495" cy="366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Additional Operations on BST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Most frequently performed operations on BST:</a:t>
            </a:r>
          </a:p>
          <a:p>
            <a:pPr lvl="1"/>
            <a:r>
              <a:rPr lang="en-US" altLang="zh-TW" smtClean="0"/>
              <a:t>Search Get(const K&amp; k), </a:t>
            </a:r>
            <a:r>
              <a:rPr lang="en-US" altLang="zh-TW" err="1" smtClean="0"/>
              <a:t>RankGet</a:t>
            </a:r>
            <a:r>
              <a:rPr lang="en-US" altLang="zh-TW" smtClean="0"/>
              <a:t>(</a:t>
            </a:r>
            <a:r>
              <a:rPr lang="en-US" altLang="zh-TW" err="1" smtClean="0"/>
              <a:t>int</a:t>
            </a:r>
            <a:r>
              <a:rPr lang="en-US" altLang="zh-TW" smtClean="0"/>
              <a:t> r)</a:t>
            </a:r>
          </a:p>
          <a:p>
            <a:pPr lvl="1"/>
            <a:r>
              <a:rPr lang="en-US" altLang="zh-TW" smtClean="0"/>
              <a:t>Insert(pair&lt;K,E&gt;&amp; </a:t>
            </a:r>
            <a:r>
              <a:rPr lang="en-US" altLang="zh-TW" err="1" smtClean="0"/>
              <a:t>thePair</a:t>
            </a:r>
            <a:r>
              <a:rPr lang="en-US" altLang="zh-TW" smtClean="0"/>
              <a:t>)</a:t>
            </a:r>
          </a:p>
          <a:p>
            <a:pPr lvl="1"/>
            <a:r>
              <a:rPr lang="en-US" altLang="zh-TW" smtClean="0">
                <a:solidFill>
                  <a:schemeClr val="bg2">
                    <a:lumMod val="50000"/>
                  </a:schemeClr>
                </a:solidFill>
              </a:rPr>
              <a:t>Insert(</a:t>
            </a:r>
            <a:r>
              <a:rPr lang="en-US" altLang="zh-TW" err="1" smtClean="0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altLang="zh-TW" smtClean="0">
                <a:solidFill>
                  <a:schemeClr val="bg2">
                    <a:lumMod val="50000"/>
                  </a:schemeClr>
                </a:solidFill>
              </a:rPr>
              <a:t> r, pair&lt;K,E&gt;&amp; </a:t>
            </a:r>
            <a:r>
              <a:rPr lang="en-US" altLang="zh-TW" err="1" smtClean="0">
                <a:solidFill>
                  <a:schemeClr val="bg2">
                    <a:lumMod val="50000"/>
                  </a:schemeClr>
                </a:solidFill>
              </a:rPr>
              <a:t>thePair</a:t>
            </a:r>
            <a:r>
              <a:rPr lang="en-US" altLang="zh-TW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altLang="zh-TW" smtClean="0"/>
              <a:t>Delete(K&amp; k) </a:t>
            </a:r>
          </a:p>
          <a:p>
            <a:pPr lvl="1"/>
            <a:r>
              <a:rPr lang="en-US" altLang="zh-TW" smtClean="0">
                <a:solidFill>
                  <a:schemeClr val="bg2">
                    <a:lumMod val="50000"/>
                  </a:schemeClr>
                </a:solidFill>
              </a:rPr>
              <a:t>Delete(</a:t>
            </a:r>
            <a:r>
              <a:rPr lang="en-US" altLang="zh-TW" err="1" smtClean="0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altLang="zh-TW" smtClean="0">
                <a:solidFill>
                  <a:schemeClr val="bg2">
                    <a:lumMod val="50000"/>
                  </a:schemeClr>
                </a:solidFill>
              </a:rPr>
              <a:t> r)</a:t>
            </a:r>
            <a:endParaRPr lang="en-US" altLang="zh-TW" smtClean="0"/>
          </a:p>
          <a:p>
            <a:r>
              <a:rPr lang="en-US" altLang="zh-TW" smtClean="0"/>
              <a:t>Additional operations:</a:t>
            </a:r>
          </a:p>
          <a:p>
            <a:pPr lvl="1"/>
            <a:r>
              <a:rPr lang="en-US" altLang="zh-TW" err="1" smtClean="0"/>
              <a:t>ThreeWayJoin</a:t>
            </a:r>
            <a:r>
              <a:rPr lang="en-US" altLang="zh-TW" smtClean="0"/>
              <a:t>(small, mid, big)</a:t>
            </a:r>
          </a:p>
          <a:p>
            <a:pPr lvl="1"/>
            <a:r>
              <a:rPr lang="en-US" altLang="zh-TW" err="1" smtClean="0"/>
              <a:t>TwoWayJoin</a:t>
            </a:r>
            <a:r>
              <a:rPr lang="en-US" altLang="zh-TW" smtClean="0"/>
              <a:t>(small, big)</a:t>
            </a:r>
          </a:p>
          <a:p>
            <a:pPr lvl="1"/>
            <a:r>
              <a:rPr lang="en-US" altLang="zh-TW" smtClean="0"/>
              <a:t>Split(k, small, mid, big)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476250" y="4249103"/>
            <a:ext cx="4038599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Joining BSTs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85311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mtClean="0"/>
              <a:t>Three-way joining (small, mid, big)</a:t>
            </a:r>
          </a:p>
          <a:p>
            <a:pPr lvl="1"/>
            <a:r>
              <a:rPr lang="en-US" altLang="zh-TW" smtClean="0"/>
              <a:t>Given one key called </a:t>
            </a:r>
            <a:r>
              <a:rPr lang="en-US" altLang="zh-TW" smtClean="0">
                <a:solidFill>
                  <a:srgbClr val="0000CC"/>
                </a:solidFill>
              </a:rPr>
              <a:t>mid</a:t>
            </a:r>
          </a:p>
          <a:p>
            <a:pPr lvl="1"/>
            <a:r>
              <a:rPr lang="en-US" altLang="zh-TW"/>
              <a:t>Given </a:t>
            </a:r>
            <a:r>
              <a:rPr lang="en-US" altLang="zh-TW" smtClean="0"/>
              <a:t>two BSTs named </a:t>
            </a:r>
            <a:r>
              <a:rPr lang="en-US" altLang="zh-TW" smtClean="0">
                <a:solidFill>
                  <a:srgbClr val="0000CC"/>
                </a:solidFill>
              </a:rPr>
              <a:t>S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/>
              <a:t>and </a:t>
            </a:r>
            <a:r>
              <a:rPr lang="en-US" altLang="zh-TW" smtClean="0">
                <a:solidFill>
                  <a:srgbClr val="0000CC"/>
                </a:solidFill>
              </a:rPr>
              <a:t>L</a:t>
            </a:r>
            <a:endParaRPr lang="en-US" altLang="zh-TW">
              <a:solidFill>
                <a:srgbClr val="0000CC"/>
              </a:solidFill>
            </a:endParaRPr>
          </a:p>
          <a:p>
            <a:pPr lvl="2"/>
            <a:r>
              <a:rPr lang="en-US" altLang="zh-TW" smtClean="0"/>
              <a:t>Each key in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mtClean="0">
                <a:solidFill>
                  <a:srgbClr val="0000CC"/>
                </a:solidFill>
              </a:rPr>
              <a:t>S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mtClean="0"/>
              <a:t>is smaller than </a:t>
            </a:r>
            <a:r>
              <a:rPr lang="en-US" altLang="zh-TW" smtClean="0">
                <a:solidFill>
                  <a:srgbClr val="0000CC"/>
                </a:solidFill>
              </a:rPr>
              <a:t>mid</a:t>
            </a:r>
          </a:p>
          <a:p>
            <a:pPr lvl="2"/>
            <a:r>
              <a:rPr lang="en-US" altLang="zh-TW"/>
              <a:t>Each key </a:t>
            </a:r>
            <a:r>
              <a:rPr lang="en-US" altLang="zh-TW" smtClean="0"/>
              <a:t>in </a:t>
            </a:r>
            <a:r>
              <a:rPr lang="en-US" altLang="zh-TW" smtClean="0">
                <a:solidFill>
                  <a:srgbClr val="0000CC"/>
                </a:solidFill>
              </a:rPr>
              <a:t>L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mtClean="0"/>
              <a:t>is larger than </a:t>
            </a:r>
            <a:r>
              <a:rPr lang="en-US" altLang="zh-TW" smtClean="0">
                <a:solidFill>
                  <a:srgbClr val="0000CC"/>
                </a:solidFill>
              </a:rPr>
              <a:t>mid</a:t>
            </a:r>
            <a:endParaRPr lang="en-US" altLang="zh-TW">
              <a:solidFill>
                <a:srgbClr val="0000CC"/>
              </a:solidFill>
            </a:endParaRPr>
          </a:p>
          <a:p>
            <a:r>
              <a:rPr lang="en-US" altLang="zh-TW" smtClean="0"/>
              <a:t>Two-way joining (small, big)</a:t>
            </a:r>
          </a:p>
          <a:p>
            <a:pPr lvl="1"/>
            <a:r>
              <a:rPr lang="en-US" altLang="zh-TW"/>
              <a:t>Given </a:t>
            </a:r>
            <a:r>
              <a:rPr lang="en-US" altLang="zh-TW" smtClean="0"/>
              <a:t>two </a:t>
            </a:r>
            <a:r>
              <a:rPr lang="en-US" altLang="zh-TW"/>
              <a:t>BSTs named </a:t>
            </a:r>
            <a:r>
              <a:rPr lang="en-US" altLang="zh-TW" smtClean="0">
                <a:solidFill>
                  <a:srgbClr val="0000CC"/>
                </a:solidFill>
              </a:rPr>
              <a:t>S </a:t>
            </a:r>
            <a:r>
              <a:rPr lang="en-US" altLang="zh-TW"/>
              <a:t>and </a:t>
            </a:r>
            <a:r>
              <a:rPr lang="en-US" altLang="zh-TW" smtClean="0">
                <a:solidFill>
                  <a:srgbClr val="0000CC"/>
                </a:solidFill>
              </a:rPr>
              <a:t>L</a:t>
            </a:r>
            <a:endParaRPr lang="en-US" altLang="zh-TW">
              <a:solidFill>
                <a:srgbClr val="0000CC"/>
              </a:solidFill>
            </a:endParaRPr>
          </a:p>
          <a:p>
            <a:pPr lvl="2"/>
            <a:r>
              <a:rPr lang="en-US" altLang="zh-TW" smtClean="0"/>
              <a:t>All keys of </a:t>
            </a:r>
            <a:r>
              <a:rPr lang="en-US" altLang="zh-TW" smtClean="0">
                <a:solidFill>
                  <a:srgbClr val="0000CC"/>
                </a:solidFill>
              </a:rPr>
              <a:t>S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mtClean="0"/>
              <a:t>are </a:t>
            </a:r>
            <a:r>
              <a:rPr lang="en-US" altLang="zh-TW"/>
              <a:t>smaller </a:t>
            </a:r>
            <a:r>
              <a:rPr lang="en-US" altLang="zh-TW" smtClean="0"/>
              <a:t>than all keys of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mtClean="0">
                <a:solidFill>
                  <a:srgbClr val="0000CC"/>
                </a:solidFill>
              </a:rPr>
              <a:t>L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247</a:t>
            </a:fld>
            <a:endParaRPr lang="zh-TW" altLang="en-US"/>
          </a:p>
        </p:txBody>
      </p:sp>
      <p:sp>
        <p:nvSpPr>
          <p:cNvPr id="5" name="等腰三角形 4"/>
          <p:cNvSpPr/>
          <p:nvPr/>
        </p:nvSpPr>
        <p:spPr>
          <a:xfrm>
            <a:off x="881609" y="5090852"/>
            <a:ext cx="767618" cy="82990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S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1761861" y="5097819"/>
            <a:ext cx="767618" cy="82990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L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276350" y="4486733"/>
            <a:ext cx="828675" cy="563440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2989440" y="4638676"/>
            <a:ext cx="1420635" cy="128208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Joined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0" name="向下箭號 9"/>
          <p:cNvSpPr/>
          <p:nvPr/>
        </p:nvSpPr>
        <p:spPr>
          <a:xfrm rot="16200000">
            <a:off x="2655026" y="5222117"/>
            <a:ext cx="411527" cy="23799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4974810" y="4249103"/>
            <a:ext cx="3770069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等腰三角形 17"/>
          <p:cNvSpPr/>
          <p:nvPr/>
        </p:nvSpPr>
        <p:spPr>
          <a:xfrm>
            <a:off x="5111639" y="4995602"/>
            <a:ext cx="767618" cy="82990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S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5991891" y="5002569"/>
            <a:ext cx="767618" cy="82990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L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7219470" y="4638676"/>
            <a:ext cx="1420635" cy="128208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Joined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22" name="向下箭號 21"/>
          <p:cNvSpPr/>
          <p:nvPr/>
        </p:nvSpPr>
        <p:spPr>
          <a:xfrm rot="16200000">
            <a:off x="6894581" y="5222117"/>
            <a:ext cx="411527" cy="23799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714375" y="4486733"/>
            <a:ext cx="1979794" cy="1675942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961244" y="4486733"/>
            <a:ext cx="1979794" cy="1675942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1399530" y="4705312"/>
            <a:ext cx="523987" cy="2351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b="1">
                <a:solidFill>
                  <a:schemeClr val="tx1"/>
                </a:solidFill>
              </a:rPr>
              <a:t>mid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5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Joining BSTs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556761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Three-way joining (easy to perform)</a:t>
            </a:r>
          </a:p>
          <a:p>
            <a:pPr lvl="1"/>
            <a:r>
              <a:rPr lang="en-US" altLang="zh-TW" dirty="0" smtClean="0"/>
              <a:t>Create a root node whose key is </a:t>
            </a:r>
            <a:r>
              <a:rPr lang="en-US" altLang="zh-TW" dirty="0" smtClean="0">
                <a:solidFill>
                  <a:srgbClr val="0000CC"/>
                </a:solidFill>
              </a:rPr>
              <a:t>mid</a:t>
            </a:r>
          </a:p>
          <a:p>
            <a:pPr lvl="1"/>
            <a:r>
              <a:rPr lang="en-US" altLang="zh-TW" dirty="0" smtClean="0"/>
              <a:t>Let </a:t>
            </a:r>
            <a:r>
              <a:rPr lang="en-US" altLang="zh-TW" dirty="0" smtClean="0">
                <a:solidFill>
                  <a:srgbClr val="0000CC"/>
                </a:solidFill>
              </a:rPr>
              <a:t>S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00CC"/>
                </a:solidFill>
              </a:rPr>
              <a:t>L</a:t>
            </a:r>
            <a:r>
              <a:rPr lang="en-US" altLang="zh-TW" dirty="0" smtClean="0"/>
              <a:t> be the left and right subtrees, respectively</a:t>
            </a:r>
            <a:endParaRPr lang="en-US" altLang="zh-TW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dirty="0" smtClean="0"/>
              <a:t>Two-way joining (leverage three-way joining)</a:t>
            </a:r>
          </a:p>
          <a:p>
            <a:pPr lvl="1"/>
            <a:r>
              <a:rPr lang="en-US" altLang="zh-TW" dirty="0" smtClean="0"/>
              <a:t>Remove from </a:t>
            </a:r>
            <a:r>
              <a:rPr lang="en-US" altLang="zh-TW" dirty="0" smtClean="0">
                <a:solidFill>
                  <a:srgbClr val="0000CC"/>
                </a:solidFill>
              </a:rPr>
              <a:t>S </a:t>
            </a:r>
            <a:r>
              <a:rPr lang="en-US" altLang="zh-TW" dirty="0" smtClean="0"/>
              <a:t>the node with the </a:t>
            </a:r>
            <a:r>
              <a:rPr lang="en-US" altLang="zh-TW" dirty="0" smtClean="0">
                <a:solidFill>
                  <a:srgbClr val="FF0000"/>
                </a:solidFill>
              </a:rPr>
              <a:t>largest key</a:t>
            </a:r>
            <a:r>
              <a:rPr lang="en-US" altLang="zh-TW" dirty="0" smtClean="0"/>
              <a:t> (or from 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altLang="zh-TW" dirty="0" smtClean="0"/>
              <a:t> with the </a:t>
            </a:r>
            <a:r>
              <a:rPr lang="en-US" altLang="zh-TW" dirty="0" smtClean="0">
                <a:solidFill>
                  <a:srgbClr val="FF0000"/>
                </a:solidFill>
              </a:rPr>
              <a:t>smallest key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Let the node be the </a:t>
            </a:r>
            <a:r>
              <a:rPr lang="en-US" altLang="zh-TW" dirty="0" smtClean="0">
                <a:solidFill>
                  <a:srgbClr val="0000CC"/>
                </a:solidFill>
              </a:rPr>
              <a:t>mid</a:t>
            </a:r>
          </a:p>
          <a:p>
            <a:pPr lvl="1"/>
            <a:r>
              <a:rPr lang="en-US" altLang="zh-TW" dirty="0" smtClean="0"/>
              <a:t>Perform three-way joining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248</a:t>
            </a:fld>
            <a:endParaRPr lang="zh-TW" altLang="en-US"/>
          </a:p>
        </p:txBody>
      </p:sp>
      <p:sp>
        <p:nvSpPr>
          <p:cNvPr id="55" name="圓角矩形 54"/>
          <p:cNvSpPr/>
          <p:nvPr/>
        </p:nvSpPr>
        <p:spPr>
          <a:xfrm>
            <a:off x="476250" y="4249103"/>
            <a:ext cx="4038599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等腰三角形 55"/>
          <p:cNvSpPr/>
          <p:nvPr/>
        </p:nvSpPr>
        <p:spPr>
          <a:xfrm>
            <a:off x="881609" y="5090852"/>
            <a:ext cx="767618" cy="82990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S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57" name="等腰三角形 56"/>
          <p:cNvSpPr/>
          <p:nvPr/>
        </p:nvSpPr>
        <p:spPr>
          <a:xfrm>
            <a:off x="1761861" y="5097819"/>
            <a:ext cx="767618" cy="82990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L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60" name="向下箭號 59"/>
          <p:cNvSpPr/>
          <p:nvPr/>
        </p:nvSpPr>
        <p:spPr>
          <a:xfrm rot="16200000">
            <a:off x="2655026" y="5222117"/>
            <a:ext cx="411527" cy="23799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圓角矩形 60"/>
          <p:cNvSpPr/>
          <p:nvPr/>
        </p:nvSpPr>
        <p:spPr>
          <a:xfrm>
            <a:off x="4974810" y="4249103"/>
            <a:ext cx="3770069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等腰三角形 61"/>
          <p:cNvSpPr/>
          <p:nvPr/>
        </p:nvSpPr>
        <p:spPr>
          <a:xfrm>
            <a:off x="5111639" y="4995602"/>
            <a:ext cx="767618" cy="82990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S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63" name="等腰三角形 62"/>
          <p:cNvSpPr/>
          <p:nvPr/>
        </p:nvSpPr>
        <p:spPr>
          <a:xfrm>
            <a:off x="5991891" y="5002569"/>
            <a:ext cx="767618" cy="82990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L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65" name="向下箭號 64"/>
          <p:cNvSpPr/>
          <p:nvPr/>
        </p:nvSpPr>
        <p:spPr>
          <a:xfrm rot="16200000">
            <a:off x="6894581" y="5222117"/>
            <a:ext cx="411527" cy="23799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714375" y="4486733"/>
            <a:ext cx="1979794" cy="1675942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4961244" y="4486733"/>
            <a:ext cx="1979794" cy="1675942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8" name="群組 67"/>
          <p:cNvGrpSpPr/>
          <p:nvPr/>
        </p:nvGrpSpPr>
        <p:grpSpPr>
          <a:xfrm>
            <a:off x="2772154" y="4435536"/>
            <a:ext cx="1647870" cy="1717676"/>
            <a:chOff x="628650" y="1695450"/>
            <a:chExt cx="1647870" cy="1717676"/>
          </a:xfrm>
        </p:grpSpPr>
        <p:sp>
          <p:nvSpPr>
            <p:cNvPr id="5" name="等腰三角形 4"/>
            <p:cNvSpPr/>
            <p:nvPr/>
          </p:nvSpPr>
          <p:spPr>
            <a:xfrm>
              <a:off x="628650" y="2576252"/>
              <a:ext cx="767618" cy="82990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S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1508902" y="2583219"/>
              <a:ext cx="767618" cy="82990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L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1137691" y="1695450"/>
              <a:ext cx="657225" cy="6591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000" b="1" smtClean="0">
                  <a:solidFill>
                    <a:schemeClr val="tx1"/>
                  </a:solidFill>
                </a:rPr>
                <a:t>mid</a:t>
              </a:r>
              <a:endParaRPr lang="zh-TW" altLang="en-US" sz="2000" b="1">
                <a:solidFill>
                  <a:schemeClr val="tx1"/>
                </a:solidFill>
              </a:endParaRPr>
            </a:p>
          </p:txBody>
        </p:sp>
        <p:cxnSp>
          <p:nvCxnSpPr>
            <p:cNvPr id="12" name="直線接點 11"/>
            <p:cNvCxnSpPr>
              <a:stCxn id="7" idx="3"/>
              <a:endCxn id="5" idx="0"/>
            </p:cNvCxnSpPr>
            <p:nvPr/>
          </p:nvCxnSpPr>
          <p:spPr>
            <a:xfrm flipH="1">
              <a:off x="1012459" y="2258068"/>
              <a:ext cx="221480" cy="31818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線接點 19"/>
            <p:cNvCxnSpPr>
              <a:stCxn id="7" idx="5"/>
              <a:endCxn id="6" idx="0"/>
            </p:cNvCxnSpPr>
            <p:nvPr/>
          </p:nvCxnSpPr>
          <p:spPr>
            <a:xfrm>
              <a:off x="1698668" y="2258068"/>
              <a:ext cx="194043" cy="32515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2" name="群組 81"/>
          <p:cNvGrpSpPr/>
          <p:nvPr/>
        </p:nvGrpSpPr>
        <p:grpSpPr>
          <a:xfrm>
            <a:off x="7077867" y="4444999"/>
            <a:ext cx="1647870" cy="1717676"/>
            <a:chOff x="628650" y="1695450"/>
            <a:chExt cx="1647870" cy="1717676"/>
          </a:xfrm>
        </p:grpSpPr>
        <p:sp>
          <p:nvSpPr>
            <p:cNvPr id="83" name="等腰三角形 82"/>
            <p:cNvSpPr/>
            <p:nvPr/>
          </p:nvSpPr>
          <p:spPr>
            <a:xfrm>
              <a:off x="628650" y="2576252"/>
              <a:ext cx="767618" cy="82990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b="1" smtClean="0">
                  <a:solidFill>
                    <a:srgbClr val="C00000"/>
                  </a:solidFill>
                </a:rPr>
                <a:t>S'</a:t>
              </a:r>
              <a:endParaRPr lang="zh-TW" altLang="en-US" sz="2000" b="1">
                <a:solidFill>
                  <a:srgbClr val="C00000"/>
                </a:solidFill>
              </a:endParaRPr>
            </a:p>
          </p:txBody>
        </p:sp>
        <p:sp>
          <p:nvSpPr>
            <p:cNvPr id="84" name="等腰三角形 83"/>
            <p:cNvSpPr/>
            <p:nvPr/>
          </p:nvSpPr>
          <p:spPr>
            <a:xfrm>
              <a:off x="1508902" y="2583219"/>
              <a:ext cx="767618" cy="82990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L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85" name="橢圓 84"/>
            <p:cNvSpPr/>
            <p:nvPr/>
          </p:nvSpPr>
          <p:spPr>
            <a:xfrm>
              <a:off x="1137691" y="1695450"/>
              <a:ext cx="657225" cy="6591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000" b="1" smtClean="0">
                  <a:solidFill>
                    <a:srgbClr val="C00000"/>
                  </a:solidFill>
                </a:rPr>
                <a:t>mid</a:t>
              </a:r>
              <a:endParaRPr lang="zh-TW" altLang="en-US" sz="2000" b="1">
                <a:solidFill>
                  <a:srgbClr val="C00000"/>
                </a:solidFill>
              </a:endParaRPr>
            </a:p>
          </p:txBody>
        </p:sp>
        <p:cxnSp>
          <p:nvCxnSpPr>
            <p:cNvPr id="86" name="直線接點 85"/>
            <p:cNvCxnSpPr>
              <a:stCxn id="85" idx="3"/>
              <a:endCxn id="83" idx="0"/>
            </p:cNvCxnSpPr>
            <p:nvPr/>
          </p:nvCxnSpPr>
          <p:spPr>
            <a:xfrm flipH="1">
              <a:off x="1012459" y="2258068"/>
              <a:ext cx="221480" cy="31818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直線接點 86"/>
            <p:cNvCxnSpPr>
              <a:stCxn id="85" idx="5"/>
              <a:endCxn id="84" idx="0"/>
            </p:cNvCxnSpPr>
            <p:nvPr/>
          </p:nvCxnSpPr>
          <p:spPr>
            <a:xfrm>
              <a:off x="1698668" y="2258068"/>
              <a:ext cx="194043" cy="32515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8" name="橢圓 87"/>
          <p:cNvSpPr/>
          <p:nvPr/>
        </p:nvSpPr>
        <p:spPr>
          <a:xfrm>
            <a:off x="7564877" y="5920759"/>
            <a:ext cx="182855" cy="1828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359065" y="6235667"/>
            <a:ext cx="2255169" cy="369332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mtClean="0"/>
              <a:t>Time complexity: </a:t>
            </a:r>
            <a:r>
              <a:rPr lang="en-US" altLang="zh-TW" b="1" smtClean="0"/>
              <a:t>O</a:t>
            </a:r>
            <a:r>
              <a:rPr lang="en-US" altLang="zh-TW" smtClean="0"/>
              <a:t>(h)</a:t>
            </a:r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2160463" y="6235667"/>
            <a:ext cx="2255169" cy="369332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mtClean="0"/>
              <a:t>Time complexity: </a:t>
            </a:r>
            <a:r>
              <a:rPr lang="en-US" altLang="zh-TW" b="1" smtClean="0"/>
              <a:t>O</a:t>
            </a:r>
            <a:r>
              <a:rPr lang="en-US" altLang="zh-TW" smtClean="0"/>
              <a:t>(1)</a:t>
            </a: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441938" y="4600135"/>
            <a:ext cx="492370" cy="3305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1276351" y="4486733"/>
            <a:ext cx="805668" cy="563440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b="1" smtClean="0">
                <a:solidFill>
                  <a:schemeClr val="tx1"/>
                </a:solidFill>
              </a:rPr>
              <a:t>mid</a:t>
            </a:r>
            <a:endParaRPr lang="zh-TW" alt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Splitting a BST by a Key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627641"/>
          </a:xfrm>
        </p:spPr>
        <p:txBody>
          <a:bodyPr>
            <a:normAutofit/>
          </a:bodyPr>
          <a:lstStyle/>
          <a:p>
            <a:r>
              <a:rPr lang="en-US" altLang="zh-TW" smtClean="0"/>
              <a:t>Given a BST and a </a:t>
            </a:r>
            <a:r>
              <a:rPr lang="en-US" altLang="zh-TW" smtClean="0">
                <a:solidFill>
                  <a:srgbClr val="0000CC"/>
                </a:solidFill>
              </a:rPr>
              <a:t>key </a:t>
            </a:r>
            <a:endParaRPr lang="en-US" altLang="zh-TW" b="1" smtClean="0">
              <a:solidFill>
                <a:srgbClr val="0000CC"/>
              </a:solidFill>
            </a:endParaRPr>
          </a:p>
          <a:p>
            <a:pPr lvl="1"/>
            <a:r>
              <a:rPr lang="en-US" altLang="zh-TW" smtClean="0"/>
              <a:t>Generate two BSTs, </a:t>
            </a:r>
            <a:r>
              <a:rPr lang="en-US" altLang="zh-TW" smtClean="0">
                <a:solidFill>
                  <a:srgbClr val="0000CC"/>
                </a:solidFill>
              </a:rPr>
              <a:t>S</a:t>
            </a:r>
            <a:r>
              <a:rPr lang="en-US" altLang="zh-TW" smtClean="0"/>
              <a:t> and </a:t>
            </a:r>
            <a:r>
              <a:rPr lang="en-US" altLang="zh-TW" smtClean="0">
                <a:solidFill>
                  <a:srgbClr val="0000CC"/>
                </a:solidFill>
              </a:rPr>
              <a:t>L</a:t>
            </a:r>
          </a:p>
          <a:p>
            <a:pPr lvl="2"/>
            <a:r>
              <a:rPr lang="en-US" altLang="zh-TW" sz="2200" smtClean="0"/>
              <a:t>Each key in</a:t>
            </a:r>
            <a:r>
              <a:rPr lang="en-US" altLang="zh-TW" sz="22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z="2200" smtClean="0">
                <a:solidFill>
                  <a:srgbClr val="0000CC"/>
                </a:solidFill>
              </a:rPr>
              <a:t>S</a:t>
            </a:r>
            <a:r>
              <a:rPr lang="en-US" altLang="zh-TW" sz="22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z="2200" smtClean="0"/>
              <a:t>is </a:t>
            </a:r>
            <a:r>
              <a:rPr lang="en-US" altLang="zh-TW" sz="2200" smtClean="0">
                <a:solidFill>
                  <a:srgbClr val="0000CC"/>
                </a:solidFill>
              </a:rPr>
              <a:t>smaller</a:t>
            </a:r>
            <a:r>
              <a:rPr lang="en-US" altLang="zh-TW" sz="2200" smtClean="0"/>
              <a:t> than the </a:t>
            </a:r>
            <a:r>
              <a:rPr lang="en-US" altLang="zh-TW" sz="2200" smtClean="0">
                <a:solidFill>
                  <a:srgbClr val="0000CC"/>
                </a:solidFill>
              </a:rPr>
              <a:t>key</a:t>
            </a:r>
          </a:p>
          <a:p>
            <a:pPr lvl="2"/>
            <a:r>
              <a:rPr lang="en-US" altLang="zh-TW" sz="2200"/>
              <a:t>Each key in </a:t>
            </a:r>
            <a:r>
              <a:rPr lang="en-US" altLang="zh-TW" sz="2200" smtClean="0">
                <a:solidFill>
                  <a:srgbClr val="0000CC"/>
                </a:solidFill>
              </a:rPr>
              <a:t>L</a:t>
            </a:r>
            <a:r>
              <a:rPr lang="en-US" altLang="zh-TW" sz="2200" smtClean="0"/>
              <a:t> </a:t>
            </a:r>
            <a:r>
              <a:rPr lang="en-US" altLang="zh-TW" sz="2200"/>
              <a:t>is </a:t>
            </a:r>
            <a:r>
              <a:rPr lang="en-US" altLang="zh-TW" sz="2200" smtClean="0">
                <a:solidFill>
                  <a:srgbClr val="0000CC"/>
                </a:solidFill>
              </a:rPr>
              <a:t>larger</a:t>
            </a:r>
            <a:r>
              <a:rPr lang="en-US" altLang="zh-TW" sz="2200" smtClean="0"/>
              <a:t> than </a:t>
            </a:r>
            <a:r>
              <a:rPr lang="en-US" altLang="zh-TW" sz="2200"/>
              <a:t>the </a:t>
            </a:r>
            <a:r>
              <a:rPr lang="en-US" altLang="zh-TW" sz="2200">
                <a:solidFill>
                  <a:srgbClr val="0000CC"/>
                </a:solidFill>
              </a:rPr>
              <a:t>key</a:t>
            </a:r>
          </a:p>
          <a:p>
            <a:pPr lvl="1"/>
            <a:r>
              <a:rPr lang="en-US" altLang="zh-TW" smtClean="0"/>
              <a:t>Retrieve the </a:t>
            </a:r>
            <a:r>
              <a:rPr lang="en-US" altLang="zh-TW"/>
              <a:t>pair if the key exists in the original </a:t>
            </a:r>
            <a:r>
              <a:rPr lang="en-US" altLang="zh-TW" smtClean="0"/>
              <a:t>BST</a:t>
            </a:r>
            <a:endParaRPr lang="en-US" altLang="zh-TW"/>
          </a:p>
          <a:p>
            <a:pPr lvl="2"/>
            <a:endParaRPr lang="en-US" altLang="zh-TW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249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476250" y="4249103"/>
            <a:ext cx="4038599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 rot="16200000">
            <a:off x="2102576" y="5222117"/>
            <a:ext cx="411527" cy="23799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/>
          <p:cNvGrpSpPr/>
          <p:nvPr/>
        </p:nvGrpSpPr>
        <p:grpSpPr>
          <a:xfrm>
            <a:off x="2591372" y="4503141"/>
            <a:ext cx="1979794" cy="1675942"/>
            <a:chOff x="714375" y="4486733"/>
            <a:chExt cx="1979794" cy="1675942"/>
          </a:xfrm>
        </p:grpSpPr>
        <p:sp>
          <p:nvSpPr>
            <p:cNvPr id="6" name="等腰三角形 5"/>
            <p:cNvSpPr/>
            <p:nvPr/>
          </p:nvSpPr>
          <p:spPr>
            <a:xfrm>
              <a:off x="881609" y="5090852"/>
              <a:ext cx="767618" cy="82990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S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761861" y="5097819"/>
              <a:ext cx="767618" cy="82990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L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714375" y="4486733"/>
              <a:ext cx="1979794" cy="1675942"/>
            </a:xfrm>
            <a:prstGeom prst="ellipse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等腰三角形 29"/>
          <p:cNvSpPr/>
          <p:nvPr/>
        </p:nvSpPr>
        <p:spPr>
          <a:xfrm>
            <a:off x="582354" y="4725185"/>
            <a:ext cx="1420635" cy="128208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4838700" y="4249103"/>
            <a:ext cx="4038599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下箭號 31"/>
          <p:cNvSpPr/>
          <p:nvPr/>
        </p:nvSpPr>
        <p:spPr>
          <a:xfrm rot="16200000">
            <a:off x="6465026" y="5222117"/>
            <a:ext cx="411527" cy="23799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3" name="群組 32"/>
          <p:cNvGrpSpPr/>
          <p:nvPr/>
        </p:nvGrpSpPr>
        <p:grpSpPr>
          <a:xfrm>
            <a:off x="6953822" y="4503141"/>
            <a:ext cx="1979794" cy="1675942"/>
            <a:chOff x="714375" y="4486733"/>
            <a:chExt cx="1979794" cy="1675942"/>
          </a:xfrm>
        </p:grpSpPr>
        <p:sp>
          <p:nvSpPr>
            <p:cNvPr id="34" name="等腰三角形 33"/>
            <p:cNvSpPr/>
            <p:nvPr/>
          </p:nvSpPr>
          <p:spPr>
            <a:xfrm>
              <a:off x="881609" y="4909877"/>
              <a:ext cx="767618" cy="82990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S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>
              <a:off x="1761861" y="4916844"/>
              <a:ext cx="767618" cy="829907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L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37" name="橢圓 36"/>
            <p:cNvSpPr/>
            <p:nvPr/>
          </p:nvSpPr>
          <p:spPr>
            <a:xfrm>
              <a:off x="714375" y="4486733"/>
              <a:ext cx="1979794" cy="1675942"/>
            </a:xfrm>
            <a:prstGeom prst="ellipse">
              <a:avLst/>
            </a:prstGeom>
            <a:noFill/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等腰三角形 37"/>
          <p:cNvSpPr/>
          <p:nvPr/>
        </p:nvSpPr>
        <p:spPr>
          <a:xfrm>
            <a:off x="4944804" y="4725185"/>
            <a:ext cx="1420635" cy="1282084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69386" y="5392515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smtClean="0"/>
              <a:t>Original</a:t>
            </a:r>
            <a:endParaRPr lang="zh-TW" altLang="en-US" sz="2000"/>
          </a:p>
        </p:txBody>
      </p:sp>
      <p:sp>
        <p:nvSpPr>
          <p:cNvPr id="40" name="文字方塊 39"/>
          <p:cNvSpPr txBox="1"/>
          <p:nvPr/>
        </p:nvSpPr>
        <p:spPr>
          <a:xfrm>
            <a:off x="5154823" y="5392515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smtClean="0"/>
              <a:t>Original</a:t>
            </a:r>
            <a:endParaRPr lang="zh-TW" altLang="en-US" sz="2000"/>
          </a:p>
        </p:txBody>
      </p:sp>
      <p:sp>
        <p:nvSpPr>
          <p:cNvPr id="41" name="矩形 40"/>
          <p:cNvSpPr/>
          <p:nvPr/>
        </p:nvSpPr>
        <p:spPr>
          <a:xfrm>
            <a:off x="3319275" y="4766983"/>
            <a:ext cx="523987" cy="2351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b="1" smtClean="0">
                <a:solidFill>
                  <a:schemeClr val="tx1"/>
                </a:solidFill>
              </a:rPr>
              <a:t>mid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7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Caution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Some texts start level numbers at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0</a:t>
            </a:r>
            <a:r>
              <a:rPr lang="en-US" altLang="zh-TW" smtClean="0">
                <a:ea typeface="新細明體" charset="-120"/>
              </a:rPr>
              <a:t> rather than at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ea typeface="新細明體" charset="-120"/>
              </a:rPr>
              <a:t>Root is at level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0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ea typeface="新細明體" charset="-120"/>
              </a:rPr>
              <a:t>Its children are at level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1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ea typeface="新細明體" charset="-120"/>
              </a:rPr>
              <a:t>The grand children of the root are at level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ea typeface="新細明體" charset="-120"/>
              </a:rPr>
              <a:t>And so on.</a:t>
            </a:r>
          </a:p>
          <a:p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We shall number levels with the root at level 1.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692071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mtClean="0"/>
              <a:t>Observations about splitting at a root node </a:t>
            </a:r>
            <a:r>
              <a:rPr lang="en-US" altLang="zh-TW" b="1" smtClean="0">
                <a:solidFill>
                  <a:srgbClr val="FF0000"/>
                </a:solidFill>
              </a:rPr>
              <a:t>r</a:t>
            </a:r>
            <a:r>
              <a:rPr lang="en-US" altLang="zh-TW" smtClean="0"/>
              <a:t> that have subtrees </a:t>
            </a:r>
            <a:r>
              <a:rPr lang="en-US" altLang="zh-TW" b="1" smtClean="0"/>
              <a:t>L</a:t>
            </a:r>
            <a:r>
              <a:rPr lang="en-US" altLang="zh-TW" smtClean="0"/>
              <a:t> and </a:t>
            </a:r>
            <a:r>
              <a:rPr lang="en-US" altLang="zh-TW" b="1" smtClean="0"/>
              <a:t>R</a:t>
            </a:r>
          </a:p>
          <a:p>
            <a:pPr lvl="1"/>
            <a:r>
              <a:rPr lang="en-US" altLang="zh-TW"/>
              <a:t>if (key </a:t>
            </a:r>
            <a:r>
              <a:rPr lang="en-US" altLang="zh-TW" smtClean="0"/>
              <a:t>&lt; </a:t>
            </a:r>
            <a:r>
              <a:rPr lang="en-US" altLang="zh-TW" b="1" err="1" smtClean="0"/>
              <a:t>r</a:t>
            </a:r>
            <a:r>
              <a:rPr lang="en-US" altLang="zh-TW" err="1" smtClean="0"/>
              <a:t>.key</a:t>
            </a:r>
            <a:r>
              <a:rPr lang="en-US" altLang="zh-TW" smtClean="0"/>
              <a:t>)</a:t>
            </a:r>
            <a:endParaRPr lang="en-US" altLang="zh-TW"/>
          </a:p>
          <a:p>
            <a:pPr lvl="2"/>
            <a:r>
              <a:rPr lang="en-US" altLang="zh-TW" smtClean="0"/>
              <a:t>Node </a:t>
            </a:r>
            <a:r>
              <a:rPr lang="en-US" altLang="zh-TW" b="1" smtClean="0"/>
              <a:t>r</a:t>
            </a:r>
            <a:r>
              <a:rPr lang="en-US" altLang="zh-TW" smtClean="0"/>
              <a:t> together </a:t>
            </a:r>
            <a:r>
              <a:rPr lang="en-US" altLang="zh-TW"/>
              <a:t>with subtree </a:t>
            </a:r>
            <a:r>
              <a:rPr lang="en-US" altLang="zh-TW" b="1" smtClean="0"/>
              <a:t>R </a:t>
            </a:r>
            <a:r>
              <a:rPr lang="en-US" altLang="zh-TW" smtClean="0"/>
              <a:t>is </a:t>
            </a:r>
            <a:r>
              <a:rPr lang="en-US" altLang="zh-TW"/>
              <a:t>to be in </a:t>
            </a:r>
            <a:r>
              <a:rPr lang="en-US" altLang="zh-TW" smtClean="0"/>
              <a:t>the larger BST</a:t>
            </a:r>
            <a:endParaRPr lang="en-US" altLang="zh-TW"/>
          </a:p>
          <a:p>
            <a:pPr lvl="2"/>
            <a:r>
              <a:rPr lang="en-US" altLang="zh-TW" smtClean="0">
                <a:solidFill>
                  <a:srgbClr val="C00000"/>
                </a:solidFill>
              </a:rPr>
              <a:t>Continue to split </a:t>
            </a:r>
            <a:r>
              <a:rPr lang="en-US" altLang="zh-TW"/>
              <a:t>subtree </a:t>
            </a:r>
            <a:r>
              <a:rPr lang="en-US" altLang="zh-TW" b="1" smtClean="0"/>
              <a:t>L</a:t>
            </a:r>
            <a:endParaRPr lang="en-US" altLang="zh-TW" smtClean="0"/>
          </a:p>
          <a:p>
            <a:pPr lvl="1"/>
            <a:r>
              <a:rPr lang="en-US" altLang="zh-TW"/>
              <a:t>if </a:t>
            </a:r>
            <a:r>
              <a:rPr lang="en-US" altLang="zh-TW" smtClean="0"/>
              <a:t>(key &gt; </a:t>
            </a:r>
            <a:r>
              <a:rPr lang="en-US" altLang="zh-TW" b="1" err="1" smtClean="0"/>
              <a:t>r</a:t>
            </a:r>
            <a:r>
              <a:rPr lang="en-US" altLang="zh-TW" err="1" smtClean="0"/>
              <a:t>.key</a:t>
            </a:r>
            <a:r>
              <a:rPr lang="en-US" altLang="zh-TW" smtClean="0"/>
              <a:t>)</a:t>
            </a:r>
            <a:endParaRPr lang="en-US" altLang="zh-TW"/>
          </a:p>
          <a:p>
            <a:pPr lvl="2"/>
            <a:r>
              <a:rPr lang="en-US" altLang="zh-TW" smtClean="0"/>
              <a:t>Node </a:t>
            </a:r>
            <a:r>
              <a:rPr lang="en-US" altLang="zh-TW" b="1" smtClean="0"/>
              <a:t>r</a:t>
            </a:r>
            <a:r>
              <a:rPr lang="en-US" altLang="zh-TW" smtClean="0"/>
              <a:t> together </a:t>
            </a:r>
            <a:r>
              <a:rPr lang="en-US" altLang="zh-TW"/>
              <a:t>with subtree </a:t>
            </a:r>
            <a:r>
              <a:rPr lang="en-US" altLang="zh-TW" b="1" smtClean="0"/>
              <a:t>L </a:t>
            </a:r>
            <a:r>
              <a:rPr lang="en-US" altLang="zh-TW" smtClean="0"/>
              <a:t>is </a:t>
            </a:r>
            <a:r>
              <a:rPr lang="en-US" altLang="zh-TW"/>
              <a:t>to be in the smaller BST</a:t>
            </a:r>
          </a:p>
          <a:p>
            <a:pPr lvl="2"/>
            <a:r>
              <a:rPr lang="en-US" altLang="zh-TW">
                <a:solidFill>
                  <a:srgbClr val="C00000"/>
                </a:solidFill>
              </a:rPr>
              <a:t>Continue to split </a:t>
            </a:r>
            <a:r>
              <a:rPr lang="en-US" altLang="zh-TW"/>
              <a:t>subtree </a:t>
            </a:r>
            <a:r>
              <a:rPr lang="en-US" altLang="zh-TW" b="1" smtClean="0"/>
              <a:t>R</a:t>
            </a:r>
            <a:endParaRPr lang="en-US" altLang="zh-TW"/>
          </a:p>
          <a:p>
            <a:pPr lvl="1"/>
            <a:r>
              <a:rPr lang="en-US" altLang="zh-TW" smtClean="0"/>
              <a:t>if (key == </a:t>
            </a:r>
            <a:r>
              <a:rPr lang="en-US" altLang="zh-TW" b="1" err="1" smtClean="0"/>
              <a:t>r</a:t>
            </a:r>
            <a:r>
              <a:rPr lang="en-US" altLang="zh-TW" err="1" smtClean="0"/>
              <a:t>.key</a:t>
            </a:r>
            <a:r>
              <a:rPr lang="en-US" altLang="zh-TW" smtClean="0"/>
              <a:t>)</a:t>
            </a:r>
            <a:endParaRPr lang="en-US" altLang="zh-TW"/>
          </a:p>
          <a:p>
            <a:pPr lvl="2"/>
            <a:r>
              <a:rPr lang="en-US" altLang="zh-TW" b="1" smtClean="0"/>
              <a:t>R</a:t>
            </a:r>
            <a:r>
              <a:rPr lang="en-US" altLang="zh-TW" smtClean="0"/>
              <a:t> and</a:t>
            </a:r>
            <a:r>
              <a:rPr lang="en-US" altLang="zh-TW" b="1" smtClean="0"/>
              <a:t> L </a:t>
            </a:r>
            <a:r>
              <a:rPr lang="en-US" altLang="zh-TW" smtClean="0"/>
              <a:t>are to be in the larger and smaller BSTs, respectively</a:t>
            </a:r>
            <a:endParaRPr lang="en-US" altLang="zh-TW"/>
          </a:p>
          <a:p>
            <a:pPr lvl="2"/>
            <a:endParaRPr lang="en-US" altLang="zh-TW"/>
          </a:p>
          <a:p>
            <a:pPr marL="457200" lvl="1" indent="0">
              <a:buNone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Splitting a BST by a Key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250</a:t>
            </a:fld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3190386" y="4358522"/>
            <a:ext cx="261082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4243428" y="4777863"/>
            <a:ext cx="502317" cy="503786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b="1" smtClean="0">
                <a:solidFill>
                  <a:schemeClr val="tx1"/>
                </a:solidFill>
              </a:rPr>
              <a:t>r</a:t>
            </a:r>
            <a:endParaRPr lang="zh-TW" altLang="en-US" sz="2000" b="1">
              <a:solidFill>
                <a:schemeClr val="tx1"/>
              </a:solidFill>
            </a:endParaRPr>
          </a:p>
        </p:txBody>
      </p:sp>
      <p:cxnSp>
        <p:nvCxnSpPr>
          <p:cNvPr id="27" name="直線接點 26"/>
          <p:cNvCxnSpPr>
            <a:stCxn id="26" idx="3"/>
          </p:cNvCxnSpPr>
          <p:nvPr/>
        </p:nvCxnSpPr>
        <p:spPr>
          <a:xfrm flipH="1">
            <a:off x="4055673" y="5207871"/>
            <a:ext cx="261318" cy="28498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線接點 27"/>
          <p:cNvCxnSpPr>
            <a:stCxn id="26" idx="5"/>
          </p:cNvCxnSpPr>
          <p:nvPr/>
        </p:nvCxnSpPr>
        <p:spPr>
          <a:xfrm>
            <a:off x="4672182" y="5207871"/>
            <a:ext cx="263743" cy="2919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手繪多邊形 44"/>
          <p:cNvSpPr/>
          <p:nvPr/>
        </p:nvSpPr>
        <p:spPr>
          <a:xfrm>
            <a:off x="4057575" y="5492858"/>
            <a:ext cx="383809" cy="829907"/>
          </a:xfrm>
          <a:custGeom>
            <a:avLst/>
            <a:gdLst>
              <a:gd name="connsiteX0" fmla="*/ 0 w 383809"/>
              <a:gd name="connsiteY0" fmla="*/ 0 h 829907"/>
              <a:gd name="connsiteX1" fmla="*/ 383809 w 383809"/>
              <a:gd name="connsiteY1" fmla="*/ 829907 h 829907"/>
              <a:gd name="connsiteX2" fmla="*/ 0 w 383809"/>
              <a:gd name="connsiteY2" fmla="*/ 829907 h 829907"/>
              <a:gd name="connsiteX3" fmla="*/ 0 w 383809"/>
              <a:gd name="connsiteY3" fmla="*/ 0 h 82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9" h="829907">
                <a:moveTo>
                  <a:pt x="0" y="0"/>
                </a:moveTo>
                <a:lnTo>
                  <a:pt x="383809" y="829907"/>
                </a:lnTo>
                <a:lnTo>
                  <a:pt x="0" y="829907"/>
                </a:lnTo>
                <a:lnTo>
                  <a:pt x="0" y="0"/>
                </a:lnTo>
                <a:close/>
              </a:path>
            </a:pathLst>
          </a:cu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手繪多邊形 45"/>
          <p:cNvSpPr/>
          <p:nvPr/>
        </p:nvSpPr>
        <p:spPr>
          <a:xfrm>
            <a:off x="3673766" y="5492858"/>
            <a:ext cx="383809" cy="829907"/>
          </a:xfrm>
          <a:custGeom>
            <a:avLst/>
            <a:gdLst>
              <a:gd name="connsiteX0" fmla="*/ 383809 w 383809"/>
              <a:gd name="connsiteY0" fmla="*/ 0 h 829907"/>
              <a:gd name="connsiteX1" fmla="*/ 383809 w 383809"/>
              <a:gd name="connsiteY1" fmla="*/ 829907 h 829907"/>
              <a:gd name="connsiteX2" fmla="*/ 0 w 383809"/>
              <a:gd name="connsiteY2" fmla="*/ 829907 h 829907"/>
              <a:gd name="connsiteX3" fmla="*/ 383809 w 383809"/>
              <a:gd name="connsiteY3" fmla="*/ 0 h 82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9" h="829907">
                <a:moveTo>
                  <a:pt x="383809" y="0"/>
                </a:moveTo>
                <a:lnTo>
                  <a:pt x="383809" y="829907"/>
                </a:lnTo>
                <a:lnTo>
                  <a:pt x="0" y="829907"/>
                </a:lnTo>
                <a:lnTo>
                  <a:pt x="383809" y="0"/>
                </a:lnTo>
                <a:close/>
              </a:path>
            </a:pathLst>
          </a:cu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等腰三角形 46"/>
          <p:cNvSpPr/>
          <p:nvPr/>
        </p:nvSpPr>
        <p:spPr>
          <a:xfrm>
            <a:off x="3673765" y="5492271"/>
            <a:ext cx="767618" cy="829907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L</a:t>
            </a:r>
            <a:endParaRPr lang="zh-TW" altLang="en-US" sz="200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970474" y="4358522"/>
            <a:ext cx="2610827" cy="2234248"/>
            <a:chOff x="476250" y="4170951"/>
            <a:chExt cx="2610827" cy="2234248"/>
          </a:xfrm>
        </p:grpSpPr>
        <p:sp>
          <p:nvSpPr>
            <p:cNvPr id="21" name="圓角矩形 20"/>
            <p:cNvSpPr/>
            <p:nvPr/>
          </p:nvSpPr>
          <p:spPr>
            <a:xfrm>
              <a:off x="476250" y="4170951"/>
              <a:ext cx="2610827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7" name="群組 56"/>
            <p:cNvGrpSpPr/>
            <p:nvPr/>
          </p:nvGrpSpPr>
          <p:grpSpPr>
            <a:xfrm>
              <a:off x="941023" y="4600716"/>
              <a:ext cx="1647872" cy="1544902"/>
              <a:chOff x="6385999" y="4590292"/>
              <a:chExt cx="1647872" cy="1544902"/>
            </a:xfrm>
          </p:grpSpPr>
          <p:sp>
            <p:nvSpPr>
              <p:cNvPr id="33" name="橢圓 32"/>
              <p:cNvSpPr/>
              <p:nvPr/>
            </p:nvSpPr>
            <p:spPr>
              <a:xfrm>
                <a:off x="6957565" y="4590292"/>
                <a:ext cx="502317" cy="5037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TW" sz="2000" b="1" smtClean="0">
                    <a:solidFill>
                      <a:schemeClr val="tx1"/>
                    </a:solidFill>
                  </a:rPr>
                  <a:t>r</a:t>
                </a:r>
                <a:endParaRPr lang="zh-TW" altLang="en-US" sz="2000" b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直線接點 33"/>
              <p:cNvCxnSpPr>
                <a:stCxn id="33" idx="3"/>
              </p:cNvCxnSpPr>
              <p:nvPr/>
            </p:nvCxnSpPr>
            <p:spPr>
              <a:xfrm flipH="1">
                <a:off x="6769810" y="5020300"/>
                <a:ext cx="261318" cy="284987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直線接點 34"/>
              <p:cNvCxnSpPr>
                <a:stCxn id="33" idx="5"/>
              </p:cNvCxnSpPr>
              <p:nvPr/>
            </p:nvCxnSpPr>
            <p:spPr>
              <a:xfrm>
                <a:off x="7386319" y="5020300"/>
                <a:ext cx="263743" cy="291954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1" name="手繪多邊形 50"/>
              <p:cNvSpPr/>
              <p:nvPr/>
            </p:nvSpPr>
            <p:spPr>
              <a:xfrm>
                <a:off x="6769809" y="5305287"/>
                <a:ext cx="383809" cy="829907"/>
              </a:xfrm>
              <a:custGeom>
                <a:avLst/>
                <a:gdLst>
                  <a:gd name="connsiteX0" fmla="*/ 0 w 383809"/>
                  <a:gd name="connsiteY0" fmla="*/ 0 h 829907"/>
                  <a:gd name="connsiteX1" fmla="*/ 383809 w 383809"/>
                  <a:gd name="connsiteY1" fmla="*/ 829907 h 829907"/>
                  <a:gd name="connsiteX2" fmla="*/ 0 w 383809"/>
                  <a:gd name="connsiteY2" fmla="*/ 829907 h 829907"/>
                  <a:gd name="connsiteX3" fmla="*/ 0 w 383809"/>
                  <a:gd name="connsiteY3" fmla="*/ 0 h 82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09" h="829907">
                    <a:moveTo>
                      <a:pt x="0" y="0"/>
                    </a:moveTo>
                    <a:lnTo>
                      <a:pt x="383809" y="829907"/>
                    </a:lnTo>
                    <a:lnTo>
                      <a:pt x="0" y="829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2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手繪多邊形 51"/>
              <p:cNvSpPr/>
              <p:nvPr/>
            </p:nvSpPr>
            <p:spPr>
              <a:xfrm>
                <a:off x="6386000" y="5305287"/>
                <a:ext cx="383809" cy="829907"/>
              </a:xfrm>
              <a:custGeom>
                <a:avLst/>
                <a:gdLst>
                  <a:gd name="connsiteX0" fmla="*/ 383809 w 383809"/>
                  <a:gd name="connsiteY0" fmla="*/ 0 h 829907"/>
                  <a:gd name="connsiteX1" fmla="*/ 383809 w 383809"/>
                  <a:gd name="connsiteY1" fmla="*/ 829907 h 829907"/>
                  <a:gd name="connsiteX2" fmla="*/ 0 w 383809"/>
                  <a:gd name="connsiteY2" fmla="*/ 829907 h 829907"/>
                  <a:gd name="connsiteX3" fmla="*/ 383809 w 383809"/>
                  <a:gd name="connsiteY3" fmla="*/ 0 h 82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09" h="829907">
                    <a:moveTo>
                      <a:pt x="383809" y="0"/>
                    </a:moveTo>
                    <a:lnTo>
                      <a:pt x="383809" y="829907"/>
                    </a:lnTo>
                    <a:lnTo>
                      <a:pt x="0" y="829907"/>
                    </a:lnTo>
                    <a:lnTo>
                      <a:pt x="383809" y="0"/>
                    </a:lnTo>
                    <a:close/>
                  </a:path>
                </a:pathLst>
              </a:custGeom>
              <a:solidFill>
                <a:srgbClr val="F3D2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>
                <a:off x="6385999" y="5304700"/>
                <a:ext cx="767618" cy="829907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smtClean="0">
                    <a:solidFill>
                      <a:schemeClr val="tx1"/>
                    </a:solidFill>
                  </a:rPr>
                  <a:t>L</a:t>
                </a:r>
                <a:endParaRPr lang="zh-TW" alt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手繪多邊形 53"/>
              <p:cNvSpPr/>
              <p:nvPr/>
            </p:nvSpPr>
            <p:spPr>
              <a:xfrm>
                <a:off x="7650062" y="5305287"/>
                <a:ext cx="383809" cy="829907"/>
              </a:xfrm>
              <a:custGeom>
                <a:avLst/>
                <a:gdLst>
                  <a:gd name="connsiteX0" fmla="*/ 0 w 383809"/>
                  <a:gd name="connsiteY0" fmla="*/ 0 h 829907"/>
                  <a:gd name="connsiteX1" fmla="*/ 383809 w 383809"/>
                  <a:gd name="connsiteY1" fmla="*/ 829907 h 829907"/>
                  <a:gd name="connsiteX2" fmla="*/ 0 w 383809"/>
                  <a:gd name="connsiteY2" fmla="*/ 829907 h 829907"/>
                  <a:gd name="connsiteX3" fmla="*/ 0 w 383809"/>
                  <a:gd name="connsiteY3" fmla="*/ 0 h 82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09" h="829907">
                    <a:moveTo>
                      <a:pt x="0" y="0"/>
                    </a:moveTo>
                    <a:lnTo>
                      <a:pt x="383809" y="829907"/>
                    </a:lnTo>
                    <a:lnTo>
                      <a:pt x="0" y="829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5" name="手繪多邊形 54"/>
              <p:cNvSpPr/>
              <p:nvPr/>
            </p:nvSpPr>
            <p:spPr>
              <a:xfrm>
                <a:off x="7266253" y="5305287"/>
                <a:ext cx="383809" cy="829907"/>
              </a:xfrm>
              <a:custGeom>
                <a:avLst/>
                <a:gdLst>
                  <a:gd name="connsiteX0" fmla="*/ 383809 w 383809"/>
                  <a:gd name="connsiteY0" fmla="*/ 0 h 829907"/>
                  <a:gd name="connsiteX1" fmla="*/ 383809 w 383809"/>
                  <a:gd name="connsiteY1" fmla="*/ 829907 h 829907"/>
                  <a:gd name="connsiteX2" fmla="*/ 0 w 383809"/>
                  <a:gd name="connsiteY2" fmla="*/ 829907 h 829907"/>
                  <a:gd name="connsiteX3" fmla="*/ 383809 w 383809"/>
                  <a:gd name="connsiteY3" fmla="*/ 0 h 82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09" h="829907">
                    <a:moveTo>
                      <a:pt x="383809" y="0"/>
                    </a:moveTo>
                    <a:lnTo>
                      <a:pt x="383809" y="829907"/>
                    </a:lnTo>
                    <a:lnTo>
                      <a:pt x="0" y="829907"/>
                    </a:lnTo>
                    <a:lnTo>
                      <a:pt x="383809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6" name="等腰三角形 55"/>
              <p:cNvSpPr/>
              <p:nvPr/>
            </p:nvSpPr>
            <p:spPr>
              <a:xfrm>
                <a:off x="7266252" y="5304700"/>
                <a:ext cx="767618" cy="829907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smtClean="0">
                    <a:solidFill>
                      <a:schemeClr val="tx1"/>
                    </a:solidFill>
                  </a:rPr>
                  <a:t>R</a:t>
                </a:r>
                <a:endParaRPr lang="zh-TW" altLang="en-US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等腰三角形 58"/>
            <p:cNvSpPr/>
            <p:nvPr/>
          </p:nvSpPr>
          <p:spPr>
            <a:xfrm>
              <a:off x="730246" y="4293599"/>
              <a:ext cx="2079044" cy="20055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68" name="手繪多邊形 67"/>
          <p:cNvSpPr/>
          <p:nvPr/>
        </p:nvSpPr>
        <p:spPr>
          <a:xfrm>
            <a:off x="4561190" y="5494508"/>
            <a:ext cx="443298" cy="819315"/>
          </a:xfrm>
          <a:custGeom>
            <a:avLst/>
            <a:gdLst>
              <a:gd name="connsiteX0" fmla="*/ 378911 w 443298"/>
              <a:gd name="connsiteY0" fmla="*/ 0 h 819315"/>
              <a:gd name="connsiteX1" fmla="*/ 404935 w 443298"/>
              <a:gd name="connsiteY1" fmla="*/ 82958 h 819315"/>
              <a:gd name="connsiteX2" fmla="*/ 443279 w 443298"/>
              <a:gd name="connsiteY2" fmla="*/ 305453 h 819315"/>
              <a:gd name="connsiteX3" fmla="*/ 422153 w 443298"/>
              <a:gd name="connsiteY3" fmla="*/ 387026 h 819315"/>
              <a:gd name="connsiteX4" fmla="*/ 384167 w 443298"/>
              <a:gd name="connsiteY4" fmla="*/ 440679 h 819315"/>
              <a:gd name="connsiteX5" fmla="*/ 376849 w 443298"/>
              <a:gd name="connsiteY5" fmla="*/ 451015 h 819315"/>
              <a:gd name="connsiteX6" fmla="*/ 310418 w 443298"/>
              <a:gd name="connsiteY6" fmla="*/ 578991 h 819315"/>
              <a:gd name="connsiteX7" fmla="*/ 348763 w 443298"/>
              <a:gd name="connsiteY7" fmla="*/ 744335 h 819315"/>
              <a:gd name="connsiteX8" fmla="*/ 382953 w 443298"/>
              <a:gd name="connsiteY8" fmla="*/ 819315 h 819315"/>
              <a:gd name="connsiteX9" fmla="*/ 0 w 443298"/>
              <a:gd name="connsiteY9" fmla="*/ 819315 h 819315"/>
              <a:gd name="connsiteX10" fmla="*/ 345071 w 443298"/>
              <a:gd name="connsiteY10" fmla="*/ 73172 h 8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298" h="819315">
                <a:moveTo>
                  <a:pt x="378911" y="0"/>
                </a:moveTo>
                <a:lnTo>
                  <a:pt x="404935" y="82958"/>
                </a:lnTo>
                <a:cubicBezTo>
                  <a:pt x="428463" y="165916"/>
                  <a:pt x="443931" y="242279"/>
                  <a:pt x="443279" y="305453"/>
                </a:cubicBezTo>
                <a:cubicBezTo>
                  <a:pt x="442954" y="337040"/>
                  <a:pt x="434569" y="363499"/>
                  <a:pt x="422153" y="387026"/>
                </a:cubicBezTo>
                <a:lnTo>
                  <a:pt x="384167" y="440679"/>
                </a:lnTo>
                <a:lnTo>
                  <a:pt x="376849" y="451015"/>
                </a:lnTo>
                <a:cubicBezTo>
                  <a:pt x="343959" y="490743"/>
                  <a:pt x="311069" y="527540"/>
                  <a:pt x="310418" y="578991"/>
                </a:cubicBezTo>
                <a:cubicBezTo>
                  <a:pt x="309767" y="630442"/>
                  <a:pt x="325235" y="686289"/>
                  <a:pt x="348763" y="744335"/>
                </a:cubicBezTo>
                <a:lnTo>
                  <a:pt x="382953" y="819315"/>
                </a:lnTo>
                <a:lnTo>
                  <a:pt x="0" y="819315"/>
                </a:lnTo>
                <a:lnTo>
                  <a:pt x="345071" y="73172"/>
                </a:lnTo>
                <a:close/>
              </a:path>
            </a:pathLst>
          </a:cu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手繪多邊形 68"/>
          <p:cNvSpPr/>
          <p:nvPr/>
        </p:nvSpPr>
        <p:spPr>
          <a:xfrm>
            <a:off x="4871590" y="5483916"/>
            <a:ext cx="457219" cy="829907"/>
          </a:xfrm>
          <a:custGeom>
            <a:avLst/>
            <a:gdLst>
              <a:gd name="connsiteX0" fmla="*/ 73410 w 457219"/>
              <a:gd name="connsiteY0" fmla="*/ 0 h 829907"/>
              <a:gd name="connsiteX1" fmla="*/ 457219 w 457219"/>
              <a:gd name="connsiteY1" fmla="*/ 829907 h 829907"/>
              <a:gd name="connsiteX2" fmla="*/ 114049 w 457219"/>
              <a:gd name="connsiteY2" fmla="*/ 829907 h 829907"/>
              <a:gd name="connsiteX3" fmla="*/ 72554 w 457219"/>
              <a:gd name="connsiteY3" fmla="*/ 829907 h 829907"/>
              <a:gd name="connsiteX4" fmla="*/ 38364 w 457219"/>
              <a:gd name="connsiteY4" fmla="*/ 754927 h 829907"/>
              <a:gd name="connsiteX5" fmla="*/ 19 w 457219"/>
              <a:gd name="connsiteY5" fmla="*/ 589583 h 829907"/>
              <a:gd name="connsiteX6" fmla="*/ 66450 w 457219"/>
              <a:gd name="connsiteY6" fmla="*/ 461607 h 829907"/>
              <a:gd name="connsiteX7" fmla="*/ 73768 w 457219"/>
              <a:gd name="connsiteY7" fmla="*/ 451271 h 829907"/>
              <a:gd name="connsiteX8" fmla="*/ 111754 w 457219"/>
              <a:gd name="connsiteY8" fmla="*/ 397618 h 829907"/>
              <a:gd name="connsiteX9" fmla="*/ 132880 w 457219"/>
              <a:gd name="connsiteY9" fmla="*/ 316045 h 829907"/>
              <a:gd name="connsiteX10" fmla="*/ 94536 w 457219"/>
              <a:gd name="connsiteY10" fmla="*/ 93550 h 829907"/>
              <a:gd name="connsiteX11" fmla="*/ 68512 w 457219"/>
              <a:gd name="connsiteY11" fmla="*/ 10592 h 82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19" h="829907">
                <a:moveTo>
                  <a:pt x="73410" y="0"/>
                </a:moveTo>
                <a:lnTo>
                  <a:pt x="457219" y="829907"/>
                </a:lnTo>
                <a:lnTo>
                  <a:pt x="114049" y="829907"/>
                </a:lnTo>
                <a:lnTo>
                  <a:pt x="72554" y="829907"/>
                </a:lnTo>
                <a:lnTo>
                  <a:pt x="38364" y="754927"/>
                </a:lnTo>
                <a:cubicBezTo>
                  <a:pt x="14836" y="696881"/>
                  <a:pt x="-632" y="641034"/>
                  <a:pt x="19" y="589583"/>
                </a:cubicBezTo>
                <a:cubicBezTo>
                  <a:pt x="670" y="538132"/>
                  <a:pt x="33560" y="501335"/>
                  <a:pt x="66450" y="461607"/>
                </a:cubicBezTo>
                <a:lnTo>
                  <a:pt x="73768" y="451271"/>
                </a:lnTo>
                <a:lnTo>
                  <a:pt x="111754" y="397618"/>
                </a:lnTo>
                <a:cubicBezTo>
                  <a:pt x="124170" y="374091"/>
                  <a:pt x="132555" y="347632"/>
                  <a:pt x="132880" y="316045"/>
                </a:cubicBezTo>
                <a:cubicBezTo>
                  <a:pt x="133532" y="252871"/>
                  <a:pt x="118064" y="176508"/>
                  <a:pt x="94536" y="93550"/>
                </a:cubicBezTo>
                <a:lnTo>
                  <a:pt x="68512" y="1059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等腰三角形 49"/>
          <p:cNvSpPr/>
          <p:nvPr/>
        </p:nvSpPr>
        <p:spPr>
          <a:xfrm>
            <a:off x="4561191" y="5492271"/>
            <a:ext cx="767618" cy="829907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R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74" name="等腰三角形 73"/>
          <p:cNvSpPr/>
          <p:nvPr/>
        </p:nvSpPr>
        <p:spPr>
          <a:xfrm>
            <a:off x="3457592" y="4472846"/>
            <a:ext cx="2079044" cy="2005599"/>
          </a:xfrm>
          <a:prstGeom prst="triangl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 sz="2000">
              <a:solidFill>
                <a:schemeClr val="tx1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18118" y="4358522"/>
            <a:ext cx="2610827" cy="2234248"/>
            <a:chOff x="5904523" y="4170951"/>
            <a:chExt cx="2610827" cy="2234248"/>
          </a:xfrm>
        </p:grpSpPr>
        <p:sp>
          <p:nvSpPr>
            <p:cNvPr id="29" name="圓角矩形 28"/>
            <p:cNvSpPr/>
            <p:nvPr/>
          </p:nvSpPr>
          <p:spPr>
            <a:xfrm>
              <a:off x="5904523" y="4170951"/>
              <a:ext cx="2610827" cy="2234248"/>
            </a:xfrm>
            <a:prstGeom prst="roundRect">
              <a:avLst>
                <a:gd name="adj" fmla="val 108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6956352" y="4586249"/>
              <a:ext cx="502317" cy="5037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000" b="1" smtClean="0">
                  <a:solidFill>
                    <a:schemeClr val="tx1"/>
                  </a:solidFill>
                </a:rPr>
                <a:t>r</a:t>
              </a:r>
              <a:endParaRPr lang="zh-TW" altLang="en-US" sz="2000" b="1">
                <a:solidFill>
                  <a:schemeClr val="tx1"/>
                </a:solidFill>
              </a:endParaRPr>
            </a:p>
          </p:txBody>
        </p:sp>
        <p:cxnSp>
          <p:nvCxnSpPr>
            <p:cNvPr id="11" name="直線接點 10"/>
            <p:cNvCxnSpPr>
              <a:stCxn id="10" idx="3"/>
            </p:cNvCxnSpPr>
            <p:nvPr/>
          </p:nvCxnSpPr>
          <p:spPr>
            <a:xfrm flipH="1">
              <a:off x="6768597" y="5016257"/>
              <a:ext cx="261318" cy="284987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10" idx="5"/>
            </p:cNvCxnSpPr>
            <p:nvPr/>
          </p:nvCxnSpPr>
          <p:spPr>
            <a:xfrm>
              <a:off x="7385106" y="5016257"/>
              <a:ext cx="263743" cy="291954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2" name="手繪多邊形 41"/>
            <p:cNvSpPr/>
            <p:nvPr/>
          </p:nvSpPr>
          <p:spPr>
            <a:xfrm>
              <a:off x="7648850" y="5316298"/>
              <a:ext cx="383809" cy="829907"/>
            </a:xfrm>
            <a:custGeom>
              <a:avLst/>
              <a:gdLst>
                <a:gd name="connsiteX0" fmla="*/ 0 w 383809"/>
                <a:gd name="connsiteY0" fmla="*/ 0 h 829907"/>
                <a:gd name="connsiteX1" fmla="*/ 383809 w 383809"/>
                <a:gd name="connsiteY1" fmla="*/ 829907 h 829907"/>
                <a:gd name="connsiteX2" fmla="*/ 0 w 383809"/>
                <a:gd name="connsiteY2" fmla="*/ 829907 h 829907"/>
                <a:gd name="connsiteX3" fmla="*/ 0 w 383809"/>
                <a:gd name="connsiteY3" fmla="*/ 0 h 82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809" h="829907">
                  <a:moveTo>
                    <a:pt x="0" y="0"/>
                  </a:moveTo>
                  <a:lnTo>
                    <a:pt x="383809" y="829907"/>
                  </a:lnTo>
                  <a:lnTo>
                    <a:pt x="0" y="8299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手繪多邊形 42"/>
            <p:cNvSpPr/>
            <p:nvPr/>
          </p:nvSpPr>
          <p:spPr>
            <a:xfrm>
              <a:off x="7265041" y="5316298"/>
              <a:ext cx="383809" cy="829907"/>
            </a:xfrm>
            <a:custGeom>
              <a:avLst/>
              <a:gdLst>
                <a:gd name="connsiteX0" fmla="*/ 383809 w 383809"/>
                <a:gd name="connsiteY0" fmla="*/ 0 h 829907"/>
                <a:gd name="connsiteX1" fmla="*/ 383809 w 383809"/>
                <a:gd name="connsiteY1" fmla="*/ 829907 h 829907"/>
                <a:gd name="connsiteX2" fmla="*/ 0 w 383809"/>
                <a:gd name="connsiteY2" fmla="*/ 829907 h 829907"/>
                <a:gd name="connsiteX3" fmla="*/ 383809 w 383809"/>
                <a:gd name="connsiteY3" fmla="*/ 0 h 82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3809" h="829907">
                  <a:moveTo>
                    <a:pt x="383809" y="0"/>
                  </a:moveTo>
                  <a:lnTo>
                    <a:pt x="383809" y="829907"/>
                  </a:lnTo>
                  <a:lnTo>
                    <a:pt x="0" y="829907"/>
                  </a:lnTo>
                  <a:lnTo>
                    <a:pt x="38380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等腰三角形 43"/>
            <p:cNvSpPr/>
            <p:nvPr/>
          </p:nvSpPr>
          <p:spPr>
            <a:xfrm>
              <a:off x="7265040" y="5315711"/>
              <a:ext cx="767618" cy="82990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R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71" name="手繪多邊形 70"/>
            <p:cNvSpPr/>
            <p:nvPr/>
          </p:nvSpPr>
          <p:spPr>
            <a:xfrm>
              <a:off x="6394111" y="5306937"/>
              <a:ext cx="443298" cy="819315"/>
            </a:xfrm>
            <a:custGeom>
              <a:avLst/>
              <a:gdLst>
                <a:gd name="connsiteX0" fmla="*/ 378911 w 443298"/>
                <a:gd name="connsiteY0" fmla="*/ 0 h 819315"/>
                <a:gd name="connsiteX1" fmla="*/ 404935 w 443298"/>
                <a:gd name="connsiteY1" fmla="*/ 82958 h 819315"/>
                <a:gd name="connsiteX2" fmla="*/ 443279 w 443298"/>
                <a:gd name="connsiteY2" fmla="*/ 305453 h 819315"/>
                <a:gd name="connsiteX3" fmla="*/ 422153 w 443298"/>
                <a:gd name="connsiteY3" fmla="*/ 387026 h 819315"/>
                <a:gd name="connsiteX4" fmla="*/ 384167 w 443298"/>
                <a:gd name="connsiteY4" fmla="*/ 440679 h 819315"/>
                <a:gd name="connsiteX5" fmla="*/ 376849 w 443298"/>
                <a:gd name="connsiteY5" fmla="*/ 451015 h 819315"/>
                <a:gd name="connsiteX6" fmla="*/ 310418 w 443298"/>
                <a:gd name="connsiteY6" fmla="*/ 578991 h 819315"/>
                <a:gd name="connsiteX7" fmla="*/ 348763 w 443298"/>
                <a:gd name="connsiteY7" fmla="*/ 744335 h 819315"/>
                <a:gd name="connsiteX8" fmla="*/ 382953 w 443298"/>
                <a:gd name="connsiteY8" fmla="*/ 819315 h 819315"/>
                <a:gd name="connsiteX9" fmla="*/ 0 w 443298"/>
                <a:gd name="connsiteY9" fmla="*/ 819315 h 819315"/>
                <a:gd name="connsiteX10" fmla="*/ 345071 w 443298"/>
                <a:gd name="connsiteY10" fmla="*/ 73172 h 8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298" h="819315">
                  <a:moveTo>
                    <a:pt x="378911" y="0"/>
                  </a:moveTo>
                  <a:lnTo>
                    <a:pt x="404935" y="82958"/>
                  </a:lnTo>
                  <a:cubicBezTo>
                    <a:pt x="428463" y="165916"/>
                    <a:pt x="443931" y="242279"/>
                    <a:pt x="443279" y="305453"/>
                  </a:cubicBezTo>
                  <a:cubicBezTo>
                    <a:pt x="442954" y="337040"/>
                    <a:pt x="434569" y="363499"/>
                    <a:pt x="422153" y="387026"/>
                  </a:cubicBezTo>
                  <a:lnTo>
                    <a:pt x="384167" y="440679"/>
                  </a:lnTo>
                  <a:lnTo>
                    <a:pt x="376849" y="451015"/>
                  </a:lnTo>
                  <a:cubicBezTo>
                    <a:pt x="343959" y="490743"/>
                    <a:pt x="311069" y="527540"/>
                    <a:pt x="310418" y="578991"/>
                  </a:cubicBezTo>
                  <a:cubicBezTo>
                    <a:pt x="309767" y="630442"/>
                    <a:pt x="325235" y="686289"/>
                    <a:pt x="348763" y="744335"/>
                  </a:cubicBezTo>
                  <a:lnTo>
                    <a:pt x="382953" y="819315"/>
                  </a:lnTo>
                  <a:lnTo>
                    <a:pt x="0" y="819315"/>
                  </a:lnTo>
                  <a:lnTo>
                    <a:pt x="345071" y="73172"/>
                  </a:lnTo>
                  <a:close/>
                </a:path>
              </a:pathLst>
            </a:custGeom>
            <a:solidFill>
              <a:srgbClr val="F3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手繪多邊形 71"/>
            <p:cNvSpPr/>
            <p:nvPr/>
          </p:nvSpPr>
          <p:spPr>
            <a:xfrm>
              <a:off x="6704511" y="5296345"/>
              <a:ext cx="457219" cy="829907"/>
            </a:xfrm>
            <a:custGeom>
              <a:avLst/>
              <a:gdLst>
                <a:gd name="connsiteX0" fmla="*/ 73410 w 457219"/>
                <a:gd name="connsiteY0" fmla="*/ 0 h 829907"/>
                <a:gd name="connsiteX1" fmla="*/ 457219 w 457219"/>
                <a:gd name="connsiteY1" fmla="*/ 829907 h 829907"/>
                <a:gd name="connsiteX2" fmla="*/ 114049 w 457219"/>
                <a:gd name="connsiteY2" fmla="*/ 829907 h 829907"/>
                <a:gd name="connsiteX3" fmla="*/ 72554 w 457219"/>
                <a:gd name="connsiteY3" fmla="*/ 829907 h 829907"/>
                <a:gd name="connsiteX4" fmla="*/ 38364 w 457219"/>
                <a:gd name="connsiteY4" fmla="*/ 754927 h 829907"/>
                <a:gd name="connsiteX5" fmla="*/ 19 w 457219"/>
                <a:gd name="connsiteY5" fmla="*/ 589583 h 829907"/>
                <a:gd name="connsiteX6" fmla="*/ 66450 w 457219"/>
                <a:gd name="connsiteY6" fmla="*/ 461607 h 829907"/>
                <a:gd name="connsiteX7" fmla="*/ 73768 w 457219"/>
                <a:gd name="connsiteY7" fmla="*/ 451271 h 829907"/>
                <a:gd name="connsiteX8" fmla="*/ 111754 w 457219"/>
                <a:gd name="connsiteY8" fmla="*/ 397618 h 829907"/>
                <a:gd name="connsiteX9" fmla="*/ 132880 w 457219"/>
                <a:gd name="connsiteY9" fmla="*/ 316045 h 829907"/>
                <a:gd name="connsiteX10" fmla="*/ 94536 w 457219"/>
                <a:gd name="connsiteY10" fmla="*/ 93550 h 829907"/>
                <a:gd name="connsiteX11" fmla="*/ 68512 w 457219"/>
                <a:gd name="connsiteY11" fmla="*/ 10592 h 82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219" h="829907">
                  <a:moveTo>
                    <a:pt x="73410" y="0"/>
                  </a:moveTo>
                  <a:lnTo>
                    <a:pt x="457219" y="829907"/>
                  </a:lnTo>
                  <a:lnTo>
                    <a:pt x="114049" y="829907"/>
                  </a:lnTo>
                  <a:lnTo>
                    <a:pt x="72554" y="829907"/>
                  </a:lnTo>
                  <a:lnTo>
                    <a:pt x="38364" y="754927"/>
                  </a:lnTo>
                  <a:cubicBezTo>
                    <a:pt x="14836" y="696881"/>
                    <a:pt x="-632" y="641034"/>
                    <a:pt x="19" y="589583"/>
                  </a:cubicBezTo>
                  <a:cubicBezTo>
                    <a:pt x="670" y="538132"/>
                    <a:pt x="33560" y="501335"/>
                    <a:pt x="66450" y="461607"/>
                  </a:cubicBezTo>
                  <a:lnTo>
                    <a:pt x="73768" y="451271"/>
                  </a:lnTo>
                  <a:lnTo>
                    <a:pt x="111754" y="397618"/>
                  </a:lnTo>
                  <a:cubicBezTo>
                    <a:pt x="124170" y="374091"/>
                    <a:pt x="132555" y="347632"/>
                    <a:pt x="132880" y="316045"/>
                  </a:cubicBezTo>
                  <a:cubicBezTo>
                    <a:pt x="133532" y="252871"/>
                    <a:pt x="118064" y="176508"/>
                    <a:pt x="94536" y="93550"/>
                  </a:cubicBezTo>
                  <a:lnTo>
                    <a:pt x="68512" y="1059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C000"/>
                </a:solidFill>
              </a:endParaRPr>
            </a:p>
          </p:txBody>
        </p:sp>
        <p:sp>
          <p:nvSpPr>
            <p:cNvPr id="73" name="等腰三角形 72"/>
            <p:cNvSpPr/>
            <p:nvPr/>
          </p:nvSpPr>
          <p:spPr>
            <a:xfrm>
              <a:off x="6394112" y="5304700"/>
              <a:ext cx="767618" cy="829907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L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75" name="等腰三角形 74"/>
            <p:cNvSpPr/>
            <p:nvPr/>
          </p:nvSpPr>
          <p:spPr>
            <a:xfrm>
              <a:off x="6167988" y="4285274"/>
              <a:ext cx="2079044" cy="20055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TW" alt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30221" y="4141516"/>
            <a:ext cx="1175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/>
              <a:t>key &lt; </a:t>
            </a:r>
            <a:r>
              <a:rPr lang="en-US" altLang="zh-TW" b="1" err="1"/>
              <a:t>r</a:t>
            </a:r>
            <a:r>
              <a:rPr lang="en-US" altLang="zh-TW" err="1"/>
              <a:t>.key</a:t>
            </a: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07021" y="4141516"/>
            <a:ext cx="1175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/>
              <a:t>key &gt; </a:t>
            </a:r>
            <a:r>
              <a:rPr lang="en-US" altLang="zh-TW" b="1" err="1"/>
              <a:t>r</a:t>
            </a:r>
            <a:r>
              <a:rPr lang="en-US" altLang="zh-TW" err="1"/>
              <a:t>.key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694743" y="4141516"/>
            <a:ext cx="1290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/>
              <a:t>key == </a:t>
            </a:r>
            <a:r>
              <a:rPr lang="en-US" altLang="zh-TW" b="1" err="1"/>
              <a:t>r</a:t>
            </a:r>
            <a:r>
              <a:rPr lang="en-US" altLang="zh-TW" err="1"/>
              <a:t>.key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4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圓角矩形 41"/>
          <p:cNvSpPr/>
          <p:nvPr/>
        </p:nvSpPr>
        <p:spPr>
          <a:xfrm>
            <a:off x="387246" y="1908237"/>
            <a:ext cx="2883662" cy="32655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圓角矩形 44"/>
          <p:cNvSpPr/>
          <p:nvPr/>
        </p:nvSpPr>
        <p:spPr>
          <a:xfrm>
            <a:off x="3539561" y="4292509"/>
            <a:ext cx="228083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圓角矩形 45"/>
          <p:cNvSpPr/>
          <p:nvPr/>
        </p:nvSpPr>
        <p:spPr>
          <a:xfrm>
            <a:off x="3537210" y="1905969"/>
            <a:ext cx="228083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圓角矩形 47"/>
          <p:cNvSpPr/>
          <p:nvPr/>
        </p:nvSpPr>
        <p:spPr>
          <a:xfrm>
            <a:off x="6145928" y="1911961"/>
            <a:ext cx="261082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Splitting a BST by a Key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Key = 14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251</a:t>
            </a:fld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29217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橢圓 9"/>
          <p:cNvSpPr/>
          <p:nvPr/>
        </p:nvSpPr>
        <p:spPr>
          <a:xfrm>
            <a:off x="1495619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1" name="橢圓 10"/>
          <p:cNvSpPr/>
          <p:nvPr/>
        </p:nvSpPr>
        <p:spPr>
          <a:xfrm>
            <a:off x="1110230" y="309944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" name="橢圓 11"/>
          <p:cNvSpPr/>
          <p:nvPr/>
        </p:nvSpPr>
        <p:spPr>
          <a:xfrm>
            <a:off x="2127584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13" name="橢圓 12"/>
          <p:cNvSpPr/>
          <p:nvPr/>
        </p:nvSpPr>
        <p:spPr>
          <a:xfrm>
            <a:off x="2479802" y="309944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4" name="橢圓 13"/>
          <p:cNvSpPr/>
          <p:nvPr/>
        </p:nvSpPr>
        <p:spPr>
          <a:xfrm>
            <a:off x="1719442" y="261812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5" name="直線接點 14"/>
          <p:cNvCxnSpPr>
            <a:stCxn id="14" idx="3"/>
            <a:endCxn id="11" idx="7"/>
          </p:cNvCxnSpPr>
          <p:nvPr/>
        </p:nvCxnSpPr>
        <p:spPr>
          <a:xfrm flipH="1">
            <a:off x="1401987" y="2909884"/>
            <a:ext cx="367513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線接點 15"/>
          <p:cNvCxnSpPr>
            <a:stCxn id="11" idx="3"/>
            <a:endCxn id="9" idx="7"/>
          </p:cNvCxnSpPr>
          <p:nvPr/>
        </p:nvCxnSpPr>
        <p:spPr>
          <a:xfrm flipH="1">
            <a:off x="1020973" y="3391205"/>
            <a:ext cx="139315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線接點 16"/>
          <p:cNvCxnSpPr>
            <a:stCxn id="11" idx="5"/>
            <a:endCxn id="10" idx="1"/>
          </p:cNvCxnSpPr>
          <p:nvPr/>
        </p:nvCxnSpPr>
        <p:spPr>
          <a:xfrm>
            <a:off x="1401987" y="3391205"/>
            <a:ext cx="143691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線接點 17"/>
          <p:cNvCxnSpPr>
            <a:stCxn id="14" idx="5"/>
            <a:endCxn id="13" idx="1"/>
          </p:cNvCxnSpPr>
          <p:nvPr/>
        </p:nvCxnSpPr>
        <p:spPr>
          <a:xfrm>
            <a:off x="2011198" y="2909884"/>
            <a:ext cx="518661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線接點 18"/>
          <p:cNvCxnSpPr>
            <a:stCxn id="13" idx="3"/>
            <a:endCxn id="12" idx="7"/>
          </p:cNvCxnSpPr>
          <p:nvPr/>
        </p:nvCxnSpPr>
        <p:spPr>
          <a:xfrm flipH="1">
            <a:off x="2419340" y="3391204"/>
            <a:ext cx="110520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endCxn id="14" idx="0"/>
          </p:cNvCxnSpPr>
          <p:nvPr/>
        </p:nvCxnSpPr>
        <p:spPr>
          <a:xfrm flipH="1">
            <a:off x="1890349" y="2344738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635781" y="1997436"/>
            <a:ext cx="480647" cy="30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root</a:t>
            </a:r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19234" y="41744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9" name="橢圓 38"/>
          <p:cNvSpPr/>
          <p:nvPr/>
        </p:nvSpPr>
        <p:spPr>
          <a:xfrm>
            <a:off x="911230" y="418031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0" name="橢圓 39"/>
          <p:cNvSpPr/>
          <p:nvPr/>
        </p:nvSpPr>
        <p:spPr>
          <a:xfrm>
            <a:off x="1312582" y="416867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1" name="橢圓 40"/>
          <p:cNvSpPr/>
          <p:nvPr/>
        </p:nvSpPr>
        <p:spPr>
          <a:xfrm>
            <a:off x="1720208" y="41744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3" name="橢圓 42"/>
          <p:cNvSpPr/>
          <p:nvPr/>
        </p:nvSpPr>
        <p:spPr>
          <a:xfrm>
            <a:off x="2862628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44" name="直線接點 43"/>
          <p:cNvCxnSpPr>
            <a:stCxn id="13" idx="5"/>
            <a:endCxn id="43" idx="1"/>
          </p:cNvCxnSpPr>
          <p:nvPr/>
        </p:nvCxnSpPr>
        <p:spPr>
          <a:xfrm>
            <a:off x="2771558" y="3391204"/>
            <a:ext cx="141128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線接點 46"/>
          <p:cNvCxnSpPr>
            <a:stCxn id="9" idx="3"/>
            <a:endCxn id="38" idx="0"/>
          </p:cNvCxnSpPr>
          <p:nvPr/>
        </p:nvCxnSpPr>
        <p:spPr>
          <a:xfrm flipH="1">
            <a:off x="690141" y="3916357"/>
            <a:ext cx="89134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線接點 49"/>
          <p:cNvCxnSpPr>
            <a:stCxn id="9" idx="5"/>
            <a:endCxn id="39" idx="0"/>
          </p:cNvCxnSpPr>
          <p:nvPr/>
        </p:nvCxnSpPr>
        <p:spPr>
          <a:xfrm>
            <a:off x="1020973" y="3916357"/>
            <a:ext cx="61164" cy="2639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線接點 52"/>
          <p:cNvCxnSpPr>
            <a:stCxn id="10" idx="3"/>
            <a:endCxn id="40" idx="0"/>
          </p:cNvCxnSpPr>
          <p:nvPr/>
        </p:nvCxnSpPr>
        <p:spPr>
          <a:xfrm flipH="1">
            <a:off x="1483489" y="3916357"/>
            <a:ext cx="62188" cy="2523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線接點 55"/>
          <p:cNvCxnSpPr>
            <a:stCxn id="10" idx="5"/>
            <a:endCxn id="41" idx="0"/>
          </p:cNvCxnSpPr>
          <p:nvPr/>
        </p:nvCxnSpPr>
        <p:spPr>
          <a:xfrm>
            <a:off x="1787375" y="3916357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1339799" y="4484156"/>
            <a:ext cx="62188" cy="2523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1594060" y="4484156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等腰三角形 60"/>
          <p:cNvSpPr/>
          <p:nvPr/>
        </p:nvSpPr>
        <p:spPr>
          <a:xfrm>
            <a:off x="1226216" y="4736021"/>
            <a:ext cx="227165" cy="30812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X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" name="等腰三角形 62"/>
          <p:cNvSpPr/>
          <p:nvPr/>
        </p:nvSpPr>
        <p:spPr>
          <a:xfrm>
            <a:off x="1584217" y="4742567"/>
            <a:ext cx="227165" cy="30812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Y</a:t>
            </a:r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84" name="直線單箭頭接點 83"/>
          <p:cNvCxnSpPr>
            <a:endCxn id="14" idx="1"/>
          </p:cNvCxnSpPr>
          <p:nvPr/>
        </p:nvCxnSpPr>
        <p:spPr>
          <a:xfrm>
            <a:off x="1672771" y="2424935"/>
            <a:ext cx="96729" cy="24325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6" name="文字方塊 85"/>
          <p:cNvSpPr txBox="1"/>
          <p:nvPr/>
        </p:nvSpPr>
        <p:spPr>
          <a:xfrm>
            <a:off x="1191543" y="214032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curr</a:t>
            </a:r>
            <a:endParaRPr lang="zh-TW" altLang="en-US"/>
          </a:p>
        </p:txBody>
      </p:sp>
      <p:sp>
        <p:nvSpPr>
          <p:cNvPr id="105" name="橢圓 104"/>
          <p:cNvSpPr/>
          <p:nvPr/>
        </p:nvSpPr>
        <p:spPr>
          <a:xfrm>
            <a:off x="4466197" y="214138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106" name="直線接點 105"/>
          <p:cNvCxnSpPr/>
          <p:nvPr/>
        </p:nvCxnSpPr>
        <p:spPr>
          <a:xfrm flipH="1">
            <a:off x="4637104" y="1867999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7" name="文字方塊 106"/>
          <p:cNvSpPr txBox="1"/>
          <p:nvPr/>
        </p:nvSpPr>
        <p:spPr>
          <a:xfrm>
            <a:off x="4499887" y="152069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s</a:t>
            </a:r>
            <a:endParaRPr lang="zh-TW" altLang="en-US"/>
          </a:p>
        </p:txBody>
      </p:sp>
      <p:sp>
        <p:nvSpPr>
          <p:cNvPr id="108" name="文字方塊 107"/>
          <p:cNvSpPr txBox="1"/>
          <p:nvPr/>
        </p:nvSpPr>
        <p:spPr>
          <a:xfrm>
            <a:off x="3740768" y="200115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sHead</a:t>
            </a:r>
            <a:endParaRPr lang="zh-TW" altLang="en-US"/>
          </a:p>
        </p:txBody>
      </p:sp>
      <p:sp>
        <p:nvSpPr>
          <p:cNvPr id="109" name="橢圓 108"/>
          <p:cNvSpPr/>
          <p:nvPr/>
        </p:nvSpPr>
        <p:spPr>
          <a:xfrm>
            <a:off x="7558554" y="213716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119" name="文字方塊 118"/>
          <p:cNvSpPr txBox="1"/>
          <p:nvPr/>
        </p:nvSpPr>
        <p:spPr>
          <a:xfrm>
            <a:off x="6835706" y="200115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bHead</a:t>
            </a:r>
            <a:endParaRPr lang="zh-TW" altLang="en-US"/>
          </a:p>
        </p:txBody>
      </p:sp>
      <p:cxnSp>
        <p:nvCxnSpPr>
          <p:cNvPr id="121" name="直線接點 120"/>
          <p:cNvCxnSpPr/>
          <p:nvPr/>
        </p:nvCxnSpPr>
        <p:spPr>
          <a:xfrm flipH="1">
            <a:off x="7726314" y="1855796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2" name="文字方塊 121"/>
          <p:cNvSpPr txBox="1"/>
          <p:nvPr/>
        </p:nvSpPr>
        <p:spPr>
          <a:xfrm>
            <a:off x="7589097" y="15084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b</a:t>
            </a:r>
            <a:endParaRPr lang="zh-TW" altLang="en-US"/>
          </a:p>
        </p:txBody>
      </p:sp>
      <p:cxnSp>
        <p:nvCxnSpPr>
          <p:cNvPr id="49" name="直線接點 48"/>
          <p:cNvCxnSpPr/>
          <p:nvPr/>
        </p:nvCxnSpPr>
        <p:spPr>
          <a:xfrm flipH="1">
            <a:off x="4686070" y="4800343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" name="文字方塊 50"/>
          <p:cNvSpPr txBox="1"/>
          <p:nvPr/>
        </p:nvSpPr>
        <p:spPr>
          <a:xfrm>
            <a:off x="4402352" y="444660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mid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76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圓角矩形 50"/>
          <p:cNvSpPr/>
          <p:nvPr/>
        </p:nvSpPr>
        <p:spPr>
          <a:xfrm>
            <a:off x="387246" y="1908237"/>
            <a:ext cx="2883662" cy="32655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圓角矩形 51"/>
          <p:cNvSpPr/>
          <p:nvPr/>
        </p:nvSpPr>
        <p:spPr>
          <a:xfrm>
            <a:off x="3539561" y="4292509"/>
            <a:ext cx="228083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圓角矩形 53"/>
          <p:cNvSpPr/>
          <p:nvPr/>
        </p:nvSpPr>
        <p:spPr>
          <a:xfrm>
            <a:off x="3537210" y="1905969"/>
            <a:ext cx="228083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圓角矩形 54"/>
          <p:cNvSpPr/>
          <p:nvPr/>
        </p:nvSpPr>
        <p:spPr>
          <a:xfrm>
            <a:off x="6145928" y="1911961"/>
            <a:ext cx="261082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Splitting a BST by a Key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14 &lt; 20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252</a:t>
            </a:fld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29217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橢圓 9"/>
          <p:cNvSpPr/>
          <p:nvPr/>
        </p:nvSpPr>
        <p:spPr>
          <a:xfrm>
            <a:off x="1495619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1" name="橢圓 10"/>
          <p:cNvSpPr/>
          <p:nvPr/>
        </p:nvSpPr>
        <p:spPr>
          <a:xfrm>
            <a:off x="1110230" y="309944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2" name="橢圓 11"/>
          <p:cNvSpPr/>
          <p:nvPr/>
        </p:nvSpPr>
        <p:spPr>
          <a:xfrm>
            <a:off x="2127584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21</a:t>
            </a:r>
          </a:p>
        </p:txBody>
      </p:sp>
      <p:sp>
        <p:nvSpPr>
          <p:cNvPr id="13" name="橢圓 12"/>
          <p:cNvSpPr/>
          <p:nvPr/>
        </p:nvSpPr>
        <p:spPr>
          <a:xfrm>
            <a:off x="2479802" y="309944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25</a:t>
            </a:r>
          </a:p>
        </p:txBody>
      </p:sp>
      <p:sp>
        <p:nvSpPr>
          <p:cNvPr id="14" name="橢圓 13"/>
          <p:cNvSpPr/>
          <p:nvPr/>
        </p:nvSpPr>
        <p:spPr>
          <a:xfrm>
            <a:off x="1719442" y="261812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20</a:t>
            </a:r>
          </a:p>
        </p:txBody>
      </p:sp>
      <p:cxnSp>
        <p:nvCxnSpPr>
          <p:cNvPr id="15" name="直線接點 14"/>
          <p:cNvCxnSpPr>
            <a:stCxn id="14" idx="3"/>
            <a:endCxn id="11" idx="7"/>
          </p:cNvCxnSpPr>
          <p:nvPr/>
        </p:nvCxnSpPr>
        <p:spPr>
          <a:xfrm flipH="1">
            <a:off x="1401987" y="2909884"/>
            <a:ext cx="367513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線接點 15"/>
          <p:cNvCxnSpPr>
            <a:stCxn id="11" idx="3"/>
            <a:endCxn id="9" idx="7"/>
          </p:cNvCxnSpPr>
          <p:nvPr/>
        </p:nvCxnSpPr>
        <p:spPr>
          <a:xfrm flipH="1">
            <a:off x="1020973" y="3391205"/>
            <a:ext cx="139315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線接點 16"/>
          <p:cNvCxnSpPr>
            <a:stCxn id="11" idx="5"/>
            <a:endCxn id="10" idx="1"/>
          </p:cNvCxnSpPr>
          <p:nvPr/>
        </p:nvCxnSpPr>
        <p:spPr>
          <a:xfrm>
            <a:off x="1401987" y="3391205"/>
            <a:ext cx="143691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線接點 17"/>
          <p:cNvCxnSpPr>
            <a:stCxn id="14" idx="5"/>
            <a:endCxn id="13" idx="1"/>
          </p:cNvCxnSpPr>
          <p:nvPr/>
        </p:nvCxnSpPr>
        <p:spPr>
          <a:xfrm>
            <a:off x="2011198" y="2909884"/>
            <a:ext cx="518661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線接點 18"/>
          <p:cNvCxnSpPr>
            <a:stCxn id="13" idx="3"/>
            <a:endCxn id="12" idx="7"/>
          </p:cNvCxnSpPr>
          <p:nvPr/>
        </p:nvCxnSpPr>
        <p:spPr>
          <a:xfrm flipH="1">
            <a:off x="2419340" y="3391204"/>
            <a:ext cx="110520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endCxn id="14" idx="0"/>
          </p:cNvCxnSpPr>
          <p:nvPr/>
        </p:nvCxnSpPr>
        <p:spPr>
          <a:xfrm flipH="1">
            <a:off x="1890349" y="2344738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635781" y="1997436"/>
            <a:ext cx="480647" cy="30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root</a:t>
            </a:r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19234" y="41744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9" name="橢圓 38"/>
          <p:cNvSpPr/>
          <p:nvPr/>
        </p:nvSpPr>
        <p:spPr>
          <a:xfrm>
            <a:off x="911230" y="418031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0" name="橢圓 39"/>
          <p:cNvSpPr/>
          <p:nvPr/>
        </p:nvSpPr>
        <p:spPr>
          <a:xfrm>
            <a:off x="1312582" y="416867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1" name="橢圓 40"/>
          <p:cNvSpPr/>
          <p:nvPr/>
        </p:nvSpPr>
        <p:spPr>
          <a:xfrm>
            <a:off x="1720208" y="41744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3" name="橢圓 42"/>
          <p:cNvSpPr/>
          <p:nvPr/>
        </p:nvSpPr>
        <p:spPr>
          <a:xfrm>
            <a:off x="2862628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28</a:t>
            </a:r>
          </a:p>
        </p:txBody>
      </p:sp>
      <p:cxnSp>
        <p:nvCxnSpPr>
          <p:cNvPr id="44" name="直線接點 43"/>
          <p:cNvCxnSpPr>
            <a:stCxn id="13" idx="5"/>
            <a:endCxn id="43" idx="1"/>
          </p:cNvCxnSpPr>
          <p:nvPr/>
        </p:nvCxnSpPr>
        <p:spPr>
          <a:xfrm>
            <a:off x="2771558" y="3391204"/>
            <a:ext cx="141128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線接點 46"/>
          <p:cNvCxnSpPr>
            <a:stCxn id="9" idx="3"/>
            <a:endCxn id="38" idx="0"/>
          </p:cNvCxnSpPr>
          <p:nvPr/>
        </p:nvCxnSpPr>
        <p:spPr>
          <a:xfrm flipH="1">
            <a:off x="690141" y="3916357"/>
            <a:ext cx="89134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線接點 49"/>
          <p:cNvCxnSpPr>
            <a:stCxn id="9" idx="5"/>
            <a:endCxn id="39" idx="0"/>
          </p:cNvCxnSpPr>
          <p:nvPr/>
        </p:nvCxnSpPr>
        <p:spPr>
          <a:xfrm>
            <a:off x="1020973" y="3916357"/>
            <a:ext cx="61164" cy="2639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線接點 52"/>
          <p:cNvCxnSpPr>
            <a:stCxn id="10" idx="3"/>
            <a:endCxn id="40" idx="0"/>
          </p:cNvCxnSpPr>
          <p:nvPr/>
        </p:nvCxnSpPr>
        <p:spPr>
          <a:xfrm flipH="1">
            <a:off x="1483489" y="3916357"/>
            <a:ext cx="62188" cy="2523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線接點 55"/>
          <p:cNvCxnSpPr>
            <a:stCxn id="10" idx="5"/>
            <a:endCxn id="41" idx="0"/>
          </p:cNvCxnSpPr>
          <p:nvPr/>
        </p:nvCxnSpPr>
        <p:spPr>
          <a:xfrm>
            <a:off x="1787375" y="3916357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1339799" y="4484156"/>
            <a:ext cx="62188" cy="2523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1594060" y="4484156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等腰三角形 60"/>
          <p:cNvSpPr/>
          <p:nvPr/>
        </p:nvSpPr>
        <p:spPr>
          <a:xfrm>
            <a:off x="1226216" y="4736021"/>
            <a:ext cx="227165" cy="30812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X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" name="等腰三角形 62"/>
          <p:cNvSpPr/>
          <p:nvPr/>
        </p:nvSpPr>
        <p:spPr>
          <a:xfrm>
            <a:off x="1584217" y="4742567"/>
            <a:ext cx="227165" cy="30812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Y</a:t>
            </a:r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84" name="直線單箭頭接點 83"/>
          <p:cNvCxnSpPr/>
          <p:nvPr/>
        </p:nvCxnSpPr>
        <p:spPr>
          <a:xfrm>
            <a:off x="1078127" y="2895442"/>
            <a:ext cx="96729" cy="24325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6" name="文字方塊 85"/>
          <p:cNvSpPr txBox="1"/>
          <p:nvPr/>
        </p:nvSpPr>
        <p:spPr>
          <a:xfrm>
            <a:off x="596899" y="261082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curr</a:t>
            </a:r>
            <a:endParaRPr lang="zh-TW" altLang="en-US"/>
          </a:p>
        </p:txBody>
      </p:sp>
      <p:sp>
        <p:nvSpPr>
          <p:cNvPr id="58" name="橢圓 57"/>
          <p:cNvSpPr/>
          <p:nvPr/>
        </p:nvSpPr>
        <p:spPr>
          <a:xfrm>
            <a:off x="4466197" y="214138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62" name="直線接點 61"/>
          <p:cNvCxnSpPr/>
          <p:nvPr/>
        </p:nvCxnSpPr>
        <p:spPr>
          <a:xfrm flipH="1">
            <a:off x="4637104" y="1867999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文字方塊 63"/>
          <p:cNvSpPr txBox="1"/>
          <p:nvPr/>
        </p:nvSpPr>
        <p:spPr>
          <a:xfrm>
            <a:off x="4499887" y="152069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s</a:t>
            </a:r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3740768" y="200115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sHead</a:t>
            </a:r>
            <a:endParaRPr lang="zh-TW" altLang="en-US"/>
          </a:p>
        </p:txBody>
      </p:sp>
      <p:sp>
        <p:nvSpPr>
          <p:cNvPr id="66" name="橢圓 65"/>
          <p:cNvSpPr/>
          <p:nvPr/>
        </p:nvSpPr>
        <p:spPr>
          <a:xfrm>
            <a:off x="7558554" y="213716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6871331" y="22344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b</a:t>
            </a:r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7589097" y="3623991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5" name="橢圓 84"/>
          <p:cNvSpPr/>
          <p:nvPr/>
        </p:nvSpPr>
        <p:spPr>
          <a:xfrm>
            <a:off x="7941315" y="3098838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87" name="橢圓 86"/>
          <p:cNvSpPr/>
          <p:nvPr/>
        </p:nvSpPr>
        <p:spPr>
          <a:xfrm>
            <a:off x="7180955" y="2617518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88" name="直線接點 87"/>
          <p:cNvCxnSpPr>
            <a:stCxn id="87" idx="5"/>
            <a:endCxn id="85" idx="1"/>
          </p:cNvCxnSpPr>
          <p:nvPr/>
        </p:nvCxnSpPr>
        <p:spPr>
          <a:xfrm>
            <a:off x="7472711" y="2909274"/>
            <a:ext cx="518661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直線接點 88"/>
          <p:cNvCxnSpPr>
            <a:stCxn id="85" idx="3"/>
            <a:endCxn id="83" idx="7"/>
          </p:cNvCxnSpPr>
          <p:nvPr/>
        </p:nvCxnSpPr>
        <p:spPr>
          <a:xfrm flipH="1">
            <a:off x="7880853" y="3390594"/>
            <a:ext cx="110520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" name="橢圓 89"/>
          <p:cNvSpPr/>
          <p:nvPr/>
        </p:nvSpPr>
        <p:spPr>
          <a:xfrm>
            <a:off x="8324141" y="3623991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91" name="直線接點 90"/>
          <p:cNvCxnSpPr>
            <a:stCxn id="85" idx="5"/>
            <a:endCxn id="90" idx="1"/>
          </p:cNvCxnSpPr>
          <p:nvPr/>
        </p:nvCxnSpPr>
        <p:spPr>
          <a:xfrm>
            <a:off x="8233071" y="3390594"/>
            <a:ext cx="141128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直線接點 91"/>
          <p:cNvCxnSpPr>
            <a:stCxn id="66" idx="3"/>
            <a:endCxn id="87" idx="7"/>
          </p:cNvCxnSpPr>
          <p:nvPr/>
        </p:nvCxnSpPr>
        <p:spPr>
          <a:xfrm flipH="1">
            <a:off x="7472711" y="2428923"/>
            <a:ext cx="135901" cy="2386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3" name="文字方塊 92"/>
          <p:cNvSpPr txBox="1"/>
          <p:nvPr/>
        </p:nvSpPr>
        <p:spPr>
          <a:xfrm>
            <a:off x="6835706" y="200115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bHead</a:t>
            </a:r>
            <a:endParaRPr lang="zh-TW" altLang="en-US"/>
          </a:p>
        </p:txBody>
      </p:sp>
      <p:sp>
        <p:nvSpPr>
          <p:cNvPr id="94" name="手繪多邊形 93"/>
          <p:cNvSpPr/>
          <p:nvPr/>
        </p:nvSpPr>
        <p:spPr>
          <a:xfrm>
            <a:off x="7147855" y="2428923"/>
            <a:ext cx="183038" cy="188595"/>
          </a:xfrm>
          <a:custGeom>
            <a:avLst/>
            <a:gdLst>
              <a:gd name="connsiteX0" fmla="*/ 0 w 211016"/>
              <a:gd name="connsiteY0" fmla="*/ 0 h 257907"/>
              <a:gd name="connsiteX1" fmla="*/ 211016 w 211016"/>
              <a:gd name="connsiteY1" fmla="*/ 0 h 257907"/>
              <a:gd name="connsiteX2" fmla="*/ 211016 w 211016"/>
              <a:gd name="connsiteY2" fmla="*/ 257907 h 25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257907">
                <a:moveTo>
                  <a:pt x="0" y="0"/>
                </a:moveTo>
                <a:lnTo>
                  <a:pt x="211016" y="0"/>
                </a:lnTo>
                <a:lnTo>
                  <a:pt x="211016" y="257907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接點 56"/>
          <p:cNvCxnSpPr/>
          <p:nvPr/>
        </p:nvCxnSpPr>
        <p:spPr>
          <a:xfrm flipH="1">
            <a:off x="4686070" y="4800343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7" name="文字方塊 66"/>
          <p:cNvSpPr txBox="1"/>
          <p:nvPr/>
        </p:nvSpPr>
        <p:spPr>
          <a:xfrm>
            <a:off x="4402352" y="444660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mid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7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圓角矩形 68"/>
          <p:cNvSpPr/>
          <p:nvPr/>
        </p:nvSpPr>
        <p:spPr>
          <a:xfrm>
            <a:off x="387246" y="1908237"/>
            <a:ext cx="2883662" cy="32655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圓角矩形 69"/>
          <p:cNvSpPr/>
          <p:nvPr/>
        </p:nvSpPr>
        <p:spPr>
          <a:xfrm>
            <a:off x="3539561" y="4292509"/>
            <a:ext cx="228083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圓角矩形 71"/>
          <p:cNvSpPr/>
          <p:nvPr/>
        </p:nvSpPr>
        <p:spPr>
          <a:xfrm>
            <a:off x="3537210" y="1905969"/>
            <a:ext cx="228083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圓角矩形 74"/>
          <p:cNvSpPr/>
          <p:nvPr/>
        </p:nvSpPr>
        <p:spPr>
          <a:xfrm>
            <a:off x="6145928" y="1911961"/>
            <a:ext cx="261082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Splitting a BST by a Key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14 &gt; 12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253</a:t>
            </a:fld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29217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sp>
        <p:nvSpPr>
          <p:cNvPr id="10" name="橢圓 9"/>
          <p:cNvSpPr/>
          <p:nvPr/>
        </p:nvSpPr>
        <p:spPr>
          <a:xfrm>
            <a:off x="1495619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1" name="橢圓 10"/>
          <p:cNvSpPr/>
          <p:nvPr/>
        </p:nvSpPr>
        <p:spPr>
          <a:xfrm>
            <a:off x="1110230" y="309944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sp>
        <p:nvSpPr>
          <p:cNvPr id="12" name="橢圓 11"/>
          <p:cNvSpPr/>
          <p:nvPr/>
        </p:nvSpPr>
        <p:spPr>
          <a:xfrm>
            <a:off x="2127584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21</a:t>
            </a:r>
          </a:p>
        </p:txBody>
      </p:sp>
      <p:sp>
        <p:nvSpPr>
          <p:cNvPr id="13" name="橢圓 12"/>
          <p:cNvSpPr/>
          <p:nvPr/>
        </p:nvSpPr>
        <p:spPr>
          <a:xfrm>
            <a:off x="2479802" y="309944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25</a:t>
            </a:r>
          </a:p>
        </p:txBody>
      </p:sp>
      <p:sp>
        <p:nvSpPr>
          <p:cNvPr id="14" name="橢圓 13"/>
          <p:cNvSpPr/>
          <p:nvPr/>
        </p:nvSpPr>
        <p:spPr>
          <a:xfrm>
            <a:off x="1719442" y="261812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20</a:t>
            </a:r>
          </a:p>
        </p:txBody>
      </p:sp>
      <p:cxnSp>
        <p:nvCxnSpPr>
          <p:cNvPr id="15" name="直線接點 14"/>
          <p:cNvCxnSpPr>
            <a:stCxn id="14" idx="3"/>
            <a:endCxn id="11" idx="7"/>
          </p:cNvCxnSpPr>
          <p:nvPr/>
        </p:nvCxnSpPr>
        <p:spPr>
          <a:xfrm flipH="1">
            <a:off x="1401987" y="2909884"/>
            <a:ext cx="367513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線接點 15"/>
          <p:cNvCxnSpPr>
            <a:stCxn id="11" idx="3"/>
            <a:endCxn id="9" idx="7"/>
          </p:cNvCxnSpPr>
          <p:nvPr/>
        </p:nvCxnSpPr>
        <p:spPr>
          <a:xfrm flipH="1">
            <a:off x="1020973" y="3391205"/>
            <a:ext cx="139315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線接點 16"/>
          <p:cNvCxnSpPr>
            <a:stCxn id="11" idx="5"/>
            <a:endCxn id="10" idx="1"/>
          </p:cNvCxnSpPr>
          <p:nvPr/>
        </p:nvCxnSpPr>
        <p:spPr>
          <a:xfrm>
            <a:off x="1401987" y="3391205"/>
            <a:ext cx="143691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線接點 17"/>
          <p:cNvCxnSpPr>
            <a:stCxn id="14" idx="5"/>
            <a:endCxn id="13" idx="1"/>
          </p:cNvCxnSpPr>
          <p:nvPr/>
        </p:nvCxnSpPr>
        <p:spPr>
          <a:xfrm>
            <a:off x="2011198" y="2909884"/>
            <a:ext cx="518661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線接點 18"/>
          <p:cNvCxnSpPr>
            <a:stCxn id="13" idx="3"/>
            <a:endCxn id="12" idx="7"/>
          </p:cNvCxnSpPr>
          <p:nvPr/>
        </p:nvCxnSpPr>
        <p:spPr>
          <a:xfrm flipH="1">
            <a:off x="2419340" y="3391204"/>
            <a:ext cx="110520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endCxn id="14" idx="0"/>
          </p:cNvCxnSpPr>
          <p:nvPr/>
        </p:nvCxnSpPr>
        <p:spPr>
          <a:xfrm flipH="1">
            <a:off x="1890349" y="2344738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635781" y="1997436"/>
            <a:ext cx="480647" cy="30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root</a:t>
            </a:r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19234" y="41744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39" name="橢圓 38"/>
          <p:cNvSpPr/>
          <p:nvPr/>
        </p:nvSpPr>
        <p:spPr>
          <a:xfrm>
            <a:off x="911230" y="418031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11</a:t>
            </a:r>
          </a:p>
        </p:txBody>
      </p:sp>
      <p:sp>
        <p:nvSpPr>
          <p:cNvPr id="40" name="橢圓 39"/>
          <p:cNvSpPr/>
          <p:nvPr/>
        </p:nvSpPr>
        <p:spPr>
          <a:xfrm>
            <a:off x="1312582" y="416867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1" name="橢圓 40"/>
          <p:cNvSpPr/>
          <p:nvPr/>
        </p:nvSpPr>
        <p:spPr>
          <a:xfrm>
            <a:off x="1720208" y="41744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43" name="橢圓 42"/>
          <p:cNvSpPr/>
          <p:nvPr/>
        </p:nvSpPr>
        <p:spPr>
          <a:xfrm>
            <a:off x="2862628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28</a:t>
            </a:r>
          </a:p>
        </p:txBody>
      </p:sp>
      <p:cxnSp>
        <p:nvCxnSpPr>
          <p:cNvPr id="44" name="直線接點 43"/>
          <p:cNvCxnSpPr>
            <a:stCxn id="13" idx="5"/>
            <a:endCxn id="43" idx="1"/>
          </p:cNvCxnSpPr>
          <p:nvPr/>
        </p:nvCxnSpPr>
        <p:spPr>
          <a:xfrm>
            <a:off x="2771558" y="3391204"/>
            <a:ext cx="141128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線接點 46"/>
          <p:cNvCxnSpPr>
            <a:stCxn id="9" idx="3"/>
            <a:endCxn id="38" idx="0"/>
          </p:cNvCxnSpPr>
          <p:nvPr/>
        </p:nvCxnSpPr>
        <p:spPr>
          <a:xfrm flipH="1">
            <a:off x="690141" y="3916357"/>
            <a:ext cx="89134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線接點 49"/>
          <p:cNvCxnSpPr>
            <a:stCxn id="9" idx="5"/>
            <a:endCxn id="39" idx="0"/>
          </p:cNvCxnSpPr>
          <p:nvPr/>
        </p:nvCxnSpPr>
        <p:spPr>
          <a:xfrm>
            <a:off x="1020973" y="3916357"/>
            <a:ext cx="61164" cy="26395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線接點 52"/>
          <p:cNvCxnSpPr>
            <a:stCxn id="10" idx="3"/>
            <a:endCxn id="40" idx="0"/>
          </p:cNvCxnSpPr>
          <p:nvPr/>
        </p:nvCxnSpPr>
        <p:spPr>
          <a:xfrm flipH="1">
            <a:off x="1483489" y="3916357"/>
            <a:ext cx="62188" cy="2523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線接點 55"/>
          <p:cNvCxnSpPr>
            <a:stCxn id="10" idx="5"/>
            <a:endCxn id="41" idx="0"/>
          </p:cNvCxnSpPr>
          <p:nvPr/>
        </p:nvCxnSpPr>
        <p:spPr>
          <a:xfrm>
            <a:off x="1787375" y="3916357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1339799" y="4484156"/>
            <a:ext cx="62188" cy="2523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1594060" y="4484156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等腰三角形 60"/>
          <p:cNvSpPr/>
          <p:nvPr/>
        </p:nvSpPr>
        <p:spPr>
          <a:xfrm>
            <a:off x="1226216" y="4736021"/>
            <a:ext cx="227165" cy="30812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X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" name="等腰三角形 62"/>
          <p:cNvSpPr/>
          <p:nvPr/>
        </p:nvSpPr>
        <p:spPr>
          <a:xfrm>
            <a:off x="1584217" y="4742567"/>
            <a:ext cx="227165" cy="30812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Y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7" name="橢圓 66"/>
          <p:cNvSpPr/>
          <p:nvPr/>
        </p:nvSpPr>
        <p:spPr>
          <a:xfrm>
            <a:off x="7558554" y="213716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68" name="橢圓 67"/>
          <p:cNvSpPr/>
          <p:nvPr/>
        </p:nvSpPr>
        <p:spPr>
          <a:xfrm>
            <a:off x="4466197" y="214138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71" name="直線接點 70"/>
          <p:cNvCxnSpPr/>
          <p:nvPr/>
        </p:nvCxnSpPr>
        <p:spPr>
          <a:xfrm flipH="1">
            <a:off x="5099766" y="2330257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文字方塊 72"/>
          <p:cNvSpPr txBox="1"/>
          <p:nvPr/>
        </p:nvSpPr>
        <p:spPr>
          <a:xfrm>
            <a:off x="4962549" y="198295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s</a:t>
            </a:r>
            <a:endParaRPr lang="zh-TW" altLang="en-US"/>
          </a:p>
        </p:txBody>
      </p:sp>
      <p:sp>
        <p:nvSpPr>
          <p:cNvPr id="74" name="文字方塊 73"/>
          <p:cNvSpPr txBox="1"/>
          <p:nvPr/>
        </p:nvSpPr>
        <p:spPr>
          <a:xfrm>
            <a:off x="6871331" y="22344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b</a:t>
            </a:r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7589097" y="3623991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77" name="橢圓 76"/>
          <p:cNvSpPr/>
          <p:nvPr/>
        </p:nvSpPr>
        <p:spPr>
          <a:xfrm>
            <a:off x="7941315" y="3098838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8" name="橢圓 77"/>
          <p:cNvSpPr/>
          <p:nvPr/>
        </p:nvSpPr>
        <p:spPr>
          <a:xfrm>
            <a:off x="7180955" y="2617518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79" name="直線接點 78"/>
          <p:cNvCxnSpPr>
            <a:stCxn id="78" idx="5"/>
            <a:endCxn id="77" idx="1"/>
          </p:cNvCxnSpPr>
          <p:nvPr/>
        </p:nvCxnSpPr>
        <p:spPr>
          <a:xfrm>
            <a:off x="7472711" y="2909274"/>
            <a:ext cx="518661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線接點 79"/>
          <p:cNvCxnSpPr>
            <a:stCxn id="77" idx="3"/>
            <a:endCxn id="76" idx="7"/>
          </p:cNvCxnSpPr>
          <p:nvPr/>
        </p:nvCxnSpPr>
        <p:spPr>
          <a:xfrm flipH="1">
            <a:off x="7880853" y="3390594"/>
            <a:ext cx="110520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橢圓 80"/>
          <p:cNvSpPr/>
          <p:nvPr/>
        </p:nvSpPr>
        <p:spPr>
          <a:xfrm>
            <a:off x="8324141" y="3623991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82" name="直線接點 81"/>
          <p:cNvCxnSpPr>
            <a:stCxn id="77" idx="5"/>
            <a:endCxn id="81" idx="1"/>
          </p:cNvCxnSpPr>
          <p:nvPr/>
        </p:nvCxnSpPr>
        <p:spPr>
          <a:xfrm>
            <a:off x="8233071" y="3390594"/>
            <a:ext cx="141128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直線單箭頭接點 83"/>
          <p:cNvCxnSpPr/>
          <p:nvPr/>
        </p:nvCxnSpPr>
        <p:spPr>
          <a:xfrm flipH="1">
            <a:off x="1665826" y="3398927"/>
            <a:ext cx="1" cy="204727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6" name="文字方塊 85"/>
          <p:cNvSpPr txBox="1"/>
          <p:nvPr/>
        </p:nvSpPr>
        <p:spPr>
          <a:xfrm>
            <a:off x="1417259" y="307736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curr</a:t>
            </a:r>
            <a:endParaRPr lang="zh-TW" altLang="en-US"/>
          </a:p>
        </p:txBody>
      </p:sp>
      <p:cxnSp>
        <p:nvCxnSpPr>
          <p:cNvPr id="49" name="直線接點 48"/>
          <p:cNvCxnSpPr>
            <a:stCxn id="67" idx="3"/>
            <a:endCxn id="78" idx="7"/>
          </p:cNvCxnSpPr>
          <p:nvPr/>
        </p:nvCxnSpPr>
        <p:spPr>
          <a:xfrm flipH="1">
            <a:off x="7472711" y="2428923"/>
            <a:ext cx="135901" cy="2386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文字方塊 51"/>
          <p:cNvSpPr txBox="1"/>
          <p:nvPr/>
        </p:nvSpPr>
        <p:spPr>
          <a:xfrm>
            <a:off x="3740768" y="200115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sHead</a:t>
            </a:r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6835706" y="200115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bHead</a:t>
            </a:r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7147855" y="2428923"/>
            <a:ext cx="183038" cy="188595"/>
          </a:xfrm>
          <a:custGeom>
            <a:avLst/>
            <a:gdLst>
              <a:gd name="connsiteX0" fmla="*/ 0 w 211016"/>
              <a:gd name="connsiteY0" fmla="*/ 0 h 257907"/>
              <a:gd name="connsiteX1" fmla="*/ 211016 w 211016"/>
              <a:gd name="connsiteY1" fmla="*/ 0 h 257907"/>
              <a:gd name="connsiteX2" fmla="*/ 211016 w 211016"/>
              <a:gd name="connsiteY2" fmla="*/ 257907 h 25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257907">
                <a:moveTo>
                  <a:pt x="0" y="0"/>
                </a:moveTo>
                <a:lnTo>
                  <a:pt x="211016" y="0"/>
                </a:lnTo>
                <a:lnTo>
                  <a:pt x="211016" y="257907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4547947" y="3142671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5" name="橢圓 54"/>
          <p:cNvSpPr/>
          <p:nvPr/>
        </p:nvSpPr>
        <p:spPr>
          <a:xfrm>
            <a:off x="4928960" y="2617518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57" name="直線接點 56"/>
          <p:cNvCxnSpPr>
            <a:stCxn id="55" idx="3"/>
            <a:endCxn id="51" idx="7"/>
          </p:cNvCxnSpPr>
          <p:nvPr/>
        </p:nvCxnSpPr>
        <p:spPr>
          <a:xfrm flipH="1">
            <a:off x="4839703" y="2909275"/>
            <a:ext cx="139315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橢圓 57"/>
          <p:cNvSpPr/>
          <p:nvPr/>
        </p:nvSpPr>
        <p:spPr>
          <a:xfrm>
            <a:off x="4337964" y="3692561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2" name="橢圓 61"/>
          <p:cNvSpPr/>
          <p:nvPr/>
        </p:nvSpPr>
        <p:spPr>
          <a:xfrm>
            <a:off x="4729960" y="3698381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64" name="直線接點 63"/>
          <p:cNvCxnSpPr>
            <a:stCxn id="51" idx="3"/>
            <a:endCxn id="58" idx="0"/>
          </p:cNvCxnSpPr>
          <p:nvPr/>
        </p:nvCxnSpPr>
        <p:spPr>
          <a:xfrm flipH="1">
            <a:off x="4508871" y="3434427"/>
            <a:ext cx="89134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直線接點 64"/>
          <p:cNvCxnSpPr>
            <a:stCxn id="51" idx="5"/>
            <a:endCxn id="62" idx="0"/>
          </p:cNvCxnSpPr>
          <p:nvPr/>
        </p:nvCxnSpPr>
        <p:spPr>
          <a:xfrm>
            <a:off x="4839703" y="3434427"/>
            <a:ext cx="61164" cy="2639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直線接點 65"/>
          <p:cNvCxnSpPr>
            <a:stCxn id="68" idx="5"/>
            <a:endCxn id="55" idx="1"/>
          </p:cNvCxnSpPr>
          <p:nvPr/>
        </p:nvCxnSpPr>
        <p:spPr>
          <a:xfrm>
            <a:off x="4757953" y="2433145"/>
            <a:ext cx="221065" cy="23443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直線接點 82"/>
          <p:cNvCxnSpPr/>
          <p:nvPr/>
        </p:nvCxnSpPr>
        <p:spPr>
          <a:xfrm flipH="1">
            <a:off x="4686070" y="4800343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文字方塊 84"/>
          <p:cNvSpPr txBox="1"/>
          <p:nvPr/>
        </p:nvSpPr>
        <p:spPr>
          <a:xfrm>
            <a:off x="4402352" y="444660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mid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0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圓角矩形 82"/>
          <p:cNvSpPr/>
          <p:nvPr/>
        </p:nvSpPr>
        <p:spPr>
          <a:xfrm>
            <a:off x="387246" y="1908237"/>
            <a:ext cx="2883662" cy="32655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圓角矩形 84"/>
          <p:cNvSpPr/>
          <p:nvPr/>
        </p:nvSpPr>
        <p:spPr>
          <a:xfrm>
            <a:off x="3539561" y="4292509"/>
            <a:ext cx="228083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圓角矩形 86"/>
          <p:cNvSpPr/>
          <p:nvPr/>
        </p:nvSpPr>
        <p:spPr>
          <a:xfrm>
            <a:off x="3537210" y="1905969"/>
            <a:ext cx="228083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圓角矩形 87"/>
          <p:cNvSpPr/>
          <p:nvPr/>
        </p:nvSpPr>
        <p:spPr>
          <a:xfrm>
            <a:off x="6145928" y="1911961"/>
            <a:ext cx="261082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Splitting a BST by a Key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14 &lt; 16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254</a:t>
            </a:fld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29217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sp>
        <p:nvSpPr>
          <p:cNvPr id="10" name="橢圓 9"/>
          <p:cNvSpPr/>
          <p:nvPr/>
        </p:nvSpPr>
        <p:spPr>
          <a:xfrm>
            <a:off x="1495619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16</a:t>
            </a:r>
          </a:p>
        </p:txBody>
      </p:sp>
      <p:sp>
        <p:nvSpPr>
          <p:cNvPr id="11" name="橢圓 10"/>
          <p:cNvSpPr/>
          <p:nvPr/>
        </p:nvSpPr>
        <p:spPr>
          <a:xfrm>
            <a:off x="1110230" y="309944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sp>
        <p:nvSpPr>
          <p:cNvPr id="12" name="橢圓 11"/>
          <p:cNvSpPr/>
          <p:nvPr/>
        </p:nvSpPr>
        <p:spPr>
          <a:xfrm>
            <a:off x="2127584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21</a:t>
            </a:r>
          </a:p>
        </p:txBody>
      </p:sp>
      <p:sp>
        <p:nvSpPr>
          <p:cNvPr id="13" name="橢圓 12"/>
          <p:cNvSpPr/>
          <p:nvPr/>
        </p:nvSpPr>
        <p:spPr>
          <a:xfrm>
            <a:off x="2479802" y="309944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25</a:t>
            </a:r>
          </a:p>
        </p:txBody>
      </p:sp>
      <p:sp>
        <p:nvSpPr>
          <p:cNvPr id="14" name="橢圓 13"/>
          <p:cNvSpPr/>
          <p:nvPr/>
        </p:nvSpPr>
        <p:spPr>
          <a:xfrm>
            <a:off x="1719442" y="261812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20</a:t>
            </a:r>
          </a:p>
        </p:txBody>
      </p:sp>
      <p:cxnSp>
        <p:nvCxnSpPr>
          <p:cNvPr id="15" name="直線接點 14"/>
          <p:cNvCxnSpPr>
            <a:stCxn id="14" idx="3"/>
            <a:endCxn id="11" idx="7"/>
          </p:cNvCxnSpPr>
          <p:nvPr/>
        </p:nvCxnSpPr>
        <p:spPr>
          <a:xfrm flipH="1">
            <a:off x="1401987" y="2909884"/>
            <a:ext cx="367513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線接點 15"/>
          <p:cNvCxnSpPr>
            <a:stCxn id="11" idx="3"/>
            <a:endCxn id="9" idx="7"/>
          </p:cNvCxnSpPr>
          <p:nvPr/>
        </p:nvCxnSpPr>
        <p:spPr>
          <a:xfrm flipH="1">
            <a:off x="1020973" y="3391205"/>
            <a:ext cx="139315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線接點 16"/>
          <p:cNvCxnSpPr>
            <a:stCxn id="11" idx="5"/>
            <a:endCxn id="10" idx="1"/>
          </p:cNvCxnSpPr>
          <p:nvPr/>
        </p:nvCxnSpPr>
        <p:spPr>
          <a:xfrm>
            <a:off x="1401987" y="3391205"/>
            <a:ext cx="143691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線接點 17"/>
          <p:cNvCxnSpPr>
            <a:stCxn id="14" idx="5"/>
            <a:endCxn id="13" idx="1"/>
          </p:cNvCxnSpPr>
          <p:nvPr/>
        </p:nvCxnSpPr>
        <p:spPr>
          <a:xfrm>
            <a:off x="2011198" y="2909884"/>
            <a:ext cx="518661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線接點 18"/>
          <p:cNvCxnSpPr>
            <a:stCxn id="13" idx="3"/>
            <a:endCxn id="12" idx="7"/>
          </p:cNvCxnSpPr>
          <p:nvPr/>
        </p:nvCxnSpPr>
        <p:spPr>
          <a:xfrm flipH="1">
            <a:off x="2419340" y="3391204"/>
            <a:ext cx="110520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endCxn id="14" idx="0"/>
          </p:cNvCxnSpPr>
          <p:nvPr/>
        </p:nvCxnSpPr>
        <p:spPr>
          <a:xfrm flipH="1">
            <a:off x="1890349" y="2344738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635781" y="1997436"/>
            <a:ext cx="480647" cy="30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root</a:t>
            </a:r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19234" y="41744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39" name="橢圓 38"/>
          <p:cNvSpPr/>
          <p:nvPr/>
        </p:nvSpPr>
        <p:spPr>
          <a:xfrm>
            <a:off x="911230" y="418031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11</a:t>
            </a:r>
          </a:p>
        </p:txBody>
      </p:sp>
      <p:sp>
        <p:nvSpPr>
          <p:cNvPr id="40" name="橢圓 39"/>
          <p:cNvSpPr/>
          <p:nvPr/>
        </p:nvSpPr>
        <p:spPr>
          <a:xfrm>
            <a:off x="1312582" y="416867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1" name="橢圓 40"/>
          <p:cNvSpPr/>
          <p:nvPr/>
        </p:nvSpPr>
        <p:spPr>
          <a:xfrm>
            <a:off x="1720208" y="41744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19</a:t>
            </a:r>
          </a:p>
        </p:txBody>
      </p:sp>
      <p:sp>
        <p:nvSpPr>
          <p:cNvPr id="43" name="橢圓 42"/>
          <p:cNvSpPr/>
          <p:nvPr/>
        </p:nvSpPr>
        <p:spPr>
          <a:xfrm>
            <a:off x="2862628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28</a:t>
            </a:r>
          </a:p>
        </p:txBody>
      </p:sp>
      <p:cxnSp>
        <p:nvCxnSpPr>
          <p:cNvPr id="44" name="直線接點 43"/>
          <p:cNvCxnSpPr>
            <a:stCxn id="13" idx="5"/>
            <a:endCxn id="43" idx="1"/>
          </p:cNvCxnSpPr>
          <p:nvPr/>
        </p:nvCxnSpPr>
        <p:spPr>
          <a:xfrm>
            <a:off x="2771558" y="3391204"/>
            <a:ext cx="141128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線接點 46"/>
          <p:cNvCxnSpPr>
            <a:stCxn id="9" idx="3"/>
            <a:endCxn id="38" idx="0"/>
          </p:cNvCxnSpPr>
          <p:nvPr/>
        </p:nvCxnSpPr>
        <p:spPr>
          <a:xfrm flipH="1">
            <a:off x="690141" y="3916357"/>
            <a:ext cx="89134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線接點 49"/>
          <p:cNvCxnSpPr>
            <a:stCxn id="9" idx="5"/>
            <a:endCxn id="39" idx="0"/>
          </p:cNvCxnSpPr>
          <p:nvPr/>
        </p:nvCxnSpPr>
        <p:spPr>
          <a:xfrm>
            <a:off x="1020973" y="3916357"/>
            <a:ext cx="61164" cy="26395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線接點 52"/>
          <p:cNvCxnSpPr>
            <a:stCxn id="10" idx="3"/>
            <a:endCxn id="40" idx="0"/>
          </p:cNvCxnSpPr>
          <p:nvPr/>
        </p:nvCxnSpPr>
        <p:spPr>
          <a:xfrm flipH="1">
            <a:off x="1483489" y="3916357"/>
            <a:ext cx="62188" cy="25231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線接點 55"/>
          <p:cNvCxnSpPr>
            <a:stCxn id="10" idx="5"/>
            <a:endCxn id="41" idx="0"/>
          </p:cNvCxnSpPr>
          <p:nvPr/>
        </p:nvCxnSpPr>
        <p:spPr>
          <a:xfrm>
            <a:off x="1787375" y="3916357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1339799" y="4484156"/>
            <a:ext cx="62188" cy="2523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1594060" y="4484156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等腰三角形 60"/>
          <p:cNvSpPr/>
          <p:nvPr/>
        </p:nvSpPr>
        <p:spPr>
          <a:xfrm>
            <a:off x="1226216" y="4736021"/>
            <a:ext cx="227165" cy="30812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X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" name="等腰三角形 62"/>
          <p:cNvSpPr/>
          <p:nvPr/>
        </p:nvSpPr>
        <p:spPr>
          <a:xfrm>
            <a:off x="1584217" y="4742567"/>
            <a:ext cx="227165" cy="30812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Y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7" name="橢圓 66"/>
          <p:cNvSpPr/>
          <p:nvPr/>
        </p:nvSpPr>
        <p:spPr>
          <a:xfrm>
            <a:off x="7558554" y="213716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68" name="橢圓 67"/>
          <p:cNvSpPr/>
          <p:nvPr/>
        </p:nvSpPr>
        <p:spPr>
          <a:xfrm>
            <a:off x="4466197" y="214138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71" name="直線接點 70"/>
          <p:cNvCxnSpPr/>
          <p:nvPr/>
        </p:nvCxnSpPr>
        <p:spPr>
          <a:xfrm flipH="1">
            <a:off x="5099766" y="2330257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文字方塊 72"/>
          <p:cNvSpPr txBox="1"/>
          <p:nvPr/>
        </p:nvSpPr>
        <p:spPr>
          <a:xfrm>
            <a:off x="4962549" y="198295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s</a:t>
            </a:r>
            <a:endParaRPr lang="zh-TW" altLang="en-US"/>
          </a:p>
        </p:txBody>
      </p:sp>
      <p:sp>
        <p:nvSpPr>
          <p:cNvPr id="74" name="文字方塊 73"/>
          <p:cNvSpPr txBox="1"/>
          <p:nvPr/>
        </p:nvSpPr>
        <p:spPr>
          <a:xfrm>
            <a:off x="6444706" y="269073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b</a:t>
            </a:r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7589097" y="3623991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77" name="橢圓 76"/>
          <p:cNvSpPr/>
          <p:nvPr/>
        </p:nvSpPr>
        <p:spPr>
          <a:xfrm>
            <a:off x="7941315" y="3098838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8" name="橢圓 77"/>
          <p:cNvSpPr/>
          <p:nvPr/>
        </p:nvSpPr>
        <p:spPr>
          <a:xfrm>
            <a:off x="7180955" y="2617518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79" name="直線接點 78"/>
          <p:cNvCxnSpPr>
            <a:stCxn id="78" idx="5"/>
            <a:endCxn id="77" idx="1"/>
          </p:cNvCxnSpPr>
          <p:nvPr/>
        </p:nvCxnSpPr>
        <p:spPr>
          <a:xfrm>
            <a:off x="7472711" y="2909274"/>
            <a:ext cx="518661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線接點 79"/>
          <p:cNvCxnSpPr>
            <a:stCxn id="77" idx="3"/>
            <a:endCxn id="76" idx="7"/>
          </p:cNvCxnSpPr>
          <p:nvPr/>
        </p:nvCxnSpPr>
        <p:spPr>
          <a:xfrm flipH="1">
            <a:off x="7880853" y="3390594"/>
            <a:ext cx="110520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橢圓 80"/>
          <p:cNvSpPr/>
          <p:nvPr/>
        </p:nvSpPr>
        <p:spPr>
          <a:xfrm>
            <a:off x="8324141" y="3623991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82" name="直線接點 81"/>
          <p:cNvCxnSpPr>
            <a:stCxn id="77" idx="5"/>
            <a:endCxn id="81" idx="1"/>
          </p:cNvCxnSpPr>
          <p:nvPr/>
        </p:nvCxnSpPr>
        <p:spPr>
          <a:xfrm>
            <a:off x="8233071" y="3390594"/>
            <a:ext cx="141128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直線單箭頭接點 83"/>
          <p:cNvCxnSpPr/>
          <p:nvPr/>
        </p:nvCxnSpPr>
        <p:spPr>
          <a:xfrm>
            <a:off x="1406362" y="3965180"/>
            <a:ext cx="49570" cy="204727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6" name="文字方塊 85"/>
          <p:cNvSpPr txBox="1"/>
          <p:nvPr/>
        </p:nvSpPr>
        <p:spPr>
          <a:xfrm>
            <a:off x="1032327" y="366423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curr</a:t>
            </a:r>
            <a:endParaRPr lang="zh-TW" altLang="en-US"/>
          </a:p>
        </p:txBody>
      </p:sp>
      <p:cxnSp>
        <p:nvCxnSpPr>
          <p:cNvPr id="49" name="直線接點 48"/>
          <p:cNvCxnSpPr>
            <a:stCxn id="67" idx="3"/>
            <a:endCxn id="78" idx="7"/>
          </p:cNvCxnSpPr>
          <p:nvPr/>
        </p:nvCxnSpPr>
        <p:spPr>
          <a:xfrm flipH="1">
            <a:off x="7472711" y="2428923"/>
            <a:ext cx="135901" cy="2386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文字方塊 51"/>
          <p:cNvSpPr txBox="1"/>
          <p:nvPr/>
        </p:nvSpPr>
        <p:spPr>
          <a:xfrm>
            <a:off x="3740768" y="200115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sHead</a:t>
            </a:r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6835706" y="200115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bHead</a:t>
            </a:r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6721230" y="2885229"/>
            <a:ext cx="183038" cy="188595"/>
          </a:xfrm>
          <a:custGeom>
            <a:avLst/>
            <a:gdLst>
              <a:gd name="connsiteX0" fmla="*/ 0 w 211016"/>
              <a:gd name="connsiteY0" fmla="*/ 0 h 257907"/>
              <a:gd name="connsiteX1" fmla="*/ 211016 w 211016"/>
              <a:gd name="connsiteY1" fmla="*/ 0 h 257907"/>
              <a:gd name="connsiteX2" fmla="*/ 211016 w 211016"/>
              <a:gd name="connsiteY2" fmla="*/ 257907 h 25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257907">
                <a:moveTo>
                  <a:pt x="0" y="0"/>
                </a:moveTo>
                <a:lnTo>
                  <a:pt x="211016" y="0"/>
                </a:lnTo>
                <a:lnTo>
                  <a:pt x="211016" y="257907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4547947" y="3142671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5" name="橢圓 54"/>
          <p:cNvSpPr/>
          <p:nvPr/>
        </p:nvSpPr>
        <p:spPr>
          <a:xfrm>
            <a:off x="4928960" y="2617518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57" name="直線接點 56"/>
          <p:cNvCxnSpPr>
            <a:stCxn id="55" idx="3"/>
            <a:endCxn id="51" idx="7"/>
          </p:cNvCxnSpPr>
          <p:nvPr/>
        </p:nvCxnSpPr>
        <p:spPr>
          <a:xfrm flipH="1">
            <a:off x="4839703" y="2909275"/>
            <a:ext cx="139315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橢圓 57"/>
          <p:cNvSpPr/>
          <p:nvPr/>
        </p:nvSpPr>
        <p:spPr>
          <a:xfrm>
            <a:off x="4337964" y="3692561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2" name="橢圓 61"/>
          <p:cNvSpPr/>
          <p:nvPr/>
        </p:nvSpPr>
        <p:spPr>
          <a:xfrm>
            <a:off x="4729960" y="3698381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64" name="直線接點 63"/>
          <p:cNvCxnSpPr>
            <a:stCxn id="51" idx="3"/>
            <a:endCxn id="58" idx="0"/>
          </p:cNvCxnSpPr>
          <p:nvPr/>
        </p:nvCxnSpPr>
        <p:spPr>
          <a:xfrm flipH="1">
            <a:off x="4508871" y="3434427"/>
            <a:ext cx="89134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直線接點 64"/>
          <p:cNvCxnSpPr>
            <a:stCxn id="51" idx="5"/>
            <a:endCxn id="62" idx="0"/>
          </p:cNvCxnSpPr>
          <p:nvPr/>
        </p:nvCxnSpPr>
        <p:spPr>
          <a:xfrm>
            <a:off x="4839703" y="3434427"/>
            <a:ext cx="61164" cy="2639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直線接點 65"/>
          <p:cNvCxnSpPr>
            <a:stCxn id="68" idx="5"/>
            <a:endCxn id="55" idx="1"/>
          </p:cNvCxnSpPr>
          <p:nvPr/>
        </p:nvCxnSpPr>
        <p:spPr>
          <a:xfrm>
            <a:off x="4757953" y="2433145"/>
            <a:ext cx="221065" cy="23443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橢圓 68"/>
          <p:cNvSpPr/>
          <p:nvPr/>
        </p:nvSpPr>
        <p:spPr>
          <a:xfrm>
            <a:off x="6735903" y="3080135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70" name="橢圓 69"/>
          <p:cNvSpPr/>
          <p:nvPr/>
        </p:nvSpPr>
        <p:spPr>
          <a:xfrm>
            <a:off x="6960492" y="3630025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19</a:t>
            </a:r>
          </a:p>
        </p:txBody>
      </p:sp>
      <p:cxnSp>
        <p:nvCxnSpPr>
          <p:cNvPr id="72" name="直線接點 71"/>
          <p:cNvCxnSpPr>
            <a:stCxn id="69" idx="5"/>
            <a:endCxn id="70" idx="0"/>
          </p:cNvCxnSpPr>
          <p:nvPr/>
        </p:nvCxnSpPr>
        <p:spPr>
          <a:xfrm>
            <a:off x="7027659" y="3371891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直線接點 74"/>
          <p:cNvCxnSpPr>
            <a:stCxn id="78" idx="3"/>
            <a:endCxn id="69" idx="7"/>
          </p:cNvCxnSpPr>
          <p:nvPr/>
        </p:nvCxnSpPr>
        <p:spPr>
          <a:xfrm flipH="1">
            <a:off x="7027659" y="2909274"/>
            <a:ext cx="203354" cy="2209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直線接點 88"/>
          <p:cNvCxnSpPr/>
          <p:nvPr/>
        </p:nvCxnSpPr>
        <p:spPr>
          <a:xfrm flipH="1">
            <a:off x="4686070" y="4800343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" name="文字方塊 89"/>
          <p:cNvSpPr txBox="1"/>
          <p:nvPr/>
        </p:nvSpPr>
        <p:spPr>
          <a:xfrm>
            <a:off x="4402352" y="444660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mid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圓角矩形 107"/>
          <p:cNvSpPr/>
          <p:nvPr/>
        </p:nvSpPr>
        <p:spPr>
          <a:xfrm>
            <a:off x="387246" y="1908237"/>
            <a:ext cx="2883662" cy="32655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7" name="圓角矩形 106"/>
          <p:cNvSpPr/>
          <p:nvPr/>
        </p:nvSpPr>
        <p:spPr>
          <a:xfrm>
            <a:off x="3539561" y="4292509"/>
            <a:ext cx="228083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圓角矩形 105"/>
          <p:cNvSpPr/>
          <p:nvPr/>
        </p:nvSpPr>
        <p:spPr>
          <a:xfrm>
            <a:off x="3537210" y="1905969"/>
            <a:ext cx="228083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圓角矩形 82"/>
          <p:cNvSpPr/>
          <p:nvPr/>
        </p:nvSpPr>
        <p:spPr>
          <a:xfrm>
            <a:off x="6145928" y="1911961"/>
            <a:ext cx="2610827" cy="2234248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Splitting a BST by a Key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14 == 14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255</a:t>
            </a:fld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29217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sp>
        <p:nvSpPr>
          <p:cNvPr id="10" name="橢圓 9"/>
          <p:cNvSpPr/>
          <p:nvPr/>
        </p:nvSpPr>
        <p:spPr>
          <a:xfrm>
            <a:off x="1495619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16</a:t>
            </a:r>
          </a:p>
        </p:txBody>
      </p:sp>
      <p:sp>
        <p:nvSpPr>
          <p:cNvPr id="11" name="橢圓 10"/>
          <p:cNvSpPr/>
          <p:nvPr/>
        </p:nvSpPr>
        <p:spPr>
          <a:xfrm>
            <a:off x="1110230" y="309944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sp>
        <p:nvSpPr>
          <p:cNvPr id="12" name="橢圓 11"/>
          <p:cNvSpPr/>
          <p:nvPr/>
        </p:nvSpPr>
        <p:spPr>
          <a:xfrm>
            <a:off x="2127584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21</a:t>
            </a:r>
          </a:p>
        </p:txBody>
      </p:sp>
      <p:sp>
        <p:nvSpPr>
          <p:cNvPr id="13" name="橢圓 12"/>
          <p:cNvSpPr/>
          <p:nvPr/>
        </p:nvSpPr>
        <p:spPr>
          <a:xfrm>
            <a:off x="2479802" y="309944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25</a:t>
            </a:r>
          </a:p>
        </p:txBody>
      </p:sp>
      <p:sp>
        <p:nvSpPr>
          <p:cNvPr id="14" name="橢圓 13"/>
          <p:cNvSpPr/>
          <p:nvPr/>
        </p:nvSpPr>
        <p:spPr>
          <a:xfrm>
            <a:off x="1719442" y="261812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20</a:t>
            </a:r>
          </a:p>
        </p:txBody>
      </p:sp>
      <p:cxnSp>
        <p:nvCxnSpPr>
          <p:cNvPr id="15" name="直線接點 14"/>
          <p:cNvCxnSpPr>
            <a:stCxn id="14" idx="3"/>
            <a:endCxn id="11" idx="7"/>
          </p:cNvCxnSpPr>
          <p:nvPr/>
        </p:nvCxnSpPr>
        <p:spPr>
          <a:xfrm flipH="1">
            <a:off x="1401987" y="2909884"/>
            <a:ext cx="367513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線接點 15"/>
          <p:cNvCxnSpPr>
            <a:stCxn id="11" idx="3"/>
            <a:endCxn id="9" idx="7"/>
          </p:cNvCxnSpPr>
          <p:nvPr/>
        </p:nvCxnSpPr>
        <p:spPr>
          <a:xfrm flipH="1">
            <a:off x="1020973" y="3391205"/>
            <a:ext cx="139315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線接點 16"/>
          <p:cNvCxnSpPr>
            <a:stCxn id="11" idx="5"/>
            <a:endCxn id="10" idx="1"/>
          </p:cNvCxnSpPr>
          <p:nvPr/>
        </p:nvCxnSpPr>
        <p:spPr>
          <a:xfrm>
            <a:off x="1401987" y="3391205"/>
            <a:ext cx="143691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線接點 17"/>
          <p:cNvCxnSpPr>
            <a:stCxn id="14" idx="5"/>
            <a:endCxn id="13" idx="1"/>
          </p:cNvCxnSpPr>
          <p:nvPr/>
        </p:nvCxnSpPr>
        <p:spPr>
          <a:xfrm>
            <a:off x="2011198" y="2909884"/>
            <a:ext cx="518661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線接點 18"/>
          <p:cNvCxnSpPr>
            <a:stCxn id="13" idx="3"/>
            <a:endCxn id="12" idx="7"/>
          </p:cNvCxnSpPr>
          <p:nvPr/>
        </p:nvCxnSpPr>
        <p:spPr>
          <a:xfrm flipH="1">
            <a:off x="2419340" y="3391204"/>
            <a:ext cx="110520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endCxn id="14" idx="0"/>
          </p:cNvCxnSpPr>
          <p:nvPr/>
        </p:nvCxnSpPr>
        <p:spPr>
          <a:xfrm flipH="1">
            <a:off x="1890349" y="2344738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635781" y="1997436"/>
            <a:ext cx="480647" cy="30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root</a:t>
            </a:r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19234" y="41744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39" name="橢圓 38"/>
          <p:cNvSpPr/>
          <p:nvPr/>
        </p:nvSpPr>
        <p:spPr>
          <a:xfrm>
            <a:off x="911230" y="418031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11</a:t>
            </a:r>
          </a:p>
        </p:txBody>
      </p:sp>
      <p:sp>
        <p:nvSpPr>
          <p:cNvPr id="40" name="橢圓 39"/>
          <p:cNvSpPr/>
          <p:nvPr/>
        </p:nvSpPr>
        <p:spPr>
          <a:xfrm>
            <a:off x="1312582" y="416867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14</a:t>
            </a:r>
          </a:p>
        </p:txBody>
      </p:sp>
      <p:sp>
        <p:nvSpPr>
          <p:cNvPr id="41" name="橢圓 40"/>
          <p:cNvSpPr/>
          <p:nvPr/>
        </p:nvSpPr>
        <p:spPr>
          <a:xfrm>
            <a:off x="1720208" y="41744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19</a:t>
            </a:r>
          </a:p>
        </p:txBody>
      </p:sp>
      <p:sp>
        <p:nvSpPr>
          <p:cNvPr id="43" name="橢圓 42"/>
          <p:cNvSpPr/>
          <p:nvPr/>
        </p:nvSpPr>
        <p:spPr>
          <a:xfrm>
            <a:off x="2862628" y="362460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28</a:t>
            </a:r>
          </a:p>
        </p:txBody>
      </p:sp>
      <p:cxnSp>
        <p:nvCxnSpPr>
          <p:cNvPr id="44" name="直線接點 43"/>
          <p:cNvCxnSpPr>
            <a:stCxn id="13" idx="5"/>
            <a:endCxn id="43" idx="1"/>
          </p:cNvCxnSpPr>
          <p:nvPr/>
        </p:nvCxnSpPr>
        <p:spPr>
          <a:xfrm>
            <a:off x="2771558" y="3391204"/>
            <a:ext cx="141128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線接點 46"/>
          <p:cNvCxnSpPr>
            <a:stCxn id="9" idx="3"/>
            <a:endCxn id="38" idx="0"/>
          </p:cNvCxnSpPr>
          <p:nvPr/>
        </p:nvCxnSpPr>
        <p:spPr>
          <a:xfrm flipH="1">
            <a:off x="690141" y="3916357"/>
            <a:ext cx="89134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線接點 49"/>
          <p:cNvCxnSpPr>
            <a:stCxn id="9" idx="5"/>
            <a:endCxn id="39" idx="0"/>
          </p:cNvCxnSpPr>
          <p:nvPr/>
        </p:nvCxnSpPr>
        <p:spPr>
          <a:xfrm>
            <a:off x="1020973" y="3916357"/>
            <a:ext cx="61164" cy="26395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線接點 52"/>
          <p:cNvCxnSpPr>
            <a:stCxn id="10" idx="3"/>
            <a:endCxn id="40" idx="0"/>
          </p:cNvCxnSpPr>
          <p:nvPr/>
        </p:nvCxnSpPr>
        <p:spPr>
          <a:xfrm flipH="1">
            <a:off x="1483489" y="3916357"/>
            <a:ext cx="62188" cy="25231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線接點 55"/>
          <p:cNvCxnSpPr>
            <a:stCxn id="10" idx="5"/>
            <a:endCxn id="41" idx="0"/>
          </p:cNvCxnSpPr>
          <p:nvPr/>
        </p:nvCxnSpPr>
        <p:spPr>
          <a:xfrm>
            <a:off x="1787375" y="3916357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直線接點 58"/>
          <p:cNvCxnSpPr/>
          <p:nvPr/>
        </p:nvCxnSpPr>
        <p:spPr>
          <a:xfrm flipH="1">
            <a:off x="1339799" y="4484156"/>
            <a:ext cx="62188" cy="25231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1594060" y="4484156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等腰三角形 60"/>
          <p:cNvSpPr/>
          <p:nvPr/>
        </p:nvSpPr>
        <p:spPr>
          <a:xfrm>
            <a:off x="1226216" y="4736021"/>
            <a:ext cx="227165" cy="30812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3" name="等腰三角形 62"/>
          <p:cNvSpPr/>
          <p:nvPr/>
        </p:nvSpPr>
        <p:spPr>
          <a:xfrm>
            <a:off x="1584217" y="4742567"/>
            <a:ext cx="227165" cy="30812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y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7" name="橢圓 66"/>
          <p:cNvSpPr/>
          <p:nvPr/>
        </p:nvSpPr>
        <p:spPr>
          <a:xfrm>
            <a:off x="7558554" y="213716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68" name="橢圓 67"/>
          <p:cNvSpPr/>
          <p:nvPr/>
        </p:nvSpPr>
        <p:spPr>
          <a:xfrm>
            <a:off x="4466197" y="214138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71" name="直線接點 70"/>
          <p:cNvCxnSpPr/>
          <p:nvPr/>
        </p:nvCxnSpPr>
        <p:spPr>
          <a:xfrm flipH="1">
            <a:off x="5434029" y="2839633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文字方塊 72"/>
          <p:cNvSpPr txBox="1"/>
          <p:nvPr/>
        </p:nvSpPr>
        <p:spPr>
          <a:xfrm>
            <a:off x="5296812" y="2492331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s</a:t>
            </a:r>
            <a:endParaRPr lang="zh-TW" altLang="en-US"/>
          </a:p>
        </p:txBody>
      </p:sp>
      <p:sp>
        <p:nvSpPr>
          <p:cNvPr id="76" name="橢圓 75"/>
          <p:cNvSpPr/>
          <p:nvPr/>
        </p:nvSpPr>
        <p:spPr>
          <a:xfrm>
            <a:off x="7589097" y="3623991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77" name="橢圓 76"/>
          <p:cNvSpPr/>
          <p:nvPr/>
        </p:nvSpPr>
        <p:spPr>
          <a:xfrm>
            <a:off x="7941315" y="3098838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78" name="橢圓 77"/>
          <p:cNvSpPr/>
          <p:nvPr/>
        </p:nvSpPr>
        <p:spPr>
          <a:xfrm>
            <a:off x="7180955" y="2617518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79" name="直線接點 78"/>
          <p:cNvCxnSpPr>
            <a:stCxn id="78" idx="5"/>
            <a:endCxn id="77" idx="1"/>
          </p:cNvCxnSpPr>
          <p:nvPr/>
        </p:nvCxnSpPr>
        <p:spPr>
          <a:xfrm>
            <a:off x="7472711" y="2909274"/>
            <a:ext cx="518661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線接點 79"/>
          <p:cNvCxnSpPr>
            <a:stCxn id="77" idx="3"/>
            <a:endCxn id="76" idx="7"/>
          </p:cNvCxnSpPr>
          <p:nvPr/>
        </p:nvCxnSpPr>
        <p:spPr>
          <a:xfrm flipH="1">
            <a:off x="7880853" y="3390594"/>
            <a:ext cx="110520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橢圓 80"/>
          <p:cNvSpPr/>
          <p:nvPr/>
        </p:nvSpPr>
        <p:spPr>
          <a:xfrm>
            <a:off x="8324141" y="3623991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28</a:t>
            </a:r>
          </a:p>
        </p:txBody>
      </p:sp>
      <p:cxnSp>
        <p:nvCxnSpPr>
          <p:cNvPr id="82" name="直線接點 81"/>
          <p:cNvCxnSpPr>
            <a:stCxn id="77" idx="5"/>
            <a:endCxn id="81" idx="1"/>
          </p:cNvCxnSpPr>
          <p:nvPr/>
        </p:nvCxnSpPr>
        <p:spPr>
          <a:xfrm>
            <a:off x="8233071" y="3390594"/>
            <a:ext cx="141128" cy="2834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直線單箭頭接點 83"/>
          <p:cNvCxnSpPr/>
          <p:nvPr/>
        </p:nvCxnSpPr>
        <p:spPr>
          <a:xfrm>
            <a:off x="1406362" y="3965180"/>
            <a:ext cx="49570" cy="204727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6" name="文字方塊 85"/>
          <p:cNvSpPr txBox="1"/>
          <p:nvPr/>
        </p:nvSpPr>
        <p:spPr>
          <a:xfrm>
            <a:off x="1032327" y="366423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curr</a:t>
            </a:r>
            <a:endParaRPr lang="zh-TW" altLang="en-US"/>
          </a:p>
        </p:txBody>
      </p:sp>
      <p:cxnSp>
        <p:nvCxnSpPr>
          <p:cNvPr id="49" name="直線接點 48"/>
          <p:cNvCxnSpPr>
            <a:stCxn id="67" idx="3"/>
            <a:endCxn id="78" idx="7"/>
          </p:cNvCxnSpPr>
          <p:nvPr/>
        </p:nvCxnSpPr>
        <p:spPr>
          <a:xfrm flipH="1">
            <a:off x="7472711" y="2428923"/>
            <a:ext cx="135901" cy="2386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文字方塊 51"/>
          <p:cNvSpPr txBox="1"/>
          <p:nvPr/>
        </p:nvSpPr>
        <p:spPr>
          <a:xfrm>
            <a:off x="3740768" y="200115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sHead</a:t>
            </a:r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6835706" y="200115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err="1" smtClean="0"/>
              <a:t>bHead</a:t>
            </a:r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4547947" y="3142671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5" name="橢圓 54"/>
          <p:cNvSpPr/>
          <p:nvPr/>
        </p:nvSpPr>
        <p:spPr>
          <a:xfrm>
            <a:off x="4928960" y="2617518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57" name="直線接點 56"/>
          <p:cNvCxnSpPr>
            <a:stCxn id="55" idx="3"/>
            <a:endCxn id="51" idx="7"/>
          </p:cNvCxnSpPr>
          <p:nvPr/>
        </p:nvCxnSpPr>
        <p:spPr>
          <a:xfrm flipH="1">
            <a:off x="4839703" y="2909275"/>
            <a:ext cx="139315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橢圓 57"/>
          <p:cNvSpPr/>
          <p:nvPr/>
        </p:nvSpPr>
        <p:spPr>
          <a:xfrm>
            <a:off x="4337964" y="3692561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2" name="橢圓 61"/>
          <p:cNvSpPr/>
          <p:nvPr/>
        </p:nvSpPr>
        <p:spPr>
          <a:xfrm>
            <a:off x="4729960" y="3698381"/>
            <a:ext cx="341814" cy="341814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64" name="直線接點 63"/>
          <p:cNvCxnSpPr>
            <a:stCxn id="51" idx="3"/>
            <a:endCxn id="58" idx="0"/>
          </p:cNvCxnSpPr>
          <p:nvPr/>
        </p:nvCxnSpPr>
        <p:spPr>
          <a:xfrm flipH="1">
            <a:off x="4508871" y="3434427"/>
            <a:ext cx="89134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直線接點 64"/>
          <p:cNvCxnSpPr>
            <a:stCxn id="51" idx="5"/>
            <a:endCxn id="62" idx="0"/>
          </p:cNvCxnSpPr>
          <p:nvPr/>
        </p:nvCxnSpPr>
        <p:spPr>
          <a:xfrm>
            <a:off x="4839703" y="3434427"/>
            <a:ext cx="61164" cy="2639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直線接點 65"/>
          <p:cNvCxnSpPr>
            <a:stCxn id="68" idx="5"/>
            <a:endCxn id="55" idx="1"/>
          </p:cNvCxnSpPr>
          <p:nvPr/>
        </p:nvCxnSpPr>
        <p:spPr>
          <a:xfrm>
            <a:off x="4757953" y="2433145"/>
            <a:ext cx="221065" cy="23443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橢圓 68"/>
          <p:cNvSpPr/>
          <p:nvPr/>
        </p:nvSpPr>
        <p:spPr>
          <a:xfrm>
            <a:off x="6735903" y="3080135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70" name="橢圓 69"/>
          <p:cNvSpPr/>
          <p:nvPr/>
        </p:nvSpPr>
        <p:spPr>
          <a:xfrm>
            <a:off x="6960492" y="3630025"/>
            <a:ext cx="341814" cy="3418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19</a:t>
            </a:r>
          </a:p>
        </p:txBody>
      </p:sp>
      <p:cxnSp>
        <p:nvCxnSpPr>
          <p:cNvPr id="72" name="直線接點 71"/>
          <p:cNvCxnSpPr>
            <a:stCxn id="69" idx="5"/>
            <a:endCxn id="70" idx="0"/>
          </p:cNvCxnSpPr>
          <p:nvPr/>
        </p:nvCxnSpPr>
        <p:spPr>
          <a:xfrm>
            <a:off x="7027659" y="3371891"/>
            <a:ext cx="103740" cy="25813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直線接點 74"/>
          <p:cNvCxnSpPr>
            <a:stCxn id="78" idx="3"/>
            <a:endCxn id="69" idx="7"/>
          </p:cNvCxnSpPr>
          <p:nvPr/>
        </p:nvCxnSpPr>
        <p:spPr>
          <a:xfrm flipH="1">
            <a:off x="7027659" y="2909274"/>
            <a:ext cx="203354" cy="2209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" name="橢圓 89"/>
          <p:cNvSpPr/>
          <p:nvPr/>
        </p:nvSpPr>
        <p:spPr>
          <a:xfrm>
            <a:off x="4503315" y="5073733"/>
            <a:ext cx="341814" cy="3418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93" name="等腰三角形 92"/>
          <p:cNvSpPr/>
          <p:nvPr/>
        </p:nvSpPr>
        <p:spPr>
          <a:xfrm>
            <a:off x="5309504" y="3124796"/>
            <a:ext cx="227165" cy="308126"/>
          </a:xfrm>
          <a:prstGeom prst="triangl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X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4" name="等腰三角形 93"/>
          <p:cNvSpPr/>
          <p:nvPr/>
        </p:nvSpPr>
        <p:spPr>
          <a:xfrm>
            <a:off x="6485107" y="3663713"/>
            <a:ext cx="227165" cy="308126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Y</a:t>
            </a:r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95" name="直線接點 94"/>
          <p:cNvCxnSpPr>
            <a:stCxn id="69" idx="3"/>
            <a:endCxn id="94" idx="0"/>
          </p:cNvCxnSpPr>
          <p:nvPr/>
        </p:nvCxnSpPr>
        <p:spPr>
          <a:xfrm flipH="1">
            <a:off x="6598690" y="3371891"/>
            <a:ext cx="187271" cy="2918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6" name="直線接點 95"/>
          <p:cNvCxnSpPr>
            <a:stCxn id="55" idx="5"/>
            <a:endCxn id="93" idx="0"/>
          </p:cNvCxnSpPr>
          <p:nvPr/>
        </p:nvCxnSpPr>
        <p:spPr>
          <a:xfrm>
            <a:off x="5220716" y="2909274"/>
            <a:ext cx="202371" cy="2155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7" name="文字方塊 96"/>
          <p:cNvSpPr txBox="1"/>
          <p:nvPr/>
        </p:nvSpPr>
        <p:spPr>
          <a:xfrm>
            <a:off x="6123743" y="3285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b</a:t>
            </a:r>
            <a:endParaRPr lang="zh-TW" altLang="en-US"/>
          </a:p>
        </p:txBody>
      </p:sp>
      <p:sp>
        <p:nvSpPr>
          <p:cNvPr id="98" name="手繪多邊形 97"/>
          <p:cNvSpPr/>
          <p:nvPr/>
        </p:nvSpPr>
        <p:spPr>
          <a:xfrm>
            <a:off x="6400267" y="3479590"/>
            <a:ext cx="183038" cy="188595"/>
          </a:xfrm>
          <a:custGeom>
            <a:avLst/>
            <a:gdLst>
              <a:gd name="connsiteX0" fmla="*/ 0 w 211016"/>
              <a:gd name="connsiteY0" fmla="*/ 0 h 257907"/>
              <a:gd name="connsiteX1" fmla="*/ 211016 w 211016"/>
              <a:gd name="connsiteY1" fmla="*/ 0 h 257907"/>
              <a:gd name="connsiteX2" fmla="*/ 211016 w 211016"/>
              <a:gd name="connsiteY2" fmla="*/ 257907 h 25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6" h="257907">
                <a:moveTo>
                  <a:pt x="0" y="0"/>
                </a:moveTo>
                <a:lnTo>
                  <a:pt x="211016" y="0"/>
                </a:lnTo>
                <a:lnTo>
                  <a:pt x="211016" y="257907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9" name="直線接點 98"/>
          <p:cNvCxnSpPr/>
          <p:nvPr/>
        </p:nvCxnSpPr>
        <p:spPr>
          <a:xfrm flipH="1">
            <a:off x="4686070" y="4800343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0" name="文字方塊 99"/>
          <p:cNvSpPr txBox="1"/>
          <p:nvPr/>
        </p:nvSpPr>
        <p:spPr>
          <a:xfrm>
            <a:off x="4402352" y="444660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mid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9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Program 5.22 Splitting </a:t>
            </a:r>
            <a:r>
              <a:rPr lang="en-US" altLang="zh-TW"/>
              <a:t>a BST by a Key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509333"/>
            <a:ext cx="7886700" cy="5100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6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K, </a:t>
            </a:r>
            <a:r>
              <a:rPr lang="en-US" altLang="zh-TW" sz="16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E&gt;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BST&lt;K,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E&gt;::Split(</a:t>
            </a:r>
            <a:r>
              <a:rPr lang="en-US" altLang="zh-TW" sz="1600" b="1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K&amp; k, BST&lt;K,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E&gt;&amp; 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small, pair&lt;K,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E&gt;*&amp; 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mid, BST&lt;K,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E&gt;&amp; 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big)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Split the BST with respect to key k</a:t>
            </a:r>
            <a:endParaRPr lang="zh-TW" altLang="en-US" sz="16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(!root) {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small.root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big.root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altLang="zh-TW" sz="1600" b="1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;} </a:t>
            </a:r>
            <a:r>
              <a:rPr lang="en-US" altLang="zh-TW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empty tree</a:t>
            </a:r>
            <a:endParaRPr lang="zh-TW" altLang="en-US" sz="16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 temporary header nodes for small and big</a:t>
            </a:r>
            <a:endParaRPr lang="zh-TW" altLang="en-US" sz="16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&lt;pair&lt;K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E&gt; 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&gt; *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sHead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b="1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&lt;pair&lt;K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E&gt; 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&gt;,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s = 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sHead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bHead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b="1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&lt;pair&lt;K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E&gt; 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&gt;,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b = 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bHead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= root;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600" b="1">
                <a:latin typeface="Consolas" panose="020B0609020204030204" pitchFamily="49" charset="0"/>
                <a:cs typeface="Consolas" panose="020B0609020204030204" pitchFamily="49" charset="0"/>
              </a:rPr>
              <a:t> while 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b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(k &lt; 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data.first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){ </a:t>
            </a:r>
            <a:r>
              <a:rPr lang="en-US" altLang="zh-TW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1</a:t>
            </a:r>
            <a:endParaRPr lang="en-US" altLang="zh-TW" sz="16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b-&gt;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   b = 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b="1"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(k &gt; 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data.first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) { </a:t>
            </a:r>
            <a:r>
              <a:rPr lang="en-US" altLang="zh-TW" sz="16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</a:t>
            </a:r>
            <a:endParaRPr lang="en-US" altLang="zh-TW" sz="16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6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   s = 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60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0376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Splitting a BST by a Key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257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506389"/>
            <a:ext cx="7886700" cy="5100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3 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small.root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sHead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sHead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big.root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bHead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bHead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mid =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pair&lt;K,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E&gt;(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data.first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data.second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currentNode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pair with key k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s-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small.root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sHead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sHead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big.root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bHead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bHead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mid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35077" y="6046907"/>
            <a:ext cx="2255169" cy="369332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mtClean="0"/>
              <a:t>Time complexity: </a:t>
            </a:r>
            <a:r>
              <a:rPr lang="en-US" altLang="zh-TW" b="1" smtClean="0"/>
              <a:t>O</a:t>
            </a:r>
            <a:r>
              <a:rPr lang="en-US" altLang="zh-TW" smtClean="0"/>
              <a:t>(h)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4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258</a:t>
            </a:fld>
            <a:endParaRPr lang="zh-TW" altLang="en-US"/>
          </a:p>
        </p:txBody>
      </p:sp>
      <p:sp>
        <p:nvSpPr>
          <p:cNvPr id="59" name="圓角矩形 58"/>
          <p:cNvSpPr/>
          <p:nvPr/>
        </p:nvSpPr>
        <p:spPr>
          <a:xfrm>
            <a:off x="7422408" y="4193315"/>
            <a:ext cx="1423800" cy="2598254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圓角矩形 47"/>
          <p:cNvSpPr/>
          <p:nvPr/>
        </p:nvSpPr>
        <p:spPr>
          <a:xfrm>
            <a:off x="5423721" y="4193315"/>
            <a:ext cx="1811181" cy="2598254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Discussion about BST Height</a:t>
            </a: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5522059" y="1384290"/>
          <a:ext cx="3305907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2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2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9422">
                <a:tc>
                  <a:txBody>
                    <a:bodyPr/>
                    <a:lstStyle/>
                    <a:p>
                      <a:r>
                        <a:rPr lang="en-US" altLang="zh-TW" b="1" smtClean="0"/>
                        <a:t>Operations</a:t>
                      </a:r>
                      <a:endParaRPr lang="zh-TW" alt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smtClean="0"/>
                        <a:t>Complexity</a:t>
                      </a:r>
                      <a:endParaRPr lang="zh-TW" alt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422">
                <a:tc>
                  <a:txBody>
                    <a:bodyPr/>
                    <a:lstStyle/>
                    <a:p>
                      <a:r>
                        <a:rPr lang="en-US" altLang="zh-TW" smtClean="0"/>
                        <a:t>Searching by a key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TW" smtClean="0"/>
                        <a:t>O(height)</a:t>
                      </a:r>
                      <a:endParaRPr lang="zh-TW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422">
                <a:tc>
                  <a:txBody>
                    <a:bodyPr/>
                    <a:lstStyle/>
                    <a:p>
                      <a:r>
                        <a:rPr lang="en-US" altLang="zh-TW" smtClean="0"/>
                        <a:t>Searching by rank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422">
                <a:tc>
                  <a:txBody>
                    <a:bodyPr/>
                    <a:lstStyle/>
                    <a:p>
                      <a:r>
                        <a:rPr lang="en-US" altLang="zh-TW" smtClean="0"/>
                        <a:t>Insertion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422">
                <a:tc>
                  <a:txBody>
                    <a:bodyPr/>
                    <a:lstStyle/>
                    <a:p>
                      <a:r>
                        <a:rPr lang="en-US" altLang="zh-TW" smtClean="0"/>
                        <a:t>Deletion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422">
                <a:tc>
                  <a:txBody>
                    <a:bodyPr/>
                    <a:lstStyle/>
                    <a:p>
                      <a:r>
                        <a:rPr lang="en-US" altLang="zh-TW" smtClean="0"/>
                        <a:t>Joining BSTs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mtClean="0"/>
                        <a:t>Splitting by a key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1509333"/>
            <a:ext cx="4552950" cy="5100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Most BST operations are of</a:t>
            </a:r>
            <a:br>
              <a:rPr lang="en-US" altLang="zh-TW" dirty="0" smtClean="0"/>
            </a:br>
            <a:r>
              <a:rPr lang="en-US" altLang="zh-TW" b="1" dirty="0" smtClean="0">
                <a:solidFill>
                  <a:srgbClr val="C00000"/>
                </a:solidFill>
              </a:rPr>
              <a:t>O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en-US" altLang="zh-TW" dirty="0">
                <a:solidFill>
                  <a:srgbClr val="C00000"/>
                </a:solidFill>
              </a:rPr>
              <a:t>height</a:t>
            </a:r>
            <a:r>
              <a:rPr lang="en-US" altLang="zh-TW" dirty="0" smtClean="0">
                <a:solidFill>
                  <a:srgbClr val="C00000"/>
                </a:solidFill>
              </a:rPr>
              <a:t>) </a:t>
            </a:r>
            <a:r>
              <a:rPr lang="en-US" altLang="zh-TW" dirty="0" smtClean="0"/>
              <a:t>time complexity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Consider an </a:t>
            </a:r>
            <a:r>
              <a:rPr lang="en-US" altLang="zh-TW" dirty="0" smtClean="0">
                <a:solidFill>
                  <a:srgbClr val="C00000"/>
                </a:solidFill>
              </a:rPr>
              <a:t>n</a:t>
            </a:r>
            <a:r>
              <a:rPr lang="en-US" altLang="zh-TW" dirty="0" smtClean="0"/>
              <a:t>-element BST</a:t>
            </a:r>
          </a:p>
          <a:p>
            <a:pPr lvl="1"/>
            <a:r>
              <a:rPr lang="en-US" altLang="zh-TW" dirty="0" smtClean="0"/>
              <a:t>In the </a:t>
            </a:r>
            <a:r>
              <a:rPr lang="en-US" altLang="zh-TW" dirty="0" smtClean="0">
                <a:solidFill>
                  <a:srgbClr val="0000CC"/>
                </a:solidFill>
              </a:rPr>
              <a:t>worst case</a:t>
            </a:r>
            <a:r>
              <a:rPr lang="en-US" altLang="zh-TW" dirty="0" smtClean="0"/>
              <a:t>, </a:t>
            </a:r>
            <a:r>
              <a:rPr lang="en-US" altLang="zh-TW" dirty="0"/>
              <a:t>height</a:t>
            </a:r>
            <a:r>
              <a:rPr lang="en-US" altLang="zh-TW" dirty="0" smtClean="0"/>
              <a:t> = </a:t>
            </a:r>
            <a:r>
              <a:rPr lang="en-US" altLang="zh-TW" b="1" dirty="0" smtClean="0">
                <a:solidFill>
                  <a:srgbClr val="C00000"/>
                </a:solidFill>
              </a:rPr>
              <a:t>O</a:t>
            </a:r>
            <a:r>
              <a:rPr lang="en-US" altLang="zh-TW" dirty="0" smtClean="0">
                <a:solidFill>
                  <a:srgbClr val="C00000"/>
                </a:solidFill>
              </a:rPr>
              <a:t>(n)</a:t>
            </a:r>
          </a:p>
          <a:p>
            <a:pPr lvl="1"/>
            <a:r>
              <a:rPr lang="en-US" altLang="zh-TW" dirty="0" smtClean="0"/>
              <a:t>If insertions and deletions are made at </a:t>
            </a:r>
            <a:r>
              <a:rPr lang="en-US" altLang="zh-TW" dirty="0" smtClean="0">
                <a:solidFill>
                  <a:srgbClr val="0000CC"/>
                </a:solidFill>
              </a:rPr>
              <a:t>random</a:t>
            </a:r>
            <a:r>
              <a:rPr lang="en-US" altLang="zh-TW" dirty="0"/>
              <a:t>,</a:t>
            </a:r>
            <a:r>
              <a:rPr lang="en-US" altLang="zh-TW" dirty="0" smtClean="0"/>
              <a:t> </a:t>
            </a:r>
            <a:r>
              <a:rPr lang="en-US" altLang="zh-TW" dirty="0"/>
              <a:t>height = </a:t>
            </a:r>
            <a:r>
              <a:rPr lang="en-US" altLang="zh-TW" b="1" dirty="0">
                <a:solidFill>
                  <a:srgbClr val="C00000"/>
                </a:solidFill>
              </a:rPr>
              <a:t>O</a:t>
            </a:r>
            <a:r>
              <a:rPr lang="en-US" altLang="zh-TW" dirty="0">
                <a:solidFill>
                  <a:srgbClr val="C00000"/>
                </a:solidFill>
              </a:rPr>
              <a:t>(log(n)) </a:t>
            </a:r>
            <a:r>
              <a:rPr lang="en-US" altLang="zh-TW" dirty="0" smtClean="0">
                <a:solidFill>
                  <a:srgbClr val="0000CC"/>
                </a:solidFill>
              </a:rPr>
              <a:t>on average (not guaranteed)</a:t>
            </a:r>
          </a:p>
          <a:p>
            <a:pPr lvl="2"/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TW" dirty="0" smtClean="0">
                <a:solidFill>
                  <a:srgbClr val="0000CC"/>
                </a:solidFill>
              </a:rPr>
              <a:t>Balanced search trees </a:t>
            </a:r>
            <a:r>
              <a:rPr lang="en-US" altLang="zh-TW" dirty="0" smtClean="0"/>
              <a:t>are search trees that can </a:t>
            </a:r>
            <a:r>
              <a:rPr lang="en-US" altLang="zh-TW" dirty="0" smtClean="0">
                <a:solidFill>
                  <a:srgbClr val="0000CC"/>
                </a:solidFill>
              </a:rPr>
              <a:t>guarantee worst case </a:t>
            </a:r>
            <a:r>
              <a:rPr lang="en-US" altLang="zh-TW" dirty="0"/>
              <a:t>height</a:t>
            </a:r>
            <a:r>
              <a:rPr lang="en-US" altLang="zh-TW" dirty="0" smtClean="0"/>
              <a:t> = </a:t>
            </a:r>
            <a:r>
              <a:rPr lang="en-US" altLang="zh-TW" b="1" dirty="0">
                <a:solidFill>
                  <a:srgbClr val="C00000"/>
                </a:solidFill>
              </a:rPr>
              <a:t>O</a:t>
            </a:r>
            <a:r>
              <a:rPr lang="en-US" altLang="zh-TW" dirty="0">
                <a:solidFill>
                  <a:srgbClr val="C00000"/>
                </a:solidFill>
              </a:rPr>
              <a:t>(log(n)) 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en-US" altLang="zh-TW" dirty="0" smtClean="0"/>
              <a:t>Including </a:t>
            </a:r>
            <a:r>
              <a:rPr lang="en-US" altLang="zh-TW" dirty="0" smtClean="0">
                <a:solidFill>
                  <a:srgbClr val="0000CC"/>
                </a:solidFill>
              </a:rPr>
              <a:t>AVL trees, Red-Black trees</a:t>
            </a:r>
            <a:r>
              <a:rPr lang="en-US" altLang="zh-TW" dirty="0" smtClean="0"/>
              <a:t> as in Chapter 10 and 11</a:t>
            </a:r>
          </a:p>
        </p:txBody>
      </p:sp>
      <p:sp>
        <p:nvSpPr>
          <p:cNvPr id="7" name="橢圓 6"/>
          <p:cNvSpPr/>
          <p:nvPr/>
        </p:nvSpPr>
        <p:spPr>
          <a:xfrm>
            <a:off x="7912047" y="583559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8" name="橢圓 7"/>
          <p:cNvSpPr/>
          <p:nvPr/>
        </p:nvSpPr>
        <p:spPr>
          <a:xfrm>
            <a:off x="7526658" y="531043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9" name="橢圓 8"/>
          <p:cNvSpPr/>
          <p:nvPr/>
        </p:nvSpPr>
        <p:spPr>
          <a:xfrm>
            <a:off x="8135870" y="482911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0" name="直線接點 9"/>
          <p:cNvCxnSpPr>
            <a:stCxn id="9" idx="3"/>
            <a:endCxn id="8" idx="7"/>
          </p:cNvCxnSpPr>
          <p:nvPr/>
        </p:nvCxnSpPr>
        <p:spPr>
          <a:xfrm flipH="1">
            <a:off x="7818415" y="5120875"/>
            <a:ext cx="367513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8" idx="5"/>
            <a:endCxn id="7" idx="1"/>
          </p:cNvCxnSpPr>
          <p:nvPr/>
        </p:nvCxnSpPr>
        <p:spPr>
          <a:xfrm>
            <a:off x="7818415" y="5602196"/>
            <a:ext cx="143691" cy="28345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橢圓 11"/>
          <p:cNvSpPr/>
          <p:nvPr/>
        </p:nvSpPr>
        <p:spPr>
          <a:xfrm>
            <a:off x="7729010" y="637966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13" name="直線接點 12"/>
          <p:cNvCxnSpPr>
            <a:stCxn id="7" idx="3"/>
            <a:endCxn id="12" idx="0"/>
          </p:cNvCxnSpPr>
          <p:nvPr/>
        </p:nvCxnSpPr>
        <p:spPr>
          <a:xfrm flipH="1">
            <a:off x="7899917" y="6127348"/>
            <a:ext cx="62188" cy="2523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8325392" y="4572982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文字方塊 14"/>
          <p:cNvSpPr txBox="1"/>
          <p:nvPr/>
        </p:nvSpPr>
        <p:spPr>
          <a:xfrm>
            <a:off x="8070824" y="4225680"/>
            <a:ext cx="480647" cy="30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root</a:t>
            </a:r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137551" y="531043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7" name="橢圓 16"/>
          <p:cNvSpPr/>
          <p:nvPr/>
        </p:nvSpPr>
        <p:spPr>
          <a:xfrm>
            <a:off x="5626450" y="635635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橢圓 17"/>
          <p:cNvSpPr/>
          <p:nvPr/>
        </p:nvSpPr>
        <p:spPr>
          <a:xfrm>
            <a:off x="6611675" y="482911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19" name="直線接點 18"/>
          <p:cNvCxnSpPr>
            <a:stCxn id="18" idx="3"/>
            <a:endCxn id="16" idx="7"/>
          </p:cNvCxnSpPr>
          <p:nvPr/>
        </p:nvCxnSpPr>
        <p:spPr>
          <a:xfrm flipH="1">
            <a:off x="6429307" y="5120875"/>
            <a:ext cx="232426" cy="23962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stCxn id="21" idx="3"/>
            <a:endCxn id="17" idx="0"/>
          </p:cNvCxnSpPr>
          <p:nvPr/>
        </p:nvCxnSpPr>
        <p:spPr>
          <a:xfrm flipH="1">
            <a:off x="5797357" y="6127348"/>
            <a:ext cx="106659" cy="22900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橢圓 20"/>
          <p:cNvSpPr/>
          <p:nvPr/>
        </p:nvSpPr>
        <p:spPr>
          <a:xfrm>
            <a:off x="5853958" y="583559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14</a:t>
            </a:r>
          </a:p>
        </p:txBody>
      </p:sp>
      <p:cxnSp>
        <p:nvCxnSpPr>
          <p:cNvPr id="22" name="直線接點 21"/>
          <p:cNvCxnSpPr>
            <a:stCxn id="16" idx="3"/>
            <a:endCxn id="21" idx="0"/>
          </p:cNvCxnSpPr>
          <p:nvPr/>
        </p:nvCxnSpPr>
        <p:spPr>
          <a:xfrm flipH="1">
            <a:off x="6024865" y="5602195"/>
            <a:ext cx="162744" cy="23339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6801197" y="4572982"/>
            <a:ext cx="1" cy="27339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546629" y="4225680"/>
            <a:ext cx="480647" cy="30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root</a:t>
            </a:r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6121594" y="3977815"/>
            <a:ext cx="215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smtClean="0"/>
              <a:t>worst-case scenarios</a:t>
            </a:r>
            <a:endParaRPr lang="zh-TW" altLang="en-US" b="1"/>
          </a:p>
        </p:txBody>
      </p:sp>
    </p:spTree>
    <p:extLst>
      <p:ext uri="{BB962C8B-B14F-4D97-AF65-F5344CB8AC3E}">
        <p14:creationId xmlns:p14="http://schemas.microsoft.com/office/powerpoint/2010/main" val="26006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5.1 Introduction</a:t>
            </a:r>
          </a:p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5.2-5.5 Binary trees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5.6 Heaps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5.7 Binary search trees </a:t>
            </a:r>
            <a:r>
              <a:rPr lang="en-US" altLang="zh-TW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Dictionary</a:t>
            </a:r>
            <a:endParaRPr lang="en-US" altLang="zh-TW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>
                <a:solidFill>
                  <a:srgbClr val="C00000"/>
                </a:solidFill>
              </a:rPr>
              <a:t>5.8 Selection trees</a:t>
            </a:r>
          </a:p>
          <a:p>
            <a:r>
              <a:rPr lang="en-US" altLang="zh-TW" smtClean="0"/>
              <a:t>5.9 Forests</a:t>
            </a:r>
          </a:p>
          <a:p>
            <a:r>
              <a:rPr lang="en-US" altLang="zh-TW" smtClean="0"/>
              <a:t>(5.10 Disjoint sets)</a:t>
            </a:r>
          </a:p>
          <a:p>
            <a:r>
              <a:rPr lang="en-US" altLang="zh-TW" smtClean="0"/>
              <a:t>(5.11 Counting binary trees)</a:t>
            </a:r>
            <a:endParaRPr lang="en-US" altLang="zh-TW"/>
          </a:p>
          <a:p>
            <a:pPr lvl="1"/>
            <a:endParaRPr lang="en-US" altLang="zh-TW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8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pitchFamily="18" charset="-120"/>
              </a:rPr>
              <a:t>Depth and Height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021657"/>
          </a:xfrm>
        </p:spPr>
        <p:txBody>
          <a:bodyPr>
            <a:normAutofit lnSpcReduction="10000"/>
          </a:bodyPr>
          <a:lstStyle/>
          <a:p>
            <a:r>
              <a:rPr lang="en-US" altLang="zh-TW" smtClean="0">
                <a:ea typeface="新細明體" pitchFamily="18" charset="-120"/>
              </a:rPr>
              <a:t>Let </a:t>
            </a:r>
            <a:r>
              <a:rPr lang="en-US" altLang="zh-TW" i="1" smtClean="0">
                <a:ea typeface="新細明體" pitchFamily="18" charset="-120"/>
              </a:rPr>
              <a:t>v</a:t>
            </a:r>
            <a:r>
              <a:rPr lang="en-US" altLang="zh-TW" smtClean="0">
                <a:ea typeface="新細明體" pitchFamily="18" charset="-120"/>
              </a:rPr>
              <a:t> be a node of a tree T, the </a:t>
            </a:r>
            <a:r>
              <a:rPr lang="en-US" altLang="zh-TW" b="1" smtClean="0">
                <a:solidFill>
                  <a:srgbClr val="C00000"/>
                </a:solidFill>
                <a:ea typeface="新細明體" pitchFamily="18" charset="-120"/>
              </a:rPr>
              <a:t>depth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 </a:t>
            </a:r>
            <a:r>
              <a:rPr lang="en-US" altLang="zh-TW" b="1" smtClean="0">
                <a:solidFill>
                  <a:srgbClr val="C00000"/>
                </a:solidFill>
                <a:ea typeface="新細明體" pitchFamily="18" charset="-120"/>
              </a:rPr>
              <a:t>of a node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 </a:t>
            </a:r>
            <a:r>
              <a:rPr lang="en-US" altLang="zh-TW" i="1" smtClean="0">
                <a:solidFill>
                  <a:srgbClr val="C00000"/>
                </a:solidFill>
                <a:ea typeface="新細明體" pitchFamily="18" charset="-120"/>
              </a:rPr>
              <a:t>v</a:t>
            </a:r>
            <a:r>
              <a:rPr lang="en-US" altLang="zh-TW" i="1" smtClean="0">
                <a:ea typeface="新細明體" pitchFamily="18" charset="-120"/>
              </a:rPr>
              <a:t>,</a:t>
            </a:r>
            <a:r>
              <a:rPr lang="en-US" altLang="zh-TW" smtClean="0">
                <a:ea typeface="新細明體" pitchFamily="18" charset="-120"/>
              </a:rPr>
              <a:t> </a:t>
            </a:r>
            <a:r>
              <a:rPr lang="en-US" altLang="zh-TW" b="1" err="1" smtClean="0">
                <a:solidFill>
                  <a:srgbClr val="C00000"/>
                </a:solidFill>
                <a:ea typeface="新細明體" pitchFamily="18" charset="-120"/>
              </a:rPr>
              <a:t>d</a:t>
            </a:r>
            <a:r>
              <a:rPr lang="en-US" altLang="zh-TW" b="1" baseline="-25000" err="1" smtClean="0">
                <a:solidFill>
                  <a:srgbClr val="C00000"/>
                </a:solidFill>
                <a:ea typeface="新細明體" pitchFamily="18" charset="-120"/>
              </a:rPr>
              <a:t>v</a:t>
            </a:r>
            <a:r>
              <a:rPr lang="en-US" altLang="zh-TW" smtClean="0">
                <a:ea typeface="新細明體" pitchFamily="18" charset="-120"/>
              </a:rPr>
              <a:t>, is the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number of ancestors of </a:t>
            </a:r>
            <a:r>
              <a:rPr lang="en-US" altLang="zh-TW" i="1" smtClean="0">
                <a:solidFill>
                  <a:srgbClr val="0000CC"/>
                </a:solidFill>
                <a:ea typeface="新細明體" pitchFamily="18" charset="-120"/>
              </a:rPr>
              <a:t>v</a:t>
            </a:r>
            <a:r>
              <a:rPr lang="en-US" altLang="zh-TW" smtClean="0">
                <a:ea typeface="新細明體" pitchFamily="18" charset="-120"/>
              </a:rPr>
              <a:t>, including </a:t>
            </a:r>
            <a:r>
              <a:rPr lang="en-US" altLang="zh-TW" i="1" smtClean="0">
                <a:ea typeface="新細明體" pitchFamily="18" charset="-120"/>
              </a:rPr>
              <a:t>v</a:t>
            </a:r>
            <a:r>
              <a:rPr lang="en-US" altLang="zh-TW" smtClean="0">
                <a:ea typeface="新細明體" pitchFamily="18" charset="-120"/>
              </a:rPr>
              <a:t> itself (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depth</a:t>
            </a:r>
            <a:r>
              <a:rPr lang="en-US" altLang="zh-TW" smtClean="0">
                <a:ea typeface="新細明體" pitchFamily="18" charset="-120"/>
              </a:rPr>
              <a:t> of v = 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level</a:t>
            </a:r>
            <a:r>
              <a:rPr lang="en-US" altLang="zh-TW" smtClean="0">
                <a:ea typeface="新細明體" pitchFamily="18" charset="-120"/>
              </a:rPr>
              <a:t> of v)</a:t>
            </a:r>
          </a:p>
          <a:p>
            <a:r>
              <a:rPr lang="en-US" altLang="zh-TW" smtClean="0">
                <a:ea typeface="新細明體" pitchFamily="18" charset="-120"/>
              </a:rPr>
              <a:t>The depth of node v is recursively defined as follows: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</a:t>
            </a:fld>
            <a:endParaRPr lang="zh-TW" alt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6335999" y="3898696"/>
            <a:ext cx="2424112" cy="2338388"/>
            <a:chOff x="3072" y="1207"/>
            <a:chExt cx="2469" cy="2055"/>
          </a:xfrm>
        </p:grpSpPr>
        <p:sp>
          <p:nvSpPr>
            <p:cNvPr id="6" name="AutoShape 8"/>
            <p:cNvSpPr>
              <a:spLocks noChangeAspect="1" noChangeArrowheads="1"/>
            </p:cNvSpPr>
            <p:nvPr/>
          </p:nvSpPr>
          <p:spPr bwMode="auto">
            <a:xfrm>
              <a:off x="4152" y="1207"/>
              <a:ext cx="344" cy="3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A</a:t>
              </a:r>
            </a:p>
          </p:txBody>
        </p:sp>
        <p:sp>
          <p:nvSpPr>
            <p:cNvPr id="7" name="AutoShape 9"/>
            <p:cNvSpPr>
              <a:spLocks noChangeAspect="1" noChangeArrowheads="1"/>
            </p:cNvSpPr>
            <p:nvPr/>
          </p:nvSpPr>
          <p:spPr bwMode="auto">
            <a:xfrm>
              <a:off x="3321" y="1783"/>
              <a:ext cx="341" cy="3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8" name="AutoShape 10"/>
            <p:cNvSpPr>
              <a:spLocks noChangeAspect="1" noChangeArrowheads="1"/>
            </p:cNvSpPr>
            <p:nvPr/>
          </p:nvSpPr>
          <p:spPr bwMode="auto">
            <a:xfrm>
              <a:off x="5178" y="1782"/>
              <a:ext cx="363" cy="325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D</a:t>
              </a:r>
            </a:p>
          </p:txBody>
        </p:sp>
        <p:sp>
          <p:nvSpPr>
            <p:cNvPr id="9" name="AutoShape 11"/>
            <p:cNvSpPr>
              <a:spLocks noChangeAspect="1" noChangeArrowheads="1"/>
            </p:cNvSpPr>
            <p:nvPr/>
          </p:nvSpPr>
          <p:spPr bwMode="auto">
            <a:xfrm>
              <a:off x="4690" y="1783"/>
              <a:ext cx="345" cy="3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C</a:t>
              </a:r>
            </a:p>
          </p:txBody>
        </p:sp>
        <p:sp>
          <p:nvSpPr>
            <p:cNvPr id="10" name="AutoShape 12"/>
            <p:cNvSpPr>
              <a:spLocks noChangeAspect="1" noChangeArrowheads="1"/>
            </p:cNvSpPr>
            <p:nvPr/>
          </p:nvSpPr>
          <p:spPr bwMode="auto">
            <a:xfrm>
              <a:off x="4427" y="2358"/>
              <a:ext cx="359" cy="325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G</a:t>
              </a:r>
            </a:p>
          </p:txBody>
        </p:sp>
        <p:sp>
          <p:nvSpPr>
            <p:cNvPr id="11" name="AutoShape 13"/>
            <p:cNvSpPr>
              <a:spLocks noChangeAspect="1" noChangeArrowheads="1"/>
            </p:cNvSpPr>
            <p:nvPr/>
          </p:nvSpPr>
          <p:spPr bwMode="auto">
            <a:xfrm>
              <a:off x="4939" y="2358"/>
              <a:ext cx="361" cy="325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H</a:t>
              </a:r>
            </a:p>
          </p:txBody>
        </p:sp>
        <p:sp>
          <p:nvSpPr>
            <p:cNvPr id="12" name="AutoShape 14"/>
            <p:cNvSpPr>
              <a:spLocks noChangeAspect="1" noChangeArrowheads="1"/>
            </p:cNvSpPr>
            <p:nvPr/>
          </p:nvSpPr>
          <p:spPr bwMode="auto">
            <a:xfrm>
              <a:off x="3072" y="2358"/>
              <a:ext cx="336" cy="32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E</a:t>
              </a:r>
            </a:p>
          </p:txBody>
        </p:sp>
        <p:sp>
          <p:nvSpPr>
            <p:cNvPr id="13" name="AutoShape 15"/>
            <p:cNvSpPr>
              <a:spLocks noChangeAspect="1" noChangeArrowheads="1"/>
            </p:cNvSpPr>
            <p:nvPr/>
          </p:nvSpPr>
          <p:spPr bwMode="auto">
            <a:xfrm>
              <a:off x="3576" y="2359"/>
              <a:ext cx="327" cy="3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14" name="AutoShape 16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 flipH="1">
              <a:off x="3491" y="1494"/>
              <a:ext cx="833" cy="3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7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>
              <a:off x="4324" y="1494"/>
              <a:ext cx="538" cy="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8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>
              <a:off x="4324" y="1494"/>
              <a:ext cx="1036" cy="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9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4862" y="2071"/>
              <a:ext cx="257" cy="3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20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 flipH="1">
              <a:off x="4606" y="2071"/>
              <a:ext cx="256" cy="3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21"/>
            <p:cNvCxnSpPr>
              <a:cxnSpLocks noChangeShapeType="1"/>
              <a:stCxn id="7" idx="2"/>
              <a:endCxn id="13" idx="0"/>
            </p:cNvCxnSpPr>
            <p:nvPr/>
          </p:nvCxnSpPr>
          <p:spPr bwMode="auto">
            <a:xfrm>
              <a:off x="3491" y="2070"/>
              <a:ext cx="250" cy="3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22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 flipH="1">
              <a:off x="3239" y="2070"/>
              <a:ext cx="252" cy="3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1" name="AutoShape 23"/>
            <p:cNvSpPr>
              <a:spLocks noChangeAspect="1" noChangeArrowheads="1"/>
            </p:cNvSpPr>
            <p:nvPr/>
          </p:nvSpPr>
          <p:spPr bwMode="auto">
            <a:xfrm>
              <a:off x="3232" y="2940"/>
              <a:ext cx="293" cy="319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I</a:t>
              </a:r>
            </a:p>
          </p:txBody>
        </p:sp>
        <p:sp>
          <p:nvSpPr>
            <p:cNvPr id="22" name="AutoShape 24"/>
            <p:cNvSpPr>
              <a:spLocks noChangeAspect="1" noChangeArrowheads="1"/>
            </p:cNvSpPr>
            <p:nvPr/>
          </p:nvSpPr>
          <p:spPr bwMode="auto">
            <a:xfrm>
              <a:off x="3597" y="2940"/>
              <a:ext cx="303" cy="321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J</a:t>
              </a:r>
            </a:p>
          </p:txBody>
        </p:sp>
        <p:cxnSp>
          <p:nvCxnSpPr>
            <p:cNvPr id="23" name="AutoShape 25"/>
            <p:cNvCxnSpPr>
              <a:cxnSpLocks noChangeShapeType="1"/>
              <a:stCxn id="13" idx="2"/>
              <a:endCxn id="22" idx="0"/>
            </p:cNvCxnSpPr>
            <p:nvPr/>
          </p:nvCxnSpPr>
          <p:spPr bwMode="auto">
            <a:xfrm>
              <a:off x="3741" y="2646"/>
              <a:ext cx="8" cy="3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4" name="AutoShape 26"/>
            <p:cNvCxnSpPr>
              <a:cxnSpLocks noChangeShapeType="1"/>
              <a:stCxn id="13" idx="2"/>
              <a:endCxn id="21" idx="0"/>
            </p:cNvCxnSpPr>
            <p:nvPr/>
          </p:nvCxnSpPr>
          <p:spPr bwMode="auto">
            <a:xfrm flipH="1">
              <a:off x="3380" y="2646"/>
              <a:ext cx="361" cy="3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5" name="AutoShape 27"/>
            <p:cNvSpPr>
              <a:spLocks noChangeAspect="1" noChangeArrowheads="1"/>
            </p:cNvSpPr>
            <p:nvPr/>
          </p:nvSpPr>
          <p:spPr bwMode="auto">
            <a:xfrm>
              <a:off x="3963" y="2938"/>
              <a:ext cx="341" cy="32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K</a:t>
              </a:r>
            </a:p>
          </p:txBody>
        </p:sp>
        <p:cxnSp>
          <p:nvCxnSpPr>
            <p:cNvPr id="26" name="AutoShape 28"/>
            <p:cNvCxnSpPr>
              <a:cxnSpLocks noChangeShapeType="1"/>
              <a:stCxn id="13" idx="2"/>
              <a:endCxn id="25" idx="0"/>
            </p:cNvCxnSpPr>
            <p:nvPr/>
          </p:nvCxnSpPr>
          <p:spPr bwMode="auto">
            <a:xfrm>
              <a:off x="3741" y="2646"/>
              <a:ext cx="392" cy="3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7" name="Freeform 30"/>
          <p:cNvSpPr>
            <a:spLocks/>
          </p:cNvSpPr>
          <p:nvPr/>
        </p:nvSpPr>
        <p:spPr bwMode="auto">
          <a:xfrm>
            <a:off x="7020211" y="4355896"/>
            <a:ext cx="484188" cy="927100"/>
          </a:xfrm>
          <a:custGeom>
            <a:avLst/>
            <a:gdLst/>
            <a:ahLst/>
            <a:cxnLst>
              <a:cxn ang="0">
                <a:pos x="197" y="584"/>
              </a:cxn>
              <a:cxn ang="0">
                <a:pos x="25" y="369"/>
              </a:cxn>
              <a:cxn ang="0">
                <a:pos x="42" y="215"/>
              </a:cxn>
              <a:cxn ang="0">
                <a:pos x="120" y="163"/>
              </a:cxn>
              <a:cxn ang="0">
                <a:pos x="145" y="146"/>
              </a:cxn>
              <a:cxn ang="0">
                <a:pos x="188" y="112"/>
              </a:cxn>
              <a:cxn ang="0">
                <a:pos x="231" y="77"/>
              </a:cxn>
              <a:cxn ang="0">
                <a:pos x="249" y="51"/>
              </a:cxn>
              <a:cxn ang="0">
                <a:pos x="300" y="0"/>
              </a:cxn>
            </a:cxnLst>
            <a:rect l="0" t="0" r="r" b="b"/>
            <a:pathLst>
              <a:path w="305" h="584">
                <a:moveTo>
                  <a:pt x="197" y="584"/>
                </a:moveTo>
                <a:cubicBezTo>
                  <a:pt x="146" y="508"/>
                  <a:pt x="87" y="435"/>
                  <a:pt x="25" y="369"/>
                </a:cubicBezTo>
                <a:cubicBezTo>
                  <a:pt x="8" y="322"/>
                  <a:pt x="0" y="251"/>
                  <a:pt x="42" y="215"/>
                </a:cubicBezTo>
                <a:cubicBezTo>
                  <a:pt x="49" y="209"/>
                  <a:pt x="103" y="174"/>
                  <a:pt x="120" y="163"/>
                </a:cubicBezTo>
                <a:cubicBezTo>
                  <a:pt x="128" y="157"/>
                  <a:pt x="145" y="146"/>
                  <a:pt x="145" y="146"/>
                </a:cubicBezTo>
                <a:cubicBezTo>
                  <a:pt x="182" y="92"/>
                  <a:pt x="141" y="140"/>
                  <a:pt x="188" y="112"/>
                </a:cubicBezTo>
                <a:cubicBezTo>
                  <a:pt x="204" y="102"/>
                  <a:pt x="216" y="87"/>
                  <a:pt x="231" y="77"/>
                </a:cubicBezTo>
                <a:cubicBezTo>
                  <a:pt x="237" y="68"/>
                  <a:pt x="241" y="58"/>
                  <a:pt x="249" y="51"/>
                </a:cubicBezTo>
                <a:cubicBezTo>
                  <a:pt x="305" y="3"/>
                  <a:pt x="300" y="41"/>
                  <a:pt x="300" y="0"/>
                </a:cubicBez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6120099" y="4114596"/>
            <a:ext cx="792162" cy="0"/>
          </a:xfrm>
          <a:prstGeom prst="line">
            <a:avLst/>
          </a:prstGeom>
          <a:noFill/>
          <a:ln w="19050">
            <a:solidFill>
              <a:srgbClr val="FF00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6120099" y="4690859"/>
            <a:ext cx="792162" cy="0"/>
          </a:xfrm>
          <a:prstGeom prst="line">
            <a:avLst/>
          </a:prstGeom>
          <a:noFill/>
          <a:ln w="19050">
            <a:solidFill>
              <a:srgbClr val="FF00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6120099" y="5411584"/>
            <a:ext cx="792162" cy="0"/>
          </a:xfrm>
          <a:prstGeom prst="line">
            <a:avLst/>
          </a:prstGeom>
          <a:noFill/>
          <a:ln w="19050">
            <a:solidFill>
              <a:srgbClr val="FF00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6120099" y="6059284"/>
            <a:ext cx="792162" cy="0"/>
          </a:xfrm>
          <a:prstGeom prst="line">
            <a:avLst/>
          </a:prstGeom>
          <a:noFill/>
          <a:ln w="19050">
            <a:solidFill>
              <a:srgbClr val="FF0066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6068370" y="3770109"/>
            <a:ext cx="309562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 smtClean="0">
                <a:solidFill>
                  <a:srgbClr val="FF0066"/>
                </a:solidFill>
                <a:ea typeface="新細明體" pitchFamily="18" charset="-120"/>
              </a:rPr>
              <a:t>1</a:t>
            </a:r>
            <a:endParaRPr lang="en-US" altLang="zh-TW" sz="1800">
              <a:solidFill>
                <a:srgbClr val="FF0066"/>
              </a:solidFill>
              <a:ea typeface="新細明體" pitchFamily="18" charset="-12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6063827" y="4330496"/>
            <a:ext cx="309562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 smtClean="0">
                <a:solidFill>
                  <a:srgbClr val="FF0066"/>
                </a:solidFill>
                <a:ea typeface="新細明體" pitchFamily="18" charset="-120"/>
              </a:rPr>
              <a:t>2</a:t>
            </a:r>
            <a:endParaRPr lang="en-US" altLang="zh-TW" sz="1800">
              <a:solidFill>
                <a:srgbClr val="FF0066"/>
              </a:solidFill>
              <a:ea typeface="新細明體" pitchFamily="18" charset="-120"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6048661" y="5051221"/>
            <a:ext cx="309563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 smtClean="0">
                <a:solidFill>
                  <a:srgbClr val="FF0066"/>
                </a:solidFill>
                <a:ea typeface="新細明體" pitchFamily="18" charset="-120"/>
              </a:rPr>
              <a:t>3</a:t>
            </a:r>
            <a:endParaRPr lang="en-US" altLang="zh-TW" sz="1800">
              <a:solidFill>
                <a:srgbClr val="FF0066"/>
              </a:solidFill>
              <a:ea typeface="新細明體" pitchFamily="18" charset="-120"/>
            </a:endParaRP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6048661" y="5698921"/>
            <a:ext cx="309563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800" smtClean="0">
                <a:solidFill>
                  <a:srgbClr val="FF0066"/>
                </a:solidFill>
                <a:ea typeface="新細明體" pitchFamily="18" charset="-120"/>
              </a:rPr>
              <a:t>4</a:t>
            </a:r>
            <a:endParaRPr lang="en-US" altLang="zh-TW" sz="1800">
              <a:solidFill>
                <a:srgbClr val="FF0066"/>
              </a:solidFill>
              <a:ea typeface="新細明體" pitchFamily="18" charset="-12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961274" y="3537313"/>
            <a:ext cx="4778344" cy="1587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zh-TW" sz="2000" b="1" err="1">
                <a:ea typeface="新細明體" pitchFamily="18" charset="-120"/>
              </a:rPr>
              <a:t>int</a:t>
            </a:r>
            <a:r>
              <a:rPr lang="en-US" altLang="zh-TW" sz="2000">
                <a:ea typeface="新細明體" pitchFamily="18" charset="-120"/>
              </a:rPr>
              <a:t> depth(</a:t>
            </a:r>
            <a:r>
              <a:rPr lang="en-US" altLang="zh-TW" sz="2000" b="1">
                <a:ea typeface="新細明體" pitchFamily="18" charset="-120"/>
              </a:rPr>
              <a:t>const</a:t>
            </a:r>
            <a:r>
              <a:rPr lang="en-US" altLang="zh-TW" sz="2000">
                <a:ea typeface="新細明體" pitchFamily="18" charset="-120"/>
              </a:rPr>
              <a:t> Tree&amp; T, </a:t>
            </a:r>
            <a:r>
              <a:rPr lang="en-US" altLang="zh-TW" sz="2000" b="1">
                <a:ea typeface="新細明體" pitchFamily="18" charset="-120"/>
              </a:rPr>
              <a:t>const</a:t>
            </a:r>
            <a:r>
              <a:rPr lang="en-US" altLang="zh-TW" sz="2000">
                <a:ea typeface="新細明體" pitchFamily="18" charset="-120"/>
              </a:rPr>
              <a:t> Position&amp; v){</a:t>
            </a:r>
          </a:p>
          <a:p>
            <a:pPr algn="l">
              <a:spcBef>
                <a:spcPct val="30000"/>
              </a:spcBef>
            </a:pPr>
            <a:r>
              <a:rPr lang="en-US" altLang="zh-TW" sz="2000">
                <a:ea typeface="新細明體" pitchFamily="18" charset="-120"/>
              </a:rPr>
              <a:t>   </a:t>
            </a:r>
            <a:r>
              <a:rPr lang="en-US" altLang="zh-TW" sz="2000" b="1">
                <a:ea typeface="新細明體" pitchFamily="18" charset="-120"/>
              </a:rPr>
              <a:t>if</a:t>
            </a:r>
            <a:r>
              <a:rPr lang="en-US" altLang="zh-TW" sz="2000">
                <a:ea typeface="新細明體" pitchFamily="18" charset="-120"/>
              </a:rPr>
              <a:t> (</a:t>
            </a:r>
            <a:r>
              <a:rPr lang="en-US" altLang="zh-TW" sz="2000" err="1">
                <a:ea typeface="新細明體" pitchFamily="18" charset="-120"/>
              </a:rPr>
              <a:t>T.isRoot</a:t>
            </a:r>
            <a:r>
              <a:rPr lang="en-US" altLang="zh-TW" sz="2000">
                <a:ea typeface="新細明體" pitchFamily="18" charset="-120"/>
              </a:rPr>
              <a:t>(v)) </a:t>
            </a:r>
            <a:r>
              <a:rPr lang="en-US" altLang="zh-TW" sz="2000" b="1">
                <a:ea typeface="新細明體" pitchFamily="18" charset="-120"/>
              </a:rPr>
              <a:t>return</a:t>
            </a:r>
            <a:r>
              <a:rPr lang="en-US" altLang="zh-TW" sz="2000">
                <a:ea typeface="新細明體" pitchFamily="18" charset="-120"/>
              </a:rPr>
              <a:t> </a:t>
            </a:r>
            <a:r>
              <a:rPr lang="en-US" altLang="zh-TW" sz="2000" smtClean="0">
                <a:ea typeface="新細明體" pitchFamily="18" charset="-120"/>
              </a:rPr>
              <a:t>1; // </a:t>
            </a:r>
            <a:r>
              <a:rPr lang="en-US" altLang="zh-TW" sz="2000" err="1" smtClean="0">
                <a:ea typeface="新細明體" pitchFamily="18" charset="-120"/>
              </a:rPr>
              <a:t>d</a:t>
            </a:r>
            <a:r>
              <a:rPr lang="en-US" altLang="zh-TW" sz="2000" baseline="-25000" err="1" smtClean="0">
                <a:ea typeface="新細明體" pitchFamily="18" charset="-120"/>
              </a:rPr>
              <a:t>v</a:t>
            </a:r>
            <a:r>
              <a:rPr lang="en-US" altLang="zh-TW" sz="2000" smtClean="0">
                <a:ea typeface="新細明體" pitchFamily="18" charset="-120"/>
              </a:rPr>
              <a:t>(root) = 1</a:t>
            </a:r>
            <a:endParaRPr lang="en-US" altLang="zh-TW" sz="2000">
              <a:ea typeface="新細明體" pitchFamily="18" charset="-120"/>
            </a:endParaRPr>
          </a:p>
          <a:p>
            <a:pPr algn="l">
              <a:spcBef>
                <a:spcPct val="30000"/>
              </a:spcBef>
            </a:pPr>
            <a:r>
              <a:rPr lang="en-US" altLang="zh-TW" sz="2000">
                <a:ea typeface="新細明體" pitchFamily="18" charset="-120"/>
              </a:rPr>
              <a:t>   </a:t>
            </a:r>
            <a:r>
              <a:rPr lang="en-US" altLang="zh-TW" sz="2000" b="1">
                <a:ea typeface="新細明體" pitchFamily="18" charset="-120"/>
              </a:rPr>
              <a:t>else</a:t>
            </a:r>
            <a:r>
              <a:rPr lang="en-US" altLang="zh-TW" sz="2000">
                <a:ea typeface="新細明體" pitchFamily="18" charset="-120"/>
              </a:rPr>
              <a:t> </a:t>
            </a:r>
            <a:r>
              <a:rPr lang="en-US" altLang="zh-TW" sz="2000" b="1">
                <a:ea typeface="新細明體" pitchFamily="18" charset="-120"/>
              </a:rPr>
              <a:t>return</a:t>
            </a:r>
            <a:r>
              <a:rPr lang="en-US" altLang="zh-TW" sz="2000">
                <a:ea typeface="新細明體" pitchFamily="18" charset="-120"/>
              </a:rPr>
              <a:t> 1+depth(T, </a:t>
            </a:r>
            <a:r>
              <a:rPr lang="en-US" altLang="zh-TW" sz="2000" err="1">
                <a:ea typeface="新細明體" pitchFamily="18" charset="-120"/>
              </a:rPr>
              <a:t>T.parent</a:t>
            </a:r>
            <a:r>
              <a:rPr lang="en-US" altLang="zh-TW" sz="2000">
                <a:ea typeface="新細明體" pitchFamily="18" charset="-120"/>
              </a:rPr>
              <a:t>(v));</a:t>
            </a:r>
          </a:p>
          <a:p>
            <a:pPr algn="l">
              <a:spcBef>
                <a:spcPct val="30000"/>
              </a:spcBef>
            </a:pPr>
            <a:r>
              <a:rPr lang="en-US" altLang="zh-TW" sz="2000">
                <a:ea typeface="新細明體" pitchFamily="18" charset="-120"/>
              </a:rPr>
              <a:t>}</a:t>
            </a:r>
          </a:p>
        </p:txBody>
      </p:sp>
      <p:sp>
        <p:nvSpPr>
          <p:cNvPr id="37" name="矩形 36"/>
          <p:cNvSpPr/>
          <p:nvPr/>
        </p:nvSpPr>
        <p:spPr>
          <a:xfrm>
            <a:off x="977705" y="5260364"/>
            <a:ext cx="4733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smtClean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Running time of depth(</a:t>
            </a:r>
            <a:r>
              <a:rPr lang="en-US" altLang="zh-TW" sz="2400" err="1" smtClean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T,v</a:t>
            </a:r>
            <a:r>
              <a:rPr lang="en-US" altLang="zh-TW" sz="2400" smtClean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)</a:t>
            </a:r>
          </a:p>
          <a:p>
            <a:r>
              <a:rPr lang="en-US" altLang="zh-TW" sz="2400" smtClean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   = O(1+d</a:t>
            </a:r>
            <a:r>
              <a:rPr lang="en-US" altLang="zh-TW" sz="2400" baseline="-25000" smtClean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v</a:t>
            </a:r>
            <a:r>
              <a:rPr lang="en-US" altLang="zh-TW" sz="2400" smtClean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)</a:t>
            </a:r>
          </a:p>
          <a:p>
            <a:r>
              <a:rPr lang="en-US" altLang="zh-TW" sz="2400" smtClean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In worst case: O(n)</a:t>
            </a:r>
            <a:endParaRPr lang="zh-TW" altLang="en-US" sz="240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Motivation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262002"/>
          </a:xfrm>
        </p:spPr>
        <p:txBody>
          <a:bodyPr/>
          <a:lstStyle/>
          <a:p>
            <a:r>
              <a:rPr lang="en-US" altLang="zh-TW" smtClean="0"/>
              <a:t>Sometimes we need to merge </a:t>
            </a:r>
            <a:r>
              <a:rPr lang="en-US" altLang="zh-TW" smtClean="0">
                <a:solidFill>
                  <a:srgbClr val="FF0000"/>
                </a:solidFill>
              </a:rPr>
              <a:t>k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0000CC"/>
                </a:solidFill>
              </a:rPr>
              <a:t>ordered sequences </a:t>
            </a:r>
            <a:r>
              <a:rPr lang="en-US" altLang="zh-TW" smtClean="0"/>
              <a:t>(called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mtClean="0">
                <a:solidFill>
                  <a:srgbClr val="0000CC"/>
                </a:solidFill>
              </a:rPr>
              <a:t>runs</a:t>
            </a:r>
            <a:r>
              <a:rPr lang="en-US" altLang="zh-TW" smtClean="0"/>
              <a:t>) with a total of </a:t>
            </a:r>
            <a:r>
              <a:rPr lang="en-US" altLang="zh-TW" smtClean="0">
                <a:solidFill>
                  <a:srgbClr val="FF0000"/>
                </a:solidFill>
              </a:rPr>
              <a:t>n</a:t>
            </a:r>
            <a:r>
              <a:rPr lang="en-US" altLang="zh-TW" smtClean="0"/>
              <a:t> elements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mtClean="0"/>
              <a:t>into a </a:t>
            </a:r>
            <a:r>
              <a:rPr lang="en-US" altLang="zh-TW" smtClean="0">
                <a:solidFill>
                  <a:srgbClr val="C00000"/>
                </a:solidFill>
              </a:rPr>
              <a:t>single ordered sequences</a:t>
            </a: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260</a:t>
            </a:fld>
            <a:endParaRPr lang="zh-TW" altLang="en-US"/>
          </a:p>
        </p:txBody>
      </p:sp>
      <p:grpSp>
        <p:nvGrpSpPr>
          <p:cNvPr id="65" name="群組 64"/>
          <p:cNvGrpSpPr/>
          <p:nvPr/>
        </p:nvGrpSpPr>
        <p:grpSpPr>
          <a:xfrm>
            <a:off x="1571328" y="3191025"/>
            <a:ext cx="5915321" cy="3518808"/>
            <a:chOff x="1571328" y="2965937"/>
            <a:chExt cx="5915321" cy="3518808"/>
          </a:xfrm>
        </p:grpSpPr>
        <p:sp>
          <p:nvSpPr>
            <p:cNvPr id="54" name="向右箭號 53"/>
            <p:cNvSpPr/>
            <p:nvPr/>
          </p:nvSpPr>
          <p:spPr>
            <a:xfrm rot="16200000">
              <a:off x="1725246" y="4034692"/>
              <a:ext cx="207107" cy="37123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向右箭號 54"/>
            <p:cNvSpPr/>
            <p:nvPr/>
          </p:nvSpPr>
          <p:spPr>
            <a:xfrm rot="16200000">
              <a:off x="2495559" y="4034693"/>
              <a:ext cx="207107" cy="37123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向右箭號 55"/>
            <p:cNvSpPr/>
            <p:nvPr/>
          </p:nvSpPr>
          <p:spPr>
            <a:xfrm rot="16200000">
              <a:off x="3265872" y="4034693"/>
              <a:ext cx="207107" cy="37123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向右箭號 56"/>
            <p:cNvSpPr/>
            <p:nvPr/>
          </p:nvSpPr>
          <p:spPr>
            <a:xfrm rot="16200000">
              <a:off x="4044995" y="4034691"/>
              <a:ext cx="207107" cy="37123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向右箭號 57"/>
            <p:cNvSpPr/>
            <p:nvPr/>
          </p:nvSpPr>
          <p:spPr>
            <a:xfrm rot="16200000">
              <a:off x="4815308" y="4034692"/>
              <a:ext cx="207107" cy="37123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向右箭號 58"/>
            <p:cNvSpPr/>
            <p:nvPr/>
          </p:nvSpPr>
          <p:spPr>
            <a:xfrm rot="16200000">
              <a:off x="5585621" y="4034692"/>
              <a:ext cx="207107" cy="37123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向右箭號 59"/>
            <p:cNvSpPr/>
            <p:nvPr/>
          </p:nvSpPr>
          <p:spPr>
            <a:xfrm rot="16200000">
              <a:off x="6364744" y="4034691"/>
              <a:ext cx="207107" cy="37123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向右箭號 60"/>
            <p:cNvSpPr/>
            <p:nvPr/>
          </p:nvSpPr>
          <p:spPr>
            <a:xfrm rot="16200000">
              <a:off x="7135057" y="4034691"/>
              <a:ext cx="207107" cy="37123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594339" y="3197010"/>
              <a:ext cx="5829889" cy="900694"/>
            </a:xfrm>
            <a:prstGeom prst="rect">
              <a:avLst/>
            </a:prstGeom>
            <a:solidFill>
              <a:srgbClr val="F3D2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smtClean="0">
                  <a:solidFill>
                    <a:schemeClr val="tx1"/>
                  </a:solidFill>
                </a:rPr>
                <a:t>Merge</a:t>
              </a:r>
              <a:endParaRPr lang="zh-TW" altLang="en-US" b="1">
                <a:solidFill>
                  <a:schemeClr val="tx1"/>
                </a:solidFill>
              </a:endParaRPr>
            </a:p>
          </p:txBody>
        </p:sp>
        <p:sp>
          <p:nvSpPr>
            <p:cNvPr id="69" name="向右箭號 68"/>
            <p:cNvSpPr/>
            <p:nvPr/>
          </p:nvSpPr>
          <p:spPr>
            <a:xfrm rot="16200000">
              <a:off x="4398629" y="2883874"/>
              <a:ext cx="207107" cy="37123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右大括弧 69"/>
            <p:cNvSpPr/>
            <p:nvPr/>
          </p:nvSpPr>
          <p:spPr>
            <a:xfrm rot="5400000">
              <a:off x="4421907" y="3027253"/>
              <a:ext cx="214164" cy="5915321"/>
            </a:xfrm>
            <a:prstGeom prst="rightBrace">
              <a:avLst>
                <a:gd name="adj1" fmla="val 433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4398937" y="6115413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/>
                <a:t>k runs</a:t>
              </a:r>
              <a:endParaRPr lang="zh-TW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594339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594339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594339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594339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2364651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2364651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2364651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38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2364651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3147175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3147175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3147175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30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3147175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3917487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3917487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3917487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3917487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687799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4687799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4687799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50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4687799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5458111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5458111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11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5458111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5458111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6240635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6240635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95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6240635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99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6240635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7010947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7010947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7010947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7010947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104" name="直線接點 103"/>
            <p:cNvCxnSpPr/>
            <p:nvPr/>
          </p:nvCxnSpPr>
          <p:spPr>
            <a:xfrm>
              <a:off x="1594339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/>
            <p:nvPr/>
          </p:nvCxnSpPr>
          <p:spPr>
            <a:xfrm>
              <a:off x="2063262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>
              <a:off x="2364651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>
              <a:off x="2833574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>
              <a:off x="3147175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>
              <a:off x="3616098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>
              <a:off x="3917487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>
              <a:off x="4386410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/>
            <p:nvPr/>
          </p:nvCxnSpPr>
          <p:spPr>
            <a:xfrm>
              <a:off x="4687799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/>
            <p:nvPr/>
          </p:nvCxnSpPr>
          <p:spPr>
            <a:xfrm>
              <a:off x="5156722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>
              <a:off x="5458111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5927034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>
              <a:off x="6240635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>
              <a:off x="6709558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>
              <a:off x="7010947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/>
            <p:nvPr/>
          </p:nvCxnSpPr>
          <p:spPr>
            <a:xfrm>
              <a:off x="7479870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文字方塊 65"/>
          <p:cNvSpPr txBox="1"/>
          <p:nvPr/>
        </p:nvSpPr>
        <p:spPr>
          <a:xfrm>
            <a:off x="422028" y="2827608"/>
            <a:ext cx="83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[6, 8, 9, 9, 10, 11, 15, 15, 15, 16, 16, 17, 18, 20, 20, 20, 20, 25, 28, 30, 38, 50, 90, 95, 98]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8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Algorithms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3015775"/>
          </a:xfrm>
        </p:spPr>
        <p:txBody>
          <a:bodyPr>
            <a:normAutofit/>
          </a:bodyPr>
          <a:lstStyle/>
          <a:p>
            <a:r>
              <a:rPr lang="en-US" altLang="zh-TW" smtClean="0"/>
              <a:t>Naïve algorithm</a:t>
            </a:r>
          </a:p>
          <a:p>
            <a:pPr lvl="1"/>
            <a:r>
              <a:rPr lang="en-US" altLang="zh-TW" sz="2600" smtClean="0"/>
              <a:t>Perform </a:t>
            </a:r>
            <a:r>
              <a:rPr lang="en-US" altLang="zh-TW" sz="2600" smtClean="0">
                <a:solidFill>
                  <a:srgbClr val="0000CC"/>
                </a:solidFill>
              </a:rPr>
              <a:t>(k-1) comparisons </a:t>
            </a:r>
            <a:r>
              <a:rPr lang="en-US" altLang="zh-TW" sz="2600" smtClean="0"/>
              <a:t>to find the smallest/largest element among the k top elements, say 6 from run 4; output the result and its next element (15) from run 4 replaces</a:t>
            </a:r>
          </a:p>
          <a:p>
            <a:pPr lvl="1"/>
            <a:r>
              <a:rPr lang="en-US" altLang="zh-TW" sz="2600" smtClean="0"/>
              <a:t>Repeat the above steps for n-1 times</a:t>
            </a:r>
          </a:p>
          <a:p>
            <a:pPr lvl="1"/>
            <a:r>
              <a:rPr lang="en-US" altLang="zh-TW" sz="2600" smtClean="0"/>
              <a:t>Time complexity = </a:t>
            </a:r>
            <a:r>
              <a:rPr lang="en-US" altLang="zh-TW" sz="2600" b="1" smtClean="0">
                <a:solidFill>
                  <a:srgbClr val="0000CC"/>
                </a:solidFill>
              </a:rPr>
              <a:t>O</a:t>
            </a:r>
            <a:r>
              <a:rPr lang="en-US" altLang="zh-TW" sz="2600" smtClean="0">
                <a:solidFill>
                  <a:srgbClr val="0000CC"/>
                </a:solidFill>
              </a:rPr>
              <a:t>(</a:t>
            </a:r>
            <a:r>
              <a:rPr lang="en-US" altLang="zh-TW" sz="2600" err="1" smtClean="0">
                <a:solidFill>
                  <a:srgbClr val="0000CC"/>
                </a:solidFill>
              </a:rPr>
              <a:t>nk</a:t>
            </a:r>
            <a:r>
              <a:rPr lang="en-US" altLang="zh-TW" sz="2600" smtClean="0">
                <a:solidFill>
                  <a:srgbClr val="0000CC"/>
                </a:solidFill>
              </a:rPr>
              <a:t>)</a:t>
            </a:r>
          </a:p>
          <a:p>
            <a:pPr lvl="2"/>
            <a:endParaRPr lang="en-US" altLang="zh-TW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261</a:t>
            </a:fld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1594339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594339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594339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594339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364651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364651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364651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364651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147175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147175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147175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147175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917487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917487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917487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917487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687799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687799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687799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50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687799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458111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458111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11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458111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458111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240635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240635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240635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240635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010947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010947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010947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7010947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89" name="直線接點 88"/>
          <p:cNvCxnSpPr/>
          <p:nvPr/>
        </p:nvCxnSpPr>
        <p:spPr>
          <a:xfrm>
            <a:off x="1594339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>
            <a:off x="2063262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2364651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>
            <a:off x="2833574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>
            <a:off x="3147175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>
            <a:off x="3616098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>
            <a:off x="3917487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>
            <a:off x="4386410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>
            <a:off x="4687799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>
            <a:off x="5156722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/>
          <p:cNvCxnSpPr/>
          <p:nvPr/>
        </p:nvCxnSpPr>
        <p:spPr>
          <a:xfrm>
            <a:off x="5458111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接點 99"/>
          <p:cNvCxnSpPr/>
          <p:nvPr/>
        </p:nvCxnSpPr>
        <p:spPr>
          <a:xfrm>
            <a:off x="5927034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接點 100"/>
          <p:cNvCxnSpPr/>
          <p:nvPr/>
        </p:nvCxnSpPr>
        <p:spPr>
          <a:xfrm>
            <a:off x="6240635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/>
          <p:nvPr/>
        </p:nvCxnSpPr>
        <p:spPr>
          <a:xfrm>
            <a:off x="6709558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接點 102"/>
          <p:cNvCxnSpPr/>
          <p:nvPr/>
        </p:nvCxnSpPr>
        <p:spPr>
          <a:xfrm>
            <a:off x="7010947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接點 103"/>
          <p:cNvCxnSpPr/>
          <p:nvPr/>
        </p:nvCxnSpPr>
        <p:spPr>
          <a:xfrm>
            <a:off x="7479870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右大括弧 104"/>
          <p:cNvSpPr/>
          <p:nvPr/>
        </p:nvSpPr>
        <p:spPr>
          <a:xfrm rot="5400000">
            <a:off x="4421907" y="3083525"/>
            <a:ext cx="214164" cy="5915321"/>
          </a:xfrm>
          <a:prstGeom prst="rightBrace">
            <a:avLst>
              <a:gd name="adj1" fmla="val 4332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文字方塊 105"/>
          <p:cNvSpPr txBox="1"/>
          <p:nvPr/>
        </p:nvSpPr>
        <p:spPr>
          <a:xfrm>
            <a:off x="4398937" y="617168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k</a:t>
            </a:r>
            <a:endParaRPr lang="zh-TW" altLang="en-US"/>
          </a:p>
        </p:txBody>
      </p:sp>
      <p:sp>
        <p:nvSpPr>
          <p:cNvPr id="63" name="圓角矩形 62"/>
          <p:cNvSpPr/>
          <p:nvPr/>
        </p:nvSpPr>
        <p:spPr>
          <a:xfrm>
            <a:off x="1434906" y="4642338"/>
            <a:ext cx="6203853" cy="30948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46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Algorithms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8121455" cy="3020464"/>
          </a:xfrm>
        </p:spPr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Selection tree</a:t>
            </a:r>
          </a:p>
          <a:p>
            <a:pPr lvl="1"/>
            <a:r>
              <a:rPr lang="en-US" altLang="zh-TW" sz="2600" dirty="0" smtClean="0"/>
              <a:t>Initialize </a:t>
            </a:r>
            <a:r>
              <a:rPr lang="en-US" altLang="zh-TW" sz="2600" dirty="0" smtClean="0">
                <a:solidFill>
                  <a:srgbClr val="CC0099"/>
                </a:solidFill>
              </a:rPr>
              <a:t>winner tree </a:t>
            </a:r>
            <a:r>
              <a:rPr lang="en-US" altLang="zh-TW" sz="2600" dirty="0" smtClean="0"/>
              <a:t>with k leafs – </a:t>
            </a:r>
            <a:r>
              <a:rPr lang="en-US" altLang="zh-TW" sz="2600" dirty="0" smtClean="0">
                <a:solidFill>
                  <a:srgbClr val="0000CC"/>
                </a:solidFill>
              </a:rPr>
              <a:t>O(k-1) comparisons </a:t>
            </a:r>
            <a:r>
              <a:rPr lang="en-US" altLang="zh-TW" sz="2600" dirty="0" smtClean="0"/>
              <a:t>to obtain the winner tree and 1</a:t>
            </a:r>
            <a:r>
              <a:rPr lang="en-US" altLang="zh-TW" sz="2600" baseline="30000" dirty="0" smtClean="0"/>
              <a:t>st</a:t>
            </a:r>
            <a:r>
              <a:rPr lang="en-US" altLang="zh-TW" sz="2600" dirty="0" smtClean="0"/>
              <a:t> winner. </a:t>
            </a:r>
          </a:p>
          <a:p>
            <a:pPr lvl="1"/>
            <a:r>
              <a:rPr lang="en-US" altLang="zh-TW" sz="2600" dirty="0" smtClean="0"/>
              <a:t>Perform </a:t>
            </a:r>
            <a:r>
              <a:rPr lang="en-US" altLang="zh-TW" sz="2600" dirty="0"/>
              <a:t>only </a:t>
            </a:r>
            <a:r>
              <a:rPr lang="en-US" altLang="zh-TW" sz="2600" b="1" dirty="0">
                <a:solidFill>
                  <a:srgbClr val="0000CC"/>
                </a:solidFill>
              </a:rPr>
              <a:t>O</a:t>
            </a:r>
            <a:r>
              <a:rPr lang="en-US" altLang="zh-TW" sz="2600" dirty="0">
                <a:solidFill>
                  <a:srgbClr val="0000CC"/>
                </a:solidFill>
              </a:rPr>
              <a:t>(log(k)) comparisons </a:t>
            </a:r>
            <a:r>
              <a:rPr lang="en-US" altLang="zh-TW" sz="2600" dirty="0"/>
              <a:t>to find the </a:t>
            </a:r>
            <a:r>
              <a:rPr lang="en-US" altLang="zh-TW" sz="2600" dirty="0" smtClean="0"/>
              <a:t>subsequent smallest/largest </a:t>
            </a:r>
            <a:r>
              <a:rPr lang="en-US" altLang="zh-TW" sz="2600" dirty="0"/>
              <a:t>element</a:t>
            </a:r>
          </a:p>
          <a:p>
            <a:pPr lvl="1"/>
            <a:r>
              <a:rPr lang="en-US" altLang="zh-TW" sz="2600" dirty="0"/>
              <a:t>Time complexity = </a:t>
            </a:r>
            <a:r>
              <a:rPr lang="en-US" altLang="zh-TW" sz="2600" b="1" dirty="0" smtClean="0">
                <a:solidFill>
                  <a:srgbClr val="0000CC"/>
                </a:solidFill>
              </a:rPr>
              <a:t>O</a:t>
            </a:r>
            <a:r>
              <a:rPr lang="en-US" altLang="zh-TW" sz="2600" dirty="0" smtClean="0">
                <a:solidFill>
                  <a:srgbClr val="0000CC"/>
                </a:solidFill>
              </a:rPr>
              <a:t>(</a:t>
            </a:r>
            <a:r>
              <a:rPr lang="en-US" altLang="zh-TW" sz="2600" dirty="0" err="1" smtClean="0">
                <a:solidFill>
                  <a:srgbClr val="0000CC"/>
                </a:solidFill>
              </a:rPr>
              <a:t>nlog</a:t>
            </a:r>
            <a:r>
              <a:rPr lang="en-US" altLang="zh-TW" sz="2600" dirty="0" smtClean="0">
                <a:solidFill>
                  <a:srgbClr val="0000CC"/>
                </a:solidFill>
              </a:rPr>
              <a:t>(k</a:t>
            </a:r>
            <a:r>
              <a:rPr lang="en-US" altLang="zh-TW" sz="2600" dirty="0">
                <a:solidFill>
                  <a:srgbClr val="0000CC"/>
                </a:solidFill>
              </a:rPr>
              <a:t>))</a:t>
            </a:r>
          </a:p>
          <a:p>
            <a:pPr lvl="1"/>
            <a:r>
              <a:rPr lang="en-US" altLang="zh-TW" sz="2600" dirty="0"/>
              <a:t>Two implementations: </a:t>
            </a:r>
            <a:r>
              <a:rPr lang="en-US" altLang="zh-TW" sz="2600" dirty="0">
                <a:solidFill>
                  <a:srgbClr val="C00000"/>
                </a:solidFill>
              </a:rPr>
              <a:t>winner trees </a:t>
            </a:r>
            <a:r>
              <a:rPr lang="en-US" altLang="zh-TW" sz="2600" dirty="0"/>
              <a:t>and </a:t>
            </a:r>
            <a:r>
              <a:rPr lang="en-US" altLang="zh-TW" sz="2600" dirty="0">
                <a:solidFill>
                  <a:srgbClr val="C00000"/>
                </a:solidFill>
              </a:rPr>
              <a:t>loser trees</a:t>
            </a:r>
            <a:endParaRPr lang="zh-TW" altLang="en-US" sz="2600" dirty="0">
              <a:solidFill>
                <a:srgbClr val="C00000"/>
              </a:solidFill>
            </a:endParaRPr>
          </a:p>
          <a:p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94339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4339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94339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94339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4651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64651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64651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64651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47175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47175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47175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47175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17487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17487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17487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17487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87799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87799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87799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50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87799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58111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58111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11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58111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58111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40635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40635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40635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40635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10947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10947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10947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010947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37" name="直線接點 36"/>
          <p:cNvCxnSpPr/>
          <p:nvPr/>
        </p:nvCxnSpPr>
        <p:spPr>
          <a:xfrm>
            <a:off x="1594339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2063262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2364651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2833574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3147175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3616098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3917487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4386410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4687799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5156722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5458111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5927034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6240635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709558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7010947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>
          <a:xfrm>
            <a:off x="7479870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右大括弧 52"/>
          <p:cNvSpPr/>
          <p:nvPr/>
        </p:nvSpPr>
        <p:spPr>
          <a:xfrm rot="5400000">
            <a:off x="4421907" y="3083525"/>
            <a:ext cx="214164" cy="5915321"/>
          </a:xfrm>
          <a:prstGeom prst="rightBrace">
            <a:avLst>
              <a:gd name="adj1" fmla="val 4332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4398937" y="617168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k runs</a:t>
            </a:r>
            <a:endParaRPr lang="zh-TW" altLang="en-US"/>
          </a:p>
        </p:txBody>
      </p:sp>
      <p:sp>
        <p:nvSpPr>
          <p:cNvPr id="55" name="圓角矩形 54"/>
          <p:cNvSpPr/>
          <p:nvPr/>
        </p:nvSpPr>
        <p:spPr>
          <a:xfrm>
            <a:off x="1434906" y="4642338"/>
            <a:ext cx="6203853" cy="30948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4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Selection Tree – Winner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1"/>
            <a:ext cx="8037048" cy="4933672"/>
          </a:xfrm>
        </p:spPr>
        <p:txBody>
          <a:bodyPr>
            <a:normAutofit/>
          </a:bodyPr>
          <a:lstStyle/>
          <a:p>
            <a:r>
              <a:rPr lang="en-US" altLang="zh-TW" smtClean="0">
                <a:solidFill>
                  <a:srgbClr val="C00000"/>
                </a:solidFill>
              </a:rPr>
              <a:t>Selection tree: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</a:rPr>
              <a:t>Winner tree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</a:rPr>
              <a:t>Loser tree</a:t>
            </a:r>
          </a:p>
          <a:p>
            <a:r>
              <a:rPr lang="en-US" altLang="zh-TW" smtClean="0">
                <a:solidFill>
                  <a:srgbClr val="C00000"/>
                </a:solidFill>
              </a:rPr>
              <a:t>Winner tree:</a:t>
            </a:r>
          </a:p>
          <a:p>
            <a:pPr lvl="1"/>
            <a:r>
              <a:rPr lang="en-US" altLang="zh-TW" sz="2600" smtClean="0"/>
              <a:t>Complete binary tree </a:t>
            </a:r>
            <a:r>
              <a:rPr lang="en-US" altLang="zh-TW" sz="2600" smtClean="0">
                <a:ea typeface="新細明體" charset="-120"/>
              </a:rPr>
              <a:t>with </a:t>
            </a:r>
            <a:r>
              <a:rPr lang="en-US" altLang="zh-TW" sz="2600" smtClean="0">
                <a:solidFill>
                  <a:srgbClr val="FF0000"/>
                </a:solidFill>
                <a:ea typeface="新細明體" charset="-120"/>
              </a:rPr>
              <a:t>k</a:t>
            </a:r>
            <a:r>
              <a:rPr lang="en-US" altLang="zh-TW" sz="2600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sz="2600" smtClean="0">
                <a:ea typeface="新細明體" charset="-120"/>
              </a:rPr>
              <a:t>external (leaf) nodes and </a:t>
            </a:r>
            <a:r>
              <a:rPr lang="en-US" altLang="zh-TW" sz="2600" smtClean="0">
                <a:solidFill>
                  <a:srgbClr val="FF0000"/>
                </a:solidFill>
                <a:ea typeface="新細明體" charset="-120"/>
              </a:rPr>
              <a:t>k - 1 </a:t>
            </a:r>
            <a:r>
              <a:rPr lang="en-US" altLang="zh-TW" sz="2600" smtClean="0">
                <a:ea typeface="新細明體" charset="-120"/>
              </a:rPr>
              <a:t>internal nodes. </a:t>
            </a:r>
          </a:p>
          <a:p>
            <a:pPr lvl="1"/>
            <a:r>
              <a:rPr lang="en-US" altLang="zh-TW" sz="2600" smtClean="0">
                <a:ea typeface="新細明體" charset="-120"/>
              </a:rPr>
              <a:t>External nodes represent </a:t>
            </a:r>
            <a:r>
              <a:rPr lang="en-US" altLang="zh-TW" sz="2600" smtClean="0">
                <a:solidFill>
                  <a:srgbClr val="0000CC"/>
                </a:solidFill>
                <a:ea typeface="新細明體" charset="-120"/>
              </a:rPr>
              <a:t>tournament players</a:t>
            </a:r>
            <a:r>
              <a:rPr lang="en-US" altLang="zh-TW" sz="2600" smtClean="0">
                <a:ea typeface="新細明體" charset="-120"/>
              </a:rPr>
              <a:t>.</a:t>
            </a:r>
          </a:p>
          <a:p>
            <a:pPr lvl="1"/>
            <a:r>
              <a:rPr lang="en-US" altLang="zh-TW" sz="2600" smtClean="0">
                <a:ea typeface="新細明體" charset="-120"/>
              </a:rPr>
              <a:t>Each internal node represents a </a:t>
            </a:r>
            <a:r>
              <a:rPr lang="en-US" altLang="zh-TW" sz="2600" smtClean="0">
                <a:solidFill>
                  <a:srgbClr val="C00000"/>
                </a:solidFill>
                <a:ea typeface="新細明體" charset="-120"/>
              </a:rPr>
              <a:t>match</a:t>
            </a:r>
            <a:r>
              <a:rPr lang="en-US" altLang="zh-TW" sz="2600" smtClean="0">
                <a:ea typeface="新細明體" charset="-120"/>
              </a:rPr>
              <a:t> played between its two children; the </a:t>
            </a:r>
            <a:r>
              <a:rPr lang="en-US" altLang="zh-TW" sz="2600" smtClean="0">
                <a:solidFill>
                  <a:srgbClr val="0000CC"/>
                </a:solidFill>
                <a:ea typeface="新細明體" charset="-120"/>
              </a:rPr>
              <a:t>winner of the match</a:t>
            </a:r>
            <a:r>
              <a:rPr lang="en-US" altLang="zh-TW" sz="2600" smtClean="0">
                <a:ea typeface="新細明體" charset="-120"/>
              </a:rPr>
              <a:t> </a:t>
            </a:r>
            <a:r>
              <a:rPr lang="en-US" altLang="zh-TW" sz="2600" smtClean="0"/>
              <a:t>(e.g., </a:t>
            </a:r>
            <a:r>
              <a:rPr lang="en-US" altLang="zh-TW" sz="2600" smtClean="0">
                <a:solidFill>
                  <a:srgbClr val="0000CC"/>
                </a:solidFill>
              </a:rPr>
              <a:t>the smaller </a:t>
            </a:r>
            <a:r>
              <a:rPr lang="en-US" altLang="zh-TW" sz="2600" smtClean="0"/>
              <a:t>in the following example)</a:t>
            </a:r>
            <a:r>
              <a:rPr lang="en-US" altLang="zh-TW" sz="2600" smtClean="0">
                <a:ea typeface="新細明體" charset="-120"/>
              </a:rPr>
              <a:t> is stored at the internal node.</a:t>
            </a:r>
          </a:p>
          <a:p>
            <a:pPr lvl="1"/>
            <a:r>
              <a:rPr lang="en-US" altLang="zh-TW" sz="2600" smtClean="0">
                <a:solidFill>
                  <a:srgbClr val="FF0000"/>
                </a:solidFill>
                <a:ea typeface="新細明體" charset="-120"/>
              </a:rPr>
              <a:t>Root</a:t>
            </a:r>
            <a:r>
              <a:rPr lang="en-US" altLang="zh-TW" sz="2600" smtClean="0">
                <a:ea typeface="新細明體" charset="-120"/>
              </a:rPr>
              <a:t> has </a:t>
            </a:r>
            <a:r>
              <a:rPr lang="en-US" altLang="zh-TW" sz="2600" smtClean="0">
                <a:solidFill>
                  <a:srgbClr val="0000CC"/>
                </a:solidFill>
                <a:ea typeface="新細明體" charset="-120"/>
              </a:rPr>
              <a:t>overall winner</a:t>
            </a:r>
            <a:r>
              <a:rPr lang="en-US" altLang="zh-TW" sz="2600" smtClean="0">
                <a:ea typeface="新細明體" charset="-120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4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Winner Tree for 8 Players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78370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ea typeface="新細明體" charset="-120"/>
              </a:rPr>
              <a:t>Smaller element wins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=&gt; min winner tree</a:t>
            </a:r>
            <a:r>
              <a:rPr lang="en-US" altLang="zh-TW" smtClean="0">
                <a:solidFill>
                  <a:schemeClr val="bg2"/>
                </a:solidFill>
                <a:ea typeface="新細明體" charset="-120"/>
              </a:rPr>
              <a:t>.</a:t>
            </a:r>
            <a:endParaRPr lang="en-US" altLang="zh-TW">
              <a:solidFill>
                <a:schemeClr val="bg2"/>
              </a:solidFill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264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7124452" y="2729279"/>
            <a:ext cx="1923283" cy="1807607"/>
            <a:chOff x="7191687" y="2729279"/>
            <a:chExt cx="1923283" cy="1807607"/>
          </a:xfrm>
        </p:grpSpPr>
        <p:sp>
          <p:nvSpPr>
            <p:cNvPr id="148" name="文字方塊 147"/>
            <p:cNvSpPr txBox="1"/>
            <p:nvPr/>
          </p:nvSpPr>
          <p:spPr>
            <a:xfrm>
              <a:off x="7201212" y="4167554"/>
              <a:ext cx="1018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/>
                <a:t>8 players</a:t>
              </a:r>
              <a:endParaRPr lang="zh-TW" altLang="en-US"/>
            </a:p>
          </p:txBody>
        </p:sp>
        <p:sp>
          <p:nvSpPr>
            <p:cNvPr id="180" name="文字方塊 179"/>
            <p:cNvSpPr txBox="1"/>
            <p:nvPr/>
          </p:nvSpPr>
          <p:spPr>
            <a:xfrm>
              <a:off x="7191687" y="3738929"/>
              <a:ext cx="1873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r>
                <a:rPr lang="en-US" altLang="zh-TW" baseline="30000" dirty="0" smtClean="0"/>
                <a:t>st</a:t>
              </a:r>
              <a:r>
                <a:rPr lang="en-US" altLang="zh-TW" dirty="0" smtClean="0"/>
                <a:t> round matches</a:t>
              </a:r>
              <a:endParaRPr lang="zh-TW" altLang="en-US" dirty="0"/>
            </a:p>
          </p:txBody>
        </p:sp>
        <p:sp>
          <p:nvSpPr>
            <p:cNvPr id="181" name="文字方塊 180"/>
            <p:cNvSpPr txBox="1"/>
            <p:nvPr/>
          </p:nvSpPr>
          <p:spPr>
            <a:xfrm>
              <a:off x="7191687" y="3215054"/>
              <a:ext cx="1923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</a:t>
              </a:r>
              <a:r>
                <a:rPr lang="en-US" altLang="zh-TW" baseline="30000" dirty="0" smtClean="0"/>
                <a:t>nd</a:t>
              </a:r>
              <a:r>
                <a:rPr lang="en-US" altLang="zh-TW" dirty="0" smtClean="0"/>
                <a:t> round matches</a:t>
              </a:r>
              <a:endParaRPr lang="zh-TW" altLang="en-US" dirty="0"/>
            </a:p>
          </p:txBody>
        </p:sp>
        <p:sp>
          <p:nvSpPr>
            <p:cNvPr id="182" name="文字方塊 181"/>
            <p:cNvSpPr txBox="1"/>
            <p:nvPr/>
          </p:nvSpPr>
          <p:spPr>
            <a:xfrm>
              <a:off x="7191687" y="2729279"/>
              <a:ext cx="1688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</a:t>
              </a:r>
              <a:r>
                <a:rPr lang="en-US" altLang="zh-TW" baseline="30000" dirty="0" smtClean="0"/>
                <a:t>rd</a:t>
              </a:r>
              <a:r>
                <a:rPr lang="en-US" altLang="zh-TW" dirty="0" smtClean="0"/>
                <a:t> round match</a:t>
              </a:r>
              <a:endParaRPr lang="zh-TW" altLang="en-US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948466" y="2206282"/>
            <a:ext cx="6206201" cy="4422655"/>
            <a:chOff x="948466" y="2206282"/>
            <a:chExt cx="6206201" cy="4422655"/>
          </a:xfrm>
        </p:grpSpPr>
        <p:sp>
          <p:nvSpPr>
            <p:cNvPr id="53" name="右大括弧 52"/>
            <p:cNvSpPr/>
            <p:nvPr/>
          </p:nvSpPr>
          <p:spPr>
            <a:xfrm rot="5400000">
              <a:off x="3937815" y="3228595"/>
              <a:ext cx="214164" cy="5915321"/>
            </a:xfrm>
            <a:prstGeom prst="rightBrace">
              <a:avLst>
                <a:gd name="adj1" fmla="val 433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3914845" y="6259605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/>
                <a:t>k runs</a:t>
              </a:r>
              <a:endParaRPr lang="zh-TW" altLang="en-US"/>
            </a:p>
          </p:txBody>
        </p:sp>
        <p:sp>
          <p:nvSpPr>
            <p:cNvPr id="55" name="橢圓 54"/>
            <p:cNvSpPr/>
            <p:nvPr/>
          </p:nvSpPr>
          <p:spPr>
            <a:xfrm>
              <a:off x="1562991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6" name="橢圓 55"/>
            <p:cNvSpPr/>
            <p:nvPr/>
          </p:nvSpPr>
          <p:spPr>
            <a:xfrm>
              <a:off x="3134376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7" name="橢圓 56"/>
            <p:cNvSpPr/>
            <p:nvPr/>
          </p:nvSpPr>
          <p:spPr>
            <a:xfrm>
              <a:off x="2381669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8" name="橢圓 57"/>
            <p:cNvSpPr/>
            <p:nvPr/>
          </p:nvSpPr>
          <p:spPr>
            <a:xfrm>
              <a:off x="4610402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9" name="橢圓 58"/>
            <p:cNvSpPr/>
            <p:nvPr/>
          </p:nvSpPr>
          <p:spPr>
            <a:xfrm>
              <a:off x="5353391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0" name="橢圓 59"/>
            <p:cNvSpPr/>
            <p:nvPr/>
          </p:nvSpPr>
          <p:spPr>
            <a:xfrm>
              <a:off x="3834939" y="2475972"/>
              <a:ext cx="341814" cy="34181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61" name="直線接點 60"/>
            <p:cNvCxnSpPr>
              <a:stCxn id="60" idx="3"/>
              <a:endCxn id="57" idx="7"/>
            </p:cNvCxnSpPr>
            <p:nvPr/>
          </p:nvCxnSpPr>
          <p:spPr>
            <a:xfrm flipH="1">
              <a:off x="2673425" y="2767729"/>
              <a:ext cx="1211572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直線接點 61"/>
            <p:cNvCxnSpPr>
              <a:stCxn id="57" idx="3"/>
              <a:endCxn id="55" idx="7"/>
            </p:cNvCxnSpPr>
            <p:nvPr/>
          </p:nvCxnSpPr>
          <p:spPr>
            <a:xfrm flipH="1">
              <a:off x="1854747" y="3347482"/>
              <a:ext cx="576980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直線接點 62"/>
            <p:cNvCxnSpPr>
              <a:stCxn id="57" idx="5"/>
              <a:endCxn id="56" idx="1"/>
            </p:cNvCxnSpPr>
            <p:nvPr/>
          </p:nvCxnSpPr>
          <p:spPr>
            <a:xfrm>
              <a:off x="2673425" y="3347482"/>
              <a:ext cx="511009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直線接點 63"/>
            <p:cNvCxnSpPr>
              <a:stCxn id="60" idx="5"/>
              <a:endCxn id="59" idx="1"/>
            </p:cNvCxnSpPr>
            <p:nvPr/>
          </p:nvCxnSpPr>
          <p:spPr>
            <a:xfrm>
              <a:off x="4126695" y="2767729"/>
              <a:ext cx="1276754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直線接點 64"/>
            <p:cNvCxnSpPr>
              <a:stCxn id="59" idx="3"/>
              <a:endCxn id="58" idx="7"/>
            </p:cNvCxnSpPr>
            <p:nvPr/>
          </p:nvCxnSpPr>
          <p:spPr>
            <a:xfrm flipH="1">
              <a:off x="4902158" y="3347482"/>
              <a:ext cx="50129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6" name="橢圓 65"/>
            <p:cNvSpPr/>
            <p:nvPr/>
          </p:nvSpPr>
          <p:spPr>
            <a:xfrm>
              <a:off x="1157625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7" name="橢圓 66"/>
            <p:cNvSpPr/>
            <p:nvPr/>
          </p:nvSpPr>
          <p:spPr>
            <a:xfrm>
              <a:off x="1940389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8" name="橢圓 67"/>
            <p:cNvSpPr/>
            <p:nvPr/>
          </p:nvSpPr>
          <p:spPr>
            <a:xfrm>
              <a:off x="273251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69" name="橢圓 68"/>
            <p:cNvSpPr/>
            <p:nvPr/>
          </p:nvSpPr>
          <p:spPr>
            <a:xfrm>
              <a:off x="3499640" y="4154934"/>
              <a:ext cx="341814" cy="34181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0" name="橢圓 69"/>
            <p:cNvSpPr/>
            <p:nvPr/>
          </p:nvSpPr>
          <p:spPr>
            <a:xfrm>
              <a:off x="6158250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71" name="直線接點 70"/>
            <p:cNvCxnSpPr>
              <a:stCxn id="59" idx="5"/>
              <a:endCxn id="70" idx="1"/>
            </p:cNvCxnSpPr>
            <p:nvPr/>
          </p:nvCxnSpPr>
          <p:spPr>
            <a:xfrm>
              <a:off x="5645147" y="3347482"/>
              <a:ext cx="56316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" name="直線接點 71"/>
            <p:cNvCxnSpPr>
              <a:stCxn id="55" idx="3"/>
              <a:endCxn id="66" idx="0"/>
            </p:cNvCxnSpPr>
            <p:nvPr/>
          </p:nvCxnSpPr>
          <p:spPr>
            <a:xfrm flipH="1">
              <a:off x="1328532" y="3843574"/>
              <a:ext cx="284517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3" name="直線接點 72"/>
            <p:cNvCxnSpPr>
              <a:stCxn id="55" idx="5"/>
              <a:endCxn id="67" idx="0"/>
            </p:cNvCxnSpPr>
            <p:nvPr/>
          </p:nvCxnSpPr>
          <p:spPr>
            <a:xfrm>
              <a:off x="1854747" y="3843574"/>
              <a:ext cx="256549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4" name="直線接點 73"/>
            <p:cNvCxnSpPr>
              <a:stCxn id="56" idx="3"/>
              <a:endCxn id="68" idx="0"/>
            </p:cNvCxnSpPr>
            <p:nvPr/>
          </p:nvCxnSpPr>
          <p:spPr>
            <a:xfrm flipH="1">
              <a:off x="2903419" y="3843574"/>
              <a:ext cx="2810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5" name="直線接點 74"/>
            <p:cNvCxnSpPr>
              <a:stCxn id="56" idx="5"/>
              <a:endCxn id="69" idx="0"/>
            </p:cNvCxnSpPr>
            <p:nvPr/>
          </p:nvCxnSpPr>
          <p:spPr>
            <a:xfrm>
              <a:off x="3426132" y="3843574"/>
              <a:ext cx="2444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直線單箭頭接點 79"/>
            <p:cNvCxnSpPr>
              <a:endCxn id="60" idx="0"/>
            </p:cNvCxnSpPr>
            <p:nvPr/>
          </p:nvCxnSpPr>
          <p:spPr>
            <a:xfrm>
              <a:off x="4005846" y="232995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4" name="橢圓 83"/>
            <p:cNvSpPr/>
            <p:nvPr/>
          </p:nvSpPr>
          <p:spPr>
            <a:xfrm>
              <a:off x="4272683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5" name="橢圓 84"/>
            <p:cNvSpPr/>
            <p:nvPr/>
          </p:nvSpPr>
          <p:spPr>
            <a:xfrm>
              <a:off x="5039814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86" name="橢圓 85"/>
            <p:cNvSpPr/>
            <p:nvPr/>
          </p:nvSpPr>
          <p:spPr>
            <a:xfrm>
              <a:off x="5831940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87" name="橢圓 86"/>
            <p:cNvSpPr/>
            <p:nvPr/>
          </p:nvSpPr>
          <p:spPr>
            <a:xfrm>
              <a:off x="6575627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88" name="直線接點 87"/>
            <p:cNvCxnSpPr>
              <a:stCxn id="58" idx="3"/>
              <a:endCxn id="84" idx="0"/>
            </p:cNvCxnSpPr>
            <p:nvPr/>
          </p:nvCxnSpPr>
          <p:spPr>
            <a:xfrm flipH="1">
              <a:off x="4443590" y="3843574"/>
              <a:ext cx="216870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9" name="直線接點 88"/>
            <p:cNvCxnSpPr>
              <a:stCxn id="58" idx="5"/>
              <a:endCxn id="85" idx="0"/>
            </p:cNvCxnSpPr>
            <p:nvPr/>
          </p:nvCxnSpPr>
          <p:spPr>
            <a:xfrm>
              <a:off x="4902158" y="3843574"/>
              <a:ext cx="308563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0" name="直線接點 89"/>
            <p:cNvCxnSpPr>
              <a:stCxn id="70" idx="3"/>
              <a:endCxn id="86" idx="0"/>
            </p:cNvCxnSpPr>
            <p:nvPr/>
          </p:nvCxnSpPr>
          <p:spPr>
            <a:xfrm flipH="1">
              <a:off x="6002847" y="3843574"/>
              <a:ext cx="205461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直線接點 90"/>
            <p:cNvCxnSpPr>
              <a:stCxn id="70" idx="5"/>
              <a:endCxn id="87" idx="0"/>
            </p:cNvCxnSpPr>
            <p:nvPr/>
          </p:nvCxnSpPr>
          <p:spPr>
            <a:xfrm>
              <a:off x="6450006" y="3843574"/>
              <a:ext cx="296528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矩形 97"/>
            <p:cNvSpPr/>
            <p:nvPr/>
          </p:nvSpPr>
          <p:spPr>
            <a:xfrm>
              <a:off x="1110247" y="480303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110247" y="506094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110247" y="531885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110247" y="557676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880559" y="480303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880559" y="506094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1880559" y="531885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38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1880559" y="557676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2663083" y="480303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2663083" y="506094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2663083" y="531885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30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2663083" y="557676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3433395" y="480303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3433395" y="506094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3433395" y="531885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3433395" y="557676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4203707" y="480303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4203707" y="506094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4203707" y="531885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50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4203707" y="557676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4974019" y="480303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4974019" y="506094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11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4974019" y="531885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4974019" y="557676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5756543" y="480303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5756543" y="506094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95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5756543" y="531885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99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5756543" y="557676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6526855" y="480303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6526855" y="506094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6526855" y="531885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6526855" y="557676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130" name="直線接點 129"/>
            <p:cNvCxnSpPr/>
            <p:nvPr/>
          </p:nvCxnSpPr>
          <p:spPr>
            <a:xfrm>
              <a:off x="1110247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接點 130"/>
            <p:cNvCxnSpPr/>
            <p:nvPr/>
          </p:nvCxnSpPr>
          <p:spPr>
            <a:xfrm>
              <a:off x="1579170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接點 131"/>
            <p:cNvCxnSpPr/>
            <p:nvPr/>
          </p:nvCxnSpPr>
          <p:spPr>
            <a:xfrm>
              <a:off x="1880559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/>
            <p:nvPr/>
          </p:nvCxnSpPr>
          <p:spPr>
            <a:xfrm>
              <a:off x="2349482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/>
            <p:nvPr/>
          </p:nvCxnSpPr>
          <p:spPr>
            <a:xfrm>
              <a:off x="2663083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接點 134"/>
            <p:cNvCxnSpPr/>
            <p:nvPr/>
          </p:nvCxnSpPr>
          <p:spPr>
            <a:xfrm>
              <a:off x="3132006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/>
            <p:nvPr/>
          </p:nvCxnSpPr>
          <p:spPr>
            <a:xfrm>
              <a:off x="3433395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/>
            <p:nvPr/>
          </p:nvCxnSpPr>
          <p:spPr>
            <a:xfrm>
              <a:off x="3902318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/>
            <p:nvPr/>
          </p:nvCxnSpPr>
          <p:spPr>
            <a:xfrm>
              <a:off x="4203707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接點 138"/>
            <p:cNvCxnSpPr/>
            <p:nvPr/>
          </p:nvCxnSpPr>
          <p:spPr>
            <a:xfrm>
              <a:off x="4672630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接點 139"/>
            <p:cNvCxnSpPr/>
            <p:nvPr/>
          </p:nvCxnSpPr>
          <p:spPr>
            <a:xfrm>
              <a:off x="4974019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接點 140"/>
            <p:cNvCxnSpPr/>
            <p:nvPr/>
          </p:nvCxnSpPr>
          <p:spPr>
            <a:xfrm>
              <a:off x="5442942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接點 141"/>
            <p:cNvCxnSpPr/>
            <p:nvPr/>
          </p:nvCxnSpPr>
          <p:spPr>
            <a:xfrm>
              <a:off x="5756543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接點 142"/>
            <p:cNvCxnSpPr/>
            <p:nvPr/>
          </p:nvCxnSpPr>
          <p:spPr>
            <a:xfrm>
              <a:off x="6225466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接點 143"/>
            <p:cNvCxnSpPr/>
            <p:nvPr/>
          </p:nvCxnSpPr>
          <p:spPr>
            <a:xfrm>
              <a:off x="6526855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接點 144"/>
            <p:cNvCxnSpPr/>
            <p:nvPr/>
          </p:nvCxnSpPr>
          <p:spPr>
            <a:xfrm>
              <a:off x="6995778" y="467017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字方塊 152"/>
            <p:cNvSpPr txBox="1"/>
            <p:nvPr/>
          </p:nvSpPr>
          <p:spPr>
            <a:xfrm>
              <a:off x="3613391" y="23885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4" name="文字方塊 153"/>
            <p:cNvSpPr txBox="1"/>
            <p:nvPr/>
          </p:nvSpPr>
          <p:spPr>
            <a:xfrm>
              <a:off x="2253214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5" name="文字方塊 154"/>
            <p:cNvSpPr txBox="1"/>
            <p:nvPr/>
          </p:nvSpPr>
          <p:spPr>
            <a:xfrm>
              <a:off x="5191813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6" name="文字方塊 155"/>
            <p:cNvSpPr txBox="1"/>
            <p:nvPr/>
          </p:nvSpPr>
          <p:spPr>
            <a:xfrm>
              <a:off x="1440180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7" name="文字方塊 156"/>
            <p:cNvSpPr txBox="1"/>
            <p:nvPr/>
          </p:nvSpPr>
          <p:spPr>
            <a:xfrm>
              <a:off x="3011360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8" name="文字方塊 157"/>
            <p:cNvSpPr txBox="1"/>
            <p:nvPr/>
          </p:nvSpPr>
          <p:spPr>
            <a:xfrm>
              <a:off x="4493904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9" name="文字方塊 158"/>
            <p:cNvSpPr txBox="1"/>
            <p:nvPr/>
          </p:nvSpPr>
          <p:spPr>
            <a:xfrm>
              <a:off x="6001624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0" name="文字方塊 159"/>
            <p:cNvSpPr txBox="1"/>
            <p:nvPr/>
          </p:nvSpPr>
          <p:spPr>
            <a:xfrm>
              <a:off x="1109892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1" name="文字方塊 160"/>
            <p:cNvSpPr txBox="1"/>
            <p:nvPr/>
          </p:nvSpPr>
          <p:spPr>
            <a:xfrm>
              <a:off x="2001296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2" name="文字方塊 161"/>
            <p:cNvSpPr txBox="1"/>
            <p:nvPr/>
          </p:nvSpPr>
          <p:spPr>
            <a:xfrm>
              <a:off x="2674436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" name="文字方塊 162"/>
            <p:cNvSpPr txBox="1"/>
            <p:nvPr/>
          </p:nvSpPr>
          <p:spPr>
            <a:xfrm>
              <a:off x="3503618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" name="文字方塊 163"/>
            <p:cNvSpPr txBox="1"/>
            <p:nvPr/>
          </p:nvSpPr>
          <p:spPr>
            <a:xfrm>
              <a:off x="4207091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5060864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6" name="文字方塊 165"/>
            <p:cNvSpPr txBox="1"/>
            <p:nvPr/>
          </p:nvSpPr>
          <p:spPr>
            <a:xfrm>
              <a:off x="5731790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7" name="文字方塊 166"/>
            <p:cNvSpPr txBox="1"/>
            <p:nvPr/>
          </p:nvSpPr>
          <p:spPr>
            <a:xfrm>
              <a:off x="6573161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69" name="直線單箭頭接點 168"/>
            <p:cNvCxnSpPr/>
            <p:nvPr/>
          </p:nvCxnSpPr>
          <p:spPr>
            <a:xfrm>
              <a:off x="6746534" y="442316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單箭頭接點 170"/>
            <p:cNvCxnSpPr/>
            <p:nvPr/>
          </p:nvCxnSpPr>
          <p:spPr>
            <a:xfrm>
              <a:off x="6001624" y="442316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單箭頭接點 171"/>
            <p:cNvCxnSpPr/>
            <p:nvPr/>
          </p:nvCxnSpPr>
          <p:spPr>
            <a:xfrm>
              <a:off x="5212116" y="442316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單箭頭接點 172"/>
            <p:cNvCxnSpPr/>
            <p:nvPr/>
          </p:nvCxnSpPr>
          <p:spPr>
            <a:xfrm>
              <a:off x="4435946" y="442316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單箭頭接點 173"/>
            <p:cNvCxnSpPr/>
            <p:nvPr/>
          </p:nvCxnSpPr>
          <p:spPr>
            <a:xfrm>
              <a:off x="3662565" y="442316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單箭頭接點 174"/>
            <p:cNvCxnSpPr/>
            <p:nvPr/>
          </p:nvCxnSpPr>
          <p:spPr>
            <a:xfrm>
              <a:off x="2894210" y="442316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單箭頭接點 175"/>
            <p:cNvCxnSpPr/>
            <p:nvPr/>
          </p:nvCxnSpPr>
          <p:spPr>
            <a:xfrm>
              <a:off x="2104702" y="442316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單箭頭接點 176"/>
            <p:cNvCxnSpPr/>
            <p:nvPr/>
          </p:nvCxnSpPr>
          <p:spPr>
            <a:xfrm>
              <a:off x="1328532" y="442316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圓角矩形 145"/>
            <p:cNvSpPr/>
            <p:nvPr/>
          </p:nvSpPr>
          <p:spPr>
            <a:xfrm>
              <a:off x="950814" y="4759272"/>
              <a:ext cx="6203853" cy="30948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7" name="圓角矩形 146"/>
            <p:cNvSpPr/>
            <p:nvPr/>
          </p:nvSpPr>
          <p:spPr>
            <a:xfrm>
              <a:off x="948466" y="4165190"/>
              <a:ext cx="6203853" cy="30948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4" name="文字方塊 183"/>
            <p:cNvSpPr txBox="1"/>
            <p:nvPr/>
          </p:nvSpPr>
          <p:spPr>
            <a:xfrm>
              <a:off x="4409119" y="2206282"/>
              <a:ext cx="17093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smtClean="0">
                  <a:solidFill>
                    <a:srgbClr val="0000CC"/>
                  </a:solidFill>
                  <a:ea typeface="新細明體" charset="-120"/>
                </a:rPr>
                <a:t>overall winner</a:t>
              </a:r>
              <a:endParaRPr lang="zh-TW" altLang="en-US" sz="2000">
                <a:solidFill>
                  <a:srgbClr val="0000CC"/>
                </a:solidFill>
              </a:endParaRPr>
            </a:p>
          </p:txBody>
        </p:sp>
        <p:cxnSp>
          <p:nvCxnSpPr>
            <p:cNvPr id="186" name="直線單箭頭接點 185"/>
            <p:cNvCxnSpPr>
              <a:stCxn id="184" idx="1"/>
              <a:endCxn id="60" idx="7"/>
            </p:cNvCxnSpPr>
            <p:nvPr/>
          </p:nvCxnSpPr>
          <p:spPr>
            <a:xfrm flipH="1">
              <a:off x="4126695" y="2406337"/>
              <a:ext cx="282424" cy="1196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84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Complexity of Initialize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O(1) </a:t>
            </a:r>
            <a:r>
              <a:rPr lang="en-US" altLang="zh-TW" smtClean="0">
                <a:ea typeface="新細明體" charset="-120"/>
              </a:rPr>
              <a:t>time to play match at each match node.</a:t>
            </a:r>
          </a:p>
          <a:p>
            <a:pPr>
              <a:buClr>
                <a:schemeClr val="tx2"/>
              </a:buClr>
            </a:pP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k - 1</a:t>
            </a:r>
            <a:r>
              <a:rPr lang="en-US" altLang="zh-TW" smtClean="0">
                <a:ea typeface="新細明體" charset="-120"/>
              </a:rPr>
              <a:t> match nodes.</a:t>
            </a:r>
          </a:p>
          <a:p>
            <a:pPr>
              <a:buClr>
                <a:schemeClr val="tx2"/>
              </a:buClr>
            </a:pP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O(k)</a:t>
            </a:r>
            <a:r>
              <a:rPr lang="en-US" altLang="zh-TW" smtClean="0">
                <a:ea typeface="新細明體" charset="-120"/>
              </a:rPr>
              <a:t> time to initialize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k</a:t>
            </a:r>
            <a:r>
              <a:rPr lang="en-US" altLang="zh-TW" smtClean="0">
                <a:ea typeface="新細明體" charset="-120"/>
              </a:rPr>
              <a:t> player winner tree.</a:t>
            </a:r>
          </a:p>
          <a:p>
            <a:pPr>
              <a:buClr>
                <a:schemeClr val="tx2"/>
              </a:buClr>
            </a:pPr>
            <a:endParaRPr lang="en-US" altLang="zh-TW" smtClean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265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Applications of Winner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mtClean="0">
                <a:solidFill>
                  <a:srgbClr val="CC0099"/>
                </a:solidFill>
                <a:ea typeface="新細明體" charset="-120"/>
              </a:rPr>
              <a:t>Sorting</a:t>
            </a:r>
          </a:p>
          <a:p>
            <a:pPr lvl="1"/>
            <a:r>
              <a:rPr lang="en-US" altLang="zh-TW" smtClean="0">
                <a:ea typeface="新細明體" charset="-120"/>
              </a:rPr>
              <a:t>Insert elements to be sorted into a winner tree.</a:t>
            </a:r>
          </a:p>
          <a:p>
            <a:pPr lvl="1"/>
            <a:r>
              <a:rPr lang="en-US" altLang="zh-TW" smtClean="0">
                <a:ea typeface="新細明體" charset="-120"/>
              </a:rPr>
              <a:t>Repeatedly extract the winner and replace by a large value.</a:t>
            </a:r>
          </a:p>
          <a:p>
            <a:r>
              <a:rPr lang="en-US" altLang="zh-TW" smtClean="0">
                <a:solidFill>
                  <a:srgbClr val="CC0099"/>
                </a:solidFill>
                <a:ea typeface="新細明體" charset="-120"/>
              </a:rPr>
              <a:t>k-way merging</a:t>
            </a:r>
            <a:r>
              <a:rPr lang="en-US" altLang="zh-TW" smtClean="0">
                <a:ea typeface="新細明體" charset="-120"/>
              </a:rPr>
              <a:t> of runs during an external merge sort</a:t>
            </a:r>
          </a:p>
          <a:p>
            <a:r>
              <a:rPr lang="en-US" altLang="zh-TW" smtClean="0">
                <a:ea typeface="新細明體" charset="-120"/>
              </a:rPr>
              <a:t>Truck loading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 packages to be loaded into trucks</a:t>
            </a:r>
          </a:p>
          <a:p>
            <a:pPr lvl="1"/>
            <a:r>
              <a:rPr lang="en-US" altLang="zh-TW" smtClean="0">
                <a:ea typeface="新細明體" charset="-120"/>
              </a:rPr>
              <a:t>each package has a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weight</a:t>
            </a:r>
          </a:p>
          <a:p>
            <a:pPr lvl="1"/>
            <a:r>
              <a:rPr lang="en-US" altLang="zh-TW" smtClean="0">
                <a:ea typeface="新細明體" charset="-120"/>
              </a:rPr>
              <a:t>each truck has a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capacity</a:t>
            </a:r>
            <a:r>
              <a:rPr lang="en-US" altLang="zh-TW" smtClean="0">
                <a:ea typeface="新細明體" charset="-120"/>
              </a:rPr>
              <a:t> of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c</a:t>
            </a:r>
            <a:r>
              <a:rPr lang="en-US" altLang="zh-TW" smtClean="0">
                <a:ea typeface="新細明體" charset="-120"/>
              </a:rPr>
              <a:t> tons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minimize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number of trucks</a:t>
            </a:r>
          </a:p>
          <a:p>
            <a:r>
              <a:rPr lang="en-US" altLang="zh-TW" smtClean="0">
                <a:ea typeface="新細明體" charset="-120"/>
              </a:rPr>
              <a:t>Bin Packing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items with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size</a:t>
            </a:r>
            <a:r>
              <a:rPr lang="en-US" altLang="zh-TW" smtClean="0">
                <a:ea typeface="新細明體" charset="-120"/>
              </a:rPr>
              <a:t> to be packed into bins with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capacity c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minimize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number of bins</a:t>
            </a:r>
          </a:p>
          <a:p>
            <a:pPr lvl="1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267</a:t>
            </a:fld>
            <a:endParaRPr lang="zh-TW" altLang="en-US"/>
          </a:p>
        </p:txBody>
      </p:sp>
      <p:grpSp>
        <p:nvGrpSpPr>
          <p:cNvPr id="74" name="群組 73"/>
          <p:cNvGrpSpPr/>
          <p:nvPr/>
        </p:nvGrpSpPr>
        <p:grpSpPr>
          <a:xfrm>
            <a:off x="1593984" y="2329951"/>
            <a:ext cx="5856325" cy="2166797"/>
            <a:chOff x="1593984" y="2329951"/>
            <a:chExt cx="5856325" cy="2166797"/>
          </a:xfrm>
        </p:grpSpPr>
        <p:sp>
          <p:nvSpPr>
            <p:cNvPr id="5" name="橢圓 4"/>
            <p:cNvSpPr/>
            <p:nvPr/>
          </p:nvSpPr>
          <p:spPr>
            <a:xfrm>
              <a:off x="2047083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" name="橢圓 5"/>
            <p:cNvSpPr/>
            <p:nvPr/>
          </p:nvSpPr>
          <p:spPr>
            <a:xfrm>
              <a:off x="3618468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2865761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5094494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5837483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4319031" y="2475972"/>
              <a:ext cx="341814" cy="3418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1" name="直線接點 10"/>
            <p:cNvCxnSpPr>
              <a:stCxn id="10" idx="3"/>
              <a:endCxn id="7" idx="7"/>
            </p:cNvCxnSpPr>
            <p:nvPr/>
          </p:nvCxnSpPr>
          <p:spPr>
            <a:xfrm flipH="1">
              <a:off x="3157517" y="2767729"/>
              <a:ext cx="1211572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7" idx="3"/>
              <a:endCxn id="5" idx="7"/>
            </p:cNvCxnSpPr>
            <p:nvPr/>
          </p:nvCxnSpPr>
          <p:spPr>
            <a:xfrm flipH="1">
              <a:off x="2338839" y="3347482"/>
              <a:ext cx="576980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7" idx="5"/>
              <a:endCxn id="6" idx="1"/>
            </p:cNvCxnSpPr>
            <p:nvPr/>
          </p:nvCxnSpPr>
          <p:spPr>
            <a:xfrm>
              <a:off x="3157517" y="3347482"/>
              <a:ext cx="511009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10" idx="5"/>
              <a:endCxn id="9" idx="1"/>
            </p:cNvCxnSpPr>
            <p:nvPr/>
          </p:nvCxnSpPr>
          <p:spPr>
            <a:xfrm>
              <a:off x="4610787" y="2767729"/>
              <a:ext cx="1276754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9" idx="3"/>
              <a:endCxn id="8" idx="7"/>
            </p:cNvCxnSpPr>
            <p:nvPr/>
          </p:nvCxnSpPr>
          <p:spPr>
            <a:xfrm flipH="1">
              <a:off x="5386250" y="3347482"/>
              <a:ext cx="50129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橢圓 15"/>
            <p:cNvSpPr/>
            <p:nvPr/>
          </p:nvSpPr>
          <p:spPr>
            <a:xfrm>
              <a:off x="1641717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2424481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3216604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39837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6642342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21" name="直線接點 20"/>
            <p:cNvCxnSpPr>
              <a:stCxn id="9" idx="5"/>
              <a:endCxn id="20" idx="1"/>
            </p:cNvCxnSpPr>
            <p:nvPr/>
          </p:nvCxnSpPr>
          <p:spPr>
            <a:xfrm>
              <a:off x="6129239" y="3347482"/>
              <a:ext cx="56316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5" idx="3"/>
              <a:endCxn id="16" idx="0"/>
            </p:cNvCxnSpPr>
            <p:nvPr/>
          </p:nvCxnSpPr>
          <p:spPr>
            <a:xfrm flipH="1">
              <a:off x="1812624" y="3843574"/>
              <a:ext cx="284517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線接點 22"/>
            <p:cNvCxnSpPr>
              <a:stCxn id="5" idx="5"/>
              <a:endCxn id="17" idx="0"/>
            </p:cNvCxnSpPr>
            <p:nvPr/>
          </p:nvCxnSpPr>
          <p:spPr>
            <a:xfrm>
              <a:off x="2338839" y="3843574"/>
              <a:ext cx="256549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接點 23"/>
            <p:cNvCxnSpPr>
              <a:stCxn id="6" idx="3"/>
              <a:endCxn id="18" idx="0"/>
            </p:cNvCxnSpPr>
            <p:nvPr/>
          </p:nvCxnSpPr>
          <p:spPr>
            <a:xfrm flipH="1">
              <a:off x="3387511" y="3843574"/>
              <a:ext cx="2810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6" idx="5"/>
              <a:endCxn id="19" idx="0"/>
            </p:cNvCxnSpPr>
            <p:nvPr/>
          </p:nvCxnSpPr>
          <p:spPr>
            <a:xfrm>
              <a:off x="3910224" y="3843574"/>
              <a:ext cx="2444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單箭頭接點 25"/>
            <p:cNvCxnSpPr>
              <a:endCxn id="10" idx="0"/>
            </p:cNvCxnSpPr>
            <p:nvPr/>
          </p:nvCxnSpPr>
          <p:spPr>
            <a:xfrm>
              <a:off x="4489938" y="232995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4756775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橢圓 27"/>
            <p:cNvSpPr/>
            <p:nvPr/>
          </p:nvSpPr>
          <p:spPr>
            <a:xfrm>
              <a:off x="5523906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橢圓 28"/>
            <p:cNvSpPr/>
            <p:nvPr/>
          </p:nvSpPr>
          <p:spPr>
            <a:xfrm>
              <a:off x="63160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059719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31" name="直線接點 30"/>
            <p:cNvCxnSpPr>
              <a:stCxn id="8" idx="3"/>
              <a:endCxn id="27" idx="0"/>
            </p:cNvCxnSpPr>
            <p:nvPr/>
          </p:nvCxnSpPr>
          <p:spPr>
            <a:xfrm flipH="1">
              <a:off x="4927682" y="3843574"/>
              <a:ext cx="216870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線接點 31"/>
            <p:cNvCxnSpPr>
              <a:stCxn id="8" idx="5"/>
              <a:endCxn id="28" idx="0"/>
            </p:cNvCxnSpPr>
            <p:nvPr/>
          </p:nvCxnSpPr>
          <p:spPr>
            <a:xfrm>
              <a:off x="5386250" y="3843574"/>
              <a:ext cx="308563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接點 32"/>
            <p:cNvCxnSpPr>
              <a:stCxn id="20" idx="3"/>
              <a:endCxn id="29" idx="0"/>
            </p:cNvCxnSpPr>
            <p:nvPr/>
          </p:nvCxnSpPr>
          <p:spPr>
            <a:xfrm flipH="1">
              <a:off x="6486939" y="3843574"/>
              <a:ext cx="205461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20" idx="5"/>
              <a:endCxn id="30" idx="0"/>
            </p:cNvCxnSpPr>
            <p:nvPr/>
          </p:nvCxnSpPr>
          <p:spPr>
            <a:xfrm>
              <a:off x="6934098" y="3843574"/>
              <a:ext cx="296528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4097483" y="23885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737306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675905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92427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49545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97799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48571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593984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485388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158528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987710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69118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5544956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215882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05725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3" name="群組 62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4" name="矩形 63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72" name="文字方塊 71"/>
          <p:cNvSpPr txBox="1"/>
          <p:nvPr/>
        </p:nvSpPr>
        <p:spPr>
          <a:xfrm>
            <a:off x="801859" y="2166425"/>
            <a:ext cx="2493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>
                <a:solidFill>
                  <a:srgbClr val="0000CC"/>
                </a:solidFill>
              </a:rPr>
              <a:t>Initial winner tree:</a:t>
            </a:r>
            <a:endParaRPr lang="zh-TW" altLang="en-US" sz="2400">
              <a:solidFill>
                <a:srgbClr val="0000CC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827650" y="1643576"/>
            <a:ext cx="5407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>
                <a:solidFill>
                  <a:srgbClr val="0000CC"/>
                </a:solidFill>
              </a:rPr>
              <a:t>Sort a sequence: [10, 9, 20, 6, 8, 9, 90, 17]</a:t>
            </a:r>
            <a:endParaRPr lang="zh-TW" altLang="en-US" sz="240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268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269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Depth and Height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131812"/>
          </a:xfrm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The </a:t>
            </a:r>
            <a:r>
              <a:rPr lang="en-US" altLang="zh-TW" b="1" smtClean="0">
                <a:ea typeface="新細明體" pitchFamily="18" charset="-120"/>
              </a:rPr>
              <a:t>height</a:t>
            </a:r>
            <a:r>
              <a:rPr lang="en-US" altLang="zh-TW" smtClean="0">
                <a:ea typeface="新細明體" pitchFamily="18" charset="-120"/>
              </a:rPr>
              <a:t> </a:t>
            </a:r>
            <a:r>
              <a:rPr lang="en-US" altLang="zh-TW" b="1" smtClean="0">
                <a:ea typeface="新細明體" pitchFamily="18" charset="-120"/>
              </a:rPr>
              <a:t>of a node v</a:t>
            </a:r>
            <a:r>
              <a:rPr lang="en-US" altLang="zh-TW" smtClean="0">
                <a:ea typeface="新細明體" pitchFamily="18" charset="-120"/>
              </a:rPr>
              <a:t> in tree T is also defined recursively</a:t>
            </a:r>
            <a:endParaRPr lang="en-US" altLang="zh-TW" b="1" smtClean="0">
              <a:ea typeface="新細明體" pitchFamily="18" charset="-120"/>
            </a:endParaRPr>
          </a:p>
          <a:p>
            <a:r>
              <a:rPr lang="en-US" altLang="zh-TW" smtClean="0">
                <a:ea typeface="新細明體" pitchFamily="18" charset="-120"/>
              </a:rPr>
              <a:t>The </a:t>
            </a:r>
            <a:r>
              <a:rPr lang="en-US" altLang="zh-TW" b="1" smtClean="0">
                <a:solidFill>
                  <a:srgbClr val="C00000"/>
                </a:solidFill>
                <a:ea typeface="新細明體" pitchFamily="18" charset="-120"/>
              </a:rPr>
              <a:t>height</a:t>
            </a:r>
            <a:r>
              <a:rPr lang="en-US" altLang="zh-TW" smtClean="0">
                <a:ea typeface="新細明體" pitchFamily="18" charset="-120"/>
              </a:rPr>
              <a:t> of v is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one plus the maximum height of a child of v</a:t>
            </a:r>
            <a:r>
              <a:rPr lang="en-US" altLang="zh-TW" smtClean="0">
                <a:ea typeface="新細明體" pitchFamily="18" charset="-120"/>
              </a:rPr>
              <a:t>  </a:t>
            </a:r>
            <a:r>
              <a:rPr lang="en-US" altLang="zh-TW" b="1" smtClean="0">
                <a:solidFill>
                  <a:srgbClr val="C00000"/>
                </a:solidFill>
                <a:ea typeface="新細明體" pitchFamily="18" charset="-120"/>
              </a:rPr>
              <a:t>h(v) = 1+max{h(child(v))}</a:t>
            </a:r>
          </a:p>
          <a:p>
            <a:pPr>
              <a:buNone/>
            </a:pPr>
            <a:r>
              <a:rPr lang="en-US" altLang="zh-TW" smtClean="0">
                <a:ea typeface="新細明體" pitchFamily="18" charset="-120"/>
              </a:rPr>
              <a:t>	(define height of external (leaf) node = 1)</a:t>
            </a:r>
          </a:p>
          <a:p>
            <a:r>
              <a:rPr lang="en-US" altLang="zh-TW" smtClean="0">
                <a:ea typeface="新細明體" pitchFamily="18" charset="-120"/>
              </a:rPr>
              <a:t>The </a:t>
            </a:r>
            <a:r>
              <a:rPr lang="en-US" altLang="zh-TW" b="1" smtClean="0">
                <a:ea typeface="新細明體" pitchFamily="18" charset="-120"/>
              </a:rPr>
              <a:t>height (h) of a tree T</a:t>
            </a:r>
            <a:r>
              <a:rPr lang="en-US" altLang="zh-TW" smtClean="0">
                <a:ea typeface="新細明體" pitchFamily="18" charset="-120"/>
              </a:rPr>
              <a:t> is the </a:t>
            </a:r>
            <a:r>
              <a:rPr lang="en-US" altLang="zh-TW" b="1" smtClean="0">
                <a:ea typeface="新細明體" pitchFamily="18" charset="-120"/>
              </a:rPr>
              <a:t>height of the root of T</a:t>
            </a:r>
          </a:p>
          <a:p>
            <a:r>
              <a:rPr lang="en-US" altLang="zh-TW" smtClean="0">
                <a:ea typeface="新細明體" pitchFamily="18" charset="-120"/>
              </a:rPr>
              <a:t>The </a:t>
            </a:r>
            <a:r>
              <a:rPr lang="en-US" altLang="zh-TW" b="1" smtClean="0">
                <a:ea typeface="新細明體" pitchFamily="18" charset="-120"/>
              </a:rPr>
              <a:t>height of a tree T</a:t>
            </a:r>
            <a:r>
              <a:rPr lang="en-US" altLang="zh-TW" smtClean="0">
                <a:ea typeface="新細明體" pitchFamily="18" charset="-120"/>
              </a:rPr>
              <a:t> is equal to the </a:t>
            </a:r>
            <a:r>
              <a:rPr lang="en-US" altLang="zh-TW" b="1" smtClean="0">
                <a:ea typeface="新細明體" pitchFamily="18" charset="-120"/>
              </a:rPr>
              <a:t>maximum depth of an external node of 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036238" y="5818722"/>
            <a:ext cx="4585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smtClean="0">
                <a:solidFill>
                  <a:srgbClr val="0000CC"/>
                </a:solidFill>
              </a:rPr>
              <a:t>height(v) =1 + max{height(child(v))}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270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271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272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273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274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275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276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277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278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279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Height = Depth = Number of Levels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160935"/>
            <a:ext cx="7886700" cy="1448411"/>
          </a:xfrm>
        </p:spPr>
        <p:txBody>
          <a:bodyPr/>
          <a:lstStyle/>
          <a:p>
            <a:r>
              <a:rPr lang="en-US" altLang="zh-TW" smtClean="0"/>
              <a:t>The </a:t>
            </a:r>
            <a:r>
              <a:rPr lang="en-US" altLang="zh-TW" smtClean="0">
                <a:solidFill>
                  <a:srgbClr val="0000CC"/>
                </a:solidFill>
              </a:rPr>
              <a:t>height of the tree</a:t>
            </a:r>
            <a:r>
              <a:rPr lang="en-US" altLang="zh-TW" smtClean="0"/>
              <a:t> = the depth of the tree = the maximum level of any node in the tree = the number of levels of the tree = </a:t>
            </a:r>
            <a:r>
              <a:rPr lang="en-US" altLang="zh-TW" smtClean="0">
                <a:solidFill>
                  <a:srgbClr val="C00000"/>
                </a:solidFill>
              </a:rPr>
              <a:t>4</a:t>
            </a: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</a:t>
            </a:fld>
            <a:endParaRPr lang="zh-TW" altLang="en-US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909495" y="1643052"/>
          <a:ext cx="7485063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Visio" r:id="rId3" imgW="5417612" imgH="2359152" progId="Visio.Drawing.11">
                  <p:embed/>
                </p:oleObj>
              </mc:Choice>
              <mc:Fallback>
                <p:oleObj name="Visio" r:id="rId3" imgW="5417612" imgH="235915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495" y="1643052"/>
                        <a:ext cx="7485063" cy="325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253217" y="1533378"/>
            <a:ext cx="47477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/>
              <a:t>height(v) = 1 + max{height(child(v))}</a:t>
            </a:r>
          </a:p>
          <a:p>
            <a:r>
              <a:rPr lang="en-US" altLang="zh-TW" sz="2400" smtClean="0"/>
              <a:t>h(A) = 1+max{3,2,3} = 4</a:t>
            </a:r>
          </a:p>
          <a:p>
            <a:r>
              <a:rPr lang="en-US" altLang="zh-TW" sz="2400" smtClean="0"/>
              <a:t>h(B) = 1+max{2,1} = 3</a:t>
            </a:r>
          </a:p>
          <a:p>
            <a:r>
              <a:rPr lang="en-US" altLang="zh-TW" sz="2400" smtClean="0"/>
              <a:t>h(C) = 1+max{1} = 2</a:t>
            </a:r>
          </a:p>
          <a:p>
            <a:r>
              <a:rPr lang="en-US" altLang="zh-TW" sz="2400" smtClean="0"/>
              <a:t>h(K) = 1</a:t>
            </a:r>
            <a:endParaRPr lang="zh-TW" altLang="en-US" sz="2400"/>
          </a:p>
        </p:txBody>
      </p:sp>
      <p:sp>
        <p:nvSpPr>
          <p:cNvPr id="7" name="文字方塊 6"/>
          <p:cNvSpPr txBox="1"/>
          <p:nvPr/>
        </p:nvSpPr>
        <p:spPr>
          <a:xfrm>
            <a:off x="8321326" y="1561513"/>
            <a:ext cx="845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>
                <a:solidFill>
                  <a:srgbClr val="C00000"/>
                </a:solidFill>
              </a:rPr>
              <a:t>height</a:t>
            </a:r>
            <a:endParaRPr lang="zh-TW" altLang="en-US" sz="200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595360" y="223676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593016" y="292373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578948" y="36974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8578947" y="444304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>
                <a:solidFill>
                  <a:srgbClr val="C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280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281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282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283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284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285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286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287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288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2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63" name="矩形 6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Sort 8 Numbers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1191" y="5036236"/>
            <a:ext cx="7886700" cy="475832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Sorted array.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289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047083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橢圓 5"/>
          <p:cNvSpPr/>
          <p:nvPr/>
        </p:nvSpPr>
        <p:spPr>
          <a:xfrm>
            <a:off x="3618468" y="3551817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橢圓 6"/>
          <p:cNvSpPr/>
          <p:nvPr/>
        </p:nvSpPr>
        <p:spPr>
          <a:xfrm>
            <a:off x="2865761" y="3055725"/>
            <a:ext cx="341814" cy="341814"/>
          </a:xfrm>
          <a:prstGeom prst="ellips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橢圓 7"/>
          <p:cNvSpPr/>
          <p:nvPr/>
        </p:nvSpPr>
        <p:spPr>
          <a:xfrm>
            <a:off x="5094494" y="3551817"/>
            <a:ext cx="341814" cy="341814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橢圓 8"/>
          <p:cNvSpPr/>
          <p:nvPr/>
        </p:nvSpPr>
        <p:spPr>
          <a:xfrm>
            <a:off x="5837483" y="3055725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0" name="橢圓 9"/>
          <p:cNvSpPr/>
          <p:nvPr/>
        </p:nvSpPr>
        <p:spPr>
          <a:xfrm>
            <a:off x="4319031" y="2475972"/>
            <a:ext cx="341814" cy="341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3157517" y="2767729"/>
            <a:ext cx="1211572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線接點 11"/>
          <p:cNvCxnSpPr>
            <a:stCxn id="7" idx="3"/>
            <a:endCxn id="5" idx="7"/>
          </p:cNvCxnSpPr>
          <p:nvPr/>
        </p:nvCxnSpPr>
        <p:spPr>
          <a:xfrm flipH="1">
            <a:off x="2338839" y="3347482"/>
            <a:ext cx="576980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>
            <a:stCxn id="7" idx="5"/>
            <a:endCxn id="6" idx="1"/>
          </p:cNvCxnSpPr>
          <p:nvPr/>
        </p:nvCxnSpPr>
        <p:spPr>
          <a:xfrm>
            <a:off x="3157517" y="3347482"/>
            <a:ext cx="511009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4610787" y="2767729"/>
            <a:ext cx="1276754" cy="338053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3"/>
            <a:endCxn id="8" idx="7"/>
          </p:cNvCxnSpPr>
          <p:nvPr/>
        </p:nvCxnSpPr>
        <p:spPr>
          <a:xfrm flipH="1">
            <a:off x="5386250" y="3347482"/>
            <a:ext cx="50129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橢圓 15"/>
          <p:cNvSpPr/>
          <p:nvPr/>
        </p:nvSpPr>
        <p:spPr>
          <a:xfrm>
            <a:off x="1641717" y="4154934"/>
            <a:ext cx="341814" cy="341814"/>
          </a:xfrm>
          <a:prstGeom prst="ellipse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" name="橢圓 16"/>
          <p:cNvSpPr/>
          <p:nvPr/>
        </p:nvSpPr>
        <p:spPr>
          <a:xfrm>
            <a:off x="2424481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橢圓 17"/>
          <p:cNvSpPr/>
          <p:nvPr/>
        </p:nvSpPr>
        <p:spPr>
          <a:xfrm>
            <a:off x="3216604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橢圓 18"/>
          <p:cNvSpPr/>
          <p:nvPr/>
        </p:nvSpPr>
        <p:spPr>
          <a:xfrm>
            <a:off x="3983732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橢圓 19"/>
          <p:cNvSpPr/>
          <p:nvPr/>
        </p:nvSpPr>
        <p:spPr>
          <a:xfrm>
            <a:off x="6642342" y="35518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21" name="直線接點 20"/>
          <p:cNvCxnSpPr>
            <a:stCxn id="9" idx="5"/>
            <a:endCxn id="20" idx="1"/>
          </p:cNvCxnSpPr>
          <p:nvPr/>
        </p:nvCxnSpPr>
        <p:spPr>
          <a:xfrm>
            <a:off x="6129239" y="3347482"/>
            <a:ext cx="563161" cy="2543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線接點 21"/>
          <p:cNvCxnSpPr>
            <a:stCxn id="5" idx="3"/>
            <a:endCxn id="16" idx="0"/>
          </p:cNvCxnSpPr>
          <p:nvPr/>
        </p:nvCxnSpPr>
        <p:spPr>
          <a:xfrm flipH="1">
            <a:off x="1812624" y="3843574"/>
            <a:ext cx="284517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>
            <a:stCxn id="5" idx="5"/>
            <a:endCxn id="17" idx="0"/>
          </p:cNvCxnSpPr>
          <p:nvPr/>
        </p:nvCxnSpPr>
        <p:spPr>
          <a:xfrm>
            <a:off x="2338839" y="3843574"/>
            <a:ext cx="256549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6" idx="3"/>
            <a:endCxn id="18" idx="0"/>
          </p:cNvCxnSpPr>
          <p:nvPr/>
        </p:nvCxnSpPr>
        <p:spPr>
          <a:xfrm flipH="1">
            <a:off x="3387511" y="3843574"/>
            <a:ext cx="2810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6" idx="5"/>
            <a:endCxn id="19" idx="0"/>
          </p:cNvCxnSpPr>
          <p:nvPr/>
        </p:nvCxnSpPr>
        <p:spPr>
          <a:xfrm>
            <a:off x="3910224" y="3843574"/>
            <a:ext cx="244415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單箭頭接點 25"/>
          <p:cNvCxnSpPr>
            <a:endCxn id="10" idx="0"/>
          </p:cNvCxnSpPr>
          <p:nvPr/>
        </p:nvCxnSpPr>
        <p:spPr>
          <a:xfrm>
            <a:off x="4489938" y="232995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4756775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橢圓 27"/>
          <p:cNvSpPr/>
          <p:nvPr/>
        </p:nvSpPr>
        <p:spPr>
          <a:xfrm>
            <a:off x="5523906" y="4154934"/>
            <a:ext cx="341814" cy="341814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橢圓 28"/>
          <p:cNvSpPr/>
          <p:nvPr/>
        </p:nvSpPr>
        <p:spPr>
          <a:xfrm>
            <a:off x="6316032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0" name="橢圓 29"/>
          <p:cNvSpPr/>
          <p:nvPr/>
        </p:nvSpPr>
        <p:spPr>
          <a:xfrm>
            <a:off x="7059719" y="4154934"/>
            <a:ext cx="341814" cy="341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1" name="直線接點 30"/>
          <p:cNvCxnSpPr>
            <a:stCxn id="8" idx="3"/>
            <a:endCxn id="27" idx="0"/>
          </p:cNvCxnSpPr>
          <p:nvPr/>
        </p:nvCxnSpPr>
        <p:spPr>
          <a:xfrm flipH="1">
            <a:off x="4927682" y="3843574"/>
            <a:ext cx="216870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8" idx="5"/>
            <a:endCxn id="28" idx="0"/>
          </p:cNvCxnSpPr>
          <p:nvPr/>
        </p:nvCxnSpPr>
        <p:spPr>
          <a:xfrm>
            <a:off x="5386250" y="3843574"/>
            <a:ext cx="308563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線接點 32"/>
          <p:cNvCxnSpPr>
            <a:stCxn id="20" idx="3"/>
            <a:endCxn id="29" idx="0"/>
          </p:cNvCxnSpPr>
          <p:nvPr/>
        </p:nvCxnSpPr>
        <p:spPr>
          <a:xfrm flipH="1">
            <a:off x="6486939" y="3843574"/>
            <a:ext cx="205461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20" idx="5"/>
            <a:endCxn id="30" idx="0"/>
          </p:cNvCxnSpPr>
          <p:nvPr/>
        </p:nvCxnSpPr>
        <p:spPr>
          <a:xfrm>
            <a:off x="6934098" y="3843574"/>
            <a:ext cx="296528" cy="3113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文字方塊 34"/>
          <p:cNvSpPr txBox="1"/>
          <p:nvPr/>
        </p:nvSpPr>
        <p:spPr>
          <a:xfrm>
            <a:off x="4097483" y="23885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737306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675905" y="28262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92427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495452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497799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485716" y="33191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593984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485388" y="38882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158528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87710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469118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44956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215882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057253" y="38882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TW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0" name="群組 61"/>
          <p:cNvGrpSpPr/>
          <p:nvPr/>
        </p:nvGrpSpPr>
        <p:grpSpPr>
          <a:xfrm>
            <a:off x="1856935" y="5594253"/>
            <a:ext cx="4853354" cy="419683"/>
            <a:chOff x="1674055" y="5115944"/>
            <a:chExt cx="3256723" cy="419683"/>
          </a:xfrm>
        </p:grpSpPr>
        <p:sp>
          <p:nvSpPr>
            <p:cNvPr id="53" name="矩形 52"/>
            <p:cNvSpPr/>
            <p:nvPr/>
          </p:nvSpPr>
          <p:spPr>
            <a:xfrm>
              <a:off x="1674055" y="5120640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6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079679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8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487651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893275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9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303595" y="5118292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10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709219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4117191" y="511594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4522815" y="5127664"/>
              <a:ext cx="407963" cy="40796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Nodes and Branches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5321985" cy="5100014"/>
          </a:xfrm>
        </p:spPr>
        <p:txBody>
          <a:bodyPr>
            <a:normAutofit lnSpcReduction="10000"/>
          </a:bodyPr>
          <a:lstStyle/>
          <a:p>
            <a:r>
              <a:rPr lang="en-US" altLang="zh-TW" smtClean="0">
                <a:ea typeface="新細明體" pitchFamily="18" charset="-120"/>
              </a:rPr>
              <a:t>Let T be a tree with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n</a:t>
            </a:r>
            <a:r>
              <a:rPr lang="en-US" altLang="zh-TW" smtClean="0">
                <a:ea typeface="新細明體" pitchFamily="18" charset="-120"/>
              </a:rPr>
              <a:t> nodes, and let </a:t>
            </a:r>
            <a:r>
              <a:rPr lang="en-US" altLang="zh-TW" err="1" smtClean="0">
                <a:solidFill>
                  <a:srgbClr val="FF0000"/>
                </a:solidFill>
                <a:ea typeface="新細明體" pitchFamily="18" charset="-120"/>
              </a:rPr>
              <a:t>c</a:t>
            </a:r>
            <a:r>
              <a:rPr lang="en-US" altLang="zh-TW" baseline="-25000" err="1" smtClean="0">
                <a:solidFill>
                  <a:srgbClr val="FF0000"/>
                </a:solidFill>
                <a:ea typeface="新細明體" pitchFamily="18" charset="-120"/>
              </a:rPr>
              <a:t>v</a:t>
            </a:r>
            <a:r>
              <a:rPr lang="en-US" altLang="zh-TW" smtClean="0">
                <a:ea typeface="新細明體" pitchFamily="18" charset="-120"/>
              </a:rPr>
              <a:t> denote the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number of children </a:t>
            </a:r>
            <a:r>
              <a:rPr lang="en-US" altLang="zh-TW" smtClean="0">
                <a:ea typeface="新細明體" pitchFamily="18" charset="-120"/>
              </a:rPr>
              <a:t>(number of 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branches</a:t>
            </a:r>
            <a:r>
              <a:rPr lang="en-US" altLang="zh-TW" smtClean="0">
                <a:ea typeface="新細明體" pitchFamily="18" charset="-120"/>
              </a:rPr>
              <a:t>)</a:t>
            </a:r>
            <a:r>
              <a:rPr lang="en-US" altLang="zh-TW" smtClean="0">
                <a:solidFill>
                  <a:schemeClr val="accent6">
                    <a:lumMod val="50000"/>
                  </a:schemeClr>
                </a:solidFill>
                <a:ea typeface="新細明體" pitchFamily="18" charset="-120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of node v</a:t>
            </a:r>
            <a:r>
              <a:rPr lang="en-US" altLang="zh-TW" smtClean="0">
                <a:ea typeface="新細明體" pitchFamily="18" charset="-120"/>
              </a:rPr>
              <a:t> of T (degree of v).  Then</a:t>
            </a:r>
          </a:p>
          <a:p>
            <a:pPr>
              <a:buNone/>
            </a:pPr>
            <a:r>
              <a:rPr lang="en-US" altLang="zh-TW" smtClean="0">
                <a:latin typeface="Symbol" pitchFamily="18" charset="2"/>
                <a:ea typeface="新細明體" pitchFamily="18" charset="-120"/>
              </a:rPr>
              <a:t>	    </a:t>
            </a:r>
            <a:r>
              <a:rPr lang="en-US" altLang="zh-TW" err="1" smtClean="0">
                <a:latin typeface="Symbol" pitchFamily="18" charset="2"/>
                <a:ea typeface="新細明體" pitchFamily="18" charset="-120"/>
              </a:rPr>
              <a:t>S</a:t>
            </a:r>
            <a:r>
              <a:rPr lang="en-US" altLang="zh-TW" baseline="-25000" err="1" smtClean="0">
                <a:ea typeface="新細明體" pitchFamily="18" charset="-120"/>
              </a:rPr>
              <a:t>v</a:t>
            </a:r>
            <a:r>
              <a:rPr lang="en-US" altLang="zh-TW" baseline="-25000" err="1" smtClean="0">
                <a:ea typeface="新細明體" pitchFamily="18" charset="-120"/>
                <a:sym typeface="Symbol" pitchFamily="18" charset="2"/>
              </a:rPr>
              <a:t></a:t>
            </a:r>
            <a:r>
              <a:rPr lang="en-US" altLang="zh-TW" baseline="-25000" err="1" smtClean="0">
                <a:ea typeface="新細明體" pitchFamily="18" charset="-120"/>
              </a:rPr>
              <a:t>T</a:t>
            </a:r>
            <a:r>
              <a:rPr lang="en-US" altLang="zh-TW" smtClean="0">
                <a:ea typeface="新細明體" pitchFamily="18" charset="-120"/>
              </a:rPr>
              <a:t> </a:t>
            </a:r>
            <a:r>
              <a:rPr lang="en-US" altLang="zh-TW" err="1" smtClean="0">
                <a:ea typeface="新細明體" pitchFamily="18" charset="-120"/>
              </a:rPr>
              <a:t>c</a:t>
            </a:r>
            <a:r>
              <a:rPr lang="en-US" altLang="zh-TW" baseline="-25000" err="1" smtClean="0">
                <a:ea typeface="新細明體" pitchFamily="18" charset="-120"/>
              </a:rPr>
              <a:t>v</a:t>
            </a:r>
            <a:r>
              <a:rPr lang="en-US" altLang="zh-TW" smtClean="0">
                <a:ea typeface="新細明體" pitchFamily="18" charset="-120"/>
              </a:rPr>
              <a:t> = n-1</a:t>
            </a:r>
          </a:p>
          <a:p>
            <a:endParaRPr lang="en-US" altLang="zh-TW" smtClean="0">
              <a:ea typeface="新細明體" pitchFamily="18" charset="-120"/>
            </a:endParaRPr>
          </a:p>
          <a:p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Justification:</a:t>
            </a:r>
          </a:p>
          <a:p>
            <a:r>
              <a:rPr lang="en-US" altLang="zh-TW" smtClean="0">
                <a:ea typeface="新細明體" pitchFamily="18" charset="-120"/>
              </a:rPr>
              <a:t>Each node of T, with the exception of the root, is a child of another node, and thus contributes one unit to the above sum.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07192" y="2349500"/>
            <a:ext cx="2424112" cy="2338388"/>
            <a:chOff x="3072" y="1207"/>
            <a:chExt cx="2469" cy="2055"/>
          </a:xfrm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4152" y="1207"/>
              <a:ext cx="344" cy="3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A</a:t>
              </a:r>
            </a:p>
          </p:txBody>
        </p:sp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>
              <a:off x="3321" y="1783"/>
              <a:ext cx="341" cy="3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B</a:t>
              </a:r>
            </a:p>
          </p:txBody>
        </p:sp>
        <p:sp>
          <p:nvSpPr>
            <p:cNvPr id="8" name="AutoShape 7"/>
            <p:cNvSpPr>
              <a:spLocks noChangeAspect="1" noChangeArrowheads="1"/>
            </p:cNvSpPr>
            <p:nvPr/>
          </p:nvSpPr>
          <p:spPr bwMode="auto">
            <a:xfrm>
              <a:off x="5178" y="1782"/>
              <a:ext cx="363" cy="325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D</a:t>
              </a:r>
            </a:p>
          </p:txBody>
        </p:sp>
        <p:sp>
          <p:nvSpPr>
            <p:cNvPr id="9" name="AutoShape 8"/>
            <p:cNvSpPr>
              <a:spLocks noChangeAspect="1" noChangeArrowheads="1"/>
            </p:cNvSpPr>
            <p:nvPr/>
          </p:nvSpPr>
          <p:spPr bwMode="auto">
            <a:xfrm>
              <a:off x="4690" y="1783"/>
              <a:ext cx="345" cy="3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C</a:t>
              </a:r>
            </a:p>
          </p:txBody>
        </p:sp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4427" y="2358"/>
              <a:ext cx="359" cy="325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G</a:t>
              </a:r>
            </a:p>
          </p:txBody>
        </p:sp>
        <p:sp>
          <p:nvSpPr>
            <p:cNvPr id="11" name="AutoShape 10"/>
            <p:cNvSpPr>
              <a:spLocks noChangeAspect="1" noChangeArrowheads="1"/>
            </p:cNvSpPr>
            <p:nvPr/>
          </p:nvSpPr>
          <p:spPr bwMode="auto">
            <a:xfrm>
              <a:off x="4939" y="2358"/>
              <a:ext cx="361" cy="325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H</a:t>
              </a:r>
            </a:p>
          </p:txBody>
        </p:sp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3072" y="2358"/>
              <a:ext cx="336" cy="32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E</a:t>
              </a:r>
            </a:p>
          </p:txBody>
        </p:sp>
        <p:sp>
          <p:nvSpPr>
            <p:cNvPr id="13" name="AutoShape 12"/>
            <p:cNvSpPr>
              <a:spLocks noChangeAspect="1" noChangeArrowheads="1"/>
            </p:cNvSpPr>
            <p:nvPr/>
          </p:nvSpPr>
          <p:spPr bwMode="auto">
            <a:xfrm>
              <a:off x="3576" y="2359"/>
              <a:ext cx="327" cy="3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F</a:t>
              </a:r>
            </a:p>
          </p:txBody>
        </p:sp>
        <p:cxnSp>
          <p:nvCxnSpPr>
            <p:cNvPr id="14" name="AutoShape 13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 flipH="1">
              <a:off x="3491" y="1494"/>
              <a:ext cx="833" cy="3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4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>
              <a:off x="4324" y="1494"/>
              <a:ext cx="538" cy="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5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>
              <a:off x="4324" y="1494"/>
              <a:ext cx="1036" cy="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6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4862" y="2071"/>
              <a:ext cx="257" cy="3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7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 flipH="1">
              <a:off x="4606" y="2071"/>
              <a:ext cx="256" cy="3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8"/>
            <p:cNvCxnSpPr>
              <a:cxnSpLocks noChangeShapeType="1"/>
              <a:stCxn id="7" idx="2"/>
              <a:endCxn id="13" idx="0"/>
            </p:cNvCxnSpPr>
            <p:nvPr/>
          </p:nvCxnSpPr>
          <p:spPr bwMode="auto">
            <a:xfrm>
              <a:off x="3491" y="2070"/>
              <a:ext cx="250" cy="3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9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 flipH="1">
              <a:off x="3239" y="2070"/>
              <a:ext cx="252" cy="32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1" name="AutoShape 20"/>
            <p:cNvSpPr>
              <a:spLocks noChangeAspect="1" noChangeArrowheads="1"/>
            </p:cNvSpPr>
            <p:nvPr/>
          </p:nvSpPr>
          <p:spPr bwMode="auto">
            <a:xfrm>
              <a:off x="3232" y="2940"/>
              <a:ext cx="293" cy="319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I</a:t>
              </a:r>
            </a:p>
          </p:txBody>
        </p:sp>
        <p:sp>
          <p:nvSpPr>
            <p:cNvPr id="22" name="AutoShape 21"/>
            <p:cNvSpPr>
              <a:spLocks noChangeAspect="1" noChangeArrowheads="1"/>
            </p:cNvSpPr>
            <p:nvPr/>
          </p:nvSpPr>
          <p:spPr bwMode="auto">
            <a:xfrm>
              <a:off x="3597" y="2940"/>
              <a:ext cx="303" cy="321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J</a:t>
              </a:r>
            </a:p>
          </p:txBody>
        </p:sp>
        <p:cxnSp>
          <p:nvCxnSpPr>
            <p:cNvPr id="23" name="AutoShape 22"/>
            <p:cNvCxnSpPr>
              <a:cxnSpLocks noChangeShapeType="1"/>
              <a:stCxn id="13" idx="2"/>
              <a:endCxn id="22" idx="0"/>
            </p:cNvCxnSpPr>
            <p:nvPr/>
          </p:nvCxnSpPr>
          <p:spPr bwMode="auto">
            <a:xfrm>
              <a:off x="3741" y="2646"/>
              <a:ext cx="8" cy="3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4" name="AutoShape 23"/>
            <p:cNvCxnSpPr>
              <a:cxnSpLocks noChangeShapeType="1"/>
              <a:stCxn id="13" idx="2"/>
              <a:endCxn id="21" idx="0"/>
            </p:cNvCxnSpPr>
            <p:nvPr/>
          </p:nvCxnSpPr>
          <p:spPr bwMode="auto">
            <a:xfrm flipH="1">
              <a:off x="3380" y="2646"/>
              <a:ext cx="361" cy="3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5" name="AutoShape 24"/>
            <p:cNvSpPr>
              <a:spLocks noChangeAspect="1" noChangeArrowheads="1"/>
            </p:cNvSpPr>
            <p:nvPr/>
          </p:nvSpPr>
          <p:spPr bwMode="auto">
            <a:xfrm>
              <a:off x="3963" y="2938"/>
              <a:ext cx="341" cy="324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K</a:t>
              </a:r>
            </a:p>
          </p:txBody>
        </p:sp>
        <p:cxnSp>
          <p:nvCxnSpPr>
            <p:cNvPr id="26" name="AutoShape 25"/>
            <p:cNvCxnSpPr>
              <a:cxnSpLocks noChangeShapeType="1"/>
              <a:stCxn id="13" idx="2"/>
              <a:endCxn id="25" idx="0"/>
            </p:cNvCxnSpPr>
            <p:nvPr/>
          </p:nvCxnSpPr>
          <p:spPr bwMode="auto">
            <a:xfrm>
              <a:off x="3741" y="2646"/>
              <a:ext cx="392" cy="3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7647054" y="2420938"/>
            <a:ext cx="3222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3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854892" y="3068638"/>
            <a:ext cx="3222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2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7431154" y="2997200"/>
            <a:ext cx="3222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2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8512242" y="3357563"/>
            <a:ext cx="3222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8223317" y="4005263"/>
            <a:ext cx="3222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0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718492" y="4005263"/>
            <a:ext cx="3222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0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7142229" y="4652963"/>
            <a:ext cx="3222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6710429" y="4652963"/>
            <a:ext cx="3222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6350067" y="4652963"/>
            <a:ext cx="3222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0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6207192" y="3933825"/>
            <a:ext cx="3222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6999354" y="3644900"/>
            <a:ext cx="3222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3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6207192" y="5300663"/>
            <a:ext cx="2448106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>
                <a:ea typeface="新細明體" pitchFamily="18" charset="-120"/>
              </a:rPr>
              <a:t>3+2+2+3=10=11-1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Time to Sort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Initialize winner tree.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O(n) time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Remove winner and replay.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O(log n) time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Remove winner and replay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dirty="0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times.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O(n log n) </a:t>
            </a:r>
            <a:r>
              <a:rPr lang="en-US" altLang="zh-TW" dirty="0" smtClean="0">
                <a:ea typeface="新細明體" charset="-120"/>
              </a:rPr>
              <a:t>time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Total sort time is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O(n log n).</a:t>
            </a:r>
          </a:p>
          <a:p>
            <a:pPr>
              <a:buClr>
                <a:schemeClr val="tx2"/>
              </a:buClr>
            </a:pPr>
            <a:r>
              <a:rPr lang="en-US" altLang="zh-TW" dirty="0" smtClean="0">
                <a:ea typeface="新細明體" charset="-120"/>
              </a:rPr>
              <a:t>Actually</a:t>
            </a:r>
            <a:r>
              <a:rPr lang="en-US" altLang="zh-TW" dirty="0" smtClean="0">
                <a:solidFill>
                  <a:schemeClr val="bg2"/>
                </a:solidFill>
                <a:ea typeface="新細明體" charset="-12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Theta(n log n).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Winner Tree Operations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altLang="zh-TW" smtClean="0">
                <a:ea typeface="新細明體" charset="-120"/>
              </a:rPr>
              <a:t>Initialize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O(n) time</a:t>
            </a:r>
          </a:p>
          <a:p>
            <a:pPr>
              <a:buClr>
                <a:schemeClr val="tx2"/>
              </a:buClr>
            </a:pPr>
            <a:r>
              <a:rPr lang="en-US" altLang="zh-TW" smtClean="0">
                <a:ea typeface="新細明體" charset="-120"/>
              </a:rPr>
              <a:t>Get winner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O(1)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time</a:t>
            </a:r>
          </a:p>
          <a:p>
            <a:pPr>
              <a:buClr>
                <a:schemeClr val="tx2"/>
              </a:buClr>
            </a:pPr>
            <a:r>
              <a:rPr lang="en-US" altLang="zh-TW" smtClean="0">
                <a:ea typeface="新細明體" charset="-120"/>
              </a:rPr>
              <a:t>Remove/replace winner and replay the tournament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O(log n) time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mtClean="0">
                <a:ea typeface="新細明體" charset="-120"/>
              </a:rPr>
              <a:t> more precisely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Theta(log n)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Replace Winner and Replay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292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593984" y="1640619"/>
            <a:ext cx="5856325" cy="2166797"/>
            <a:chOff x="1593984" y="2329951"/>
            <a:chExt cx="5856325" cy="2166797"/>
          </a:xfrm>
        </p:grpSpPr>
        <p:sp>
          <p:nvSpPr>
            <p:cNvPr id="6" name="橢圓 5"/>
            <p:cNvSpPr/>
            <p:nvPr/>
          </p:nvSpPr>
          <p:spPr>
            <a:xfrm>
              <a:off x="2047083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3618468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2865761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5094494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5837483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橢圓 10"/>
            <p:cNvSpPr/>
            <p:nvPr/>
          </p:nvSpPr>
          <p:spPr>
            <a:xfrm>
              <a:off x="4319031" y="2475972"/>
              <a:ext cx="341814" cy="34181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2" name="直線接點 11"/>
            <p:cNvCxnSpPr>
              <a:stCxn id="11" idx="3"/>
              <a:endCxn id="8" idx="7"/>
            </p:cNvCxnSpPr>
            <p:nvPr/>
          </p:nvCxnSpPr>
          <p:spPr>
            <a:xfrm flipH="1">
              <a:off x="3157517" y="2767729"/>
              <a:ext cx="1211572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8" idx="3"/>
              <a:endCxn id="6" idx="7"/>
            </p:cNvCxnSpPr>
            <p:nvPr/>
          </p:nvCxnSpPr>
          <p:spPr>
            <a:xfrm flipH="1">
              <a:off x="2338839" y="3347482"/>
              <a:ext cx="576980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8" idx="5"/>
              <a:endCxn id="7" idx="1"/>
            </p:cNvCxnSpPr>
            <p:nvPr/>
          </p:nvCxnSpPr>
          <p:spPr>
            <a:xfrm>
              <a:off x="3157517" y="3347482"/>
              <a:ext cx="511009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11" idx="5"/>
              <a:endCxn id="10" idx="1"/>
            </p:cNvCxnSpPr>
            <p:nvPr/>
          </p:nvCxnSpPr>
          <p:spPr>
            <a:xfrm>
              <a:off x="4610787" y="2767729"/>
              <a:ext cx="1276754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10" idx="3"/>
              <a:endCxn id="9" idx="7"/>
            </p:cNvCxnSpPr>
            <p:nvPr/>
          </p:nvCxnSpPr>
          <p:spPr>
            <a:xfrm flipH="1">
              <a:off x="5386250" y="3347482"/>
              <a:ext cx="50129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橢圓 16"/>
            <p:cNvSpPr/>
            <p:nvPr/>
          </p:nvSpPr>
          <p:spPr>
            <a:xfrm>
              <a:off x="1641717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2424481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3216604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3983732" y="4154934"/>
              <a:ext cx="341814" cy="34181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1" name="橢圓 20"/>
            <p:cNvSpPr/>
            <p:nvPr/>
          </p:nvSpPr>
          <p:spPr>
            <a:xfrm>
              <a:off x="6642342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22" name="直線接點 21"/>
            <p:cNvCxnSpPr>
              <a:stCxn id="10" idx="5"/>
              <a:endCxn id="21" idx="1"/>
            </p:cNvCxnSpPr>
            <p:nvPr/>
          </p:nvCxnSpPr>
          <p:spPr>
            <a:xfrm>
              <a:off x="6129239" y="3347482"/>
              <a:ext cx="56316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線接點 22"/>
            <p:cNvCxnSpPr>
              <a:stCxn id="6" idx="3"/>
              <a:endCxn id="17" idx="0"/>
            </p:cNvCxnSpPr>
            <p:nvPr/>
          </p:nvCxnSpPr>
          <p:spPr>
            <a:xfrm flipH="1">
              <a:off x="1812624" y="3843574"/>
              <a:ext cx="284517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接點 23"/>
            <p:cNvCxnSpPr>
              <a:stCxn id="6" idx="5"/>
              <a:endCxn id="18" idx="0"/>
            </p:cNvCxnSpPr>
            <p:nvPr/>
          </p:nvCxnSpPr>
          <p:spPr>
            <a:xfrm>
              <a:off x="2338839" y="3843574"/>
              <a:ext cx="256549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7" idx="3"/>
              <a:endCxn id="19" idx="0"/>
            </p:cNvCxnSpPr>
            <p:nvPr/>
          </p:nvCxnSpPr>
          <p:spPr>
            <a:xfrm flipH="1">
              <a:off x="3387511" y="3843574"/>
              <a:ext cx="2810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接點 25"/>
            <p:cNvCxnSpPr>
              <a:stCxn id="7" idx="5"/>
              <a:endCxn id="20" idx="0"/>
            </p:cNvCxnSpPr>
            <p:nvPr/>
          </p:nvCxnSpPr>
          <p:spPr>
            <a:xfrm>
              <a:off x="3910224" y="3843574"/>
              <a:ext cx="2444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直線單箭頭接點 26"/>
            <p:cNvCxnSpPr>
              <a:endCxn id="11" idx="0"/>
            </p:cNvCxnSpPr>
            <p:nvPr/>
          </p:nvCxnSpPr>
          <p:spPr>
            <a:xfrm>
              <a:off x="4489938" y="232995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橢圓 27"/>
            <p:cNvSpPr/>
            <p:nvPr/>
          </p:nvSpPr>
          <p:spPr>
            <a:xfrm>
              <a:off x="4756775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9" name="橢圓 28"/>
            <p:cNvSpPr/>
            <p:nvPr/>
          </p:nvSpPr>
          <p:spPr>
            <a:xfrm>
              <a:off x="5523906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3160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1" name="橢圓 30"/>
            <p:cNvSpPr/>
            <p:nvPr/>
          </p:nvSpPr>
          <p:spPr>
            <a:xfrm>
              <a:off x="7059719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32" name="直線接點 31"/>
            <p:cNvCxnSpPr>
              <a:stCxn id="9" idx="3"/>
              <a:endCxn id="28" idx="0"/>
            </p:cNvCxnSpPr>
            <p:nvPr/>
          </p:nvCxnSpPr>
          <p:spPr>
            <a:xfrm flipH="1">
              <a:off x="4927682" y="3843574"/>
              <a:ext cx="216870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接點 32"/>
            <p:cNvCxnSpPr>
              <a:stCxn id="9" idx="5"/>
              <a:endCxn id="29" idx="0"/>
            </p:cNvCxnSpPr>
            <p:nvPr/>
          </p:nvCxnSpPr>
          <p:spPr>
            <a:xfrm>
              <a:off x="5386250" y="3843574"/>
              <a:ext cx="308563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21" idx="3"/>
              <a:endCxn id="30" idx="0"/>
            </p:cNvCxnSpPr>
            <p:nvPr/>
          </p:nvCxnSpPr>
          <p:spPr>
            <a:xfrm flipH="1">
              <a:off x="6486939" y="3843574"/>
              <a:ext cx="205461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線接點 34"/>
            <p:cNvCxnSpPr>
              <a:stCxn id="21" idx="5"/>
              <a:endCxn id="31" idx="0"/>
            </p:cNvCxnSpPr>
            <p:nvPr/>
          </p:nvCxnSpPr>
          <p:spPr>
            <a:xfrm>
              <a:off x="6934098" y="3843574"/>
              <a:ext cx="296528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4097483" y="23885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737306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675905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192427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349545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497799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48571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1593984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485388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158528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3987710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69118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5544956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215882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705725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594339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594339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594339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94339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364651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364651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364651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364651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147175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147175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147175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147175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917487" y="4531357"/>
            <a:ext cx="468923" cy="25790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917487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917487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917487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687799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687799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687799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50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687799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458111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458111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11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458111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458111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240635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240635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240635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240635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010947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010947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010947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010947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83" name="直線接點 82"/>
          <p:cNvCxnSpPr/>
          <p:nvPr/>
        </p:nvCxnSpPr>
        <p:spPr>
          <a:xfrm>
            <a:off x="1594339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2063262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2364651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>
            <a:off x="2833574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3147175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>
            <a:off x="3616098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3917487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>
            <a:off x="4386410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4687799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>
            <a:off x="5156722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>
            <a:off x="5458111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>
            <a:off x="5927034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>
            <a:off x="6240635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>
            <a:off x="6709558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>
            <a:off x="7010947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>
            <a:off x="7479870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右大括弧 98"/>
          <p:cNvSpPr/>
          <p:nvPr/>
        </p:nvSpPr>
        <p:spPr>
          <a:xfrm rot="5400000">
            <a:off x="4421907" y="2956913"/>
            <a:ext cx="214164" cy="5915321"/>
          </a:xfrm>
          <a:prstGeom prst="rightBrace">
            <a:avLst>
              <a:gd name="adj1" fmla="val 4332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文字方塊 99"/>
          <p:cNvSpPr txBox="1"/>
          <p:nvPr/>
        </p:nvSpPr>
        <p:spPr>
          <a:xfrm>
            <a:off x="4398937" y="604507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k runs</a:t>
            </a:r>
            <a:endParaRPr lang="zh-TW" altLang="en-US"/>
          </a:p>
        </p:txBody>
      </p:sp>
      <p:sp>
        <p:nvSpPr>
          <p:cNvPr id="101" name="圓角矩形 100"/>
          <p:cNvSpPr/>
          <p:nvPr/>
        </p:nvSpPr>
        <p:spPr>
          <a:xfrm>
            <a:off x="1434906" y="4515726"/>
            <a:ext cx="6203853" cy="30948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圓角矩形 101"/>
          <p:cNvSpPr/>
          <p:nvPr/>
        </p:nvSpPr>
        <p:spPr>
          <a:xfrm>
            <a:off x="1348155" y="3472372"/>
            <a:ext cx="6203853" cy="3681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Replace Winner and Replay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293</a:t>
            </a:fld>
            <a:endParaRPr lang="zh-TW" altLang="en-US"/>
          </a:p>
        </p:txBody>
      </p:sp>
      <p:grpSp>
        <p:nvGrpSpPr>
          <p:cNvPr id="3" name="群組 4"/>
          <p:cNvGrpSpPr/>
          <p:nvPr/>
        </p:nvGrpSpPr>
        <p:grpSpPr>
          <a:xfrm>
            <a:off x="1593984" y="1640619"/>
            <a:ext cx="5856325" cy="2166797"/>
            <a:chOff x="1593984" y="2329951"/>
            <a:chExt cx="5856325" cy="2166797"/>
          </a:xfrm>
        </p:grpSpPr>
        <p:sp>
          <p:nvSpPr>
            <p:cNvPr id="6" name="橢圓 5"/>
            <p:cNvSpPr/>
            <p:nvPr/>
          </p:nvSpPr>
          <p:spPr>
            <a:xfrm>
              <a:off x="2047083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3618468" y="3551817"/>
              <a:ext cx="341814" cy="34181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2865761" y="3055725"/>
              <a:ext cx="341814" cy="34181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5094494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5837483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" name="橢圓 10"/>
            <p:cNvSpPr/>
            <p:nvPr/>
          </p:nvSpPr>
          <p:spPr>
            <a:xfrm>
              <a:off x="4319031" y="2475972"/>
              <a:ext cx="341814" cy="34181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12" name="直線接點 11"/>
            <p:cNvCxnSpPr>
              <a:stCxn id="11" idx="3"/>
              <a:endCxn id="8" idx="7"/>
            </p:cNvCxnSpPr>
            <p:nvPr/>
          </p:nvCxnSpPr>
          <p:spPr>
            <a:xfrm flipH="1">
              <a:off x="3157517" y="2767729"/>
              <a:ext cx="1211572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8" idx="3"/>
              <a:endCxn id="6" idx="7"/>
            </p:cNvCxnSpPr>
            <p:nvPr/>
          </p:nvCxnSpPr>
          <p:spPr>
            <a:xfrm flipH="1">
              <a:off x="2338839" y="3347482"/>
              <a:ext cx="576980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8" idx="5"/>
              <a:endCxn id="7" idx="1"/>
            </p:cNvCxnSpPr>
            <p:nvPr/>
          </p:nvCxnSpPr>
          <p:spPr>
            <a:xfrm>
              <a:off x="3157517" y="3347482"/>
              <a:ext cx="511009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11" idx="5"/>
              <a:endCxn id="10" idx="1"/>
            </p:cNvCxnSpPr>
            <p:nvPr/>
          </p:nvCxnSpPr>
          <p:spPr>
            <a:xfrm>
              <a:off x="4610787" y="2767729"/>
              <a:ext cx="1276754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10" idx="3"/>
              <a:endCxn id="9" idx="7"/>
            </p:cNvCxnSpPr>
            <p:nvPr/>
          </p:nvCxnSpPr>
          <p:spPr>
            <a:xfrm flipH="1">
              <a:off x="5386250" y="3347482"/>
              <a:ext cx="50129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橢圓 16"/>
            <p:cNvSpPr/>
            <p:nvPr/>
          </p:nvSpPr>
          <p:spPr>
            <a:xfrm>
              <a:off x="1641717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2424481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3216604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3983732" y="4154934"/>
              <a:ext cx="341814" cy="34181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1" name="橢圓 20"/>
            <p:cNvSpPr/>
            <p:nvPr/>
          </p:nvSpPr>
          <p:spPr>
            <a:xfrm>
              <a:off x="6642342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22" name="直線接點 21"/>
            <p:cNvCxnSpPr>
              <a:stCxn id="10" idx="5"/>
              <a:endCxn id="21" idx="1"/>
            </p:cNvCxnSpPr>
            <p:nvPr/>
          </p:nvCxnSpPr>
          <p:spPr>
            <a:xfrm>
              <a:off x="6129239" y="3347482"/>
              <a:ext cx="56316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線接點 22"/>
            <p:cNvCxnSpPr>
              <a:stCxn id="6" idx="3"/>
              <a:endCxn id="17" idx="0"/>
            </p:cNvCxnSpPr>
            <p:nvPr/>
          </p:nvCxnSpPr>
          <p:spPr>
            <a:xfrm flipH="1">
              <a:off x="1812624" y="3843574"/>
              <a:ext cx="284517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接點 23"/>
            <p:cNvCxnSpPr>
              <a:stCxn id="6" idx="5"/>
              <a:endCxn id="18" idx="0"/>
            </p:cNvCxnSpPr>
            <p:nvPr/>
          </p:nvCxnSpPr>
          <p:spPr>
            <a:xfrm>
              <a:off x="2338839" y="3843574"/>
              <a:ext cx="256549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7" idx="3"/>
              <a:endCxn id="19" idx="0"/>
            </p:cNvCxnSpPr>
            <p:nvPr/>
          </p:nvCxnSpPr>
          <p:spPr>
            <a:xfrm flipH="1">
              <a:off x="3387511" y="3843574"/>
              <a:ext cx="2810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接點 25"/>
            <p:cNvCxnSpPr>
              <a:stCxn id="7" idx="5"/>
              <a:endCxn id="20" idx="0"/>
            </p:cNvCxnSpPr>
            <p:nvPr/>
          </p:nvCxnSpPr>
          <p:spPr>
            <a:xfrm>
              <a:off x="3910224" y="3843574"/>
              <a:ext cx="2444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直線單箭頭接點 26"/>
            <p:cNvCxnSpPr>
              <a:endCxn id="11" idx="0"/>
            </p:cNvCxnSpPr>
            <p:nvPr/>
          </p:nvCxnSpPr>
          <p:spPr>
            <a:xfrm>
              <a:off x="4489938" y="232995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橢圓 27"/>
            <p:cNvSpPr/>
            <p:nvPr/>
          </p:nvSpPr>
          <p:spPr>
            <a:xfrm>
              <a:off x="4756775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9" name="橢圓 28"/>
            <p:cNvSpPr/>
            <p:nvPr/>
          </p:nvSpPr>
          <p:spPr>
            <a:xfrm>
              <a:off x="5523906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63160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1" name="橢圓 30"/>
            <p:cNvSpPr/>
            <p:nvPr/>
          </p:nvSpPr>
          <p:spPr>
            <a:xfrm>
              <a:off x="7059719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32" name="直線接點 31"/>
            <p:cNvCxnSpPr>
              <a:stCxn id="9" idx="3"/>
              <a:endCxn id="28" idx="0"/>
            </p:cNvCxnSpPr>
            <p:nvPr/>
          </p:nvCxnSpPr>
          <p:spPr>
            <a:xfrm flipH="1">
              <a:off x="4927682" y="3843574"/>
              <a:ext cx="216870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接點 32"/>
            <p:cNvCxnSpPr>
              <a:stCxn id="9" idx="5"/>
              <a:endCxn id="29" idx="0"/>
            </p:cNvCxnSpPr>
            <p:nvPr/>
          </p:nvCxnSpPr>
          <p:spPr>
            <a:xfrm>
              <a:off x="5386250" y="3843574"/>
              <a:ext cx="308563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21" idx="3"/>
              <a:endCxn id="30" idx="0"/>
            </p:cNvCxnSpPr>
            <p:nvPr/>
          </p:nvCxnSpPr>
          <p:spPr>
            <a:xfrm flipH="1">
              <a:off x="6486939" y="3843574"/>
              <a:ext cx="205461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線接點 34"/>
            <p:cNvCxnSpPr>
              <a:stCxn id="21" idx="5"/>
              <a:endCxn id="31" idx="0"/>
            </p:cNvCxnSpPr>
            <p:nvPr/>
          </p:nvCxnSpPr>
          <p:spPr>
            <a:xfrm>
              <a:off x="6934098" y="3843574"/>
              <a:ext cx="296528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4097483" y="23885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2737306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675905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192427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349545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497799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48571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1593984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485388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158528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3987710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69118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5544956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215882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705725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594339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594339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594339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94339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364651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364651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364651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364651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147175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147175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147175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147175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917487" y="4531357"/>
            <a:ext cx="468923" cy="25790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917487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917487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917487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 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687799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687799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687799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50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687799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458111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458111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11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458111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458111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240635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240635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240635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240635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010947" y="453135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010947" y="478926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010947" y="504717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7010947" y="5305081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83" name="直線接點 82"/>
          <p:cNvCxnSpPr/>
          <p:nvPr/>
        </p:nvCxnSpPr>
        <p:spPr>
          <a:xfrm>
            <a:off x="1594339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2063262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2364651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>
            <a:off x="2833574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3147175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>
            <a:off x="3616098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3917487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>
            <a:off x="4386410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接點 90"/>
          <p:cNvCxnSpPr/>
          <p:nvPr/>
        </p:nvCxnSpPr>
        <p:spPr>
          <a:xfrm>
            <a:off x="4687799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接點 91"/>
          <p:cNvCxnSpPr/>
          <p:nvPr/>
        </p:nvCxnSpPr>
        <p:spPr>
          <a:xfrm>
            <a:off x="5156722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接點 92"/>
          <p:cNvCxnSpPr/>
          <p:nvPr/>
        </p:nvCxnSpPr>
        <p:spPr>
          <a:xfrm>
            <a:off x="5458111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接點 93"/>
          <p:cNvCxnSpPr/>
          <p:nvPr/>
        </p:nvCxnSpPr>
        <p:spPr>
          <a:xfrm>
            <a:off x="5927034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接點 94"/>
          <p:cNvCxnSpPr/>
          <p:nvPr/>
        </p:nvCxnSpPr>
        <p:spPr>
          <a:xfrm>
            <a:off x="6240635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接點 95"/>
          <p:cNvCxnSpPr/>
          <p:nvPr/>
        </p:nvCxnSpPr>
        <p:spPr>
          <a:xfrm>
            <a:off x="6709558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接點 96"/>
          <p:cNvCxnSpPr/>
          <p:nvPr/>
        </p:nvCxnSpPr>
        <p:spPr>
          <a:xfrm>
            <a:off x="7010947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接點 97"/>
          <p:cNvCxnSpPr/>
          <p:nvPr/>
        </p:nvCxnSpPr>
        <p:spPr>
          <a:xfrm>
            <a:off x="7479870" y="4398496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右大括弧 98"/>
          <p:cNvSpPr/>
          <p:nvPr/>
        </p:nvSpPr>
        <p:spPr>
          <a:xfrm rot="5400000">
            <a:off x="4421907" y="2956913"/>
            <a:ext cx="214164" cy="5915321"/>
          </a:xfrm>
          <a:prstGeom prst="rightBrace">
            <a:avLst>
              <a:gd name="adj1" fmla="val 4332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文字方塊 99"/>
          <p:cNvSpPr txBox="1"/>
          <p:nvPr/>
        </p:nvSpPr>
        <p:spPr>
          <a:xfrm>
            <a:off x="4398937" y="604507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k runs</a:t>
            </a:r>
            <a:endParaRPr lang="zh-TW" altLang="en-US"/>
          </a:p>
        </p:txBody>
      </p:sp>
      <p:sp>
        <p:nvSpPr>
          <p:cNvPr id="101" name="圓角矩形 100"/>
          <p:cNvSpPr/>
          <p:nvPr/>
        </p:nvSpPr>
        <p:spPr>
          <a:xfrm>
            <a:off x="1434906" y="4515726"/>
            <a:ext cx="6203853" cy="30948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圓角矩形 101"/>
          <p:cNvSpPr/>
          <p:nvPr/>
        </p:nvSpPr>
        <p:spPr>
          <a:xfrm>
            <a:off x="1348155" y="3472372"/>
            <a:ext cx="6203853" cy="3681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Merge Sequences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34905"/>
            <a:ext cx="7886700" cy="153337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300" smtClean="0"/>
              <a:t>Repeatedly performs</a:t>
            </a:r>
          </a:p>
          <a:p>
            <a:pPr lvl="1"/>
            <a:r>
              <a:rPr lang="en-US" altLang="zh-TW" smtClean="0"/>
              <a:t>Outputting the record pointed by the </a:t>
            </a:r>
            <a:r>
              <a:rPr lang="en-US" altLang="zh-TW"/>
              <a:t>root </a:t>
            </a:r>
            <a:r>
              <a:rPr lang="en-US" altLang="zh-TW" smtClean="0"/>
              <a:t>node, which represents the overall winner</a:t>
            </a:r>
          </a:p>
          <a:p>
            <a:pPr lvl="1"/>
            <a:r>
              <a:rPr lang="en-US" altLang="zh-TW" smtClean="0"/>
              <a:t>Replaying the tournament along the path from the output node to root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294</a:t>
            </a:fld>
            <a:endParaRPr lang="zh-TW" altLang="en-US"/>
          </a:p>
        </p:txBody>
      </p:sp>
      <p:sp>
        <p:nvSpPr>
          <p:cNvPr id="53" name="右大括弧 52"/>
          <p:cNvSpPr/>
          <p:nvPr/>
        </p:nvSpPr>
        <p:spPr>
          <a:xfrm rot="5400000">
            <a:off x="4421907" y="3083525"/>
            <a:ext cx="214164" cy="5915321"/>
          </a:xfrm>
          <a:prstGeom prst="rightBrace">
            <a:avLst>
              <a:gd name="adj1" fmla="val 43327"/>
              <a:gd name="adj2" fmla="val 608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3701254" y="613535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k</a:t>
            </a:r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2047083" y="36924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6" name="橢圓 55"/>
          <p:cNvSpPr/>
          <p:nvPr/>
        </p:nvSpPr>
        <p:spPr>
          <a:xfrm>
            <a:off x="3618468" y="3692497"/>
            <a:ext cx="341814" cy="3418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7" name="橢圓 56"/>
          <p:cNvSpPr/>
          <p:nvPr/>
        </p:nvSpPr>
        <p:spPr>
          <a:xfrm>
            <a:off x="2865761" y="3339280"/>
            <a:ext cx="341814" cy="3418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8" name="橢圓 57"/>
          <p:cNvSpPr/>
          <p:nvPr/>
        </p:nvSpPr>
        <p:spPr>
          <a:xfrm>
            <a:off x="5094494" y="36924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9" name="橢圓 58"/>
          <p:cNvSpPr/>
          <p:nvPr/>
        </p:nvSpPr>
        <p:spPr>
          <a:xfrm>
            <a:off x="5837483" y="333928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0" name="橢圓 59"/>
          <p:cNvSpPr/>
          <p:nvPr/>
        </p:nvSpPr>
        <p:spPr>
          <a:xfrm>
            <a:off x="4319031" y="2959552"/>
            <a:ext cx="341814" cy="3418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61" name="直線接點 60"/>
          <p:cNvCxnSpPr>
            <a:stCxn id="60" idx="3"/>
            <a:endCxn id="57" idx="7"/>
          </p:cNvCxnSpPr>
          <p:nvPr/>
        </p:nvCxnSpPr>
        <p:spPr>
          <a:xfrm flipH="1">
            <a:off x="3157517" y="3251308"/>
            <a:ext cx="1211572" cy="13803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直線接點 61"/>
          <p:cNvCxnSpPr>
            <a:stCxn id="57" idx="3"/>
            <a:endCxn id="55" idx="7"/>
          </p:cNvCxnSpPr>
          <p:nvPr/>
        </p:nvCxnSpPr>
        <p:spPr>
          <a:xfrm flipH="1">
            <a:off x="2338839" y="3631036"/>
            <a:ext cx="576980" cy="1115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3" name="直線接點 62"/>
          <p:cNvCxnSpPr>
            <a:stCxn id="57" idx="5"/>
            <a:endCxn id="56" idx="1"/>
          </p:cNvCxnSpPr>
          <p:nvPr/>
        </p:nvCxnSpPr>
        <p:spPr>
          <a:xfrm>
            <a:off x="3157517" y="3631036"/>
            <a:ext cx="511009" cy="1115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直線接點 63"/>
          <p:cNvCxnSpPr>
            <a:stCxn id="60" idx="5"/>
            <a:endCxn id="59" idx="1"/>
          </p:cNvCxnSpPr>
          <p:nvPr/>
        </p:nvCxnSpPr>
        <p:spPr>
          <a:xfrm>
            <a:off x="4610787" y="3251308"/>
            <a:ext cx="1276754" cy="13803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直線接點 64"/>
          <p:cNvCxnSpPr>
            <a:stCxn id="59" idx="3"/>
            <a:endCxn id="58" idx="7"/>
          </p:cNvCxnSpPr>
          <p:nvPr/>
        </p:nvCxnSpPr>
        <p:spPr>
          <a:xfrm flipH="1">
            <a:off x="5386250" y="3631036"/>
            <a:ext cx="501291" cy="1115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橢圓 65"/>
          <p:cNvSpPr/>
          <p:nvPr/>
        </p:nvSpPr>
        <p:spPr>
          <a:xfrm>
            <a:off x="1641717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7" name="橢圓 66"/>
          <p:cNvSpPr/>
          <p:nvPr/>
        </p:nvSpPr>
        <p:spPr>
          <a:xfrm>
            <a:off x="2424481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8" name="橢圓 67"/>
          <p:cNvSpPr/>
          <p:nvPr/>
        </p:nvSpPr>
        <p:spPr>
          <a:xfrm>
            <a:off x="3216604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9" name="橢圓 68"/>
          <p:cNvSpPr/>
          <p:nvPr/>
        </p:nvSpPr>
        <p:spPr>
          <a:xfrm>
            <a:off x="3983732" y="4067014"/>
            <a:ext cx="341814" cy="3418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70" name="橢圓 69"/>
          <p:cNvSpPr/>
          <p:nvPr/>
        </p:nvSpPr>
        <p:spPr>
          <a:xfrm>
            <a:off x="6642342" y="36924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71" name="直線接點 70"/>
          <p:cNvCxnSpPr>
            <a:stCxn id="59" idx="5"/>
            <a:endCxn id="70" idx="1"/>
          </p:cNvCxnSpPr>
          <p:nvPr/>
        </p:nvCxnSpPr>
        <p:spPr>
          <a:xfrm>
            <a:off x="6129239" y="3631036"/>
            <a:ext cx="563161" cy="1115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直線接點 71"/>
          <p:cNvCxnSpPr>
            <a:stCxn id="55" idx="3"/>
            <a:endCxn id="66" idx="0"/>
          </p:cNvCxnSpPr>
          <p:nvPr/>
        </p:nvCxnSpPr>
        <p:spPr>
          <a:xfrm flipH="1">
            <a:off x="1812624" y="3984253"/>
            <a:ext cx="284517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直線接點 72"/>
          <p:cNvCxnSpPr>
            <a:stCxn id="55" idx="5"/>
            <a:endCxn id="67" idx="0"/>
          </p:cNvCxnSpPr>
          <p:nvPr/>
        </p:nvCxnSpPr>
        <p:spPr>
          <a:xfrm>
            <a:off x="2338839" y="3984253"/>
            <a:ext cx="256549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直線接點 73"/>
          <p:cNvCxnSpPr>
            <a:stCxn id="56" idx="3"/>
            <a:endCxn id="68" idx="0"/>
          </p:cNvCxnSpPr>
          <p:nvPr/>
        </p:nvCxnSpPr>
        <p:spPr>
          <a:xfrm flipH="1">
            <a:off x="3387511" y="3984253"/>
            <a:ext cx="281015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直線接點 74"/>
          <p:cNvCxnSpPr>
            <a:stCxn id="56" idx="5"/>
            <a:endCxn id="69" idx="0"/>
          </p:cNvCxnSpPr>
          <p:nvPr/>
        </p:nvCxnSpPr>
        <p:spPr>
          <a:xfrm>
            <a:off x="3910224" y="3984253"/>
            <a:ext cx="244415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直線單箭頭接點 79"/>
          <p:cNvCxnSpPr>
            <a:endCxn id="60" idx="0"/>
          </p:cNvCxnSpPr>
          <p:nvPr/>
        </p:nvCxnSpPr>
        <p:spPr>
          <a:xfrm>
            <a:off x="4489938" y="281353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4" name="橢圓 83"/>
          <p:cNvSpPr/>
          <p:nvPr/>
        </p:nvSpPr>
        <p:spPr>
          <a:xfrm>
            <a:off x="4756775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5" name="橢圓 84"/>
          <p:cNvSpPr/>
          <p:nvPr/>
        </p:nvSpPr>
        <p:spPr>
          <a:xfrm>
            <a:off x="5523906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6" name="橢圓 85"/>
          <p:cNvSpPr/>
          <p:nvPr/>
        </p:nvSpPr>
        <p:spPr>
          <a:xfrm>
            <a:off x="6316032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87" name="橢圓 86"/>
          <p:cNvSpPr/>
          <p:nvPr/>
        </p:nvSpPr>
        <p:spPr>
          <a:xfrm>
            <a:off x="7059719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88" name="直線接點 87"/>
          <p:cNvCxnSpPr>
            <a:stCxn id="58" idx="3"/>
            <a:endCxn id="84" idx="0"/>
          </p:cNvCxnSpPr>
          <p:nvPr/>
        </p:nvCxnSpPr>
        <p:spPr>
          <a:xfrm flipH="1">
            <a:off x="4927682" y="3984253"/>
            <a:ext cx="216870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直線接點 88"/>
          <p:cNvCxnSpPr>
            <a:stCxn id="58" idx="5"/>
            <a:endCxn id="85" idx="0"/>
          </p:cNvCxnSpPr>
          <p:nvPr/>
        </p:nvCxnSpPr>
        <p:spPr>
          <a:xfrm>
            <a:off x="5386250" y="3984253"/>
            <a:ext cx="308563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直線接點 89"/>
          <p:cNvCxnSpPr>
            <a:stCxn id="70" idx="3"/>
            <a:endCxn id="86" idx="0"/>
          </p:cNvCxnSpPr>
          <p:nvPr/>
        </p:nvCxnSpPr>
        <p:spPr>
          <a:xfrm flipH="1">
            <a:off x="6486939" y="3984253"/>
            <a:ext cx="205461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直線接點 90"/>
          <p:cNvCxnSpPr>
            <a:stCxn id="70" idx="5"/>
            <a:endCxn id="87" idx="0"/>
          </p:cNvCxnSpPr>
          <p:nvPr/>
        </p:nvCxnSpPr>
        <p:spPr>
          <a:xfrm>
            <a:off x="6934098" y="3984253"/>
            <a:ext cx="296528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8" name="矩形 97"/>
          <p:cNvSpPr/>
          <p:nvPr/>
        </p:nvSpPr>
        <p:spPr>
          <a:xfrm>
            <a:off x="1594339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594339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1594339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594339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2364651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2364651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2364651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2364651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3147175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3147175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3147175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3147175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3917487" y="4657969"/>
            <a:ext cx="468923" cy="25790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3917487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3917487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917487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687799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4687799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4687799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50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687799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5458111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5458111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11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5458111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5458111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6240635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6240635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6240635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6240635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7010947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7010947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7010947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7010947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30" name="直線接點 129"/>
          <p:cNvCxnSpPr/>
          <p:nvPr/>
        </p:nvCxnSpPr>
        <p:spPr>
          <a:xfrm>
            <a:off x="1594339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接點 130"/>
          <p:cNvCxnSpPr/>
          <p:nvPr/>
        </p:nvCxnSpPr>
        <p:spPr>
          <a:xfrm>
            <a:off x="2063262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接點 131"/>
          <p:cNvCxnSpPr/>
          <p:nvPr/>
        </p:nvCxnSpPr>
        <p:spPr>
          <a:xfrm>
            <a:off x="2364651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接點 132"/>
          <p:cNvCxnSpPr/>
          <p:nvPr/>
        </p:nvCxnSpPr>
        <p:spPr>
          <a:xfrm>
            <a:off x="2833574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接點 133"/>
          <p:cNvCxnSpPr/>
          <p:nvPr/>
        </p:nvCxnSpPr>
        <p:spPr>
          <a:xfrm>
            <a:off x="3147175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接點 134"/>
          <p:cNvCxnSpPr/>
          <p:nvPr/>
        </p:nvCxnSpPr>
        <p:spPr>
          <a:xfrm>
            <a:off x="3616098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接點 135"/>
          <p:cNvCxnSpPr/>
          <p:nvPr/>
        </p:nvCxnSpPr>
        <p:spPr>
          <a:xfrm>
            <a:off x="3917487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接點 136"/>
          <p:cNvCxnSpPr/>
          <p:nvPr/>
        </p:nvCxnSpPr>
        <p:spPr>
          <a:xfrm>
            <a:off x="4386410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接點 137"/>
          <p:cNvCxnSpPr/>
          <p:nvPr/>
        </p:nvCxnSpPr>
        <p:spPr>
          <a:xfrm>
            <a:off x="4687799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接點 138"/>
          <p:cNvCxnSpPr/>
          <p:nvPr/>
        </p:nvCxnSpPr>
        <p:spPr>
          <a:xfrm>
            <a:off x="5156722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接點 139"/>
          <p:cNvCxnSpPr/>
          <p:nvPr/>
        </p:nvCxnSpPr>
        <p:spPr>
          <a:xfrm>
            <a:off x="5458111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接點 140"/>
          <p:cNvCxnSpPr/>
          <p:nvPr/>
        </p:nvCxnSpPr>
        <p:spPr>
          <a:xfrm>
            <a:off x="5927034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接點 141"/>
          <p:cNvCxnSpPr/>
          <p:nvPr/>
        </p:nvCxnSpPr>
        <p:spPr>
          <a:xfrm>
            <a:off x="6240635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接點 142"/>
          <p:cNvCxnSpPr/>
          <p:nvPr/>
        </p:nvCxnSpPr>
        <p:spPr>
          <a:xfrm>
            <a:off x="6709558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接點 143"/>
          <p:cNvCxnSpPr/>
          <p:nvPr/>
        </p:nvCxnSpPr>
        <p:spPr>
          <a:xfrm>
            <a:off x="7010947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接點 144"/>
          <p:cNvCxnSpPr/>
          <p:nvPr/>
        </p:nvCxnSpPr>
        <p:spPr>
          <a:xfrm>
            <a:off x="7479870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6881656" y="2946401"/>
            <a:ext cx="468923" cy="2579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4235938" y="3079262"/>
            <a:ext cx="2627974" cy="1490735"/>
          </a:xfrm>
          <a:custGeom>
            <a:avLst/>
            <a:gdLst>
              <a:gd name="connsiteX0" fmla="*/ 0 w 2117970"/>
              <a:gd name="connsiteY0" fmla="*/ 1461476 h 1461476"/>
              <a:gd name="connsiteX1" fmla="*/ 601785 w 2117970"/>
              <a:gd name="connsiteY1" fmla="*/ 593969 h 1461476"/>
              <a:gd name="connsiteX2" fmla="*/ 2117970 w 2117970"/>
              <a:gd name="connsiteY2" fmla="*/ 0 h 146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7970" h="1461476">
                <a:moveTo>
                  <a:pt x="0" y="1461476"/>
                </a:moveTo>
                <a:cubicBezTo>
                  <a:pt x="124395" y="1149512"/>
                  <a:pt x="248790" y="837548"/>
                  <a:pt x="601785" y="593969"/>
                </a:cubicBezTo>
                <a:cubicBezTo>
                  <a:pt x="954780" y="350390"/>
                  <a:pt x="1536375" y="175195"/>
                  <a:pt x="2117970" y="0"/>
                </a:cubicBezTo>
              </a:path>
            </a:pathLst>
          </a:custGeom>
          <a:noFill/>
          <a:ln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7" name="文字方塊 156"/>
          <p:cNvSpPr txBox="1"/>
          <p:nvPr/>
        </p:nvSpPr>
        <p:spPr>
          <a:xfrm>
            <a:off x="4341692" y="6140206"/>
            <a:ext cx="4724154" cy="646331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mtClean="0"/>
              <a:t>Time complexity of each output: </a:t>
            </a:r>
            <a:r>
              <a:rPr lang="en-US" altLang="zh-TW" b="1" smtClean="0"/>
              <a:t>O</a:t>
            </a:r>
            <a:r>
              <a:rPr lang="en-US" altLang="zh-TW" smtClean="0"/>
              <a:t>(log(k))</a:t>
            </a:r>
          </a:p>
          <a:p>
            <a:r>
              <a:rPr lang="en-US" altLang="zh-TW"/>
              <a:t>Time </a:t>
            </a:r>
            <a:r>
              <a:rPr lang="en-US" altLang="zh-TW" smtClean="0"/>
              <a:t>complexity of the entire merge: </a:t>
            </a:r>
            <a:r>
              <a:rPr lang="en-US" altLang="zh-TW" b="1" smtClean="0"/>
              <a:t>O</a:t>
            </a:r>
            <a:r>
              <a:rPr lang="en-US" altLang="zh-TW" smtClean="0"/>
              <a:t>(n log(k))</a:t>
            </a:r>
            <a:endParaRPr lang="zh-TW" altLang="en-US"/>
          </a:p>
        </p:txBody>
      </p:sp>
      <p:cxnSp>
        <p:nvCxnSpPr>
          <p:cNvPr id="173" name="直線單箭頭接點 172"/>
          <p:cNvCxnSpPr/>
          <p:nvPr/>
        </p:nvCxnSpPr>
        <p:spPr>
          <a:xfrm>
            <a:off x="7230626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單箭頭接點 173"/>
          <p:cNvCxnSpPr/>
          <p:nvPr/>
        </p:nvCxnSpPr>
        <p:spPr>
          <a:xfrm>
            <a:off x="6485716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單箭頭接點 174"/>
          <p:cNvCxnSpPr/>
          <p:nvPr/>
        </p:nvCxnSpPr>
        <p:spPr>
          <a:xfrm>
            <a:off x="5696208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/>
          <p:cNvCxnSpPr/>
          <p:nvPr/>
        </p:nvCxnSpPr>
        <p:spPr>
          <a:xfrm>
            <a:off x="4920038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/>
          <p:cNvCxnSpPr/>
          <p:nvPr/>
        </p:nvCxnSpPr>
        <p:spPr>
          <a:xfrm>
            <a:off x="4146657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單箭頭接點 177"/>
          <p:cNvCxnSpPr/>
          <p:nvPr/>
        </p:nvCxnSpPr>
        <p:spPr>
          <a:xfrm>
            <a:off x="3378302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單箭頭接點 178"/>
          <p:cNvCxnSpPr/>
          <p:nvPr/>
        </p:nvCxnSpPr>
        <p:spPr>
          <a:xfrm>
            <a:off x="2588794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單箭頭接點 179"/>
          <p:cNvCxnSpPr/>
          <p:nvPr/>
        </p:nvCxnSpPr>
        <p:spPr>
          <a:xfrm>
            <a:off x="1812624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3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Inefficiency of Winner Trees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150115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Tree nodes store the duplicate information</a:t>
            </a:r>
          </a:p>
          <a:p>
            <a:pPr lvl="1"/>
            <a:r>
              <a:rPr lang="en-US" altLang="zh-TW" sz="2600" dirty="0" smtClean="0"/>
              <a:t>E.g., there are four 6's and three 8's in the following winner tree</a:t>
            </a:r>
          </a:p>
          <a:p>
            <a:r>
              <a:rPr lang="en-US" altLang="zh-TW" dirty="0" smtClean="0"/>
              <a:t>Need </a:t>
            </a:r>
            <a:r>
              <a:rPr lang="en-US" altLang="zh-TW" dirty="0"/>
              <a:t>to </a:t>
            </a:r>
            <a:r>
              <a:rPr lang="en-US" altLang="zh-TW" dirty="0">
                <a:solidFill>
                  <a:srgbClr val="0000CC"/>
                </a:solidFill>
              </a:rPr>
              <a:t>access </a:t>
            </a:r>
            <a:r>
              <a:rPr lang="en-US" altLang="zh-TW" dirty="0" smtClean="0">
                <a:solidFill>
                  <a:srgbClr val="0000CC"/>
                </a:solidFill>
              </a:rPr>
              <a:t>the both </a:t>
            </a:r>
            <a:r>
              <a:rPr lang="en-US" altLang="zh-TW" dirty="0">
                <a:solidFill>
                  <a:srgbClr val="0000CC"/>
                </a:solidFill>
              </a:rPr>
              <a:t>children </a:t>
            </a:r>
            <a:r>
              <a:rPr lang="en-US" altLang="zh-TW" dirty="0" smtClean="0">
                <a:solidFill>
                  <a:srgbClr val="0000CC"/>
                </a:solidFill>
              </a:rPr>
              <a:t>to reconstruct a node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295</a:t>
            </a:fld>
            <a:endParaRPr lang="zh-TW" altLang="en-US"/>
          </a:p>
        </p:txBody>
      </p:sp>
      <p:grpSp>
        <p:nvGrpSpPr>
          <p:cNvPr id="108" name="群組 107"/>
          <p:cNvGrpSpPr/>
          <p:nvPr/>
        </p:nvGrpSpPr>
        <p:grpSpPr>
          <a:xfrm>
            <a:off x="1571328" y="2964310"/>
            <a:ext cx="5915321" cy="3773659"/>
            <a:chOff x="1571328" y="2767358"/>
            <a:chExt cx="5915321" cy="3773659"/>
          </a:xfrm>
        </p:grpSpPr>
        <p:sp>
          <p:nvSpPr>
            <p:cNvPr id="96" name="右大括弧 95"/>
            <p:cNvSpPr/>
            <p:nvPr/>
          </p:nvSpPr>
          <p:spPr>
            <a:xfrm rot="5400000">
              <a:off x="4421907" y="3083525"/>
              <a:ext cx="214164" cy="5915321"/>
            </a:xfrm>
            <a:prstGeom prst="rightBrace">
              <a:avLst>
                <a:gd name="adj1" fmla="val 433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4398937" y="617168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/>
                <a:t>k</a:t>
              </a:r>
              <a:endParaRPr lang="zh-TW" altLang="en-US"/>
            </a:p>
          </p:txBody>
        </p:sp>
        <p:sp>
          <p:nvSpPr>
            <p:cNvPr id="146" name="橢圓 145"/>
            <p:cNvSpPr/>
            <p:nvPr/>
          </p:nvSpPr>
          <p:spPr>
            <a:xfrm>
              <a:off x="2047083" y="36924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47" name="橢圓 146"/>
            <p:cNvSpPr/>
            <p:nvPr/>
          </p:nvSpPr>
          <p:spPr>
            <a:xfrm>
              <a:off x="3618468" y="36924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48" name="橢圓 147"/>
            <p:cNvSpPr/>
            <p:nvPr/>
          </p:nvSpPr>
          <p:spPr>
            <a:xfrm>
              <a:off x="2865761" y="333928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49" name="橢圓 148"/>
            <p:cNvSpPr/>
            <p:nvPr/>
          </p:nvSpPr>
          <p:spPr>
            <a:xfrm>
              <a:off x="5094494" y="36924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50" name="橢圓 149"/>
            <p:cNvSpPr/>
            <p:nvPr/>
          </p:nvSpPr>
          <p:spPr>
            <a:xfrm>
              <a:off x="5837483" y="333928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51" name="橢圓 150"/>
            <p:cNvSpPr/>
            <p:nvPr/>
          </p:nvSpPr>
          <p:spPr>
            <a:xfrm>
              <a:off x="4319031" y="2959552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52" name="直線接點 151"/>
            <p:cNvCxnSpPr>
              <a:stCxn id="151" idx="3"/>
              <a:endCxn id="148" idx="7"/>
            </p:cNvCxnSpPr>
            <p:nvPr/>
          </p:nvCxnSpPr>
          <p:spPr>
            <a:xfrm flipH="1">
              <a:off x="3157517" y="3251308"/>
              <a:ext cx="1211572" cy="13803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直線接點 152"/>
            <p:cNvCxnSpPr>
              <a:stCxn id="148" idx="3"/>
              <a:endCxn id="146" idx="7"/>
            </p:cNvCxnSpPr>
            <p:nvPr/>
          </p:nvCxnSpPr>
          <p:spPr>
            <a:xfrm flipH="1">
              <a:off x="2338839" y="3631036"/>
              <a:ext cx="576980" cy="1115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直線接點 153"/>
            <p:cNvCxnSpPr>
              <a:stCxn id="148" idx="5"/>
              <a:endCxn id="147" idx="1"/>
            </p:cNvCxnSpPr>
            <p:nvPr/>
          </p:nvCxnSpPr>
          <p:spPr>
            <a:xfrm>
              <a:off x="3157517" y="3631036"/>
              <a:ext cx="511009" cy="1115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5" name="直線接點 154"/>
            <p:cNvCxnSpPr>
              <a:stCxn id="151" idx="5"/>
              <a:endCxn id="150" idx="1"/>
            </p:cNvCxnSpPr>
            <p:nvPr/>
          </p:nvCxnSpPr>
          <p:spPr>
            <a:xfrm>
              <a:off x="4610787" y="3251308"/>
              <a:ext cx="1276754" cy="13803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直線接點 155"/>
            <p:cNvCxnSpPr>
              <a:stCxn id="150" idx="3"/>
              <a:endCxn id="149" idx="7"/>
            </p:cNvCxnSpPr>
            <p:nvPr/>
          </p:nvCxnSpPr>
          <p:spPr>
            <a:xfrm flipH="1">
              <a:off x="5386250" y="3631036"/>
              <a:ext cx="501291" cy="1115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8" name="橢圓 157"/>
            <p:cNvSpPr/>
            <p:nvPr/>
          </p:nvSpPr>
          <p:spPr>
            <a:xfrm>
              <a:off x="1641717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9" name="橢圓 158"/>
            <p:cNvSpPr/>
            <p:nvPr/>
          </p:nvSpPr>
          <p:spPr>
            <a:xfrm>
              <a:off x="2424481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0" name="橢圓 159"/>
            <p:cNvSpPr/>
            <p:nvPr/>
          </p:nvSpPr>
          <p:spPr>
            <a:xfrm>
              <a:off x="3216604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61" name="橢圓 160"/>
            <p:cNvSpPr/>
            <p:nvPr/>
          </p:nvSpPr>
          <p:spPr>
            <a:xfrm>
              <a:off x="3983732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2" name="橢圓 161"/>
            <p:cNvSpPr/>
            <p:nvPr/>
          </p:nvSpPr>
          <p:spPr>
            <a:xfrm>
              <a:off x="6642342" y="36924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163" name="直線接點 162"/>
            <p:cNvCxnSpPr>
              <a:stCxn id="150" idx="5"/>
              <a:endCxn id="162" idx="1"/>
            </p:cNvCxnSpPr>
            <p:nvPr/>
          </p:nvCxnSpPr>
          <p:spPr>
            <a:xfrm>
              <a:off x="6129239" y="3631036"/>
              <a:ext cx="563161" cy="1115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直線接點 163"/>
            <p:cNvCxnSpPr>
              <a:stCxn id="146" idx="3"/>
              <a:endCxn id="158" idx="0"/>
            </p:cNvCxnSpPr>
            <p:nvPr/>
          </p:nvCxnSpPr>
          <p:spPr>
            <a:xfrm flipH="1">
              <a:off x="1812624" y="3984253"/>
              <a:ext cx="284517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直線接點 164"/>
            <p:cNvCxnSpPr>
              <a:stCxn id="146" idx="5"/>
              <a:endCxn id="159" idx="0"/>
            </p:cNvCxnSpPr>
            <p:nvPr/>
          </p:nvCxnSpPr>
          <p:spPr>
            <a:xfrm>
              <a:off x="2338839" y="3984253"/>
              <a:ext cx="256549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6" name="直線接點 165"/>
            <p:cNvCxnSpPr>
              <a:stCxn id="147" idx="3"/>
              <a:endCxn id="160" idx="0"/>
            </p:cNvCxnSpPr>
            <p:nvPr/>
          </p:nvCxnSpPr>
          <p:spPr>
            <a:xfrm flipH="1">
              <a:off x="3387511" y="3984253"/>
              <a:ext cx="281015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7" name="直線接點 166"/>
            <p:cNvCxnSpPr>
              <a:stCxn id="147" idx="5"/>
              <a:endCxn id="161" idx="0"/>
            </p:cNvCxnSpPr>
            <p:nvPr/>
          </p:nvCxnSpPr>
          <p:spPr>
            <a:xfrm>
              <a:off x="3910224" y="3984253"/>
              <a:ext cx="244415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8" name="直線單箭頭接點 167"/>
            <p:cNvCxnSpPr>
              <a:endCxn id="151" idx="0"/>
            </p:cNvCxnSpPr>
            <p:nvPr/>
          </p:nvCxnSpPr>
          <p:spPr>
            <a:xfrm>
              <a:off x="4489938" y="281353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9" name="橢圓 168"/>
            <p:cNvSpPr/>
            <p:nvPr/>
          </p:nvSpPr>
          <p:spPr>
            <a:xfrm>
              <a:off x="4756775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70" name="橢圓 169"/>
            <p:cNvSpPr/>
            <p:nvPr/>
          </p:nvSpPr>
          <p:spPr>
            <a:xfrm>
              <a:off x="5523906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1" name="橢圓 170"/>
            <p:cNvSpPr/>
            <p:nvPr/>
          </p:nvSpPr>
          <p:spPr>
            <a:xfrm>
              <a:off x="6316032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172" name="橢圓 171"/>
            <p:cNvSpPr/>
            <p:nvPr/>
          </p:nvSpPr>
          <p:spPr>
            <a:xfrm>
              <a:off x="7059719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181" name="直線接點 180"/>
            <p:cNvCxnSpPr>
              <a:stCxn id="149" idx="3"/>
              <a:endCxn id="169" idx="0"/>
            </p:cNvCxnSpPr>
            <p:nvPr/>
          </p:nvCxnSpPr>
          <p:spPr>
            <a:xfrm flipH="1">
              <a:off x="4927682" y="3984253"/>
              <a:ext cx="216870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2" name="直線接點 181"/>
            <p:cNvCxnSpPr>
              <a:stCxn id="149" idx="5"/>
              <a:endCxn id="170" idx="0"/>
            </p:cNvCxnSpPr>
            <p:nvPr/>
          </p:nvCxnSpPr>
          <p:spPr>
            <a:xfrm>
              <a:off x="5386250" y="3984253"/>
              <a:ext cx="308563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3" name="直線接點 182"/>
            <p:cNvCxnSpPr>
              <a:stCxn id="162" idx="3"/>
              <a:endCxn id="171" idx="0"/>
            </p:cNvCxnSpPr>
            <p:nvPr/>
          </p:nvCxnSpPr>
          <p:spPr>
            <a:xfrm flipH="1">
              <a:off x="6486939" y="3984253"/>
              <a:ext cx="205461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4" name="直線接點 183"/>
            <p:cNvCxnSpPr>
              <a:stCxn id="162" idx="5"/>
              <a:endCxn id="172" idx="0"/>
            </p:cNvCxnSpPr>
            <p:nvPr/>
          </p:nvCxnSpPr>
          <p:spPr>
            <a:xfrm>
              <a:off x="6934098" y="3984253"/>
              <a:ext cx="296528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5" name="矩形 184"/>
            <p:cNvSpPr/>
            <p:nvPr/>
          </p:nvSpPr>
          <p:spPr>
            <a:xfrm>
              <a:off x="1594339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6" name="矩形 185"/>
            <p:cNvSpPr/>
            <p:nvPr/>
          </p:nvSpPr>
          <p:spPr>
            <a:xfrm>
              <a:off x="1594339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1594339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1594339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2364651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2364651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矩形 190"/>
            <p:cNvSpPr/>
            <p:nvPr/>
          </p:nvSpPr>
          <p:spPr>
            <a:xfrm>
              <a:off x="2364651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38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2364651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3147175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3147175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5" name="矩形 194"/>
            <p:cNvSpPr/>
            <p:nvPr/>
          </p:nvSpPr>
          <p:spPr>
            <a:xfrm>
              <a:off x="3147175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30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3147175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3917487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8" name="矩形 197"/>
            <p:cNvSpPr/>
            <p:nvPr/>
          </p:nvSpPr>
          <p:spPr>
            <a:xfrm>
              <a:off x="3917487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3917487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3917487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1" name="矩形 200"/>
            <p:cNvSpPr/>
            <p:nvPr/>
          </p:nvSpPr>
          <p:spPr>
            <a:xfrm>
              <a:off x="4687799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矩形 201"/>
            <p:cNvSpPr/>
            <p:nvPr/>
          </p:nvSpPr>
          <p:spPr>
            <a:xfrm>
              <a:off x="4687799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3" name="矩形 202"/>
            <p:cNvSpPr/>
            <p:nvPr/>
          </p:nvSpPr>
          <p:spPr>
            <a:xfrm>
              <a:off x="4687799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50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4" name="矩形 203"/>
            <p:cNvSpPr/>
            <p:nvPr/>
          </p:nvSpPr>
          <p:spPr>
            <a:xfrm>
              <a:off x="4687799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5" name="矩形 204"/>
            <p:cNvSpPr/>
            <p:nvPr/>
          </p:nvSpPr>
          <p:spPr>
            <a:xfrm>
              <a:off x="5458111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6" name="矩形 205"/>
            <p:cNvSpPr/>
            <p:nvPr/>
          </p:nvSpPr>
          <p:spPr>
            <a:xfrm>
              <a:off x="5458111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11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7" name="矩形 206"/>
            <p:cNvSpPr/>
            <p:nvPr/>
          </p:nvSpPr>
          <p:spPr>
            <a:xfrm>
              <a:off x="5458111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8" name="矩形 207"/>
            <p:cNvSpPr/>
            <p:nvPr/>
          </p:nvSpPr>
          <p:spPr>
            <a:xfrm>
              <a:off x="5458111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9" name="矩形 208"/>
            <p:cNvSpPr/>
            <p:nvPr/>
          </p:nvSpPr>
          <p:spPr>
            <a:xfrm>
              <a:off x="6240635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0" name="矩形 209"/>
            <p:cNvSpPr/>
            <p:nvPr/>
          </p:nvSpPr>
          <p:spPr>
            <a:xfrm>
              <a:off x="6240635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95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1" name="矩形 210"/>
            <p:cNvSpPr/>
            <p:nvPr/>
          </p:nvSpPr>
          <p:spPr>
            <a:xfrm>
              <a:off x="6240635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99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2" name="矩形 211"/>
            <p:cNvSpPr/>
            <p:nvPr/>
          </p:nvSpPr>
          <p:spPr>
            <a:xfrm>
              <a:off x="6240635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3" name="矩形 212"/>
            <p:cNvSpPr/>
            <p:nvPr/>
          </p:nvSpPr>
          <p:spPr>
            <a:xfrm>
              <a:off x="7010947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4" name="矩形 213"/>
            <p:cNvSpPr/>
            <p:nvPr/>
          </p:nvSpPr>
          <p:spPr>
            <a:xfrm>
              <a:off x="7010947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5" name="矩形 214"/>
            <p:cNvSpPr/>
            <p:nvPr/>
          </p:nvSpPr>
          <p:spPr>
            <a:xfrm>
              <a:off x="7010947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6" name="矩形 215"/>
            <p:cNvSpPr/>
            <p:nvPr/>
          </p:nvSpPr>
          <p:spPr>
            <a:xfrm>
              <a:off x="7010947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217" name="直線接點 216"/>
            <p:cNvCxnSpPr/>
            <p:nvPr/>
          </p:nvCxnSpPr>
          <p:spPr>
            <a:xfrm>
              <a:off x="1594339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接點 217"/>
            <p:cNvCxnSpPr/>
            <p:nvPr/>
          </p:nvCxnSpPr>
          <p:spPr>
            <a:xfrm>
              <a:off x="2063262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接點 218"/>
            <p:cNvCxnSpPr/>
            <p:nvPr/>
          </p:nvCxnSpPr>
          <p:spPr>
            <a:xfrm>
              <a:off x="2364651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接點 219"/>
            <p:cNvCxnSpPr/>
            <p:nvPr/>
          </p:nvCxnSpPr>
          <p:spPr>
            <a:xfrm>
              <a:off x="2833574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接點 220"/>
            <p:cNvCxnSpPr/>
            <p:nvPr/>
          </p:nvCxnSpPr>
          <p:spPr>
            <a:xfrm>
              <a:off x="3147175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接點 221"/>
            <p:cNvCxnSpPr/>
            <p:nvPr/>
          </p:nvCxnSpPr>
          <p:spPr>
            <a:xfrm>
              <a:off x="3616098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接點 222"/>
            <p:cNvCxnSpPr/>
            <p:nvPr/>
          </p:nvCxnSpPr>
          <p:spPr>
            <a:xfrm>
              <a:off x="3917487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接點 223"/>
            <p:cNvCxnSpPr/>
            <p:nvPr/>
          </p:nvCxnSpPr>
          <p:spPr>
            <a:xfrm>
              <a:off x="4386410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接點 224"/>
            <p:cNvCxnSpPr/>
            <p:nvPr/>
          </p:nvCxnSpPr>
          <p:spPr>
            <a:xfrm>
              <a:off x="4687799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接點 225"/>
            <p:cNvCxnSpPr/>
            <p:nvPr/>
          </p:nvCxnSpPr>
          <p:spPr>
            <a:xfrm>
              <a:off x="5156722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接點 226"/>
            <p:cNvCxnSpPr/>
            <p:nvPr/>
          </p:nvCxnSpPr>
          <p:spPr>
            <a:xfrm>
              <a:off x="5458111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接點 227"/>
            <p:cNvCxnSpPr/>
            <p:nvPr/>
          </p:nvCxnSpPr>
          <p:spPr>
            <a:xfrm>
              <a:off x="5927034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接點 228"/>
            <p:cNvCxnSpPr/>
            <p:nvPr/>
          </p:nvCxnSpPr>
          <p:spPr>
            <a:xfrm>
              <a:off x="6240635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接點 229"/>
            <p:cNvCxnSpPr/>
            <p:nvPr/>
          </p:nvCxnSpPr>
          <p:spPr>
            <a:xfrm>
              <a:off x="6709558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接點 230"/>
            <p:cNvCxnSpPr/>
            <p:nvPr/>
          </p:nvCxnSpPr>
          <p:spPr>
            <a:xfrm>
              <a:off x="7010947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接點 231"/>
            <p:cNvCxnSpPr/>
            <p:nvPr/>
          </p:nvCxnSpPr>
          <p:spPr>
            <a:xfrm>
              <a:off x="7479870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文字方塊 232"/>
            <p:cNvSpPr txBox="1"/>
            <p:nvPr/>
          </p:nvSpPr>
          <p:spPr>
            <a:xfrm>
              <a:off x="4183208" y="276735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4" name="文字方塊 233"/>
            <p:cNvSpPr txBox="1"/>
            <p:nvPr/>
          </p:nvSpPr>
          <p:spPr>
            <a:xfrm>
              <a:off x="2737306" y="310980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5" name="文字方塊 234"/>
            <p:cNvSpPr txBox="1"/>
            <p:nvPr/>
          </p:nvSpPr>
          <p:spPr>
            <a:xfrm>
              <a:off x="5675905" y="310980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6" name="文字方塊 235"/>
            <p:cNvSpPr txBox="1"/>
            <p:nvPr/>
          </p:nvSpPr>
          <p:spPr>
            <a:xfrm>
              <a:off x="1924272" y="345979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7" name="文字方塊 236"/>
            <p:cNvSpPr txBox="1"/>
            <p:nvPr/>
          </p:nvSpPr>
          <p:spPr>
            <a:xfrm>
              <a:off x="3495452" y="345979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8" name="文字方塊 237"/>
            <p:cNvSpPr txBox="1"/>
            <p:nvPr/>
          </p:nvSpPr>
          <p:spPr>
            <a:xfrm>
              <a:off x="4977996" y="345979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9" name="文字方塊 238"/>
            <p:cNvSpPr txBox="1"/>
            <p:nvPr/>
          </p:nvSpPr>
          <p:spPr>
            <a:xfrm>
              <a:off x="6485716" y="345979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0" name="文字方塊 239"/>
            <p:cNvSpPr txBox="1"/>
            <p:nvPr/>
          </p:nvSpPr>
          <p:spPr>
            <a:xfrm>
              <a:off x="1593984" y="380028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1" name="文字方塊 240"/>
            <p:cNvSpPr txBox="1"/>
            <p:nvPr/>
          </p:nvSpPr>
          <p:spPr>
            <a:xfrm>
              <a:off x="2485388" y="380028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2" name="文字方塊 241"/>
            <p:cNvSpPr txBox="1"/>
            <p:nvPr/>
          </p:nvSpPr>
          <p:spPr>
            <a:xfrm>
              <a:off x="3158528" y="380028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3" name="文字方塊 242"/>
            <p:cNvSpPr txBox="1"/>
            <p:nvPr/>
          </p:nvSpPr>
          <p:spPr>
            <a:xfrm>
              <a:off x="3987710" y="380028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4" name="文字方塊 243"/>
            <p:cNvSpPr txBox="1"/>
            <p:nvPr/>
          </p:nvSpPr>
          <p:spPr>
            <a:xfrm>
              <a:off x="4691183" y="380028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5" name="文字方塊 244"/>
            <p:cNvSpPr txBox="1"/>
            <p:nvPr/>
          </p:nvSpPr>
          <p:spPr>
            <a:xfrm>
              <a:off x="5544956" y="380028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6" name="文字方塊 245"/>
            <p:cNvSpPr txBox="1"/>
            <p:nvPr/>
          </p:nvSpPr>
          <p:spPr>
            <a:xfrm>
              <a:off x="6215882" y="380028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7" name="文字方塊 246"/>
            <p:cNvSpPr txBox="1"/>
            <p:nvPr/>
          </p:nvSpPr>
          <p:spPr>
            <a:xfrm>
              <a:off x="7057253" y="380028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48" name="直線單箭頭接點 247"/>
            <p:cNvCxnSpPr/>
            <p:nvPr/>
          </p:nvCxnSpPr>
          <p:spPr>
            <a:xfrm>
              <a:off x="7230626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單箭頭接點 248"/>
            <p:cNvCxnSpPr/>
            <p:nvPr/>
          </p:nvCxnSpPr>
          <p:spPr>
            <a:xfrm>
              <a:off x="6485716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單箭頭接點 249"/>
            <p:cNvCxnSpPr/>
            <p:nvPr/>
          </p:nvCxnSpPr>
          <p:spPr>
            <a:xfrm>
              <a:off x="5696208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單箭頭接點 250"/>
            <p:cNvCxnSpPr/>
            <p:nvPr/>
          </p:nvCxnSpPr>
          <p:spPr>
            <a:xfrm>
              <a:off x="4920038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單箭頭接點 251"/>
            <p:cNvCxnSpPr/>
            <p:nvPr/>
          </p:nvCxnSpPr>
          <p:spPr>
            <a:xfrm>
              <a:off x="4146657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單箭頭接點 252"/>
            <p:cNvCxnSpPr/>
            <p:nvPr/>
          </p:nvCxnSpPr>
          <p:spPr>
            <a:xfrm>
              <a:off x="3378302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線單箭頭接點 253"/>
            <p:cNvCxnSpPr/>
            <p:nvPr/>
          </p:nvCxnSpPr>
          <p:spPr>
            <a:xfrm>
              <a:off x="2588794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線單箭頭接點 254"/>
            <p:cNvCxnSpPr/>
            <p:nvPr/>
          </p:nvCxnSpPr>
          <p:spPr>
            <a:xfrm>
              <a:off x="1812624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47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Loser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mtClean="0"/>
              <a:t>After the record with the smallest key value is output, the winner tree is to be </a:t>
            </a:r>
            <a:r>
              <a:rPr lang="en-US" altLang="zh-TW" smtClean="0">
                <a:solidFill>
                  <a:srgbClr val="FF0000"/>
                </a:solidFill>
              </a:rPr>
              <a:t>restructured</a:t>
            </a:r>
            <a:r>
              <a:rPr lang="en-US" altLang="zh-TW" smtClean="0"/>
              <a:t> – inserting the next record from the run into the tree (</a:t>
            </a:r>
            <a:r>
              <a:rPr lang="en-US" altLang="zh-TW" smtClean="0">
                <a:solidFill>
                  <a:srgbClr val="0000CC"/>
                </a:solidFill>
              </a:rPr>
              <a:t>replace</a:t>
            </a:r>
            <a:r>
              <a:rPr lang="en-US" altLang="zh-TW" smtClean="0"/>
              <a:t>) and </a:t>
            </a:r>
            <a:r>
              <a:rPr lang="en-US" altLang="zh-TW" smtClean="0">
                <a:solidFill>
                  <a:srgbClr val="0000CC"/>
                </a:solidFill>
              </a:rPr>
              <a:t>replay</a:t>
            </a:r>
            <a:r>
              <a:rPr lang="en-US" altLang="zh-TW" smtClean="0"/>
              <a:t> the tournaments between sibling nodes along the path from output node to the root.</a:t>
            </a:r>
          </a:p>
          <a:p>
            <a:r>
              <a:rPr lang="en-US" altLang="zh-TW" smtClean="0"/>
              <a:t>Since the sibling nodes represent the losers of tournaments played earlier, we can simplify the restructuring process by </a:t>
            </a:r>
            <a:r>
              <a:rPr lang="en-US" altLang="zh-TW" smtClean="0">
                <a:solidFill>
                  <a:srgbClr val="0000CC"/>
                </a:solidFill>
              </a:rPr>
              <a:t>placing in each </a:t>
            </a:r>
            <a:r>
              <a:rPr lang="en-US" altLang="zh-TW" err="1" smtClean="0">
                <a:solidFill>
                  <a:srgbClr val="0000CC"/>
                </a:solidFill>
              </a:rPr>
              <a:t>nonleaf</a:t>
            </a:r>
            <a:r>
              <a:rPr lang="en-US" altLang="zh-TW" smtClean="0">
                <a:solidFill>
                  <a:srgbClr val="0000CC"/>
                </a:solidFill>
              </a:rPr>
              <a:t> node </a:t>
            </a:r>
            <a:r>
              <a:rPr lang="en-US" altLang="zh-TW" smtClean="0"/>
              <a:t>a pointer to the record that </a:t>
            </a:r>
            <a:r>
              <a:rPr lang="en-US" altLang="zh-TW" smtClean="0">
                <a:solidFill>
                  <a:srgbClr val="0000CC"/>
                </a:solidFill>
              </a:rPr>
              <a:t>loses the tournament</a:t>
            </a:r>
            <a:r>
              <a:rPr lang="en-US" altLang="zh-TW" smtClean="0"/>
              <a:t> rather than to the winner of the tournament. </a:t>
            </a:r>
          </a:p>
          <a:p>
            <a:r>
              <a:rPr lang="en-US" altLang="zh-TW" smtClean="0"/>
              <a:t>A selection tree in which each </a:t>
            </a:r>
            <a:r>
              <a:rPr lang="en-US" altLang="zh-TW" err="1" smtClean="0">
                <a:solidFill>
                  <a:srgbClr val="0000CC"/>
                </a:solidFill>
              </a:rPr>
              <a:t>nonleaf</a:t>
            </a:r>
            <a:r>
              <a:rPr lang="en-US" altLang="zh-TW" smtClean="0">
                <a:solidFill>
                  <a:srgbClr val="0000CC"/>
                </a:solidFill>
              </a:rPr>
              <a:t> node retains a pointer to the loser</a:t>
            </a:r>
            <a:r>
              <a:rPr lang="en-US" altLang="zh-TW" smtClean="0"/>
              <a:t> is called a </a:t>
            </a:r>
            <a:r>
              <a:rPr lang="en-US" altLang="zh-TW" smtClean="0">
                <a:solidFill>
                  <a:srgbClr val="FF0000"/>
                </a:solidFill>
              </a:rPr>
              <a:t>loser tree</a:t>
            </a:r>
            <a:r>
              <a:rPr lang="en-US" altLang="zh-TW" smtClean="0"/>
              <a:t>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296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Loser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856556" cy="1149461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Non-leaf nodes represent losers, instead of winners</a:t>
            </a:r>
          </a:p>
          <a:p>
            <a:r>
              <a:rPr lang="en-US" altLang="zh-TW" sz="2400" dirty="0" smtClean="0">
                <a:solidFill>
                  <a:srgbClr val="0000CC"/>
                </a:solidFill>
              </a:rPr>
              <a:t>Index-0</a:t>
            </a:r>
            <a:r>
              <a:rPr lang="en-US" altLang="zh-TW" sz="2400" dirty="0" smtClean="0"/>
              <a:t> node represents the </a:t>
            </a:r>
            <a:r>
              <a:rPr lang="en-US" altLang="zh-TW" sz="2400" dirty="0" smtClean="0">
                <a:solidFill>
                  <a:srgbClr val="0000CC"/>
                </a:solidFill>
              </a:rPr>
              <a:t>overall winner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297</a:t>
            </a:fld>
            <a:endParaRPr lang="zh-TW" altLang="en-US"/>
          </a:p>
        </p:txBody>
      </p:sp>
      <p:sp>
        <p:nvSpPr>
          <p:cNvPr id="140" name="文字方塊 139"/>
          <p:cNvSpPr txBox="1"/>
          <p:nvPr/>
        </p:nvSpPr>
        <p:spPr>
          <a:xfrm>
            <a:off x="6485205" y="1442005"/>
            <a:ext cx="250485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mtClean="0">
                <a:solidFill>
                  <a:srgbClr val="C00000"/>
                </a:solidFill>
              </a:rPr>
              <a:t>Red arrows </a:t>
            </a:r>
            <a:r>
              <a:rPr lang="en-US" altLang="zh-TW" smtClean="0"/>
              <a:t>and </a:t>
            </a:r>
            <a:r>
              <a:rPr lang="en-US" altLang="zh-TW" smtClean="0">
                <a:solidFill>
                  <a:srgbClr val="C00000"/>
                </a:solidFill>
              </a:rPr>
              <a:t>text</a:t>
            </a:r>
            <a:r>
              <a:rPr lang="en-US" altLang="zh-TW" smtClean="0"/>
              <a:t> are used to help understanding the loser tree only.  The tree does not need to store those information.</a:t>
            </a:r>
            <a:endParaRPr lang="zh-TW" altLang="en-US"/>
          </a:p>
        </p:txBody>
      </p:sp>
      <p:grpSp>
        <p:nvGrpSpPr>
          <p:cNvPr id="115" name="群組 114"/>
          <p:cNvGrpSpPr/>
          <p:nvPr/>
        </p:nvGrpSpPr>
        <p:grpSpPr>
          <a:xfrm>
            <a:off x="309272" y="2695342"/>
            <a:ext cx="8561530" cy="4056695"/>
            <a:chOff x="309272" y="2484322"/>
            <a:chExt cx="8561530" cy="4056695"/>
          </a:xfrm>
        </p:grpSpPr>
        <p:sp>
          <p:nvSpPr>
            <p:cNvPr id="5" name="右大括弧 4"/>
            <p:cNvSpPr/>
            <p:nvPr/>
          </p:nvSpPr>
          <p:spPr>
            <a:xfrm rot="5400000">
              <a:off x="4421907" y="3083525"/>
              <a:ext cx="214164" cy="5915321"/>
            </a:xfrm>
            <a:prstGeom prst="rightBrace">
              <a:avLst>
                <a:gd name="adj1" fmla="val 433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398937" y="617168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/>
                <a:t>k</a:t>
              </a:r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2047083" y="36924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3618468" y="36924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2865761" y="333928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5094494" y="36924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1" name="橢圓 10"/>
            <p:cNvSpPr/>
            <p:nvPr/>
          </p:nvSpPr>
          <p:spPr>
            <a:xfrm>
              <a:off x="5837483" y="3339280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12" name="橢圓 11"/>
            <p:cNvSpPr/>
            <p:nvPr/>
          </p:nvSpPr>
          <p:spPr>
            <a:xfrm>
              <a:off x="4319031" y="2959552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cxnSp>
          <p:nvCxnSpPr>
            <p:cNvPr id="13" name="直線接點 12"/>
            <p:cNvCxnSpPr>
              <a:stCxn id="12" idx="3"/>
              <a:endCxn id="9" idx="7"/>
            </p:cNvCxnSpPr>
            <p:nvPr/>
          </p:nvCxnSpPr>
          <p:spPr>
            <a:xfrm flipH="1">
              <a:off x="3157517" y="3251308"/>
              <a:ext cx="1211572" cy="13803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9" idx="3"/>
              <a:endCxn id="7" idx="7"/>
            </p:cNvCxnSpPr>
            <p:nvPr/>
          </p:nvCxnSpPr>
          <p:spPr>
            <a:xfrm flipH="1">
              <a:off x="2338839" y="3631036"/>
              <a:ext cx="576980" cy="1115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9" idx="5"/>
              <a:endCxn id="8" idx="1"/>
            </p:cNvCxnSpPr>
            <p:nvPr/>
          </p:nvCxnSpPr>
          <p:spPr>
            <a:xfrm>
              <a:off x="3157517" y="3631036"/>
              <a:ext cx="511009" cy="1115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線接點 15"/>
            <p:cNvCxnSpPr>
              <a:stCxn id="12" idx="5"/>
              <a:endCxn id="11" idx="1"/>
            </p:cNvCxnSpPr>
            <p:nvPr/>
          </p:nvCxnSpPr>
          <p:spPr>
            <a:xfrm>
              <a:off x="4610787" y="3251308"/>
              <a:ext cx="1276754" cy="13803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線接點 16"/>
            <p:cNvCxnSpPr>
              <a:stCxn id="11" idx="3"/>
              <a:endCxn id="10" idx="7"/>
            </p:cNvCxnSpPr>
            <p:nvPr/>
          </p:nvCxnSpPr>
          <p:spPr>
            <a:xfrm flipH="1">
              <a:off x="5386250" y="3631036"/>
              <a:ext cx="501291" cy="1115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橢圓 17"/>
            <p:cNvSpPr/>
            <p:nvPr/>
          </p:nvSpPr>
          <p:spPr>
            <a:xfrm>
              <a:off x="1641717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2424481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3216604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1" name="橢圓 20"/>
            <p:cNvSpPr/>
            <p:nvPr/>
          </p:nvSpPr>
          <p:spPr>
            <a:xfrm>
              <a:off x="3983732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2" name="橢圓 21"/>
            <p:cNvSpPr/>
            <p:nvPr/>
          </p:nvSpPr>
          <p:spPr>
            <a:xfrm>
              <a:off x="6642342" y="369249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23" name="直線接點 22"/>
            <p:cNvCxnSpPr>
              <a:stCxn id="11" idx="5"/>
              <a:endCxn id="22" idx="1"/>
            </p:cNvCxnSpPr>
            <p:nvPr/>
          </p:nvCxnSpPr>
          <p:spPr>
            <a:xfrm>
              <a:off x="6129239" y="3631036"/>
              <a:ext cx="563161" cy="111519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接點 23"/>
            <p:cNvCxnSpPr>
              <a:stCxn id="7" idx="3"/>
              <a:endCxn id="18" idx="0"/>
            </p:cNvCxnSpPr>
            <p:nvPr/>
          </p:nvCxnSpPr>
          <p:spPr>
            <a:xfrm flipH="1">
              <a:off x="1812624" y="3984253"/>
              <a:ext cx="284517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7" idx="5"/>
              <a:endCxn id="19" idx="0"/>
            </p:cNvCxnSpPr>
            <p:nvPr/>
          </p:nvCxnSpPr>
          <p:spPr>
            <a:xfrm>
              <a:off x="2338839" y="3984253"/>
              <a:ext cx="256549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接點 25"/>
            <p:cNvCxnSpPr>
              <a:stCxn id="8" idx="3"/>
              <a:endCxn id="20" idx="0"/>
            </p:cNvCxnSpPr>
            <p:nvPr/>
          </p:nvCxnSpPr>
          <p:spPr>
            <a:xfrm flipH="1">
              <a:off x="3387511" y="3984253"/>
              <a:ext cx="281015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直線接點 26"/>
            <p:cNvCxnSpPr>
              <a:stCxn id="8" idx="5"/>
              <a:endCxn id="21" idx="0"/>
            </p:cNvCxnSpPr>
            <p:nvPr/>
          </p:nvCxnSpPr>
          <p:spPr>
            <a:xfrm>
              <a:off x="3910224" y="3984253"/>
              <a:ext cx="244415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線單箭頭接點 27"/>
            <p:cNvCxnSpPr>
              <a:endCxn id="12" idx="0"/>
            </p:cNvCxnSpPr>
            <p:nvPr/>
          </p:nvCxnSpPr>
          <p:spPr>
            <a:xfrm>
              <a:off x="4489938" y="281353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橢圓 28"/>
            <p:cNvSpPr/>
            <p:nvPr/>
          </p:nvSpPr>
          <p:spPr>
            <a:xfrm>
              <a:off x="4756775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5523906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1" name="橢圓 30"/>
            <p:cNvSpPr/>
            <p:nvPr/>
          </p:nvSpPr>
          <p:spPr>
            <a:xfrm>
              <a:off x="6316032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2" name="橢圓 31"/>
            <p:cNvSpPr/>
            <p:nvPr/>
          </p:nvSpPr>
          <p:spPr>
            <a:xfrm>
              <a:off x="7059719" y="4067014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33" name="直線接點 32"/>
            <p:cNvCxnSpPr>
              <a:stCxn id="10" idx="3"/>
              <a:endCxn id="29" idx="0"/>
            </p:cNvCxnSpPr>
            <p:nvPr/>
          </p:nvCxnSpPr>
          <p:spPr>
            <a:xfrm flipH="1">
              <a:off x="4927682" y="3984253"/>
              <a:ext cx="216870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10" idx="5"/>
              <a:endCxn id="30" idx="0"/>
            </p:cNvCxnSpPr>
            <p:nvPr/>
          </p:nvCxnSpPr>
          <p:spPr>
            <a:xfrm>
              <a:off x="5386250" y="3984253"/>
              <a:ext cx="308563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線接點 34"/>
            <p:cNvCxnSpPr>
              <a:stCxn id="22" idx="3"/>
              <a:endCxn id="31" idx="0"/>
            </p:cNvCxnSpPr>
            <p:nvPr/>
          </p:nvCxnSpPr>
          <p:spPr>
            <a:xfrm flipH="1">
              <a:off x="6486939" y="3984253"/>
              <a:ext cx="205461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線接點 35"/>
            <p:cNvCxnSpPr>
              <a:stCxn id="22" idx="5"/>
              <a:endCxn id="32" idx="0"/>
            </p:cNvCxnSpPr>
            <p:nvPr/>
          </p:nvCxnSpPr>
          <p:spPr>
            <a:xfrm>
              <a:off x="6934098" y="3984253"/>
              <a:ext cx="296528" cy="82761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1594339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594339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594339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594339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364651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364651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364651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38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364651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147175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147175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147175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30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147175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917487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917487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917487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917487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687799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687799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687799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50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687799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458111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5458111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11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5458111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16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458111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240635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240635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95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240635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99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6240635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7010947" y="4657969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7010947" y="4915877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18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010947" y="5173785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>
                  <a:solidFill>
                    <a:schemeClr val="tx1"/>
                  </a:solidFill>
                </a:rPr>
                <a:t>20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010947" y="5431693"/>
              <a:ext cx="468923" cy="2579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cxnSp>
          <p:nvCxnSpPr>
            <p:cNvPr id="69" name="直線接點 68"/>
            <p:cNvCxnSpPr/>
            <p:nvPr/>
          </p:nvCxnSpPr>
          <p:spPr>
            <a:xfrm>
              <a:off x="1594339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>
              <a:off x="2063262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364651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2833574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3147175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>
              <a:off x="3616098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>
              <a:off x="3917487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4386410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4687799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5156722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5458111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/>
            <p:nvPr/>
          </p:nvCxnSpPr>
          <p:spPr>
            <a:xfrm>
              <a:off x="5927034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>
              <a:off x="6240635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>
              <a:off x="6709558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7010947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7479870" y="4525108"/>
              <a:ext cx="0" cy="1297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單箭頭接點 99"/>
            <p:cNvCxnSpPr/>
            <p:nvPr/>
          </p:nvCxnSpPr>
          <p:spPr>
            <a:xfrm>
              <a:off x="7230626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單箭頭接點 100"/>
            <p:cNvCxnSpPr/>
            <p:nvPr/>
          </p:nvCxnSpPr>
          <p:spPr>
            <a:xfrm>
              <a:off x="6485716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單箭頭接點 101"/>
            <p:cNvCxnSpPr/>
            <p:nvPr/>
          </p:nvCxnSpPr>
          <p:spPr>
            <a:xfrm>
              <a:off x="5696208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/>
            <p:cNvCxnSpPr/>
            <p:nvPr/>
          </p:nvCxnSpPr>
          <p:spPr>
            <a:xfrm>
              <a:off x="4920038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/>
            <p:cNvCxnSpPr/>
            <p:nvPr/>
          </p:nvCxnSpPr>
          <p:spPr>
            <a:xfrm>
              <a:off x="4146657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/>
            <p:cNvCxnSpPr/>
            <p:nvPr/>
          </p:nvCxnSpPr>
          <p:spPr>
            <a:xfrm>
              <a:off x="3378302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單箭頭接點 105"/>
            <p:cNvCxnSpPr/>
            <p:nvPr/>
          </p:nvCxnSpPr>
          <p:spPr>
            <a:xfrm>
              <a:off x="2588794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單箭頭接點 106"/>
            <p:cNvCxnSpPr/>
            <p:nvPr/>
          </p:nvCxnSpPr>
          <p:spPr>
            <a:xfrm>
              <a:off x="1812624" y="4335244"/>
              <a:ext cx="0" cy="32272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橢圓 109"/>
            <p:cNvSpPr/>
            <p:nvPr/>
          </p:nvSpPr>
          <p:spPr>
            <a:xfrm>
              <a:off x="4318238" y="2484322"/>
              <a:ext cx="341814" cy="341814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16" name="直線單箭頭接點 115"/>
            <p:cNvCxnSpPr/>
            <p:nvPr/>
          </p:nvCxnSpPr>
          <p:spPr>
            <a:xfrm flipH="1" flipV="1">
              <a:off x="3256741" y="3554576"/>
              <a:ext cx="362618" cy="10946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文字方塊 117"/>
            <p:cNvSpPr txBox="1"/>
            <p:nvPr/>
          </p:nvSpPr>
          <p:spPr>
            <a:xfrm>
              <a:off x="3359950" y="336367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6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cxnSp>
          <p:nvCxnSpPr>
            <p:cNvPr id="119" name="直線單箭頭接點 118"/>
            <p:cNvCxnSpPr/>
            <p:nvPr/>
          </p:nvCxnSpPr>
          <p:spPr>
            <a:xfrm flipV="1">
              <a:off x="2435935" y="356577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字方塊 120"/>
            <p:cNvSpPr txBox="1"/>
            <p:nvPr/>
          </p:nvSpPr>
          <p:spPr>
            <a:xfrm>
              <a:off x="2437867" y="33483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9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cxnSp>
          <p:nvCxnSpPr>
            <p:cNvPr id="122" name="直線單箭頭接點 121"/>
            <p:cNvCxnSpPr/>
            <p:nvPr/>
          </p:nvCxnSpPr>
          <p:spPr>
            <a:xfrm flipV="1">
              <a:off x="3504381" y="3202876"/>
              <a:ext cx="455901" cy="5473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文字方塊 123"/>
            <p:cNvSpPr txBox="1"/>
            <p:nvPr/>
          </p:nvSpPr>
          <p:spPr>
            <a:xfrm>
              <a:off x="3558418" y="29628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6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cxnSp>
          <p:nvCxnSpPr>
            <p:cNvPr id="127" name="直線單箭頭接點 126"/>
            <p:cNvCxnSpPr/>
            <p:nvPr/>
          </p:nvCxnSpPr>
          <p:spPr>
            <a:xfrm flipV="1">
              <a:off x="5449422" y="3562312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文字方塊 127"/>
            <p:cNvSpPr txBox="1"/>
            <p:nvPr/>
          </p:nvSpPr>
          <p:spPr>
            <a:xfrm>
              <a:off x="5451354" y="334483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8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cxnSp>
          <p:nvCxnSpPr>
            <p:cNvPr id="129" name="直線單箭頭接點 128"/>
            <p:cNvCxnSpPr/>
            <p:nvPr/>
          </p:nvCxnSpPr>
          <p:spPr>
            <a:xfrm flipH="1" flipV="1">
              <a:off x="6227529" y="3554576"/>
              <a:ext cx="362618" cy="10946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文字方塊 129"/>
            <p:cNvSpPr txBox="1"/>
            <p:nvPr/>
          </p:nvSpPr>
          <p:spPr>
            <a:xfrm>
              <a:off x="6260558" y="334091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17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cxnSp>
          <p:nvCxnSpPr>
            <p:cNvPr id="131" name="直線單箭頭接點 130"/>
            <p:cNvCxnSpPr/>
            <p:nvPr/>
          </p:nvCxnSpPr>
          <p:spPr>
            <a:xfrm flipH="1" flipV="1">
              <a:off x="5144553" y="3210125"/>
              <a:ext cx="386220" cy="5686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文字方塊 131"/>
            <p:cNvSpPr txBox="1"/>
            <p:nvPr/>
          </p:nvSpPr>
          <p:spPr>
            <a:xfrm>
              <a:off x="5235044" y="297192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8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135" name="文字方塊 134"/>
            <p:cNvSpPr txBox="1"/>
            <p:nvPr/>
          </p:nvSpPr>
          <p:spPr>
            <a:xfrm>
              <a:off x="4067904" y="271926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6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cxnSp>
          <p:nvCxnSpPr>
            <p:cNvPr id="137" name="直線單箭頭接點 136"/>
            <p:cNvCxnSpPr/>
            <p:nvPr/>
          </p:nvCxnSpPr>
          <p:spPr>
            <a:xfrm flipV="1">
              <a:off x="4326898" y="2766433"/>
              <a:ext cx="0" cy="2402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文字方塊 142"/>
            <p:cNvSpPr txBox="1"/>
            <p:nvPr/>
          </p:nvSpPr>
          <p:spPr>
            <a:xfrm>
              <a:off x="1500651" y="3047063"/>
              <a:ext cx="1520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>
                  <a:solidFill>
                    <a:srgbClr val="C00000"/>
                  </a:solidFill>
                </a:rPr>
                <a:t>9 vs 6.  9 loses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144" name="文字方塊 143"/>
            <p:cNvSpPr txBox="1"/>
            <p:nvPr/>
          </p:nvSpPr>
          <p:spPr>
            <a:xfrm>
              <a:off x="4553065" y="2757735"/>
              <a:ext cx="1520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>
                  <a:solidFill>
                    <a:srgbClr val="C00000"/>
                  </a:solidFill>
                </a:rPr>
                <a:t>6 vs 8.  8 loses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145" name="文字方塊 144"/>
            <p:cNvSpPr txBox="1"/>
            <p:nvPr/>
          </p:nvSpPr>
          <p:spPr>
            <a:xfrm>
              <a:off x="6044812" y="3093153"/>
              <a:ext cx="1754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>
                  <a:solidFill>
                    <a:srgbClr val="C00000"/>
                  </a:solidFill>
                </a:rPr>
                <a:t>8 vs 17.  17 loses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146" name="文字方塊 145"/>
            <p:cNvSpPr txBox="1"/>
            <p:nvPr/>
          </p:nvSpPr>
          <p:spPr>
            <a:xfrm>
              <a:off x="3569932" y="2491696"/>
              <a:ext cx="7843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index 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7" name="文字方塊 146"/>
            <p:cNvSpPr txBox="1"/>
            <p:nvPr/>
          </p:nvSpPr>
          <p:spPr>
            <a:xfrm>
              <a:off x="6999199" y="3624440"/>
              <a:ext cx="1871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>
                  <a:solidFill>
                    <a:srgbClr val="C00000"/>
                  </a:solidFill>
                </a:rPr>
                <a:t>90 vs 17.  90 loses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  <p:sp>
          <p:nvSpPr>
            <p:cNvPr id="148" name="文字方塊 147"/>
            <p:cNvSpPr txBox="1"/>
            <p:nvPr/>
          </p:nvSpPr>
          <p:spPr>
            <a:xfrm>
              <a:off x="309272" y="3656302"/>
              <a:ext cx="1754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>
                  <a:solidFill>
                    <a:srgbClr val="C00000"/>
                  </a:solidFill>
                </a:rPr>
                <a:t>10 vs 9.  10 loses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6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Min Loser Tree For 8 Players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298</a:t>
            </a:fld>
            <a:endParaRPr lang="zh-TW" altLang="en-US"/>
          </a:p>
        </p:txBody>
      </p:sp>
      <p:grpSp>
        <p:nvGrpSpPr>
          <p:cNvPr id="50" name="群組 73"/>
          <p:cNvGrpSpPr/>
          <p:nvPr/>
        </p:nvGrpSpPr>
        <p:grpSpPr>
          <a:xfrm>
            <a:off x="1593984" y="2329951"/>
            <a:ext cx="5856325" cy="2166797"/>
            <a:chOff x="1593984" y="2329951"/>
            <a:chExt cx="5856325" cy="2166797"/>
          </a:xfrm>
        </p:grpSpPr>
        <p:sp>
          <p:nvSpPr>
            <p:cNvPr id="5" name="橢圓 4"/>
            <p:cNvSpPr/>
            <p:nvPr/>
          </p:nvSpPr>
          <p:spPr>
            <a:xfrm>
              <a:off x="2047083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3618468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2865761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5094494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5837483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319031" y="2475972"/>
              <a:ext cx="341814" cy="3418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接點 10"/>
            <p:cNvCxnSpPr>
              <a:stCxn id="10" idx="3"/>
              <a:endCxn id="7" idx="7"/>
            </p:cNvCxnSpPr>
            <p:nvPr/>
          </p:nvCxnSpPr>
          <p:spPr>
            <a:xfrm flipH="1">
              <a:off x="3157517" y="2767729"/>
              <a:ext cx="1211572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7" idx="3"/>
              <a:endCxn id="5" idx="7"/>
            </p:cNvCxnSpPr>
            <p:nvPr/>
          </p:nvCxnSpPr>
          <p:spPr>
            <a:xfrm flipH="1">
              <a:off x="2338839" y="3347482"/>
              <a:ext cx="576980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7" idx="5"/>
              <a:endCxn id="6" idx="1"/>
            </p:cNvCxnSpPr>
            <p:nvPr/>
          </p:nvCxnSpPr>
          <p:spPr>
            <a:xfrm>
              <a:off x="3157517" y="3347482"/>
              <a:ext cx="511009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10" idx="5"/>
              <a:endCxn id="9" idx="1"/>
            </p:cNvCxnSpPr>
            <p:nvPr/>
          </p:nvCxnSpPr>
          <p:spPr>
            <a:xfrm>
              <a:off x="4610787" y="2767729"/>
              <a:ext cx="1276754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9" idx="3"/>
              <a:endCxn id="8" idx="7"/>
            </p:cNvCxnSpPr>
            <p:nvPr/>
          </p:nvCxnSpPr>
          <p:spPr>
            <a:xfrm flipH="1">
              <a:off x="5386250" y="3347482"/>
              <a:ext cx="50129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橢圓 15"/>
            <p:cNvSpPr/>
            <p:nvPr/>
          </p:nvSpPr>
          <p:spPr>
            <a:xfrm>
              <a:off x="1641717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2424481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3216604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39837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6642342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cxnSp>
          <p:nvCxnSpPr>
            <p:cNvPr id="21" name="直線接點 20"/>
            <p:cNvCxnSpPr>
              <a:stCxn id="9" idx="5"/>
              <a:endCxn id="20" idx="1"/>
            </p:cNvCxnSpPr>
            <p:nvPr/>
          </p:nvCxnSpPr>
          <p:spPr>
            <a:xfrm>
              <a:off x="6129239" y="3347482"/>
              <a:ext cx="56316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5" idx="3"/>
              <a:endCxn id="16" idx="0"/>
            </p:cNvCxnSpPr>
            <p:nvPr/>
          </p:nvCxnSpPr>
          <p:spPr>
            <a:xfrm flipH="1">
              <a:off x="1812624" y="3843574"/>
              <a:ext cx="284517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線接點 22"/>
            <p:cNvCxnSpPr>
              <a:stCxn id="5" idx="5"/>
              <a:endCxn id="17" idx="0"/>
            </p:cNvCxnSpPr>
            <p:nvPr/>
          </p:nvCxnSpPr>
          <p:spPr>
            <a:xfrm>
              <a:off x="2338839" y="3843574"/>
              <a:ext cx="256549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接點 23"/>
            <p:cNvCxnSpPr>
              <a:stCxn id="6" idx="3"/>
              <a:endCxn id="18" idx="0"/>
            </p:cNvCxnSpPr>
            <p:nvPr/>
          </p:nvCxnSpPr>
          <p:spPr>
            <a:xfrm flipH="1">
              <a:off x="3387511" y="3843574"/>
              <a:ext cx="2810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6" idx="5"/>
              <a:endCxn id="19" idx="0"/>
            </p:cNvCxnSpPr>
            <p:nvPr/>
          </p:nvCxnSpPr>
          <p:spPr>
            <a:xfrm>
              <a:off x="3910224" y="3843574"/>
              <a:ext cx="2444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單箭頭接點 25"/>
            <p:cNvCxnSpPr>
              <a:endCxn id="10" idx="0"/>
            </p:cNvCxnSpPr>
            <p:nvPr/>
          </p:nvCxnSpPr>
          <p:spPr>
            <a:xfrm>
              <a:off x="4489938" y="232995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4756775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橢圓 27"/>
            <p:cNvSpPr/>
            <p:nvPr/>
          </p:nvSpPr>
          <p:spPr>
            <a:xfrm>
              <a:off x="5523906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橢圓 28"/>
            <p:cNvSpPr/>
            <p:nvPr/>
          </p:nvSpPr>
          <p:spPr>
            <a:xfrm>
              <a:off x="63160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059719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31" name="直線接點 30"/>
            <p:cNvCxnSpPr>
              <a:stCxn id="8" idx="3"/>
              <a:endCxn id="27" idx="0"/>
            </p:cNvCxnSpPr>
            <p:nvPr/>
          </p:nvCxnSpPr>
          <p:spPr>
            <a:xfrm flipH="1">
              <a:off x="4927682" y="3843574"/>
              <a:ext cx="216870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線接點 31"/>
            <p:cNvCxnSpPr>
              <a:stCxn id="8" idx="5"/>
              <a:endCxn id="28" idx="0"/>
            </p:cNvCxnSpPr>
            <p:nvPr/>
          </p:nvCxnSpPr>
          <p:spPr>
            <a:xfrm>
              <a:off x="5386250" y="3843574"/>
              <a:ext cx="308563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接點 32"/>
            <p:cNvCxnSpPr>
              <a:stCxn id="20" idx="3"/>
              <a:endCxn id="29" idx="0"/>
            </p:cNvCxnSpPr>
            <p:nvPr/>
          </p:nvCxnSpPr>
          <p:spPr>
            <a:xfrm flipH="1">
              <a:off x="6486939" y="3843574"/>
              <a:ext cx="205461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20" idx="5"/>
              <a:endCxn id="30" idx="0"/>
            </p:cNvCxnSpPr>
            <p:nvPr/>
          </p:nvCxnSpPr>
          <p:spPr>
            <a:xfrm>
              <a:off x="6934098" y="3843574"/>
              <a:ext cx="296528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4097483" y="23885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737306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675905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92427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49545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97799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48571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593984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485388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158528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987710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69118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5544956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215882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05725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Min Loser Tree For 8 Players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299</a:t>
            </a:fld>
            <a:endParaRPr lang="zh-TW" altLang="en-US"/>
          </a:p>
        </p:txBody>
      </p:sp>
      <p:grpSp>
        <p:nvGrpSpPr>
          <p:cNvPr id="3" name="群組 73"/>
          <p:cNvGrpSpPr/>
          <p:nvPr/>
        </p:nvGrpSpPr>
        <p:grpSpPr>
          <a:xfrm>
            <a:off x="1593984" y="2329951"/>
            <a:ext cx="5856325" cy="2166797"/>
            <a:chOff x="1593984" y="2329951"/>
            <a:chExt cx="5856325" cy="2166797"/>
          </a:xfrm>
        </p:grpSpPr>
        <p:sp>
          <p:nvSpPr>
            <p:cNvPr id="5" name="橢圓 4"/>
            <p:cNvSpPr/>
            <p:nvPr/>
          </p:nvSpPr>
          <p:spPr>
            <a:xfrm>
              <a:off x="2047083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" name="橢圓 5"/>
            <p:cNvSpPr/>
            <p:nvPr/>
          </p:nvSpPr>
          <p:spPr>
            <a:xfrm>
              <a:off x="3618468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2865761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5094494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5837483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319031" y="2475972"/>
              <a:ext cx="341814" cy="3418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接點 10"/>
            <p:cNvCxnSpPr>
              <a:stCxn id="10" idx="3"/>
              <a:endCxn id="7" idx="7"/>
            </p:cNvCxnSpPr>
            <p:nvPr/>
          </p:nvCxnSpPr>
          <p:spPr>
            <a:xfrm flipH="1">
              <a:off x="3157517" y="2767729"/>
              <a:ext cx="1211572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7" idx="3"/>
              <a:endCxn id="5" idx="7"/>
            </p:cNvCxnSpPr>
            <p:nvPr/>
          </p:nvCxnSpPr>
          <p:spPr>
            <a:xfrm flipH="1">
              <a:off x="2338839" y="3347482"/>
              <a:ext cx="576980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7" idx="5"/>
              <a:endCxn id="6" idx="1"/>
            </p:cNvCxnSpPr>
            <p:nvPr/>
          </p:nvCxnSpPr>
          <p:spPr>
            <a:xfrm>
              <a:off x="3157517" y="3347482"/>
              <a:ext cx="511009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10" idx="5"/>
              <a:endCxn id="9" idx="1"/>
            </p:cNvCxnSpPr>
            <p:nvPr/>
          </p:nvCxnSpPr>
          <p:spPr>
            <a:xfrm>
              <a:off x="4610787" y="2767729"/>
              <a:ext cx="1276754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9" idx="3"/>
              <a:endCxn id="8" idx="7"/>
            </p:cNvCxnSpPr>
            <p:nvPr/>
          </p:nvCxnSpPr>
          <p:spPr>
            <a:xfrm flipH="1">
              <a:off x="5386250" y="3347482"/>
              <a:ext cx="50129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橢圓 15"/>
            <p:cNvSpPr/>
            <p:nvPr/>
          </p:nvSpPr>
          <p:spPr>
            <a:xfrm>
              <a:off x="1641717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2424481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3216604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39837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6642342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cxnSp>
          <p:nvCxnSpPr>
            <p:cNvPr id="21" name="直線接點 20"/>
            <p:cNvCxnSpPr>
              <a:stCxn id="9" idx="5"/>
              <a:endCxn id="20" idx="1"/>
            </p:cNvCxnSpPr>
            <p:nvPr/>
          </p:nvCxnSpPr>
          <p:spPr>
            <a:xfrm>
              <a:off x="6129239" y="3347482"/>
              <a:ext cx="56316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5" idx="3"/>
              <a:endCxn id="16" idx="0"/>
            </p:cNvCxnSpPr>
            <p:nvPr/>
          </p:nvCxnSpPr>
          <p:spPr>
            <a:xfrm flipH="1">
              <a:off x="1812624" y="3843574"/>
              <a:ext cx="284517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線接點 22"/>
            <p:cNvCxnSpPr>
              <a:stCxn id="5" idx="5"/>
              <a:endCxn id="17" idx="0"/>
            </p:cNvCxnSpPr>
            <p:nvPr/>
          </p:nvCxnSpPr>
          <p:spPr>
            <a:xfrm>
              <a:off x="2338839" y="3843574"/>
              <a:ext cx="256549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接點 23"/>
            <p:cNvCxnSpPr>
              <a:stCxn id="6" idx="3"/>
              <a:endCxn id="18" idx="0"/>
            </p:cNvCxnSpPr>
            <p:nvPr/>
          </p:nvCxnSpPr>
          <p:spPr>
            <a:xfrm flipH="1">
              <a:off x="3387511" y="3843574"/>
              <a:ext cx="2810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6" idx="5"/>
              <a:endCxn id="19" idx="0"/>
            </p:cNvCxnSpPr>
            <p:nvPr/>
          </p:nvCxnSpPr>
          <p:spPr>
            <a:xfrm>
              <a:off x="3910224" y="3843574"/>
              <a:ext cx="2444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單箭頭接點 25"/>
            <p:cNvCxnSpPr>
              <a:endCxn id="10" idx="0"/>
            </p:cNvCxnSpPr>
            <p:nvPr/>
          </p:nvCxnSpPr>
          <p:spPr>
            <a:xfrm>
              <a:off x="4489938" y="232995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4756775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橢圓 27"/>
            <p:cNvSpPr/>
            <p:nvPr/>
          </p:nvSpPr>
          <p:spPr>
            <a:xfrm>
              <a:off x="5523906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橢圓 28"/>
            <p:cNvSpPr/>
            <p:nvPr/>
          </p:nvSpPr>
          <p:spPr>
            <a:xfrm>
              <a:off x="63160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059719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31" name="直線接點 30"/>
            <p:cNvCxnSpPr>
              <a:stCxn id="8" idx="3"/>
              <a:endCxn id="27" idx="0"/>
            </p:cNvCxnSpPr>
            <p:nvPr/>
          </p:nvCxnSpPr>
          <p:spPr>
            <a:xfrm flipH="1">
              <a:off x="4927682" y="3843574"/>
              <a:ext cx="216870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線接點 31"/>
            <p:cNvCxnSpPr>
              <a:stCxn id="8" idx="5"/>
              <a:endCxn id="28" idx="0"/>
            </p:cNvCxnSpPr>
            <p:nvPr/>
          </p:nvCxnSpPr>
          <p:spPr>
            <a:xfrm>
              <a:off x="5386250" y="3843574"/>
              <a:ext cx="308563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接點 32"/>
            <p:cNvCxnSpPr>
              <a:stCxn id="20" idx="3"/>
              <a:endCxn id="29" idx="0"/>
            </p:cNvCxnSpPr>
            <p:nvPr/>
          </p:nvCxnSpPr>
          <p:spPr>
            <a:xfrm flipH="1">
              <a:off x="6486939" y="3843574"/>
              <a:ext cx="205461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20" idx="5"/>
              <a:endCxn id="30" idx="0"/>
            </p:cNvCxnSpPr>
            <p:nvPr/>
          </p:nvCxnSpPr>
          <p:spPr>
            <a:xfrm>
              <a:off x="6934098" y="3843574"/>
              <a:ext cx="296528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4097483" y="23885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737306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675905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92427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49545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97799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48571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593984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485388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158528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987710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69118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5544956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215882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05725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群組 74"/>
          <p:cNvGrpSpPr/>
          <p:nvPr/>
        </p:nvGrpSpPr>
        <p:grpSpPr>
          <a:xfrm>
            <a:off x="2435935" y="3066952"/>
            <a:ext cx="336535" cy="338554"/>
            <a:chOff x="2435935" y="3559321"/>
            <a:chExt cx="336535" cy="338554"/>
          </a:xfrm>
        </p:grpSpPr>
        <p:cxnSp>
          <p:nvCxnSpPr>
            <p:cNvPr id="63" name="直線單箭頭接點 62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9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smtClean="0">
                <a:solidFill>
                  <a:srgbClr val="C00000"/>
                </a:solidFill>
              </a:rPr>
              <a:t>5.1 Introduction</a:t>
            </a:r>
          </a:p>
          <a:p>
            <a:r>
              <a:rPr lang="en-US" altLang="zh-TW" smtClean="0"/>
              <a:t>5.2-5.5 Binary trees</a:t>
            </a:r>
          </a:p>
          <a:p>
            <a:r>
              <a:rPr lang="en-US" altLang="zh-TW" smtClean="0"/>
              <a:t>5.6 Heaps</a:t>
            </a:r>
          </a:p>
          <a:p>
            <a:r>
              <a:rPr lang="en-US" altLang="zh-TW" smtClean="0"/>
              <a:t>5.7 Binary search trees</a:t>
            </a:r>
          </a:p>
          <a:p>
            <a:r>
              <a:rPr lang="en-US" altLang="zh-TW" smtClean="0"/>
              <a:t>5.8 Selection trees</a:t>
            </a:r>
          </a:p>
          <a:p>
            <a:r>
              <a:rPr lang="en-US" altLang="zh-TW" smtClean="0"/>
              <a:t>5.9 Forests</a:t>
            </a:r>
          </a:p>
          <a:p>
            <a:r>
              <a:rPr lang="en-US" altLang="zh-TW" smtClean="0"/>
              <a:t>(5.10 Disjoint sets)</a:t>
            </a:r>
          </a:p>
          <a:p>
            <a:r>
              <a:rPr lang="en-US" altLang="zh-TW" smtClean="0"/>
              <a:t>(5.11 Counting binary trees)</a:t>
            </a:r>
            <a:endParaRPr lang="en-US" altLang="zh-TW"/>
          </a:p>
          <a:p>
            <a:pPr lvl="1"/>
            <a:endParaRPr lang="en-US" altLang="zh-TW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AutoShape 251"/>
          <p:cNvSpPr>
            <a:spLocks noChangeAspect="1" noChangeArrowheads="1"/>
          </p:cNvSpPr>
          <p:nvPr/>
        </p:nvSpPr>
        <p:spPr bwMode="auto">
          <a:xfrm>
            <a:off x="5789229" y="2804097"/>
            <a:ext cx="1865313" cy="384175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ea typeface="新細明體" pitchFamily="18" charset="-120"/>
              </a:rPr>
              <a:t>Make Money Fast!</a:t>
            </a:r>
          </a:p>
        </p:txBody>
      </p:sp>
      <p:sp>
        <p:nvSpPr>
          <p:cNvPr id="6" name="AutoShape 252"/>
          <p:cNvSpPr>
            <a:spLocks noChangeAspect="1" noChangeArrowheads="1"/>
          </p:cNvSpPr>
          <p:nvPr/>
        </p:nvSpPr>
        <p:spPr bwMode="auto">
          <a:xfrm>
            <a:off x="4725604" y="3804222"/>
            <a:ext cx="765175" cy="6540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ea typeface="新細明體" pitchFamily="18" charset="-120"/>
              </a:rPr>
              <a:t>Stock</a:t>
            </a:r>
            <a:br>
              <a:rPr lang="en-US" altLang="zh-TW" sz="1600">
                <a:ea typeface="新細明體" pitchFamily="18" charset="-120"/>
              </a:rPr>
            </a:br>
            <a:r>
              <a:rPr lang="en-US" altLang="zh-TW" sz="1600">
                <a:ea typeface="新細明體" pitchFamily="18" charset="-120"/>
              </a:rPr>
              <a:t>Fraud</a:t>
            </a:r>
          </a:p>
        </p:txBody>
      </p:sp>
      <p:sp>
        <p:nvSpPr>
          <p:cNvPr id="7" name="AutoShape 253"/>
          <p:cNvSpPr>
            <a:spLocks noChangeAspect="1" noChangeArrowheads="1"/>
          </p:cNvSpPr>
          <p:nvPr/>
        </p:nvSpPr>
        <p:spPr bwMode="auto">
          <a:xfrm>
            <a:off x="6240079" y="3804222"/>
            <a:ext cx="957263" cy="6540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ea typeface="新細明體" pitchFamily="18" charset="-120"/>
              </a:rPr>
              <a:t>Ponzi</a:t>
            </a:r>
            <a:br>
              <a:rPr lang="en-US" altLang="zh-TW" sz="1600">
                <a:ea typeface="新細明體" pitchFamily="18" charset="-120"/>
              </a:rPr>
            </a:br>
            <a:r>
              <a:rPr lang="en-US" altLang="zh-TW" sz="1600">
                <a:ea typeface="新細明體" pitchFamily="18" charset="-120"/>
              </a:rPr>
              <a:t>Scheme</a:t>
            </a:r>
          </a:p>
        </p:txBody>
      </p:sp>
      <p:cxnSp>
        <p:nvCxnSpPr>
          <p:cNvPr id="8" name="AutoShape 254"/>
          <p:cNvCxnSpPr>
            <a:cxnSpLocks noChangeShapeType="1"/>
            <a:stCxn id="5" idx="2"/>
            <a:endCxn id="7" idx="0"/>
          </p:cNvCxnSpPr>
          <p:nvPr/>
        </p:nvCxnSpPr>
        <p:spPr bwMode="auto">
          <a:xfrm flipH="1">
            <a:off x="6719504" y="3197797"/>
            <a:ext cx="3175" cy="596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" name="AutoShape 255"/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5108192" y="3197797"/>
            <a:ext cx="1614487" cy="596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" name="AutoShape 256"/>
          <p:cNvSpPr>
            <a:spLocks noChangeAspect="1" noChangeArrowheads="1"/>
          </p:cNvSpPr>
          <p:nvPr/>
        </p:nvSpPr>
        <p:spPr bwMode="auto">
          <a:xfrm>
            <a:off x="7843454" y="3802635"/>
            <a:ext cx="996950" cy="6540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1600">
                <a:ea typeface="新細明體" pitchFamily="18" charset="-120"/>
              </a:rPr>
              <a:t>Bank</a:t>
            </a:r>
            <a:br>
              <a:rPr lang="en-US" altLang="zh-TW" sz="1600">
                <a:ea typeface="新細明體" pitchFamily="18" charset="-120"/>
              </a:rPr>
            </a:br>
            <a:r>
              <a:rPr lang="en-US" altLang="zh-TW" sz="1600">
                <a:ea typeface="新細明體" pitchFamily="18" charset="-120"/>
              </a:rPr>
              <a:t>Robbery</a:t>
            </a:r>
          </a:p>
        </p:txBody>
      </p:sp>
      <p:cxnSp>
        <p:nvCxnSpPr>
          <p:cNvPr id="11" name="AutoShape 257"/>
          <p:cNvCxnSpPr>
            <a:cxnSpLocks noChangeShapeType="1"/>
            <a:stCxn id="5" idx="2"/>
            <a:endCxn id="10" idx="0"/>
          </p:cNvCxnSpPr>
          <p:nvPr/>
        </p:nvCxnSpPr>
        <p:spPr bwMode="auto">
          <a:xfrm>
            <a:off x="6722679" y="3197797"/>
            <a:ext cx="1619250" cy="595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30798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Ordered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485892"/>
          </a:xfrm>
        </p:spPr>
        <p:txBody>
          <a:bodyPr>
            <a:normAutofit lnSpcReduction="10000"/>
          </a:bodyPr>
          <a:lstStyle/>
          <a:p>
            <a:r>
              <a:rPr lang="en-US" altLang="zh-TW" b="1" smtClean="0">
                <a:solidFill>
                  <a:srgbClr val="0000CC"/>
                </a:solidFill>
                <a:ea typeface="新細明體" pitchFamily="18" charset="-120"/>
              </a:rPr>
              <a:t>Ordered tree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: </a:t>
            </a:r>
            <a:r>
              <a:rPr lang="en-US" altLang="zh-TW" smtClean="0">
                <a:ea typeface="新細明體" pitchFamily="18" charset="-120"/>
              </a:rPr>
              <a:t>if there is a </a:t>
            </a:r>
            <a:r>
              <a:rPr lang="en-US" altLang="zh-TW" b="1" i="1" smtClean="0">
                <a:solidFill>
                  <a:srgbClr val="C00000"/>
                </a:solidFill>
                <a:ea typeface="新細明體" pitchFamily="18" charset="-120"/>
              </a:rPr>
              <a:t>linear ordering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 </a:t>
            </a:r>
            <a:r>
              <a:rPr lang="en-US" altLang="zh-TW" smtClean="0">
                <a:ea typeface="新細明體" pitchFamily="18" charset="-120"/>
              </a:rPr>
              <a:t>defined for the children of each node, i.e., we can identify children as being the first, second, third, and so on.</a:t>
            </a:r>
          </a:p>
          <a:p>
            <a:r>
              <a:rPr lang="en-US" altLang="zh-TW" smtClean="0">
                <a:ea typeface="新細明體" pitchFamily="18" charset="-120"/>
              </a:rPr>
              <a:t>Such an ordering is usually indicated in a drawing of a tree by </a:t>
            </a:r>
            <a:r>
              <a:rPr lang="en-US" altLang="zh-TW" b="1" i="1" smtClean="0">
                <a:ea typeface="新細明體" pitchFamily="18" charset="-120"/>
              </a:rPr>
              <a:t>arranging siblings left to right</a:t>
            </a:r>
            <a:r>
              <a:rPr lang="en-US" altLang="zh-TW" smtClean="0">
                <a:ea typeface="新細明體" pitchFamily="18" charset="-120"/>
              </a:rPr>
              <a:t>, corresponding to their linear relationship.</a:t>
            </a:r>
          </a:p>
          <a:p>
            <a:endParaRPr lang="en-US" altLang="zh-TW" smtClean="0">
              <a:ea typeface="新細明體" pitchFamily="18" charset="-120"/>
            </a:endParaRP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6303" y="3924886"/>
            <a:ext cx="4156712" cy="2684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smtClean="0">
                <a:solidFill>
                  <a:srgbClr val="0000CC"/>
                </a:solidFill>
                <a:ea typeface="新細明體" pitchFamily="18" charset="-120"/>
              </a:rPr>
              <a:t>Ordered tree</a:t>
            </a:r>
            <a:r>
              <a:rPr lang="en-US" altLang="zh-TW" sz="2800" smtClean="0">
                <a:ea typeface="新細明體" pitchFamily="18" charset="-120"/>
              </a:rPr>
              <a:t> typically indicate the </a:t>
            </a:r>
            <a:r>
              <a:rPr lang="en-US" altLang="zh-TW" sz="2800" smtClean="0">
                <a:solidFill>
                  <a:srgbClr val="0000CC"/>
                </a:solidFill>
                <a:ea typeface="新細明體" pitchFamily="18" charset="-120"/>
              </a:rPr>
              <a:t>linear order relationship</a:t>
            </a:r>
            <a:r>
              <a:rPr lang="en-US" altLang="zh-TW" sz="2800" smtClean="0">
                <a:ea typeface="新細明體" pitchFamily="18" charset="-120"/>
              </a:rPr>
              <a:t> existing between siblings by listing them in a </a:t>
            </a:r>
            <a:r>
              <a:rPr lang="en-US" altLang="zh-TW" sz="2800" b="1" smtClean="0">
                <a:ea typeface="新細明體" pitchFamily="18" charset="-120"/>
              </a:rPr>
              <a:t>sequence</a:t>
            </a:r>
            <a:r>
              <a:rPr lang="en-US" altLang="zh-TW" sz="2800" smtClean="0">
                <a:ea typeface="新細明體" pitchFamily="18" charset="-120"/>
              </a:rPr>
              <a:t> or </a:t>
            </a:r>
            <a:r>
              <a:rPr lang="en-US" altLang="zh-TW" sz="2800" b="1" err="1" smtClean="0">
                <a:ea typeface="新細明體" pitchFamily="18" charset="-120"/>
              </a:rPr>
              <a:t>iterator</a:t>
            </a:r>
            <a:r>
              <a:rPr lang="en-US" altLang="zh-TW" sz="2800" smtClean="0">
                <a:ea typeface="新細明體" pitchFamily="18" charset="-120"/>
              </a:rPr>
              <a:t> in the correct order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+mn-cs"/>
              </a:rPr>
              <a:t>.</a:t>
            </a:r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4969687" y="3625850"/>
            <a:ext cx="4021137" cy="3116263"/>
            <a:chOff x="4716463" y="3625850"/>
            <a:chExt cx="4021137" cy="3116263"/>
          </a:xfrm>
        </p:grpSpPr>
        <p:grpSp>
          <p:nvGrpSpPr>
            <p:cNvPr id="29" name="Group 67"/>
            <p:cNvGrpSpPr>
              <a:grpSpLocks/>
            </p:cNvGrpSpPr>
            <p:nvPr/>
          </p:nvGrpSpPr>
          <p:grpSpPr bwMode="auto">
            <a:xfrm>
              <a:off x="5029200" y="3625850"/>
              <a:ext cx="3708400" cy="3116263"/>
              <a:chOff x="3135" y="1253"/>
              <a:chExt cx="2336" cy="1963"/>
            </a:xfrm>
          </p:grpSpPr>
          <p:sp>
            <p:nvSpPr>
              <p:cNvPr id="41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217" y="1253"/>
                <a:ext cx="213" cy="23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1600">
                    <a:ea typeface="新細明體" pitchFamily="18" charset="-120"/>
                  </a:rPr>
                  <a:t>A</a:t>
                </a:r>
              </a:p>
            </p:txBody>
          </p:sp>
          <p:sp>
            <p:nvSpPr>
              <p:cNvPr id="42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3385" y="1829"/>
                <a:ext cx="211" cy="23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1600">
                    <a:ea typeface="新細明體" pitchFamily="18" charset="-120"/>
                  </a:rPr>
                  <a:t>B</a:t>
                </a:r>
              </a:p>
            </p:txBody>
          </p:sp>
          <p:sp>
            <p:nvSpPr>
              <p:cNvPr id="43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5247" y="1828"/>
                <a:ext cx="224" cy="233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1600">
                    <a:ea typeface="新細明體" pitchFamily="18" charset="-120"/>
                  </a:rPr>
                  <a:t>D</a:t>
                </a:r>
              </a:p>
            </p:txBody>
          </p:sp>
          <p:sp>
            <p:nvSpPr>
              <p:cNvPr id="44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755" y="1829"/>
                <a:ext cx="213" cy="23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1600">
                    <a:ea typeface="新細明體" pitchFamily="18" charset="-120"/>
                  </a:rPr>
                  <a:t>C</a:t>
                </a:r>
              </a:p>
            </p:txBody>
          </p:sp>
          <p:sp>
            <p:nvSpPr>
              <p:cNvPr id="45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94" y="2404"/>
                <a:ext cx="222" cy="233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1600">
                    <a:ea typeface="新細明體" pitchFamily="18" charset="-120"/>
                  </a:rPr>
                  <a:t>G</a:t>
                </a:r>
              </a:p>
            </p:txBody>
          </p:sp>
          <p:sp>
            <p:nvSpPr>
              <p:cNvPr id="46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5007" y="2404"/>
                <a:ext cx="223" cy="233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1600">
                    <a:ea typeface="新細明體" pitchFamily="18" charset="-120"/>
                  </a:rPr>
                  <a:t>H</a:t>
                </a:r>
              </a:p>
            </p:txBody>
          </p:sp>
          <p:sp>
            <p:nvSpPr>
              <p:cNvPr id="47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3135" y="2404"/>
                <a:ext cx="208" cy="23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1600">
                    <a:ea typeface="新細明體" pitchFamily="18" charset="-120"/>
                  </a:rPr>
                  <a:t>E</a:t>
                </a:r>
              </a:p>
            </p:txBody>
          </p:sp>
          <p:sp>
            <p:nvSpPr>
              <p:cNvPr id="48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3639" y="2405"/>
                <a:ext cx="202" cy="23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1600">
                    <a:ea typeface="新細明體" pitchFamily="18" charset="-120"/>
                  </a:rPr>
                  <a:t>F</a:t>
                </a:r>
              </a:p>
            </p:txBody>
          </p:sp>
          <p:cxnSp>
            <p:nvCxnSpPr>
              <p:cNvPr id="49" name="AutoShape 76"/>
              <p:cNvCxnSpPr>
                <a:cxnSpLocks noChangeShapeType="1"/>
                <a:stCxn id="41" idx="2"/>
                <a:endCxn id="42" idx="0"/>
              </p:cNvCxnSpPr>
              <p:nvPr/>
            </p:nvCxnSpPr>
            <p:spPr bwMode="auto">
              <a:xfrm flipH="1">
                <a:off x="3491" y="1494"/>
                <a:ext cx="833" cy="326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0" name="AutoShape 77"/>
              <p:cNvCxnSpPr>
                <a:cxnSpLocks noChangeShapeType="1"/>
                <a:stCxn id="41" idx="2"/>
                <a:endCxn id="44" idx="0"/>
              </p:cNvCxnSpPr>
              <p:nvPr/>
            </p:nvCxnSpPr>
            <p:spPr bwMode="auto">
              <a:xfrm>
                <a:off x="4324" y="1494"/>
                <a:ext cx="538" cy="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78"/>
              <p:cNvCxnSpPr>
                <a:cxnSpLocks noChangeShapeType="1"/>
                <a:stCxn id="41" idx="2"/>
                <a:endCxn id="43" idx="0"/>
              </p:cNvCxnSpPr>
              <p:nvPr/>
            </p:nvCxnSpPr>
            <p:spPr bwMode="auto">
              <a:xfrm>
                <a:off x="4324" y="1494"/>
                <a:ext cx="1036" cy="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2" name="AutoShape 79"/>
              <p:cNvCxnSpPr>
                <a:cxnSpLocks noChangeShapeType="1"/>
                <a:stCxn id="44" idx="2"/>
                <a:endCxn id="46" idx="0"/>
              </p:cNvCxnSpPr>
              <p:nvPr/>
            </p:nvCxnSpPr>
            <p:spPr bwMode="auto">
              <a:xfrm>
                <a:off x="4862" y="2071"/>
                <a:ext cx="257" cy="32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3" name="AutoShape 80"/>
              <p:cNvCxnSpPr>
                <a:cxnSpLocks noChangeShapeType="1"/>
                <a:stCxn id="44" idx="2"/>
                <a:endCxn id="45" idx="0"/>
              </p:cNvCxnSpPr>
              <p:nvPr/>
            </p:nvCxnSpPr>
            <p:spPr bwMode="auto">
              <a:xfrm flipH="1">
                <a:off x="4606" y="2071"/>
                <a:ext cx="256" cy="32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4" name="AutoShape 81"/>
              <p:cNvCxnSpPr>
                <a:cxnSpLocks noChangeShapeType="1"/>
                <a:stCxn id="42" idx="2"/>
                <a:endCxn id="48" idx="0"/>
              </p:cNvCxnSpPr>
              <p:nvPr/>
            </p:nvCxnSpPr>
            <p:spPr bwMode="auto">
              <a:xfrm>
                <a:off x="3491" y="2070"/>
                <a:ext cx="250" cy="326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5" name="AutoShape 82"/>
              <p:cNvCxnSpPr>
                <a:cxnSpLocks noChangeShapeType="1"/>
                <a:stCxn id="42" idx="2"/>
                <a:endCxn id="47" idx="0"/>
              </p:cNvCxnSpPr>
              <p:nvPr/>
            </p:nvCxnSpPr>
            <p:spPr bwMode="auto">
              <a:xfrm flipH="1">
                <a:off x="3239" y="2070"/>
                <a:ext cx="252" cy="32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56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3289" y="2985"/>
                <a:ext cx="181" cy="229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1600">
                    <a:ea typeface="新細明體" pitchFamily="18" charset="-120"/>
                  </a:rPr>
                  <a:t>I</a:t>
                </a:r>
              </a:p>
            </p:txBody>
          </p:sp>
          <p:sp>
            <p:nvSpPr>
              <p:cNvPr id="57" name="AutoShape 84"/>
              <p:cNvSpPr>
                <a:spLocks noChangeAspect="1" noChangeArrowheads="1"/>
              </p:cNvSpPr>
              <p:nvPr/>
            </p:nvSpPr>
            <p:spPr bwMode="auto">
              <a:xfrm>
                <a:off x="3655" y="2985"/>
                <a:ext cx="187" cy="230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1600">
                    <a:ea typeface="新細明體" pitchFamily="18" charset="-120"/>
                  </a:rPr>
                  <a:t>J</a:t>
                </a:r>
              </a:p>
            </p:txBody>
          </p:sp>
          <p:cxnSp>
            <p:nvCxnSpPr>
              <p:cNvPr id="58" name="AutoShape 85"/>
              <p:cNvCxnSpPr>
                <a:cxnSpLocks noChangeShapeType="1"/>
                <a:stCxn id="48" idx="2"/>
                <a:endCxn id="57" idx="0"/>
              </p:cNvCxnSpPr>
              <p:nvPr/>
            </p:nvCxnSpPr>
            <p:spPr bwMode="auto">
              <a:xfrm>
                <a:off x="3741" y="2646"/>
                <a:ext cx="8" cy="32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9" name="AutoShape 86"/>
              <p:cNvCxnSpPr>
                <a:cxnSpLocks noChangeShapeType="1"/>
                <a:stCxn id="48" idx="2"/>
                <a:endCxn id="56" idx="0"/>
              </p:cNvCxnSpPr>
              <p:nvPr/>
            </p:nvCxnSpPr>
            <p:spPr bwMode="auto">
              <a:xfrm flipH="1">
                <a:off x="3380" y="2646"/>
                <a:ext cx="361" cy="32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60" name="AutoShape 87"/>
              <p:cNvSpPr>
                <a:spLocks noChangeAspect="1" noChangeArrowheads="1"/>
              </p:cNvSpPr>
              <p:nvPr/>
            </p:nvSpPr>
            <p:spPr bwMode="auto">
              <a:xfrm>
                <a:off x="4027" y="2984"/>
                <a:ext cx="211" cy="23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altLang="zh-TW" sz="1600">
                    <a:ea typeface="新細明體" pitchFamily="18" charset="-120"/>
                  </a:rPr>
                  <a:t>K</a:t>
                </a:r>
              </a:p>
            </p:txBody>
          </p:sp>
          <p:cxnSp>
            <p:nvCxnSpPr>
              <p:cNvPr id="61" name="AutoShape 88"/>
              <p:cNvCxnSpPr>
                <a:cxnSpLocks noChangeShapeType="1"/>
                <a:stCxn id="48" idx="2"/>
                <a:endCxn id="60" idx="0"/>
              </p:cNvCxnSpPr>
              <p:nvPr/>
            </p:nvCxnSpPr>
            <p:spPr bwMode="auto">
              <a:xfrm>
                <a:off x="3741" y="2646"/>
                <a:ext cx="392" cy="32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30" name="Oval 90"/>
            <p:cNvSpPr>
              <a:spLocks noChangeArrowheads="1"/>
            </p:cNvSpPr>
            <p:nvPr/>
          </p:nvSpPr>
          <p:spPr bwMode="auto">
            <a:xfrm>
              <a:off x="6372225" y="3716338"/>
              <a:ext cx="215900" cy="2174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>
                  <a:ea typeface="新細明體" pitchFamily="18" charset="-120"/>
                </a:rPr>
                <a:t>1</a:t>
              </a:r>
            </a:p>
          </p:txBody>
        </p:sp>
        <p:sp>
          <p:nvSpPr>
            <p:cNvPr id="31" name="Oval 92"/>
            <p:cNvSpPr>
              <a:spLocks noChangeArrowheads="1"/>
            </p:cNvSpPr>
            <p:nvPr/>
          </p:nvSpPr>
          <p:spPr bwMode="auto">
            <a:xfrm>
              <a:off x="5076825" y="4581525"/>
              <a:ext cx="215900" cy="21748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>
                  <a:ea typeface="新細明體" pitchFamily="18" charset="-120"/>
                </a:rPr>
                <a:t>2</a:t>
              </a:r>
            </a:p>
          </p:txBody>
        </p:sp>
        <p:sp>
          <p:nvSpPr>
            <p:cNvPr id="32" name="Oval 93"/>
            <p:cNvSpPr>
              <a:spLocks noChangeArrowheads="1"/>
            </p:cNvSpPr>
            <p:nvPr/>
          </p:nvSpPr>
          <p:spPr bwMode="auto">
            <a:xfrm>
              <a:off x="7235825" y="4581525"/>
              <a:ext cx="215900" cy="21748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33" name="Oval 94"/>
            <p:cNvSpPr>
              <a:spLocks noChangeArrowheads="1"/>
            </p:cNvSpPr>
            <p:nvPr/>
          </p:nvSpPr>
          <p:spPr bwMode="auto">
            <a:xfrm>
              <a:off x="8101013" y="4581525"/>
              <a:ext cx="215900" cy="21748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>
                  <a:ea typeface="新細明體" pitchFamily="18" charset="-120"/>
                </a:rPr>
                <a:t>4</a:t>
              </a:r>
            </a:p>
          </p:txBody>
        </p:sp>
        <p:sp>
          <p:nvSpPr>
            <p:cNvPr id="34" name="Oval 95"/>
            <p:cNvSpPr>
              <a:spLocks noChangeArrowheads="1"/>
            </p:cNvSpPr>
            <p:nvPr/>
          </p:nvSpPr>
          <p:spPr bwMode="auto">
            <a:xfrm>
              <a:off x="4716463" y="5516563"/>
              <a:ext cx="215900" cy="2174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>
                  <a:ea typeface="新細明體" pitchFamily="18" charset="-120"/>
                </a:rPr>
                <a:t>5</a:t>
              </a:r>
            </a:p>
          </p:txBody>
        </p:sp>
        <p:sp>
          <p:nvSpPr>
            <p:cNvPr id="35" name="Oval 96"/>
            <p:cNvSpPr>
              <a:spLocks noChangeArrowheads="1"/>
            </p:cNvSpPr>
            <p:nvPr/>
          </p:nvSpPr>
          <p:spPr bwMode="auto">
            <a:xfrm>
              <a:off x="5580063" y="5516563"/>
              <a:ext cx="215900" cy="2174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>
                  <a:ea typeface="新細明體" pitchFamily="18" charset="-120"/>
                </a:rPr>
                <a:t>6</a:t>
              </a:r>
            </a:p>
          </p:txBody>
        </p:sp>
        <p:sp>
          <p:nvSpPr>
            <p:cNvPr id="36" name="Oval 97"/>
            <p:cNvSpPr>
              <a:spLocks noChangeArrowheads="1"/>
            </p:cNvSpPr>
            <p:nvPr/>
          </p:nvSpPr>
          <p:spPr bwMode="auto">
            <a:xfrm>
              <a:off x="6948488" y="5516563"/>
              <a:ext cx="215900" cy="2174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37" name="Oval 98"/>
            <p:cNvSpPr>
              <a:spLocks noChangeArrowheads="1"/>
            </p:cNvSpPr>
            <p:nvPr/>
          </p:nvSpPr>
          <p:spPr bwMode="auto">
            <a:xfrm>
              <a:off x="7740650" y="5516563"/>
              <a:ext cx="215900" cy="2174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38" name="Oval 99"/>
            <p:cNvSpPr>
              <a:spLocks noChangeArrowheads="1"/>
            </p:cNvSpPr>
            <p:nvPr/>
          </p:nvSpPr>
          <p:spPr bwMode="auto">
            <a:xfrm>
              <a:off x="5003800" y="6453188"/>
              <a:ext cx="215900" cy="2174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39" name="Oval 100"/>
            <p:cNvSpPr>
              <a:spLocks noChangeArrowheads="1"/>
            </p:cNvSpPr>
            <p:nvPr/>
          </p:nvSpPr>
          <p:spPr bwMode="auto">
            <a:xfrm>
              <a:off x="5651500" y="6453188"/>
              <a:ext cx="215900" cy="2174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>
                  <a:ea typeface="新細明體" pitchFamily="18" charset="-120"/>
                </a:rPr>
                <a:t>10</a:t>
              </a:r>
            </a:p>
          </p:txBody>
        </p:sp>
        <p:sp>
          <p:nvSpPr>
            <p:cNvPr id="40" name="Oval 101"/>
            <p:cNvSpPr>
              <a:spLocks noChangeArrowheads="1"/>
            </p:cNvSpPr>
            <p:nvPr/>
          </p:nvSpPr>
          <p:spPr bwMode="auto">
            <a:xfrm>
              <a:off x="6227763" y="6453188"/>
              <a:ext cx="215900" cy="21748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TW" sz="1600">
                  <a:ea typeface="新細明體" pitchFamily="18" charset="-120"/>
                </a:rPr>
                <a:t>11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Min Loser Tree For 8 Players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300</a:t>
            </a:fld>
            <a:endParaRPr lang="zh-TW" altLang="en-US"/>
          </a:p>
        </p:txBody>
      </p:sp>
      <p:grpSp>
        <p:nvGrpSpPr>
          <p:cNvPr id="3" name="群組 73"/>
          <p:cNvGrpSpPr/>
          <p:nvPr/>
        </p:nvGrpSpPr>
        <p:grpSpPr>
          <a:xfrm>
            <a:off x="1593984" y="2329951"/>
            <a:ext cx="5856325" cy="2166797"/>
            <a:chOff x="1593984" y="2329951"/>
            <a:chExt cx="5856325" cy="2166797"/>
          </a:xfrm>
        </p:grpSpPr>
        <p:sp>
          <p:nvSpPr>
            <p:cNvPr id="5" name="橢圓 4"/>
            <p:cNvSpPr/>
            <p:nvPr/>
          </p:nvSpPr>
          <p:spPr>
            <a:xfrm>
              <a:off x="2047083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" name="橢圓 5"/>
            <p:cNvSpPr/>
            <p:nvPr/>
          </p:nvSpPr>
          <p:spPr>
            <a:xfrm>
              <a:off x="3618468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2865761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5094494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5837483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319031" y="2475972"/>
              <a:ext cx="341814" cy="3418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接點 10"/>
            <p:cNvCxnSpPr>
              <a:stCxn id="10" idx="3"/>
              <a:endCxn id="7" idx="7"/>
            </p:cNvCxnSpPr>
            <p:nvPr/>
          </p:nvCxnSpPr>
          <p:spPr>
            <a:xfrm flipH="1">
              <a:off x="3157517" y="2767729"/>
              <a:ext cx="1211572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7" idx="3"/>
              <a:endCxn id="5" idx="7"/>
            </p:cNvCxnSpPr>
            <p:nvPr/>
          </p:nvCxnSpPr>
          <p:spPr>
            <a:xfrm flipH="1">
              <a:off x="2338839" y="3347482"/>
              <a:ext cx="576980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7" idx="5"/>
              <a:endCxn id="6" idx="1"/>
            </p:cNvCxnSpPr>
            <p:nvPr/>
          </p:nvCxnSpPr>
          <p:spPr>
            <a:xfrm>
              <a:off x="3157517" y="3347482"/>
              <a:ext cx="511009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10" idx="5"/>
              <a:endCxn id="9" idx="1"/>
            </p:cNvCxnSpPr>
            <p:nvPr/>
          </p:nvCxnSpPr>
          <p:spPr>
            <a:xfrm>
              <a:off x="4610787" y="2767729"/>
              <a:ext cx="1276754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9" idx="3"/>
              <a:endCxn id="8" idx="7"/>
            </p:cNvCxnSpPr>
            <p:nvPr/>
          </p:nvCxnSpPr>
          <p:spPr>
            <a:xfrm flipH="1">
              <a:off x="5386250" y="3347482"/>
              <a:ext cx="50129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橢圓 15"/>
            <p:cNvSpPr/>
            <p:nvPr/>
          </p:nvSpPr>
          <p:spPr>
            <a:xfrm>
              <a:off x="1641717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2424481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3216604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39837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6642342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cxnSp>
          <p:nvCxnSpPr>
            <p:cNvPr id="21" name="直線接點 20"/>
            <p:cNvCxnSpPr>
              <a:stCxn id="9" idx="5"/>
              <a:endCxn id="20" idx="1"/>
            </p:cNvCxnSpPr>
            <p:nvPr/>
          </p:nvCxnSpPr>
          <p:spPr>
            <a:xfrm>
              <a:off x="6129239" y="3347482"/>
              <a:ext cx="56316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5" idx="3"/>
              <a:endCxn id="16" idx="0"/>
            </p:cNvCxnSpPr>
            <p:nvPr/>
          </p:nvCxnSpPr>
          <p:spPr>
            <a:xfrm flipH="1">
              <a:off x="1812624" y="3843574"/>
              <a:ext cx="284517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線接點 22"/>
            <p:cNvCxnSpPr>
              <a:stCxn id="5" idx="5"/>
              <a:endCxn id="17" idx="0"/>
            </p:cNvCxnSpPr>
            <p:nvPr/>
          </p:nvCxnSpPr>
          <p:spPr>
            <a:xfrm>
              <a:off x="2338839" y="3843574"/>
              <a:ext cx="256549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接點 23"/>
            <p:cNvCxnSpPr>
              <a:stCxn id="6" idx="3"/>
              <a:endCxn id="18" idx="0"/>
            </p:cNvCxnSpPr>
            <p:nvPr/>
          </p:nvCxnSpPr>
          <p:spPr>
            <a:xfrm flipH="1">
              <a:off x="3387511" y="3843574"/>
              <a:ext cx="2810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6" idx="5"/>
              <a:endCxn id="19" idx="0"/>
            </p:cNvCxnSpPr>
            <p:nvPr/>
          </p:nvCxnSpPr>
          <p:spPr>
            <a:xfrm>
              <a:off x="3910224" y="3843574"/>
              <a:ext cx="2444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單箭頭接點 25"/>
            <p:cNvCxnSpPr>
              <a:endCxn id="10" idx="0"/>
            </p:cNvCxnSpPr>
            <p:nvPr/>
          </p:nvCxnSpPr>
          <p:spPr>
            <a:xfrm>
              <a:off x="4489938" y="232995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4756775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橢圓 27"/>
            <p:cNvSpPr/>
            <p:nvPr/>
          </p:nvSpPr>
          <p:spPr>
            <a:xfrm>
              <a:off x="5523906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橢圓 28"/>
            <p:cNvSpPr/>
            <p:nvPr/>
          </p:nvSpPr>
          <p:spPr>
            <a:xfrm>
              <a:off x="63160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059719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31" name="直線接點 30"/>
            <p:cNvCxnSpPr>
              <a:stCxn id="8" idx="3"/>
              <a:endCxn id="27" idx="0"/>
            </p:cNvCxnSpPr>
            <p:nvPr/>
          </p:nvCxnSpPr>
          <p:spPr>
            <a:xfrm flipH="1">
              <a:off x="4927682" y="3843574"/>
              <a:ext cx="216870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線接點 31"/>
            <p:cNvCxnSpPr>
              <a:stCxn id="8" idx="5"/>
              <a:endCxn id="28" idx="0"/>
            </p:cNvCxnSpPr>
            <p:nvPr/>
          </p:nvCxnSpPr>
          <p:spPr>
            <a:xfrm>
              <a:off x="5386250" y="3843574"/>
              <a:ext cx="308563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接點 32"/>
            <p:cNvCxnSpPr>
              <a:stCxn id="20" idx="3"/>
              <a:endCxn id="29" idx="0"/>
            </p:cNvCxnSpPr>
            <p:nvPr/>
          </p:nvCxnSpPr>
          <p:spPr>
            <a:xfrm flipH="1">
              <a:off x="6486939" y="3843574"/>
              <a:ext cx="205461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20" idx="5"/>
              <a:endCxn id="30" idx="0"/>
            </p:cNvCxnSpPr>
            <p:nvPr/>
          </p:nvCxnSpPr>
          <p:spPr>
            <a:xfrm>
              <a:off x="6934098" y="3843574"/>
              <a:ext cx="296528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4097483" y="23885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737306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675905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92427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49545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97799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48571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593984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485388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158528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987710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69118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5544956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215882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05725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群組 74"/>
          <p:cNvGrpSpPr/>
          <p:nvPr/>
        </p:nvGrpSpPr>
        <p:grpSpPr>
          <a:xfrm>
            <a:off x="2435935" y="3066952"/>
            <a:ext cx="336535" cy="338554"/>
            <a:chOff x="2435935" y="3559321"/>
            <a:chExt cx="336535" cy="338554"/>
          </a:xfrm>
        </p:grpSpPr>
        <p:cxnSp>
          <p:nvCxnSpPr>
            <p:cNvPr id="63" name="直線單箭頭接點 62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9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群組 77"/>
          <p:cNvGrpSpPr/>
          <p:nvPr/>
        </p:nvGrpSpPr>
        <p:grpSpPr>
          <a:xfrm>
            <a:off x="3334043" y="3152667"/>
            <a:ext cx="356973" cy="338554"/>
            <a:chOff x="3291839" y="3574698"/>
            <a:chExt cx="356973" cy="338554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3291839" y="3770142"/>
              <a:ext cx="295422" cy="984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字方塊 76"/>
            <p:cNvSpPr txBox="1"/>
            <p:nvPr/>
          </p:nvSpPr>
          <p:spPr>
            <a:xfrm>
              <a:off x="3359950" y="3574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6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57" name="橢圓 56"/>
          <p:cNvSpPr/>
          <p:nvPr/>
        </p:nvSpPr>
        <p:spPr>
          <a:xfrm>
            <a:off x="4329894" y="247660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58" name="群組 74"/>
          <p:cNvGrpSpPr/>
          <p:nvPr/>
        </p:nvGrpSpPr>
        <p:grpSpPr>
          <a:xfrm>
            <a:off x="3544939" y="2600374"/>
            <a:ext cx="336535" cy="338554"/>
            <a:chOff x="2435935" y="3559321"/>
            <a:chExt cx="336535" cy="338554"/>
          </a:xfrm>
        </p:grpSpPr>
        <p:cxnSp>
          <p:nvCxnSpPr>
            <p:cNvPr id="59" name="直線單箭頭接點 58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字方塊 59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6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Min Loser Tree For 8 Players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301</a:t>
            </a:fld>
            <a:endParaRPr lang="zh-TW" altLang="en-US"/>
          </a:p>
        </p:txBody>
      </p:sp>
      <p:grpSp>
        <p:nvGrpSpPr>
          <p:cNvPr id="3" name="群組 73"/>
          <p:cNvGrpSpPr/>
          <p:nvPr/>
        </p:nvGrpSpPr>
        <p:grpSpPr>
          <a:xfrm>
            <a:off x="1593984" y="2329951"/>
            <a:ext cx="5856325" cy="2166797"/>
            <a:chOff x="1593984" y="2329951"/>
            <a:chExt cx="5856325" cy="2166797"/>
          </a:xfrm>
        </p:grpSpPr>
        <p:sp>
          <p:nvSpPr>
            <p:cNvPr id="5" name="橢圓 4"/>
            <p:cNvSpPr/>
            <p:nvPr/>
          </p:nvSpPr>
          <p:spPr>
            <a:xfrm>
              <a:off x="2047083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" name="橢圓 5"/>
            <p:cNvSpPr/>
            <p:nvPr/>
          </p:nvSpPr>
          <p:spPr>
            <a:xfrm>
              <a:off x="3618468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2865761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5094494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5837483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" name="橢圓 9"/>
            <p:cNvSpPr/>
            <p:nvPr/>
          </p:nvSpPr>
          <p:spPr>
            <a:xfrm>
              <a:off x="4319031" y="2475972"/>
              <a:ext cx="341814" cy="34181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接點 10"/>
            <p:cNvCxnSpPr>
              <a:stCxn id="10" idx="3"/>
              <a:endCxn id="7" idx="7"/>
            </p:cNvCxnSpPr>
            <p:nvPr/>
          </p:nvCxnSpPr>
          <p:spPr>
            <a:xfrm flipH="1">
              <a:off x="3157517" y="2767729"/>
              <a:ext cx="1211572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7" idx="3"/>
              <a:endCxn id="5" idx="7"/>
            </p:cNvCxnSpPr>
            <p:nvPr/>
          </p:nvCxnSpPr>
          <p:spPr>
            <a:xfrm flipH="1">
              <a:off x="2338839" y="3347482"/>
              <a:ext cx="576980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7" idx="5"/>
              <a:endCxn id="6" idx="1"/>
            </p:cNvCxnSpPr>
            <p:nvPr/>
          </p:nvCxnSpPr>
          <p:spPr>
            <a:xfrm>
              <a:off x="3157517" y="3347482"/>
              <a:ext cx="511009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stCxn id="10" idx="5"/>
              <a:endCxn id="9" idx="1"/>
            </p:cNvCxnSpPr>
            <p:nvPr/>
          </p:nvCxnSpPr>
          <p:spPr>
            <a:xfrm>
              <a:off x="4610787" y="2767729"/>
              <a:ext cx="1276754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9" idx="3"/>
              <a:endCxn id="8" idx="7"/>
            </p:cNvCxnSpPr>
            <p:nvPr/>
          </p:nvCxnSpPr>
          <p:spPr>
            <a:xfrm flipH="1">
              <a:off x="5386250" y="3347482"/>
              <a:ext cx="50129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橢圓 15"/>
            <p:cNvSpPr/>
            <p:nvPr/>
          </p:nvSpPr>
          <p:spPr>
            <a:xfrm>
              <a:off x="1641717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2424481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3216604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39837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6642342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altLang="zh-TW" smtClean="0">
                <a:solidFill>
                  <a:schemeClr val="tx1"/>
                </a:solidFill>
              </a:endParaRPr>
            </a:p>
          </p:txBody>
        </p:sp>
        <p:cxnSp>
          <p:nvCxnSpPr>
            <p:cNvPr id="21" name="直線接點 20"/>
            <p:cNvCxnSpPr>
              <a:stCxn id="9" idx="5"/>
              <a:endCxn id="20" idx="1"/>
            </p:cNvCxnSpPr>
            <p:nvPr/>
          </p:nvCxnSpPr>
          <p:spPr>
            <a:xfrm>
              <a:off x="6129239" y="3347482"/>
              <a:ext cx="56316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5" idx="3"/>
              <a:endCxn id="16" idx="0"/>
            </p:cNvCxnSpPr>
            <p:nvPr/>
          </p:nvCxnSpPr>
          <p:spPr>
            <a:xfrm flipH="1">
              <a:off x="1812624" y="3843574"/>
              <a:ext cx="284517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線接點 22"/>
            <p:cNvCxnSpPr>
              <a:stCxn id="5" idx="5"/>
              <a:endCxn id="17" idx="0"/>
            </p:cNvCxnSpPr>
            <p:nvPr/>
          </p:nvCxnSpPr>
          <p:spPr>
            <a:xfrm>
              <a:off x="2338839" y="3843574"/>
              <a:ext cx="256549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接點 23"/>
            <p:cNvCxnSpPr>
              <a:stCxn id="6" idx="3"/>
              <a:endCxn id="18" idx="0"/>
            </p:cNvCxnSpPr>
            <p:nvPr/>
          </p:nvCxnSpPr>
          <p:spPr>
            <a:xfrm flipH="1">
              <a:off x="3387511" y="3843574"/>
              <a:ext cx="2810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6" idx="5"/>
              <a:endCxn id="19" idx="0"/>
            </p:cNvCxnSpPr>
            <p:nvPr/>
          </p:nvCxnSpPr>
          <p:spPr>
            <a:xfrm>
              <a:off x="3910224" y="3843574"/>
              <a:ext cx="2444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單箭頭接點 25"/>
            <p:cNvCxnSpPr>
              <a:endCxn id="10" idx="0"/>
            </p:cNvCxnSpPr>
            <p:nvPr/>
          </p:nvCxnSpPr>
          <p:spPr>
            <a:xfrm>
              <a:off x="4489938" y="232995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4756775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橢圓 27"/>
            <p:cNvSpPr/>
            <p:nvPr/>
          </p:nvSpPr>
          <p:spPr>
            <a:xfrm>
              <a:off x="5523906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橢圓 28"/>
            <p:cNvSpPr/>
            <p:nvPr/>
          </p:nvSpPr>
          <p:spPr>
            <a:xfrm>
              <a:off x="63160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059719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31" name="直線接點 30"/>
            <p:cNvCxnSpPr>
              <a:stCxn id="8" idx="3"/>
              <a:endCxn id="27" idx="0"/>
            </p:cNvCxnSpPr>
            <p:nvPr/>
          </p:nvCxnSpPr>
          <p:spPr>
            <a:xfrm flipH="1">
              <a:off x="4927682" y="3843574"/>
              <a:ext cx="216870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線接點 31"/>
            <p:cNvCxnSpPr>
              <a:stCxn id="8" idx="5"/>
              <a:endCxn id="28" idx="0"/>
            </p:cNvCxnSpPr>
            <p:nvPr/>
          </p:nvCxnSpPr>
          <p:spPr>
            <a:xfrm>
              <a:off x="5386250" y="3843574"/>
              <a:ext cx="308563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接點 32"/>
            <p:cNvCxnSpPr>
              <a:stCxn id="20" idx="3"/>
              <a:endCxn id="29" idx="0"/>
            </p:cNvCxnSpPr>
            <p:nvPr/>
          </p:nvCxnSpPr>
          <p:spPr>
            <a:xfrm flipH="1">
              <a:off x="6486939" y="3843574"/>
              <a:ext cx="205461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20" idx="5"/>
              <a:endCxn id="30" idx="0"/>
            </p:cNvCxnSpPr>
            <p:nvPr/>
          </p:nvCxnSpPr>
          <p:spPr>
            <a:xfrm>
              <a:off x="6934098" y="3843574"/>
              <a:ext cx="296528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4097483" y="23885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737306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675905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92427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49545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97799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48571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593984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485388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158528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987710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69118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5544956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215882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05725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群組 74"/>
          <p:cNvGrpSpPr/>
          <p:nvPr/>
        </p:nvGrpSpPr>
        <p:grpSpPr>
          <a:xfrm>
            <a:off x="2435935" y="3066952"/>
            <a:ext cx="336535" cy="338554"/>
            <a:chOff x="2435935" y="3559321"/>
            <a:chExt cx="336535" cy="338554"/>
          </a:xfrm>
        </p:grpSpPr>
        <p:cxnSp>
          <p:nvCxnSpPr>
            <p:cNvPr id="63" name="直線單箭頭接點 62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9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群組 77"/>
          <p:cNvGrpSpPr/>
          <p:nvPr/>
        </p:nvGrpSpPr>
        <p:grpSpPr>
          <a:xfrm>
            <a:off x="3334043" y="3152667"/>
            <a:ext cx="356973" cy="338554"/>
            <a:chOff x="3291839" y="3574698"/>
            <a:chExt cx="356973" cy="338554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3291839" y="3770142"/>
              <a:ext cx="295422" cy="984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字方塊 76"/>
            <p:cNvSpPr txBox="1"/>
            <p:nvPr/>
          </p:nvSpPr>
          <p:spPr>
            <a:xfrm>
              <a:off x="3359950" y="3574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6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6" name="群組 74"/>
          <p:cNvGrpSpPr/>
          <p:nvPr/>
        </p:nvGrpSpPr>
        <p:grpSpPr>
          <a:xfrm>
            <a:off x="5359671" y="3149012"/>
            <a:ext cx="336535" cy="338554"/>
            <a:chOff x="2435935" y="3559321"/>
            <a:chExt cx="336535" cy="338554"/>
          </a:xfrm>
        </p:grpSpPr>
        <p:cxnSp>
          <p:nvCxnSpPr>
            <p:cNvPr id="57" name="直線單箭頭接點 56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8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62" name="橢圓 61"/>
          <p:cNvSpPr/>
          <p:nvPr/>
        </p:nvSpPr>
        <p:spPr>
          <a:xfrm>
            <a:off x="4329894" y="247660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64" name="群組 74"/>
          <p:cNvGrpSpPr/>
          <p:nvPr/>
        </p:nvGrpSpPr>
        <p:grpSpPr>
          <a:xfrm>
            <a:off x="3544939" y="2600374"/>
            <a:ext cx="336535" cy="338554"/>
            <a:chOff x="2435935" y="3559321"/>
            <a:chExt cx="336535" cy="338554"/>
          </a:xfrm>
        </p:grpSpPr>
        <p:cxnSp>
          <p:nvCxnSpPr>
            <p:cNvPr id="65" name="直線單箭頭接點 64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字方塊 65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6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Min Loser Tree For 8 Players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302</a:t>
            </a:fld>
            <a:endParaRPr lang="zh-TW" altLang="en-US"/>
          </a:p>
        </p:txBody>
      </p:sp>
      <p:grpSp>
        <p:nvGrpSpPr>
          <p:cNvPr id="3" name="群組 73"/>
          <p:cNvGrpSpPr/>
          <p:nvPr/>
        </p:nvGrpSpPr>
        <p:grpSpPr>
          <a:xfrm>
            <a:off x="1593984" y="2329951"/>
            <a:ext cx="5856325" cy="2166797"/>
            <a:chOff x="1593984" y="2329951"/>
            <a:chExt cx="5856325" cy="2166797"/>
          </a:xfrm>
        </p:grpSpPr>
        <p:sp>
          <p:nvSpPr>
            <p:cNvPr id="5" name="橢圓 4"/>
            <p:cNvSpPr/>
            <p:nvPr/>
          </p:nvSpPr>
          <p:spPr>
            <a:xfrm>
              <a:off x="2047083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" name="橢圓 5"/>
            <p:cNvSpPr/>
            <p:nvPr/>
          </p:nvSpPr>
          <p:spPr>
            <a:xfrm>
              <a:off x="3618468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2865761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5094494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5837483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11" name="直線接點 10"/>
            <p:cNvCxnSpPr>
              <a:endCxn id="7" idx="7"/>
            </p:cNvCxnSpPr>
            <p:nvPr/>
          </p:nvCxnSpPr>
          <p:spPr>
            <a:xfrm flipH="1">
              <a:off x="3157517" y="2767729"/>
              <a:ext cx="1211572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7" idx="3"/>
              <a:endCxn id="5" idx="7"/>
            </p:cNvCxnSpPr>
            <p:nvPr/>
          </p:nvCxnSpPr>
          <p:spPr>
            <a:xfrm flipH="1">
              <a:off x="2338839" y="3347482"/>
              <a:ext cx="576980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7" idx="5"/>
              <a:endCxn id="6" idx="1"/>
            </p:cNvCxnSpPr>
            <p:nvPr/>
          </p:nvCxnSpPr>
          <p:spPr>
            <a:xfrm>
              <a:off x="3157517" y="3347482"/>
              <a:ext cx="511009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endCxn id="9" idx="1"/>
            </p:cNvCxnSpPr>
            <p:nvPr/>
          </p:nvCxnSpPr>
          <p:spPr>
            <a:xfrm>
              <a:off x="4610787" y="2767729"/>
              <a:ext cx="1276754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9" idx="3"/>
              <a:endCxn id="8" idx="7"/>
            </p:cNvCxnSpPr>
            <p:nvPr/>
          </p:nvCxnSpPr>
          <p:spPr>
            <a:xfrm flipH="1">
              <a:off x="5386250" y="3347482"/>
              <a:ext cx="50129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橢圓 15"/>
            <p:cNvSpPr/>
            <p:nvPr/>
          </p:nvSpPr>
          <p:spPr>
            <a:xfrm>
              <a:off x="1641717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2424481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3216604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39837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6642342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21" name="直線接點 20"/>
            <p:cNvCxnSpPr>
              <a:stCxn id="9" idx="5"/>
              <a:endCxn id="20" idx="1"/>
            </p:cNvCxnSpPr>
            <p:nvPr/>
          </p:nvCxnSpPr>
          <p:spPr>
            <a:xfrm>
              <a:off x="6129239" y="3347482"/>
              <a:ext cx="56316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5" idx="3"/>
              <a:endCxn id="16" idx="0"/>
            </p:cNvCxnSpPr>
            <p:nvPr/>
          </p:nvCxnSpPr>
          <p:spPr>
            <a:xfrm flipH="1">
              <a:off x="1812624" y="3843574"/>
              <a:ext cx="284517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線接點 22"/>
            <p:cNvCxnSpPr>
              <a:stCxn id="5" idx="5"/>
              <a:endCxn id="17" idx="0"/>
            </p:cNvCxnSpPr>
            <p:nvPr/>
          </p:nvCxnSpPr>
          <p:spPr>
            <a:xfrm>
              <a:off x="2338839" y="3843574"/>
              <a:ext cx="256549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接點 23"/>
            <p:cNvCxnSpPr>
              <a:stCxn id="6" idx="3"/>
              <a:endCxn id="18" idx="0"/>
            </p:cNvCxnSpPr>
            <p:nvPr/>
          </p:nvCxnSpPr>
          <p:spPr>
            <a:xfrm flipH="1">
              <a:off x="3387511" y="3843574"/>
              <a:ext cx="2810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6" idx="5"/>
              <a:endCxn id="19" idx="0"/>
            </p:cNvCxnSpPr>
            <p:nvPr/>
          </p:nvCxnSpPr>
          <p:spPr>
            <a:xfrm>
              <a:off x="3910224" y="3843574"/>
              <a:ext cx="2444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4489938" y="232995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4756775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橢圓 27"/>
            <p:cNvSpPr/>
            <p:nvPr/>
          </p:nvSpPr>
          <p:spPr>
            <a:xfrm>
              <a:off x="5523906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橢圓 28"/>
            <p:cNvSpPr/>
            <p:nvPr/>
          </p:nvSpPr>
          <p:spPr>
            <a:xfrm>
              <a:off x="63160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059719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31" name="直線接點 30"/>
            <p:cNvCxnSpPr>
              <a:stCxn id="8" idx="3"/>
              <a:endCxn id="27" idx="0"/>
            </p:cNvCxnSpPr>
            <p:nvPr/>
          </p:nvCxnSpPr>
          <p:spPr>
            <a:xfrm flipH="1">
              <a:off x="4927682" y="3843574"/>
              <a:ext cx="216870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線接點 31"/>
            <p:cNvCxnSpPr>
              <a:stCxn id="8" idx="5"/>
              <a:endCxn id="28" idx="0"/>
            </p:cNvCxnSpPr>
            <p:nvPr/>
          </p:nvCxnSpPr>
          <p:spPr>
            <a:xfrm>
              <a:off x="5386250" y="3843574"/>
              <a:ext cx="308563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接點 32"/>
            <p:cNvCxnSpPr>
              <a:stCxn id="20" idx="3"/>
              <a:endCxn id="29" idx="0"/>
            </p:cNvCxnSpPr>
            <p:nvPr/>
          </p:nvCxnSpPr>
          <p:spPr>
            <a:xfrm flipH="1">
              <a:off x="6486939" y="3843574"/>
              <a:ext cx="205461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20" idx="5"/>
              <a:endCxn id="30" idx="0"/>
            </p:cNvCxnSpPr>
            <p:nvPr/>
          </p:nvCxnSpPr>
          <p:spPr>
            <a:xfrm>
              <a:off x="6934098" y="3843574"/>
              <a:ext cx="296528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4097483" y="23885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737306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675905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92427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49545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97799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48571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593984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485388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158528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987710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69118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5544956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215882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05725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群組 74"/>
          <p:cNvGrpSpPr/>
          <p:nvPr/>
        </p:nvGrpSpPr>
        <p:grpSpPr>
          <a:xfrm>
            <a:off x="2435935" y="3066952"/>
            <a:ext cx="336535" cy="338554"/>
            <a:chOff x="2435935" y="3559321"/>
            <a:chExt cx="336535" cy="338554"/>
          </a:xfrm>
        </p:grpSpPr>
        <p:cxnSp>
          <p:nvCxnSpPr>
            <p:cNvPr id="63" name="直線單箭頭接點 62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9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群組 77"/>
          <p:cNvGrpSpPr/>
          <p:nvPr/>
        </p:nvGrpSpPr>
        <p:grpSpPr>
          <a:xfrm>
            <a:off x="3334043" y="3152667"/>
            <a:ext cx="356973" cy="338554"/>
            <a:chOff x="3291839" y="3574698"/>
            <a:chExt cx="356973" cy="338554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3291839" y="3770142"/>
              <a:ext cx="295422" cy="984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字方塊 76"/>
            <p:cNvSpPr txBox="1"/>
            <p:nvPr/>
          </p:nvSpPr>
          <p:spPr>
            <a:xfrm>
              <a:off x="3359950" y="3574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6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2" name="群組 74"/>
          <p:cNvGrpSpPr/>
          <p:nvPr/>
        </p:nvGrpSpPr>
        <p:grpSpPr>
          <a:xfrm>
            <a:off x="5359671" y="3149012"/>
            <a:ext cx="336535" cy="338554"/>
            <a:chOff x="2435935" y="3559321"/>
            <a:chExt cx="336535" cy="338554"/>
          </a:xfrm>
        </p:grpSpPr>
        <p:cxnSp>
          <p:nvCxnSpPr>
            <p:cNvPr id="57" name="直線單箭頭接點 56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8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3" name="群組 77"/>
          <p:cNvGrpSpPr/>
          <p:nvPr/>
        </p:nvGrpSpPr>
        <p:grpSpPr>
          <a:xfrm>
            <a:off x="6328117" y="3079984"/>
            <a:ext cx="461167" cy="338554"/>
            <a:chOff x="3291839" y="3574698"/>
            <a:chExt cx="461167" cy="338554"/>
          </a:xfrm>
        </p:grpSpPr>
        <p:cxnSp>
          <p:nvCxnSpPr>
            <p:cNvPr id="60" name="直線單箭頭接點 59"/>
            <p:cNvCxnSpPr/>
            <p:nvPr/>
          </p:nvCxnSpPr>
          <p:spPr>
            <a:xfrm flipH="1" flipV="1">
              <a:off x="3291839" y="3770142"/>
              <a:ext cx="295422" cy="984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字方塊 60"/>
            <p:cNvSpPr txBox="1"/>
            <p:nvPr/>
          </p:nvSpPr>
          <p:spPr>
            <a:xfrm>
              <a:off x="3359950" y="357469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17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66" name="橢圓 65"/>
          <p:cNvSpPr/>
          <p:nvPr/>
        </p:nvSpPr>
        <p:spPr>
          <a:xfrm>
            <a:off x="4329894" y="247660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grpSp>
        <p:nvGrpSpPr>
          <p:cNvPr id="67" name="群組 74"/>
          <p:cNvGrpSpPr/>
          <p:nvPr/>
        </p:nvGrpSpPr>
        <p:grpSpPr>
          <a:xfrm>
            <a:off x="3544939" y="2600374"/>
            <a:ext cx="336535" cy="338554"/>
            <a:chOff x="2435935" y="3559321"/>
            <a:chExt cx="336535" cy="338554"/>
          </a:xfrm>
        </p:grpSpPr>
        <p:cxnSp>
          <p:nvCxnSpPr>
            <p:cNvPr id="68" name="直線單箭頭接點 67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字方塊 68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6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群組 77"/>
          <p:cNvGrpSpPr/>
          <p:nvPr/>
        </p:nvGrpSpPr>
        <p:grpSpPr>
          <a:xfrm>
            <a:off x="5031545" y="2528999"/>
            <a:ext cx="356973" cy="338554"/>
            <a:chOff x="3291839" y="3574698"/>
            <a:chExt cx="356973" cy="338554"/>
          </a:xfrm>
        </p:grpSpPr>
        <p:cxnSp>
          <p:nvCxnSpPr>
            <p:cNvPr id="71" name="直線單箭頭接點 70"/>
            <p:cNvCxnSpPr/>
            <p:nvPr/>
          </p:nvCxnSpPr>
          <p:spPr>
            <a:xfrm flipH="1" flipV="1">
              <a:off x="3291839" y="3770142"/>
              <a:ext cx="295422" cy="984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字方塊 71"/>
            <p:cNvSpPr txBox="1"/>
            <p:nvPr/>
          </p:nvSpPr>
          <p:spPr>
            <a:xfrm>
              <a:off x="3359950" y="3574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8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Min Loser Tree For 8 Players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303</a:t>
            </a:fld>
            <a:endParaRPr lang="zh-TW" altLang="en-US"/>
          </a:p>
        </p:txBody>
      </p:sp>
      <p:grpSp>
        <p:nvGrpSpPr>
          <p:cNvPr id="3" name="群組 73"/>
          <p:cNvGrpSpPr/>
          <p:nvPr/>
        </p:nvGrpSpPr>
        <p:grpSpPr>
          <a:xfrm>
            <a:off x="1593984" y="2329951"/>
            <a:ext cx="5856325" cy="2166797"/>
            <a:chOff x="1593984" y="2329951"/>
            <a:chExt cx="5856325" cy="2166797"/>
          </a:xfrm>
        </p:grpSpPr>
        <p:sp>
          <p:nvSpPr>
            <p:cNvPr id="5" name="橢圓 4"/>
            <p:cNvSpPr/>
            <p:nvPr/>
          </p:nvSpPr>
          <p:spPr>
            <a:xfrm>
              <a:off x="2047083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" name="橢圓 5"/>
            <p:cNvSpPr/>
            <p:nvPr/>
          </p:nvSpPr>
          <p:spPr>
            <a:xfrm>
              <a:off x="3618468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7" name="橢圓 6"/>
            <p:cNvSpPr/>
            <p:nvPr/>
          </p:nvSpPr>
          <p:spPr>
            <a:xfrm>
              <a:off x="2865761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8" name="橢圓 7"/>
            <p:cNvSpPr/>
            <p:nvPr/>
          </p:nvSpPr>
          <p:spPr>
            <a:xfrm>
              <a:off x="5094494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5837483" y="3055725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11" name="直線接點 10"/>
            <p:cNvCxnSpPr>
              <a:endCxn id="7" idx="7"/>
            </p:cNvCxnSpPr>
            <p:nvPr/>
          </p:nvCxnSpPr>
          <p:spPr>
            <a:xfrm flipH="1">
              <a:off x="3157517" y="2767729"/>
              <a:ext cx="1211572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接點 11"/>
            <p:cNvCxnSpPr>
              <a:stCxn id="7" idx="3"/>
              <a:endCxn id="5" idx="7"/>
            </p:cNvCxnSpPr>
            <p:nvPr/>
          </p:nvCxnSpPr>
          <p:spPr>
            <a:xfrm flipH="1">
              <a:off x="2338839" y="3347482"/>
              <a:ext cx="576980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 12"/>
            <p:cNvCxnSpPr>
              <a:stCxn id="7" idx="5"/>
              <a:endCxn id="6" idx="1"/>
            </p:cNvCxnSpPr>
            <p:nvPr/>
          </p:nvCxnSpPr>
          <p:spPr>
            <a:xfrm>
              <a:off x="3157517" y="3347482"/>
              <a:ext cx="511009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 13"/>
            <p:cNvCxnSpPr>
              <a:endCxn id="9" idx="1"/>
            </p:cNvCxnSpPr>
            <p:nvPr/>
          </p:nvCxnSpPr>
          <p:spPr>
            <a:xfrm>
              <a:off x="4610787" y="2767729"/>
              <a:ext cx="1276754" cy="33805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線接點 14"/>
            <p:cNvCxnSpPr>
              <a:stCxn id="9" idx="3"/>
              <a:endCxn id="8" idx="7"/>
            </p:cNvCxnSpPr>
            <p:nvPr/>
          </p:nvCxnSpPr>
          <p:spPr>
            <a:xfrm flipH="1">
              <a:off x="5386250" y="3347482"/>
              <a:ext cx="50129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" name="橢圓 15"/>
            <p:cNvSpPr/>
            <p:nvPr/>
          </p:nvSpPr>
          <p:spPr>
            <a:xfrm>
              <a:off x="1641717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2424481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3216604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9" name="橢圓 18"/>
            <p:cNvSpPr/>
            <p:nvPr/>
          </p:nvSpPr>
          <p:spPr>
            <a:xfrm>
              <a:off x="39837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0" name="橢圓 19"/>
            <p:cNvSpPr/>
            <p:nvPr/>
          </p:nvSpPr>
          <p:spPr>
            <a:xfrm>
              <a:off x="6642342" y="3551817"/>
              <a:ext cx="341814" cy="34181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21" name="直線接點 20"/>
            <p:cNvCxnSpPr>
              <a:stCxn id="9" idx="5"/>
              <a:endCxn id="20" idx="1"/>
            </p:cNvCxnSpPr>
            <p:nvPr/>
          </p:nvCxnSpPr>
          <p:spPr>
            <a:xfrm>
              <a:off x="6129239" y="3347482"/>
              <a:ext cx="563161" cy="254392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線接點 21"/>
            <p:cNvCxnSpPr>
              <a:stCxn id="5" idx="3"/>
              <a:endCxn id="16" idx="0"/>
            </p:cNvCxnSpPr>
            <p:nvPr/>
          </p:nvCxnSpPr>
          <p:spPr>
            <a:xfrm flipH="1">
              <a:off x="1812624" y="3843574"/>
              <a:ext cx="284517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線接點 22"/>
            <p:cNvCxnSpPr>
              <a:stCxn id="5" idx="5"/>
              <a:endCxn id="17" idx="0"/>
            </p:cNvCxnSpPr>
            <p:nvPr/>
          </p:nvCxnSpPr>
          <p:spPr>
            <a:xfrm>
              <a:off x="2338839" y="3843574"/>
              <a:ext cx="256549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線接點 23"/>
            <p:cNvCxnSpPr>
              <a:stCxn id="6" idx="3"/>
              <a:endCxn id="18" idx="0"/>
            </p:cNvCxnSpPr>
            <p:nvPr/>
          </p:nvCxnSpPr>
          <p:spPr>
            <a:xfrm flipH="1">
              <a:off x="3387511" y="3843574"/>
              <a:ext cx="2810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直線接點 24"/>
            <p:cNvCxnSpPr>
              <a:stCxn id="6" idx="5"/>
              <a:endCxn id="19" idx="0"/>
            </p:cNvCxnSpPr>
            <p:nvPr/>
          </p:nvCxnSpPr>
          <p:spPr>
            <a:xfrm>
              <a:off x="3910224" y="3843574"/>
              <a:ext cx="244415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直線單箭頭接點 25"/>
            <p:cNvCxnSpPr/>
            <p:nvPr/>
          </p:nvCxnSpPr>
          <p:spPr>
            <a:xfrm>
              <a:off x="4489938" y="2329951"/>
              <a:ext cx="0" cy="146021"/>
            </a:xfrm>
            <a:prstGeom prst="straightConnector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" name="橢圓 26"/>
            <p:cNvSpPr/>
            <p:nvPr/>
          </p:nvSpPr>
          <p:spPr>
            <a:xfrm>
              <a:off x="4756775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橢圓 27"/>
            <p:cNvSpPr/>
            <p:nvPr/>
          </p:nvSpPr>
          <p:spPr>
            <a:xfrm>
              <a:off x="5523906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橢圓 28"/>
            <p:cNvSpPr/>
            <p:nvPr/>
          </p:nvSpPr>
          <p:spPr>
            <a:xfrm>
              <a:off x="6316032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90</a:t>
              </a:r>
            </a:p>
          </p:txBody>
        </p:sp>
        <p:sp>
          <p:nvSpPr>
            <p:cNvPr id="30" name="橢圓 29"/>
            <p:cNvSpPr/>
            <p:nvPr/>
          </p:nvSpPr>
          <p:spPr>
            <a:xfrm>
              <a:off x="7059719" y="4154934"/>
              <a:ext cx="341814" cy="34181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17</a:t>
              </a:r>
            </a:p>
          </p:txBody>
        </p:sp>
        <p:cxnSp>
          <p:nvCxnSpPr>
            <p:cNvPr id="31" name="直線接點 30"/>
            <p:cNvCxnSpPr>
              <a:stCxn id="8" idx="3"/>
              <a:endCxn id="27" idx="0"/>
            </p:cNvCxnSpPr>
            <p:nvPr/>
          </p:nvCxnSpPr>
          <p:spPr>
            <a:xfrm flipH="1">
              <a:off x="4927682" y="3843574"/>
              <a:ext cx="216870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線接點 31"/>
            <p:cNvCxnSpPr>
              <a:stCxn id="8" idx="5"/>
              <a:endCxn id="28" idx="0"/>
            </p:cNvCxnSpPr>
            <p:nvPr/>
          </p:nvCxnSpPr>
          <p:spPr>
            <a:xfrm>
              <a:off x="5386250" y="3843574"/>
              <a:ext cx="308563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直線接點 32"/>
            <p:cNvCxnSpPr>
              <a:stCxn id="20" idx="3"/>
              <a:endCxn id="29" idx="0"/>
            </p:cNvCxnSpPr>
            <p:nvPr/>
          </p:nvCxnSpPr>
          <p:spPr>
            <a:xfrm flipH="1">
              <a:off x="6486939" y="3843574"/>
              <a:ext cx="205461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線接點 33"/>
            <p:cNvCxnSpPr>
              <a:stCxn id="20" idx="5"/>
              <a:endCxn id="30" idx="0"/>
            </p:cNvCxnSpPr>
            <p:nvPr/>
          </p:nvCxnSpPr>
          <p:spPr>
            <a:xfrm>
              <a:off x="6934098" y="3843574"/>
              <a:ext cx="296528" cy="31136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文字方塊 34"/>
            <p:cNvSpPr txBox="1"/>
            <p:nvPr/>
          </p:nvSpPr>
          <p:spPr>
            <a:xfrm>
              <a:off x="4097483" y="23885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737306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5675905" y="28262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92427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495452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97799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485716" y="33191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593984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485388" y="38882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158528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3987710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69118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12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5544956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13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215882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14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057253" y="388820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chemeClr val="bg1">
                      <a:lumMod val="50000"/>
                    </a:schemeClr>
                  </a:solidFill>
                </a:rPr>
                <a:t>15</a:t>
              </a:r>
              <a:endParaRPr lang="zh-TW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群組 74"/>
          <p:cNvGrpSpPr/>
          <p:nvPr/>
        </p:nvGrpSpPr>
        <p:grpSpPr>
          <a:xfrm>
            <a:off x="2435935" y="3066952"/>
            <a:ext cx="336535" cy="338554"/>
            <a:chOff x="2435935" y="3559321"/>
            <a:chExt cx="336535" cy="338554"/>
          </a:xfrm>
        </p:grpSpPr>
        <p:cxnSp>
          <p:nvCxnSpPr>
            <p:cNvPr id="63" name="直線單箭頭接點 62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9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群組 77"/>
          <p:cNvGrpSpPr/>
          <p:nvPr/>
        </p:nvGrpSpPr>
        <p:grpSpPr>
          <a:xfrm>
            <a:off x="3334043" y="3152667"/>
            <a:ext cx="356973" cy="338554"/>
            <a:chOff x="3291839" y="3574698"/>
            <a:chExt cx="356973" cy="338554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3291839" y="3770142"/>
              <a:ext cx="295422" cy="984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字方塊 76"/>
            <p:cNvSpPr txBox="1"/>
            <p:nvPr/>
          </p:nvSpPr>
          <p:spPr>
            <a:xfrm>
              <a:off x="3359950" y="3574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6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1" name="群組 74"/>
          <p:cNvGrpSpPr/>
          <p:nvPr/>
        </p:nvGrpSpPr>
        <p:grpSpPr>
          <a:xfrm>
            <a:off x="5359671" y="3149012"/>
            <a:ext cx="336535" cy="338554"/>
            <a:chOff x="2435935" y="3559321"/>
            <a:chExt cx="336535" cy="338554"/>
          </a:xfrm>
        </p:grpSpPr>
        <p:cxnSp>
          <p:nvCxnSpPr>
            <p:cNvPr id="57" name="直線單箭頭接點 56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8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2" name="群組 77"/>
          <p:cNvGrpSpPr/>
          <p:nvPr/>
        </p:nvGrpSpPr>
        <p:grpSpPr>
          <a:xfrm>
            <a:off x="6328117" y="3079984"/>
            <a:ext cx="461167" cy="338554"/>
            <a:chOff x="3291839" y="3574698"/>
            <a:chExt cx="461167" cy="338554"/>
          </a:xfrm>
        </p:grpSpPr>
        <p:cxnSp>
          <p:nvCxnSpPr>
            <p:cNvPr id="60" name="直線單箭頭接點 59"/>
            <p:cNvCxnSpPr/>
            <p:nvPr/>
          </p:nvCxnSpPr>
          <p:spPr>
            <a:xfrm flipH="1" flipV="1">
              <a:off x="3291839" y="3770142"/>
              <a:ext cx="295422" cy="984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字方塊 60"/>
            <p:cNvSpPr txBox="1"/>
            <p:nvPr/>
          </p:nvSpPr>
          <p:spPr>
            <a:xfrm>
              <a:off x="3359950" y="357469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17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66" name="橢圓 65"/>
          <p:cNvSpPr/>
          <p:nvPr/>
        </p:nvSpPr>
        <p:spPr>
          <a:xfrm>
            <a:off x="4329894" y="247660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53" name="群組 74"/>
          <p:cNvGrpSpPr/>
          <p:nvPr/>
        </p:nvGrpSpPr>
        <p:grpSpPr>
          <a:xfrm>
            <a:off x="3544939" y="2600374"/>
            <a:ext cx="336535" cy="338554"/>
            <a:chOff x="2435935" y="3559321"/>
            <a:chExt cx="336535" cy="338554"/>
          </a:xfrm>
        </p:grpSpPr>
        <p:cxnSp>
          <p:nvCxnSpPr>
            <p:cNvPr id="68" name="直線單箭頭接點 67"/>
            <p:cNvCxnSpPr/>
            <p:nvPr/>
          </p:nvCxnSpPr>
          <p:spPr>
            <a:xfrm flipV="1">
              <a:off x="2435935" y="3776794"/>
              <a:ext cx="336535" cy="870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字方塊 68"/>
            <p:cNvSpPr txBox="1"/>
            <p:nvPr/>
          </p:nvSpPr>
          <p:spPr>
            <a:xfrm>
              <a:off x="2437867" y="355932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6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群組 77"/>
          <p:cNvGrpSpPr/>
          <p:nvPr/>
        </p:nvGrpSpPr>
        <p:grpSpPr>
          <a:xfrm>
            <a:off x="5031545" y="2528999"/>
            <a:ext cx="356973" cy="338554"/>
            <a:chOff x="3291839" y="3574698"/>
            <a:chExt cx="356973" cy="338554"/>
          </a:xfrm>
        </p:grpSpPr>
        <p:cxnSp>
          <p:nvCxnSpPr>
            <p:cNvPr id="71" name="直線單箭頭接點 70"/>
            <p:cNvCxnSpPr/>
            <p:nvPr/>
          </p:nvCxnSpPr>
          <p:spPr>
            <a:xfrm flipH="1" flipV="1">
              <a:off x="3291839" y="3770142"/>
              <a:ext cx="295422" cy="9847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字方塊 71"/>
            <p:cNvSpPr txBox="1"/>
            <p:nvPr/>
          </p:nvSpPr>
          <p:spPr>
            <a:xfrm>
              <a:off x="3359950" y="3574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smtClean="0">
                  <a:solidFill>
                    <a:srgbClr val="C00000"/>
                  </a:solidFill>
                </a:rPr>
                <a:t>8</a:t>
              </a:r>
              <a:endParaRPr lang="zh-TW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70" name="橢圓 69"/>
          <p:cNvSpPr/>
          <p:nvPr/>
        </p:nvSpPr>
        <p:spPr>
          <a:xfrm>
            <a:off x="4313482" y="196782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5359790" y="1955409"/>
            <a:ext cx="155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Overall winner</a:t>
            </a:r>
            <a:endParaRPr lang="zh-TW" altLang="en-US"/>
          </a:p>
        </p:txBody>
      </p:sp>
      <p:cxnSp>
        <p:nvCxnSpPr>
          <p:cNvPr id="78" name="直線單箭頭接點 77"/>
          <p:cNvCxnSpPr>
            <a:stCxn id="73" idx="1"/>
            <a:endCxn id="70" idx="6"/>
          </p:cNvCxnSpPr>
          <p:nvPr/>
        </p:nvCxnSpPr>
        <p:spPr>
          <a:xfrm flipH="1" flipV="1">
            <a:off x="4655296" y="2138732"/>
            <a:ext cx="704494" cy="1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內容版面配置區 2"/>
          <p:cNvSpPr>
            <a:spLocks noGrp="1"/>
          </p:cNvSpPr>
          <p:nvPr>
            <p:ph idx="1"/>
          </p:nvPr>
        </p:nvSpPr>
        <p:spPr>
          <a:xfrm>
            <a:off x="628650" y="1410858"/>
            <a:ext cx="7886700" cy="530482"/>
          </a:xfrm>
        </p:spPr>
        <p:txBody>
          <a:bodyPr>
            <a:normAutofit/>
          </a:bodyPr>
          <a:lstStyle/>
          <a:p>
            <a:r>
              <a:rPr lang="en-US" altLang="zh-TW" smtClean="0"/>
              <a:t>Index-0 node represents the overall winner</a:t>
            </a:r>
          </a:p>
          <a:p>
            <a:endParaRPr lang="zh-TW" altLang="en-US"/>
          </a:p>
        </p:txBody>
      </p:sp>
      <p:sp>
        <p:nvSpPr>
          <p:cNvPr id="81" name="內容版面配置區 2"/>
          <p:cNvSpPr txBox="1">
            <a:spLocks/>
          </p:cNvSpPr>
          <p:nvPr/>
        </p:nvSpPr>
        <p:spPr>
          <a:xfrm>
            <a:off x="600514" y="4726745"/>
            <a:ext cx="8065183" cy="1856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Following the output of the overall winner, the tree is restructured by playing tournaments along node 11 to node 1.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2800" dirty="0" smtClean="0"/>
              <a:t>T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records with which these tournaments are to be played are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readily available from the parent nodes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2800" dirty="0" smtClean="0"/>
              <a:t>As a result,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sibling nodes along the path from 11 to 1 are not accessed.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橢圓 133"/>
          <p:cNvSpPr/>
          <p:nvPr/>
        </p:nvSpPr>
        <p:spPr>
          <a:xfrm>
            <a:off x="3876986" y="357981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20</a:t>
            </a:r>
          </a:p>
        </p:txBody>
      </p:sp>
      <p:sp>
        <p:nvSpPr>
          <p:cNvPr id="123" name="橢圓 122"/>
          <p:cNvSpPr/>
          <p:nvPr/>
        </p:nvSpPr>
        <p:spPr>
          <a:xfrm>
            <a:off x="4104232" y="282764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20" name="橢圓 119"/>
          <p:cNvSpPr/>
          <p:nvPr/>
        </p:nvSpPr>
        <p:spPr>
          <a:xfrm>
            <a:off x="2656068" y="323428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Loser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096115"/>
          </a:xfrm>
        </p:spPr>
        <p:txBody>
          <a:bodyPr>
            <a:normAutofit fontScale="92500"/>
          </a:bodyPr>
          <a:lstStyle/>
          <a:p>
            <a:r>
              <a:rPr lang="en-US" altLang="zh-TW" smtClean="0"/>
              <a:t>The records with which these tournaments are to be played are </a:t>
            </a:r>
            <a:r>
              <a:rPr lang="en-US" altLang="zh-TW" smtClean="0">
                <a:solidFill>
                  <a:srgbClr val="0000CC"/>
                </a:solidFill>
              </a:rPr>
              <a:t>readily available from the parent nodes</a:t>
            </a:r>
            <a:r>
              <a:rPr lang="en-US" altLang="zh-TW" smtClean="0"/>
              <a:t>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304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047083" y="36924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橢圓 7"/>
          <p:cNvSpPr/>
          <p:nvPr/>
        </p:nvSpPr>
        <p:spPr>
          <a:xfrm>
            <a:off x="3618468" y="3692497"/>
            <a:ext cx="341814" cy="3418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橢圓 8"/>
          <p:cNvSpPr/>
          <p:nvPr/>
        </p:nvSpPr>
        <p:spPr>
          <a:xfrm>
            <a:off x="2865761" y="3339280"/>
            <a:ext cx="341814" cy="3418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0" name="橢圓 9"/>
          <p:cNvSpPr/>
          <p:nvPr/>
        </p:nvSpPr>
        <p:spPr>
          <a:xfrm>
            <a:off x="5094494" y="36924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1" name="橢圓 10"/>
          <p:cNvSpPr/>
          <p:nvPr/>
        </p:nvSpPr>
        <p:spPr>
          <a:xfrm>
            <a:off x="5837483" y="333928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2" name="橢圓 11"/>
          <p:cNvSpPr/>
          <p:nvPr/>
        </p:nvSpPr>
        <p:spPr>
          <a:xfrm>
            <a:off x="4319031" y="2959552"/>
            <a:ext cx="341814" cy="3418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cxnSp>
        <p:nvCxnSpPr>
          <p:cNvPr id="13" name="直線接點 12"/>
          <p:cNvCxnSpPr>
            <a:stCxn id="12" idx="3"/>
            <a:endCxn id="9" idx="7"/>
          </p:cNvCxnSpPr>
          <p:nvPr/>
        </p:nvCxnSpPr>
        <p:spPr>
          <a:xfrm flipH="1">
            <a:off x="3157517" y="3251308"/>
            <a:ext cx="1211572" cy="13803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9" idx="3"/>
            <a:endCxn id="7" idx="7"/>
          </p:cNvCxnSpPr>
          <p:nvPr/>
        </p:nvCxnSpPr>
        <p:spPr>
          <a:xfrm flipH="1">
            <a:off x="2338839" y="3631036"/>
            <a:ext cx="576980" cy="1115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線接點 14"/>
          <p:cNvCxnSpPr>
            <a:stCxn id="9" idx="5"/>
            <a:endCxn id="8" idx="1"/>
          </p:cNvCxnSpPr>
          <p:nvPr/>
        </p:nvCxnSpPr>
        <p:spPr>
          <a:xfrm>
            <a:off x="3157517" y="3631036"/>
            <a:ext cx="511009" cy="1115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線接點 15"/>
          <p:cNvCxnSpPr>
            <a:stCxn id="12" idx="5"/>
            <a:endCxn id="11" idx="1"/>
          </p:cNvCxnSpPr>
          <p:nvPr/>
        </p:nvCxnSpPr>
        <p:spPr>
          <a:xfrm>
            <a:off x="4610787" y="3251308"/>
            <a:ext cx="1276754" cy="13803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線接點 16"/>
          <p:cNvCxnSpPr>
            <a:stCxn id="11" idx="3"/>
            <a:endCxn id="10" idx="7"/>
          </p:cNvCxnSpPr>
          <p:nvPr/>
        </p:nvCxnSpPr>
        <p:spPr>
          <a:xfrm flipH="1">
            <a:off x="5386250" y="3631036"/>
            <a:ext cx="501291" cy="1115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橢圓 17"/>
          <p:cNvSpPr/>
          <p:nvPr/>
        </p:nvSpPr>
        <p:spPr>
          <a:xfrm>
            <a:off x="1641717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9" name="橢圓 18"/>
          <p:cNvSpPr/>
          <p:nvPr/>
        </p:nvSpPr>
        <p:spPr>
          <a:xfrm>
            <a:off x="2424481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0" name="橢圓 19"/>
          <p:cNvSpPr/>
          <p:nvPr/>
        </p:nvSpPr>
        <p:spPr>
          <a:xfrm>
            <a:off x="3216604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1" name="橢圓 20"/>
          <p:cNvSpPr/>
          <p:nvPr/>
        </p:nvSpPr>
        <p:spPr>
          <a:xfrm>
            <a:off x="3983732" y="4067014"/>
            <a:ext cx="341814" cy="3418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2" name="橢圓 21"/>
          <p:cNvSpPr/>
          <p:nvPr/>
        </p:nvSpPr>
        <p:spPr>
          <a:xfrm>
            <a:off x="6642342" y="36924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cxnSp>
        <p:nvCxnSpPr>
          <p:cNvPr id="23" name="直線接點 22"/>
          <p:cNvCxnSpPr>
            <a:stCxn id="11" idx="5"/>
            <a:endCxn id="22" idx="1"/>
          </p:cNvCxnSpPr>
          <p:nvPr/>
        </p:nvCxnSpPr>
        <p:spPr>
          <a:xfrm>
            <a:off x="6129239" y="3631036"/>
            <a:ext cx="563161" cy="1115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7" idx="3"/>
            <a:endCxn id="18" idx="0"/>
          </p:cNvCxnSpPr>
          <p:nvPr/>
        </p:nvCxnSpPr>
        <p:spPr>
          <a:xfrm flipH="1">
            <a:off x="1812624" y="3984253"/>
            <a:ext cx="284517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>
            <a:stCxn id="7" idx="5"/>
            <a:endCxn id="19" idx="0"/>
          </p:cNvCxnSpPr>
          <p:nvPr/>
        </p:nvCxnSpPr>
        <p:spPr>
          <a:xfrm>
            <a:off x="2338839" y="3984253"/>
            <a:ext cx="256549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接點 25"/>
          <p:cNvCxnSpPr>
            <a:stCxn id="8" idx="3"/>
            <a:endCxn id="20" idx="0"/>
          </p:cNvCxnSpPr>
          <p:nvPr/>
        </p:nvCxnSpPr>
        <p:spPr>
          <a:xfrm flipH="1">
            <a:off x="3387511" y="3984253"/>
            <a:ext cx="281015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線接點 26"/>
          <p:cNvCxnSpPr>
            <a:stCxn id="8" idx="5"/>
            <a:endCxn id="21" idx="0"/>
          </p:cNvCxnSpPr>
          <p:nvPr/>
        </p:nvCxnSpPr>
        <p:spPr>
          <a:xfrm>
            <a:off x="3910224" y="3984253"/>
            <a:ext cx="244415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線單箭頭接點 27"/>
          <p:cNvCxnSpPr>
            <a:endCxn id="12" idx="0"/>
          </p:cNvCxnSpPr>
          <p:nvPr/>
        </p:nvCxnSpPr>
        <p:spPr>
          <a:xfrm>
            <a:off x="4489938" y="2813531"/>
            <a:ext cx="0" cy="146021"/>
          </a:xfrm>
          <a:prstGeom prst="straightConnector1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橢圓 28"/>
          <p:cNvSpPr/>
          <p:nvPr/>
        </p:nvSpPr>
        <p:spPr>
          <a:xfrm>
            <a:off x="4756775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0" name="橢圓 29"/>
          <p:cNvSpPr/>
          <p:nvPr/>
        </p:nvSpPr>
        <p:spPr>
          <a:xfrm>
            <a:off x="5523906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橢圓 30"/>
          <p:cNvSpPr/>
          <p:nvPr/>
        </p:nvSpPr>
        <p:spPr>
          <a:xfrm>
            <a:off x="6316032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2" name="橢圓 31"/>
          <p:cNvSpPr/>
          <p:nvPr/>
        </p:nvSpPr>
        <p:spPr>
          <a:xfrm>
            <a:off x="7059719" y="406701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3" name="直線接點 32"/>
          <p:cNvCxnSpPr>
            <a:stCxn id="10" idx="3"/>
            <a:endCxn id="29" idx="0"/>
          </p:cNvCxnSpPr>
          <p:nvPr/>
        </p:nvCxnSpPr>
        <p:spPr>
          <a:xfrm flipH="1">
            <a:off x="4927682" y="3984253"/>
            <a:ext cx="216870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線接點 33"/>
          <p:cNvCxnSpPr>
            <a:stCxn id="10" idx="5"/>
            <a:endCxn id="30" idx="0"/>
          </p:cNvCxnSpPr>
          <p:nvPr/>
        </p:nvCxnSpPr>
        <p:spPr>
          <a:xfrm>
            <a:off x="5386250" y="3984253"/>
            <a:ext cx="308563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線接點 34"/>
          <p:cNvCxnSpPr>
            <a:stCxn id="22" idx="3"/>
            <a:endCxn id="31" idx="0"/>
          </p:cNvCxnSpPr>
          <p:nvPr/>
        </p:nvCxnSpPr>
        <p:spPr>
          <a:xfrm flipH="1">
            <a:off x="6486939" y="3984253"/>
            <a:ext cx="205461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線接點 35"/>
          <p:cNvCxnSpPr>
            <a:stCxn id="22" idx="5"/>
            <a:endCxn id="32" idx="0"/>
          </p:cNvCxnSpPr>
          <p:nvPr/>
        </p:nvCxnSpPr>
        <p:spPr>
          <a:xfrm>
            <a:off x="6934098" y="3984253"/>
            <a:ext cx="296528" cy="82761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矩形 36"/>
          <p:cNvSpPr/>
          <p:nvPr/>
        </p:nvSpPr>
        <p:spPr>
          <a:xfrm>
            <a:off x="1594339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94339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594339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94339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364651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64651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364651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64651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147175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147175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147175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30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147175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17487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17487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917487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917487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687799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687799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687799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50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687799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458111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458111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11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458111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458111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40635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90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240635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95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240635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99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240635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010947" y="4657969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17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010947" y="4915877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18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010947" y="5173785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20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010947" y="5431693"/>
            <a:ext cx="468923" cy="257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69" name="直線接點 68"/>
          <p:cNvCxnSpPr/>
          <p:nvPr/>
        </p:nvCxnSpPr>
        <p:spPr>
          <a:xfrm>
            <a:off x="1594339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2063262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>
            <a:off x="2364651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2833574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3147175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3616098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3917487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4386410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>
            <a:off x="4687799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>
            <a:off x="5156722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>
            <a:off x="5458111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5927034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>
            <a:off x="6240635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6709558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7010947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7479870" y="4525108"/>
            <a:ext cx="0" cy="12973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/>
          <p:nvPr/>
        </p:nvCxnSpPr>
        <p:spPr>
          <a:xfrm>
            <a:off x="7230626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/>
          <p:nvPr/>
        </p:nvCxnSpPr>
        <p:spPr>
          <a:xfrm>
            <a:off x="6485716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單箭頭接點 101"/>
          <p:cNvCxnSpPr/>
          <p:nvPr/>
        </p:nvCxnSpPr>
        <p:spPr>
          <a:xfrm>
            <a:off x="5696208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>
          <a:xfrm>
            <a:off x="4920038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>
            <a:off x="4146657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>
            <a:off x="3378302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/>
          <p:cNvCxnSpPr/>
          <p:nvPr/>
        </p:nvCxnSpPr>
        <p:spPr>
          <a:xfrm>
            <a:off x="2588794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/>
          <p:cNvCxnSpPr/>
          <p:nvPr/>
        </p:nvCxnSpPr>
        <p:spPr>
          <a:xfrm>
            <a:off x="1812624" y="4335244"/>
            <a:ext cx="0" cy="32272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橢圓 109"/>
          <p:cNvSpPr/>
          <p:nvPr/>
        </p:nvSpPr>
        <p:spPr>
          <a:xfrm>
            <a:off x="4318238" y="2484322"/>
            <a:ext cx="341814" cy="3418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16" name="直線單箭頭接點 115"/>
          <p:cNvCxnSpPr/>
          <p:nvPr/>
        </p:nvCxnSpPr>
        <p:spPr>
          <a:xfrm flipH="1" flipV="1">
            <a:off x="3256741" y="3554576"/>
            <a:ext cx="362618" cy="1094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文字方塊 117"/>
          <p:cNvSpPr txBox="1"/>
          <p:nvPr/>
        </p:nvSpPr>
        <p:spPr>
          <a:xfrm>
            <a:off x="3359950" y="336367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rgbClr val="C00000"/>
                </a:solidFill>
              </a:rPr>
              <a:t>15</a:t>
            </a:r>
            <a:endParaRPr lang="zh-TW" altLang="en-US">
              <a:solidFill>
                <a:srgbClr val="C00000"/>
              </a:solidFill>
            </a:endParaRPr>
          </a:p>
        </p:txBody>
      </p:sp>
      <p:cxnSp>
        <p:nvCxnSpPr>
          <p:cNvPr id="122" name="直線單箭頭接點 121"/>
          <p:cNvCxnSpPr/>
          <p:nvPr/>
        </p:nvCxnSpPr>
        <p:spPr>
          <a:xfrm flipV="1">
            <a:off x="3504381" y="3202876"/>
            <a:ext cx="455901" cy="547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文字方塊 123"/>
          <p:cNvSpPr txBox="1"/>
          <p:nvPr/>
        </p:nvSpPr>
        <p:spPr>
          <a:xfrm>
            <a:off x="3558418" y="29628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rgbClr val="C00000"/>
                </a:solidFill>
              </a:rPr>
              <a:t>9</a:t>
            </a:r>
            <a:endParaRPr lang="zh-TW" altLang="en-US">
              <a:solidFill>
                <a:srgbClr val="C00000"/>
              </a:solidFill>
            </a:endParaRPr>
          </a:p>
        </p:txBody>
      </p:sp>
      <p:cxnSp>
        <p:nvCxnSpPr>
          <p:cNvPr id="127" name="直線單箭頭接點 126"/>
          <p:cNvCxnSpPr/>
          <p:nvPr/>
        </p:nvCxnSpPr>
        <p:spPr>
          <a:xfrm flipV="1">
            <a:off x="5449422" y="3562312"/>
            <a:ext cx="336535" cy="870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字方塊 127"/>
          <p:cNvSpPr txBox="1"/>
          <p:nvPr/>
        </p:nvSpPr>
        <p:spPr>
          <a:xfrm>
            <a:off x="5451354" y="334483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rgbClr val="C00000"/>
                </a:solidFill>
              </a:rPr>
              <a:t>8</a:t>
            </a:r>
            <a:endParaRPr lang="zh-TW" altLang="en-US">
              <a:solidFill>
                <a:srgbClr val="C00000"/>
              </a:solidFill>
            </a:endParaRPr>
          </a:p>
        </p:txBody>
      </p:sp>
      <p:cxnSp>
        <p:nvCxnSpPr>
          <p:cNvPr id="129" name="直線單箭頭接點 128"/>
          <p:cNvCxnSpPr/>
          <p:nvPr/>
        </p:nvCxnSpPr>
        <p:spPr>
          <a:xfrm flipH="1" flipV="1">
            <a:off x="6227529" y="3554576"/>
            <a:ext cx="362618" cy="1094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字方塊 129"/>
          <p:cNvSpPr txBox="1"/>
          <p:nvPr/>
        </p:nvSpPr>
        <p:spPr>
          <a:xfrm>
            <a:off x="6260558" y="334091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rgbClr val="C00000"/>
                </a:solidFill>
              </a:rPr>
              <a:t>17</a:t>
            </a:r>
            <a:endParaRPr lang="zh-TW" altLang="en-US">
              <a:solidFill>
                <a:srgbClr val="C00000"/>
              </a:solidFill>
            </a:endParaRPr>
          </a:p>
        </p:txBody>
      </p:sp>
      <p:cxnSp>
        <p:nvCxnSpPr>
          <p:cNvPr id="131" name="直線單箭頭接點 130"/>
          <p:cNvCxnSpPr/>
          <p:nvPr/>
        </p:nvCxnSpPr>
        <p:spPr>
          <a:xfrm flipH="1" flipV="1">
            <a:off x="5144553" y="3210125"/>
            <a:ext cx="386220" cy="568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文字方塊 131"/>
          <p:cNvSpPr txBox="1"/>
          <p:nvPr/>
        </p:nvSpPr>
        <p:spPr>
          <a:xfrm>
            <a:off x="5235044" y="297192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rgbClr val="C00000"/>
                </a:solidFill>
              </a:rPr>
              <a:t>8</a:t>
            </a: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135" name="文字方塊 134"/>
          <p:cNvSpPr txBox="1"/>
          <p:nvPr/>
        </p:nvSpPr>
        <p:spPr>
          <a:xfrm>
            <a:off x="4067904" y="271926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rgbClr val="C00000"/>
                </a:solidFill>
              </a:rPr>
              <a:t>8</a:t>
            </a:r>
            <a:endParaRPr lang="zh-TW" altLang="en-US">
              <a:solidFill>
                <a:srgbClr val="C00000"/>
              </a:solidFill>
            </a:endParaRPr>
          </a:p>
        </p:txBody>
      </p:sp>
      <p:cxnSp>
        <p:nvCxnSpPr>
          <p:cNvPr id="137" name="直線單箭頭接點 136"/>
          <p:cNvCxnSpPr/>
          <p:nvPr/>
        </p:nvCxnSpPr>
        <p:spPr>
          <a:xfrm flipV="1">
            <a:off x="4326898" y="2766433"/>
            <a:ext cx="0" cy="2402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6881656" y="2946401"/>
            <a:ext cx="468923" cy="25790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6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7" name="手繪多邊形 116"/>
          <p:cNvSpPr/>
          <p:nvPr/>
        </p:nvSpPr>
        <p:spPr>
          <a:xfrm>
            <a:off x="4235938" y="3079262"/>
            <a:ext cx="2627974" cy="1490735"/>
          </a:xfrm>
          <a:custGeom>
            <a:avLst/>
            <a:gdLst>
              <a:gd name="connsiteX0" fmla="*/ 0 w 2117970"/>
              <a:gd name="connsiteY0" fmla="*/ 1461476 h 1461476"/>
              <a:gd name="connsiteX1" fmla="*/ 601785 w 2117970"/>
              <a:gd name="connsiteY1" fmla="*/ 593969 h 1461476"/>
              <a:gd name="connsiteX2" fmla="*/ 2117970 w 2117970"/>
              <a:gd name="connsiteY2" fmla="*/ 0 h 146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7970" h="1461476">
                <a:moveTo>
                  <a:pt x="0" y="1461476"/>
                </a:moveTo>
                <a:cubicBezTo>
                  <a:pt x="124395" y="1149512"/>
                  <a:pt x="248790" y="837548"/>
                  <a:pt x="601785" y="593969"/>
                </a:cubicBezTo>
                <a:cubicBezTo>
                  <a:pt x="954780" y="350390"/>
                  <a:pt x="1536375" y="175195"/>
                  <a:pt x="2117970" y="0"/>
                </a:cubicBezTo>
              </a:path>
            </a:pathLst>
          </a:custGeom>
          <a:noFill/>
          <a:ln>
            <a:prstDash val="solid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6" name="直線單箭頭接點 135"/>
          <p:cNvCxnSpPr/>
          <p:nvPr/>
        </p:nvCxnSpPr>
        <p:spPr>
          <a:xfrm flipH="1" flipV="1">
            <a:off x="3966963" y="3922382"/>
            <a:ext cx="362618" cy="10946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文字方塊 137"/>
          <p:cNvSpPr txBox="1"/>
          <p:nvPr/>
        </p:nvSpPr>
        <p:spPr>
          <a:xfrm>
            <a:off x="4047893" y="372313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smtClean="0">
                <a:solidFill>
                  <a:srgbClr val="C00000"/>
                </a:solidFill>
              </a:rPr>
              <a:t>15</a:t>
            </a: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532456" y="2835654"/>
            <a:ext cx="217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This node originally represents 9</a:t>
            </a:r>
          </a:p>
        </p:txBody>
      </p:sp>
      <p:sp>
        <p:nvSpPr>
          <p:cNvPr id="86" name="手繪多邊形 85"/>
          <p:cNvSpPr/>
          <p:nvPr/>
        </p:nvSpPr>
        <p:spPr>
          <a:xfrm>
            <a:off x="2313354" y="3212123"/>
            <a:ext cx="601784" cy="320431"/>
          </a:xfrm>
          <a:custGeom>
            <a:avLst/>
            <a:gdLst>
              <a:gd name="connsiteX0" fmla="*/ 0 w 601784"/>
              <a:gd name="connsiteY0" fmla="*/ 0 h 320431"/>
              <a:gd name="connsiteX1" fmla="*/ 195384 w 601784"/>
              <a:gd name="connsiteY1" fmla="*/ 93785 h 320431"/>
              <a:gd name="connsiteX2" fmla="*/ 265723 w 601784"/>
              <a:gd name="connsiteY2" fmla="*/ 273539 h 320431"/>
              <a:gd name="connsiteX3" fmla="*/ 601784 w 601784"/>
              <a:gd name="connsiteY3" fmla="*/ 320431 h 32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84" h="320431">
                <a:moveTo>
                  <a:pt x="0" y="0"/>
                </a:moveTo>
                <a:cubicBezTo>
                  <a:pt x="75548" y="24097"/>
                  <a:pt x="151097" y="48195"/>
                  <a:pt x="195384" y="93785"/>
                </a:cubicBezTo>
                <a:cubicBezTo>
                  <a:pt x="239671" y="139375"/>
                  <a:pt x="197990" y="235765"/>
                  <a:pt x="265723" y="273539"/>
                </a:cubicBezTo>
                <a:cubicBezTo>
                  <a:pt x="333456" y="311313"/>
                  <a:pt x="467620" y="315872"/>
                  <a:pt x="601784" y="320431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文字方塊 124"/>
          <p:cNvSpPr txBox="1"/>
          <p:nvPr/>
        </p:nvSpPr>
        <p:spPr>
          <a:xfrm>
            <a:off x="628650" y="5910434"/>
            <a:ext cx="8390303" cy="923330"/>
          </a:xfrm>
          <a:prstGeom prst="rect">
            <a:avLst/>
          </a:prstGeom>
          <a:solidFill>
            <a:srgbClr val="F3D2F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Time complexity of each output: </a:t>
            </a:r>
            <a:r>
              <a:rPr lang="en-US" altLang="zh-TW" b="1" dirty="0" smtClean="0"/>
              <a:t>O</a:t>
            </a:r>
            <a:r>
              <a:rPr lang="en-US" altLang="zh-TW" dirty="0" smtClean="0"/>
              <a:t>(log(k))</a:t>
            </a:r>
          </a:p>
          <a:p>
            <a:r>
              <a:rPr lang="en-US" altLang="zh-TW" dirty="0"/>
              <a:t>Time </a:t>
            </a:r>
            <a:r>
              <a:rPr lang="en-US" altLang="zh-TW" dirty="0" smtClean="0"/>
              <a:t>complexity of the entire merge: </a:t>
            </a:r>
            <a:r>
              <a:rPr lang="en-US" altLang="zh-TW" b="1" dirty="0" smtClean="0"/>
              <a:t>O</a:t>
            </a:r>
            <a:r>
              <a:rPr lang="en-US" altLang="zh-TW" dirty="0" smtClean="0"/>
              <a:t>(n log(k))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Loser trees tend to outperform winner trees in speed </a:t>
            </a:r>
            <a:r>
              <a:rPr lang="en-US" altLang="zh-TW" dirty="0" smtClean="0"/>
              <a:t>because of the reduced constant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646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5.1 Introduction</a:t>
            </a:r>
          </a:p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5.2-5.5 Binary trees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5.6 Heaps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5.7 Binary search trees </a:t>
            </a:r>
            <a:r>
              <a:rPr lang="en-US" altLang="zh-TW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Dictionary</a:t>
            </a:r>
            <a:endParaRPr lang="en-US" altLang="zh-TW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5.8 Selection trees</a:t>
            </a:r>
          </a:p>
          <a:p>
            <a:r>
              <a:rPr lang="en-US" altLang="zh-TW" b="1">
                <a:solidFill>
                  <a:srgbClr val="C00000"/>
                </a:solidFill>
              </a:rPr>
              <a:t>5.9 Forests</a:t>
            </a:r>
          </a:p>
          <a:p>
            <a:r>
              <a:rPr lang="en-US" altLang="zh-TW" smtClean="0"/>
              <a:t>(5.10 Disjoint sets)</a:t>
            </a:r>
          </a:p>
          <a:p>
            <a:r>
              <a:rPr lang="en-US" altLang="zh-TW" smtClean="0"/>
              <a:t>(5.11 Counting binary trees)</a:t>
            </a:r>
            <a:endParaRPr lang="en-US" altLang="zh-TW"/>
          </a:p>
          <a:p>
            <a:pPr lvl="1"/>
            <a:endParaRPr lang="en-US" altLang="zh-TW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95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Forest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Definition</a:t>
                </a:r>
              </a:p>
              <a:p>
                <a:pPr lvl="1"/>
                <a:r>
                  <a:rPr lang="en-US" altLang="zh-TW" sz="2600" dirty="0" smtClean="0"/>
                  <a:t>A forest is a set of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TW" sz="2600" dirty="0" smtClean="0"/>
                  <a:t> disjoint trees</a:t>
                </a:r>
              </a:p>
              <a:p>
                <a:pPr lvl="2"/>
                <a:endParaRPr lang="en-US" altLang="zh-TW" dirty="0" smtClean="0"/>
              </a:p>
              <a:p>
                <a:r>
                  <a:rPr lang="en-US" altLang="zh-TW" dirty="0" smtClean="0"/>
                  <a:t>Removing the root of a tree produces a forest (i.e., the subtrees)</a:t>
                </a:r>
              </a:p>
              <a:p>
                <a:pPr lvl="2"/>
                <a:endParaRPr lang="en-US" altLang="zh-TW" dirty="0" smtClean="0"/>
              </a:p>
              <a:p>
                <a:r>
                  <a:rPr lang="en-US" altLang="zh-TW" dirty="0" smtClean="0"/>
                  <a:t>Three-tree forest example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lvl="2"/>
                <a:endParaRPr lang="en-US" altLang="zh-TW" dirty="0"/>
              </a:p>
              <a:p>
                <a:r>
                  <a:rPr lang="en-US" altLang="zh-TW" dirty="0" smtClean="0"/>
                  <a:t>Forest operations</a:t>
                </a:r>
              </a:p>
              <a:p>
                <a:pPr lvl="1"/>
                <a:r>
                  <a:rPr lang="en-US" altLang="zh-TW" sz="2600" dirty="0" smtClean="0">
                    <a:solidFill>
                      <a:srgbClr val="0000CC"/>
                    </a:solidFill>
                  </a:rPr>
                  <a:t>Transforming a forest into a binary tree</a:t>
                </a:r>
              </a:p>
              <a:p>
                <a:pPr lvl="1"/>
                <a:r>
                  <a:rPr lang="en-US" altLang="zh-TW" sz="2600" dirty="0" smtClean="0">
                    <a:solidFill>
                      <a:srgbClr val="0000CC"/>
                    </a:solidFill>
                  </a:rPr>
                  <a:t>Forest traversals</a:t>
                </a:r>
              </a:p>
              <a:p>
                <a:pPr lvl="1"/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306</a:t>
            </a:fld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102766" y="470711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橢圓 6"/>
          <p:cNvSpPr/>
          <p:nvPr/>
        </p:nvSpPr>
        <p:spPr>
          <a:xfrm>
            <a:off x="2415878" y="470078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3789654" y="470290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橢圓 9"/>
          <p:cNvSpPr/>
          <p:nvPr/>
        </p:nvSpPr>
        <p:spPr>
          <a:xfrm>
            <a:off x="3102766" y="407354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1" name="直線接點 10"/>
          <p:cNvCxnSpPr>
            <a:stCxn id="10" idx="3"/>
            <a:endCxn id="7" idx="7"/>
          </p:cNvCxnSpPr>
          <p:nvPr/>
        </p:nvCxnSpPr>
        <p:spPr>
          <a:xfrm flipH="1">
            <a:off x="2707634" y="4365302"/>
            <a:ext cx="445190" cy="38553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線接點 13"/>
          <p:cNvCxnSpPr>
            <a:stCxn id="10" idx="5"/>
            <a:endCxn id="9" idx="1"/>
          </p:cNvCxnSpPr>
          <p:nvPr/>
        </p:nvCxnSpPr>
        <p:spPr>
          <a:xfrm>
            <a:off x="3394522" y="4365302"/>
            <a:ext cx="445190" cy="38766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線接點 23"/>
          <p:cNvCxnSpPr>
            <a:stCxn id="10" idx="4"/>
            <a:endCxn id="6" idx="0"/>
          </p:cNvCxnSpPr>
          <p:nvPr/>
        </p:nvCxnSpPr>
        <p:spPr>
          <a:xfrm>
            <a:off x="3273673" y="4415360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橢圓 27"/>
          <p:cNvSpPr/>
          <p:nvPr/>
        </p:nvSpPr>
        <p:spPr>
          <a:xfrm>
            <a:off x="4510541" y="470078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1" name="橢圓 30"/>
          <p:cNvSpPr/>
          <p:nvPr/>
        </p:nvSpPr>
        <p:spPr>
          <a:xfrm>
            <a:off x="4510541" y="406721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4" name="直線接點 33"/>
          <p:cNvCxnSpPr>
            <a:stCxn id="31" idx="4"/>
            <a:endCxn id="28" idx="0"/>
          </p:cNvCxnSpPr>
          <p:nvPr/>
        </p:nvCxnSpPr>
        <p:spPr>
          <a:xfrm>
            <a:off x="4681448" y="4409024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橢圓 35"/>
          <p:cNvSpPr/>
          <p:nvPr/>
        </p:nvSpPr>
        <p:spPr>
          <a:xfrm>
            <a:off x="5209659" y="470078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7" name="橢圓 36"/>
          <p:cNvSpPr/>
          <p:nvPr/>
        </p:nvSpPr>
        <p:spPr>
          <a:xfrm>
            <a:off x="5576502" y="406721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38" name="直線接點 37"/>
          <p:cNvCxnSpPr>
            <a:stCxn id="37" idx="3"/>
            <a:endCxn id="36" idx="0"/>
          </p:cNvCxnSpPr>
          <p:nvPr/>
        </p:nvCxnSpPr>
        <p:spPr>
          <a:xfrm flipH="1">
            <a:off x="5380566" y="4358966"/>
            <a:ext cx="245994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橢圓 39"/>
          <p:cNvSpPr/>
          <p:nvPr/>
        </p:nvSpPr>
        <p:spPr>
          <a:xfrm>
            <a:off x="5970954" y="470078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44" name="直線接點 43"/>
          <p:cNvCxnSpPr>
            <a:stCxn id="37" idx="5"/>
            <a:endCxn id="40" idx="0"/>
          </p:cNvCxnSpPr>
          <p:nvPr/>
        </p:nvCxnSpPr>
        <p:spPr>
          <a:xfrm>
            <a:off x="5868258" y="4358966"/>
            <a:ext cx="273603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054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圓角矩形 116"/>
          <p:cNvSpPr/>
          <p:nvPr/>
        </p:nvSpPr>
        <p:spPr>
          <a:xfrm>
            <a:off x="864024" y="2293807"/>
            <a:ext cx="4325008" cy="1369712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圓角矩形 117"/>
          <p:cNvSpPr/>
          <p:nvPr/>
        </p:nvSpPr>
        <p:spPr>
          <a:xfrm>
            <a:off x="864024" y="4050669"/>
            <a:ext cx="4325008" cy="1369712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6" name="圓角矩形 115"/>
          <p:cNvSpPr/>
          <p:nvPr/>
        </p:nvSpPr>
        <p:spPr>
          <a:xfrm>
            <a:off x="5911898" y="2321523"/>
            <a:ext cx="2650898" cy="3098857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Forest to Binary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Left-child-right-sibling</a:t>
            </a:r>
            <a:r>
              <a:rPr lang="en-US" altLang="zh-TW" dirty="0" smtClean="0"/>
              <a:t> approach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307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781965" y="31017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橢圓 5"/>
          <p:cNvSpPr/>
          <p:nvPr/>
        </p:nvSpPr>
        <p:spPr>
          <a:xfrm>
            <a:off x="1095077" y="31017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68853" y="31017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橢圓 7"/>
          <p:cNvSpPr/>
          <p:nvPr/>
        </p:nvSpPr>
        <p:spPr>
          <a:xfrm>
            <a:off x="1781965" y="246822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直線接點 8"/>
          <p:cNvCxnSpPr>
            <a:stCxn id="8" idx="3"/>
            <a:endCxn id="6" idx="7"/>
          </p:cNvCxnSpPr>
          <p:nvPr/>
        </p:nvCxnSpPr>
        <p:spPr>
          <a:xfrm flipH="1">
            <a:off x="1386833" y="2759983"/>
            <a:ext cx="445190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線接點 9"/>
          <p:cNvCxnSpPr>
            <a:stCxn id="8" idx="5"/>
            <a:endCxn id="7" idx="1"/>
          </p:cNvCxnSpPr>
          <p:nvPr/>
        </p:nvCxnSpPr>
        <p:spPr>
          <a:xfrm>
            <a:off x="2073721" y="2759983"/>
            <a:ext cx="445190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8" idx="4"/>
            <a:endCxn id="5" idx="0"/>
          </p:cNvCxnSpPr>
          <p:nvPr/>
        </p:nvCxnSpPr>
        <p:spPr>
          <a:xfrm>
            <a:off x="1952872" y="2810041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橢圓 11"/>
          <p:cNvSpPr/>
          <p:nvPr/>
        </p:nvSpPr>
        <p:spPr>
          <a:xfrm>
            <a:off x="3189740" y="31017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橢圓 12"/>
          <p:cNvSpPr/>
          <p:nvPr/>
        </p:nvSpPr>
        <p:spPr>
          <a:xfrm>
            <a:off x="3189740" y="246822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直線接點 13"/>
          <p:cNvCxnSpPr>
            <a:stCxn id="13" idx="4"/>
            <a:endCxn id="12" idx="0"/>
          </p:cNvCxnSpPr>
          <p:nvPr/>
        </p:nvCxnSpPr>
        <p:spPr>
          <a:xfrm>
            <a:off x="3360647" y="2810041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橢圓 14"/>
          <p:cNvSpPr/>
          <p:nvPr/>
        </p:nvSpPr>
        <p:spPr>
          <a:xfrm>
            <a:off x="3888858" y="31017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6" name="橢圓 15"/>
          <p:cNvSpPr/>
          <p:nvPr/>
        </p:nvSpPr>
        <p:spPr>
          <a:xfrm>
            <a:off x="4255701" y="246822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17" name="直線接點 16"/>
          <p:cNvCxnSpPr>
            <a:stCxn id="16" idx="3"/>
            <a:endCxn id="15" idx="0"/>
          </p:cNvCxnSpPr>
          <p:nvPr/>
        </p:nvCxnSpPr>
        <p:spPr>
          <a:xfrm flipH="1">
            <a:off x="4059765" y="2759983"/>
            <a:ext cx="245994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橢圓 17"/>
          <p:cNvSpPr/>
          <p:nvPr/>
        </p:nvSpPr>
        <p:spPr>
          <a:xfrm>
            <a:off x="4650153" y="31017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19" name="直線接點 18"/>
          <p:cNvCxnSpPr>
            <a:stCxn id="16" idx="5"/>
            <a:endCxn id="18" idx="0"/>
          </p:cNvCxnSpPr>
          <p:nvPr/>
        </p:nvCxnSpPr>
        <p:spPr>
          <a:xfrm>
            <a:off x="4547457" y="2759983"/>
            <a:ext cx="273603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橢圓 19"/>
          <p:cNvSpPr/>
          <p:nvPr/>
        </p:nvSpPr>
        <p:spPr>
          <a:xfrm>
            <a:off x="1770466" y="493950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" name="橢圓 20"/>
          <p:cNvSpPr/>
          <p:nvPr/>
        </p:nvSpPr>
        <p:spPr>
          <a:xfrm>
            <a:off x="1083578" y="493950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2457354" y="493950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3" name="橢圓 22"/>
          <p:cNvSpPr/>
          <p:nvPr/>
        </p:nvSpPr>
        <p:spPr>
          <a:xfrm>
            <a:off x="1770466" y="430593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4" name="直線接點 23"/>
          <p:cNvCxnSpPr>
            <a:stCxn id="23" idx="3"/>
            <a:endCxn id="21" idx="7"/>
          </p:cNvCxnSpPr>
          <p:nvPr/>
        </p:nvCxnSpPr>
        <p:spPr>
          <a:xfrm flipH="1">
            <a:off x="1375334" y="4597691"/>
            <a:ext cx="445190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線接點 24"/>
          <p:cNvCxnSpPr/>
          <p:nvPr/>
        </p:nvCxnSpPr>
        <p:spPr>
          <a:xfrm flipV="1">
            <a:off x="2112280" y="4475258"/>
            <a:ext cx="1065961" cy="316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1425392" y="5110412"/>
            <a:ext cx="345074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橢圓 26"/>
          <p:cNvSpPr/>
          <p:nvPr/>
        </p:nvSpPr>
        <p:spPr>
          <a:xfrm>
            <a:off x="3178241" y="493950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8" name="橢圓 27"/>
          <p:cNvSpPr/>
          <p:nvPr/>
        </p:nvSpPr>
        <p:spPr>
          <a:xfrm>
            <a:off x="3178241" y="430593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9" name="直線接點 28"/>
          <p:cNvCxnSpPr>
            <a:stCxn id="28" idx="4"/>
            <a:endCxn id="27" idx="0"/>
          </p:cNvCxnSpPr>
          <p:nvPr/>
        </p:nvCxnSpPr>
        <p:spPr>
          <a:xfrm>
            <a:off x="3349148" y="4647749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橢圓 29"/>
          <p:cNvSpPr/>
          <p:nvPr/>
        </p:nvSpPr>
        <p:spPr>
          <a:xfrm>
            <a:off x="3877359" y="493950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1" name="橢圓 30"/>
          <p:cNvSpPr/>
          <p:nvPr/>
        </p:nvSpPr>
        <p:spPr>
          <a:xfrm>
            <a:off x="4244202" y="430593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32" name="直線接點 31"/>
          <p:cNvCxnSpPr/>
          <p:nvPr/>
        </p:nvCxnSpPr>
        <p:spPr>
          <a:xfrm flipH="1">
            <a:off x="3520055" y="4476842"/>
            <a:ext cx="724147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橢圓 32"/>
          <p:cNvSpPr/>
          <p:nvPr/>
        </p:nvSpPr>
        <p:spPr>
          <a:xfrm>
            <a:off x="4638654" y="493950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34" name="直線接點 33"/>
          <p:cNvCxnSpPr>
            <a:stCxn id="31" idx="3"/>
            <a:endCxn id="30" idx="7"/>
          </p:cNvCxnSpPr>
          <p:nvPr/>
        </p:nvCxnSpPr>
        <p:spPr>
          <a:xfrm flipH="1">
            <a:off x="4169115" y="4597691"/>
            <a:ext cx="125145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112280" y="5110412"/>
            <a:ext cx="345074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直線接點 50"/>
          <p:cNvCxnSpPr>
            <a:stCxn id="30" idx="6"/>
            <a:endCxn id="33" idx="2"/>
          </p:cNvCxnSpPr>
          <p:nvPr/>
        </p:nvCxnSpPr>
        <p:spPr>
          <a:xfrm>
            <a:off x="4219173" y="5110412"/>
            <a:ext cx="419481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橢圓 55"/>
          <p:cNvSpPr/>
          <p:nvPr/>
        </p:nvSpPr>
        <p:spPr>
          <a:xfrm>
            <a:off x="6415360" y="372754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7" name="橢圓 56"/>
          <p:cNvSpPr/>
          <p:nvPr/>
        </p:nvSpPr>
        <p:spPr>
          <a:xfrm>
            <a:off x="6068816" y="315847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58" name="橢圓 57"/>
          <p:cNvSpPr/>
          <p:nvPr/>
        </p:nvSpPr>
        <p:spPr>
          <a:xfrm>
            <a:off x="6749926" y="426401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9" name="橢圓 58"/>
          <p:cNvSpPr/>
          <p:nvPr/>
        </p:nvSpPr>
        <p:spPr>
          <a:xfrm>
            <a:off x="6887016" y="25896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60" name="直線接點 59"/>
          <p:cNvCxnSpPr>
            <a:stCxn id="59" idx="3"/>
            <a:endCxn id="57" idx="7"/>
          </p:cNvCxnSpPr>
          <p:nvPr/>
        </p:nvCxnSpPr>
        <p:spPr>
          <a:xfrm flipH="1">
            <a:off x="6360572" y="2881413"/>
            <a:ext cx="576502" cy="3271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直線接點 60"/>
          <p:cNvCxnSpPr>
            <a:stCxn id="59" idx="5"/>
            <a:endCxn id="64" idx="1"/>
          </p:cNvCxnSpPr>
          <p:nvPr/>
        </p:nvCxnSpPr>
        <p:spPr>
          <a:xfrm>
            <a:off x="7178772" y="2881413"/>
            <a:ext cx="503375" cy="2704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2" name="直線接點 61"/>
          <p:cNvCxnSpPr>
            <a:stCxn id="57" idx="5"/>
            <a:endCxn id="56" idx="1"/>
          </p:cNvCxnSpPr>
          <p:nvPr/>
        </p:nvCxnSpPr>
        <p:spPr>
          <a:xfrm>
            <a:off x="6360572" y="3450230"/>
            <a:ext cx="104846" cy="3273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橢圓 62"/>
          <p:cNvSpPr/>
          <p:nvPr/>
        </p:nvSpPr>
        <p:spPr>
          <a:xfrm>
            <a:off x="7228830" y="372458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4" name="橢圓 63"/>
          <p:cNvSpPr/>
          <p:nvPr/>
        </p:nvSpPr>
        <p:spPr>
          <a:xfrm>
            <a:off x="7632089" y="310179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65" name="直線接點 64"/>
          <p:cNvCxnSpPr>
            <a:stCxn id="64" idx="3"/>
            <a:endCxn id="63" idx="7"/>
          </p:cNvCxnSpPr>
          <p:nvPr/>
        </p:nvCxnSpPr>
        <p:spPr>
          <a:xfrm flipH="1">
            <a:off x="7520586" y="3393553"/>
            <a:ext cx="161561" cy="3810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橢圓 65"/>
          <p:cNvSpPr/>
          <p:nvPr/>
        </p:nvSpPr>
        <p:spPr>
          <a:xfrm>
            <a:off x="7632089" y="426401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7" name="橢圓 66"/>
          <p:cNvSpPr/>
          <p:nvPr/>
        </p:nvSpPr>
        <p:spPr>
          <a:xfrm>
            <a:off x="8021828" y="372956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68" name="直線接點 67"/>
          <p:cNvCxnSpPr>
            <a:stCxn id="69" idx="1"/>
            <a:endCxn id="66" idx="5"/>
          </p:cNvCxnSpPr>
          <p:nvPr/>
        </p:nvCxnSpPr>
        <p:spPr>
          <a:xfrm flipH="1" flipV="1">
            <a:off x="7923845" y="4555772"/>
            <a:ext cx="148041" cy="2793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橢圓 68"/>
          <p:cNvSpPr/>
          <p:nvPr/>
        </p:nvSpPr>
        <p:spPr>
          <a:xfrm>
            <a:off x="8021828" y="478503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70" name="直線接點 69"/>
          <p:cNvCxnSpPr>
            <a:stCxn id="67" idx="1"/>
            <a:endCxn id="64" idx="5"/>
          </p:cNvCxnSpPr>
          <p:nvPr/>
        </p:nvCxnSpPr>
        <p:spPr>
          <a:xfrm flipH="1" flipV="1">
            <a:off x="7923845" y="3393553"/>
            <a:ext cx="148041" cy="38606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1" name="直線接點 70"/>
          <p:cNvCxnSpPr>
            <a:stCxn id="56" idx="5"/>
            <a:endCxn id="58" idx="1"/>
          </p:cNvCxnSpPr>
          <p:nvPr/>
        </p:nvCxnSpPr>
        <p:spPr>
          <a:xfrm>
            <a:off x="6707116" y="4019300"/>
            <a:ext cx="92868" cy="29477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直線接點 71"/>
          <p:cNvCxnSpPr>
            <a:stCxn id="66" idx="7"/>
            <a:endCxn id="67" idx="3"/>
          </p:cNvCxnSpPr>
          <p:nvPr/>
        </p:nvCxnSpPr>
        <p:spPr>
          <a:xfrm flipV="1">
            <a:off x="7923845" y="4021319"/>
            <a:ext cx="148041" cy="2927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9" name="向下箭號 118"/>
          <p:cNvSpPr/>
          <p:nvPr/>
        </p:nvSpPr>
        <p:spPr>
          <a:xfrm>
            <a:off x="2856686" y="3757592"/>
            <a:ext cx="311218" cy="2306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0" name="向下箭號 119"/>
          <p:cNvSpPr/>
          <p:nvPr/>
        </p:nvSpPr>
        <p:spPr>
          <a:xfrm rot="16200000">
            <a:off x="5390948" y="4204305"/>
            <a:ext cx="311218" cy="23068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3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Recap </a:t>
            </a:r>
            <a:r>
              <a:rPr lang="en-US" altLang="zh-TW" err="1" smtClean="0"/>
              <a:t>Inorder</a:t>
            </a:r>
            <a:r>
              <a:rPr lang="en-US" altLang="zh-TW" smtClean="0"/>
              <a:t> Tree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Recursive definition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308</a:t>
            </a:fld>
            <a:endParaRPr lang="zh-TW" altLang="en-US"/>
          </a:p>
        </p:txBody>
      </p:sp>
      <p:sp>
        <p:nvSpPr>
          <p:cNvPr id="5" name="等腰三角形 4"/>
          <p:cNvSpPr/>
          <p:nvPr/>
        </p:nvSpPr>
        <p:spPr>
          <a:xfrm>
            <a:off x="741875" y="2329132"/>
            <a:ext cx="2501660" cy="189781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smtClean="0">
                <a:solidFill>
                  <a:schemeClr val="tx1"/>
                </a:solidFill>
              </a:rPr>
              <a:t>Tree</a:t>
            </a:r>
            <a:endParaRPr lang="zh-TW" altLang="en-US" sz="3600">
              <a:solidFill>
                <a:schemeClr val="tx1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4054418" y="3045126"/>
            <a:ext cx="1423357" cy="1181817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038493" y="3441940"/>
            <a:ext cx="457200" cy="457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>
              <a:solidFill>
                <a:schemeClr val="tx1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6984705" y="3045126"/>
            <a:ext cx="1423357" cy="1181817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312233" y="326856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=</a:t>
            </a:r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102129" y="3395945"/>
            <a:ext cx="1327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smtClean="0"/>
              <a:t>L</a:t>
            </a:r>
            <a:br>
              <a:rPr lang="en-US" altLang="zh-TW" sz="2400" smtClean="0"/>
            </a:br>
            <a:r>
              <a:rPr lang="en-US" altLang="zh-TW" sz="2400" smtClean="0"/>
              <a:t>subtree</a:t>
            </a:r>
            <a:endParaRPr lang="zh-TW" altLang="en-US" sz="2400"/>
          </a:p>
        </p:txBody>
      </p:sp>
      <p:sp>
        <p:nvSpPr>
          <p:cNvPr id="11" name="文字方塊 10"/>
          <p:cNvSpPr txBox="1"/>
          <p:nvPr/>
        </p:nvSpPr>
        <p:spPr>
          <a:xfrm>
            <a:off x="6984705" y="3395945"/>
            <a:ext cx="1327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smtClean="0"/>
              <a:t>R</a:t>
            </a:r>
            <a:br>
              <a:rPr lang="en-US" altLang="zh-TW" sz="2400" smtClean="0"/>
            </a:br>
            <a:r>
              <a:rPr lang="en-US" altLang="zh-TW" sz="2400" smtClean="0"/>
              <a:t>subtree</a:t>
            </a:r>
            <a:endParaRPr lang="zh-TW" altLang="en-US" sz="2400"/>
          </a:p>
        </p:txBody>
      </p:sp>
      <p:sp>
        <p:nvSpPr>
          <p:cNvPr id="12" name="文字方塊 11"/>
          <p:cNvSpPr txBox="1"/>
          <p:nvPr/>
        </p:nvSpPr>
        <p:spPr>
          <a:xfrm>
            <a:off x="5687415" y="3841766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Root node</a:t>
            </a:r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503123" y="3674619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,</a:t>
            </a: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683906" y="367054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,</a:t>
            </a:r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762843" y="3251312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{</a:t>
            </a: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8282291" y="3251312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}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Recap </a:t>
            </a:r>
            <a:r>
              <a:rPr lang="en-US" altLang="zh-TW" err="1"/>
              <a:t>Inorder</a:t>
            </a:r>
            <a:r>
              <a:rPr lang="en-US" altLang="zh-TW"/>
              <a:t> Tree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Example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309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135994" y="3831061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橢圓 5"/>
          <p:cNvSpPr/>
          <p:nvPr/>
        </p:nvSpPr>
        <p:spPr>
          <a:xfrm>
            <a:off x="816344" y="3261991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1470560" y="4367533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橢圓 7"/>
          <p:cNvSpPr/>
          <p:nvPr/>
        </p:nvSpPr>
        <p:spPr>
          <a:xfrm>
            <a:off x="1607650" y="2693174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" name="直線接點 8"/>
          <p:cNvCxnSpPr>
            <a:stCxn id="8" idx="3"/>
            <a:endCxn id="6" idx="7"/>
          </p:cNvCxnSpPr>
          <p:nvPr/>
        </p:nvCxnSpPr>
        <p:spPr>
          <a:xfrm flipH="1">
            <a:off x="1108100" y="2984930"/>
            <a:ext cx="549608" cy="3271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線接點 9"/>
          <p:cNvCxnSpPr>
            <a:stCxn id="8" idx="5"/>
            <a:endCxn id="13" idx="1"/>
          </p:cNvCxnSpPr>
          <p:nvPr/>
        </p:nvCxnSpPr>
        <p:spPr>
          <a:xfrm>
            <a:off x="1899406" y="2984930"/>
            <a:ext cx="503375" cy="2704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線接點 10"/>
          <p:cNvCxnSpPr>
            <a:stCxn id="6" idx="5"/>
            <a:endCxn id="5" idx="1"/>
          </p:cNvCxnSpPr>
          <p:nvPr/>
        </p:nvCxnSpPr>
        <p:spPr>
          <a:xfrm>
            <a:off x="1108100" y="3553747"/>
            <a:ext cx="77952" cy="3273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橢圓 11"/>
          <p:cNvSpPr/>
          <p:nvPr/>
        </p:nvSpPr>
        <p:spPr>
          <a:xfrm>
            <a:off x="1949464" y="3828104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橢圓 12"/>
          <p:cNvSpPr/>
          <p:nvPr/>
        </p:nvSpPr>
        <p:spPr>
          <a:xfrm>
            <a:off x="2352723" y="3205314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4" name="直線接點 13"/>
          <p:cNvCxnSpPr>
            <a:stCxn id="13" idx="3"/>
            <a:endCxn id="12" idx="7"/>
          </p:cNvCxnSpPr>
          <p:nvPr/>
        </p:nvCxnSpPr>
        <p:spPr>
          <a:xfrm flipH="1">
            <a:off x="2241220" y="3497070"/>
            <a:ext cx="161561" cy="3810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橢圓 14"/>
          <p:cNvSpPr/>
          <p:nvPr/>
        </p:nvSpPr>
        <p:spPr>
          <a:xfrm>
            <a:off x="2352723" y="4367533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6" name="橢圓 15"/>
          <p:cNvSpPr/>
          <p:nvPr/>
        </p:nvSpPr>
        <p:spPr>
          <a:xfrm>
            <a:off x="2742462" y="3833080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17" name="直線接點 16"/>
          <p:cNvCxnSpPr>
            <a:stCxn id="18" idx="1"/>
            <a:endCxn id="15" idx="5"/>
          </p:cNvCxnSpPr>
          <p:nvPr/>
        </p:nvCxnSpPr>
        <p:spPr>
          <a:xfrm flipH="1" flipV="1">
            <a:off x="2644479" y="4659289"/>
            <a:ext cx="148041" cy="2793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橢圓 17"/>
          <p:cNvSpPr/>
          <p:nvPr/>
        </p:nvSpPr>
        <p:spPr>
          <a:xfrm>
            <a:off x="2742462" y="4888547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19" name="直線接點 18"/>
          <p:cNvCxnSpPr>
            <a:stCxn id="16" idx="1"/>
            <a:endCxn id="13" idx="5"/>
          </p:cNvCxnSpPr>
          <p:nvPr/>
        </p:nvCxnSpPr>
        <p:spPr>
          <a:xfrm flipH="1" flipV="1">
            <a:off x="2644479" y="3497070"/>
            <a:ext cx="148041" cy="38606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線接點 19"/>
          <p:cNvCxnSpPr>
            <a:stCxn id="5" idx="5"/>
            <a:endCxn id="7" idx="1"/>
          </p:cNvCxnSpPr>
          <p:nvPr/>
        </p:nvCxnSpPr>
        <p:spPr>
          <a:xfrm>
            <a:off x="1427750" y="4122817"/>
            <a:ext cx="92868" cy="29477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線接點 20"/>
          <p:cNvCxnSpPr>
            <a:stCxn id="15" idx="7"/>
            <a:endCxn id="16" idx="3"/>
          </p:cNvCxnSpPr>
          <p:nvPr/>
        </p:nvCxnSpPr>
        <p:spPr>
          <a:xfrm flipV="1">
            <a:off x="2644479" y="4124836"/>
            <a:ext cx="148041" cy="2927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312233" y="326856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=</a:t>
            </a:r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5503123" y="3674619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,</a:t>
            </a:r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6683906" y="367054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,</a:t>
            </a:r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3762843" y="3251312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{</a:t>
            </a:r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8282291" y="3251312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}</a:t>
            </a:r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4687961" y="3483951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9" name="橢圓 28"/>
          <p:cNvSpPr/>
          <p:nvPr/>
        </p:nvSpPr>
        <p:spPr>
          <a:xfrm>
            <a:off x="4368311" y="2914881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5022527" y="4020423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1" name="直線接點 30"/>
          <p:cNvCxnSpPr>
            <a:stCxn id="29" idx="5"/>
            <a:endCxn id="28" idx="1"/>
          </p:cNvCxnSpPr>
          <p:nvPr/>
        </p:nvCxnSpPr>
        <p:spPr>
          <a:xfrm>
            <a:off x="4660067" y="3206637"/>
            <a:ext cx="77952" cy="3273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線接點 31"/>
          <p:cNvCxnSpPr>
            <a:stCxn id="28" idx="5"/>
            <a:endCxn id="30" idx="1"/>
          </p:cNvCxnSpPr>
          <p:nvPr/>
        </p:nvCxnSpPr>
        <p:spPr>
          <a:xfrm>
            <a:off x="4979717" y="3775707"/>
            <a:ext cx="92868" cy="29477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橢圓 34"/>
          <p:cNvSpPr/>
          <p:nvPr/>
        </p:nvSpPr>
        <p:spPr>
          <a:xfrm>
            <a:off x="5998115" y="3545038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7" name="橢圓 36"/>
          <p:cNvSpPr/>
          <p:nvPr/>
        </p:nvSpPr>
        <p:spPr>
          <a:xfrm>
            <a:off x="7004792" y="3542257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8" name="橢圓 37"/>
          <p:cNvSpPr/>
          <p:nvPr/>
        </p:nvSpPr>
        <p:spPr>
          <a:xfrm>
            <a:off x="7408051" y="2919467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9" name="直線接點 38"/>
          <p:cNvCxnSpPr>
            <a:stCxn id="38" idx="3"/>
            <a:endCxn id="37" idx="7"/>
          </p:cNvCxnSpPr>
          <p:nvPr/>
        </p:nvCxnSpPr>
        <p:spPr>
          <a:xfrm flipH="1">
            <a:off x="7296548" y="3211223"/>
            <a:ext cx="161561" cy="3810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橢圓 39"/>
          <p:cNvSpPr/>
          <p:nvPr/>
        </p:nvSpPr>
        <p:spPr>
          <a:xfrm>
            <a:off x="7408051" y="4081686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1" name="橢圓 40"/>
          <p:cNvSpPr/>
          <p:nvPr/>
        </p:nvSpPr>
        <p:spPr>
          <a:xfrm>
            <a:off x="7797790" y="3547233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42" name="直線接點 41"/>
          <p:cNvCxnSpPr>
            <a:stCxn id="43" idx="1"/>
            <a:endCxn id="40" idx="5"/>
          </p:cNvCxnSpPr>
          <p:nvPr/>
        </p:nvCxnSpPr>
        <p:spPr>
          <a:xfrm flipH="1" flipV="1">
            <a:off x="7699807" y="4373442"/>
            <a:ext cx="148041" cy="2793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橢圓 42"/>
          <p:cNvSpPr/>
          <p:nvPr/>
        </p:nvSpPr>
        <p:spPr>
          <a:xfrm>
            <a:off x="7797790" y="4602700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44" name="直線接點 43"/>
          <p:cNvCxnSpPr>
            <a:stCxn id="41" idx="1"/>
            <a:endCxn id="38" idx="5"/>
          </p:cNvCxnSpPr>
          <p:nvPr/>
        </p:nvCxnSpPr>
        <p:spPr>
          <a:xfrm flipH="1" flipV="1">
            <a:off x="7699807" y="3211223"/>
            <a:ext cx="148041" cy="38606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線接點 44"/>
          <p:cNvCxnSpPr>
            <a:stCxn id="40" idx="7"/>
            <a:endCxn id="41" idx="3"/>
          </p:cNvCxnSpPr>
          <p:nvPr/>
        </p:nvCxnSpPr>
        <p:spPr>
          <a:xfrm flipV="1">
            <a:off x="7699807" y="3838989"/>
            <a:ext cx="148041" cy="2927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399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pitchFamily="18" charset="-120"/>
              </a:rPr>
              <a:t>Tree Example: Structured Document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106064"/>
          </a:xfrm>
        </p:spPr>
        <p:txBody>
          <a:bodyPr/>
          <a:lstStyle/>
          <a:p>
            <a:r>
              <a:rPr lang="en-US" altLang="zh-TW" b="1" smtClean="0">
                <a:solidFill>
                  <a:srgbClr val="0000CC"/>
                </a:solidFill>
                <a:ea typeface="新細明體" pitchFamily="18" charset="-120"/>
              </a:rPr>
              <a:t>Structured document</a:t>
            </a:r>
            <a:r>
              <a:rPr lang="en-US" altLang="zh-TW" smtClean="0">
                <a:ea typeface="新細明體" pitchFamily="18" charset="-120"/>
              </a:rPr>
              <a:t>: such as a book, is 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hierarchically organized </a:t>
            </a:r>
            <a:r>
              <a:rPr lang="en-US" altLang="zh-TW" smtClean="0">
                <a:ea typeface="新細明體" pitchFamily="18" charset="-120"/>
              </a:rPr>
              <a:t>as a tree whose internal nodes are chapters, sections, subsections, and whose external nodes are paragraphs, tables, figures, the bibliography, and so on.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2775" y="3686007"/>
            <a:ext cx="8062913" cy="2916237"/>
            <a:chOff x="295" y="2228"/>
            <a:chExt cx="5079" cy="183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2310" y="2228"/>
              <a:ext cx="1170" cy="241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Make Money Fast!</a:t>
              </a:r>
            </a:p>
          </p:txBody>
        </p:sp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>
              <a:off x="638" y="2804"/>
              <a:ext cx="936" cy="241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1. Motivations</a:t>
              </a:r>
            </a:p>
          </p:txBody>
        </p:sp>
        <p:sp>
          <p:nvSpPr>
            <p:cNvPr id="8" name="AutoShape 7"/>
            <p:cNvSpPr>
              <a:spLocks noChangeAspect="1" noChangeArrowheads="1"/>
            </p:cNvSpPr>
            <p:nvPr/>
          </p:nvSpPr>
          <p:spPr bwMode="auto">
            <a:xfrm>
              <a:off x="4567" y="2804"/>
              <a:ext cx="766" cy="241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References</a:t>
              </a:r>
            </a:p>
          </p:txBody>
        </p:sp>
        <p:sp>
          <p:nvSpPr>
            <p:cNvPr id="9" name="AutoShape 8"/>
            <p:cNvSpPr>
              <a:spLocks noChangeAspect="1" noChangeArrowheads="1"/>
            </p:cNvSpPr>
            <p:nvPr/>
          </p:nvSpPr>
          <p:spPr bwMode="auto">
            <a:xfrm>
              <a:off x="3016" y="2817"/>
              <a:ext cx="772" cy="241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2. Methods</a:t>
              </a:r>
            </a:p>
          </p:txBody>
        </p:sp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2261" y="3290"/>
              <a:ext cx="688" cy="41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2.1 Stock</a:t>
              </a:r>
              <a:br>
                <a:rPr lang="en-US" altLang="zh-TW" sz="1600">
                  <a:ea typeface="新細明體" pitchFamily="18" charset="-120"/>
                </a:rPr>
              </a:br>
              <a:r>
                <a:rPr lang="en-US" altLang="zh-TW" sz="1600">
                  <a:ea typeface="新細明體" pitchFamily="18" charset="-120"/>
                </a:rPr>
                <a:t>Fraud</a:t>
              </a:r>
            </a:p>
          </p:txBody>
        </p:sp>
        <p:sp>
          <p:nvSpPr>
            <p:cNvPr id="11" name="AutoShape 10"/>
            <p:cNvSpPr>
              <a:spLocks noChangeAspect="1" noChangeArrowheads="1"/>
            </p:cNvSpPr>
            <p:nvPr/>
          </p:nvSpPr>
          <p:spPr bwMode="auto">
            <a:xfrm>
              <a:off x="3061" y="3271"/>
              <a:ext cx="679" cy="41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2.2 Ponzi</a:t>
              </a:r>
              <a:br>
                <a:rPr lang="en-US" altLang="zh-TW" sz="1600">
                  <a:ea typeface="新細明體" pitchFamily="18" charset="-120"/>
                </a:rPr>
              </a:br>
              <a:r>
                <a:rPr lang="en-US" altLang="zh-TW" sz="1600">
                  <a:ea typeface="新細明體" pitchFamily="18" charset="-120"/>
                </a:rPr>
                <a:t>Scheme</a:t>
              </a:r>
            </a:p>
          </p:txBody>
        </p:sp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295" y="3375"/>
              <a:ext cx="700" cy="241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1.1 Greed</a:t>
              </a:r>
            </a:p>
          </p:txBody>
        </p:sp>
        <p:sp>
          <p:nvSpPr>
            <p:cNvPr id="13" name="AutoShape 12"/>
            <p:cNvSpPr>
              <a:spLocks noChangeAspect="1" noChangeArrowheads="1"/>
            </p:cNvSpPr>
            <p:nvPr/>
          </p:nvSpPr>
          <p:spPr bwMode="auto">
            <a:xfrm>
              <a:off x="1243" y="3375"/>
              <a:ext cx="741" cy="241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1.2 Avidity</a:t>
              </a:r>
            </a:p>
          </p:txBody>
        </p:sp>
        <p:cxnSp>
          <p:nvCxnSpPr>
            <p:cNvPr id="14" name="AutoShape 13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 flipH="1">
              <a:off x="1106" y="2475"/>
              <a:ext cx="1789" cy="32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4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>
              <a:off x="2895" y="2469"/>
              <a:ext cx="507" cy="34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5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>
              <a:off x="2895" y="2475"/>
              <a:ext cx="2055" cy="32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6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 flipH="1">
              <a:off x="3401" y="3058"/>
              <a:ext cx="1" cy="2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7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 flipH="1">
              <a:off x="2605" y="3058"/>
              <a:ext cx="797" cy="23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8"/>
            <p:cNvCxnSpPr>
              <a:cxnSpLocks noChangeShapeType="1"/>
              <a:stCxn id="7" idx="2"/>
              <a:endCxn id="13" idx="0"/>
            </p:cNvCxnSpPr>
            <p:nvPr/>
          </p:nvCxnSpPr>
          <p:spPr bwMode="auto">
            <a:xfrm>
              <a:off x="1106" y="3051"/>
              <a:ext cx="508" cy="31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9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 flipH="1">
              <a:off x="645" y="3051"/>
              <a:ext cx="461" cy="31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1" name="AutoShape 20"/>
            <p:cNvSpPr>
              <a:spLocks noChangeAspect="1" noChangeArrowheads="1"/>
            </p:cNvSpPr>
            <p:nvPr/>
          </p:nvSpPr>
          <p:spPr bwMode="auto">
            <a:xfrm>
              <a:off x="3832" y="3271"/>
              <a:ext cx="658" cy="41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1600">
                  <a:ea typeface="新細明體" pitchFamily="18" charset="-120"/>
                </a:rPr>
                <a:t>2.3 Bank</a:t>
              </a:r>
              <a:br>
                <a:rPr lang="en-US" altLang="zh-TW" sz="1600">
                  <a:ea typeface="新細明體" pitchFamily="18" charset="-120"/>
                </a:rPr>
              </a:br>
              <a:r>
                <a:rPr lang="en-US" altLang="zh-TW" sz="1600">
                  <a:ea typeface="新細明體" pitchFamily="18" charset="-120"/>
                </a:rPr>
                <a:t>Robbery</a:t>
              </a:r>
            </a:p>
          </p:txBody>
        </p:sp>
        <p:cxnSp>
          <p:nvCxnSpPr>
            <p:cNvPr id="22" name="AutoShape 21"/>
            <p:cNvCxnSpPr>
              <a:cxnSpLocks noChangeShapeType="1"/>
              <a:stCxn id="9" idx="2"/>
              <a:endCxn id="21" idx="0"/>
            </p:cNvCxnSpPr>
            <p:nvPr/>
          </p:nvCxnSpPr>
          <p:spPr bwMode="auto">
            <a:xfrm>
              <a:off x="3402" y="3058"/>
              <a:ext cx="759" cy="21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385" y="3612"/>
              <a:ext cx="182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748" y="3612"/>
              <a:ext cx="91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657" y="3612"/>
              <a:ext cx="1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1337" y="3612"/>
              <a:ext cx="182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700" y="3612"/>
              <a:ext cx="91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H="1">
              <a:off x="1609" y="3612"/>
              <a:ext cx="1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2336" y="3702"/>
              <a:ext cx="182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699" y="3702"/>
              <a:ext cx="91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2608" y="3702"/>
              <a:ext cx="1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52" y="3702"/>
              <a:ext cx="182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3515" y="3702"/>
              <a:ext cx="91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3424" y="3702"/>
              <a:ext cx="1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>
              <a:off x="3923" y="3702"/>
              <a:ext cx="182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286" y="3702"/>
              <a:ext cx="91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>
              <a:off x="4195" y="3702"/>
              <a:ext cx="1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H="1">
              <a:off x="4876" y="3022"/>
              <a:ext cx="91" cy="227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5193" y="3022"/>
              <a:ext cx="46" cy="227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>
              <a:off x="5057" y="3022"/>
              <a:ext cx="1" cy="27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295" y="3815"/>
              <a:ext cx="181" cy="250"/>
              <a:chOff x="295" y="3815"/>
              <a:chExt cx="181" cy="250"/>
            </a:xfrm>
            <a:grpFill/>
          </p:grpSpPr>
          <p:sp>
            <p:nvSpPr>
              <p:cNvPr id="57" name="Oval 41"/>
              <p:cNvSpPr>
                <a:spLocks noChangeArrowheads="1"/>
              </p:cNvSpPr>
              <p:nvPr/>
            </p:nvSpPr>
            <p:spPr bwMode="auto">
              <a:xfrm>
                <a:off x="295" y="3884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Text Box 42"/>
              <p:cNvSpPr txBox="1">
                <a:spLocks noChangeArrowheads="1"/>
              </p:cNvSpPr>
              <p:nvPr/>
            </p:nvSpPr>
            <p:spPr bwMode="auto">
              <a:xfrm>
                <a:off x="307" y="3815"/>
                <a:ext cx="157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>
                    <a:latin typeface="Playbill" pitchFamily="82" charset="0"/>
                    <a:ea typeface="新細明體" pitchFamily="18" charset="-120"/>
                  </a:rPr>
                  <a:t>q</a:t>
                </a:r>
              </a:p>
            </p:txBody>
          </p:sp>
        </p:grpSp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749" y="3815"/>
              <a:ext cx="181" cy="250"/>
              <a:chOff x="295" y="3815"/>
              <a:chExt cx="181" cy="250"/>
            </a:xfrm>
            <a:grpFill/>
          </p:grpSpPr>
          <p:sp>
            <p:nvSpPr>
              <p:cNvPr id="55" name="Oval 44"/>
              <p:cNvSpPr>
                <a:spLocks noChangeArrowheads="1"/>
              </p:cNvSpPr>
              <p:nvPr/>
            </p:nvSpPr>
            <p:spPr bwMode="auto">
              <a:xfrm>
                <a:off x="295" y="3884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6" name="Text Box 45"/>
              <p:cNvSpPr txBox="1">
                <a:spLocks noChangeArrowheads="1"/>
              </p:cNvSpPr>
              <p:nvPr/>
            </p:nvSpPr>
            <p:spPr bwMode="auto">
              <a:xfrm>
                <a:off x="307" y="3815"/>
                <a:ext cx="157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>
                    <a:latin typeface="Playbill" pitchFamily="82" charset="0"/>
                    <a:ea typeface="新細明體" pitchFamily="18" charset="-120"/>
                  </a:rPr>
                  <a:t>q</a:t>
                </a:r>
              </a:p>
            </p:txBody>
          </p:sp>
        </p:grpSp>
        <p:grpSp>
          <p:nvGrpSpPr>
            <p:cNvPr id="43" name="Group 46"/>
            <p:cNvGrpSpPr>
              <a:grpSpLocks/>
            </p:cNvGrpSpPr>
            <p:nvPr/>
          </p:nvGrpSpPr>
          <p:grpSpPr bwMode="auto">
            <a:xfrm>
              <a:off x="1248" y="3793"/>
              <a:ext cx="181" cy="250"/>
              <a:chOff x="295" y="3815"/>
              <a:chExt cx="181" cy="250"/>
            </a:xfrm>
            <a:grpFill/>
          </p:grpSpPr>
          <p:sp>
            <p:nvSpPr>
              <p:cNvPr id="53" name="Oval 47"/>
              <p:cNvSpPr>
                <a:spLocks noChangeArrowheads="1"/>
              </p:cNvSpPr>
              <p:nvPr/>
            </p:nvSpPr>
            <p:spPr bwMode="auto">
              <a:xfrm>
                <a:off x="295" y="3884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" name="Text Box 48"/>
              <p:cNvSpPr txBox="1">
                <a:spLocks noChangeArrowheads="1"/>
              </p:cNvSpPr>
              <p:nvPr/>
            </p:nvSpPr>
            <p:spPr bwMode="auto">
              <a:xfrm>
                <a:off x="307" y="3815"/>
                <a:ext cx="157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>
                    <a:latin typeface="Playbill" pitchFamily="82" charset="0"/>
                    <a:ea typeface="新細明體" pitchFamily="18" charset="-120"/>
                  </a:rPr>
                  <a:t>q</a:t>
                </a:r>
              </a:p>
            </p:txBody>
          </p:sp>
        </p:grpSp>
        <p:grpSp>
          <p:nvGrpSpPr>
            <p:cNvPr id="44" name="Group 49"/>
            <p:cNvGrpSpPr>
              <a:grpSpLocks/>
            </p:cNvGrpSpPr>
            <p:nvPr/>
          </p:nvGrpSpPr>
          <p:grpSpPr bwMode="auto">
            <a:xfrm>
              <a:off x="1701" y="3793"/>
              <a:ext cx="181" cy="250"/>
              <a:chOff x="295" y="3815"/>
              <a:chExt cx="181" cy="250"/>
            </a:xfrm>
            <a:grpFill/>
          </p:grpSpPr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295" y="3884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" name="Text Box 51"/>
              <p:cNvSpPr txBox="1">
                <a:spLocks noChangeArrowheads="1"/>
              </p:cNvSpPr>
              <p:nvPr/>
            </p:nvSpPr>
            <p:spPr bwMode="auto">
              <a:xfrm>
                <a:off x="307" y="3815"/>
                <a:ext cx="157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>
                    <a:latin typeface="Playbill" pitchFamily="82" charset="0"/>
                    <a:ea typeface="新細明體" pitchFamily="18" charset="-120"/>
                  </a:rPr>
                  <a:t>q</a:t>
                </a:r>
              </a:p>
            </p:txBody>
          </p:sp>
        </p:grpSp>
        <p:grpSp>
          <p:nvGrpSpPr>
            <p:cNvPr id="45" name="Group 52"/>
            <p:cNvGrpSpPr>
              <a:grpSpLocks/>
            </p:cNvGrpSpPr>
            <p:nvPr/>
          </p:nvGrpSpPr>
          <p:grpSpPr bwMode="auto">
            <a:xfrm>
              <a:off x="5193" y="3203"/>
              <a:ext cx="181" cy="250"/>
              <a:chOff x="295" y="3815"/>
              <a:chExt cx="181" cy="250"/>
            </a:xfrm>
            <a:grpFill/>
          </p:grpSpPr>
          <p:sp>
            <p:nvSpPr>
              <p:cNvPr id="49" name="Oval 53"/>
              <p:cNvSpPr>
                <a:spLocks noChangeArrowheads="1"/>
              </p:cNvSpPr>
              <p:nvPr/>
            </p:nvSpPr>
            <p:spPr bwMode="auto">
              <a:xfrm>
                <a:off x="295" y="3884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0" name="Text Box 54"/>
              <p:cNvSpPr txBox="1">
                <a:spLocks noChangeArrowheads="1"/>
              </p:cNvSpPr>
              <p:nvPr/>
            </p:nvSpPr>
            <p:spPr bwMode="auto">
              <a:xfrm>
                <a:off x="307" y="3815"/>
                <a:ext cx="157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>
                    <a:latin typeface="Playbill" pitchFamily="82" charset="0"/>
                    <a:ea typeface="新細明體" pitchFamily="18" charset="-120"/>
                  </a:rPr>
                  <a:t>q</a:t>
                </a:r>
              </a:p>
            </p:txBody>
          </p:sp>
        </p:grpSp>
        <p:grpSp>
          <p:nvGrpSpPr>
            <p:cNvPr id="46" name="Group 55"/>
            <p:cNvGrpSpPr>
              <a:grpSpLocks/>
            </p:cNvGrpSpPr>
            <p:nvPr/>
          </p:nvGrpSpPr>
          <p:grpSpPr bwMode="auto">
            <a:xfrm>
              <a:off x="4785" y="3203"/>
              <a:ext cx="181" cy="250"/>
              <a:chOff x="295" y="3815"/>
              <a:chExt cx="181" cy="250"/>
            </a:xfrm>
            <a:grpFill/>
          </p:grpSpPr>
          <p:sp>
            <p:nvSpPr>
              <p:cNvPr id="47" name="Oval 56"/>
              <p:cNvSpPr>
                <a:spLocks noChangeArrowheads="1"/>
              </p:cNvSpPr>
              <p:nvPr/>
            </p:nvSpPr>
            <p:spPr bwMode="auto">
              <a:xfrm>
                <a:off x="295" y="3884"/>
                <a:ext cx="181" cy="1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" name="Text Box 57"/>
              <p:cNvSpPr txBox="1">
                <a:spLocks noChangeArrowheads="1"/>
              </p:cNvSpPr>
              <p:nvPr/>
            </p:nvSpPr>
            <p:spPr bwMode="auto">
              <a:xfrm>
                <a:off x="307" y="3815"/>
                <a:ext cx="157" cy="25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>
                    <a:latin typeface="Playbill" pitchFamily="82" charset="0"/>
                    <a:ea typeface="新細明體" pitchFamily="18" charset="-120"/>
                  </a:rPr>
                  <a:t>q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/>
              <a:t>Inorder</a:t>
            </a:r>
            <a:r>
              <a:rPr lang="en-US" altLang="zh-TW" smtClean="0"/>
              <a:t> Forest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Recursive definition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310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745199" y="3441940"/>
            <a:ext cx="457200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12233" y="326856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=</a:t>
            </a:r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394121" y="4550974"/>
            <a:ext cx="1322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Root node</a:t>
            </a:r>
          </a:p>
          <a:p>
            <a:r>
              <a:rPr lang="en-US" altLang="zh-TW" smtClean="0"/>
              <a:t>of the 1</a:t>
            </a:r>
            <a:r>
              <a:rPr lang="en-US" altLang="zh-TW" baseline="30000" smtClean="0"/>
              <a:t>st</a:t>
            </a:r>
            <a:r>
              <a:rPr lang="en-US" altLang="zh-TW" smtClean="0"/>
              <a:t> tree</a:t>
            </a:r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209829" y="3674619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,</a:t>
            </a: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390612" y="367054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,</a:t>
            </a:r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762843" y="3251312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{</a:t>
            </a: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8282291" y="3251312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}</a:t>
            </a:r>
            <a:endParaRPr lang="zh-TW" altLang="en-US"/>
          </a:p>
        </p:txBody>
      </p:sp>
      <p:sp>
        <p:nvSpPr>
          <p:cNvPr id="17" name="等腰三角形 16"/>
          <p:cNvSpPr/>
          <p:nvPr/>
        </p:nvSpPr>
        <p:spPr>
          <a:xfrm>
            <a:off x="1088550" y="2542172"/>
            <a:ext cx="549929" cy="1897811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smtClean="0">
                <a:solidFill>
                  <a:schemeClr val="bg1"/>
                </a:solidFill>
              </a:rPr>
              <a:t>1</a:t>
            </a:r>
            <a:endParaRPr lang="zh-TW" altLang="en-US" sz="3600">
              <a:solidFill>
                <a:schemeClr val="bg1"/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1520590" y="2542171"/>
            <a:ext cx="549929" cy="189781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smtClean="0">
                <a:solidFill>
                  <a:schemeClr val="bg1"/>
                </a:solidFill>
              </a:rPr>
              <a:t>2</a:t>
            </a:r>
            <a:endParaRPr lang="zh-TW" altLang="en-US" sz="3600">
              <a:solidFill>
                <a:schemeClr val="bg1"/>
              </a:solidFill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952630" y="2542171"/>
            <a:ext cx="549929" cy="189781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smtClean="0">
                <a:solidFill>
                  <a:schemeClr val="bg1"/>
                </a:solidFill>
              </a:rPr>
              <a:t>3</a:t>
            </a:r>
            <a:endParaRPr lang="zh-TW" altLang="en-US" sz="3600">
              <a:solidFill>
                <a:schemeClr val="bg1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>
            <a:off x="2384670" y="2542170"/>
            <a:ext cx="549929" cy="189781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smtClean="0">
                <a:solidFill>
                  <a:schemeClr val="bg1"/>
                </a:solidFill>
              </a:rPr>
              <a:t>4</a:t>
            </a:r>
            <a:endParaRPr lang="zh-TW" altLang="en-US" sz="3600">
              <a:solidFill>
                <a:schemeClr val="bg1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4310966" y="3156061"/>
            <a:ext cx="552673" cy="959941"/>
            <a:chOff x="1240950" y="2694570"/>
            <a:chExt cx="1846049" cy="1897813"/>
          </a:xfrm>
        </p:grpSpPr>
        <p:sp>
          <p:nvSpPr>
            <p:cNvPr id="21" name="等腰三角形 20"/>
            <p:cNvSpPr/>
            <p:nvPr/>
          </p:nvSpPr>
          <p:spPr>
            <a:xfrm>
              <a:off x="1240950" y="2694572"/>
              <a:ext cx="549929" cy="189781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>
                <a:solidFill>
                  <a:schemeClr val="tx1"/>
                </a:solidFill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1672990" y="2694571"/>
              <a:ext cx="549929" cy="189781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>
                <a:solidFill>
                  <a:schemeClr val="tx1"/>
                </a:solidFill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2105030" y="2694571"/>
              <a:ext cx="549929" cy="189781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>
                <a:solidFill>
                  <a:schemeClr val="tx1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2537070" y="2694570"/>
              <a:ext cx="549929" cy="1897811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600">
                <a:solidFill>
                  <a:schemeClr val="tx1"/>
                </a:solidFill>
              </a:endParaRPr>
            </a:p>
          </p:txBody>
        </p:sp>
      </p:grpSp>
      <p:sp>
        <p:nvSpPr>
          <p:cNvPr id="26" name="等腰三角形 25"/>
          <p:cNvSpPr/>
          <p:nvPr/>
        </p:nvSpPr>
        <p:spPr>
          <a:xfrm>
            <a:off x="6980381" y="2544506"/>
            <a:ext cx="549929" cy="189781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smtClean="0">
                <a:solidFill>
                  <a:schemeClr val="bg1"/>
                </a:solidFill>
              </a:rPr>
              <a:t>2</a:t>
            </a:r>
            <a:endParaRPr lang="zh-TW" altLang="en-US" sz="3600">
              <a:solidFill>
                <a:schemeClr val="bg1"/>
              </a:solidFill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7412421" y="2544506"/>
            <a:ext cx="549929" cy="189781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smtClean="0">
                <a:solidFill>
                  <a:schemeClr val="bg1"/>
                </a:solidFill>
              </a:rPr>
              <a:t>3</a:t>
            </a:r>
            <a:endParaRPr lang="zh-TW" altLang="en-US" sz="3600">
              <a:solidFill>
                <a:schemeClr val="bg1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7844461" y="2544505"/>
            <a:ext cx="549929" cy="1897811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smtClean="0">
                <a:solidFill>
                  <a:schemeClr val="bg1"/>
                </a:solidFill>
              </a:rPr>
              <a:t>4</a:t>
            </a:r>
            <a:endParaRPr lang="zh-TW" altLang="en-US" sz="3600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944143" y="4550974"/>
            <a:ext cx="138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Subtrees (i.e., a forest) of the 1</a:t>
            </a:r>
            <a:r>
              <a:rPr lang="en-US" altLang="zh-TW" baseline="30000" smtClean="0"/>
              <a:t>st</a:t>
            </a:r>
            <a:r>
              <a:rPr lang="en-US" altLang="zh-TW" smtClean="0"/>
              <a:t> tree</a:t>
            </a:r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6980381" y="4550974"/>
            <a:ext cx="1695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All trees (i.e., a forest) except the 1</a:t>
            </a:r>
            <a:r>
              <a:rPr lang="en-US" altLang="zh-TW" baseline="30000" smtClean="0"/>
              <a:t>st</a:t>
            </a:r>
            <a:r>
              <a:rPr lang="en-US" altLang="zh-TW" smtClean="0"/>
              <a:t> tree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1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/>
              <a:t>Inorder</a:t>
            </a:r>
            <a:r>
              <a:rPr lang="en-US" altLang="zh-TW" smtClean="0"/>
              <a:t> Forest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Recursive definition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311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312233" y="326856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=</a:t>
            </a:r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278837" y="3674619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,</a:t>
            </a:r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390612" y="367054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,</a:t>
            </a:r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762843" y="3251312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{</a:t>
            </a:r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8282291" y="3251312"/>
            <a:ext cx="36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smtClean="0"/>
              <a:t>}</a:t>
            </a:r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003307" y="3798172"/>
            <a:ext cx="341814" cy="3418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1" name="橢圓 30"/>
          <p:cNvSpPr/>
          <p:nvPr/>
        </p:nvSpPr>
        <p:spPr>
          <a:xfrm>
            <a:off x="583839" y="3798172"/>
            <a:ext cx="341814" cy="3418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bg1"/>
                </a:solidFill>
              </a:rPr>
              <a:t>B</a:t>
            </a:r>
            <a:endParaRPr lang="en-US" altLang="zh-TW" smtClean="0">
              <a:solidFill>
                <a:schemeClr val="bg1"/>
              </a:solidFill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1422775" y="3798172"/>
            <a:ext cx="341814" cy="3418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4" name="橢圓 33"/>
          <p:cNvSpPr/>
          <p:nvPr/>
        </p:nvSpPr>
        <p:spPr>
          <a:xfrm>
            <a:off x="1003307" y="3164602"/>
            <a:ext cx="341814" cy="3418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35" name="直線接點 34"/>
          <p:cNvCxnSpPr>
            <a:stCxn id="34" idx="3"/>
            <a:endCxn id="31" idx="0"/>
          </p:cNvCxnSpPr>
          <p:nvPr/>
        </p:nvCxnSpPr>
        <p:spPr>
          <a:xfrm flipH="1">
            <a:off x="754746" y="3456358"/>
            <a:ext cx="298619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線接點 35"/>
          <p:cNvCxnSpPr>
            <a:stCxn id="34" idx="5"/>
            <a:endCxn id="33" idx="0"/>
          </p:cNvCxnSpPr>
          <p:nvPr/>
        </p:nvCxnSpPr>
        <p:spPr>
          <a:xfrm>
            <a:off x="1295063" y="3456358"/>
            <a:ext cx="298619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線接點 36"/>
          <p:cNvCxnSpPr>
            <a:stCxn id="34" idx="4"/>
            <a:endCxn id="30" idx="0"/>
          </p:cNvCxnSpPr>
          <p:nvPr/>
        </p:nvCxnSpPr>
        <p:spPr>
          <a:xfrm>
            <a:off x="1174214" y="3506416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橢圓 37"/>
          <p:cNvSpPr/>
          <p:nvPr/>
        </p:nvSpPr>
        <p:spPr>
          <a:xfrm>
            <a:off x="1919379" y="3798172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9" name="橢圓 38"/>
          <p:cNvSpPr/>
          <p:nvPr/>
        </p:nvSpPr>
        <p:spPr>
          <a:xfrm>
            <a:off x="1919379" y="3164602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0" name="直線接點 39"/>
          <p:cNvCxnSpPr>
            <a:stCxn id="39" idx="4"/>
            <a:endCxn id="38" idx="0"/>
          </p:cNvCxnSpPr>
          <p:nvPr/>
        </p:nvCxnSpPr>
        <p:spPr>
          <a:xfrm>
            <a:off x="2090286" y="3506416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橢圓 40"/>
          <p:cNvSpPr/>
          <p:nvPr/>
        </p:nvSpPr>
        <p:spPr>
          <a:xfrm>
            <a:off x="2420092" y="3798172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2" name="橢圓 41"/>
          <p:cNvSpPr/>
          <p:nvPr/>
        </p:nvSpPr>
        <p:spPr>
          <a:xfrm>
            <a:off x="2614407" y="3164602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43" name="直線接點 42"/>
          <p:cNvCxnSpPr>
            <a:stCxn id="42" idx="3"/>
            <a:endCxn id="41" idx="0"/>
          </p:cNvCxnSpPr>
          <p:nvPr/>
        </p:nvCxnSpPr>
        <p:spPr>
          <a:xfrm flipH="1">
            <a:off x="2590999" y="3456358"/>
            <a:ext cx="73466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橢圓 43"/>
          <p:cNvSpPr/>
          <p:nvPr/>
        </p:nvSpPr>
        <p:spPr>
          <a:xfrm>
            <a:off x="2844959" y="3798172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45" name="直線接點 44"/>
          <p:cNvCxnSpPr>
            <a:stCxn id="42" idx="5"/>
            <a:endCxn id="44" idx="0"/>
          </p:cNvCxnSpPr>
          <p:nvPr/>
        </p:nvCxnSpPr>
        <p:spPr>
          <a:xfrm>
            <a:off x="2906163" y="3456358"/>
            <a:ext cx="109703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橢圓 45"/>
          <p:cNvSpPr/>
          <p:nvPr/>
        </p:nvSpPr>
        <p:spPr>
          <a:xfrm>
            <a:off x="4591021" y="3516658"/>
            <a:ext cx="341814" cy="3418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7" name="橢圓 46"/>
          <p:cNvSpPr/>
          <p:nvPr/>
        </p:nvSpPr>
        <p:spPr>
          <a:xfrm>
            <a:off x="4171553" y="3516658"/>
            <a:ext cx="341814" cy="3418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bg1"/>
                </a:solidFill>
              </a:rPr>
              <a:t>B</a:t>
            </a:r>
            <a:endParaRPr lang="en-US" altLang="zh-TW" smtClean="0">
              <a:solidFill>
                <a:schemeClr val="bg1"/>
              </a:solidFill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5010489" y="3516658"/>
            <a:ext cx="341814" cy="3418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2" name="橢圓 51"/>
          <p:cNvSpPr/>
          <p:nvPr/>
        </p:nvSpPr>
        <p:spPr>
          <a:xfrm>
            <a:off x="5805812" y="3516658"/>
            <a:ext cx="341814" cy="3418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3" name="圓角矩形 52"/>
          <p:cNvSpPr/>
          <p:nvPr/>
        </p:nvSpPr>
        <p:spPr>
          <a:xfrm>
            <a:off x="431321" y="3036498"/>
            <a:ext cx="2880912" cy="123357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圓角矩形 53"/>
          <p:cNvSpPr/>
          <p:nvPr/>
        </p:nvSpPr>
        <p:spPr>
          <a:xfrm>
            <a:off x="4101328" y="3421854"/>
            <a:ext cx="1336932" cy="49593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6934956" y="3798172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6" name="橢圓 55"/>
          <p:cNvSpPr/>
          <p:nvPr/>
        </p:nvSpPr>
        <p:spPr>
          <a:xfrm>
            <a:off x="6934956" y="3164602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57" name="直線接點 56"/>
          <p:cNvCxnSpPr>
            <a:stCxn id="56" idx="4"/>
            <a:endCxn id="55" idx="0"/>
          </p:cNvCxnSpPr>
          <p:nvPr/>
        </p:nvCxnSpPr>
        <p:spPr>
          <a:xfrm>
            <a:off x="7105863" y="3506416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橢圓 57"/>
          <p:cNvSpPr/>
          <p:nvPr/>
        </p:nvSpPr>
        <p:spPr>
          <a:xfrm>
            <a:off x="7435669" y="3798172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9" name="橢圓 58"/>
          <p:cNvSpPr/>
          <p:nvPr/>
        </p:nvSpPr>
        <p:spPr>
          <a:xfrm>
            <a:off x="7629984" y="3164602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60" name="直線接點 59"/>
          <p:cNvCxnSpPr>
            <a:stCxn id="59" idx="3"/>
            <a:endCxn id="58" idx="0"/>
          </p:cNvCxnSpPr>
          <p:nvPr/>
        </p:nvCxnSpPr>
        <p:spPr>
          <a:xfrm flipH="1">
            <a:off x="7606576" y="3456358"/>
            <a:ext cx="73466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橢圓 60"/>
          <p:cNvSpPr/>
          <p:nvPr/>
        </p:nvSpPr>
        <p:spPr>
          <a:xfrm>
            <a:off x="7860536" y="3798172"/>
            <a:ext cx="341814" cy="3418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62" name="直線接點 61"/>
          <p:cNvCxnSpPr>
            <a:stCxn id="59" idx="5"/>
            <a:endCxn id="61" idx="0"/>
          </p:cNvCxnSpPr>
          <p:nvPr/>
        </p:nvCxnSpPr>
        <p:spPr>
          <a:xfrm>
            <a:off x="7921740" y="3456358"/>
            <a:ext cx="109703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圓角矩形 62"/>
          <p:cNvSpPr/>
          <p:nvPr/>
        </p:nvSpPr>
        <p:spPr>
          <a:xfrm>
            <a:off x="6761152" y="3036498"/>
            <a:ext cx="1566657" cy="123357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Forest Traversals (Preorder)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923184"/>
          </a:xfrm>
        </p:spPr>
        <p:txBody>
          <a:bodyPr>
            <a:normAutofit lnSpcReduction="10000"/>
          </a:bodyPr>
          <a:lstStyle/>
          <a:p>
            <a:r>
              <a:rPr lang="en-US" altLang="zh-TW" smtClean="0"/>
              <a:t>Traverse F in </a:t>
            </a:r>
            <a:r>
              <a:rPr lang="en-US" altLang="zh-TW" smtClean="0">
                <a:solidFill>
                  <a:srgbClr val="0000CC"/>
                </a:solidFill>
              </a:rPr>
              <a:t>forest preorder </a:t>
            </a:r>
          </a:p>
          <a:p>
            <a:pPr lvl="1"/>
            <a:r>
              <a:rPr lang="en-US" altLang="zh-TW" smtClean="0"/>
              <a:t>If F is empty then return</a:t>
            </a:r>
          </a:p>
          <a:p>
            <a:pPr lvl="1"/>
            <a:r>
              <a:rPr lang="en-US" altLang="zh-TW" b="1" smtClean="0"/>
              <a:t>V</a:t>
            </a:r>
            <a:r>
              <a:rPr lang="en-US" altLang="zh-TW" smtClean="0"/>
              <a:t>isit the root of the first tree of F</a:t>
            </a:r>
          </a:p>
          <a:p>
            <a:pPr lvl="1"/>
            <a:r>
              <a:rPr lang="en-US" altLang="zh-TW" smtClean="0"/>
              <a:t>Traverse the subtrees of the first tree </a:t>
            </a:r>
            <a:r>
              <a:rPr lang="en-US" altLang="zh-TW"/>
              <a:t>in </a:t>
            </a:r>
            <a:r>
              <a:rPr lang="en-US" altLang="zh-TW">
                <a:solidFill>
                  <a:srgbClr val="0000CC"/>
                </a:solidFill>
              </a:rPr>
              <a:t>forest </a:t>
            </a:r>
            <a:r>
              <a:rPr lang="en-US" altLang="zh-TW" smtClean="0">
                <a:solidFill>
                  <a:srgbClr val="0000CC"/>
                </a:solidFill>
              </a:rPr>
              <a:t>preorder</a:t>
            </a:r>
          </a:p>
          <a:p>
            <a:pPr lvl="1"/>
            <a:r>
              <a:rPr lang="en-US" altLang="zh-TW"/>
              <a:t>Traverse the </a:t>
            </a:r>
            <a:r>
              <a:rPr lang="en-US" altLang="zh-TW" smtClean="0"/>
              <a:t>remaining trees of F </a:t>
            </a:r>
            <a:r>
              <a:rPr lang="en-US" altLang="zh-TW"/>
              <a:t>in </a:t>
            </a:r>
            <a:r>
              <a:rPr lang="en-US" altLang="zh-TW">
                <a:solidFill>
                  <a:srgbClr val="0000CC"/>
                </a:solidFill>
              </a:rPr>
              <a:t>forest preorder</a:t>
            </a:r>
          </a:p>
          <a:p>
            <a:pPr lvl="2"/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312</a:t>
            </a:fld>
            <a:endParaRPr lang="zh-TW" altLang="en-US"/>
          </a:p>
        </p:txBody>
      </p:sp>
      <p:sp>
        <p:nvSpPr>
          <p:cNvPr id="54" name="圓角矩形 53"/>
          <p:cNvSpPr/>
          <p:nvPr/>
        </p:nvSpPr>
        <p:spPr>
          <a:xfrm>
            <a:off x="913374" y="3428959"/>
            <a:ext cx="4325008" cy="1369712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1831315" y="423694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6" name="橢圓 55"/>
          <p:cNvSpPr/>
          <p:nvPr/>
        </p:nvSpPr>
        <p:spPr>
          <a:xfrm>
            <a:off x="1144427" y="423694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57" name="橢圓 56"/>
          <p:cNvSpPr/>
          <p:nvPr/>
        </p:nvSpPr>
        <p:spPr>
          <a:xfrm>
            <a:off x="2518203" y="423694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58" name="橢圓 57"/>
          <p:cNvSpPr/>
          <p:nvPr/>
        </p:nvSpPr>
        <p:spPr>
          <a:xfrm>
            <a:off x="1831315" y="360337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59" name="直線接點 58"/>
          <p:cNvCxnSpPr>
            <a:stCxn id="58" idx="3"/>
            <a:endCxn id="56" idx="7"/>
          </p:cNvCxnSpPr>
          <p:nvPr/>
        </p:nvCxnSpPr>
        <p:spPr>
          <a:xfrm flipH="1">
            <a:off x="1436183" y="3895135"/>
            <a:ext cx="445190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直線接點 59"/>
          <p:cNvCxnSpPr>
            <a:stCxn id="58" idx="5"/>
            <a:endCxn id="57" idx="1"/>
          </p:cNvCxnSpPr>
          <p:nvPr/>
        </p:nvCxnSpPr>
        <p:spPr>
          <a:xfrm>
            <a:off x="2123071" y="3895135"/>
            <a:ext cx="445190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直線接點 60"/>
          <p:cNvCxnSpPr>
            <a:stCxn id="58" idx="4"/>
            <a:endCxn id="55" idx="0"/>
          </p:cNvCxnSpPr>
          <p:nvPr/>
        </p:nvCxnSpPr>
        <p:spPr>
          <a:xfrm>
            <a:off x="2002222" y="3945193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橢圓 61"/>
          <p:cNvSpPr/>
          <p:nvPr/>
        </p:nvSpPr>
        <p:spPr>
          <a:xfrm>
            <a:off x="3239090" y="423694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3" name="橢圓 62"/>
          <p:cNvSpPr/>
          <p:nvPr/>
        </p:nvSpPr>
        <p:spPr>
          <a:xfrm>
            <a:off x="3239090" y="360337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64" name="直線接點 63"/>
          <p:cNvCxnSpPr>
            <a:stCxn id="63" idx="4"/>
            <a:endCxn id="62" idx="0"/>
          </p:cNvCxnSpPr>
          <p:nvPr/>
        </p:nvCxnSpPr>
        <p:spPr>
          <a:xfrm>
            <a:off x="3409997" y="3945193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5" name="橢圓 64"/>
          <p:cNvSpPr/>
          <p:nvPr/>
        </p:nvSpPr>
        <p:spPr>
          <a:xfrm>
            <a:off x="3938208" y="423694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6" name="橢圓 65"/>
          <p:cNvSpPr/>
          <p:nvPr/>
        </p:nvSpPr>
        <p:spPr>
          <a:xfrm>
            <a:off x="4305051" y="360337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67" name="直線接點 66"/>
          <p:cNvCxnSpPr>
            <a:stCxn id="66" idx="3"/>
            <a:endCxn id="65" idx="0"/>
          </p:cNvCxnSpPr>
          <p:nvPr/>
        </p:nvCxnSpPr>
        <p:spPr>
          <a:xfrm flipH="1">
            <a:off x="4109115" y="3895135"/>
            <a:ext cx="245994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橢圓 67"/>
          <p:cNvSpPr/>
          <p:nvPr/>
        </p:nvSpPr>
        <p:spPr>
          <a:xfrm>
            <a:off x="4699503" y="423694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69" name="直線接點 68"/>
          <p:cNvCxnSpPr>
            <a:stCxn id="66" idx="5"/>
            <a:endCxn id="68" idx="0"/>
          </p:cNvCxnSpPr>
          <p:nvPr/>
        </p:nvCxnSpPr>
        <p:spPr>
          <a:xfrm>
            <a:off x="4596807" y="3895135"/>
            <a:ext cx="273603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0" name="圓角矩形 69"/>
          <p:cNvSpPr/>
          <p:nvPr/>
        </p:nvSpPr>
        <p:spPr>
          <a:xfrm>
            <a:off x="5651852" y="3428959"/>
            <a:ext cx="2650898" cy="2889007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橢圓 70"/>
          <p:cNvSpPr/>
          <p:nvPr/>
        </p:nvSpPr>
        <p:spPr>
          <a:xfrm>
            <a:off x="6163831" y="474126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2" name="橢圓 71"/>
          <p:cNvSpPr/>
          <p:nvPr/>
        </p:nvSpPr>
        <p:spPr>
          <a:xfrm>
            <a:off x="5844181" y="417219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73" name="橢圓 72"/>
          <p:cNvSpPr/>
          <p:nvPr/>
        </p:nvSpPr>
        <p:spPr>
          <a:xfrm>
            <a:off x="6498397" y="527773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4" name="橢圓 73"/>
          <p:cNvSpPr/>
          <p:nvPr/>
        </p:nvSpPr>
        <p:spPr>
          <a:xfrm>
            <a:off x="6635487" y="360337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75" name="直線接點 74"/>
          <p:cNvCxnSpPr>
            <a:stCxn id="74" idx="3"/>
            <a:endCxn id="72" idx="7"/>
          </p:cNvCxnSpPr>
          <p:nvPr/>
        </p:nvCxnSpPr>
        <p:spPr>
          <a:xfrm flipH="1">
            <a:off x="6135937" y="3895135"/>
            <a:ext cx="549608" cy="3271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6" name="直線接點 75"/>
          <p:cNvCxnSpPr>
            <a:stCxn id="74" idx="5"/>
            <a:endCxn id="79" idx="1"/>
          </p:cNvCxnSpPr>
          <p:nvPr/>
        </p:nvCxnSpPr>
        <p:spPr>
          <a:xfrm>
            <a:off x="6927243" y="3895135"/>
            <a:ext cx="503375" cy="2704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線接點 76"/>
          <p:cNvCxnSpPr>
            <a:stCxn id="72" idx="5"/>
            <a:endCxn id="71" idx="1"/>
          </p:cNvCxnSpPr>
          <p:nvPr/>
        </p:nvCxnSpPr>
        <p:spPr>
          <a:xfrm>
            <a:off x="6135937" y="4463952"/>
            <a:ext cx="77952" cy="3273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橢圓 77"/>
          <p:cNvSpPr/>
          <p:nvPr/>
        </p:nvSpPr>
        <p:spPr>
          <a:xfrm>
            <a:off x="6977301" y="473830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79" name="橢圓 78"/>
          <p:cNvSpPr/>
          <p:nvPr/>
        </p:nvSpPr>
        <p:spPr>
          <a:xfrm>
            <a:off x="7380560" y="411551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80" name="直線接點 79"/>
          <p:cNvCxnSpPr>
            <a:stCxn id="79" idx="3"/>
            <a:endCxn id="78" idx="7"/>
          </p:cNvCxnSpPr>
          <p:nvPr/>
        </p:nvCxnSpPr>
        <p:spPr>
          <a:xfrm flipH="1">
            <a:off x="7269057" y="4407275"/>
            <a:ext cx="161561" cy="3810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橢圓 80"/>
          <p:cNvSpPr/>
          <p:nvPr/>
        </p:nvSpPr>
        <p:spPr>
          <a:xfrm>
            <a:off x="7380560" y="527773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2" name="橢圓 81"/>
          <p:cNvSpPr/>
          <p:nvPr/>
        </p:nvSpPr>
        <p:spPr>
          <a:xfrm>
            <a:off x="7770299" y="4743285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83" name="直線接點 82"/>
          <p:cNvCxnSpPr>
            <a:stCxn id="84" idx="1"/>
            <a:endCxn id="81" idx="5"/>
          </p:cNvCxnSpPr>
          <p:nvPr/>
        </p:nvCxnSpPr>
        <p:spPr>
          <a:xfrm flipH="1" flipV="1">
            <a:off x="7672316" y="5569494"/>
            <a:ext cx="148041" cy="2793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4" name="橢圓 83"/>
          <p:cNvSpPr/>
          <p:nvPr/>
        </p:nvSpPr>
        <p:spPr>
          <a:xfrm>
            <a:off x="7770299" y="579875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85" name="直線接點 84"/>
          <p:cNvCxnSpPr>
            <a:stCxn id="82" idx="1"/>
            <a:endCxn id="79" idx="5"/>
          </p:cNvCxnSpPr>
          <p:nvPr/>
        </p:nvCxnSpPr>
        <p:spPr>
          <a:xfrm flipH="1" flipV="1">
            <a:off x="7672316" y="4407275"/>
            <a:ext cx="148041" cy="38606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直線接點 85"/>
          <p:cNvCxnSpPr>
            <a:stCxn id="71" idx="5"/>
            <a:endCxn id="73" idx="1"/>
          </p:cNvCxnSpPr>
          <p:nvPr/>
        </p:nvCxnSpPr>
        <p:spPr>
          <a:xfrm>
            <a:off x="6455587" y="5033022"/>
            <a:ext cx="92868" cy="29477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直線接點 86"/>
          <p:cNvCxnSpPr>
            <a:stCxn id="81" idx="7"/>
            <a:endCxn id="82" idx="3"/>
          </p:cNvCxnSpPr>
          <p:nvPr/>
        </p:nvCxnSpPr>
        <p:spPr>
          <a:xfrm flipV="1">
            <a:off x="7672316" y="5035041"/>
            <a:ext cx="148041" cy="2927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8" name="文字方塊 87"/>
          <p:cNvSpPr txBox="1"/>
          <p:nvPr/>
        </p:nvSpPr>
        <p:spPr>
          <a:xfrm>
            <a:off x="5651852" y="6389631"/>
            <a:ext cx="265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mtClean="0"/>
              <a:t>A B C D E F G H I</a:t>
            </a:r>
            <a:endParaRPr lang="zh-TW" altLang="en-US"/>
          </a:p>
        </p:txBody>
      </p:sp>
      <p:sp>
        <p:nvSpPr>
          <p:cNvPr id="89" name="文字方塊 88"/>
          <p:cNvSpPr txBox="1"/>
          <p:nvPr/>
        </p:nvSpPr>
        <p:spPr>
          <a:xfrm>
            <a:off x="913374" y="4931758"/>
            <a:ext cx="432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mtClean="0"/>
              <a:t>A B C D E F G H I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9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Forest Traversals (</a:t>
            </a:r>
            <a:r>
              <a:rPr lang="en-US" altLang="zh-TW" err="1" smtClean="0"/>
              <a:t>Inorder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923184"/>
          </a:xfrm>
        </p:spPr>
        <p:txBody>
          <a:bodyPr>
            <a:normAutofit lnSpcReduction="10000"/>
          </a:bodyPr>
          <a:lstStyle/>
          <a:p>
            <a:r>
              <a:rPr lang="en-US" altLang="zh-TW" smtClean="0"/>
              <a:t>Traverse F in </a:t>
            </a:r>
            <a:r>
              <a:rPr lang="en-US" altLang="zh-TW" smtClean="0">
                <a:solidFill>
                  <a:srgbClr val="0000CC"/>
                </a:solidFill>
              </a:rPr>
              <a:t>forest </a:t>
            </a:r>
            <a:r>
              <a:rPr lang="en-US" altLang="zh-TW" err="1" smtClean="0">
                <a:solidFill>
                  <a:srgbClr val="0000CC"/>
                </a:solidFill>
              </a:rPr>
              <a:t>inorder</a:t>
            </a:r>
            <a:r>
              <a:rPr lang="en-US" altLang="zh-TW" smtClean="0">
                <a:solidFill>
                  <a:srgbClr val="0000CC"/>
                </a:solidFill>
              </a:rPr>
              <a:t> </a:t>
            </a:r>
          </a:p>
          <a:p>
            <a:pPr lvl="1"/>
            <a:r>
              <a:rPr lang="en-US" altLang="zh-TW" smtClean="0"/>
              <a:t>If F is empty then return</a:t>
            </a:r>
          </a:p>
          <a:p>
            <a:pPr lvl="1"/>
            <a:r>
              <a:rPr lang="en-US" altLang="zh-TW" smtClean="0"/>
              <a:t>Traverse the subtrees of the first tree </a:t>
            </a:r>
            <a:r>
              <a:rPr lang="en-US" altLang="zh-TW"/>
              <a:t>in </a:t>
            </a:r>
            <a:r>
              <a:rPr lang="en-US" altLang="zh-TW">
                <a:solidFill>
                  <a:srgbClr val="0000CC"/>
                </a:solidFill>
              </a:rPr>
              <a:t>forest </a:t>
            </a:r>
            <a:r>
              <a:rPr lang="en-US" altLang="zh-TW" err="1" smtClean="0">
                <a:solidFill>
                  <a:srgbClr val="0000CC"/>
                </a:solidFill>
              </a:rPr>
              <a:t>inorder</a:t>
            </a:r>
            <a:endParaRPr lang="en-US" altLang="zh-TW" smtClean="0">
              <a:solidFill>
                <a:srgbClr val="0000CC"/>
              </a:solidFill>
            </a:endParaRPr>
          </a:p>
          <a:p>
            <a:pPr lvl="1"/>
            <a:r>
              <a:rPr lang="en-US" altLang="zh-TW" b="1"/>
              <a:t>V</a:t>
            </a:r>
            <a:r>
              <a:rPr lang="en-US" altLang="zh-TW"/>
              <a:t>isit the root of the first tree of F</a:t>
            </a:r>
          </a:p>
          <a:p>
            <a:pPr lvl="1"/>
            <a:r>
              <a:rPr lang="en-US" altLang="zh-TW" smtClean="0"/>
              <a:t>Traverse </a:t>
            </a:r>
            <a:r>
              <a:rPr lang="en-US" altLang="zh-TW"/>
              <a:t>the </a:t>
            </a:r>
            <a:r>
              <a:rPr lang="en-US" altLang="zh-TW" smtClean="0"/>
              <a:t>remaining trees of F </a:t>
            </a:r>
            <a:r>
              <a:rPr lang="en-US" altLang="zh-TW"/>
              <a:t>in </a:t>
            </a:r>
            <a:r>
              <a:rPr lang="en-US" altLang="zh-TW">
                <a:solidFill>
                  <a:srgbClr val="0000CC"/>
                </a:solidFill>
              </a:rPr>
              <a:t>forest </a:t>
            </a:r>
            <a:r>
              <a:rPr lang="en-US" altLang="zh-TW" err="1" smtClean="0">
                <a:solidFill>
                  <a:srgbClr val="0000CC"/>
                </a:solidFill>
              </a:rPr>
              <a:t>inorder</a:t>
            </a:r>
            <a:endParaRPr lang="en-US" altLang="zh-TW">
              <a:solidFill>
                <a:srgbClr val="0000CC"/>
              </a:solidFill>
            </a:endParaRPr>
          </a:p>
          <a:p>
            <a:pPr lvl="2"/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313</a:t>
            </a:fld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913374" y="3443027"/>
            <a:ext cx="4325008" cy="1369712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831315" y="42510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橢圓 21"/>
          <p:cNvSpPr/>
          <p:nvPr/>
        </p:nvSpPr>
        <p:spPr>
          <a:xfrm>
            <a:off x="1144427" y="42510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518203" y="42510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4" name="橢圓 23"/>
          <p:cNvSpPr/>
          <p:nvPr/>
        </p:nvSpPr>
        <p:spPr>
          <a:xfrm>
            <a:off x="1831315" y="361744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5" name="直線接點 24"/>
          <p:cNvCxnSpPr>
            <a:stCxn id="24" idx="3"/>
            <a:endCxn id="22" idx="7"/>
          </p:cNvCxnSpPr>
          <p:nvPr/>
        </p:nvCxnSpPr>
        <p:spPr>
          <a:xfrm flipH="1">
            <a:off x="1436183" y="3909203"/>
            <a:ext cx="445190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接點 25"/>
          <p:cNvCxnSpPr>
            <a:stCxn id="24" idx="5"/>
            <a:endCxn id="23" idx="1"/>
          </p:cNvCxnSpPr>
          <p:nvPr/>
        </p:nvCxnSpPr>
        <p:spPr>
          <a:xfrm>
            <a:off x="2123071" y="3909203"/>
            <a:ext cx="445190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線接點 26"/>
          <p:cNvCxnSpPr>
            <a:stCxn id="24" idx="4"/>
            <a:endCxn id="21" idx="0"/>
          </p:cNvCxnSpPr>
          <p:nvPr/>
        </p:nvCxnSpPr>
        <p:spPr>
          <a:xfrm>
            <a:off x="2002222" y="3959261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橢圓 27"/>
          <p:cNvSpPr/>
          <p:nvPr/>
        </p:nvSpPr>
        <p:spPr>
          <a:xfrm>
            <a:off x="3239090" y="42510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9" name="橢圓 28"/>
          <p:cNvSpPr/>
          <p:nvPr/>
        </p:nvSpPr>
        <p:spPr>
          <a:xfrm>
            <a:off x="3239090" y="361744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0" name="直線接點 29"/>
          <p:cNvCxnSpPr>
            <a:stCxn id="29" idx="4"/>
            <a:endCxn id="28" idx="0"/>
          </p:cNvCxnSpPr>
          <p:nvPr/>
        </p:nvCxnSpPr>
        <p:spPr>
          <a:xfrm>
            <a:off x="3409997" y="3959261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橢圓 30"/>
          <p:cNvSpPr/>
          <p:nvPr/>
        </p:nvSpPr>
        <p:spPr>
          <a:xfrm>
            <a:off x="3938208" y="42510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2" name="橢圓 31"/>
          <p:cNvSpPr/>
          <p:nvPr/>
        </p:nvSpPr>
        <p:spPr>
          <a:xfrm>
            <a:off x="4305051" y="361744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33" name="直線接點 32"/>
          <p:cNvCxnSpPr>
            <a:stCxn id="32" idx="3"/>
            <a:endCxn id="31" idx="0"/>
          </p:cNvCxnSpPr>
          <p:nvPr/>
        </p:nvCxnSpPr>
        <p:spPr>
          <a:xfrm flipH="1">
            <a:off x="4109115" y="3909203"/>
            <a:ext cx="245994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橢圓 33"/>
          <p:cNvSpPr/>
          <p:nvPr/>
        </p:nvSpPr>
        <p:spPr>
          <a:xfrm>
            <a:off x="4699503" y="425101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35" name="直線接點 34"/>
          <p:cNvCxnSpPr>
            <a:stCxn id="32" idx="5"/>
            <a:endCxn id="34" idx="0"/>
          </p:cNvCxnSpPr>
          <p:nvPr/>
        </p:nvCxnSpPr>
        <p:spPr>
          <a:xfrm>
            <a:off x="4596807" y="3909203"/>
            <a:ext cx="273603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圓角矩形 35"/>
          <p:cNvSpPr/>
          <p:nvPr/>
        </p:nvSpPr>
        <p:spPr>
          <a:xfrm>
            <a:off x="5651852" y="3443027"/>
            <a:ext cx="2650898" cy="2889007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6163831" y="475533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8" name="橢圓 37"/>
          <p:cNvSpPr/>
          <p:nvPr/>
        </p:nvSpPr>
        <p:spPr>
          <a:xfrm>
            <a:off x="5844181" y="418626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6498397" y="529180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0" name="橢圓 39"/>
          <p:cNvSpPr/>
          <p:nvPr/>
        </p:nvSpPr>
        <p:spPr>
          <a:xfrm>
            <a:off x="6635487" y="361744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1" name="直線接點 40"/>
          <p:cNvCxnSpPr>
            <a:stCxn id="40" idx="3"/>
            <a:endCxn id="38" idx="7"/>
          </p:cNvCxnSpPr>
          <p:nvPr/>
        </p:nvCxnSpPr>
        <p:spPr>
          <a:xfrm flipH="1">
            <a:off x="6135937" y="3909203"/>
            <a:ext cx="549608" cy="3271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線接點 41"/>
          <p:cNvCxnSpPr>
            <a:stCxn id="40" idx="5"/>
            <a:endCxn id="45" idx="1"/>
          </p:cNvCxnSpPr>
          <p:nvPr/>
        </p:nvCxnSpPr>
        <p:spPr>
          <a:xfrm>
            <a:off x="6927243" y="3909203"/>
            <a:ext cx="503375" cy="2704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線接點 42"/>
          <p:cNvCxnSpPr>
            <a:stCxn id="38" idx="5"/>
            <a:endCxn id="37" idx="1"/>
          </p:cNvCxnSpPr>
          <p:nvPr/>
        </p:nvCxnSpPr>
        <p:spPr>
          <a:xfrm>
            <a:off x="6135937" y="4478020"/>
            <a:ext cx="77952" cy="3273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橢圓 43"/>
          <p:cNvSpPr/>
          <p:nvPr/>
        </p:nvSpPr>
        <p:spPr>
          <a:xfrm>
            <a:off x="6977301" y="475237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5" name="橢圓 44"/>
          <p:cNvSpPr/>
          <p:nvPr/>
        </p:nvSpPr>
        <p:spPr>
          <a:xfrm>
            <a:off x="7380560" y="412958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6" name="直線接點 45"/>
          <p:cNvCxnSpPr>
            <a:stCxn id="45" idx="3"/>
            <a:endCxn id="44" idx="7"/>
          </p:cNvCxnSpPr>
          <p:nvPr/>
        </p:nvCxnSpPr>
        <p:spPr>
          <a:xfrm flipH="1">
            <a:off x="7269057" y="4421343"/>
            <a:ext cx="161561" cy="3810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橢圓 46"/>
          <p:cNvSpPr/>
          <p:nvPr/>
        </p:nvSpPr>
        <p:spPr>
          <a:xfrm>
            <a:off x="7380560" y="529180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8" name="橢圓 47"/>
          <p:cNvSpPr/>
          <p:nvPr/>
        </p:nvSpPr>
        <p:spPr>
          <a:xfrm>
            <a:off x="7770299" y="475735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49" name="直線接點 48"/>
          <p:cNvCxnSpPr>
            <a:stCxn id="50" idx="1"/>
            <a:endCxn id="47" idx="5"/>
          </p:cNvCxnSpPr>
          <p:nvPr/>
        </p:nvCxnSpPr>
        <p:spPr>
          <a:xfrm flipH="1" flipV="1">
            <a:off x="7672316" y="5583562"/>
            <a:ext cx="148041" cy="2793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橢圓 49"/>
          <p:cNvSpPr/>
          <p:nvPr/>
        </p:nvSpPr>
        <p:spPr>
          <a:xfrm>
            <a:off x="7770299" y="581282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51" name="直線接點 50"/>
          <p:cNvCxnSpPr>
            <a:stCxn id="48" idx="1"/>
            <a:endCxn id="45" idx="5"/>
          </p:cNvCxnSpPr>
          <p:nvPr/>
        </p:nvCxnSpPr>
        <p:spPr>
          <a:xfrm flipH="1" flipV="1">
            <a:off x="7672316" y="4421343"/>
            <a:ext cx="148041" cy="38606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直線接點 51"/>
          <p:cNvCxnSpPr>
            <a:stCxn id="37" idx="5"/>
            <a:endCxn id="39" idx="1"/>
          </p:cNvCxnSpPr>
          <p:nvPr/>
        </p:nvCxnSpPr>
        <p:spPr>
          <a:xfrm>
            <a:off x="6455587" y="5047090"/>
            <a:ext cx="92868" cy="29477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線接點 52"/>
          <p:cNvCxnSpPr>
            <a:stCxn id="47" idx="7"/>
            <a:endCxn id="48" idx="3"/>
          </p:cNvCxnSpPr>
          <p:nvPr/>
        </p:nvCxnSpPr>
        <p:spPr>
          <a:xfrm flipV="1">
            <a:off x="7672316" y="5049109"/>
            <a:ext cx="148041" cy="2927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文字方塊 53"/>
          <p:cNvSpPr txBox="1"/>
          <p:nvPr/>
        </p:nvSpPr>
        <p:spPr>
          <a:xfrm>
            <a:off x="5651852" y="6403699"/>
            <a:ext cx="265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mtClean="0"/>
              <a:t>B C D A F E H I G</a:t>
            </a:r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913374" y="4945826"/>
            <a:ext cx="432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/>
              <a:t>B C D A F E H I G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3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Forest Traversals (</a:t>
            </a:r>
            <a:r>
              <a:rPr lang="en-US" altLang="zh-TW" err="1" smtClean="0"/>
              <a:t>Postorder</a:t>
            </a:r>
            <a:r>
              <a:rPr lang="en-US" altLang="zh-TW" smtClean="0"/>
              <a:t>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1965387"/>
          </a:xfrm>
        </p:spPr>
        <p:txBody>
          <a:bodyPr>
            <a:normAutofit lnSpcReduction="10000"/>
          </a:bodyPr>
          <a:lstStyle/>
          <a:p>
            <a:r>
              <a:rPr lang="en-US" altLang="zh-TW" smtClean="0"/>
              <a:t>Traverse F in </a:t>
            </a:r>
            <a:r>
              <a:rPr lang="en-US" altLang="zh-TW" smtClean="0">
                <a:solidFill>
                  <a:srgbClr val="0000CC"/>
                </a:solidFill>
              </a:rPr>
              <a:t>forest </a:t>
            </a:r>
            <a:r>
              <a:rPr lang="en-US" altLang="zh-TW" err="1" smtClean="0">
                <a:solidFill>
                  <a:srgbClr val="0000CC"/>
                </a:solidFill>
              </a:rPr>
              <a:t>postorder</a:t>
            </a:r>
            <a:r>
              <a:rPr lang="en-US" altLang="zh-TW" smtClean="0">
                <a:solidFill>
                  <a:srgbClr val="0000CC"/>
                </a:solidFill>
              </a:rPr>
              <a:t> </a:t>
            </a:r>
          </a:p>
          <a:p>
            <a:pPr lvl="1"/>
            <a:r>
              <a:rPr lang="en-US" altLang="zh-TW" smtClean="0"/>
              <a:t>If F is empty then return</a:t>
            </a:r>
          </a:p>
          <a:p>
            <a:pPr lvl="1"/>
            <a:r>
              <a:rPr lang="en-US" altLang="zh-TW" smtClean="0"/>
              <a:t>Traverse the subtrees of the first tree </a:t>
            </a:r>
            <a:r>
              <a:rPr lang="en-US" altLang="zh-TW"/>
              <a:t>in </a:t>
            </a:r>
            <a:r>
              <a:rPr lang="en-US" altLang="zh-TW">
                <a:solidFill>
                  <a:srgbClr val="0000CC"/>
                </a:solidFill>
              </a:rPr>
              <a:t>forest </a:t>
            </a:r>
            <a:r>
              <a:rPr lang="en-US" altLang="zh-TW" err="1" smtClean="0">
                <a:solidFill>
                  <a:srgbClr val="0000CC"/>
                </a:solidFill>
              </a:rPr>
              <a:t>postorder</a:t>
            </a:r>
            <a:endParaRPr lang="en-US" altLang="zh-TW" smtClean="0">
              <a:solidFill>
                <a:srgbClr val="0000CC"/>
              </a:solidFill>
            </a:endParaRPr>
          </a:p>
          <a:p>
            <a:pPr lvl="1"/>
            <a:r>
              <a:rPr lang="en-US" altLang="zh-TW" smtClean="0"/>
              <a:t>Traverse </a:t>
            </a:r>
            <a:r>
              <a:rPr lang="en-US" altLang="zh-TW"/>
              <a:t>the </a:t>
            </a:r>
            <a:r>
              <a:rPr lang="en-US" altLang="zh-TW" smtClean="0"/>
              <a:t>remaining trees of F </a:t>
            </a:r>
            <a:r>
              <a:rPr lang="en-US" altLang="zh-TW"/>
              <a:t>in </a:t>
            </a:r>
            <a:r>
              <a:rPr lang="en-US" altLang="zh-TW">
                <a:solidFill>
                  <a:srgbClr val="0000CC"/>
                </a:solidFill>
              </a:rPr>
              <a:t>forest </a:t>
            </a:r>
            <a:r>
              <a:rPr lang="en-US" altLang="zh-TW" err="1" smtClean="0">
                <a:solidFill>
                  <a:srgbClr val="0000CC"/>
                </a:solidFill>
              </a:rPr>
              <a:t>postorder</a:t>
            </a:r>
            <a:endParaRPr lang="en-US" altLang="zh-TW" smtClean="0">
              <a:solidFill>
                <a:srgbClr val="0000CC"/>
              </a:solidFill>
            </a:endParaRPr>
          </a:p>
          <a:p>
            <a:pPr lvl="1"/>
            <a:r>
              <a:rPr lang="en-US" altLang="zh-TW" b="1"/>
              <a:t>V</a:t>
            </a:r>
            <a:r>
              <a:rPr lang="en-US" altLang="zh-TW"/>
              <a:t>isit the root of the first tree of F</a:t>
            </a:r>
          </a:p>
          <a:p>
            <a:pPr lvl="1"/>
            <a:endParaRPr lang="en-US" altLang="zh-TW">
              <a:solidFill>
                <a:schemeClr val="accent5">
                  <a:lumMod val="75000"/>
                </a:schemeClr>
              </a:solidFill>
            </a:endParaRPr>
          </a:p>
          <a:p>
            <a:pPr lvl="2"/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314</a:t>
            </a:fld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913374" y="3471163"/>
            <a:ext cx="4325008" cy="1369712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831315" y="427915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橢圓 21"/>
          <p:cNvSpPr/>
          <p:nvPr/>
        </p:nvSpPr>
        <p:spPr>
          <a:xfrm>
            <a:off x="1144427" y="427915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518203" y="427915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4" name="橢圓 23"/>
          <p:cNvSpPr/>
          <p:nvPr/>
        </p:nvSpPr>
        <p:spPr>
          <a:xfrm>
            <a:off x="1831315" y="364558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5" name="直線接點 24"/>
          <p:cNvCxnSpPr>
            <a:stCxn id="24" idx="3"/>
            <a:endCxn id="22" idx="7"/>
          </p:cNvCxnSpPr>
          <p:nvPr/>
        </p:nvCxnSpPr>
        <p:spPr>
          <a:xfrm flipH="1">
            <a:off x="1436183" y="3937339"/>
            <a:ext cx="445190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接點 25"/>
          <p:cNvCxnSpPr>
            <a:stCxn id="24" idx="5"/>
            <a:endCxn id="23" idx="1"/>
          </p:cNvCxnSpPr>
          <p:nvPr/>
        </p:nvCxnSpPr>
        <p:spPr>
          <a:xfrm>
            <a:off x="2123071" y="3937339"/>
            <a:ext cx="445190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線接點 26"/>
          <p:cNvCxnSpPr>
            <a:stCxn id="24" idx="4"/>
            <a:endCxn id="21" idx="0"/>
          </p:cNvCxnSpPr>
          <p:nvPr/>
        </p:nvCxnSpPr>
        <p:spPr>
          <a:xfrm>
            <a:off x="2002222" y="3987397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橢圓 27"/>
          <p:cNvSpPr/>
          <p:nvPr/>
        </p:nvSpPr>
        <p:spPr>
          <a:xfrm>
            <a:off x="3239090" y="427915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9" name="橢圓 28"/>
          <p:cNvSpPr/>
          <p:nvPr/>
        </p:nvSpPr>
        <p:spPr>
          <a:xfrm>
            <a:off x="3239090" y="364558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0" name="直線接點 29"/>
          <p:cNvCxnSpPr>
            <a:stCxn id="29" idx="4"/>
            <a:endCxn id="28" idx="0"/>
          </p:cNvCxnSpPr>
          <p:nvPr/>
        </p:nvCxnSpPr>
        <p:spPr>
          <a:xfrm>
            <a:off x="3409997" y="3987397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橢圓 30"/>
          <p:cNvSpPr/>
          <p:nvPr/>
        </p:nvSpPr>
        <p:spPr>
          <a:xfrm>
            <a:off x="3938208" y="427915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2" name="橢圓 31"/>
          <p:cNvSpPr/>
          <p:nvPr/>
        </p:nvSpPr>
        <p:spPr>
          <a:xfrm>
            <a:off x="4305051" y="364558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33" name="直線接點 32"/>
          <p:cNvCxnSpPr>
            <a:stCxn id="32" idx="3"/>
            <a:endCxn id="31" idx="0"/>
          </p:cNvCxnSpPr>
          <p:nvPr/>
        </p:nvCxnSpPr>
        <p:spPr>
          <a:xfrm flipH="1">
            <a:off x="4109115" y="3937339"/>
            <a:ext cx="245994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橢圓 33"/>
          <p:cNvSpPr/>
          <p:nvPr/>
        </p:nvSpPr>
        <p:spPr>
          <a:xfrm>
            <a:off x="4699503" y="427915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35" name="直線接點 34"/>
          <p:cNvCxnSpPr>
            <a:stCxn id="32" idx="5"/>
            <a:endCxn id="34" idx="0"/>
          </p:cNvCxnSpPr>
          <p:nvPr/>
        </p:nvCxnSpPr>
        <p:spPr>
          <a:xfrm>
            <a:off x="4596807" y="3937339"/>
            <a:ext cx="273603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圓角矩形 35"/>
          <p:cNvSpPr/>
          <p:nvPr/>
        </p:nvSpPr>
        <p:spPr>
          <a:xfrm>
            <a:off x="5651852" y="3471163"/>
            <a:ext cx="2650898" cy="2889007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6163831" y="478347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8" name="橢圓 37"/>
          <p:cNvSpPr/>
          <p:nvPr/>
        </p:nvSpPr>
        <p:spPr>
          <a:xfrm>
            <a:off x="5844181" y="421440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6498397" y="531994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0" name="橢圓 39"/>
          <p:cNvSpPr/>
          <p:nvPr/>
        </p:nvSpPr>
        <p:spPr>
          <a:xfrm>
            <a:off x="6635487" y="364558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1" name="直線接點 40"/>
          <p:cNvCxnSpPr>
            <a:stCxn id="40" idx="3"/>
            <a:endCxn id="38" idx="7"/>
          </p:cNvCxnSpPr>
          <p:nvPr/>
        </p:nvCxnSpPr>
        <p:spPr>
          <a:xfrm flipH="1">
            <a:off x="6135937" y="3937339"/>
            <a:ext cx="549608" cy="3271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線接點 41"/>
          <p:cNvCxnSpPr>
            <a:stCxn id="40" idx="5"/>
            <a:endCxn id="45" idx="1"/>
          </p:cNvCxnSpPr>
          <p:nvPr/>
        </p:nvCxnSpPr>
        <p:spPr>
          <a:xfrm>
            <a:off x="6927243" y="3937339"/>
            <a:ext cx="503375" cy="2704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線接點 42"/>
          <p:cNvCxnSpPr>
            <a:stCxn id="38" idx="5"/>
            <a:endCxn id="37" idx="1"/>
          </p:cNvCxnSpPr>
          <p:nvPr/>
        </p:nvCxnSpPr>
        <p:spPr>
          <a:xfrm>
            <a:off x="6135937" y="4506156"/>
            <a:ext cx="77952" cy="3273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橢圓 43"/>
          <p:cNvSpPr/>
          <p:nvPr/>
        </p:nvSpPr>
        <p:spPr>
          <a:xfrm>
            <a:off x="6977301" y="478051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5" name="橢圓 44"/>
          <p:cNvSpPr/>
          <p:nvPr/>
        </p:nvSpPr>
        <p:spPr>
          <a:xfrm>
            <a:off x="7380560" y="4157723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6" name="直線接點 45"/>
          <p:cNvCxnSpPr>
            <a:stCxn id="45" idx="3"/>
            <a:endCxn id="44" idx="7"/>
          </p:cNvCxnSpPr>
          <p:nvPr/>
        </p:nvCxnSpPr>
        <p:spPr>
          <a:xfrm flipH="1">
            <a:off x="7269057" y="4449479"/>
            <a:ext cx="161561" cy="3810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橢圓 46"/>
          <p:cNvSpPr/>
          <p:nvPr/>
        </p:nvSpPr>
        <p:spPr>
          <a:xfrm>
            <a:off x="7380560" y="5319942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8" name="橢圓 47"/>
          <p:cNvSpPr/>
          <p:nvPr/>
        </p:nvSpPr>
        <p:spPr>
          <a:xfrm>
            <a:off x="7770299" y="4785489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49" name="直線接點 48"/>
          <p:cNvCxnSpPr>
            <a:stCxn id="50" idx="1"/>
            <a:endCxn id="47" idx="5"/>
          </p:cNvCxnSpPr>
          <p:nvPr/>
        </p:nvCxnSpPr>
        <p:spPr>
          <a:xfrm flipH="1" flipV="1">
            <a:off x="7672316" y="5611698"/>
            <a:ext cx="148041" cy="2793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橢圓 49"/>
          <p:cNvSpPr/>
          <p:nvPr/>
        </p:nvSpPr>
        <p:spPr>
          <a:xfrm>
            <a:off x="7770299" y="5840956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51" name="直線接點 50"/>
          <p:cNvCxnSpPr>
            <a:stCxn id="48" idx="1"/>
            <a:endCxn id="45" idx="5"/>
          </p:cNvCxnSpPr>
          <p:nvPr/>
        </p:nvCxnSpPr>
        <p:spPr>
          <a:xfrm flipH="1" flipV="1">
            <a:off x="7672316" y="4449479"/>
            <a:ext cx="148041" cy="38606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直線接點 51"/>
          <p:cNvCxnSpPr>
            <a:stCxn id="37" idx="5"/>
            <a:endCxn id="39" idx="1"/>
          </p:cNvCxnSpPr>
          <p:nvPr/>
        </p:nvCxnSpPr>
        <p:spPr>
          <a:xfrm>
            <a:off x="6455587" y="5075226"/>
            <a:ext cx="92868" cy="29477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線接點 52"/>
          <p:cNvCxnSpPr>
            <a:stCxn id="47" idx="7"/>
            <a:endCxn id="48" idx="3"/>
          </p:cNvCxnSpPr>
          <p:nvPr/>
        </p:nvCxnSpPr>
        <p:spPr>
          <a:xfrm flipV="1">
            <a:off x="7672316" y="5077245"/>
            <a:ext cx="148041" cy="2927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文字方塊 53"/>
          <p:cNvSpPr txBox="1"/>
          <p:nvPr/>
        </p:nvSpPr>
        <p:spPr>
          <a:xfrm>
            <a:off x="5651852" y="6431835"/>
            <a:ext cx="265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 C B F I H G E A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913374" y="4973962"/>
            <a:ext cx="432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TW" dirty="0" smtClean="0">
                <a:solidFill>
                  <a:srgbClr val="0000CC"/>
                </a:solidFill>
              </a:rPr>
              <a:t>B C D</a:t>
            </a:r>
            <a:r>
              <a:rPr lang="pt-BR" altLang="zh-TW" dirty="0" smtClean="0"/>
              <a:t> F </a:t>
            </a:r>
            <a:r>
              <a:rPr lang="pt-BR" altLang="zh-TW" dirty="0" smtClean="0">
                <a:solidFill>
                  <a:srgbClr val="0000CC"/>
                </a:solidFill>
              </a:rPr>
              <a:t>H I</a:t>
            </a:r>
            <a:r>
              <a:rPr lang="pt-BR" altLang="zh-TW" dirty="0" smtClean="0"/>
              <a:t> G E </a:t>
            </a:r>
            <a:r>
              <a:rPr lang="pt-BR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47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Forest Traversals (Level-Order)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03572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000" smtClean="0"/>
              <a:t>Traverse F in </a:t>
            </a:r>
            <a:r>
              <a:rPr lang="en-US" altLang="zh-TW" sz="3000" smtClean="0">
                <a:solidFill>
                  <a:srgbClr val="0000CC"/>
                </a:solidFill>
              </a:rPr>
              <a:t>forest level-order </a:t>
            </a:r>
          </a:p>
          <a:p>
            <a:pPr lvl="1"/>
            <a:r>
              <a:rPr lang="en-US" altLang="zh-TW" sz="2600" smtClean="0"/>
              <a:t>If F is empty then return</a:t>
            </a:r>
          </a:p>
          <a:p>
            <a:pPr lvl="1"/>
            <a:r>
              <a:rPr lang="en-US" altLang="zh-TW" sz="2600" smtClean="0"/>
              <a:t>Nodes are visited by level</a:t>
            </a:r>
          </a:p>
          <a:p>
            <a:pPr lvl="1"/>
            <a:r>
              <a:rPr lang="en-US" altLang="zh-TW" sz="2600" smtClean="0"/>
              <a:t>Begin the traversal from the roots of each tree in the forest</a:t>
            </a:r>
          </a:p>
          <a:p>
            <a:pPr lvl="1"/>
            <a:r>
              <a:rPr lang="en-US" altLang="zh-TW" sz="2600" smtClean="0"/>
              <a:t>Within each level, nodes are visited from left to right</a:t>
            </a:r>
            <a:endParaRPr lang="en-US" altLang="zh-TW" sz="2600"/>
          </a:p>
          <a:p>
            <a:pPr lvl="2"/>
            <a:endParaRPr lang="en-US" altLang="zh-TW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315</a:t>
            </a:fld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913374" y="3485231"/>
            <a:ext cx="4325008" cy="1369712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831315" y="429322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2" name="橢圓 21"/>
          <p:cNvSpPr/>
          <p:nvPr/>
        </p:nvSpPr>
        <p:spPr>
          <a:xfrm>
            <a:off x="1144427" y="429322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518203" y="429322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4" name="橢圓 23"/>
          <p:cNvSpPr/>
          <p:nvPr/>
        </p:nvSpPr>
        <p:spPr>
          <a:xfrm>
            <a:off x="1831315" y="365965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5" name="直線接點 24"/>
          <p:cNvCxnSpPr>
            <a:stCxn id="24" idx="3"/>
            <a:endCxn id="22" idx="7"/>
          </p:cNvCxnSpPr>
          <p:nvPr/>
        </p:nvCxnSpPr>
        <p:spPr>
          <a:xfrm flipH="1">
            <a:off x="1436183" y="3951407"/>
            <a:ext cx="445190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線接點 25"/>
          <p:cNvCxnSpPr>
            <a:stCxn id="24" idx="5"/>
            <a:endCxn id="23" idx="1"/>
          </p:cNvCxnSpPr>
          <p:nvPr/>
        </p:nvCxnSpPr>
        <p:spPr>
          <a:xfrm>
            <a:off x="2123071" y="3951407"/>
            <a:ext cx="445190" cy="3918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線接點 26"/>
          <p:cNvCxnSpPr>
            <a:stCxn id="24" idx="4"/>
            <a:endCxn id="21" idx="0"/>
          </p:cNvCxnSpPr>
          <p:nvPr/>
        </p:nvCxnSpPr>
        <p:spPr>
          <a:xfrm>
            <a:off x="2002222" y="4001465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橢圓 27"/>
          <p:cNvSpPr/>
          <p:nvPr/>
        </p:nvSpPr>
        <p:spPr>
          <a:xfrm>
            <a:off x="3239090" y="429322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9" name="橢圓 28"/>
          <p:cNvSpPr/>
          <p:nvPr/>
        </p:nvSpPr>
        <p:spPr>
          <a:xfrm>
            <a:off x="3239090" y="365965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0" name="直線接點 29"/>
          <p:cNvCxnSpPr>
            <a:stCxn id="29" idx="4"/>
            <a:endCxn id="28" idx="0"/>
          </p:cNvCxnSpPr>
          <p:nvPr/>
        </p:nvCxnSpPr>
        <p:spPr>
          <a:xfrm>
            <a:off x="3409997" y="4001465"/>
            <a:ext cx="0" cy="29175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橢圓 30"/>
          <p:cNvSpPr/>
          <p:nvPr/>
        </p:nvSpPr>
        <p:spPr>
          <a:xfrm>
            <a:off x="3938208" y="429322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2" name="橢圓 31"/>
          <p:cNvSpPr/>
          <p:nvPr/>
        </p:nvSpPr>
        <p:spPr>
          <a:xfrm>
            <a:off x="4305051" y="365965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33" name="直線接點 32"/>
          <p:cNvCxnSpPr>
            <a:stCxn id="32" idx="3"/>
            <a:endCxn id="31" idx="0"/>
          </p:cNvCxnSpPr>
          <p:nvPr/>
        </p:nvCxnSpPr>
        <p:spPr>
          <a:xfrm flipH="1">
            <a:off x="4109115" y="3951407"/>
            <a:ext cx="245994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橢圓 33"/>
          <p:cNvSpPr/>
          <p:nvPr/>
        </p:nvSpPr>
        <p:spPr>
          <a:xfrm>
            <a:off x="4699503" y="429322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35" name="直線接點 34"/>
          <p:cNvCxnSpPr>
            <a:stCxn id="32" idx="5"/>
            <a:endCxn id="34" idx="0"/>
          </p:cNvCxnSpPr>
          <p:nvPr/>
        </p:nvCxnSpPr>
        <p:spPr>
          <a:xfrm>
            <a:off x="4596807" y="3951407"/>
            <a:ext cx="273603" cy="34181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圓角矩形 35"/>
          <p:cNvSpPr/>
          <p:nvPr/>
        </p:nvSpPr>
        <p:spPr>
          <a:xfrm>
            <a:off x="5651852" y="3485231"/>
            <a:ext cx="2650898" cy="2889007"/>
          </a:xfrm>
          <a:prstGeom prst="roundRect">
            <a:avLst>
              <a:gd name="adj" fmla="val 1088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/>
          <p:cNvSpPr/>
          <p:nvPr/>
        </p:nvSpPr>
        <p:spPr>
          <a:xfrm>
            <a:off x="6163831" y="479753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8" name="橢圓 37"/>
          <p:cNvSpPr/>
          <p:nvPr/>
        </p:nvSpPr>
        <p:spPr>
          <a:xfrm>
            <a:off x="5844181" y="4228468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B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6498397" y="533401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0" name="橢圓 39"/>
          <p:cNvSpPr/>
          <p:nvPr/>
        </p:nvSpPr>
        <p:spPr>
          <a:xfrm>
            <a:off x="6635487" y="365965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1" name="直線接點 40"/>
          <p:cNvCxnSpPr>
            <a:stCxn id="40" idx="3"/>
            <a:endCxn id="38" idx="7"/>
          </p:cNvCxnSpPr>
          <p:nvPr/>
        </p:nvCxnSpPr>
        <p:spPr>
          <a:xfrm flipH="1">
            <a:off x="6135937" y="3951407"/>
            <a:ext cx="549608" cy="3271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線接點 41"/>
          <p:cNvCxnSpPr>
            <a:stCxn id="40" idx="5"/>
            <a:endCxn id="45" idx="1"/>
          </p:cNvCxnSpPr>
          <p:nvPr/>
        </p:nvCxnSpPr>
        <p:spPr>
          <a:xfrm>
            <a:off x="6927243" y="3951407"/>
            <a:ext cx="503375" cy="27044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線接點 42"/>
          <p:cNvCxnSpPr>
            <a:stCxn id="38" idx="5"/>
            <a:endCxn id="37" idx="1"/>
          </p:cNvCxnSpPr>
          <p:nvPr/>
        </p:nvCxnSpPr>
        <p:spPr>
          <a:xfrm>
            <a:off x="6135937" y="4520224"/>
            <a:ext cx="77952" cy="32737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橢圓 43"/>
          <p:cNvSpPr/>
          <p:nvPr/>
        </p:nvSpPr>
        <p:spPr>
          <a:xfrm>
            <a:off x="6977301" y="479458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5" name="橢圓 44"/>
          <p:cNvSpPr/>
          <p:nvPr/>
        </p:nvSpPr>
        <p:spPr>
          <a:xfrm>
            <a:off x="7380560" y="4171791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6" name="直線接點 45"/>
          <p:cNvCxnSpPr>
            <a:stCxn id="45" idx="3"/>
            <a:endCxn id="44" idx="7"/>
          </p:cNvCxnSpPr>
          <p:nvPr/>
        </p:nvCxnSpPr>
        <p:spPr>
          <a:xfrm flipH="1">
            <a:off x="7269057" y="4463547"/>
            <a:ext cx="161561" cy="381092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橢圓 46"/>
          <p:cNvSpPr/>
          <p:nvPr/>
        </p:nvSpPr>
        <p:spPr>
          <a:xfrm>
            <a:off x="7380560" y="5334010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8" name="橢圓 47"/>
          <p:cNvSpPr/>
          <p:nvPr/>
        </p:nvSpPr>
        <p:spPr>
          <a:xfrm>
            <a:off x="7770299" y="4799557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G</a:t>
            </a:r>
          </a:p>
        </p:txBody>
      </p:sp>
      <p:cxnSp>
        <p:nvCxnSpPr>
          <p:cNvPr id="49" name="直線接點 48"/>
          <p:cNvCxnSpPr>
            <a:stCxn id="50" idx="1"/>
            <a:endCxn id="47" idx="5"/>
          </p:cNvCxnSpPr>
          <p:nvPr/>
        </p:nvCxnSpPr>
        <p:spPr>
          <a:xfrm flipH="1" flipV="1">
            <a:off x="7672316" y="5625766"/>
            <a:ext cx="148041" cy="279316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橢圓 49"/>
          <p:cNvSpPr/>
          <p:nvPr/>
        </p:nvSpPr>
        <p:spPr>
          <a:xfrm>
            <a:off x="7770299" y="5855024"/>
            <a:ext cx="341814" cy="3418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>
                <a:solidFill>
                  <a:schemeClr val="tx1"/>
                </a:solidFill>
              </a:rPr>
              <a:t>I</a:t>
            </a:r>
            <a:endParaRPr lang="en-US" altLang="zh-TW" smtClean="0">
              <a:solidFill>
                <a:schemeClr val="tx1"/>
              </a:solidFill>
            </a:endParaRPr>
          </a:p>
        </p:txBody>
      </p:sp>
      <p:cxnSp>
        <p:nvCxnSpPr>
          <p:cNvPr id="51" name="直線接點 50"/>
          <p:cNvCxnSpPr>
            <a:stCxn id="48" idx="1"/>
            <a:endCxn id="45" idx="5"/>
          </p:cNvCxnSpPr>
          <p:nvPr/>
        </p:nvCxnSpPr>
        <p:spPr>
          <a:xfrm flipH="1" flipV="1">
            <a:off x="7672316" y="4463547"/>
            <a:ext cx="148041" cy="38606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直線接點 51"/>
          <p:cNvCxnSpPr>
            <a:stCxn id="37" idx="5"/>
            <a:endCxn id="39" idx="1"/>
          </p:cNvCxnSpPr>
          <p:nvPr/>
        </p:nvCxnSpPr>
        <p:spPr>
          <a:xfrm>
            <a:off x="6455587" y="5089294"/>
            <a:ext cx="92868" cy="29477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線接點 52"/>
          <p:cNvCxnSpPr>
            <a:stCxn id="47" idx="7"/>
            <a:endCxn id="48" idx="3"/>
          </p:cNvCxnSpPr>
          <p:nvPr/>
        </p:nvCxnSpPr>
        <p:spPr>
          <a:xfrm flipV="1">
            <a:off x="7672316" y="5091313"/>
            <a:ext cx="148041" cy="292755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文字方塊 53"/>
          <p:cNvSpPr txBox="1"/>
          <p:nvPr/>
        </p:nvSpPr>
        <p:spPr>
          <a:xfrm>
            <a:off x="5651852" y="6445903"/>
            <a:ext cx="265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mtClean="0"/>
              <a:t>A B E C F G D H I</a:t>
            </a:r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913374" y="4988030"/>
            <a:ext cx="432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mtClean="0"/>
              <a:t>A E G B C D F H I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1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5.1 Introduction</a:t>
            </a:r>
          </a:p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5.2-5.5 Binary trees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5.6 Heaps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5.7 Binary search trees </a:t>
            </a:r>
            <a:r>
              <a:rPr lang="en-US" altLang="zh-TW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Dictionary</a:t>
            </a:r>
            <a:endParaRPr lang="en-US" altLang="zh-TW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5.8 Selection trees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5.9 Forests</a:t>
            </a:r>
          </a:p>
          <a:p>
            <a:r>
              <a:rPr lang="en-US" altLang="zh-TW" b="1">
                <a:solidFill>
                  <a:srgbClr val="C00000"/>
                </a:solidFill>
              </a:rPr>
              <a:t>5.10 Disjoint sets</a:t>
            </a:r>
          </a:p>
          <a:p>
            <a:r>
              <a:rPr lang="en-US" altLang="zh-TW" smtClean="0"/>
              <a:t>(5.11 Counting binary trees)</a:t>
            </a:r>
            <a:endParaRPr lang="en-US" altLang="zh-TW"/>
          </a:p>
          <a:p>
            <a:pPr lvl="1"/>
            <a:endParaRPr lang="en-US" altLang="zh-TW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86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Set Representation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of </a:t>
            </a:r>
            <a:r>
              <a:rPr lang="en-US" altLang="zh-TW" dirty="0" smtClean="0">
                <a:solidFill>
                  <a:srgbClr val="C00000"/>
                </a:solidFill>
              </a:rPr>
              <a:t>trees</a:t>
            </a:r>
            <a:r>
              <a:rPr lang="en-US" altLang="zh-TW" dirty="0" smtClean="0"/>
              <a:t> to represent </a:t>
            </a:r>
            <a:r>
              <a:rPr lang="en-US" altLang="zh-TW" dirty="0" smtClean="0">
                <a:solidFill>
                  <a:srgbClr val="C00000"/>
                </a:solidFill>
              </a:rPr>
              <a:t>sets </a:t>
            </a:r>
            <a:r>
              <a:rPr lang="en-US" altLang="zh-TW" dirty="0" smtClean="0"/>
              <a:t>(use </a:t>
            </a:r>
            <a:r>
              <a:rPr lang="en-US" altLang="zh-TW" dirty="0" smtClean="0">
                <a:solidFill>
                  <a:srgbClr val="0000CC"/>
                </a:solidFill>
              </a:rPr>
              <a:t>root</a:t>
            </a:r>
            <a:r>
              <a:rPr lang="en-US" altLang="zh-TW" dirty="0" smtClean="0"/>
              <a:t> to represent the tree = </a:t>
            </a:r>
            <a:r>
              <a:rPr lang="en-US" altLang="zh-TW" dirty="0" smtClean="0">
                <a:solidFill>
                  <a:srgbClr val="0000CC"/>
                </a:solidFill>
              </a:rPr>
              <a:t>root</a:t>
            </a:r>
            <a:r>
              <a:rPr lang="en-US" altLang="zh-TW" dirty="0" smtClean="0"/>
              <a:t> represent the set)</a:t>
            </a:r>
          </a:p>
          <a:p>
            <a:r>
              <a:rPr lang="pt-BR" altLang="zh-TW" dirty="0" smtClean="0"/>
              <a:t>Elements: {0, 1, 2, 3, ..., n-1}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indices</a:t>
            </a:r>
            <a:r>
              <a:rPr lang="en-US" altLang="zh-TW" dirty="0" smtClean="0"/>
              <a:t> into a </a:t>
            </a:r>
            <a:r>
              <a:rPr lang="en-US" altLang="zh-TW" dirty="0" smtClean="0">
                <a:solidFill>
                  <a:srgbClr val="0000CC"/>
                </a:solidFill>
              </a:rPr>
              <a:t>symbol table </a:t>
            </a:r>
            <a:r>
              <a:rPr lang="en-US" altLang="zh-TW" dirty="0" smtClean="0"/>
              <a:t>where actual names are stored</a:t>
            </a:r>
          </a:p>
          <a:p>
            <a:r>
              <a:rPr lang="en-US" altLang="zh-TW" dirty="0" smtClean="0"/>
              <a:t>Assume that the sets being represented are </a:t>
            </a:r>
            <a:r>
              <a:rPr lang="en-US" altLang="zh-TW" dirty="0" smtClean="0">
                <a:solidFill>
                  <a:srgbClr val="0000CC"/>
                </a:solidFill>
              </a:rPr>
              <a:t>mutually disjoint 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</a:t>
            </a:r>
            <a:r>
              <a:rPr lang="en-US" altLang="zh-TW" baseline="-25000" dirty="0" err="1" smtClean="0"/>
              <a:t>i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∩</a:t>
            </a:r>
            <a:r>
              <a:rPr lang="en-US" altLang="zh-TW" dirty="0" err="1" smtClean="0"/>
              <a:t>S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 = </a:t>
            </a:r>
            <a:r>
              <a:rPr lang="en-US" altLang="zh-TW" dirty="0" smtClean="0">
                <a:sym typeface="Symbol" panose="05050102010706020507" pitchFamily="18" charset="2"/>
              </a:rPr>
              <a:t> if </a:t>
            </a:r>
            <a:r>
              <a:rPr lang="en-US" altLang="zh-TW" dirty="0" err="1" smtClean="0">
                <a:sym typeface="Symbol" panose="05050102010706020507" pitchFamily="18" charset="2"/>
              </a:rPr>
              <a:t>i</a:t>
            </a:r>
            <a:r>
              <a:rPr lang="en-US" altLang="zh-TW" dirty="0" smtClean="0">
                <a:sym typeface="Symbol" panose="05050102010706020507" pitchFamily="18" charset="2"/>
              </a:rPr>
              <a:t> ≠ j)</a:t>
            </a:r>
            <a:endParaRPr lang="en-US" altLang="zh-TW" dirty="0" smtClean="0"/>
          </a:p>
          <a:p>
            <a:r>
              <a:rPr lang="en-US" altLang="zh-TW" dirty="0" smtClean="0"/>
              <a:t>For example</a:t>
            </a:r>
          </a:p>
          <a:p>
            <a:pPr lvl="1"/>
            <a:r>
              <a:rPr lang="en-US" altLang="zh-TW" dirty="0" smtClean="0"/>
              <a:t>S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= {0, 6, 7, 8}</a:t>
            </a:r>
          </a:p>
          <a:p>
            <a:pPr lvl="1"/>
            <a:r>
              <a:rPr lang="en-US" altLang="zh-TW" dirty="0" smtClean="0"/>
              <a:t>S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= {1, 4, 9}</a:t>
            </a:r>
          </a:p>
          <a:p>
            <a:pPr lvl="1"/>
            <a:r>
              <a:rPr lang="en-US" altLang="zh-TW" dirty="0" smtClean="0"/>
              <a:t>S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= {2, 3, 5}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317</a:t>
            </a:fld>
            <a:endParaRPr lang="zh-TW" altLang="en-US"/>
          </a:p>
        </p:txBody>
      </p:sp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198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272815"/>
              </p:ext>
            </p:extLst>
          </p:nvPr>
        </p:nvGraphicFramePr>
        <p:xfrm>
          <a:off x="3474526" y="4837838"/>
          <a:ext cx="5436620" cy="135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0" name="Visio" r:id="rId4" imgW="6877259" imgH="1704798" progId="Visio.Drawing.11">
                  <p:embed/>
                </p:oleObj>
              </mc:Choice>
              <mc:Fallback>
                <p:oleObj name="Visio" r:id="rId4" imgW="6877259" imgH="1704798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526" y="4837838"/>
                        <a:ext cx="5436620" cy="1350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Set Operations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Disjoint set union</a:t>
            </a:r>
          </a:p>
          <a:p>
            <a:pPr lvl="1"/>
            <a:r>
              <a:rPr lang="en-US" altLang="zh-TW" dirty="0" smtClean="0"/>
              <a:t>If S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S</a:t>
            </a:r>
            <a:r>
              <a:rPr lang="en-US" altLang="zh-TW" baseline="-25000" dirty="0" err="1" smtClean="0"/>
              <a:t>j</a:t>
            </a:r>
            <a:r>
              <a:rPr lang="en-US" altLang="zh-TW" dirty="0" smtClean="0"/>
              <a:t> are two disjoint sets, then </a:t>
            </a:r>
            <a:r>
              <a:rPr lang="en-US" altLang="zh-TW" dirty="0" err="1" smtClean="0"/>
              <a:t>S</a:t>
            </a:r>
            <a:r>
              <a:rPr lang="en-US" altLang="zh-TW" baseline="-25000" dirty="0" err="1" smtClean="0"/>
              <a:t>i</a:t>
            </a:r>
            <a:r>
              <a:rPr lang="en-US" altLang="zh-TW" dirty="0" err="1" smtClean="0"/>
              <a:t>∪S</a:t>
            </a:r>
            <a:r>
              <a:rPr lang="en-US" altLang="zh-TW" baseline="-25000" dirty="0" err="1" smtClean="0"/>
              <a:t>j</a:t>
            </a:r>
            <a:r>
              <a:rPr lang="en-US" altLang="zh-TW" dirty="0" smtClean="0"/>
              <a:t> = {all elements x such that x is in S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 or </a:t>
            </a:r>
            <a:r>
              <a:rPr lang="en-US" altLang="zh-TW" dirty="0" err="1" smtClean="0"/>
              <a:t>S</a:t>
            </a:r>
            <a:r>
              <a:rPr lang="en-US" altLang="zh-TW" baseline="-25000" dirty="0" err="1" smtClean="0"/>
              <a:t>j</a:t>
            </a:r>
            <a:r>
              <a:rPr lang="en-US" altLang="zh-TW" dirty="0" smtClean="0"/>
              <a:t>}</a:t>
            </a:r>
          </a:p>
          <a:p>
            <a:pPr lvl="1"/>
            <a:r>
              <a:rPr lang="en-US" altLang="zh-TW" dirty="0" smtClean="0"/>
              <a:t>For example S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∪S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= {0, 6, 7, 8, 1, 4, 9}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Find(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</a:rPr>
              <a:t>)</a:t>
            </a:r>
          </a:p>
          <a:p>
            <a:pPr lvl="1"/>
            <a:r>
              <a:rPr lang="en-US" altLang="zh-TW" dirty="0" smtClean="0"/>
              <a:t>Find the set containing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For examples</a:t>
            </a:r>
          </a:p>
          <a:p>
            <a:pPr lvl="1"/>
            <a:r>
              <a:rPr lang="en-US" altLang="zh-TW" dirty="0" smtClean="0"/>
              <a:t>3 is in set S</a:t>
            </a:r>
            <a:r>
              <a:rPr lang="en-US" altLang="zh-TW" baseline="-25000" dirty="0" smtClean="0"/>
              <a:t>3</a:t>
            </a:r>
          </a:p>
          <a:p>
            <a:pPr lvl="1"/>
            <a:r>
              <a:rPr lang="en-US" altLang="zh-TW" dirty="0" smtClean="0"/>
              <a:t>8 is in set S</a:t>
            </a:r>
            <a:r>
              <a:rPr lang="en-US" altLang="zh-TW" baseline="-25000" dirty="0" smtClean="0"/>
              <a:t>1</a:t>
            </a:r>
          </a:p>
          <a:p>
            <a:pPr lvl="1"/>
            <a:r>
              <a:rPr lang="en-US" altLang="zh-TW" dirty="0" smtClean="0">
                <a:solidFill>
                  <a:srgbClr val="CC0099"/>
                </a:solidFill>
              </a:rPr>
              <a:t>Find(3) </a:t>
            </a:r>
            <a:r>
              <a:rPr lang="en-US" altLang="zh-TW" dirty="0" smtClean="0">
                <a:solidFill>
                  <a:srgbClr val="CC0099"/>
                </a:solidFill>
                <a:sym typeface="Wingdings" panose="05000000000000000000" pitchFamily="2" charset="2"/>
              </a:rPr>
              <a:t> 2</a:t>
            </a:r>
          </a:p>
          <a:p>
            <a:pPr lvl="1"/>
            <a:r>
              <a:rPr lang="en-US" altLang="zh-TW" dirty="0" smtClean="0">
                <a:solidFill>
                  <a:srgbClr val="CC0099"/>
                </a:solidFill>
              </a:rPr>
              <a:t>Find(8) </a:t>
            </a:r>
            <a:r>
              <a:rPr lang="en-US" altLang="zh-TW" dirty="0">
                <a:solidFill>
                  <a:srgbClr val="CC0099"/>
                </a:solidFill>
                <a:sym typeface="Wingdings" panose="05000000000000000000" pitchFamily="2" charset="2"/>
              </a:rPr>
              <a:t> </a:t>
            </a:r>
            <a:r>
              <a:rPr lang="en-US" altLang="zh-TW" dirty="0" smtClean="0">
                <a:solidFill>
                  <a:srgbClr val="CC0099"/>
                </a:solidFill>
                <a:sym typeface="Wingdings" panose="05000000000000000000" pitchFamily="2" charset="2"/>
              </a:rPr>
              <a:t>0</a:t>
            </a:r>
            <a:endParaRPr lang="en-US" altLang="zh-TW" dirty="0">
              <a:solidFill>
                <a:srgbClr val="CC0099"/>
              </a:solidFill>
              <a:sym typeface="Wingdings" panose="05000000000000000000" pitchFamily="2" charset="2"/>
            </a:endParaRPr>
          </a:p>
          <a:p>
            <a:pPr lvl="1"/>
            <a:r>
              <a:rPr lang="en-US" altLang="zh-TW" dirty="0" smtClean="0">
                <a:solidFill>
                  <a:srgbClr val="CC0099"/>
                </a:solidFill>
              </a:rPr>
              <a:t>Find(9) </a:t>
            </a:r>
            <a:r>
              <a:rPr lang="en-US" altLang="zh-TW" dirty="0">
                <a:solidFill>
                  <a:srgbClr val="CC0099"/>
                </a:solidFill>
                <a:sym typeface="Wingdings" panose="05000000000000000000" pitchFamily="2" charset="2"/>
              </a:rPr>
              <a:t> </a:t>
            </a:r>
            <a:r>
              <a:rPr lang="en-US" altLang="zh-TW" dirty="0" smtClean="0">
                <a:solidFill>
                  <a:srgbClr val="CC0099"/>
                </a:solidFill>
                <a:sym typeface="Wingdings" panose="05000000000000000000" pitchFamily="2" charset="2"/>
              </a:rPr>
              <a:t>4</a:t>
            </a:r>
            <a:endParaRPr lang="en-US" altLang="zh-TW" dirty="0">
              <a:solidFill>
                <a:srgbClr val="CC0099"/>
              </a:solidFill>
              <a:sym typeface="Wingdings" panose="05000000000000000000" pitchFamily="2" charset="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318</a:t>
            </a:fld>
            <a:endParaRPr lang="zh-TW" altLang="en-US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501420" y="4501663"/>
          <a:ext cx="5436620" cy="135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49" name="Visio" r:id="rId3" imgW="6887028" imgH="1715950" progId="Visio.Drawing.11">
                  <p:embed/>
                </p:oleObj>
              </mc:Choice>
              <mc:Fallback>
                <p:oleObj name="Visio" r:id="rId3" imgW="6887028" imgH="1715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420" y="4501663"/>
                        <a:ext cx="5436620" cy="1350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Union Operation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319</a:t>
            </a:fld>
            <a:endParaRPr lang="zh-TW" altLang="en-US"/>
          </a:p>
        </p:txBody>
      </p:sp>
      <p:graphicFrame>
        <p:nvGraphicFramePr>
          <p:cNvPr id="442370" name="Object 2"/>
          <p:cNvGraphicFramePr>
            <a:graphicFrameLocks noChangeAspect="1"/>
          </p:cNvGraphicFramePr>
          <p:nvPr/>
        </p:nvGraphicFramePr>
        <p:xfrm>
          <a:off x="768519" y="1562001"/>
          <a:ext cx="7761543" cy="192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08" name="Visio" r:id="rId3" imgW="6887028" imgH="1715950" progId="Visio.Drawing.11">
                  <p:embed/>
                </p:oleObj>
              </mc:Choice>
              <mc:Fallback>
                <p:oleObj name="Visio" r:id="rId3" imgW="6887028" imgH="171595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19" y="1562001"/>
                        <a:ext cx="7761543" cy="1926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2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233759"/>
              </p:ext>
            </p:extLst>
          </p:nvPr>
        </p:nvGraphicFramePr>
        <p:xfrm>
          <a:off x="787793" y="3643532"/>
          <a:ext cx="7564289" cy="2686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09" name="Visio" r:id="rId6" imgW="6877259" imgH="2419369" progId="Visio.Drawing.11">
                  <p:embed/>
                </p:oleObj>
              </mc:Choice>
              <mc:Fallback>
                <p:oleObj name="Visio" r:id="rId6" imgW="6877259" imgH="241936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793" y="3643532"/>
                        <a:ext cx="7564289" cy="2686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Representation of Trees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List representation</a:t>
            </a:r>
          </a:p>
          <a:p>
            <a:pPr lvl="1"/>
            <a:r>
              <a:rPr lang="en-US" altLang="zh-TW" smtClean="0"/>
              <a:t>The information in the </a:t>
            </a:r>
            <a:r>
              <a:rPr lang="en-US" altLang="zh-TW" smtClean="0">
                <a:solidFill>
                  <a:srgbClr val="0000CC"/>
                </a:solidFill>
              </a:rPr>
              <a:t>root node</a:t>
            </a:r>
            <a:r>
              <a:rPr lang="en-US" altLang="zh-TW" smtClean="0"/>
              <a:t> comes first, followed by </a:t>
            </a:r>
            <a:r>
              <a:rPr lang="en-US" altLang="zh-TW" smtClean="0">
                <a:solidFill>
                  <a:srgbClr val="0000CC"/>
                </a:solidFill>
              </a:rPr>
              <a:t>a list of the </a:t>
            </a:r>
            <a:r>
              <a:rPr lang="en-US" altLang="zh-TW" err="1" smtClean="0">
                <a:solidFill>
                  <a:srgbClr val="0000CC"/>
                </a:solidFill>
              </a:rPr>
              <a:t>subtrees</a:t>
            </a:r>
            <a:r>
              <a:rPr lang="en-US" altLang="zh-TW" smtClean="0">
                <a:solidFill>
                  <a:srgbClr val="0000CC"/>
                </a:solidFill>
              </a:rPr>
              <a:t> </a:t>
            </a:r>
            <a:r>
              <a:rPr lang="en-US" altLang="zh-TW" smtClean="0"/>
              <a:t>of that node</a:t>
            </a:r>
          </a:p>
          <a:p>
            <a:pPr lvl="1"/>
            <a:r>
              <a:rPr lang="en-US" altLang="zh-TW" smtClean="0"/>
              <a:t>Leads to a memory representation of trees that is the </a:t>
            </a:r>
            <a:r>
              <a:rPr lang="en-US" altLang="zh-TW" smtClean="0">
                <a:solidFill>
                  <a:srgbClr val="0000CC"/>
                </a:solidFill>
              </a:rPr>
              <a:t>same as that used for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rgbClr val="C00000"/>
                </a:solidFill>
              </a:rPr>
              <a:t>generalized list</a:t>
            </a:r>
          </a:p>
          <a:p>
            <a:r>
              <a:rPr lang="en-US" altLang="zh-TW" smtClean="0"/>
              <a:t>Left Child – Right Sibling representation</a:t>
            </a:r>
          </a:p>
          <a:p>
            <a:pPr>
              <a:buNone/>
            </a:pPr>
            <a:endParaRPr lang="en-US" altLang="zh-TW" smtClean="0"/>
          </a:p>
          <a:p>
            <a:r>
              <a:rPr lang="en-US" altLang="zh-TW" smtClean="0"/>
              <a:t>Representation as a Degree-Two Tree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Data Structure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938445"/>
          </a:xfrm>
        </p:spPr>
        <p:txBody>
          <a:bodyPr/>
          <a:lstStyle/>
          <a:p>
            <a:r>
              <a:rPr lang="en-US" altLang="zh-TW" b="1" smtClean="0"/>
              <a:t>Symbol Table and Sets</a:t>
            </a:r>
          </a:p>
          <a:p>
            <a:pPr lvl="1"/>
            <a:r>
              <a:rPr lang="en-US" altLang="zh-TW" b="1" smtClean="0"/>
              <a:t>A table entry is (set name, pointer)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320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6302" y="4923692"/>
            <a:ext cx="7886700" cy="476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800" b="1" smtClean="0"/>
              <a:t>Array indicating a node’s parent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4417" name="Object 1"/>
          <p:cNvGraphicFramePr>
            <a:graphicFrameLocks noChangeAspect="1"/>
          </p:cNvGraphicFramePr>
          <p:nvPr/>
        </p:nvGraphicFramePr>
        <p:xfrm>
          <a:off x="1223890" y="2475914"/>
          <a:ext cx="7214692" cy="2307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6" name="Visio" r:id="rId3" imgW="6887028" imgH="2207049" progId="Visio.Drawing.11">
                  <p:embed/>
                </p:oleObj>
              </mc:Choice>
              <mc:Fallback>
                <p:oleObj name="Visio" r:id="rId3" imgW="6887028" imgH="2207049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890" y="2475914"/>
                        <a:ext cx="7214692" cy="2307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83215" y="5527138"/>
          <a:ext cx="7329264" cy="873662"/>
        </p:xfrm>
        <a:graphic>
          <a:graphicData uri="http://schemas.openxmlformats.org/drawingml/2006/table">
            <a:tbl>
              <a:tblPr/>
              <a:tblGrid>
                <a:gridCol w="792276"/>
                <a:gridCol w="675906"/>
                <a:gridCol w="675906"/>
                <a:gridCol w="674936"/>
                <a:gridCol w="674936"/>
                <a:gridCol w="674936"/>
                <a:gridCol w="674936"/>
                <a:gridCol w="674936"/>
                <a:gridCol w="674936"/>
                <a:gridCol w="675906"/>
                <a:gridCol w="459654"/>
              </a:tblGrid>
              <a:tr h="43683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00" err="1">
                          <a:latin typeface="Times New Roman"/>
                          <a:ea typeface="新細明體"/>
                        </a:rPr>
                        <a:t>i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[0]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[1]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[2]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[3]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[4]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[5]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[6]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[7]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[8]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[9]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3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smtClean="0">
                          <a:latin typeface="Times New Roman"/>
                          <a:ea typeface="新細明體"/>
                        </a:rPr>
                        <a:t>parent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-1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-1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-1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0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20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Class and Constructor for Sets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8093319" cy="51000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Sets {</a:t>
            </a:r>
          </a:p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public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Set operations (Union, Find) follow</a:t>
            </a:r>
          </a:p>
          <a:p>
            <a:pPr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private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*parent;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n;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number of set elements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};</a:t>
            </a:r>
          </a:p>
          <a:p>
            <a:pPr>
              <a:buNone/>
            </a:pP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Sets:Sets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numberOfElements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numberOfElements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&lt;2)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throw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“must have &gt;=2 elements”;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n =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numberOfElements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parent =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new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[n];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fill (parent, parent + n – 1, -1);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Simple Functions for Union and Find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8093319" cy="51000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void Sets::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SimpleUnion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j)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replace the disjoint sets with 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roots </a:t>
            </a:r>
            <a:r>
              <a:rPr lang="en-US" altLang="zh-TW" sz="2000" b="1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and 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j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!= j 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with their union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parent[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] = j;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endParaRPr lang="en-US" altLang="zh-TW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Sets::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SimpleFind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{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Find the root of the tree containing element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 parent[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] &gt;=0)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= parent[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]; 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322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Worst-Case Scenario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35928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Consider the following union-find operations</a:t>
            </a:r>
          </a:p>
          <a:p>
            <a:pPr>
              <a:buNone/>
            </a:pPr>
            <a:r>
              <a:rPr lang="en-US" altLang="zh-TW" dirty="0" smtClean="0"/>
              <a:t>	Union(0, 1), </a:t>
            </a:r>
            <a:r>
              <a:rPr lang="en-US" altLang="zh-TW" dirty="0"/>
              <a:t>Union(1</a:t>
            </a:r>
            <a:r>
              <a:rPr lang="en-US" altLang="zh-TW" dirty="0" smtClean="0"/>
              <a:t>, 2), </a:t>
            </a:r>
            <a:r>
              <a:rPr lang="en-US" altLang="zh-TW" dirty="0"/>
              <a:t>Union(2</a:t>
            </a:r>
            <a:r>
              <a:rPr lang="en-US" altLang="zh-TW" dirty="0" smtClean="0"/>
              <a:t>, 3), </a:t>
            </a:r>
            <a:r>
              <a:rPr lang="en-US" altLang="zh-TW" dirty="0"/>
              <a:t>Union(3</a:t>
            </a:r>
            <a:r>
              <a:rPr lang="en-US" altLang="zh-TW" dirty="0" smtClean="0"/>
              <a:t>, 4), ..., </a:t>
            </a:r>
            <a:r>
              <a:rPr lang="en-US" altLang="zh-TW" dirty="0"/>
              <a:t>Union(n-2</a:t>
            </a:r>
            <a:r>
              <a:rPr lang="en-US" altLang="zh-TW" dirty="0" smtClean="0"/>
              <a:t>, n-1),</a:t>
            </a:r>
          </a:p>
          <a:p>
            <a:pPr>
              <a:buNone/>
            </a:pPr>
            <a:r>
              <a:rPr lang="en-US" altLang="zh-TW" dirty="0" smtClean="0"/>
              <a:t>	Find(0), </a:t>
            </a:r>
            <a:r>
              <a:rPr lang="en-US" altLang="zh-TW" dirty="0"/>
              <a:t>Find(1</a:t>
            </a:r>
            <a:r>
              <a:rPr lang="en-US" altLang="zh-TW" dirty="0" smtClean="0"/>
              <a:t>), ..., </a:t>
            </a:r>
            <a:r>
              <a:rPr lang="en-US" altLang="zh-TW" dirty="0"/>
              <a:t>Find(n-1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The results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323</a:t>
            </a:fld>
            <a:endParaRPr lang="zh-TW" altLang="en-US"/>
          </a:p>
        </p:txBody>
      </p:sp>
      <p:grpSp>
        <p:nvGrpSpPr>
          <p:cNvPr id="28" name="群組 27"/>
          <p:cNvGrpSpPr/>
          <p:nvPr/>
        </p:nvGrpSpPr>
        <p:grpSpPr>
          <a:xfrm>
            <a:off x="1248321" y="3678851"/>
            <a:ext cx="3077119" cy="2614050"/>
            <a:chOff x="1490368" y="3938310"/>
            <a:chExt cx="3077119" cy="2614050"/>
          </a:xfrm>
        </p:grpSpPr>
        <p:sp>
          <p:nvSpPr>
            <p:cNvPr id="5" name="橢圓 4"/>
            <p:cNvSpPr/>
            <p:nvPr/>
          </p:nvSpPr>
          <p:spPr>
            <a:xfrm>
              <a:off x="1490369" y="6131859"/>
              <a:ext cx="405633" cy="4070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1490368" y="5538383"/>
              <a:ext cx="405633" cy="40705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2247886" y="6145306"/>
              <a:ext cx="405633" cy="4070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2247885" y="5551830"/>
              <a:ext cx="405633" cy="4070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225441" y="4958354"/>
              <a:ext cx="405633" cy="40705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4161854" y="6145306"/>
              <a:ext cx="405633" cy="4070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0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4161853" y="5551830"/>
              <a:ext cx="405633" cy="4070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4139409" y="4958354"/>
              <a:ext cx="405633" cy="4070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4139407" y="3938310"/>
              <a:ext cx="405633" cy="40705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1600" b="1" dirty="0" smtClean="0">
                  <a:solidFill>
                    <a:schemeClr val="tx1"/>
                  </a:solidFill>
                </a:rPr>
                <a:t>n-1</a:t>
              </a:r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線單箭頭接點 14"/>
            <p:cNvCxnSpPr>
              <a:stCxn id="5" idx="0"/>
              <a:endCxn id="7" idx="4"/>
            </p:cNvCxnSpPr>
            <p:nvPr/>
          </p:nvCxnSpPr>
          <p:spPr>
            <a:xfrm flipH="1" flipV="1">
              <a:off x="1693185" y="5945437"/>
              <a:ext cx="1" cy="1864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 flipH="1" flipV="1">
              <a:off x="2450701" y="5958884"/>
              <a:ext cx="1" cy="1864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 flipH="1" flipV="1">
              <a:off x="2450701" y="5351961"/>
              <a:ext cx="1" cy="1864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H="1" flipV="1">
              <a:off x="4369108" y="5978399"/>
              <a:ext cx="1" cy="1864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 flipH="1" flipV="1">
              <a:off x="4364669" y="5345893"/>
              <a:ext cx="1" cy="1864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 flipH="1" flipV="1">
              <a:off x="4342224" y="4335606"/>
              <a:ext cx="1" cy="1864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H="1" flipV="1">
              <a:off x="4342223" y="4752417"/>
              <a:ext cx="1" cy="1864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字方塊 15"/>
            <p:cNvSpPr txBox="1"/>
            <p:nvPr/>
          </p:nvSpPr>
          <p:spPr>
            <a:xfrm>
              <a:off x="4221036" y="4401923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.</a:t>
              </a:r>
              <a:endParaRPr lang="zh-TW" altLang="en-US" sz="24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225519" y="4285383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smtClean="0"/>
                <a:t>.</a:t>
              </a:r>
              <a:endParaRPr lang="zh-TW" altLang="en-US" sz="2400" b="1" dirty="0"/>
            </a:p>
          </p:txBody>
        </p:sp>
        <p:sp>
          <p:nvSpPr>
            <p:cNvPr id="23" name="向右箭號 22"/>
            <p:cNvSpPr/>
            <p:nvPr/>
          </p:nvSpPr>
          <p:spPr>
            <a:xfrm>
              <a:off x="1896001" y="5978399"/>
              <a:ext cx="329440" cy="1864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向右箭號 25"/>
            <p:cNvSpPr/>
            <p:nvPr/>
          </p:nvSpPr>
          <p:spPr>
            <a:xfrm>
              <a:off x="2720172" y="5978399"/>
              <a:ext cx="329440" cy="1864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向右箭號 26"/>
            <p:cNvSpPr/>
            <p:nvPr/>
          </p:nvSpPr>
          <p:spPr>
            <a:xfrm>
              <a:off x="3769348" y="5964658"/>
              <a:ext cx="329440" cy="1864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073968" y="5716853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dirty="0" smtClean="0"/>
                <a:t>……</a:t>
              </a:r>
              <a:endParaRPr lang="zh-TW" altLang="en-US" sz="2800" b="1" dirty="0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5259937" y="3615245"/>
            <a:ext cx="21707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Find(0) = O(n)</a:t>
            </a:r>
          </a:p>
          <a:p>
            <a:r>
              <a:rPr lang="en-US" altLang="zh-TW" sz="2400" dirty="0" smtClean="0"/>
              <a:t>Find(1) = O(n-1)</a:t>
            </a:r>
          </a:p>
          <a:p>
            <a:r>
              <a:rPr lang="en-US" altLang="zh-TW" sz="2400" dirty="0" smtClean="0"/>
              <a:t>Find(2) = O(n-2)</a:t>
            </a:r>
          </a:p>
          <a:p>
            <a:r>
              <a:rPr lang="en-US" altLang="zh-TW" sz="2400" dirty="0" smtClean="0"/>
              <a:t>…</a:t>
            </a:r>
          </a:p>
          <a:p>
            <a:r>
              <a:rPr lang="en-US" altLang="zh-TW" sz="2400" dirty="0" smtClean="0"/>
              <a:t>Find(n-1) = O(1)</a:t>
            </a:r>
          </a:p>
          <a:p>
            <a:r>
              <a:rPr lang="en-US" altLang="zh-TW" sz="2400" dirty="0" smtClean="0"/>
              <a:t>---------------------</a:t>
            </a:r>
          </a:p>
          <a:p>
            <a:r>
              <a:rPr lang="en-US" altLang="zh-TW" sz="2400" dirty="0" smtClean="0"/>
              <a:t>Total = </a:t>
            </a:r>
            <a:r>
              <a:rPr lang="en-US" altLang="zh-TW" sz="2400" dirty="0" smtClean="0">
                <a:solidFill>
                  <a:srgbClr val="FF0000"/>
                </a:solidFill>
              </a:rPr>
              <a:t>O(n</a:t>
            </a:r>
            <a:r>
              <a:rPr lang="en-US" altLang="zh-TW" sz="24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Weighted Rule for Union(</a:t>
            </a:r>
            <a:r>
              <a:rPr lang="en-US" altLang="zh-TW" err="1" smtClean="0"/>
              <a:t>i</a:t>
            </a:r>
            <a:r>
              <a:rPr lang="en-US" altLang="zh-TW" smtClean="0"/>
              <a:t>, j)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Definition</a:t>
            </a:r>
          </a:p>
          <a:p>
            <a:pPr lvl="1"/>
            <a:r>
              <a:rPr lang="en-US" altLang="zh-TW" dirty="0" smtClean="0"/>
              <a:t>If the </a:t>
            </a:r>
            <a:r>
              <a:rPr lang="en-US" altLang="zh-TW" dirty="0" smtClean="0">
                <a:solidFill>
                  <a:srgbClr val="CC0099"/>
                </a:solidFill>
              </a:rPr>
              <a:t>number of nodes </a:t>
            </a:r>
            <a:r>
              <a:rPr lang="en-US" altLang="zh-TW" dirty="0" smtClean="0"/>
              <a:t>in the tree with </a:t>
            </a:r>
            <a:r>
              <a:rPr lang="en-US" altLang="zh-TW" dirty="0" smtClean="0">
                <a:solidFill>
                  <a:srgbClr val="C00000"/>
                </a:solidFill>
              </a:rPr>
              <a:t>root </a:t>
            </a:r>
            <a:r>
              <a:rPr lang="en-US" altLang="zh-TW" dirty="0" err="1" smtClean="0">
                <a:solidFill>
                  <a:srgbClr val="C00000"/>
                </a:solidFill>
              </a:rPr>
              <a:t>i</a:t>
            </a:r>
            <a:r>
              <a:rPr lang="en-US" altLang="zh-TW" dirty="0" smtClean="0"/>
              <a:t> is less than the number in the tree with </a:t>
            </a:r>
            <a:r>
              <a:rPr lang="en-US" altLang="zh-TW" dirty="0" smtClean="0">
                <a:solidFill>
                  <a:srgbClr val="C00000"/>
                </a:solidFill>
              </a:rPr>
              <a:t>root j</a:t>
            </a:r>
            <a:r>
              <a:rPr lang="en-US" altLang="zh-TW" i="1" dirty="0" smtClean="0"/>
              <a:t>, </a:t>
            </a:r>
            <a:r>
              <a:rPr lang="en-US" altLang="zh-TW" dirty="0" smtClean="0"/>
              <a:t>then</a:t>
            </a:r>
            <a:r>
              <a:rPr lang="en-US" altLang="zh-TW" i="1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make</a:t>
            </a:r>
            <a:r>
              <a:rPr lang="en-US" altLang="zh-TW" i="1" dirty="0" smtClean="0">
                <a:solidFill>
                  <a:srgbClr val="C00000"/>
                </a:solidFill>
              </a:rPr>
              <a:t> j </a:t>
            </a:r>
            <a:r>
              <a:rPr lang="en-US" altLang="zh-TW" dirty="0" smtClean="0">
                <a:solidFill>
                  <a:srgbClr val="C00000"/>
                </a:solidFill>
              </a:rPr>
              <a:t>the parent of </a:t>
            </a:r>
            <a:r>
              <a:rPr lang="en-US" altLang="zh-TW" dirty="0" err="1" smtClean="0">
                <a:solidFill>
                  <a:srgbClr val="C00000"/>
                </a:solidFill>
              </a:rPr>
              <a:t>i</a:t>
            </a:r>
            <a:r>
              <a:rPr lang="en-US" altLang="zh-TW" dirty="0" smtClean="0"/>
              <a:t>; otherwise </a:t>
            </a:r>
            <a:r>
              <a:rPr lang="en-US" altLang="zh-TW" dirty="0" smtClean="0">
                <a:solidFill>
                  <a:srgbClr val="C00000"/>
                </a:solidFill>
              </a:rPr>
              <a:t>make </a:t>
            </a:r>
            <a:r>
              <a:rPr lang="en-US" altLang="zh-TW" dirty="0" err="1" smtClean="0">
                <a:solidFill>
                  <a:srgbClr val="C00000"/>
                </a:solidFill>
              </a:rPr>
              <a:t>i</a:t>
            </a:r>
            <a:r>
              <a:rPr lang="en-US" altLang="zh-TW" dirty="0" smtClean="0">
                <a:solidFill>
                  <a:srgbClr val="C00000"/>
                </a:solidFill>
              </a:rPr>
              <a:t> the parent of j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Data Structure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C00000"/>
                </a:solidFill>
              </a:rPr>
              <a:t>count field</a:t>
            </a:r>
            <a:r>
              <a:rPr lang="en-US" altLang="zh-TW" dirty="0" smtClean="0"/>
              <a:t> in the </a:t>
            </a:r>
            <a:r>
              <a:rPr lang="en-US" altLang="zh-TW" dirty="0" smtClean="0">
                <a:solidFill>
                  <a:srgbClr val="C00000"/>
                </a:solidFill>
              </a:rPr>
              <a:t>root node </a:t>
            </a:r>
            <a:r>
              <a:rPr lang="en-US" altLang="zh-TW" dirty="0" smtClean="0"/>
              <a:t>is used to indicate the </a:t>
            </a:r>
            <a:r>
              <a:rPr lang="en-US" altLang="zh-TW" dirty="0" smtClean="0">
                <a:solidFill>
                  <a:srgbClr val="0000CC"/>
                </a:solidFill>
              </a:rPr>
              <a:t>total number of elements in the tree</a:t>
            </a:r>
          </a:p>
          <a:p>
            <a:pPr lvl="1"/>
            <a:r>
              <a:rPr lang="en-US" altLang="zh-TW" dirty="0" smtClean="0"/>
              <a:t>parent[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 = - 1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TW" dirty="0"/>
              <a:t>parent[</a:t>
            </a:r>
            <a:r>
              <a:rPr lang="en-US" altLang="zh-TW" dirty="0" err="1"/>
              <a:t>i</a:t>
            </a:r>
            <a:r>
              <a:rPr lang="en-US" altLang="zh-TW" dirty="0"/>
              <a:t>] = </a:t>
            </a:r>
            <a:r>
              <a:rPr lang="en-US" altLang="zh-TW" dirty="0" smtClean="0">
                <a:solidFill>
                  <a:srgbClr val="FF0000"/>
                </a:solidFill>
              </a:rPr>
              <a:t>- count </a:t>
            </a:r>
            <a:r>
              <a:rPr lang="en-US" altLang="zh-TW" dirty="0" smtClean="0"/>
              <a:t>if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is a </a:t>
            </a:r>
            <a:r>
              <a:rPr lang="en-US" altLang="zh-TW" dirty="0" smtClean="0">
                <a:solidFill>
                  <a:srgbClr val="0000CC"/>
                </a:solidFill>
              </a:rPr>
              <a:t>root node </a:t>
            </a:r>
            <a:r>
              <a:rPr lang="en-US" altLang="zh-TW" dirty="0" smtClean="0"/>
              <a:t>of a tree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Trees Obtained Using The</a:t>
            </a:r>
            <a:br>
              <a:rPr lang="en-US" altLang="zh-TW" smtClean="0"/>
            </a:br>
            <a:r>
              <a:rPr lang="en-US" altLang="zh-TW" smtClean="0"/>
              <a:t>Weighted Rule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325</a:t>
            </a:fld>
            <a:endParaRPr lang="zh-TW" altLang="en-US"/>
          </a:p>
        </p:txBody>
      </p:sp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6465" name="Object 1"/>
          <p:cNvGraphicFramePr>
            <a:graphicFrameLocks noChangeAspect="1"/>
          </p:cNvGraphicFramePr>
          <p:nvPr/>
        </p:nvGraphicFramePr>
        <p:xfrm>
          <a:off x="436098" y="2039816"/>
          <a:ext cx="8234443" cy="371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4" name="Visio" r:id="rId3" imgW="7006926" imgH="3155795" progId="Visio.Drawing.11">
                  <p:embed/>
                </p:oleObj>
              </mc:Choice>
              <mc:Fallback>
                <p:oleObj name="Visio" r:id="rId3" imgW="7006926" imgH="3155795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98" y="2039816"/>
                        <a:ext cx="8234443" cy="37138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Union Function with Weighting Rule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980778" cy="432875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ts val="2400"/>
              </a:lnSpc>
              <a:buNone/>
            </a:pP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Sets::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WeightedUnion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j)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Union sets with roots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i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 and j,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i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 ≠j, using the weighted rule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parent[</a:t>
            </a:r>
            <a:r>
              <a:rPr lang="en-US" altLang="zh-TW" sz="2000" b="1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] = -count[</a:t>
            </a:r>
            <a:r>
              <a:rPr lang="en-US" altLang="zh-TW" sz="2000" b="1" dirty="0" err="1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]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and </a:t>
            </a:r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parent[j] = -count[j]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temp = parent[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] + parent[j];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(parent[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] &gt; parent[j]) {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has fewer nodes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  parent[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] = j;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  parent[j] = temp;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dirty="0" smtClean="0">
                <a:latin typeface="Consolas" pitchFamily="49" charset="0"/>
                <a:cs typeface="Consolas" pitchFamily="49" charset="0"/>
              </a:rPr>
              <a:t>else 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{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j has fewer nodes or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i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 &amp; j have the same number of nodes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  parent[j] = 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   parent[</a:t>
            </a:r>
            <a:r>
              <a:rPr lang="en-US" altLang="zh-TW" sz="2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] = temp;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04912" y="5920602"/>
            <a:ext cx="7885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/>
              <a:t>It is provable that:  The </a:t>
            </a:r>
            <a:r>
              <a:rPr lang="en-US" altLang="zh-TW" sz="2000" smtClean="0">
                <a:solidFill>
                  <a:srgbClr val="0000CC"/>
                </a:solidFill>
              </a:rPr>
              <a:t>height</a:t>
            </a:r>
            <a:r>
              <a:rPr lang="en-US" altLang="zh-TW" sz="2000" smtClean="0"/>
              <a:t> of the tree created by a sequence of unions</a:t>
            </a:r>
          </a:p>
          <a:p>
            <a:r>
              <a:rPr lang="en-US" altLang="zh-TW" sz="2000" smtClean="0"/>
              <a:t>over one-node trees is no greater than </a:t>
            </a:r>
            <a:r>
              <a:rPr lang="en-US" altLang="zh-TW" sz="2000" smtClean="0">
                <a:solidFill>
                  <a:srgbClr val="0000CC"/>
                </a:solidFill>
              </a:rPr>
              <a:t>floor(log2 n) + 1</a:t>
            </a:r>
            <a:endParaRPr lang="zh-TW" altLang="en-US" sz="200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Lemma 5.5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Assume that we start with a forest of trees, each having one node. Let </a:t>
                </a:r>
                <a:r>
                  <a:rPr lang="en-US" altLang="zh-TW" dirty="0" err="1" smtClean="0"/>
                  <a:t>T</a:t>
                </a:r>
                <a:r>
                  <a:rPr lang="en-US" altLang="zh-TW" dirty="0" smtClean="0"/>
                  <a:t> be a tree with m nodes created as a result of a sequence of unions each performed using function </a:t>
                </a:r>
                <a:r>
                  <a:rPr lang="en-US" altLang="zh-TW" dirty="0" err="1" smtClean="0"/>
                  <a:t>WeightedUnion</a:t>
                </a:r>
                <a:r>
                  <a:rPr lang="en-US" altLang="zh-TW" dirty="0" smtClean="0"/>
                  <a:t>. The </a:t>
                </a:r>
                <a:r>
                  <a:rPr lang="en-US" altLang="zh-TW" dirty="0" smtClean="0">
                    <a:solidFill>
                      <a:srgbClr val="0000CC"/>
                    </a:solidFill>
                  </a:rPr>
                  <a:t>height of T </a:t>
                </a:r>
                <a:r>
                  <a:rPr lang="en-US" altLang="zh-TW" dirty="0" smtClean="0"/>
                  <a:t>is no greater than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0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2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Trees Achieving Worst-Case Bound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328</a:t>
            </a:fld>
            <a:endParaRPr lang="zh-TW" altLang="en-US"/>
          </a:p>
        </p:txBody>
      </p:sp>
      <p:pic>
        <p:nvPicPr>
          <p:cNvPr id="450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287" y="1420838"/>
            <a:ext cx="7402919" cy="49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529" y="3073938"/>
            <a:ext cx="34385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Collapsing Rule for Union(</a:t>
            </a:r>
            <a:r>
              <a:rPr lang="en-US" altLang="zh-TW" err="1" smtClean="0"/>
              <a:t>i</a:t>
            </a:r>
            <a:r>
              <a:rPr lang="en-US" altLang="zh-TW" smtClean="0"/>
              <a:t>, j)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18808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Definition</a:t>
            </a:r>
          </a:p>
          <a:p>
            <a:pPr lvl="1"/>
            <a:r>
              <a:rPr lang="en-US" altLang="zh-TW" dirty="0" smtClean="0"/>
              <a:t>If j is a node on the path from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to its root and </a:t>
            </a:r>
            <a:r>
              <a:rPr lang="en-US" altLang="zh-TW" dirty="0" smtClean="0">
                <a:solidFill>
                  <a:srgbClr val="C00000"/>
                </a:solidFill>
              </a:rPr>
              <a:t>parent[</a:t>
            </a:r>
            <a:r>
              <a:rPr lang="en-US" altLang="zh-TW" dirty="0" err="1" smtClean="0">
                <a:solidFill>
                  <a:srgbClr val="C00000"/>
                </a:solidFill>
              </a:rPr>
              <a:t>i</a:t>
            </a:r>
            <a:r>
              <a:rPr lang="en-US" altLang="zh-TW" dirty="0" smtClean="0">
                <a:solidFill>
                  <a:srgbClr val="C00000"/>
                </a:solidFill>
              </a:rPr>
              <a:t>] ≠ root(</a:t>
            </a:r>
            <a:r>
              <a:rPr lang="en-US" altLang="zh-TW" dirty="0" err="1" smtClean="0">
                <a:solidFill>
                  <a:srgbClr val="C00000"/>
                </a:solidFill>
              </a:rPr>
              <a:t>i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r>
              <a:rPr lang="en-US" altLang="zh-TW" dirty="0" smtClean="0"/>
              <a:t>, then </a:t>
            </a:r>
            <a:r>
              <a:rPr lang="en-US" altLang="zh-TW" dirty="0" smtClean="0">
                <a:solidFill>
                  <a:srgbClr val="C00000"/>
                </a:solidFill>
              </a:rPr>
              <a:t>set parent[j] to root(</a:t>
            </a:r>
            <a:r>
              <a:rPr lang="en-US" altLang="zh-TW" dirty="0" err="1" smtClean="0">
                <a:solidFill>
                  <a:srgbClr val="C00000"/>
                </a:solidFill>
              </a:rPr>
              <a:t>i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altLang="zh-TW" dirty="0" smtClean="0">
                <a:solidFill>
                  <a:srgbClr val="0000CC"/>
                </a:solidFill>
              </a:rPr>
              <a:t>Example</a:t>
            </a:r>
          </a:p>
          <a:p>
            <a:pPr lvl="1"/>
            <a:r>
              <a:rPr lang="en-US" altLang="zh-TW" dirty="0" smtClean="0"/>
              <a:t>Processing eight find operations:</a:t>
            </a:r>
          </a:p>
          <a:p>
            <a:pPr lvl="1">
              <a:buNone/>
            </a:pPr>
            <a:r>
              <a:rPr lang="en-US" altLang="zh-TW" dirty="0" smtClean="0"/>
              <a:t>	   Find(7), Find(7), ..., Find(7)</a:t>
            </a:r>
          </a:p>
          <a:p>
            <a:pPr lvl="1"/>
            <a:r>
              <a:rPr lang="en-US" altLang="zh-TW" dirty="0" err="1" smtClean="0"/>
              <a:t>SimpleFind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>
                <a:latin typeface="Calibri"/>
              </a:rPr>
              <a:t>     → </a:t>
            </a:r>
            <a:r>
              <a:rPr lang="en-US" altLang="zh-TW" dirty="0" smtClean="0"/>
              <a:t>3*8 = 24 moves</a:t>
            </a:r>
          </a:p>
          <a:p>
            <a:pPr lvl="1"/>
            <a:r>
              <a:rPr lang="en-US" altLang="zh-TW" dirty="0" err="1" smtClean="0"/>
              <a:t>CollapsingFind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dirty="0" smtClean="0"/>
              <a:t>     → 3 + 3 + 1 + 1+ 1+ 1+ 1+ 1+ 1 = 13 moves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70939" y="5956241"/>
            <a:ext cx="460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1st Find(7): including traversal &amp; collapsing</a:t>
            </a:r>
            <a:endParaRPr lang="zh-TW" altLang="en-US" sz="2000" dirty="0"/>
          </a:p>
        </p:txBody>
      </p:sp>
      <p:sp>
        <p:nvSpPr>
          <p:cNvPr id="6" name="左大括弧 5"/>
          <p:cNvSpPr/>
          <p:nvPr/>
        </p:nvSpPr>
        <p:spPr>
          <a:xfrm rot="16200000">
            <a:off x="1997618" y="5401994"/>
            <a:ext cx="323556" cy="5767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List Representation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628650" y="3967565"/>
            <a:ext cx="7886700" cy="898903"/>
          </a:xfrm>
        </p:spPr>
        <p:txBody>
          <a:bodyPr>
            <a:normAutofit fontScale="92500"/>
          </a:bodyPr>
          <a:lstStyle/>
          <a:p>
            <a:r>
              <a:rPr lang="en-US" altLang="zh-TW" smtClean="0"/>
              <a:t>The information in the root node comes first, followed by a list of the </a:t>
            </a:r>
            <a:r>
              <a:rPr lang="en-US" altLang="zh-TW" err="1" smtClean="0"/>
              <a:t>subtrees</a:t>
            </a:r>
            <a:r>
              <a:rPr lang="en-US" altLang="zh-TW" smtClean="0"/>
              <a:t> of that node – generalized list</a:t>
            </a:r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839595" y="4948234"/>
            <a:ext cx="5626861" cy="1456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TW" sz="2800" smtClean="0">
                <a:sym typeface="Wingdings" panose="05000000000000000000" pitchFamily="2" charset="2"/>
              </a:rPr>
              <a:t> </a:t>
            </a:r>
            <a:r>
              <a:rPr lang="en-US" altLang="zh-TW" sz="2800" smtClean="0"/>
              <a:t>(A </a:t>
            </a:r>
            <a:r>
              <a:rPr lang="en-US" altLang="zh-TW" sz="2800" smtClean="0">
                <a:solidFill>
                  <a:srgbClr val="C00000"/>
                </a:solidFill>
              </a:rPr>
              <a:t>(</a:t>
            </a:r>
            <a:r>
              <a:rPr lang="en-US" altLang="zh-TW" sz="2800" smtClean="0"/>
              <a:t>B</a:t>
            </a:r>
            <a:r>
              <a:rPr lang="en-US" altLang="zh-TW" sz="2800" smtClean="0">
                <a:solidFill>
                  <a:schemeClr val="bg1">
                    <a:lumMod val="65000"/>
                  </a:schemeClr>
                </a:solidFill>
              </a:rPr>
              <a:t>(…)</a:t>
            </a:r>
            <a:r>
              <a:rPr lang="en-US" altLang="zh-TW" sz="2800" smtClean="0"/>
              <a:t>, C</a:t>
            </a:r>
            <a:r>
              <a:rPr lang="en-US" altLang="zh-TW" sz="2800">
                <a:solidFill>
                  <a:schemeClr val="bg1">
                    <a:lumMod val="65000"/>
                  </a:schemeClr>
                </a:solidFill>
              </a:rPr>
              <a:t>(…)</a:t>
            </a:r>
            <a:r>
              <a:rPr lang="en-US" altLang="zh-TW" sz="2800" smtClean="0"/>
              <a:t>, D</a:t>
            </a:r>
            <a:r>
              <a:rPr lang="en-US" altLang="zh-TW" sz="2800">
                <a:solidFill>
                  <a:schemeClr val="bg1">
                    <a:lumMod val="65000"/>
                  </a:schemeClr>
                </a:solidFill>
              </a:rPr>
              <a:t>(…)</a:t>
            </a:r>
            <a:r>
              <a:rPr lang="en-US" altLang="zh-TW" sz="2800" smtClean="0">
                <a:solidFill>
                  <a:srgbClr val="C00000"/>
                </a:solidFill>
              </a:rPr>
              <a:t>)</a:t>
            </a:r>
            <a:r>
              <a:rPr lang="en-US" altLang="zh-TW" sz="2800" smtClean="0"/>
              <a:t>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à"/>
            </a:pPr>
            <a:r>
              <a:rPr lang="en-US" altLang="zh-TW" sz="2800" smtClean="0"/>
              <a:t>(</a:t>
            </a:r>
            <a:r>
              <a:rPr lang="en-US" altLang="zh-TW" sz="2800"/>
              <a:t>A (B(E</a:t>
            </a:r>
            <a:r>
              <a:rPr lang="en-US" altLang="zh-TW" sz="2800">
                <a:solidFill>
                  <a:schemeClr val="bg1">
                    <a:lumMod val="65000"/>
                  </a:schemeClr>
                </a:solidFill>
              </a:rPr>
              <a:t>(…)</a:t>
            </a:r>
            <a:r>
              <a:rPr lang="en-US" altLang="zh-TW" sz="2800"/>
              <a:t>, F), C(G), D(H</a:t>
            </a:r>
            <a:r>
              <a:rPr lang="en-US" altLang="zh-TW" sz="2800">
                <a:solidFill>
                  <a:schemeClr val="bg1">
                    <a:lumMod val="65000"/>
                  </a:schemeClr>
                </a:solidFill>
              </a:rPr>
              <a:t>(…)</a:t>
            </a:r>
            <a:r>
              <a:rPr lang="en-US" altLang="zh-TW" sz="2800"/>
              <a:t>, I, J</a:t>
            </a:r>
            <a:r>
              <a:rPr lang="en-US" altLang="zh-TW" sz="2800" smtClean="0"/>
              <a:t>)))</a:t>
            </a:r>
          </a:p>
          <a:p>
            <a:pPr marL="342900" indent="-342900">
              <a:lnSpc>
                <a:spcPts val="3600"/>
              </a:lnSpc>
              <a:buFont typeface="Wingdings" panose="05000000000000000000" pitchFamily="2" charset="2"/>
              <a:buChar char="à"/>
            </a:pPr>
            <a:r>
              <a:rPr lang="en-US" altLang="zh-TW" sz="2800"/>
              <a:t>(A (</a:t>
            </a:r>
            <a:r>
              <a:rPr lang="en-US" altLang="zh-TW" sz="2800" smtClean="0"/>
              <a:t>B(E(K, L), </a:t>
            </a:r>
            <a:r>
              <a:rPr lang="en-US" altLang="zh-TW" sz="2800"/>
              <a:t>F), C(G), </a:t>
            </a:r>
            <a:r>
              <a:rPr lang="en-US" altLang="zh-TW" sz="2800" smtClean="0"/>
              <a:t>D(H(M), </a:t>
            </a:r>
            <a:r>
              <a:rPr lang="en-US" altLang="zh-TW" sz="2800"/>
              <a:t>I, J)))</a:t>
            </a:r>
            <a:endParaRPr lang="zh-TW" altLang="en-US" sz="2800"/>
          </a:p>
        </p:txBody>
      </p:sp>
      <p:sp>
        <p:nvSpPr>
          <p:cNvPr id="11" name="文字方塊 10"/>
          <p:cNvSpPr txBox="1"/>
          <p:nvPr/>
        </p:nvSpPr>
        <p:spPr>
          <a:xfrm>
            <a:off x="1546375" y="46966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sz="2400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608971" y="1208949"/>
          <a:ext cx="5984875" cy="260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Visio" r:id="rId3" imgW="5417612" imgH="2359152" progId="Visio.Drawing.11">
                  <p:embed/>
                </p:oleObj>
              </mc:Choice>
              <mc:Fallback>
                <p:oleObj name="Visio" r:id="rId3" imgW="5417612" imgH="235915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71" y="1208949"/>
                        <a:ext cx="5984875" cy="260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04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Find Algorithm With Collapsing Rule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427248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zh-TW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Sets::</a:t>
            </a:r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CollapsingFind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// Find the root of the tree containing element </a:t>
            </a:r>
            <a:r>
              <a:rPr lang="en-US" altLang="zh-TW" dirty="0" err="1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i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cs typeface="Consolas" pitchFamily="49" charset="0"/>
            </a:endParaRPr>
          </a:p>
          <a:p>
            <a:pPr>
              <a:buNone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// Use the collapsing rule to collapse all nodes from </a:t>
            </a:r>
            <a:r>
              <a:rPr lang="en-US" altLang="zh-TW" dirty="0" err="1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i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 to the root</a:t>
            </a: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pt-BR" altLang="zh-TW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pt-BR" altLang="zh-TW" b="1" dirty="0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pt-BR" altLang="zh-TW" dirty="0" smtClean="0">
                <a:latin typeface="Consolas" pitchFamily="49" charset="0"/>
                <a:cs typeface="Consolas" pitchFamily="49" charset="0"/>
              </a:rPr>
              <a:t>(int r=i; parent[r] &gt;= 0; r=parent[r]); </a:t>
            </a:r>
            <a:r>
              <a:rPr lang="pt-BR" altLang="zh-TW" dirty="0" smtClean="0">
                <a:solidFill>
                  <a:schemeClr val="accent6">
                    <a:lumMod val="75000"/>
                  </a:schemeClr>
                </a:solidFill>
                <a:cs typeface="Consolas" pitchFamily="49" charset="0"/>
              </a:rPr>
              <a:t>// find root</a:t>
            </a: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( r != </a:t>
            </a:r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s = parent[</a:t>
            </a:r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     parent[</a:t>
            </a:r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] = r;</a:t>
            </a: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zh-TW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= s;</a:t>
            </a: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b="1" dirty="0" smtClean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 r;</a:t>
            </a:r>
          </a:p>
          <a:p>
            <a:pPr>
              <a:buNone/>
            </a:pPr>
            <a:r>
              <a:rPr lang="en-US" altLang="zh-TW" dirty="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330</a:t>
            </a:fld>
            <a:endParaRPr lang="zh-TW" altLang="en-US"/>
          </a:p>
        </p:txBody>
      </p:sp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52609" name="Object 1"/>
          <p:cNvGraphicFramePr>
            <a:graphicFrameLocks noChangeAspect="1"/>
          </p:cNvGraphicFramePr>
          <p:nvPr/>
        </p:nvGraphicFramePr>
        <p:xfrm>
          <a:off x="4006354" y="3419475"/>
          <a:ext cx="4937621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29" name="Visio" r:id="rId3" imgW="5275067" imgH="3495238" progId="Visio.Drawing.11">
                  <p:embed/>
                </p:oleObj>
              </mc:Choice>
              <mc:Fallback>
                <p:oleObj name="Visio" r:id="rId3" imgW="5275067" imgH="3495238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354" y="3419475"/>
                        <a:ext cx="4937621" cy="299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To Equivalence Classes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Consider the </a:t>
            </a:r>
            <a:r>
              <a:rPr lang="en-US" altLang="zh-TW" dirty="0" smtClean="0">
                <a:solidFill>
                  <a:srgbClr val="C00000"/>
                </a:solidFill>
              </a:rPr>
              <a:t>equivalence pair processing </a:t>
            </a:r>
            <a:r>
              <a:rPr lang="en-US" altLang="zh-TW" dirty="0" smtClean="0"/>
              <a:t>problem of Section 4.9.</a:t>
            </a:r>
          </a:p>
          <a:p>
            <a:r>
              <a:rPr lang="en-US" altLang="zh-TW" dirty="0" smtClean="0"/>
              <a:t>The </a:t>
            </a:r>
            <a:r>
              <a:rPr lang="en-US" altLang="zh-TW" dirty="0" smtClean="0">
                <a:solidFill>
                  <a:srgbClr val="0000CC"/>
                </a:solidFill>
              </a:rPr>
              <a:t>equivalence classes </a:t>
            </a:r>
            <a:r>
              <a:rPr lang="en-US" altLang="zh-TW" dirty="0" smtClean="0"/>
              <a:t>to be generated may be regarded as </a:t>
            </a:r>
            <a:r>
              <a:rPr lang="en-US" altLang="zh-TW" dirty="0" smtClean="0">
                <a:solidFill>
                  <a:srgbClr val="0000CC"/>
                </a:solidFill>
              </a:rPr>
              <a:t>sets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These sets are </a:t>
            </a:r>
            <a:r>
              <a:rPr lang="en-US" altLang="zh-TW" dirty="0" smtClean="0">
                <a:solidFill>
                  <a:srgbClr val="C00000"/>
                </a:solidFill>
              </a:rPr>
              <a:t>disjoint</a:t>
            </a:r>
            <a:r>
              <a:rPr lang="en-US" altLang="zh-TW" dirty="0" smtClean="0"/>
              <a:t>, as no polygon can be in two equivalence classes.</a:t>
            </a:r>
          </a:p>
          <a:p>
            <a:r>
              <a:rPr lang="en-US" altLang="zh-TW" dirty="0" smtClean="0"/>
              <a:t>Initially, all n polygons are in an equivalence class of their own; thus </a:t>
            </a:r>
            <a:r>
              <a:rPr lang="en-US" altLang="zh-TW" dirty="0" smtClean="0">
                <a:solidFill>
                  <a:srgbClr val="0000CC"/>
                </a:solidFill>
              </a:rPr>
              <a:t>parent[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</a:rPr>
              <a:t>] = -1, 0 </a:t>
            </a:r>
            <a:r>
              <a:rPr lang="en-US" altLang="zh-TW" dirty="0" smtClean="0">
                <a:solidFill>
                  <a:srgbClr val="0000CC"/>
                </a:solidFill>
                <a:latin typeface="Calibri" panose="020F0502020204030204" pitchFamily="34" charset="0"/>
              </a:rPr>
              <a:t>≤ </a:t>
            </a:r>
            <a:r>
              <a:rPr lang="en-US" altLang="zh-TW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  <a:latin typeface="Calibri" panose="020F0502020204030204" pitchFamily="34" charset="0"/>
              </a:rPr>
              <a:t> &lt; n</a:t>
            </a:r>
            <a:r>
              <a:rPr lang="en-US" altLang="zh-TW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altLang="zh-TW" dirty="0" smtClean="0">
                <a:latin typeface="Calibri" panose="020F0502020204030204" pitchFamily="34" charset="0"/>
              </a:rPr>
              <a:t>If an </a:t>
            </a:r>
            <a:r>
              <a:rPr lang="en-US" altLang="zh-TW" dirty="0" smtClean="0">
                <a:solidFill>
                  <a:srgbClr val="0000CC"/>
                </a:solidFill>
                <a:latin typeface="Calibri" panose="020F0502020204030204" pitchFamily="34" charset="0"/>
              </a:rPr>
              <a:t>equivalence pair </a:t>
            </a:r>
            <a:r>
              <a:rPr lang="en-US" altLang="zh-TW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</a:t>
            </a:r>
            <a:r>
              <a:rPr lang="en-US" altLang="zh-TW" dirty="0" smtClean="0">
                <a:solidFill>
                  <a:srgbClr val="C00000"/>
                </a:solidFill>
                <a:latin typeface="Calibri" panose="020F0502020204030204" pitchFamily="34" charset="0"/>
              </a:rPr>
              <a:t> ≡ j</a:t>
            </a:r>
            <a:r>
              <a:rPr lang="en-US" altLang="zh-TW" dirty="0" smtClean="0">
                <a:latin typeface="Calibri" panose="020F0502020204030204" pitchFamily="34" charset="0"/>
              </a:rPr>
              <a:t>, is to be processed, we must first determine the sets containing </a:t>
            </a:r>
            <a:r>
              <a:rPr lang="en-US" altLang="zh-TW" dirty="0" err="1" smtClean="0">
                <a:latin typeface="Calibri" panose="020F0502020204030204" pitchFamily="34" charset="0"/>
              </a:rPr>
              <a:t>i</a:t>
            </a:r>
            <a:r>
              <a:rPr lang="en-US" altLang="zh-TW" dirty="0" smtClean="0">
                <a:latin typeface="Calibri" panose="020F0502020204030204" pitchFamily="34" charset="0"/>
              </a:rPr>
              <a:t> and j. If these are different, then two sets are to be replaced by their </a:t>
            </a:r>
            <a:r>
              <a:rPr lang="en-US" altLang="zh-TW" dirty="0" smtClean="0">
                <a:solidFill>
                  <a:srgbClr val="C00000"/>
                </a:solidFill>
                <a:latin typeface="Calibri" panose="020F0502020204030204" pitchFamily="34" charset="0"/>
              </a:rPr>
              <a:t>union</a:t>
            </a:r>
            <a:r>
              <a:rPr lang="en-US" altLang="zh-TW" dirty="0" smtClean="0">
                <a:latin typeface="Calibri" panose="020F0502020204030204" pitchFamily="34" charset="0"/>
              </a:rPr>
              <a:t>. If not, nothing happens.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3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To Equivalence Classes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332</a:t>
            </a:fld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749545"/>
              </p:ext>
            </p:extLst>
          </p:nvPr>
        </p:nvGraphicFramePr>
        <p:xfrm>
          <a:off x="659487" y="2285066"/>
          <a:ext cx="7825026" cy="407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88" name="Visio" r:id="rId4" imgW="6467385" imgH="3362316" progId="Visio.Drawing.11">
                  <p:embed/>
                </p:oleObj>
              </mc:Choice>
              <mc:Fallback>
                <p:oleObj name="Visio" r:id="rId4" imgW="6467385" imgH="336231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87" y="2285066"/>
                        <a:ext cx="7825026" cy="4071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6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To Equivalence Classes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333</a:t>
            </a:fld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263119"/>
              </p:ext>
            </p:extLst>
          </p:nvPr>
        </p:nvGraphicFramePr>
        <p:xfrm>
          <a:off x="1172229" y="1317836"/>
          <a:ext cx="6799542" cy="554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11" name="Visio" r:id="rId4" imgW="6467385" imgH="5267390" progId="Visio.Drawing.11">
                  <p:embed/>
                </p:oleObj>
              </mc:Choice>
              <mc:Fallback>
                <p:oleObj name="Visio" r:id="rId4" imgW="6467385" imgH="52673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229" y="1317836"/>
                        <a:ext cx="6799542" cy="5540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5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Inheritance Graph Among Trees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334</a:t>
            </a:fld>
            <a:endParaRPr lang="zh-TW" altLang="en-US"/>
          </a:p>
        </p:txBody>
      </p:sp>
      <p:pic>
        <p:nvPicPr>
          <p:cNvPr id="455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773238"/>
            <a:ext cx="77533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5.1 Introduction</a:t>
            </a:r>
          </a:p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5.2-5.5 Binary trees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5.6 Heaps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5.7 Binary search trees </a:t>
            </a:r>
            <a:r>
              <a:rPr lang="en-US" altLang="zh-TW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Dictionary</a:t>
            </a:r>
            <a:endParaRPr lang="en-US" altLang="zh-TW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5.8 Selection trees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5.9 Forests</a:t>
            </a:r>
          </a:p>
          <a:p>
            <a:r>
              <a:rPr lang="en-US" altLang="zh-TW">
                <a:solidFill>
                  <a:schemeClr val="bg1">
                    <a:lumMod val="50000"/>
                  </a:schemeClr>
                </a:solidFill>
              </a:rPr>
              <a:t>5.10 Disjoint sets</a:t>
            </a:r>
          </a:p>
          <a:p>
            <a:r>
              <a:rPr lang="en-US" altLang="zh-TW" b="1" smtClean="0">
                <a:solidFill>
                  <a:srgbClr val="C00000"/>
                </a:solidFill>
              </a:rPr>
              <a:t>5.11 </a:t>
            </a:r>
            <a:r>
              <a:rPr lang="en-US" altLang="zh-TW" b="1">
                <a:solidFill>
                  <a:srgbClr val="C00000"/>
                </a:solidFill>
              </a:rPr>
              <a:t>Counting binary </a:t>
            </a:r>
            <a:r>
              <a:rPr lang="en-US" altLang="zh-TW" b="1" smtClean="0">
                <a:solidFill>
                  <a:srgbClr val="C00000"/>
                </a:solidFill>
              </a:rPr>
              <a:t>trees</a:t>
            </a:r>
            <a:endParaRPr lang="en-US" altLang="zh-TW"/>
          </a:p>
          <a:p>
            <a:pPr lvl="1"/>
            <a:endParaRPr lang="en-US" altLang="zh-TW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6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Counting Binary Trees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Problem 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</a:p>
          <a:p>
            <a:pPr lvl="1"/>
            <a:r>
              <a:rPr lang="en-US" altLang="zh-TW" dirty="0" smtClean="0"/>
              <a:t>What </a:t>
            </a:r>
            <a:r>
              <a:rPr lang="en-US" altLang="zh-TW" dirty="0"/>
              <a:t>is the total possible number of </a:t>
            </a:r>
            <a:r>
              <a:rPr lang="en-US" altLang="zh-TW" dirty="0">
                <a:solidFill>
                  <a:srgbClr val="0000CC"/>
                </a:solidFill>
              </a:rPr>
              <a:t>distinct </a:t>
            </a:r>
            <a:r>
              <a:rPr lang="en-US" altLang="zh-TW" dirty="0" smtClean="0">
                <a:solidFill>
                  <a:srgbClr val="0000CC"/>
                </a:solidFill>
              </a:rPr>
              <a:t>binary trees </a:t>
            </a:r>
            <a:r>
              <a:rPr lang="en-US" altLang="zh-TW" dirty="0">
                <a:solidFill>
                  <a:srgbClr val="0000CC"/>
                </a:solidFill>
              </a:rPr>
              <a:t>having n nodes</a:t>
            </a:r>
            <a:r>
              <a:rPr lang="en-US" altLang="zh-TW" dirty="0"/>
              <a:t>?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Problem </a:t>
            </a:r>
            <a:r>
              <a:rPr lang="en-US" altLang="zh-TW" dirty="0">
                <a:solidFill>
                  <a:srgbClr val="C00000"/>
                </a:solidFill>
              </a:rPr>
              <a:t>2</a:t>
            </a:r>
          </a:p>
          <a:p>
            <a:pPr lvl="1"/>
            <a:r>
              <a:rPr lang="en-US" altLang="zh-TW" dirty="0" smtClean="0"/>
              <a:t>What </a:t>
            </a:r>
            <a:r>
              <a:rPr lang="en-US" altLang="zh-TW" dirty="0"/>
              <a:t>is the number of </a:t>
            </a:r>
            <a:r>
              <a:rPr lang="en-US" altLang="zh-TW" dirty="0">
                <a:solidFill>
                  <a:srgbClr val="0000CC"/>
                </a:solidFill>
              </a:rPr>
              <a:t>permutations</a:t>
            </a:r>
            <a:r>
              <a:rPr lang="en-US" altLang="zh-TW" dirty="0"/>
              <a:t> of the </a:t>
            </a:r>
            <a:r>
              <a:rPr lang="en-US" altLang="zh-TW" dirty="0" smtClean="0"/>
              <a:t>numbers from </a:t>
            </a:r>
            <a:r>
              <a:rPr lang="en-US" altLang="zh-TW" dirty="0"/>
              <a:t>1 through n obtainable </a:t>
            </a:r>
            <a:r>
              <a:rPr lang="en-US" altLang="zh-TW" dirty="0">
                <a:solidFill>
                  <a:srgbClr val="0000CC"/>
                </a:solidFill>
              </a:rPr>
              <a:t>by a stack </a:t>
            </a:r>
            <a:r>
              <a:rPr lang="en-US" altLang="zh-TW" dirty="0"/>
              <a:t>?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Problem </a:t>
            </a:r>
            <a:r>
              <a:rPr lang="en-US" altLang="zh-TW" dirty="0">
                <a:solidFill>
                  <a:srgbClr val="C00000"/>
                </a:solidFill>
              </a:rPr>
              <a:t>3</a:t>
            </a:r>
          </a:p>
          <a:p>
            <a:pPr lvl="1"/>
            <a:r>
              <a:rPr lang="en-US" altLang="zh-TW" dirty="0" smtClean="0"/>
              <a:t>What </a:t>
            </a:r>
            <a:r>
              <a:rPr lang="en-US" altLang="zh-TW" dirty="0"/>
              <a:t>is the number of </a:t>
            </a:r>
            <a:r>
              <a:rPr lang="en-US" altLang="zh-TW" dirty="0">
                <a:solidFill>
                  <a:srgbClr val="0000CC"/>
                </a:solidFill>
              </a:rPr>
              <a:t>distinct ways of </a:t>
            </a:r>
            <a:r>
              <a:rPr lang="en-US" altLang="zh-TW" dirty="0" smtClean="0">
                <a:solidFill>
                  <a:srgbClr val="0000CC"/>
                </a:solidFill>
              </a:rPr>
              <a:t>multiplying n+1 </a:t>
            </a:r>
            <a:r>
              <a:rPr lang="en-US" altLang="zh-TW" dirty="0">
                <a:solidFill>
                  <a:srgbClr val="0000CC"/>
                </a:solidFill>
              </a:rPr>
              <a:t>matrices</a:t>
            </a:r>
            <a:r>
              <a:rPr lang="en-US" altLang="zh-TW" dirty="0"/>
              <a:t> ?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TW" dirty="0" smtClean="0">
                <a:solidFill>
                  <a:srgbClr val="CC0099"/>
                </a:solidFill>
              </a:rPr>
              <a:t>All </a:t>
            </a:r>
            <a:r>
              <a:rPr lang="en-US" altLang="zh-TW" dirty="0">
                <a:solidFill>
                  <a:srgbClr val="CC0099"/>
                </a:solidFill>
              </a:rPr>
              <a:t>the three problems have the same </a:t>
            </a:r>
            <a:r>
              <a:rPr lang="en-US" altLang="zh-TW" dirty="0" smtClean="0">
                <a:solidFill>
                  <a:srgbClr val="CC0099"/>
                </a:solidFill>
              </a:rPr>
              <a:t>answer!</a:t>
            </a:r>
            <a:endParaRPr lang="zh-TW" altLang="en-US" dirty="0">
              <a:solidFill>
                <a:srgbClr val="CC0099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5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Example: Distinct Binary Trees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337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29630"/>
              </p:ext>
            </p:extLst>
          </p:nvPr>
        </p:nvGraphicFramePr>
        <p:xfrm>
          <a:off x="1787813" y="1715223"/>
          <a:ext cx="4872759" cy="186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85" name="Visio" r:id="rId4" imgW="4771939" imgH="1819433" progId="Visio.Drawing.11">
                  <p:embed/>
                </p:oleObj>
              </mc:Choice>
              <mc:Fallback>
                <p:oleObj name="Visio" r:id="rId4" imgW="4771939" imgH="181943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813" y="1715223"/>
                        <a:ext cx="4872759" cy="1867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24149"/>
              </p:ext>
            </p:extLst>
          </p:nvPr>
        </p:nvGraphicFramePr>
        <p:xfrm>
          <a:off x="1514475" y="4013922"/>
          <a:ext cx="611505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86" name="Visio" r:id="rId7" imgW="6874764" imgH="2495398" progId="Visio.Drawing.11">
                  <p:embed/>
                </p:oleObj>
              </mc:Choice>
              <mc:Fallback>
                <p:oleObj name="Visio" r:id="rId7" imgW="6874764" imgH="249539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4013922"/>
                        <a:ext cx="6115050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114800" y="6233247"/>
            <a:ext cx="67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n = 3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err="1"/>
              <a:t>Inorder</a:t>
            </a:r>
            <a:r>
              <a:rPr lang="en-US" altLang="zh-TW"/>
              <a:t> &amp; Preorder </a:t>
            </a:r>
            <a:r>
              <a:rPr lang="en-US" altLang="zh-TW" smtClean="0"/>
              <a:t>Sequences of a BT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6909" y="5157128"/>
            <a:ext cx="7883338" cy="1422126"/>
          </a:xfrm>
        </p:spPr>
        <p:txBody>
          <a:bodyPr>
            <a:normAutofit fontScale="92500"/>
          </a:bodyPr>
          <a:lstStyle/>
          <a:p>
            <a:r>
              <a:rPr lang="en-US" altLang="zh-TW" smtClean="0"/>
              <a:t>Its </a:t>
            </a:r>
            <a:r>
              <a:rPr lang="en-US" altLang="zh-TW"/>
              <a:t>pre-order </a:t>
            </a:r>
            <a:r>
              <a:rPr lang="en-US" altLang="zh-TW" smtClean="0"/>
              <a:t>sequence (permutation) is </a:t>
            </a:r>
            <a:r>
              <a:rPr lang="en-US" altLang="zh-TW" smtClean="0">
                <a:solidFill>
                  <a:srgbClr val="0000CC"/>
                </a:solidFill>
              </a:rPr>
              <a:t>1 </a:t>
            </a:r>
            <a:r>
              <a:rPr lang="en-US" altLang="zh-TW">
                <a:solidFill>
                  <a:srgbClr val="0000CC"/>
                </a:solidFill>
              </a:rPr>
              <a:t>2 3 4 5 6 7 8 9 </a:t>
            </a:r>
          </a:p>
          <a:p>
            <a:r>
              <a:rPr lang="en-US" altLang="zh-TW" smtClean="0"/>
              <a:t>Its </a:t>
            </a:r>
            <a:r>
              <a:rPr lang="en-US" altLang="zh-TW"/>
              <a:t>in-order </a:t>
            </a:r>
            <a:r>
              <a:rPr lang="en-US" altLang="zh-TW" smtClean="0"/>
              <a:t>sequence (permutation) is   </a:t>
            </a:r>
            <a:r>
              <a:rPr lang="en-US" altLang="zh-TW" smtClean="0">
                <a:solidFill>
                  <a:srgbClr val="0000CC"/>
                </a:solidFill>
              </a:rPr>
              <a:t>2 3 1 5 4 7 8 6 9</a:t>
            </a:r>
            <a:endParaRPr lang="zh-TW" altLang="en-US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338</a:t>
            </a:fld>
            <a:endParaRPr lang="zh-TW" altLang="en-US"/>
          </a:p>
        </p:txBody>
      </p:sp>
      <p:graphicFrame>
        <p:nvGraphicFramePr>
          <p:cNvPr id="28" name="物件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862253"/>
              </p:ext>
            </p:extLst>
          </p:nvPr>
        </p:nvGraphicFramePr>
        <p:xfrm>
          <a:off x="1498990" y="1596414"/>
          <a:ext cx="6146019" cy="361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22" name="Visio" r:id="rId4" imgW="5781747" imgH="3410043" progId="Visio.Drawing.11">
                  <p:embed/>
                </p:oleObj>
              </mc:Choice>
              <mc:Fallback>
                <p:oleObj name="Visio" r:id="rId4" imgW="5781747" imgH="341004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990" y="1596414"/>
                        <a:ext cx="6146019" cy="36172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標題 1"/>
          <p:cNvSpPr txBox="1">
            <a:spLocks/>
          </p:cNvSpPr>
          <p:nvPr/>
        </p:nvSpPr>
        <p:spPr>
          <a:xfrm>
            <a:off x="628650" y="576985"/>
            <a:ext cx="7886700" cy="1019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3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Distinct Binary Trees According To</a:t>
            </a:r>
            <a:br>
              <a:rPr lang="en-US" altLang="zh-TW"/>
            </a:br>
            <a:r>
              <a:rPr lang="pt-BR" altLang="zh-TW"/>
              <a:t>A </a:t>
            </a:r>
            <a:r>
              <a:rPr lang="pt-BR" altLang="zh-TW" smtClean="0"/>
              <a:t>Preorder </a:t>
            </a:r>
            <a:r>
              <a:rPr lang="pt-BR" altLang="zh-TW"/>
              <a:t>/ </a:t>
            </a:r>
            <a:r>
              <a:rPr lang="pt-BR" altLang="zh-TW" smtClean="0"/>
              <a:t>Inorder </a:t>
            </a:r>
            <a:r>
              <a:rPr lang="pt-BR" altLang="zh-TW"/>
              <a:t>Sequence Pair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4"/>
            <a:ext cx="7886700" cy="2592019"/>
          </a:xfrm>
        </p:spPr>
        <p:txBody>
          <a:bodyPr>
            <a:normAutofit lnSpcReduction="10000"/>
          </a:bodyPr>
          <a:lstStyle/>
          <a:p>
            <a:r>
              <a:rPr lang="en-US" altLang="zh-TW"/>
              <a:t>Given</a:t>
            </a:r>
          </a:p>
          <a:p>
            <a:pPr lvl="1"/>
            <a:r>
              <a:rPr lang="en-US" altLang="zh-TW" smtClean="0"/>
              <a:t>the </a:t>
            </a:r>
            <a:r>
              <a:rPr lang="en-US" altLang="zh-TW">
                <a:solidFill>
                  <a:srgbClr val="C00000"/>
                </a:solidFill>
              </a:rPr>
              <a:t>pre-order</a:t>
            </a:r>
            <a:r>
              <a:rPr lang="en-US" altLang="zh-TW"/>
              <a:t> sequence </a:t>
            </a:r>
            <a:r>
              <a:rPr lang="en-US" altLang="zh-TW">
                <a:solidFill>
                  <a:srgbClr val="0000CC"/>
                </a:solidFill>
              </a:rPr>
              <a:t>A B C D E F G H I</a:t>
            </a:r>
          </a:p>
          <a:p>
            <a:pPr lvl="1"/>
            <a:r>
              <a:rPr lang="en-US" altLang="zh-TW" smtClean="0"/>
              <a:t>the </a:t>
            </a:r>
            <a:r>
              <a:rPr lang="en-US" altLang="zh-TW">
                <a:solidFill>
                  <a:srgbClr val="C00000"/>
                </a:solidFill>
              </a:rPr>
              <a:t>in-order</a:t>
            </a:r>
            <a:r>
              <a:rPr lang="en-US" altLang="zh-TW"/>
              <a:t> sequence </a:t>
            </a:r>
            <a:r>
              <a:rPr lang="en-US" altLang="zh-TW">
                <a:solidFill>
                  <a:srgbClr val="0000CC"/>
                </a:solidFill>
              </a:rPr>
              <a:t>B C A E D G H F I</a:t>
            </a:r>
          </a:p>
          <a:p>
            <a:r>
              <a:rPr lang="en-US" altLang="zh-TW" smtClean="0"/>
              <a:t>Question</a:t>
            </a:r>
            <a:endParaRPr lang="en-US" altLang="zh-TW"/>
          </a:p>
          <a:p>
            <a:pPr lvl="1"/>
            <a:r>
              <a:rPr lang="en-US" altLang="zh-TW" smtClean="0"/>
              <a:t>Does </a:t>
            </a:r>
            <a:r>
              <a:rPr lang="en-US" altLang="zh-TW"/>
              <a:t>the given information defines a unique tree ?</a:t>
            </a:r>
          </a:p>
          <a:p>
            <a:r>
              <a:rPr lang="en-US" altLang="zh-TW" smtClean="0"/>
              <a:t>Construction </a:t>
            </a:r>
            <a:r>
              <a:rPr lang="en-US" altLang="zh-TW"/>
              <a:t>Process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339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110826"/>
              </p:ext>
            </p:extLst>
          </p:nvPr>
        </p:nvGraphicFramePr>
        <p:xfrm>
          <a:off x="893036" y="4166535"/>
          <a:ext cx="735792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99" name="Visio" r:id="rId4" imgW="5610337" imgH="1981349" progId="Visio.Drawing.11">
                  <p:embed/>
                </p:oleObj>
              </mc:Choice>
              <mc:Fallback>
                <p:oleObj name="Visio" r:id="rId4" imgW="5610337" imgH="198134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36" y="4166535"/>
                        <a:ext cx="7357928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向右箭號 6"/>
          <p:cNvSpPr/>
          <p:nvPr/>
        </p:nvSpPr>
        <p:spPr>
          <a:xfrm>
            <a:off x="4329953" y="4800600"/>
            <a:ext cx="457200" cy="201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8224070" y="4805270"/>
            <a:ext cx="457200" cy="201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4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橢圓 124"/>
          <p:cNvSpPr/>
          <p:nvPr/>
        </p:nvSpPr>
        <p:spPr>
          <a:xfrm>
            <a:off x="1051560" y="3977640"/>
            <a:ext cx="942911" cy="7447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List Representation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-17249" y="406980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sz="2400"/>
          </a:p>
        </p:txBody>
      </p:sp>
      <p:grpSp>
        <p:nvGrpSpPr>
          <p:cNvPr id="12" name="群組 11"/>
          <p:cNvGrpSpPr/>
          <p:nvPr/>
        </p:nvGrpSpPr>
        <p:grpSpPr>
          <a:xfrm>
            <a:off x="190322" y="4078677"/>
            <a:ext cx="619338" cy="457200"/>
            <a:chOff x="3058158" y="2865120"/>
            <a:chExt cx="1965190" cy="457200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58158" y="2865120"/>
              <a:ext cx="1965190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1214807" y="4078677"/>
            <a:ext cx="619338" cy="457200"/>
            <a:chOff x="3058158" y="2865120"/>
            <a:chExt cx="1965190" cy="457200"/>
          </a:xfrm>
          <a:noFill/>
        </p:grpSpPr>
        <p:sp>
          <p:nvSpPr>
            <p:cNvPr id="18" name="矩形 17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058158" y="2865120"/>
              <a:ext cx="1965190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3974536" y="4078677"/>
            <a:ext cx="619338" cy="457200"/>
            <a:chOff x="3058158" y="2865120"/>
            <a:chExt cx="1965190" cy="457200"/>
          </a:xfrm>
          <a:noFill/>
        </p:grpSpPr>
        <p:sp>
          <p:nvSpPr>
            <p:cNvPr id="25" name="矩形 24"/>
            <p:cNvSpPr/>
            <p:nvPr/>
          </p:nvSpPr>
          <p:spPr>
            <a:xfrm>
              <a:off x="3058158" y="2865120"/>
              <a:ext cx="1965190" cy="457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5908842" y="4069808"/>
            <a:ext cx="619338" cy="457200"/>
            <a:chOff x="3058158" y="2865120"/>
            <a:chExt cx="1965190" cy="457200"/>
          </a:xfrm>
          <a:noFill/>
        </p:grpSpPr>
        <p:sp>
          <p:nvSpPr>
            <p:cNvPr id="27" name="矩形 26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0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058158" y="2865120"/>
              <a:ext cx="1965190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cxnSp>
        <p:nvCxnSpPr>
          <p:cNvPr id="30" name="直線單箭頭接點 29"/>
          <p:cNvCxnSpPr/>
          <p:nvPr/>
        </p:nvCxnSpPr>
        <p:spPr>
          <a:xfrm>
            <a:off x="649561" y="4321826"/>
            <a:ext cx="55398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682496" y="4330695"/>
            <a:ext cx="2292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4433775" y="4317537"/>
            <a:ext cx="14846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手繪多邊形 42"/>
          <p:cNvSpPr/>
          <p:nvPr/>
        </p:nvSpPr>
        <p:spPr>
          <a:xfrm>
            <a:off x="1051560" y="4329232"/>
            <a:ext cx="301752" cy="786384"/>
          </a:xfrm>
          <a:custGeom>
            <a:avLst/>
            <a:gdLst>
              <a:gd name="connsiteX0" fmla="*/ 301752 w 301752"/>
              <a:gd name="connsiteY0" fmla="*/ 0 h 786384"/>
              <a:gd name="connsiteX1" fmla="*/ 301752 w 301752"/>
              <a:gd name="connsiteY1" fmla="*/ 374904 h 786384"/>
              <a:gd name="connsiteX2" fmla="*/ 0 w 301752"/>
              <a:gd name="connsiteY2" fmla="*/ 374904 h 786384"/>
              <a:gd name="connsiteX3" fmla="*/ 0 w 301752"/>
              <a:gd name="connsiteY3" fmla="*/ 786384 h 786384"/>
              <a:gd name="connsiteX4" fmla="*/ 155448 w 301752"/>
              <a:gd name="connsiteY4" fmla="*/ 786384 h 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52" h="786384">
                <a:moveTo>
                  <a:pt x="301752" y="0"/>
                </a:moveTo>
                <a:lnTo>
                  <a:pt x="301752" y="374904"/>
                </a:lnTo>
                <a:lnTo>
                  <a:pt x="0" y="374904"/>
                </a:lnTo>
                <a:lnTo>
                  <a:pt x="0" y="786384"/>
                </a:lnTo>
                <a:lnTo>
                  <a:pt x="155448" y="786384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>
            <a:off x="3832881" y="4317537"/>
            <a:ext cx="301752" cy="786384"/>
          </a:xfrm>
          <a:custGeom>
            <a:avLst/>
            <a:gdLst>
              <a:gd name="connsiteX0" fmla="*/ 301752 w 301752"/>
              <a:gd name="connsiteY0" fmla="*/ 0 h 786384"/>
              <a:gd name="connsiteX1" fmla="*/ 301752 w 301752"/>
              <a:gd name="connsiteY1" fmla="*/ 374904 h 786384"/>
              <a:gd name="connsiteX2" fmla="*/ 0 w 301752"/>
              <a:gd name="connsiteY2" fmla="*/ 374904 h 786384"/>
              <a:gd name="connsiteX3" fmla="*/ 0 w 301752"/>
              <a:gd name="connsiteY3" fmla="*/ 786384 h 786384"/>
              <a:gd name="connsiteX4" fmla="*/ 155448 w 301752"/>
              <a:gd name="connsiteY4" fmla="*/ 786384 h 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52" h="786384">
                <a:moveTo>
                  <a:pt x="301752" y="0"/>
                </a:moveTo>
                <a:lnTo>
                  <a:pt x="301752" y="374904"/>
                </a:lnTo>
                <a:lnTo>
                  <a:pt x="0" y="374904"/>
                </a:lnTo>
                <a:lnTo>
                  <a:pt x="0" y="786384"/>
                </a:lnTo>
                <a:lnTo>
                  <a:pt x="155448" y="786384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手繪多邊形 52"/>
          <p:cNvSpPr/>
          <p:nvPr/>
        </p:nvSpPr>
        <p:spPr>
          <a:xfrm>
            <a:off x="5766896" y="4329232"/>
            <a:ext cx="301752" cy="786384"/>
          </a:xfrm>
          <a:custGeom>
            <a:avLst/>
            <a:gdLst>
              <a:gd name="connsiteX0" fmla="*/ 301752 w 301752"/>
              <a:gd name="connsiteY0" fmla="*/ 0 h 786384"/>
              <a:gd name="connsiteX1" fmla="*/ 301752 w 301752"/>
              <a:gd name="connsiteY1" fmla="*/ 374904 h 786384"/>
              <a:gd name="connsiteX2" fmla="*/ 0 w 301752"/>
              <a:gd name="connsiteY2" fmla="*/ 374904 h 786384"/>
              <a:gd name="connsiteX3" fmla="*/ 0 w 301752"/>
              <a:gd name="connsiteY3" fmla="*/ 786384 h 786384"/>
              <a:gd name="connsiteX4" fmla="*/ 155448 w 301752"/>
              <a:gd name="connsiteY4" fmla="*/ 786384 h 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52" h="786384">
                <a:moveTo>
                  <a:pt x="301752" y="0"/>
                </a:moveTo>
                <a:lnTo>
                  <a:pt x="301752" y="374904"/>
                </a:lnTo>
                <a:lnTo>
                  <a:pt x="0" y="374904"/>
                </a:lnTo>
                <a:lnTo>
                  <a:pt x="0" y="786384"/>
                </a:lnTo>
                <a:lnTo>
                  <a:pt x="155448" y="786384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1" name="群組 70"/>
          <p:cNvGrpSpPr/>
          <p:nvPr/>
        </p:nvGrpSpPr>
        <p:grpSpPr>
          <a:xfrm>
            <a:off x="2146458" y="5659500"/>
            <a:ext cx="619338" cy="457200"/>
            <a:chOff x="3058158" y="2865120"/>
            <a:chExt cx="1965190" cy="457200"/>
          </a:xfrm>
          <a:noFill/>
        </p:grpSpPr>
        <p:sp>
          <p:nvSpPr>
            <p:cNvPr id="72" name="矩形 71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3058158" y="2865120"/>
              <a:ext cx="1965190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sp>
        <p:nvSpPr>
          <p:cNvPr id="75" name="手繪多邊形 74"/>
          <p:cNvSpPr/>
          <p:nvPr/>
        </p:nvSpPr>
        <p:spPr>
          <a:xfrm>
            <a:off x="1994471" y="5105383"/>
            <a:ext cx="301752" cy="786384"/>
          </a:xfrm>
          <a:custGeom>
            <a:avLst/>
            <a:gdLst>
              <a:gd name="connsiteX0" fmla="*/ 301752 w 301752"/>
              <a:gd name="connsiteY0" fmla="*/ 0 h 786384"/>
              <a:gd name="connsiteX1" fmla="*/ 301752 w 301752"/>
              <a:gd name="connsiteY1" fmla="*/ 374904 h 786384"/>
              <a:gd name="connsiteX2" fmla="*/ 0 w 301752"/>
              <a:gd name="connsiteY2" fmla="*/ 374904 h 786384"/>
              <a:gd name="connsiteX3" fmla="*/ 0 w 301752"/>
              <a:gd name="connsiteY3" fmla="*/ 786384 h 786384"/>
              <a:gd name="connsiteX4" fmla="*/ 155448 w 301752"/>
              <a:gd name="connsiteY4" fmla="*/ 786384 h 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52" h="786384">
                <a:moveTo>
                  <a:pt x="301752" y="0"/>
                </a:moveTo>
                <a:lnTo>
                  <a:pt x="301752" y="374904"/>
                </a:lnTo>
                <a:lnTo>
                  <a:pt x="0" y="374904"/>
                </a:lnTo>
                <a:lnTo>
                  <a:pt x="0" y="786384"/>
                </a:lnTo>
                <a:lnTo>
                  <a:pt x="155448" y="786384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0" name="群組 79"/>
          <p:cNvGrpSpPr/>
          <p:nvPr/>
        </p:nvGrpSpPr>
        <p:grpSpPr>
          <a:xfrm>
            <a:off x="3002551" y="5659500"/>
            <a:ext cx="619338" cy="457200"/>
            <a:chOff x="3058158" y="2865120"/>
            <a:chExt cx="1965190" cy="457200"/>
          </a:xfrm>
          <a:noFill/>
        </p:grpSpPr>
        <p:sp>
          <p:nvSpPr>
            <p:cNvPr id="81" name="矩形 80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K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3058158" y="2865120"/>
              <a:ext cx="1965190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3882419" y="5659500"/>
            <a:ext cx="619338" cy="457200"/>
            <a:chOff x="3058158" y="2865120"/>
            <a:chExt cx="1965190" cy="457200"/>
          </a:xfrm>
          <a:noFill/>
        </p:grpSpPr>
        <p:sp>
          <p:nvSpPr>
            <p:cNvPr id="85" name="矩形 84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L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3058158" y="2865120"/>
              <a:ext cx="1965190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cxnSp>
        <p:nvCxnSpPr>
          <p:cNvPr id="88" name="直線單箭頭接點 87"/>
          <p:cNvCxnSpPr/>
          <p:nvPr/>
        </p:nvCxnSpPr>
        <p:spPr>
          <a:xfrm>
            <a:off x="2582153" y="5888100"/>
            <a:ext cx="42915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/>
          <p:nvPr/>
        </p:nvCxnSpPr>
        <p:spPr>
          <a:xfrm>
            <a:off x="3461790" y="5888100"/>
            <a:ext cx="42915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內容版面配置區 7"/>
          <p:cNvSpPr txBox="1">
            <a:spLocks/>
          </p:cNvSpPr>
          <p:nvPr/>
        </p:nvSpPr>
        <p:spPr>
          <a:xfrm>
            <a:off x="1457694" y="1509333"/>
            <a:ext cx="7886700" cy="510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203547" y="4871654"/>
            <a:ext cx="7793236" cy="468895"/>
            <a:chOff x="1203547" y="4871654"/>
            <a:chExt cx="7793236" cy="468895"/>
          </a:xfrm>
        </p:grpSpPr>
        <p:grpSp>
          <p:nvGrpSpPr>
            <p:cNvPr id="39" name="群組 38"/>
            <p:cNvGrpSpPr/>
            <p:nvPr/>
          </p:nvGrpSpPr>
          <p:grpSpPr>
            <a:xfrm>
              <a:off x="1203547" y="4883349"/>
              <a:ext cx="619338" cy="457200"/>
              <a:chOff x="3058158" y="2865120"/>
              <a:chExt cx="1965190" cy="457200"/>
            </a:xfrm>
            <a:noFill/>
          </p:grpSpPr>
          <p:sp>
            <p:nvSpPr>
              <p:cNvPr id="40" name="矩形 39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058158" y="2865120"/>
                <a:ext cx="1965190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44" name="群組 43"/>
            <p:cNvGrpSpPr/>
            <p:nvPr/>
          </p:nvGrpSpPr>
          <p:grpSpPr>
            <a:xfrm>
              <a:off x="3984868" y="4871654"/>
              <a:ext cx="619338" cy="457200"/>
              <a:chOff x="3058158" y="2865120"/>
              <a:chExt cx="1965190" cy="457200"/>
            </a:xfrm>
            <a:noFill/>
          </p:grpSpPr>
          <p:sp>
            <p:nvSpPr>
              <p:cNvPr id="45" name="矩形 44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058158" y="2865120"/>
                <a:ext cx="1965190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5918883" y="4883349"/>
              <a:ext cx="619338" cy="457200"/>
              <a:chOff x="3058158" y="2865120"/>
              <a:chExt cx="1965190" cy="457200"/>
            </a:xfrm>
            <a:noFill/>
          </p:grpSpPr>
          <p:sp>
            <p:nvSpPr>
              <p:cNvPr id="50" name="矩形 49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D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058158" y="2865120"/>
                <a:ext cx="1965190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55" name="群組 54"/>
            <p:cNvGrpSpPr/>
            <p:nvPr/>
          </p:nvGrpSpPr>
          <p:grpSpPr>
            <a:xfrm>
              <a:off x="2122914" y="4880798"/>
              <a:ext cx="619338" cy="457200"/>
              <a:chOff x="3058158" y="2865120"/>
              <a:chExt cx="1965190" cy="457200"/>
            </a:xfrm>
            <a:noFill/>
          </p:grpSpPr>
          <p:sp>
            <p:nvSpPr>
              <p:cNvPr id="58" name="矩形 57"/>
              <p:cNvSpPr/>
              <p:nvPr/>
            </p:nvSpPr>
            <p:spPr>
              <a:xfrm>
                <a:off x="3058158" y="2865120"/>
                <a:ext cx="1965190" cy="457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9" name="直線單箭頭接點 58"/>
            <p:cNvCxnSpPr/>
            <p:nvPr/>
          </p:nvCxnSpPr>
          <p:spPr>
            <a:xfrm>
              <a:off x="1682496" y="5123947"/>
              <a:ext cx="4291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/>
            <p:nvPr/>
          </p:nvCxnSpPr>
          <p:spPr>
            <a:xfrm>
              <a:off x="2573393" y="5114803"/>
              <a:ext cx="4291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/>
            <p:cNvCxnSpPr/>
            <p:nvPr/>
          </p:nvCxnSpPr>
          <p:spPr>
            <a:xfrm>
              <a:off x="4454741" y="5114803"/>
              <a:ext cx="4291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群組 75"/>
            <p:cNvGrpSpPr/>
            <p:nvPr/>
          </p:nvGrpSpPr>
          <p:grpSpPr>
            <a:xfrm>
              <a:off x="2987268" y="4871654"/>
              <a:ext cx="619338" cy="457200"/>
              <a:chOff x="3058158" y="2865120"/>
              <a:chExt cx="1965190" cy="457200"/>
            </a:xfrm>
            <a:noFill/>
          </p:grpSpPr>
          <p:sp>
            <p:nvSpPr>
              <p:cNvPr id="77" name="矩形 76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F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3058158" y="2865120"/>
                <a:ext cx="1965190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90" name="群組 89"/>
            <p:cNvGrpSpPr/>
            <p:nvPr/>
          </p:nvGrpSpPr>
          <p:grpSpPr>
            <a:xfrm>
              <a:off x="4861548" y="4880798"/>
              <a:ext cx="619338" cy="457200"/>
              <a:chOff x="3058158" y="2865120"/>
              <a:chExt cx="1965190" cy="457200"/>
            </a:xfrm>
            <a:noFill/>
          </p:grpSpPr>
          <p:sp>
            <p:nvSpPr>
              <p:cNvPr id="91" name="矩形 90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G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0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3058158" y="2865120"/>
                <a:ext cx="1965190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94" name="群組 93"/>
            <p:cNvGrpSpPr/>
            <p:nvPr/>
          </p:nvGrpSpPr>
          <p:grpSpPr>
            <a:xfrm>
              <a:off x="6738862" y="4871654"/>
              <a:ext cx="619338" cy="457200"/>
              <a:chOff x="3058158" y="2865120"/>
              <a:chExt cx="1965190" cy="457200"/>
            </a:xfrm>
            <a:noFill/>
          </p:grpSpPr>
          <p:sp>
            <p:nvSpPr>
              <p:cNvPr id="97" name="矩形 96"/>
              <p:cNvSpPr/>
              <p:nvPr/>
            </p:nvSpPr>
            <p:spPr>
              <a:xfrm>
                <a:off x="3058158" y="2865120"/>
                <a:ext cx="1965190" cy="457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群組 97"/>
            <p:cNvGrpSpPr/>
            <p:nvPr/>
          </p:nvGrpSpPr>
          <p:grpSpPr>
            <a:xfrm>
              <a:off x="7548401" y="4871654"/>
              <a:ext cx="619338" cy="457200"/>
              <a:chOff x="3058158" y="2865120"/>
              <a:chExt cx="1965190" cy="457200"/>
            </a:xfrm>
            <a:noFill/>
          </p:grpSpPr>
          <p:sp>
            <p:nvSpPr>
              <p:cNvPr id="99" name="矩形 98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I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3058158" y="2865120"/>
                <a:ext cx="1965190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grpSp>
          <p:nvGrpSpPr>
            <p:cNvPr id="104" name="群組 103"/>
            <p:cNvGrpSpPr/>
            <p:nvPr/>
          </p:nvGrpSpPr>
          <p:grpSpPr>
            <a:xfrm>
              <a:off x="8377445" y="4871654"/>
              <a:ext cx="619338" cy="457200"/>
              <a:chOff x="3058158" y="2865120"/>
              <a:chExt cx="1965190" cy="457200"/>
            </a:xfrm>
            <a:noFill/>
          </p:grpSpPr>
          <p:sp>
            <p:nvSpPr>
              <p:cNvPr id="105" name="矩形 104"/>
              <p:cNvSpPr/>
              <p:nvPr/>
            </p:nvSpPr>
            <p:spPr>
              <a:xfrm>
                <a:off x="3058160" y="2865120"/>
                <a:ext cx="949189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J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4007348" y="2865120"/>
                <a:ext cx="10160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smtClean="0">
                    <a:solidFill>
                      <a:schemeClr val="tx1"/>
                    </a:solidFill>
                  </a:rPr>
                  <a:t>0</a:t>
                </a:r>
                <a:endParaRPr lang="zh-TW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3058158" y="2865120"/>
                <a:ext cx="1965190" cy="4572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/>
              </a:p>
            </p:txBody>
          </p:sp>
        </p:grpSp>
        <p:cxnSp>
          <p:nvCxnSpPr>
            <p:cNvPr id="110" name="直線單箭頭接點 109"/>
            <p:cNvCxnSpPr/>
            <p:nvPr/>
          </p:nvCxnSpPr>
          <p:spPr>
            <a:xfrm>
              <a:off x="7232904" y="5098084"/>
              <a:ext cx="3398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單箭頭接點 111"/>
            <p:cNvCxnSpPr/>
            <p:nvPr/>
          </p:nvCxnSpPr>
          <p:spPr>
            <a:xfrm>
              <a:off x="6398987" y="5098084"/>
              <a:ext cx="3398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單箭頭接點 112"/>
            <p:cNvCxnSpPr/>
            <p:nvPr/>
          </p:nvCxnSpPr>
          <p:spPr>
            <a:xfrm>
              <a:off x="8037570" y="5098084"/>
              <a:ext cx="3398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手繪多邊形 113"/>
          <p:cNvSpPr/>
          <p:nvPr/>
        </p:nvSpPr>
        <p:spPr>
          <a:xfrm>
            <a:off x="6604584" y="5105383"/>
            <a:ext cx="301752" cy="786384"/>
          </a:xfrm>
          <a:custGeom>
            <a:avLst/>
            <a:gdLst>
              <a:gd name="connsiteX0" fmla="*/ 301752 w 301752"/>
              <a:gd name="connsiteY0" fmla="*/ 0 h 786384"/>
              <a:gd name="connsiteX1" fmla="*/ 301752 w 301752"/>
              <a:gd name="connsiteY1" fmla="*/ 374904 h 786384"/>
              <a:gd name="connsiteX2" fmla="*/ 0 w 301752"/>
              <a:gd name="connsiteY2" fmla="*/ 374904 h 786384"/>
              <a:gd name="connsiteX3" fmla="*/ 0 w 301752"/>
              <a:gd name="connsiteY3" fmla="*/ 786384 h 786384"/>
              <a:gd name="connsiteX4" fmla="*/ 155448 w 301752"/>
              <a:gd name="connsiteY4" fmla="*/ 786384 h 7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52" h="786384">
                <a:moveTo>
                  <a:pt x="301752" y="0"/>
                </a:moveTo>
                <a:lnTo>
                  <a:pt x="301752" y="374904"/>
                </a:lnTo>
                <a:lnTo>
                  <a:pt x="0" y="374904"/>
                </a:lnTo>
                <a:lnTo>
                  <a:pt x="0" y="786384"/>
                </a:lnTo>
                <a:lnTo>
                  <a:pt x="155448" y="786384"/>
                </a:ln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5" name="群組 114"/>
          <p:cNvGrpSpPr/>
          <p:nvPr/>
        </p:nvGrpSpPr>
        <p:grpSpPr>
          <a:xfrm>
            <a:off x="6758640" y="5655703"/>
            <a:ext cx="619338" cy="457200"/>
            <a:chOff x="3058158" y="2865120"/>
            <a:chExt cx="1965190" cy="457200"/>
          </a:xfrm>
          <a:noFill/>
        </p:grpSpPr>
        <p:sp>
          <p:nvSpPr>
            <p:cNvPr id="116" name="矩形 115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H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3058158" y="2865120"/>
              <a:ext cx="1965190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cxnSp>
        <p:nvCxnSpPr>
          <p:cNvPr id="120" name="直線單箭頭接點 119"/>
          <p:cNvCxnSpPr/>
          <p:nvPr/>
        </p:nvCxnSpPr>
        <p:spPr>
          <a:xfrm>
            <a:off x="7217879" y="5896643"/>
            <a:ext cx="33987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群組 120"/>
          <p:cNvGrpSpPr/>
          <p:nvPr/>
        </p:nvGrpSpPr>
        <p:grpSpPr>
          <a:xfrm>
            <a:off x="7558564" y="5653605"/>
            <a:ext cx="619338" cy="457200"/>
            <a:chOff x="3058158" y="2865120"/>
            <a:chExt cx="1965190" cy="457200"/>
          </a:xfrm>
          <a:noFill/>
        </p:grpSpPr>
        <p:sp>
          <p:nvSpPr>
            <p:cNvPr id="122" name="矩形 121"/>
            <p:cNvSpPr/>
            <p:nvPr/>
          </p:nvSpPr>
          <p:spPr>
            <a:xfrm>
              <a:off x="3058160" y="2865120"/>
              <a:ext cx="949189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M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4007348" y="2865120"/>
              <a:ext cx="10160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0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3058158" y="2865120"/>
              <a:ext cx="1965190" cy="4572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/>
            </a:p>
          </p:txBody>
        </p:sp>
      </p:grpSp>
      <p:sp>
        <p:nvSpPr>
          <p:cNvPr id="126" name="文字方塊 125"/>
          <p:cNvSpPr txBox="1"/>
          <p:nvPr/>
        </p:nvSpPr>
        <p:spPr>
          <a:xfrm>
            <a:off x="110266" y="5741473"/>
            <a:ext cx="1751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/>
              <a:t>subtree/</a:t>
            </a:r>
            <a:r>
              <a:rPr lang="en-US" altLang="zh-TW" sz="2000" err="1" smtClean="0"/>
              <a:t>sublist</a:t>
            </a:r>
            <a:endParaRPr lang="zh-TW" altLang="en-US" sz="2000"/>
          </a:p>
        </p:txBody>
      </p:sp>
      <p:sp>
        <p:nvSpPr>
          <p:cNvPr id="127" name="手繪多邊形 126"/>
          <p:cNvSpPr/>
          <p:nvPr/>
        </p:nvSpPr>
        <p:spPr>
          <a:xfrm>
            <a:off x="576072" y="4526280"/>
            <a:ext cx="548640" cy="1289304"/>
          </a:xfrm>
          <a:custGeom>
            <a:avLst/>
            <a:gdLst>
              <a:gd name="connsiteX0" fmla="*/ 548640 w 548640"/>
              <a:gd name="connsiteY0" fmla="*/ 0 h 1289304"/>
              <a:gd name="connsiteX1" fmla="*/ 164592 w 548640"/>
              <a:gd name="connsiteY1" fmla="*/ 502920 h 1289304"/>
              <a:gd name="connsiteX2" fmla="*/ 0 w 548640"/>
              <a:gd name="connsiteY2" fmla="*/ 1289304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" h="1289304">
                <a:moveTo>
                  <a:pt x="548640" y="0"/>
                </a:moveTo>
                <a:cubicBezTo>
                  <a:pt x="402336" y="144018"/>
                  <a:pt x="256032" y="288036"/>
                  <a:pt x="164592" y="502920"/>
                </a:cubicBezTo>
                <a:cubicBezTo>
                  <a:pt x="73152" y="717804"/>
                  <a:pt x="36576" y="1003554"/>
                  <a:pt x="0" y="12893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609725" y="1209675"/>
          <a:ext cx="5984875" cy="260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Visio" r:id="rId3" imgW="5417612" imgH="2359152" progId="Visio.Drawing.11">
                  <p:embed/>
                </p:oleObj>
              </mc:Choice>
              <mc:Fallback>
                <p:oleObj name="Visio" r:id="rId3" imgW="5417612" imgH="235915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1209675"/>
                        <a:ext cx="5984875" cy="260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矩形 101"/>
          <p:cNvSpPr/>
          <p:nvPr/>
        </p:nvSpPr>
        <p:spPr>
          <a:xfrm>
            <a:off x="3273273" y="4878453"/>
            <a:ext cx="320197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0</a:t>
            </a: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4173606" y="5638109"/>
            <a:ext cx="320197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0</a:t>
            </a:r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Tree Construction Using Pre-order</a:t>
            </a:r>
            <a:br>
              <a:rPr lang="en-US" altLang="zh-TW"/>
            </a:br>
            <a:r>
              <a:rPr lang="en-US" altLang="zh-TW"/>
              <a:t>and In-order Information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6692526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340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151530" y="1653988"/>
            <a:ext cx="3565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zh-TW" sz="2400"/>
              <a:t>Pre-order: </a:t>
            </a:r>
            <a:r>
              <a:rPr lang="pt-BR" altLang="zh-TW" sz="2400">
                <a:solidFill>
                  <a:srgbClr val="0000CC"/>
                </a:solidFill>
              </a:rPr>
              <a:t>A B C D E F G H I</a:t>
            </a:r>
          </a:p>
          <a:p>
            <a:r>
              <a:rPr lang="en-US" altLang="zh-TW" sz="2400"/>
              <a:t>In-order: </a:t>
            </a:r>
            <a:r>
              <a:rPr lang="en-US" altLang="zh-TW" sz="2400" smtClean="0"/>
              <a:t>  </a:t>
            </a:r>
            <a:r>
              <a:rPr lang="en-US" altLang="zh-TW" sz="2400" smtClean="0">
                <a:solidFill>
                  <a:srgbClr val="0000CC"/>
                </a:solidFill>
              </a:rPr>
              <a:t>B </a:t>
            </a:r>
            <a:r>
              <a:rPr lang="en-US" altLang="zh-TW" sz="2400">
                <a:solidFill>
                  <a:srgbClr val="0000CC"/>
                </a:solidFill>
              </a:rPr>
              <a:t>C A E D G H F I</a:t>
            </a:r>
            <a:endParaRPr lang="zh-TW" altLang="en-US" sz="2400">
              <a:solidFill>
                <a:srgbClr val="0000CC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53" y="2754418"/>
            <a:ext cx="2082481" cy="142761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467" y="2754418"/>
            <a:ext cx="2192996" cy="12761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309" y="4451468"/>
            <a:ext cx="1791461" cy="17911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467" y="4299976"/>
            <a:ext cx="1760574" cy="207562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197944" y="5877187"/>
            <a:ext cx="27322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/>
              <a:t>A unique tree exists !</a:t>
            </a:r>
          </a:p>
          <a:p>
            <a:r>
              <a:rPr lang="en-US" altLang="zh-TW"/>
              <a:t>Given information is valid !</a:t>
            </a:r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28650" y="3468226"/>
            <a:ext cx="457200" cy="201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3952700" y="3468226"/>
            <a:ext cx="457200" cy="201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628650" y="5246209"/>
            <a:ext cx="457200" cy="201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3952700" y="5236935"/>
            <a:ext cx="457200" cy="201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3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Number of Distinct Binary Trees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mtClean="0"/>
              <a:t>If the nodes of the tree are numbered such that its </a:t>
            </a:r>
            <a:r>
              <a:rPr lang="en-US" altLang="zh-TW" smtClean="0">
                <a:solidFill>
                  <a:srgbClr val="C00000"/>
                </a:solidFill>
              </a:rPr>
              <a:t>preorder permutation </a:t>
            </a:r>
            <a:r>
              <a:rPr lang="en-US" altLang="zh-TW" smtClean="0"/>
              <a:t>is </a:t>
            </a:r>
            <a:r>
              <a:rPr lang="en-US" altLang="zh-TW" smtClean="0">
                <a:solidFill>
                  <a:srgbClr val="0000CC"/>
                </a:solidFill>
              </a:rPr>
              <a:t>1, 2,…, n</a:t>
            </a:r>
            <a:r>
              <a:rPr lang="en-US" altLang="zh-TW" smtClean="0"/>
              <a:t>, then it follows that </a:t>
            </a:r>
            <a:r>
              <a:rPr lang="en-US" altLang="zh-TW" smtClean="0">
                <a:solidFill>
                  <a:srgbClr val="0000CC"/>
                </a:solidFill>
              </a:rPr>
              <a:t>distinct binary trees define distinct</a:t>
            </a:r>
            <a:r>
              <a:rPr lang="en-US" altLang="zh-TW" smtClean="0"/>
              <a:t> </a:t>
            </a:r>
            <a:r>
              <a:rPr lang="en-US" altLang="zh-TW" err="1" smtClean="0">
                <a:solidFill>
                  <a:srgbClr val="C00000"/>
                </a:solidFill>
              </a:rPr>
              <a:t>inorder</a:t>
            </a:r>
            <a:r>
              <a:rPr lang="en-US" altLang="zh-TW" smtClean="0">
                <a:solidFill>
                  <a:srgbClr val="C00000"/>
                </a:solidFill>
              </a:rPr>
              <a:t> permutation</a:t>
            </a:r>
            <a:r>
              <a:rPr lang="en-US" altLang="zh-TW" smtClean="0"/>
              <a:t>!</a:t>
            </a:r>
          </a:p>
          <a:p>
            <a:r>
              <a:rPr lang="en-US" altLang="zh-TW" smtClean="0"/>
              <a:t>Thus the number of distinct binary trees equal to the </a:t>
            </a:r>
            <a:r>
              <a:rPr lang="en-US" altLang="zh-TW" smtClean="0">
                <a:solidFill>
                  <a:srgbClr val="0000CC"/>
                </a:solidFill>
              </a:rPr>
              <a:t>number of distinct </a:t>
            </a:r>
            <a:r>
              <a:rPr lang="en-US" altLang="zh-TW" err="1" smtClean="0">
                <a:solidFill>
                  <a:srgbClr val="0000CC"/>
                </a:solidFill>
              </a:rPr>
              <a:t>inorder</a:t>
            </a:r>
            <a:r>
              <a:rPr lang="en-US" altLang="zh-TW" smtClean="0">
                <a:solidFill>
                  <a:srgbClr val="0000CC"/>
                </a:solidFill>
              </a:rPr>
              <a:t> permutations obtainable </a:t>
            </a:r>
            <a:r>
              <a:rPr lang="en-US" altLang="zh-TW" smtClean="0"/>
              <a:t>from binary trees having the preorder permutation 1, 2, .., n.</a:t>
            </a:r>
          </a:p>
          <a:p>
            <a:r>
              <a:rPr lang="en-US" altLang="zh-TW" smtClean="0"/>
              <a:t>Using the concept of an </a:t>
            </a:r>
            <a:r>
              <a:rPr lang="en-US" altLang="zh-TW" err="1" smtClean="0">
                <a:solidFill>
                  <a:srgbClr val="C00000"/>
                </a:solidFill>
              </a:rPr>
              <a:t>inorder</a:t>
            </a:r>
            <a:r>
              <a:rPr lang="en-US" altLang="zh-TW" smtClean="0">
                <a:solidFill>
                  <a:srgbClr val="C00000"/>
                </a:solidFill>
              </a:rPr>
              <a:t> permutation</a:t>
            </a:r>
            <a:r>
              <a:rPr lang="en-US" altLang="zh-TW" smtClean="0"/>
              <a:t>, we can show that the number of distinct permutations obtainable by </a:t>
            </a:r>
            <a:r>
              <a:rPr lang="en-US" altLang="zh-TW" smtClean="0">
                <a:solidFill>
                  <a:srgbClr val="0000CC"/>
                </a:solidFill>
              </a:rPr>
              <a:t>passing the numbers 1 through n through </a:t>
            </a:r>
            <a:r>
              <a:rPr lang="en-US" altLang="zh-TW" smtClean="0"/>
              <a:t>a </a:t>
            </a:r>
            <a:r>
              <a:rPr lang="en-US" altLang="zh-TW" smtClean="0">
                <a:solidFill>
                  <a:srgbClr val="0000CC"/>
                </a:solidFill>
              </a:rPr>
              <a:t>stack</a:t>
            </a:r>
            <a:r>
              <a:rPr lang="en-US" altLang="zh-TW" smtClean="0"/>
              <a:t> and </a:t>
            </a:r>
            <a:r>
              <a:rPr lang="en-US" altLang="zh-TW" smtClean="0">
                <a:solidFill>
                  <a:srgbClr val="0000CC"/>
                </a:solidFill>
              </a:rPr>
              <a:t>deleting in all possible ways </a:t>
            </a:r>
            <a:r>
              <a:rPr lang="en-US" altLang="zh-TW" smtClean="0"/>
              <a:t>is equal to the number of distinct binary trees with n nodes.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2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Possible Permutations Obtainable by Stack for 3 Inputs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8255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mtClean="0"/>
              <a:t>Start with 3 numbers: (1, 2, 3)</a:t>
            </a:r>
          </a:p>
          <a:p>
            <a:r>
              <a:rPr lang="en-US" altLang="zh-TW" smtClean="0"/>
              <a:t>The possible permutations obtainable by a stack are: </a:t>
            </a:r>
          </a:p>
          <a:p>
            <a:pPr marL="0" indent="0">
              <a:buNone/>
            </a:pPr>
            <a:r>
              <a:rPr lang="en-US" altLang="zh-TW"/>
              <a:t>  </a:t>
            </a:r>
            <a:r>
              <a:rPr lang="en-US" altLang="zh-TW" smtClean="0"/>
              <a:t>   </a:t>
            </a:r>
            <a:r>
              <a:rPr lang="en-US" altLang="zh-TW" smtClean="0">
                <a:solidFill>
                  <a:srgbClr val="0000CC"/>
                </a:solidFill>
              </a:rPr>
              <a:t>(1, 2, 3) (1, 3, 2) (2, 1, 3) (2, 3, 1) (3, 2, 1)</a:t>
            </a:r>
          </a:p>
          <a:p>
            <a:r>
              <a:rPr lang="en-US" altLang="zh-TW" smtClean="0"/>
              <a:t>Obtaining (3, 1, 2) is impossible.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342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093665"/>
              </p:ext>
            </p:extLst>
          </p:nvPr>
        </p:nvGraphicFramePr>
        <p:xfrm>
          <a:off x="824150" y="3641072"/>
          <a:ext cx="7495700" cy="2715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68" name="Visio" r:id="rId4" imgW="6874764" imgH="2495398" progId="Visio.Drawing.11">
                  <p:embed/>
                </p:oleObj>
              </mc:Choice>
              <mc:Fallback>
                <p:oleObj name="Visio" r:id="rId4" imgW="6874764" imgH="249539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50" y="3641072"/>
                        <a:ext cx="7495700" cy="2715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15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Orders Are Valid ?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923323"/>
          </a:xfrm>
        </p:spPr>
        <p:txBody>
          <a:bodyPr>
            <a:normAutofit lnSpcReduction="10000"/>
          </a:bodyPr>
          <a:lstStyle/>
          <a:p>
            <a:r>
              <a:rPr lang="en-US" altLang="zh-TW" smtClean="0">
                <a:solidFill>
                  <a:srgbClr val="C00000"/>
                </a:solidFill>
              </a:rPr>
              <a:t>Given</a:t>
            </a:r>
            <a:endParaRPr lang="en-US" altLang="zh-TW">
              <a:solidFill>
                <a:srgbClr val="C00000"/>
              </a:solidFill>
            </a:endParaRPr>
          </a:p>
          <a:p>
            <a:pPr lvl="1"/>
            <a:r>
              <a:rPr lang="en-US" altLang="zh-TW" smtClean="0"/>
              <a:t>the </a:t>
            </a:r>
            <a:r>
              <a:rPr lang="en-US" altLang="zh-TW"/>
              <a:t>pre-order sequence </a:t>
            </a:r>
            <a:r>
              <a:rPr lang="en-US" altLang="zh-TW">
                <a:solidFill>
                  <a:srgbClr val="0000CC"/>
                </a:solidFill>
              </a:rPr>
              <a:t>A B </a:t>
            </a:r>
            <a:r>
              <a:rPr lang="en-US" altLang="zh-TW" smtClean="0">
                <a:solidFill>
                  <a:srgbClr val="0000CC"/>
                </a:solidFill>
              </a:rPr>
              <a:t>C</a:t>
            </a:r>
            <a:endParaRPr lang="en-US" altLang="zh-TW" smtClean="0">
              <a:solidFill>
                <a:srgbClr val="CC0099"/>
              </a:solidFill>
            </a:endParaRPr>
          </a:p>
          <a:p>
            <a:pPr lvl="1"/>
            <a:r>
              <a:rPr lang="en-US" altLang="zh-TW" smtClean="0"/>
              <a:t>the in-order sequence </a:t>
            </a:r>
            <a:r>
              <a:rPr lang="en-US" altLang="zh-TW" smtClean="0">
                <a:solidFill>
                  <a:srgbClr val="0000CC"/>
                </a:solidFill>
              </a:rPr>
              <a:t>C A B</a:t>
            </a:r>
          </a:p>
          <a:p>
            <a:r>
              <a:rPr lang="en-US" altLang="zh-TW" smtClean="0">
                <a:solidFill>
                  <a:srgbClr val="C00000"/>
                </a:solidFill>
              </a:rPr>
              <a:t>Question</a:t>
            </a:r>
            <a:endParaRPr lang="en-US" altLang="zh-TW">
              <a:solidFill>
                <a:srgbClr val="C00000"/>
              </a:solidFill>
            </a:endParaRPr>
          </a:p>
          <a:p>
            <a:pPr lvl="1"/>
            <a:r>
              <a:rPr lang="en-US" altLang="zh-TW" smtClean="0"/>
              <a:t>Is </a:t>
            </a:r>
            <a:r>
              <a:rPr lang="en-US" altLang="zh-TW"/>
              <a:t>the given order corresponds to any </a:t>
            </a:r>
            <a:r>
              <a:rPr lang="en-US" altLang="zh-TW" smtClean="0"/>
              <a:t>binary tree </a:t>
            </a:r>
            <a:r>
              <a:rPr lang="en-US" altLang="zh-TW"/>
              <a:t>?</a:t>
            </a:r>
          </a:p>
          <a:p>
            <a:r>
              <a:rPr lang="en-US" altLang="zh-TW" smtClean="0">
                <a:solidFill>
                  <a:srgbClr val="C00000"/>
                </a:solidFill>
              </a:rPr>
              <a:t>Answer</a:t>
            </a:r>
            <a:endParaRPr lang="en-US" altLang="zh-TW">
              <a:solidFill>
                <a:srgbClr val="C00000"/>
              </a:solidFill>
            </a:endParaRPr>
          </a:p>
          <a:p>
            <a:pPr lvl="1"/>
            <a:r>
              <a:rPr lang="en-US" altLang="zh-TW" smtClean="0"/>
              <a:t>No</a:t>
            </a:r>
            <a:r>
              <a:rPr lang="en-US" altLang="zh-TW"/>
              <a:t>, there is no binary tree according to this order pair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343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16889" y="5065076"/>
            <a:ext cx="3649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/>
              <a:t>after processing the </a:t>
            </a:r>
            <a:r>
              <a:rPr lang="en-US" altLang="zh-TW" sz="2400">
                <a:solidFill>
                  <a:srgbClr val="0000CC"/>
                </a:solidFill>
              </a:rPr>
              <a:t>node A</a:t>
            </a:r>
          </a:p>
          <a:p>
            <a:r>
              <a:rPr lang="en-US" altLang="zh-TW" sz="2400"/>
              <a:t>using the construction rules</a:t>
            </a:r>
            <a:endParaRPr lang="zh-TW" altLang="en-US" sz="2400"/>
          </a:p>
        </p:txBody>
      </p:sp>
      <p:sp>
        <p:nvSpPr>
          <p:cNvPr id="6" name="文字方塊 5"/>
          <p:cNvSpPr txBox="1"/>
          <p:nvPr/>
        </p:nvSpPr>
        <p:spPr>
          <a:xfrm>
            <a:off x="6245878" y="5163671"/>
            <a:ext cx="2501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/>
              <a:t>violate the </a:t>
            </a:r>
            <a:r>
              <a:rPr lang="en-US" altLang="zh-TW" sz="2400" err="1" smtClean="0"/>
              <a:t>inorder</a:t>
            </a:r>
            <a:endParaRPr lang="zh-TW" altLang="en-US" sz="2400"/>
          </a:p>
        </p:txBody>
      </p:sp>
      <p:grpSp>
        <p:nvGrpSpPr>
          <p:cNvPr id="24" name="群組 23"/>
          <p:cNvGrpSpPr/>
          <p:nvPr/>
        </p:nvGrpSpPr>
        <p:grpSpPr>
          <a:xfrm>
            <a:off x="3933264" y="4935071"/>
            <a:ext cx="1653988" cy="1162708"/>
            <a:chOff x="3933264" y="4935071"/>
            <a:chExt cx="1653988" cy="1162708"/>
          </a:xfrm>
        </p:grpSpPr>
        <p:grpSp>
          <p:nvGrpSpPr>
            <p:cNvPr id="10" name="群組 9"/>
            <p:cNvGrpSpPr/>
            <p:nvPr/>
          </p:nvGrpSpPr>
          <p:grpSpPr>
            <a:xfrm>
              <a:off x="4464423" y="4935071"/>
              <a:ext cx="457200" cy="457200"/>
              <a:chOff x="4397188" y="4935071"/>
              <a:chExt cx="457200" cy="457200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4397188" y="4935071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4484594" y="4979005"/>
                <a:ext cx="282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mtClean="0"/>
                  <a:t>A</a:t>
                </a:r>
                <a:endParaRPr lang="zh-TW" altLang="en-US"/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3933264" y="5640579"/>
              <a:ext cx="457200" cy="457200"/>
              <a:chOff x="4397188" y="4935071"/>
              <a:chExt cx="457200" cy="457200"/>
            </a:xfrm>
          </p:grpSpPr>
          <p:sp>
            <p:nvSpPr>
              <p:cNvPr id="12" name="橢圓 11"/>
              <p:cNvSpPr/>
              <p:nvPr/>
            </p:nvSpPr>
            <p:spPr>
              <a:xfrm>
                <a:off x="4397188" y="4935071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4484594" y="4979005"/>
                <a:ext cx="282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mtClean="0"/>
                  <a:t>B</a:t>
                </a:r>
                <a:endParaRPr lang="zh-TW" altLang="en-US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5130052" y="5640579"/>
              <a:ext cx="457200" cy="457200"/>
              <a:chOff x="4397188" y="4935071"/>
              <a:chExt cx="457200" cy="457200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4397188" y="4935071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4484594" y="4979005"/>
                <a:ext cx="282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mtClean="0"/>
                  <a:t>C</a:t>
                </a:r>
                <a:endParaRPr lang="zh-TW" altLang="en-US"/>
              </a:p>
            </p:txBody>
          </p:sp>
        </p:grpSp>
        <p:cxnSp>
          <p:nvCxnSpPr>
            <p:cNvPr id="18" name="直線接點 17"/>
            <p:cNvCxnSpPr>
              <a:stCxn id="7" idx="3"/>
              <a:endCxn id="12" idx="7"/>
            </p:cNvCxnSpPr>
            <p:nvPr/>
          </p:nvCxnSpPr>
          <p:spPr>
            <a:xfrm flipH="1">
              <a:off x="4323509" y="5325316"/>
              <a:ext cx="207869" cy="382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5" idx="1"/>
              <a:endCxn id="7" idx="5"/>
            </p:cNvCxnSpPr>
            <p:nvPr/>
          </p:nvCxnSpPr>
          <p:spPr>
            <a:xfrm flipH="1" flipV="1">
              <a:off x="4854668" y="5325316"/>
              <a:ext cx="342339" cy="382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向右箭號 24"/>
          <p:cNvSpPr/>
          <p:nvPr/>
        </p:nvSpPr>
        <p:spPr>
          <a:xfrm>
            <a:off x="336176" y="5896073"/>
            <a:ext cx="3402106" cy="201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>
            <a:off x="5708276" y="5869179"/>
            <a:ext cx="749674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19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Stack Permutations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344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73667"/>
            <a:ext cx="7886700" cy="47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Example of Invalid Order Pair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422126"/>
          </a:xfrm>
        </p:spPr>
        <p:txBody>
          <a:bodyPr/>
          <a:lstStyle/>
          <a:p>
            <a:r>
              <a:rPr lang="en-US" altLang="zh-TW"/>
              <a:t>The following is not valid</a:t>
            </a:r>
          </a:p>
          <a:p>
            <a:pPr lvl="1"/>
            <a:r>
              <a:rPr lang="en-US" altLang="zh-TW" smtClean="0"/>
              <a:t>the </a:t>
            </a:r>
            <a:r>
              <a:rPr lang="en-US" altLang="zh-TW"/>
              <a:t>pre-order sequence: </a:t>
            </a:r>
            <a:r>
              <a:rPr lang="en-US" altLang="zh-TW">
                <a:solidFill>
                  <a:srgbClr val="0000CC"/>
                </a:solidFill>
              </a:rPr>
              <a:t>1 2 3 4 5 6 7 8 9 10</a:t>
            </a:r>
          </a:p>
          <a:p>
            <a:pPr lvl="1"/>
            <a:r>
              <a:rPr lang="en-US" altLang="zh-TW" smtClean="0"/>
              <a:t>the </a:t>
            </a:r>
            <a:r>
              <a:rPr lang="en-US" altLang="zh-TW"/>
              <a:t>in-order sequence: </a:t>
            </a:r>
            <a:r>
              <a:rPr lang="en-US" altLang="zh-TW">
                <a:solidFill>
                  <a:srgbClr val="0000CC"/>
                </a:solidFill>
              </a:rPr>
              <a:t>1 8 . . </a:t>
            </a:r>
            <a:r>
              <a:rPr lang="en-US" altLang="zh-TW">
                <a:solidFill>
                  <a:srgbClr val="C00000"/>
                </a:solidFill>
              </a:rPr>
              <a:t>2</a:t>
            </a:r>
            <a:r>
              <a:rPr lang="en-US" altLang="zh-TW">
                <a:solidFill>
                  <a:srgbClr val="0000CC"/>
                </a:solidFill>
              </a:rPr>
              <a:t> . . </a:t>
            </a:r>
            <a:r>
              <a:rPr lang="en-US" altLang="zh-TW">
                <a:solidFill>
                  <a:srgbClr val="C00000"/>
                </a:solidFill>
              </a:rPr>
              <a:t>4</a:t>
            </a:r>
            <a:r>
              <a:rPr lang="en-US" altLang="zh-TW">
                <a:solidFill>
                  <a:srgbClr val="0000CC"/>
                </a:solidFill>
              </a:rPr>
              <a:t> . .</a:t>
            </a:r>
            <a:endParaRPr lang="zh-TW" altLang="en-US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345</a:t>
            </a:fld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6162115" y="3118128"/>
            <a:ext cx="1789578" cy="2919445"/>
            <a:chOff x="6162115" y="3481197"/>
            <a:chExt cx="1789578" cy="2919445"/>
          </a:xfrm>
        </p:grpSpPr>
        <p:grpSp>
          <p:nvGrpSpPr>
            <p:cNvPr id="6" name="群組 5"/>
            <p:cNvGrpSpPr/>
            <p:nvPr/>
          </p:nvGrpSpPr>
          <p:grpSpPr>
            <a:xfrm>
              <a:off x="6162115" y="3481197"/>
              <a:ext cx="457200" cy="457200"/>
              <a:chOff x="4397188" y="4935071"/>
              <a:chExt cx="457200" cy="457200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4397188" y="4935071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4484594" y="4979005"/>
                <a:ext cx="282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mtClean="0"/>
                  <a:t>1</a:t>
                </a:r>
                <a:endParaRPr lang="zh-TW" altLang="en-US"/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6827744" y="4186705"/>
              <a:ext cx="457200" cy="457200"/>
              <a:chOff x="4397188" y="4935071"/>
              <a:chExt cx="457200" cy="457200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4397188" y="4935071"/>
                <a:ext cx="457200" cy="457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4484594" y="4979005"/>
                <a:ext cx="282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mtClean="0"/>
                  <a:t>2</a:t>
                </a:r>
                <a:endParaRPr lang="zh-TW" altLang="en-US"/>
              </a:p>
            </p:txBody>
          </p:sp>
        </p:grpSp>
        <p:cxnSp>
          <p:nvCxnSpPr>
            <p:cNvPr id="9" name="直線接點 8"/>
            <p:cNvCxnSpPr>
              <a:endCxn id="18" idx="0"/>
            </p:cNvCxnSpPr>
            <p:nvPr/>
          </p:nvCxnSpPr>
          <p:spPr>
            <a:xfrm flipH="1">
              <a:off x="6602506" y="4618338"/>
              <a:ext cx="329174" cy="382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>
              <a:stCxn id="11" idx="1"/>
              <a:endCxn id="15" idx="5"/>
            </p:cNvCxnSpPr>
            <p:nvPr/>
          </p:nvCxnSpPr>
          <p:spPr>
            <a:xfrm flipH="1" flipV="1">
              <a:off x="6552360" y="3871442"/>
              <a:ext cx="342339" cy="382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H="1" flipV="1">
              <a:off x="7241241" y="4574047"/>
              <a:ext cx="342339" cy="3822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等腰三角形 17"/>
            <p:cNvSpPr/>
            <p:nvPr/>
          </p:nvSpPr>
          <p:spPr>
            <a:xfrm>
              <a:off x="6234393" y="5000556"/>
              <a:ext cx="736226" cy="1400086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7215467" y="4978411"/>
              <a:ext cx="736226" cy="1400086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431057" y="580912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/>
                <a:t>8</a:t>
              </a:r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449110" y="5818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mtClean="0"/>
                <a:t>4</a:t>
              </a:r>
              <a:endParaRPr lang="zh-TW" altLang="en-US"/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508261" y="4052236"/>
            <a:ext cx="5678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/>
              <a:t>When partitioning the tree based on node </a:t>
            </a:r>
            <a:r>
              <a:rPr lang="en-US" altLang="zh-TW" sz="2400">
                <a:solidFill>
                  <a:srgbClr val="C00000"/>
                </a:solidFill>
              </a:rPr>
              <a:t>2</a:t>
            </a:r>
          </a:p>
          <a:p>
            <a:r>
              <a:rPr lang="en-US" altLang="zh-TW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TW" sz="2400" smtClean="0"/>
              <a:t> </a:t>
            </a:r>
            <a:r>
              <a:rPr lang="en-US" altLang="zh-TW" sz="2400"/>
              <a:t>node </a:t>
            </a:r>
            <a:r>
              <a:rPr lang="en-US" altLang="zh-TW" sz="2400">
                <a:solidFill>
                  <a:srgbClr val="C00000"/>
                </a:solidFill>
              </a:rPr>
              <a:t>8</a:t>
            </a:r>
            <a:r>
              <a:rPr lang="en-US" altLang="zh-TW" sz="2400"/>
              <a:t> is in the </a:t>
            </a:r>
            <a:r>
              <a:rPr lang="en-US" altLang="zh-TW" sz="2400">
                <a:solidFill>
                  <a:srgbClr val="0000CC"/>
                </a:solidFill>
              </a:rPr>
              <a:t>left sub-tree</a:t>
            </a:r>
            <a:r>
              <a:rPr lang="en-US" altLang="zh-TW" sz="2400"/>
              <a:t>,</a:t>
            </a:r>
          </a:p>
          <a:p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TW" sz="2400" smtClean="0"/>
              <a:t> </a:t>
            </a:r>
            <a:r>
              <a:rPr lang="en-US" altLang="zh-TW" sz="2400"/>
              <a:t>while node </a:t>
            </a:r>
            <a:r>
              <a:rPr lang="en-US" altLang="zh-TW" sz="2400">
                <a:solidFill>
                  <a:srgbClr val="C00000"/>
                </a:solidFill>
              </a:rPr>
              <a:t>4</a:t>
            </a:r>
            <a:r>
              <a:rPr lang="en-US" altLang="zh-TW" sz="2400"/>
              <a:t> in the </a:t>
            </a:r>
            <a:r>
              <a:rPr lang="en-US" altLang="zh-TW" sz="2400">
                <a:solidFill>
                  <a:srgbClr val="0000CC"/>
                </a:solidFill>
              </a:rPr>
              <a:t>right sub-tree</a:t>
            </a:r>
          </a:p>
          <a:p>
            <a:r>
              <a:rPr lang="en-US" altLang="zh-TW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TW" sz="2400" smtClean="0"/>
              <a:t> </a:t>
            </a:r>
            <a:r>
              <a:rPr lang="en-US" altLang="zh-TW" sz="2400"/>
              <a:t>will </a:t>
            </a:r>
            <a:r>
              <a:rPr lang="en-US" altLang="zh-TW" sz="2400">
                <a:solidFill>
                  <a:srgbClr val="FF0000"/>
                </a:solidFill>
              </a:rPr>
              <a:t>violate the preorder </a:t>
            </a:r>
            <a:r>
              <a:rPr lang="en-US" altLang="zh-TW" sz="2400">
                <a:solidFill>
                  <a:srgbClr val="0000CC"/>
                </a:solidFill>
              </a:rPr>
              <a:t>8 &lt; 4</a:t>
            </a:r>
            <a:endParaRPr lang="zh-TW" altLang="en-US" sz="24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6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More Specialized List Node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39440"/>
          </a:xfrm>
        </p:spPr>
        <p:txBody>
          <a:bodyPr/>
          <a:lstStyle/>
          <a:p>
            <a:r>
              <a:rPr lang="en-US" altLang="zh-TW" smtClean="0"/>
              <a:t>Represent each tree node by a memory node that has fields for the </a:t>
            </a:r>
            <a:r>
              <a:rPr lang="en-US" altLang="zh-TW" smtClean="0">
                <a:solidFill>
                  <a:srgbClr val="0000CC"/>
                </a:solidFill>
              </a:rPr>
              <a:t>data</a:t>
            </a:r>
            <a:r>
              <a:rPr lang="en-US" altLang="zh-TW" smtClean="0"/>
              <a:t> and </a:t>
            </a:r>
            <a:r>
              <a:rPr lang="en-US" altLang="zh-TW" smtClean="0">
                <a:solidFill>
                  <a:srgbClr val="C00000"/>
                </a:solidFill>
              </a:rPr>
              <a:t>pointers</a:t>
            </a:r>
            <a:r>
              <a:rPr lang="en-US" altLang="zh-TW" smtClean="0"/>
              <a:t> to the tree node’s children.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Since the degree of each tree node may be different, we may be tempted to use memory nodes with a </a:t>
            </a:r>
            <a:r>
              <a:rPr lang="en-US" altLang="zh-TW" smtClean="0">
                <a:solidFill>
                  <a:srgbClr val="0000CC"/>
                </a:solidFill>
              </a:rPr>
              <a:t>varying number of pointer fields </a:t>
            </a:r>
            <a:r>
              <a:rPr lang="en-US" altLang="zh-TW" smtClean="0"/>
              <a:t>– more difficult than using </a:t>
            </a:r>
            <a:r>
              <a:rPr lang="en-US" altLang="zh-TW" smtClean="0">
                <a:solidFill>
                  <a:srgbClr val="0000CC"/>
                </a:solidFill>
              </a:rPr>
              <a:t>nodes of fixed size </a:t>
            </a:r>
            <a:r>
              <a:rPr lang="en-US" altLang="zh-TW" smtClean="0"/>
              <a:t>to represent tree node.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35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46508" y="3210301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zh-TW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CHILD 1</a:t>
                      </a:r>
                      <a:endParaRPr lang="zh-TW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CHILD 2</a:t>
                      </a:r>
                      <a:endParaRPr lang="zh-TW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……</a:t>
                      </a:r>
                      <a:endParaRPr lang="zh-TW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CHILD k</a:t>
                      </a:r>
                      <a:endParaRPr lang="zh-TW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Lemma 5.1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249365"/>
          </a:xfrm>
        </p:spPr>
        <p:txBody>
          <a:bodyPr/>
          <a:lstStyle/>
          <a:p>
            <a:r>
              <a:rPr lang="en-US" altLang="zh-TW" smtClean="0"/>
              <a:t>If T is </a:t>
            </a:r>
            <a:r>
              <a:rPr lang="en-US" altLang="zh-TW" smtClean="0">
                <a:solidFill>
                  <a:srgbClr val="0000CC"/>
                </a:solidFill>
              </a:rPr>
              <a:t>a k-</a:t>
            </a:r>
            <a:r>
              <a:rPr lang="en-US" altLang="zh-TW" err="1" smtClean="0">
                <a:solidFill>
                  <a:srgbClr val="0000CC"/>
                </a:solidFill>
              </a:rPr>
              <a:t>ary</a:t>
            </a:r>
            <a:r>
              <a:rPr lang="en-US" altLang="zh-TW" smtClean="0">
                <a:solidFill>
                  <a:srgbClr val="0000CC"/>
                </a:solidFill>
              </a:rPr>
              <a:t> tree </a:t>
            </a:r>
            <a:r>
              <a:rPr lang="en-US" altLang="zh-TW" smtClean="0"/>
              <a:t>(i.e., a tree of </a:t>
            </a:r>
            <a:r>
              <a:rPr lang="en-US" altLang="zh-TW" smtClean="0">
                <a:solidFill>
                  <a:srgbClr val="0000CC"/>
                </a:solidFill>
              </a:rPr>
              <a:t>degree k</a:t>
            </a:r>
            <a:r>
              <a:rPr lang="en-US" altLang="zh-TW" smtClean="0"/>
              <a:t>) with </a:t>
            </a:r>
            <a:r>
              <a:rPr lang="en-US" altLang="zh-TW" smtClean="0">
                <a:solidFill>
                  <a:srgbClr val="0000CC"/>
                </a:solidFill>
              </a:rPr>
              <a:t>n</a:t>
            </a:r>
            <a:r>
              <a:rPr lang="en-US" altLang="zh-TW" smtClean="0"/>
              <a:t> nodes, each having a </a:t>
            </a:r>
            <a:r>
              <a:rPr lang="en-US" altLang="zh-TW" smtClean="0">
                <a:solidFill>
                  <a:srgbClr val="0000CC"/>
                </a:solidFill>
              </a:rPr>
              <a:t>fixed size </a:t>
            </a:r>
            <a:r>
              <a:rPr lang="en-US" altLang="zh-TW" smtClean="0"/>
              <a:t>as shown below, then </a:t>
            </a:r>
            <a:r>
              <a:rPr lang="en-US" altLang="zh-TW" smtClean="0">
                <a:solidFill>
                  <a:srgbClr val="C00000"/>
                </a:solidFill>
              </a:rPr>
              <a:t>n(k-1) + 1</a:t>
            </a:r>
            <a:r>
              <a:rPr lang="en-US" altLang="zh-TW" smtClean="0"/>
              <a:t> of the </a:t>
            </a:r>
            <a:r>
              <a:rPr lang="en-US" altLang="zh-TW" err="1" smtClean="0">
                <a:solidFill>
                  <a:srgbClr val="C00000"/>
                </a:solidFill>
              </a:rPr>
              <a:t>nk</a:t>
            </a:r>
            <a:r>
              <a:rPr lang="en-US" altLang="zh-TW" smtClean="0"/>
              <a:t> child fields are 0, n </a:t>
            </a:r>
            <a:r>
              <a:rPr lang="en-US" altLang="zh-TW" smtClean="0">
                <a:latin typeface="Arial"/>
                <a:cs typeface="Arial"/>
              </a:rPr>
              <a:t>≥ 1.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6069" y="3766088"/>
            <a:ext cx="8068479" cy="2774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Proof: Since each nonzero child field points to a node and there is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exactly one pointer to each node other than the root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non-zero child fields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an n-node tree is exactly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n-1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2800" smtClean="0"/>
              <a:t>The total number of child fields in a k-</a:t>
            </a:r>
            <a:r>
              <a:rPr lang="en-US" altLang="zh-TW" sz="2800" err="1" smtClean="0"/>
              <a:t>ary</a:t>
            </a:r>
            <a:r>
              <a:rPr lang="en-US" altLang="zh-TW" sz="2800" smtClean="0"/>
              <a:t> tree with n nodes is </a:t>
            </a:r>
            <a:r>
              <a:rPr lang="en-US" altLang="zh-TW" sz="2800" err="1" smtClean="0">
                <a:solidFill>
                  <a:srgbClr val="C00000"/>
                </a:solidFill>
              </a:rPr>
              <a:t>nk</a:t>
            </a:r>
            <a:r>
              <a:rPr lang="en-US" altLang="zh-TW" sz="2800" smtClean="0"/>
              <a:t>.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Hence, the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zero fields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altLang="zh-TW" sz="2800" b="0" i="0" u="none" strike="noStrike" kern="1200" cap="none" spc="0" normalizeH="0" baseline="0" noProof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(n-1)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n(k-1) + 1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≥ 1.</a:t>
            </a:r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46508" y="3008827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zh-TW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CHILD 1</a:t>
                      </a:r>
                      <a:endParaRPr lang="zh-TW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CHILD 2</a:t>
                      </a:r>
                      <a:endParaRPr lang="zh-TW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……</a:t>
                      </a:r>
                      <a:endParaRPr lang="zh-TW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CHILD k</a:t>
                      </a:r>
                      <a:endParaRPr lang="zh-TW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solidFill>
                  <a:srgbClr val="0000CC"/>
                </a:solidFill>
              </a:rPr>
              <a:t>Left Child-Right Sibling</a:t>
            </a:r>
            <a:r>
              <a:rPr lang="en-US" altLang="zh-TW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TW" smtClean="0"/>
              <a:t>Representation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 rotWithShape="1">
          <a:blip r:embed="rId3" cstate="print"/>
          <a:srcRect r="8492"/>
          <a:stretch/>
        </p:blipFill>
        <p:spPr>
          <a:xfrm>
            <a:off x="1810634" y="962398"/>
            <a:ext cx="5218311" cy="249670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26981" y="4085990"/>
            <a:ext cx="90654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67959"/>
              </p:ext>
            </p:extLst>
          </p:nvPr>
        </p:nvGraphicFramePr>
        <p:xfrm>
          <a:off x="2915916" y="4287468"/>
          <a:ext cx="4130969" cy="226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r:id="rId4" imgW="3897782" imgH="2140610" progId="Visio.Drawing.11">
                  <p:embed/>
                </p:oleObj>
              </mc:Choice>
              <mc:Fallback>
                <p:oleObj r:id="rId4" imgW="3897782" imgH="2140610" progId="Visio.Drawing.11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916" y="4287468"/>
                        <a:ext cx="4130969" cy="2267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73071" y="3690749"/>
          <a:ext cx="32804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238"/>
                <a:gridCol w="1640238"/>
              </a:tblGrid>
              <a:tr h="41178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Data</a:t>
                      </a:r>
                      <a:endParaRPr lang="zh-TW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left child</a:t>
                      </a:r>
                      <a:endParaRPr lang="zh-TW" altLang="en-US" sz="240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smtClean="0">
                          <a:solidFill>
                            <a:schemeClr val="tx1"/>
                          </a:solidFill>
                        </a:rPr>
                        <a:t>right sibling</a:t>
                      </a:r>
                      <a:endParaRPr lang="zh-TW" altLang="en-US" sz="240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向下箭號 8"/>
          <p:cNvSpPr/>
          <p:nvPr/>
        </p:nvSpPr>
        <p:spPr>
          <a:xfrm>
            <a:off x="5067946" y="3626603"/>
            <a:ext cx="232474" cy="526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6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solidFill>
                  <a:srgbClr val="C00000"/>
                </a:solidFill>
              </a:rPr>
              <a:t>Left Child-Right Sibling </a:t>
            </a:r>
            <a:r>
              <a:rPr lang="en-US" altLang="zh-TW" smtClean="0"/>
              <a:t>Representation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38</a:t>
            </a:fld>
            <a:endParaRPr lang="zh-TW" altLang="en-US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 rotWithShape="1">
          <a:blip r:embed="rId2" cstate="print"/>
          <a:srcRect r="8492"/>
          <a:stretch/>
        </p:blipFill>
        <p:spPr>
          <a:xfrm>
            <a:off x="1795136" y="1225869"/>
            <a:ext cx="5218311" cy="249670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26981" y="4085990"/>
            <a:ext cx="906542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29127" y="3942851"/>
            <a:ext cx="2418120" cy="324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Data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6124" y="4267739"/>
            <a:ext cx="1291123" cy="324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right sibling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9127" y="4267739"/>
            <a:ext cx="1126998" cy="324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Left child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9127" y="3942851"/>
            <a:ext cx="2418120" cy="649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4634949" y="3863468"/>
            <a:ext cx="781812" cy="497660"/>
            <a:chOff x="5650401" y="5224556"/>
            <a:chExt cx="781812" cy="649776"/>
          </a:xfrm>
        </p:grpSpPr>
        <p:sp>
          <p:nvSpPr>
            <p:cNvPr id="12" name="矩形 11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A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490639" y="4583556"/>
            <a:ext cx="781812" cy="497660"/>
            <a:chOff x="5650401" y="5224556"/>
            <a:chExt cx="781812" cy="649776"/>
          </a:xfrm>
        </p:grpSpPr>
        <p:sp>
          <p:nvSpPr>
            <p:cNvPr id="20" name="矩形 19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B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634949" y="4585968"/>
            <a:ext cx="781812" cy="497660"/>
            <a:chOff x="5650401" y="5224556"/>
            <a:chExt cx="781812" cy="649776"/>
          </a:xfrm>
        </p:grpSpPr>
        <p:sp>
          <p:nvSpPr>
            <p:cNvPr id="25" name="矩形 24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C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5772108" y="4583556"/>
            <a:ext cx="781812" cy="497660"/>
            <a:chOff x="5650401" y="5224556"/>
            <a:chExt cx="781812" cy="649776"/>
          </a:xfrm>
        </p:grpSpPr>
        <p:sp>
          <p:nvSpPr>
            <p:cNvPr id="30" name="矩形 29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D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1801201" y="5359785"/>
            <a:ext cx="781812" cy="497660"/>
            <a:chOff x="5650401" y="5224556"/>
            <a:chExt cx="781812" cy="649776"/>
          </a:xfrm>
        </p:grpSpPr>
        <p:sp>
          <p:nvSpPr>
            <p:cNvPr id="35" name="矩形 34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E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2945511" y="5362197"/>
            <a:ext cx="781812" cy="497660"/>
            <a:chOff x="5650401" y="5224556"/>
            <a:chExt cx="781812" cy="649776"/>
          </a:xfrm>
        </p:grpSpPr>
        <p:sp>
          <p:nvSpPr>
            <p:cNvPr id="40" name="矩形 39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F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4082670" y="5359785"/>
            <a:ext cx="781812" cy="497660"/>
            <a:chOff x="5650401" y="5224556"/>
            <a:chExt cx="781812" cy="649776"/>
          </a:xfrm>
        </p:grpSpPr>
        <p:sp>
          <p:nvSpPr>
            <p:cNvPr id="45" name="矩形 44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G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5221057" y="5357204"/>
            <a:ext cx="781812" cy="497660"/>
            <a:chOff x="5650401" y="5224556"/>
            <a:chExt cx="781812" cy="649776"/>
          </a:xfrm>
        </p:grpSpPr>
        <p:sp>
          <p:nvSpPr>
            <p:cNvPr id="50" name="矩形 49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H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6365367" y="5359616"/>
            <a:ext cx="781812" cy="497660"/>
            <a:chOff x="5650401" y="5224556"/>
            <a:chExt cx="781812" cy="649776"/>
          </a:xfrm>
        </p:grpSpPr>
        <p:sp>
          <p:nvSpPr>
            <p:cNvPr id="55" name="矩形 54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I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7502526" y="5357204"/>
            <a:ext cx="781812" cy="497660"/>
            <a:chOff x="5650401" y="5224556"/>
            <a:chExt cx="781812" cy="649776"/>
          </a:xfrm>
        </p:grpSpPr>
        <p:sp>
          <p:nvSpPr>
            <p:cNvPr id="60" name="矩形 59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J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4708101" y="6112195"/>
            <a:ext cx="781812" cy="497660"/>
            <a:chOff x="5650401" y="5224556"/>
            <a:chExt cx="781812" cy="649776"/>
          </a:xfrm>
        </p:grpSpPr>
        <p:sp>
          <p:nvSpPr>
            <p:cNvPr id="65" name="矩形 64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M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群組 68"/>
          <p:cNvGrpSpPr/>
          <p:nvPr/>
        </p:nvGrpSpPr>
        <p:grpSpPr>
          <a:xfrm>
            <a:off x="1247281" y="6121339"/>
            <a:ext cx="781812" cy="497660"/>
            <a:chOff x="5650401" y="5224556"/>
            <a:chExt cx="781812" cy="649776"/>
          </a:xfrm>
        </p:grpSpPr>
        <p:sp>
          <p:nvSpPr>
            <p:cNvPr id="70" name="矩形 69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K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2377377" y="6121339"/>
            <a:ext cx="781812" cy="497660"/>
            <a:chOff x="5650401" y="5224556"/>
            <a:chExt cx="781812" cy="649776"/>
          </a:xfrm>
        </p:grpSpPr>
        <p:sp>
          <p:nvSpPr>
            <p:cNvPr id="75" name="矩形 74"/>
            <p:cNvSpPr/>
            <p:nvPr/>
          </p:nvSpPr>
          <p:spPr>
            <a:xfrm>
              <a:off x="5650401" y="5224556"/>
              <a:ext cx="781812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L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5650401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5650401" y="5224556"/>
              <a:ext cx="781812" cy="64977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6041307" y="5549444"/>
              <a:ext cx="390906" cy="3248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82" name="直線單箭頭接點 81"/>
          <p:cNvCxnSpPr/>
          <p:nvPr/>
        </p:nvCxnSpPr>
        <p:spPr>
          <a:xfrm>
            <a:off x="4082670" y="4975089"/>
            <a:ext cx="5522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>
          <a:xfrm>
            <a:off x="5218561" y="4975842"/>
            <a:ext cx="5522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/>
          <p:nvPr/>
        </p:nvCxnSpPr>
        <p:spPr>
          <a:xfrm>
            <a:off x="2387560" y="5731202"/>
            <a:ext cx="5522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>
          <a:xfrm>
            <a:off x="5807416" y="5737507"/>
            <a:ext cx="5522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/>
          <p:nvPr/>
        </p:nvCxnSpPr>
        <p:spPr>
          <a:xfrm>
            <a:off x="6951559" y="5730449"/>
            <a:ext cx="5522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/>
          <p:nvPr/>
        </p:nvCxnSpPr>
        <p:spPr>
          <a:xfrm>
            <a:off x="1823186" y="6489041"/>
            <a:ext cx="55227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手繪多邊形 95"/>
          <p:cNvSpPr/>
          <p:nvPr/>
        </p:nvSpPr>
        <p:spPr>
          <a:xfrm>
            <a:off x="3886200" y="4242816"/>
            <a:ext cx="941832" cy="320040"/>
          </a:xfrm>
          <a:custGeom>
            <a:avLst/>
            <a:gdLst>
              <a:gd name="connsiteX0" fmla="*/ 941832 w 941832"/>
              <a:gd name="connsiteY0" fmla="*/ 0 h 320040"/>
              <a:gd name="connsiteX1" fmla="*/ 941832 w 941832"/>
              <a:gd name="connsiteY1" fmla="*/ 201168 h 320040"/>
              <a:gd name="connsiteX2" fmla="*/ 0 w 941832"/>
              <a:gd name="connsiteY2" fmla="*/ 201168 h 320040"/>
              <a:gd name="connsiteX3" fmla="*/ 0 w 941832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832" h="320040">
                <a:moveTo>
                  <a:pt x="941832" y="0"/>
                </a:moveTo>
                <a:lnTo>
                  <a:pt x="941832" y="201168"/>
                </a:lnTo>
                <a:lnTo>
                  <a:pt x="0" y="201168"/>
                </a:lnTo>
                <a:lnTo>
                  <a:pt x="0" y="32004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手繪多邊形 96"/>
          <p:cNvSpPr/>
          <p:nvPr/>
        </p:nvSpPr>
        <p:spPr>
          <a:xfrm>
            <a:off x="2192107" y="4957047"/>
            <a:ext cx="1502070" cy="392497"/>
          </a:xfrm>
          <a:custGeom>
            <a:avLst/>
            <a:gdLst>
              <a:gd name="connsiteX0" fmla="*/ 941832 w 941832"/>
              <a:gd name="connsiteY0" fmla="*/ 0 h 320040"/>
              <a:gd name="connsiteX1" fmla="*/ 941832 w 941832"/>
              <a:gd name="connsiteY1" fmla="*/ 201168 h 320040"/>
              <a:gd name="connsiteX2" fmla="*/ 0 w 941832"/>
              <a:gd name="connsiteY2" fmla="*/ 201168 h 320040"/>
              <a:gd name="connsiteX3" fmla="*/ 0 w 941832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832" h="320040">
                <a:moveTo>
                  <a:pt x="941832" y="0"/>
                </a:moveTo>
                <a:lnTo>
                  <a:pt x="941832" y="201168"/>
                </a:lnTo>
                <a:lnTo>
                  <a:pt x="0" y="201168"/>
                </a:lnTo>
                <a:lnTo>
                  <a:pt x="0" y="32004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手繪多邊形 97"/>
          <p:cNvSpPr/>
          <p:nvPr/>
        </p:nvSpPr>
        <p:spPr>
          <a:xfrm>
            <a:off x="4459819" y="4958477"/>
            <a:ext cx="378668" cy="392497"/>
          </a:xfrm>
          <a:custGeom>
            <a:avLst/>
            <a:gdLst>
              <a:gd name="connsiteX0" fmla="*/ 941832 w 941832"/>
              <a:gd name="connsiteY0" fmla="*/ 0 h 320040"/>
              <a:gd name="connsiteX1" fmla="*/ 941832 w 941832"/>
              <a:gd name="connsiteY1" fmla="*/ 201168 h 320040"/>
              <a:gd name="connsiteX2" fmla="*/ 0 w 941832"/>
              <a:gd name="connsiteY2" fmla="*/ 201168 h 320040"/>
              <a:gd name="connsiteX3" fmla="*/ 0 w 941832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832" h="320040">
                <a:moveTo>
                  <a:pt x="941832" y="0"/>
                </a:moveTo>
                <a:lnTo>
                  <a:pt x="941832" y="201168"/>
                </a:lnTo>
                <a:lnTo>
                  <a:pt x="0" y="201168"/>
                </a:lnTo>
                <a:lnTo>
                  <a:pt x="0" y="32004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手繪多邊形 98"/>
          <p:cNvSpPr/>
          <p:nvPr/>
        </p:nvSpPr>
        <p:spPr>
          <a:xfrm>
            <a:off x="5622388" y="4958477"/>
            <a:ext cx="341158" cy="392497"/>
          </a:xfrm>
          <a:custGeom>
            <a:avLst/>
            <a:gdLst>
              <a:gd name="connsiteX0" fmla="*/ 941832 w 941832"/>
              <a:gd name="connsiteY0" fmla="*/ 0 h 320040"/>
              <a:gd name="connsiteX1" fmla="*/ 941832 w 941832"/>
              <a:gd name="connsiteY1" fmla="*/ 201168 h 320040"/>
              <a:gd name="connsiteX2" fmla="*/ 0 w 941832"/>
              <a:gd name="connsiteY2" fmla="*/ 201168 h 320040"/>
              <a:gd name="connsiteX3" fmla="*/ 0 w 941832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832" h="320040">
                <a:moveTo>
                  <a:pt x="941832" y="0"/>
                </a:moveTo>
                <a:lnTo>
                  <a:pt x="941832" y="201168"/>
                </a:lnTo>
                <a:lnTo>
                  <a:pt x="0" y="201168"/>
                </a:lnTo>
                <a:lnTo>
                  <a:pt x="0" y="32004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手繪多邊形 100"/>
          <p:cNvSpPr/>
          <p:nvPr/>
        </p:nvSpPr>
        <p:spPr>
          <a:xfrm>
            <a:off x="1652607" y="5726962"/>
            <a:ext cx="341158" cy="392497"/>
          </a:xfrm>
          <a:custGeom>
            <a:avLst/>
            <a:gdLst>
              <a:gd name="connsiteX0" fmla="*/ 941832 w 941832"/>
              <a:gd name="connsiteY0" fmla="*/ 0 h 320040"/>
              <a:gd name="connsiteX1" fmla="*/ 941832 w 941832"/>
              <a:gd name="connsiteY1" fmla="*/ 201168 h 320040"/>
              <a:gd name="connsiteX2" fmla="*/ 0 w 941832"/>
              <a:gd name="connsiteY2" fmla="*/ 201168 h 320040"/>
              <a:gd name="connsiteX3" fmla="*/ 0 w 941832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832" h="320040">
                <a:moveTo>
                  <a:pt x="941832" y="0"/>
                </a:moveTo>
                <a:lnTo>
                  <a:pt x="941832" y="201168"/>
                </a:lnTo>
                <a:lnTo>
                  <a:pt x="0" y="201168"/>
                </a:lnTo>
                <a:lnTo>
                  <a:pt x="0" y="32004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手繪多邊形 101"/>
          <p:cNvSpPr/>
          <p:nvPr/>
        </p:nvSpPr>
        <p:spPr>
          <a:xfrm>
            <a:off x="5092518" y="5710793"/>
            <a:ext cx="341158" cy="392497"/>
          </a:xfrm>
          <a:custGeom>
            <a:avLst/>
            <a:gdLst>
              <a:gd name="connsiteX0" fmla="*/ 941832 w 941832"/>
              <a:gd name="connsiteY0" fmla="*/ 0 h 320040"/>
              <a:gd name="connsiteX1" fmla="*/ 941832 w 941832"/>
              <a:gd name="connsiteY1" fmla="*/ 201168 h 320040"/>
              <a:gd name="connsiteX2" fmla="*/ 0 w 941832"/>
              <a:gd name="connsiteY2" fmla="*/ 201168 h 320040"/>
              <a:gd name="connsiteX3" fmla="*/ 0 w 941832"/>
              <a:gd name="connsiteY3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832" h="320040">
                <a:moveTo>
                  <a:pt x="941832" y="0"/>
                </a:moveTo>
                <a:lnTo>
                  <a:pt x="941832" y="201168"/>
                </a:lnTo>
                <a:lnTo>
                  <a:pt x="0" y="201168"/>
                </a:lnTo>
                <a:lnTo>
                  <a:pt x="0" y="320040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7538130" y="5570804"/>
            <a:ext cx="353846" cy="315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171218" y="4794737"/>
            <a:ext cx="353846" cy="315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7889822" y="5570805"/>
            <a:ext cx="353846" cy="315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412714" y="5598941"/>
            <a:ext cx="311643" cy="245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4780862" y="6372664"/>
            <a:ext cx="269440" cy="217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160690" y="6344529"/>
            <a:ext cx="241304" cy="2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541711" y="5584874"/>
            <a:ext cx="241304" cy="2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161884" y="5584874"/>
            <a:ext cx="241304" cy="2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3402228" y="5613010"/>
            <a:ext cx="241304" cy="2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022401" y="5598942"/>
            <a:ext cx="241304" cy="2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2839520" y="6358597"/>
            <a:ext cx="241304" cy="2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2431557" y="6330462"/>
            <a:ext cx="241304" cy="2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334277" y="6358597"/>
            <a:ext cx="241304" cy="27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smtClean="0">
                <a:solidFill>
                  <a:schemeClr val="tx1"/>
                </a:solidFill>
              </a:rPr>
              <a:t>0</a:t>
            </a:r>
            <a:endParaRPr lang="zh-TW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12"/>
          <p:cNvSpPr/>
          <p:nvPr/>
        </p:nvSpPr>
        <p:spPr>
          <a:xfrm>
            <a:off x="5315552" y="1788010"/>
            <a:ext cx="3652425" cy="49037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18872" y="4315155"/>
            <a:ext cx="5020056" cy="23766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47748" y="1788011"/>
            <a:ext cx="5020056" cy="23766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</a:rPr>
              <a:t>Degree-Two Tree </a:t>
            </a:r>
            <a:r>
              <a:rPr lang="en-US" altLang="zh-TW" smtClean="0"/>
              <a:t>Representation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76856" y="16276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78931" y="2148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228737"/>
              </p:ext>
            </p:extLst>
          </p:nvPr>
        </p:nvGraphicFramePr>
        <p:xfrm>
          <a:off x="5466397" y="2086575"/>
          <a:ext cx="3615881" cy="446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r:id="rId3" imgW="3055010" imgH="3767023" progId="Visio.Drawing.11">
                  <p:embed/>
                </p:oleObj>
              </mc:Choice>
              <mc:Fallback>
                <p:oleObj r:id="rId3" imgW="3055010" imgH="3767023" progId="Visio.Drawing.11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397" y="2086575"/>
                        <a:ext cx="3615881" cy="4468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內容版面配置區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92"/>
          <a:stretch/>
        </p:blipFill>
        <p:spPr>
          <a:xfrm>
            <a:off x="295497" y="1653662"/>
            <a:ext cx="4724559" cy="226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370" y="4407715"/>
            <a:ext cx="3995630" cy="2192957"/>
          </a:xfrm>
          <a:prstGeom prst="rect">
            <a:avLst/>
          </a:prstGeom>
        </p:spPr>
      </p:pic>
      <p:sp>
        <p:nvSpPr>
          <p:cNvPr id="14" name="向下箭號 13"/>
          <p:cNvSpPr/>
          <p:nvPr/>
        </p:nvSpPr>
        <p:spPr>
          <a:xfrm>
            <a:off x="2633472" y="4096512"/>
            <a:ext cx="365760" cy="3112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 rot="16200000">
            <a:off x="5049593" y="5178494"/>
            <a:ext cx="365760" cy="3112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60469" y="1331719"/>
            <a:ext cx="776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/>
              <a:t>We can represent any tree as a degree-two tree (binary tree)</a:t>
            </a:r>
            <a:endParaRPr lang="zh-TW" altLang="en-US" sz="2400"/>
          </a:p>
        </p:txBody>
      </p:sp>
      <p:sp>
        <p:nvSpPr>
          <p:cNvPr id="6" name="文字方塊 5"/>
          <p:cNvSpPr txBox="1"/>
          <p:nvPr/>
        </p:nvSpPr>
        <p:spPr>
          <a:xfrm>
            <a:off x="260469" y="1819413"/>
            <a:ext cx="106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/>
              <a:t>Any tree</a:t>
            </a:r>
            <a:endParaRPr lang="zh-TW" altLang="en-US" sz="2000"/>
          </a:p>
        </p:txBody>
      </p:sp>
      <p:sp>
        <p:nvSpPr>
          <p:cNvPr id="16" name="文字方塊 15"/>
          <p:cNvSpPr txBox="1"/>
          <p:nvPr/>
        </p:nvSpPr>
        <p:spPr>
          <a:xfrm>
            <a:off x="151982" y="4389338"/>
            <a:ext cx="2409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/>
              <a:t>Left child right sibling</a:t>
            </a:r>
            <a:endParaRPr lang="zh-TW" altLang="en-US" sz="2000"/>
          </a:p>
        </p:txBody>
      </p:sp>
      <p:sp>
        <p:nvSpPr>
          <p:cNvPr id="17" name="文字方塊 16"/>
          <p:cNvSpPr txBox="1"/>
          <p:nvPr/>
        </p:nvSpPr>
        <p:spPr>
          <a:xfrm>
            <a:off x="5541737" y="1819413"/>
            <a:ext cx="1392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>
                <a:solidFill>
                  <a:srgbClr val="C00000"/>
                </a:solidFill>
              </a:rPr>
              <a:t>Degree two</a:t>
            </a:r>
            <a:endParaRPr lang="zh-TW" altLang="en-US" sz="2000">
              <a:solidFill>
                <a:srgbClr val="C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594888" y="2309248"/>
            <a:ext cx="881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7 levels</a:t>
            </a:r>
          </a:p>
          <a:p>
            <a:r>
              <a:rPr lang="en-US" altLang="zh-TW" smtClean="0"/>
              <a:t>5 leafs</a:t>
            </a:r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76387" y="2244671"/>
            <a:ext cx="881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4 levels</a:t>
            </a:r>
          </a:p>
          <a:p>
            <a:r>
              <a:rPr lang="en-US" altLang="zh-TW" smtClean="0"/>
              <a:t>7 leafs</a:t>
            </a:r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479010" y="6059837"/>
            <a:ext cx="1562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>
                <a:solidFill>
                  <a:srgbClr val="0000CC"/>
                </a:solidFill>
              </a:rPr>
              <a:t>Binary tree</a:t>
            </a:r>
            <a:endParaRPr lang="zh-TW" altLang="en-US" sz="2400">
              <a:solidFill>
                <a:srgbClr val="0000CC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177152" y="4370522"/>
            <a:ext cx="17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(No right sibling)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0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Nature Lover’s View of a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</a:t>
            </a:fld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852404" y="1813302"/>
            <a:ext cx="7593378" cy="4227970"/>
            <a:chOff x="533400" y="2209800"/>
            <a:chExt cx="7075489" cy="3800475"/>
          </a:xfrm>
        </p:grpSpPr>
        <p:pic>
          <p:nvPicPr>
            <p:cNvPr id="5" name="Picture 4" descr="C:\sahni\clip\rad\TREE_SM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2895600"/>
              <a:ext cx="1901973" cy="190197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CC"/>
              </a:solidFill>
            </a:ln>
          </p:spPr>
        </p:pic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849688" y="4344987"/>
              <a:ext cx="3236913" cy="1665288"/>
              <a:chOff x="2425" y="2737"/>
              <a:chExt cx="2039" cy="1049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3840" y="3456"/>
                <a:ext cx="624" cy="330"/>
              </a:xfrm>
              <a:prstGeom prst="rect">
                <a:avLst/>
              </a:prstGeom>
              <a:noFill/>
              <a:ln w="381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FF0000"/>
                    </a:solidFill>
                    <a:ea typeface="新細明體" charset="-120"/>
                  </a:rPr>
                  <a:t>root</a:t>
                </a:r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H="1" flipV="1">
                <a:off x="2425" y="2737"/>
                <a:ext cx="1477" cy="77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4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" name="Group 18"/>
            <p:cNvGrpSpPr>
              <a:grpSpLocks/>
            </p:cNvGrpSpPr>
            <p:nvPr/>
          </p:nvGrpSpPr>
          <p:grpSpPr bwMode="auto">
            <a:xfrm>
              <a:off x="533400" y="3505201"/>
              <a:ext cx="3276600" cy="1285876"/>
              <a:chOff x="336" y="2208"/>
              <a:chExt cx="2064" cy="810"/>
            </a:xfrm>
          </p:grpSpPr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336" y="2688"/>
                <a:ext cx="120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FF0000"/>
                    </a:solidFill>
                    <a:ea typeface="新細明體" charset="-120"/>
                  </a:rPr>
                  <a:t>branches</a:t>
                </a: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V="1">
                <a:off x="1296" y="2208"/>
                <a:ext cx="1104" cy="624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 flipV="1">
                <a:off x="1344" y="2448"/>
                <a:ext cx="912" cy="52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4114801" y="2209800"/>
              <a:ext cx="3494088" cy="1447800"/>
              <a:chOff x="2592" y="1392"/>
              <a:chExt cx="2201" cy="912"/>
            </a:xfrm>
          </p:grpSpPr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flipH="1">
                <a:off x="2688" y="1632"/>
                <a:ext cx="1248" cy="57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H="1">
                <a:off x="2736" y="1728"/>
                <a:ext cx="1248" cy="57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3936" y="1392"/>
                <a:ext cx="857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FF0000"/>
                    </a:solidFill>
                    <a:ea typeface="新細明體" charset="-120"/>
                  </a:rPr>
                  <a:t>leaves</a:t>
                </a: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 flipH="1">
                <a:off x="2592" y="1536"/>
                <a:ext cx="1248" cy="57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40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Tree Representations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48481" name="Object 1"/>
          <p:cNvGraphicFramePr>
            <a:graphicFrameLocks noChangeAspect="1"/>
          </p:cNvGraphicFramePr>
          <p:nvPr/>
        </p:nvGraphicFramePr>
        <p:xfrm>
          <a:off x="1084879" y="1611821"/>
          <a:ext cx="6934653" cy="512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Visio" r:id="rId3" imgW="4652041" imgH="3434130" progId="Visio.Drawing.11">
                  <p:embed/>
                </p:oleObj>
              </mc:Choice>
              <mc:Fallback>
                <p:oleObj name="Visio" r:id="rId3" imgW="4652041" imgH="3434130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879" y="1611821"/>
                        <a:ext cx="6934653" cy="512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Tree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ea typeface="新細明體" pitchFamily="18" charset="-120"/>
              </a:rPr>
              <a:t>A </a:t>
            </a:r>
            <a:r>
              <a:rPr lang="en-US" altLang="zh-TW" b="1" smtClean="0">
                <a:ea typeface="新細明體" pitchFamily="18" charset="-120"/>
              </a:rPr>
              <a:t>traversal</a:t>
            </a:r>
            <a:r>
              <a:rPr lang="en-US" altLang="zh-TW" smtClean="0">
                <a:ea typeface="新細明體" pitchFamily="18" charset="-120"/>
              </a:rPr>
              <a:t> </a:t>
            </a:r>
            <a:r>
              <a:rPr lang="en-US" altLang="zh-TW" b="1" smtClean="0">
                <a:solidFill>
                  <a:srgbClr val="FF0000"/>
                </a:solidFill>
                <a:ea typeface="新細明體" pitchFamily="18" charset="-120"/>
              </a:rPr>
              <a:t>visits the nodes </a:t>
            </a:r>
            <a:r>
              <a:rPr lang="en-US" altLang="zh-TW" smtClean="0">
                <a:ea typeface="新細明體" pitchFamily="18" charset="-120"/>
              </a:rPr>
              <a:t>of a tree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in a systematic manner</a:t>
            </a:r>
          </a:p>
          <a:p>
            <a:r>
              <a:rPr lang="en-US" altLang="zh-TW" smtClean="0">
                <a:ea typeface="新細明體" pitchFamily="18" charset="-120"/>
              </a:rPr>
              <a:t>In a </a:t>
            </a:r>
            <a:r>
              <a:rPr lang="en-US" altLang="zh-TW" b="1" smtClean="0">
                <a:solidFill>
                  <a:srgbClr val="0000CC"/>
                </a:solidFill>
                <a:ea typeface="新細明體" pitchFamily="18" charset="-120"/>
              </a:rPr>
              <a:t>preorder</a:t>
            </a:r>
            <a:r>
              <a:rPr lang="en-US" altLang="zh-TW" b="1" smtClean="0">
                <a:ea typeface="新細明體" pitchFamily="18" charset="-120"/>
              </a:rPr>
              <a:t> </a:t>
            </a:r>
            <a:r>
              <a:rPr lang="en-US" altLang="zh-TW" smtClean="0">
                <a:ea typeface="新細明體" pitchFamily="18" charset="-120"/>
              </a:rPr>
              <a:t>traversal</a:t>
            </a:r>
            <a:r>
              <a:rPr lang="en-US" altLang="zh-TW" b="1" smtClean="0">
                <a:ea typeface="新細明體" pitchFamily="18" charset="-120"/>
              </a:rPr>
              <a:t> </a:t>
            </a:r>
            <a:r>
              <a:rPr lang="en-US" altLang="zh-TW" smtClean="0">
                <a:ea typeface="新細明體" pitchFamily="18" charset="-120"/>
              </a:rPr>
              <a:t>(VL..R) , a node is </a:t>
            </a:r>
            <a:r>
              <a:rPr lang="en-US" altLang="zh-TW" b="1" i="1" smtClean="0">
                <a:solidFill>
                  <a:srgbClr val="FF0000"/>
                </a:solidFill>
                <a:ea typeface="新細明體" pitchFamily="18" charset="-120"/>
              </a:rPr>
              <a:t>visited before its descendants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Application: print a structured document (tree printing)</a:t>
            </a:r>
          </a:p>
          <a:p>
            <a:r>
              <a:rPr lang="en-US" altLang="zh-TW" smtClean="0">
                <a:ea typeface="新細明體" pitchFamily="18" charset="-120"/>
              </a:rPr>
              <a:t>In a </a:t>
            </a:r>
            <a:r>
              <a:rPr lang="en-US" altLang="zh-TW" b="1" err="1" smtClean="0">
                <a:solidFill>
                  <a:srgbClr val="0000CC"/>
                </a:solidFill>
                <a:ea typeface="新細明體" pitchFamily="18" charset="-120"/>
              </a:rPr>
              <a:t>postorder</a:t>
            </a:r>
            <a:r>
              <a:rPr lang="en-US" altLang="zh-TW" smtClean="0">
                <a:ea typeface="新細明體" pitchFamily="18" charset="-120"/>
              </a:rPr>
              <a:t> traversal (L..RV) , a node is </a:t>
            </a:r>
            <a:r>
              <a:rPr lang="en-US" altLang="zh-TW" b="1" i="1" smtClean="0">
                <a:solidFill>
                  <a:srgbClr val="FF0000"/>
                </a:solidFill>
                <a:ea typeface="新細明體" pitchFamily="18" charset="-120"/>
              </a:rPr>
              <a:t>visited after its descendants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Application: compute space used by files in a directory and its subdirectories</a:t>
            </a:r>
          </a:p>
          <a:p>
            <a:r>
              <a:rPr lang="en-US" altLang="zh-TW" b="1" err="1" smtClean="0">
                <a:solidFill>
                  <a:srgbClr val="0000CC"/>
                </a:solidFill>
                <a:ea typeface="新細明體" pitchFamily="18" charset="-120"/>
              </a:rPr>
              <a:t>Inorder</a:t>
            </a:r>
            <a:r>
              <a:rPr lang="en-US" altLang="zh-TW" b="1" smtClean="0">
                <a:ea typeface="新細明體" pitchFamily="18" charset="-120"/>
              </a:rPr>
              <a:t> </a:t>
            </a:r>
            <a:r>
              <a:rPr lang="en-US" altLang="zh-TW" smtClean="0">
                <a:ea typeface="新細明體" pitchFamily="18" charset="-120"/>
              </a:rPr>
              <a:t>traversal : (LVR) especially for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binary tree</a:t>
            </a:r>
          </a:p>
          <a:p>
            <a:r>
              <a:rPr lang="en-US" altLang="zh-TW" b="1" smtClean="0">
                <a:solidFill>
                  <a:srgbClr val="0000CC"/>
                </a:solidFill>
                <a:ea typeface="新細明體" pitchFamily="18" charset="-120"/>
              </a:rPr>
              <a:t>Level order </a:t>
            </a:r>
            <a:r>
              <a:rPr lang="en-US" altLang="zh-TW" smtClean="0">
                <a:ea typeface="新細明體" pitchFamily="18" charset="-120"/>
              </a:rPr>
              <a:t>traversal : level by level traversal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Preorder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852845"/>
          </a:xfrm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In a </a:t>
            </a:r>
            <a:r>
              <a:rPr lang="en-US" altLang="zh-TW" b="1" smtClean="0">
                <a:ea typeface="新細明體" pitchFamily="18" charset="-120"/>
              </a:rPr>
              <a:t>preorder traversal (VL..R)</a:t>
            </a:r>
            <a:r>
              <a:rPr lang="en-US" altLang="zh-TW" smtClean="0">
                <a:ea typeface="新細明體" pitchFamily="18" charset="-120"/>
              </a:rPr>
              <a:t>, a node is </a:t>
            </a:r>
            <a:r>
              <a:rPr lang="en-US" altLang="zh-TW" b="1" i="1" smtClean="0">
                <a:solidFill>
                  <a:srgbClr val="FF0000"/>
                </a:solidFill>
                <a:ea typeface="新細明體" pitchFamily="18" charset="-120"/>
              </a:rPr>
              <a:t>visited before its descendants</a:t>
            </a:r>
          </a:p>
          <a:p>
            <a:r>
              <a:rPr lang="en-US" altLang="zh-TW" smtClean="0">
                <a:ea typeface="新細明體" pitchFamily="18" charset="-120"/>
              </a:rPr>
              <a:t>Application: print a structured document (tree printing)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5" name="Rectangle 11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229873" y="3302832"/>
            <a:ext cx="6676171" cy="160679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altLang="zh-TW" sz="2000" b="1">
                <a:latin typeface="Consolas" pitchFamily="49" charset="0"/>
                <a:ea typeface="新細明體" pitchFamily="18" charset="-120"/>
                <a:cs typeface="Consolas" pitchFamily="49" charset="0"/>
              </a:rPr>
              <a:t>Algorithm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 </a:t>
            </a: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Preorder(T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, v)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	perform the “visit” action for node v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	</a:t>
            </a:r>
            <a:r>
              <a:rPr lang="en-US" altLang="zh-TW" sz="2000" b="1">
                <a:latin typeface="Consolas" pitchFamily="49" charset="0"/>
                <a:ea typeface="新細明體" pitchFamily="18" charset="-120"/>
                <a:cs typeface="Consolas" pitchFamily="49" charset="0"/>
              </a:rPr>
              <a:t>for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 each child </a:t>
            </a:r>
            <a:r>
              <a:rPr lang="en-US" altLang="zh-TW" sz="2000" i="1">
                <a:latin typeface="Consolas" pitchFamily="49" charset="0"/>
                <a:ea typeface="新細明體" pitchFamily="18" charset="-120"/>
                <a:cs typeface="Consolas" pitchFamily="49" charset="0"/>
              </a:rPr>
              <a:t>w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 of v </a:t>
            </a:r>
            <a:r>
              <a:rPr lang="en-US" altLang="zh-TW" sz="2000" b="1">
                <a:latin typeface="Consolas" pitchFamily="49" charset="0"/>
                <a:ea typeface="新細明體" pitchFamily="18" charset="-120"/>
                <a:cs typeface="Consolas" pitchFamily="49" charset="0"/>
              </a:rPr>
              <a:t>do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	</a:t>
            </a: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   recursively 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traverse the </a:t>
            </a:r>
            <a:r>
              <a:rPr lang="en-US" altLang="zh-TW" sz="2000" err="1">
                <a:latin typeface="Consolas" pitchFamily="49" charset="0"/>
                <a:ea typeface="新細明體" pitchFamily="18" charset="-120"/>
                <a:cs typeface="Consolas" pitchFamily="49" charset="0"/>
              </a:rPr>
              <a:t>subtree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 </a:t>
            </a: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 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      rooted 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at w by calling </a:t>
            </a: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Preorder(T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, w)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790" y="5038604"/>
            <a:ext cx="5641146" cy="16435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2400" b="1">
                <a:solidFill>
                  <a:srgbClr val="000000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Algorithm</a:t>
            </a:r>
            <a:r>
              <a:rPr lang="en-US" altLang="zh-TW" sz="2400">
                <a:latin typeface="Consolas" pitchFamily="49" charset="0"/>
                <a:ea typeface="新細明體" pitchFamily="18" charset="-120"/>
                <a:cs typeface="Consolas" pitchFamily="49" charset="0"/>
              </a:rPr>
              <a:t> </a:t>
            </a:r>
            <a:r>
              <a:rPr lang="en-US" altLang="zh-TW" sz="2400" b="1" i="1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Preorder</a:t>
            </a:r>
            <a:r>
              <a:rPr lang="en-US" altLang="zh-TW" sz="2400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(</a:t>
            </a:r>
            <a:r>
              <a:rPr lang="en-US" altLang="zh-TW" sz="2400" b="1" i="1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v</a:t>
            </a:r>
            <a:r>
              <a:rPr lang="en-US" altLang="zh-TW" sz="240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altLang="zh-TW" sz="2400" b="1" i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visit</a:t>
            </a:r>
            <a:r>
              <a:rPr lang="en-US" altLang="zh-TW" sz="2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(</a:t>
            </a:r>
            <a:r>
              <a:rPr lang="en-US" altLang="zh-TW" sz="2400" b="1" i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v</a:t>
            </a:r>
            <a:r>
              <a:rPr lang="en-US" altLang="zh-TW" sz="240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)              </a:t>
            </a:r>
            <a:r>
              <a:rPr lang="en-US" altLang="zh-TW" sz="2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-- O(1)</a:t>
            </a:r>
            <a:endParaRPr lang="en-US" altLang="zh-TW" sz="2400" b="1" smtClean="0">
              <a:solidFill>
                <a:schemeClr val="accent6">
                  <a:lumMod val="75000"/>
                </a:schemeClr>
              </a:solidFill>
              <a:latin typeface="Consolas" pitchFamily="49" charset="0"/>
              <a:ea typeface="新細明體" pitchFamily="18" charset="-120"/>
              <a:cs typeface="Consolas" pitchFamily="49" charset="0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2400" b="1" smtClean="0">
                <a:solidFill>
                  <a:srgbClr val="000000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for</a:t>
            </a:r>
            <a:r>
              <a:rPr lang="en-US" altLang="zh-TW" sz="2400" smtClean="0">
                <a:solidFill>
                  <a:srgbClr val="000000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 </a:t>
            </a:r>
            <a:r>
              <a:rPr lang="en-US" altLang="zh-TW" sz="2400" b="1">
                <a:solidFill>
                  <a:srgbClr val="000000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each</a:t>
            </a:r>
            <a:r>
              <a:rPr lang="en-US" altLang="zh-TW" sz="2400">
                <a:latin typeface="Consolas" pitchFamily="49" charset="0"/>
                <a:ea typeface="新細明體" pitchFamily="18" charset="-120"/>
                <a:cs typeface="Consolas" pitchFamily="49" charset="0"/>
              </a:rPr>
              <a:t> </a:t>
            </a:r>
            <a:r>
              <a:rPr lang="en-US" altLang="zh-TW" sz="240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child </a:t>
            </a:r>
            <a:r>
              <a:rPr lang="en-US" altLang="zh-TW" sz="2400" b="1" i="1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w</a:t>
            </a:r>
            <a:r>
              <a:rPr lang="en-US" altLang="zh-TW" sz="240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 of </a:t>
            </a:r>
            <a:r>
              <a:rPr lang="en-US" altLang="zh-TW" sz="2400" b="1" i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v </a:t>
            </a:r>
            <a:r>
              <a:rPr lang="en-US" altLang="zh-TW" sz="2400" b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–- O(</a:t>
            </a:r>
            <a:r>
              <a:rPr lang="en-US" altLang="zh-TW" sz="2400" b="1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c</a:t>
            </a:r>
            <a:r>
              <a:rPr lang="en-US" altLang="zh-TW" sz="2400" b="1" baseline="-2500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v</a:t>
            </a:r>
            <a:r>
              <a:rPr lang="en-US" altLang="zh-TW" sz="2400" b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)</a:t>
            </a:r>
            <a:endParaRPr lang="en-US" altLang="zh-TW" sz="2400" b="1">
              <a:solidFill>
                <a:schemeClr val="accent6">
                  <a:lumMod val="75000"/>
                </a:schemeClr>
              </a:solidFill>
              <a:latin typeface="Consolas" pitchFamily="49" charset="0"/>
              <a:ea typeface="新細明體" pitchFamily="18" charset="-120"/>
              <a:cs typeface="Consolas" pitchFamily="49" charset="0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zh-TW" sz="2400" b="1" i="1">
                <a:solidFill>
                  <a:schemeClr val="accent2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	</a:t>
            </a:r>
            <a:r>
              <a:rPr lang="en-US" altLang="zh-TW" sz="2400" b="1" i="1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Preorder</a:t>
            </a:r>
            <a:r>
              <a:rPr lang="en-US" altLang="zh-TW" sz="2400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(</a:t>
            </a:r>
            <a:r>
              <a:rPr lang="en-US" altLang="zh-TW" sz="2400" b="1" i="1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w</a:t>
            </a:r>
            <a:r>
              <a:rPr lang="en-US" altLang="zh-TW" sz="2400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)</a:t>
            </a:r>
            <a:endParaRPr lang="en-US" altLang="zh-TW" sz="2400">
              <a:solidFill>
                <a:srgbClr val="0000CC"/>
              </a:solidFill>
              <a:latin typeface="Consolas" pitchFamily="49" charset="0"/>
              <a:ea typeface="新細明體" pitchFamily="18" charset="-12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Preorder Traversal for tree printing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43</a:t>
            </a:fld>
            <a:endParaRPr lang="zh-TW" alt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420" y="4032966"/>
            <a:ext cx="6738425" cy="25850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688823" y="1387762"/>
            <a:ext cx="7802136" cy="25545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altLang="zh-TW" sz="2000" b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preorderPrint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b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Tree&amp; T, </a:t>
            </a:r>
            <a:r>
              <a:rPr lang="en-US" altLang="zh-TW" sz="2000" b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Position&amp; v){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&lt;&lt;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v.element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();    </a:t>
            </a:r>
            <a:r>
              <a:rPr lang="en-US" altLang="zh-TW" sz="200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print element</a:t>
            </a:r>
            <a:endParaRPr lang="en-US" altLang="zh-TW" sz="2000" smtClean="0">
              <a:latin typeface="Consolas" pitchFamily="49" charset="0"/>
              <a:cs typeface="Consolas" pitchFamily="49" charset="0"/>
            </a:endParaRP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PositionIterator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children =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T.children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(v);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children.hasNext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()) { </a:t>
            </a:r>
            <a:r>
              <a:rPr lang="en-US" altLang="zh-TW" sz="200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visit children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preorderPrint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(T,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children.next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&lt;&lt; “ “;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en-US" sz="200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pitchFamily="18" charset="-120"/>
              </a:rPr>
              <a:t>Using Preorder Traversal for Representing a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smtClean="0">
                <a:ea typeface="新細明體" pitchFamily="18" charset="-120"/>
              </a:rPr>
              <a:t>Parenthetic string representation</a:t>
            </a:r>
            <a:r>
              <a:rPr lang="en-US" altLang="zh-TW" smtClean="0">
                <a:ea typeface="新細明體" pitchFamily="18" charset="-120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P(T)</a:t>
            </a:r>
            <a:r>
              <a:rPr lang="en-US" altLang="zh-TW" smtClean="0">
                <a:ea typeface="新細明體" pitchFamily="18" charset="-120"/>
              </a:rPr>
              <a:t> of a tree is recursively defined as follows:</a:t>
            </a:r>
          </a:p>
          <a:p>
            <a:r>
              <a:rPr lang="en-US" altLang="zh-TW" b="1" i="1" smtClean="0">
                <a:ea typeface="新細明體" pitchFamily="18" charset="-120"/>
              </a:rPr>
              <a:t>Algorithm</a:t>
            </a:r>
            <a:r>
              <a:rPr lang="en-US" altLang="zh-TW" smtClean="0">
                <a:ea typeface="新細明體" pitchFamily="18" charset="-120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P(T)</a:t>
            </a:r>
            <a:r>
              <a:rPr lang="en-US" altLang="zh-TW" smtClean="0">
                <a:ea typeface="新細明體" pitchFamily="18" charset="-120"/>
              </a:rPr>
              <a:t> (</a:t>
            </a:r>
            <a:r>
              <a:rPr lang="en-US" altLang="zh-TW" err="1" smtClean="0">
                <a:solidFill>
                  <a:srgbClr val="C00000"/>
                </a:solidFill>
                <a:ea typeface="新細明體" pitchFamily="18" charset="-120"/>
              </a:rPr>
              <a:t>ParenPrint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()</a:t>
            </a:r>
            <a:r>
              <a:rPr lang="en-US" altLang="zh-TW" smtClean="0">
                <a:ea typeface="新細明體" pitchFamily="18" charset="-120"/>
              </a:rPr>
              <a:t>)</a:t>
            </a:r>
          </a:p>
          <a:p>
            <a:pPr>
              <a:buNone/>
            </a:pPr>
            <a:r>
              <a:rPr lang="en-US" altLang="zh-TW" smtClean="0">
                <a:ea typeface="新細明體" pitchFamily="18" charset="-120"/>
              </a:rPr>
              <a:t>	If T consists of single node then</a:t>
            </a:r>
          </a:p>
          <a:p>
            <a:pPr>
              <a:buNone/>
            </a:pPr>
            <a:r>
              <a:rPr lang="en-US" altLang="zh-TW" smtClean="0">
                <a:ea typeface="新細明體" pitchFamily="18" charset="-120"/>
              </a:rPr>
              <a:t>     P(T) = </a:t>
            </a:r>
            <a:r>
              <a:rPr lang="en-US" altLang="zh-TW" err="1" smtClean="0">
                <a:ea typeface="新細明體" pitchFamily="18" charset="-120"/>
              </a:rPr>
              <a:t>v.element</a:t>
            </a:r>
            <a:r>
              <a:rPr lang="en-US" altLang="zh-TW" smtClean="0">
                <a:ea typeface="新細明體" pitchFamily="18" charset="-120"/>
              </a:rPr>
              <a:t>(), </a:t>
            </a:r>
          </a:p>
          <a:p>
            <a:pPr>
              <a:buNone/>
            </a:pPr>
            <a:r>
              <a:rPr lang="en-US" altLang="zh-TW" smtClean="0">
                <a:ea typeface="新細明體" pitchFamily="18" charset="-120"/>
              </a:rPr>
              <a:t>	otherwise  </a:t>
            </a:r>
          </a:p>
          <a:p>
            <a:pPr>
              <a:buNone/>
            </a:pPr>
            <a:r>
              <a:rPr lang="en-US" altLang="zh-TW" smtClean="0">
                <a:ea typeface="新細明體" pitchFamily="18" charset="-120"/>
              </a:rPr>
              <a:t>	  P(T) = </a:t>
            </a:r>
            <a:r>
              <a:rPr lang="en-US" altLang="zh-TW" err="1" smtClean="0">
                <a:ea typeface="新細明體" pitchFamily="18" charset="-120"/>
              </a:rPr>
              <a:t>v.element</a:t>
            </a:r>
            <a:r>
              <a:rPr lang="en-US" altLang="zh-TW" smtClean="0">
                <a:ea typeface="新細明體" pitchFamily="18" charset="-120"/>
              </a:rPr>
              <a:t>()+”(“+P(T</a:t>
            </a:r>
            <a:r>
              <a:rPr lang="en-US" altLang="zh-TW" baseline="-25000" smtClean="0">
                <a:ea typeface="新細明體" pitchFamily="18" charset="-120"/>
              </a:rPr>
              <a:t>1</a:t>
            </a:r>
            <a:r>
              <a:rPr lang="en-US" altLang="zh-TW" smtClean="0">
                <a:ea typeface="新細明體" pitchFamily="18" charset="-120"/>
              </a:rPr>
              <a:t>)+P(T</a:t>
            </a:r>
            <a:r>
              <a:rPr lang="en-US" altLang="zh-TW" baseline="-25000" smtClean="0">
                <a:ea typeface="新細明體" pitchFamily="18" charset="-120"/>
              </a:rPr>
              <a:t>2</a:t>
            </a:r>
            <a:r>
              <a:rPr lang="en-US" altLang="zh-TW" smtClean="0">
                <a:ea typeface="新細明體" pitchFamily="18" charset="-120"/>
              </a:rPr>
              <a:t>)+…..+P(</a:t>
            </a:r>
            <a:r>
              <a:rPr lang="en-US" altLang="zh-TW" err="1" smtClean="0">
                <a:ea typeface="新細明體" pitchFamily="18" charset="-120"/>
              </a:rPr>
              <a:t>T</a:t>
            </a:r>
            <a:r>
              <a:rPr lang="en-US" altLang="zh-TW" baseline="-25000" err="1" smtClean="0">
                <a:ea typeface="新細明體" pitchFamily="18" charset="-120"/>
              </a:rPr>
              <a:t>k</a:t>
            </a:r>
            <a:r>
              <a:rPr lang="en-US" altLang="zh-TW" smtClean="0">
                <a:ea typeface="新細明體" pitchFamily="18" charset="-120"/>
              </a:rPr>
              <a:t>)+”)”</a:t>
            </a:r>
          </a:p>
          <a:p>
            <a:pPr>
              <a:buNone/>
            </a:pPr>
            <a:r>
              <a:rPr lang="en-US" altLang="zh-TW" smtClean="0">
                <a:ea typeface="新細明體" pitchFamily="18" charset="-120"/>
              </a:rPr>
              <a:t>	where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v is the root</a:t>
            </a:r>
            <a:r>
              <a:rPr lang="en-US" altLang="zh-TW" smtClean="0">
                <a:ea typeface="新細明體" pitchFamily="18" charset="-120"/>
              </a:rPr>
              <a:t> of T and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T</a:t>
            </a:r>
            <a:r>
              <a:rPr lang="en-US" altLang="zh-TW" baseline="-25000" smtClean="0">
                <a:solidFill>
                  <a:srgbClr val="0000CC"/>
                </a:solidFill>
                <a:ea typeface="新細明體" pitchFamily="18" charset="-120"/>
              </a:rPr>
              <a:t>1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, T</a:t>
            </a:r>
            <a:r>
              <a:rPr lang="en-US" altLang="zh-TW" baseline="-25000" smtClean="0">
                <a:solidFill>
                  <a:srgbClr val="0000CC"/>
                </a:solidFill>
                <a:ea typeface="新細明體" pitchFamily="18" charset="-120"/>
              </a:rPr>
              <a:t>2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,…</a:t>
            </a:r>
            <a:r>
              <a:rPr lang="en-US" altLang="zh-TW" err="1" smtClean="0">
                <a:solidFill>
                  <a:srgbClr val="0000CC"/>
                </a:solidFill>
                <a:ea typeface="新細明體" pitchFamily="18" charset="-120"/>
              </a:rPr>
              <a:t>T</a:t>
            </a:r>
            <a:r>
              <a:rPr lang="en-US" altLang="zh-TW" baseline="-25000" err="1" smtClean="0">
                <a:solidFill>
                  <a:srgbClr val="0000CC"/>
                </a:solidFill>
                <a:ea typeface="新細明體" pitchFamily="18" charset="-120"/>
              </a:rPr>
              <a:t>k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 </a:t>
            </a:r>
            <a:r>
              <a:rPr lang="en-US" altLang="zh-TW" smtClean="0">
                <a:ea typeface="新細明體" pitchFamily="18" charset="-120"/>
              </a:rPr>
              <a:t>are the </a:t>
            </a:r>
            <a:r>
              <a:rPr lang="en-US" altLang="zh-TW" err="1" smtClean="0">
                <a:solidFill>
                  <a:srgbClr val="0000CC"/>
                </a:solidFill>
                <a:ea typeface="新細明體" pitchFamily="18" charset="-120"/>
              </a:rPr>
              <a:t>subtrees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 rooted at the children of v</a:t>
            </a:r>
            <a:r>
              <a:rPr lang="en-US" altLang="zh-TW" smtClean="0">
                <a:ea typeface="新細明體" pitchFamily="18" charset="-120"/>
              </a:rPr>
              <a:t>, which are given in order if T is an ordered tree. We use “+” as the string concatenation.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869809" y="3334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pitchFamily="18" charset="-120"/>
              </a:rPr>
              <a:t>ParenPrint</a:t>
            </a:r>
            <a:r>
              <a:rPr lang="en-US" altLang="zh-TW" smtClean="0">
                <a:ea typeface="新細明體" pitchFamily="18" charset="-120"/>
              </a:rPr>
              <a:t>()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35" y="3644732"/>
            <a:ext cx="5759450" cy="2992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3628872" y="1382157"/>
            <a:ext cx="5102228" cy="4187826"/>
            <a:chOff x="2562" y="1129"/>
            <a:chExt cx="3214" cy="26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AutoShape 5"/>
            <p:cNvSpPr>
              <a:spLocks noChangeAspect="1" noChangeArrowheads="1"/>
            </p:cNvSpPr>
            <p:nvPr/>
          </p:nvSpPr>
          <p:spPr bwMode="auto">
            <a:xfrm>
              <a:off x="3690" y="1129"/>
              <a:ext cx="1188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Electronics’R’Us</a:t>
              </a:r>
            </a:p>
          </p:txBody>
        </p:sp>
        <p:sp>
          <p:nvSpPr>
            <p:cNvPr id="8" name="AutoShape 6"/>
            <p:cNvSpPr>
              <a:spLocks noChangeAspect="1" noChangeArrowheads="1"/>
            </p:cNvSpPr>
            <p:nvPr/>
          </p:nvSpPr>
          <p:spPr bwMode="auto">
            <a:xfrm>
              <a:off x="3107" y="1718"/>
              <a:ext cx="477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Sales</a:t>
              </a:r>
            </a:p>
          </p:txBody>
        </p:sp>
        <p:sp>
          <p:nvSpPr>
            <p:cNvPr id="9" name="AutoShape 7"/>
            <p:cNvSpPr>
              <a:spLocks noChangeAspect="1" noChangeArrowheads="1"/>
            </p:cNvSpPr>
            <p:nvPr/>
          </p:nvSpPr>
          <p:spPr bwMode="auto">
            <a:xfrm>
              <a:off x="3701" y="1719"/>
              <a:ext cx="856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Purchasing</a:t>
              </a:r>
            </a:p>
          </p:txBody>
        </p:sp>
        <p:sp>
          <p:nvSpPr>
            <p:cNvPr id="10" name="AutoShape 8"/>
            <p:cNvSpPr>
              <a:spLocks noChangeAspect="1" noChangeArrowheads="1"/>
            </p:cNvSpPr>
            <p:nvPr/>
          </p:nvSpPr>
          <p:spPr bwMode="auto">
            <a:xfrm>
              <a:off x="4558" y="1719"/>
              <a:ext cx="1110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Manufacturing</a:t>
              </a:r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4484" y="2264"/>
              <a:ext cx="312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TV</a:t>
              </a:r>
            </a:p>
          </p:txBody>
        </p:sp>
        <p:sp>
          <p:nvSpPr>
            <p:cNvPr id="12" name="AutoShape 10"/>
            <p:cNvSpPr>
              <a:spLocks noChangeAspect="1" noChangeArrowheads="1"/>
            </p:cNvSpPr>
            <p:nvPr/>
          </p:nvSpPr>
          <p:spPr bwMode="auto">
            <a:xfrm>
              <a:off x="4875" y="2263"/>
              <a:ext cx="327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CD</a:t>
              </a:r>
            </a:p>
          </p:txBody>
        </p:sp>
        <p:sp>
          <p:nvSpPr>
            <p:cNvPr id="13" name="AutoShape 11"/>
            <p:cNvSpPr>
              <a:spLocks noChangeAspect="1" noChangeArrowheads="1"/>
            </p:cNvSpPr>
            <p:nvPr/>
          </p:nvSpPr>
          <p:spPr bwMode="auto">
            <a:xfrm>
              <a:off x="2562" y="2277"/>
              <a:ext cx="754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Domestic</a:t>
              </a:r>
            </a:p>
          </p:txBody>
        </p:sp>
        <p:sp>
          <p:nvSpPr>
            <p:cNvPr id="14" name="AutoShape 12"/>
            <p:cNvSpPr>
              <a:spLocks noChangeAspect="1" noChangeArrowheads="1"/>
            </p:cNvSpPr>
            <p:nvPr/>
          </p:nvSpPr>
          <p:spPr bwMode="auto">
            <a:xfrm>
              <a:off x="3334" y="2277"/>
              <a:ext cx="987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International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7" idx="2"/>
              <a:endCxn id="8" idx="0"/>
            </p:cNvCxnSpPr>
            <p:nvPr/>
          </p:nvCxnSpPr>
          <p:spPr bwMode="auto">
            <a:xfrm flipH="1">
              <a:off x="3346" y="1408"/>
              <a:ext cx="939" cy="31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4"/>
            <p:cNvCxnSpPr>
              <a:cxnSpLocks noChangeShapeType="1"/>
              <a:stCxn id="7" idx="2"/>
              <a:endCxn id="10" idx="0"/>
            </p:cNvCxnSpPr>
            <p:nvPr/>
          </p:nvCxnSpPr>
          <p:spPr bwMode="auto">
            <a:xfrm>
              <a:off x="4284" y="1408"/>
              <a:ext cx="829" cy="31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5"/>
            <p:cNvCxnSpPr>
              <a:cxnSpLocks noChangeShapeType="1"/>
              <a:stCxn id="7" idx="2"/>
              <a:endCxn id="9" idx="0"/>
            </p:cNvCxnSpPr>
            <p:nvPr/>
          </p:nvCxnSpPr>
          <p:spPr bwMode="auto">
            <a:xfrm flipH="1">
              <a:off x="4129" y="1408"/>
              <a:ext cx="155" cy="31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6"/>
            <p:cNvCxnSpPr>
              <a:cxnSpLocks noChangeShapeType="1"/>
              <a:stCxn id="10" idx="2"/>
              <a:endCxn id="12" idx="0"/>
            </p:cNvCxnSpPr>
            <p:nvPr/>
          </p:nvCxnSpPr>
          <p:spPr bwMode="auto">
            <a:xfrm flipH="1">
              <a:off x="5039" y="1998"/>
              <a:ext cx="74" cy="26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7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 flipH="1">
              <a:off x="4640" y="1998"/>
              <a:ext cx="472" cy="26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8"/>
            <p:cNvCxnSpPr>
              <a:cxnSpLocks noChangeShapeType="1"/>
              <a:stCxn id="8" idx="2"/>
              <a:endCxn id="14" idx="0"/>
            </p:cNvCxnSpPr>
            <p:nvPr/>
          </p:nvCxnSpPr>
          <p:spPr bwMode="auto">
            <a:xfrm>
              <a:off x="3346" y="1996"/>
              <a:ext cx="482" cy="28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1" name="AutoShape 19"/>
            <p:cNvCxnSpPr>
              <a:cxnSpLocks noChangeShapeType="1"/>
              <a:stCxn id="8" idx="2"/>
              <a:endCxn id="13" idx="0"/>
            </p:cNvCxnSpPr>
            <p:nvPr/>
          </p:nvCxnSpPr>
          <p:spPr bwMode="auto">
            <a:xfrm flipH="1">
              <a:off x="2939" y="1996"/>
              <a:ext cx="406" cy="28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2" name="AutoShape 20"/>
            <p:cNvSpPr>
              <a:spLocks noChangeAspect="1" noChangeArrowheads="1"/>
            </p:cNvSpPr>
            <p:nvPr/>
          </p:nvSpPr>
          <p:spPr bwMode="auto">
            <a:xfrm>
              <a:off x="2699" y="2867"/>
              <a:ext cx="628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Canada</a:t>
              </a:r>
            </a:p>
          </p:txBody>
        </p:sp>
        <p:sp>
          <p:nvSpPr>
            <p:cNvPr id="23" name="AutoShape 21"/>
            <p:cNvSpPr>
              <a:spLocks noChangeAspect="1" noChangeArrowheads="1"/>
            </p:cNvSpPr>
            <p:nvPr/>
          </p:nvSpPr>
          <p:spPr bwMode="auto">
            <a:xfrm>
              <a:off x="3379" y="2867"/>
              <a:ext cx="798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S.America</a:t>
              </a:r>
            </a:p>
          </p:txBody>
        </p:sp>
        <p:cxnSp>
          <p:nvCxnSpPr>
            <p:cNvPr id="24" name="AutoShape 22"/>
            <p:cNvCxnSpPr>
              <a:cxnSpLocks noChangeShapeType="1"/>
              <a:stCxn id="14" idx="2"/>
              <a:endCxn id="23" idx="0"/>
            </p:cNvCxnSpPr>
            <p:nvPr/>
          </p:nvCxnSpPr>
          <p:spPr bwMode="auto">
            <a:xfrm flipH="1">
              <a:off x="3778" y="2556"/>
              <a:ext cx="49" cy="31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5" name="AutoShape 23"/>
            <p:cNvCxnSpPr>
              <a:cxnSpLocks noChangeShapeType="1"/>
              <a:stCxn id="14" idx="2"/>
              <a:endCxn id="22" idx="0"/>
            </p:cNvCxnSpPr>
            <p:nvPr/>
          </p:nvCxnSpPr>
          <p:spPr bwMode="auto">
            <a:xfrm flipH="1">
              <a:off x="3013" y="2556"/>
              <a:ext cx="814" cy="31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6" name="AutoShape 24"/>
            <p:cNvSpPr>
              <a:spLocks noChangeAspect="1" noChangeArrowheads="1"/>
            </p:cNvSpPr>
            <p:nvPr/>
          </p:nvSpPr>
          <p:spPr bwMode="auto">
            <a:xfrm>
              <a:off x="4256" y="2867"/>
              <a:ext cx="736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Overseas</a:t>
              </a:r>
            </a:p>
          </p:txBody>
        </p:sp>
        <p:cxnSp>
          <p:nvCxnSpPr>
            <p:cNvPr id="27" name="AutoShape 25"/>
            <p:cNvCxnSpPr>
              <a:cxnSpLocks noChangeShapeType="1"/>
              <a:stCxn id="14" idx="2"/>
              <a:endCxn id="26" idx="0"/>
            </p:cNvCxnSpPr>
            <p:nvPr/>
          </p:nvCxnSpPr>
          <p:spPr bwMode="auto">
            <a:xfrm>
              <a:off x="3828" y="2556"/>
              <a:ext cx="797" cy="31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8" name="AutoShape 26"/>
            <p:cNvSpPr>
              <a:spLocks noChangeAspect="1" noChangeArrowheads="1"/>
            </p:cNvSpPr>
            <p:nvPr/>
          </p:nvSpPr>
          <p:spPr bwMode="auto">
            <a:xfrm>
              <a:off x="2653" y="1718"/>
              <a:ext cx="437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R&amp;D</a:t>
              </a:r>
            </a:p>
          </p:txBody>
        </p:sp>
        <p:sp>
          <p:nvSpPr>
            <p:cNvPr id="29" name="AutoShape 27"/>
            <p:cNvSpPr>
              <a:spLocks noChangeAspect="1" noChangeArrowheads="1"/>
            </p:cNvSpPr>
            <p:nvPr/>
          </p:nvSpPr>
          <p:spPr bwMode="auto">
            <a:xfrm>
              <a:off x="5260" y="2263"/>
              <a:ext cx="516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Tuner</a:t>
              </a:r>
            </a:p>
          </p:txBody>
        </p:sp>
        <p:cxnSp>
          <p:nvCxnSpPr>
            <p:cNvPr id="30" name="AutoShape 28"/>
            <p:cNvCxnSpPr>
              <a:cxnSpLocks noChangeShapeType="1"/>
              <a:endCxn id="29" idx="0"/>
            </p:cNvCxnSpPr>
            <p:nvPr/>
          </p:nvCxnSpPr>
          <p:spPr bwMode="auto">
            <a:xfrm>
              <a:off x="5101" y="1965"/>
              <a:ext cx="417" cy="29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1" name="AutoShape 29"/>
            <p:cNvSpPr>
              <a:spLocks noChangeAspect="1" noChangeArrowheads="1"/>
            </p:cNvSpPr>
            <p:nvPr/>
          </p:nvSpPr>
          <p:spPr bwMode="auto">
            <a:xfrm>
              <a:off x="3022" y="3488"/>
              <a:ext cx="523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Africa</a:t>
              </a:r>
            </a:p>
          </p:txBody>
        </p:sp>
        <p:sp>
          <p:nvSpPr>
            <p:cNvPr id="32" name="AutoShape 30"/>
            <p:cNvSpPr>
              <a:spLocks noChangeAspect="1" noChangeArrowheads="1"/>
            </p:cNvSpPr>
            <p:nvPr/>
          </p:nvSpPr>
          <p:spPr bwMode="auto">
            <a:xfrm>
              <a:off x="3649" y="3488"/>
              <a:ext cx="607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Europe</a:t>
              </a:r>
            </a:p>
          </p:txBody>
        </p:sp>
        <p:cxnSp>
          <p:nvCxnSpPr>
            <p:cNvPr id="33" name="AutoShape 31"/>
            <p:cNvCxnSpPr>
              <a:cxnSpLocks noChangeShapeType="1"/>
              <a:stCxn id="26" idx="2"/>
              <a:endCxn id="32" idx="0"/>
            </p:cNvCxnSpPr>
            <p:nvPr/>
          </p:nvCxnSpPr>
          <p:spPr bwMode="auto">
            <a:xfrm flipH="1">
              <a:off x="3953" y="3146"/>
              <a:ext cx="672" cy="34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4" name="AutoShape 32"/>
            <p:cNvCxnSpPr>
              <a:cxnSpLocks noChangeShapeType="1"/>
              <a:stCxn id="26" idx="2"/>
              <a:endCxn id="31" idx="0"/>
            </p:cNvCxnSpPr>
            <p:nvPr/>
          </p:nvCxnSpPr>
          <p:spPr bwMode="auto">
            <a:xfrm flipH="1">
              <a:off x="3284" y="3146"/>
              <a:ext cx="1341" cy="34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5" name="AutoShape 33"/>
            <p:cNvSpPr>
              <a:spLocks noChangeAspect="1" noChangeArrowheads="1"/>
            </p:cNvSpPr>
            <p:nvPr/>
          </p:nvSpPr>
          <p:spPr bwMode="auto">
            <a:xfrm>
              <a:off x="4913" y="3474"/>
              <a:ext cx="722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Australia</a:t>
              </a:r>
            </a:p>
          </p:txBody>
        </p:sp>
        <p:cxnSp>
          <p:nvCxnSpPr>
            <p:cNvPr id="36" name="AutoShape 34"/>
            <p:cNvCxnSpPr>
              <a:cxnSpLocks noChangeShapeType="1"/>
              <a:stCxn id="26" idx="2"/>
              <a:endCxn id="35" idx="0"/>
            </p:cNvCxnSpPr>
            <p:nvPr/>
          </p:nvCxnSpPr>
          <p:spPr bwMode="auto">
            <a:xfrm>
              <a:off x="4624" y="3146"/>
              <a:ext cx="650" cy="32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37" name="AutoShape 35"/>
            <p:cNvSpPr>
              <a:spLocks noChangeAspect="1" noChangeArrowheads="1"/>
            </p:cNvSpPr>
            <p:nvPr/>
          </p:nvSpPr>
          <p:spPr bwMode="auto">
            <a:xfrm>
              <a:off x="4363" y="3474"/>
              <a:ext cx="415" cy="279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000">
                  <a:ea typeface="新細明體" pitchFamily="18" charset="-120"/>
                </a:rPr>
                <a:t>Asia</a:t>
              </a:r>
            </a:p>
          </p:txBody>
        </p:sp>
        <p:cxnSp>
          <p:nvCxnSpPr>
            <p:cNvPr id="38" name="AutoShape 36"/>
            <p:cNvCxnSpPr>
              <a:cxnSpLocks noChangeShapeType="1"/>
              <a:stCxn id="26" idx="2"/>
              <a:endCxn id="37" idx="0"/>
            </p:cNvCxnSpPr>
            <p:nvPr/>
          </p:nvCxnSpPr>
          <p:spPr bwMode="auto">
            <a:xfrm flipH="1">
              <a:off x="4571" y="3146"/>
              <a:ext cx="54" cy="32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39" name="AutoShape 38"/>
            <p:cNvCxnSpPr>
              <a:cxnSpLocks noChangeShapeType="1"/>
              <a:stCxn id="7" idx="2"/>
              <a:endCxn id="28" idx="0"/>
            </p:cNvCxnSpPr>
            <p:nvPr/>
          </p:nvCxnSpPr>
          <p:spPr bwMode="auto">
            <a:xfrm flipH="1">
              <a:off x="2872" y="1408"/>
              <a:ext cx="1412" cy="31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/>
              <a:t>Postorder</a:t>
            </a:r>
            <a:r>
              <a:rPr lang="en-US" altLang="zh-TW" smtClean="0"/>
              <a:t>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4582" y="1533377"/>
            <a:ext cx="7886700" cy="1856937"/>
          </a:xfrm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In a </a:t>
            </a:r>
            <a:r>
              <a:rPr lang="en-US" altLang="zh-TW" b="1" err="1" smtClean="0">
                <a:ea typeface="新細明體" pitchFamily="18" charset="-120"/>
              </a:rPr>
              <a:t>postorder</a:t>
            </a:r>
            <a:r>
              <a:rPr lang="en-US" altLang="zh-TW" smtClean="0">
                <a:ea typeface="新細明體" pitchFamily="18" charset="-120"/>
              </a:rPr>
              <a:t> traversal, a node is </a:t>
            </a:r>
            <a:r>
              <a:rPr lang="en-US" altLang="zh-TW" b="1" i="1" smtClean="0">
                <a:solidFill>
                  <a:srgbClr val="FF0000"/>
                </a:solidFill>
                <a:ea typeface="新細明體" pitchFamily="18" charset="-120"/>
              </a:rPr>
              <a:t>visited after its descendants</a:t>
            </a:r>
          </a:p>
          <a:p>
            <a:r>
              <a:rPr lang="en-US" altLang="zh-TW" smtClean="0">
                <a:ea typeface="新細明體" pitchFamily="18" charset="-120"/>
              </a:rPr>
              <a:t>Application: compute space used by files in a directory and its subdirectories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93034" y="4996400"/>
            <a:ext cx="4243755" cy="16435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2400" b="1">
                <a:solidFill>
                  <a:srgbClr val="000000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Algorithm</a:t>
            </a:r>
            <a:r>
              <a:rPr lang="en-US" altLang="zh-TW" sz="2400">
                <a:latin typeface="Consolas" pitchFamily="49" charset="0"/>
                <a:ea typeface="新細明體" pitchFamily="18" charset="-120"/>
                <a:cs typeface="Consolas" pitchFamily="49" charset="0"/>
              </a:rPr>
              <a:t> </a:t>
            </a:r>
            <a:r>
              <a:rPr lang="en-US" altLang="zh-TW" sz="2400" b="1" i="1" err="1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Postorder</a:t>
            </a:r>
            <a:r>
              <a:rPr lang="en-US" altLang="zh-TW" sz="2400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(</a:t>
            </a:r>
            <a:r>
              <a:rPr lang="en-US" altLang="zh-TW" sz="2400" b="1" i="1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v</a:t>
            </a:r>
            <a:r>
              <a:rPr lang="en-US" altLang="zh-TW" sz="240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)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2400" b="1">
                <a:solidFill>
                  <a:srgbClr val="000000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for</a:t>
            </a:r>
            <a:r>
              <a:rPr lang="en-US" altLang="zh-TW" sz="2400">
                <a:solidFill>
                  <a:srgbClr val="000000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 </a:t>
            </a:r>
            <a:r>
              <a:rPr lang="en-US" altLang="zh-TW" sz="2400" b="1">
                <a:solidFill>
                  <a:srgbClr val="000000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each</a:t>
            </a:r>
            <a:r>
              <a:rPr lang="en-US" altLang="zh-TW" sz="2400">
                <a:latin typeface="Consolas" pitchFamily="49" charset="0"/>
                <a:ea typeface="新細明體" pitchFamily="18" charset="-120"/>
                <a:cs typeface="Consolas" pitchFamily="49" charset="0"/>
              </a:rPr>
              <a:t> </a:t>
            </a:r>
            <a:r>
              <a:rPr lang="en-US" altLang="zh-TW" sz="240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child </a:t>
            </a:r>
            <a:r>
              <a:rPr lang="en-US" altLang="zh-TW" sz="2400" b="1" i="1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w</a:t>
            </a:r>
            <a:r>
              <a:rPr lang="en-US" altLang="zh-TW" sz="240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 of </a:t>
            </a:r>
            <a:r>
              <a:rPr lang="en-US" altLang="zh-TW" sz="2400" b="1" i="1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v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zh-TW" sz="2400" b="1" i="1">
                <a:solidFill>
                  <a:schemeClr val="accent2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	</a:t>
            </a:r>
            <a:r>
              <a:rPr lang="en-US" altLang="zh-TW" sz="2400" b="1" i="1" err="1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Postorder</a:t>
            </a:r>
            <a:r>
              <a:rPr lang="en-US" altLang="zh-TW" sz="2400" smtClean="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 </a:t>
            </a:r>
            <a:r>
              <a:rPr lang="en-US" altLang="zh-TW" sz="240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(</a:t>
            </a:r>
            <a:r>
              <a:rPr lang="en-US" altLang="zh-TW" sz="2400" b="1" i="1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w</a:t>
            </a:r>
            <a:r>
              <a:rPr lang="en-US" altLang="zh-TW" sz="2400">
                <a:solidFill>
                  <a:srgbClr val="0000CC"/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)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altLang="zh-TW" sz="2400" b="1" i="1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visit</a:t>
            </a:r>
            <a:r>
              <a:rPr lang="en-US" altLang="zh-TW" sz="240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(</a:t>
            </a:r>
            <a:r>
              <a:rPr lang="en-US" altLang="zh-TW" sz="2400" b="1" i="1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v</a:t>
            </a:r>
            <a:r>
              <a:rPr lang="en-US" altLang="zh-TW" sz="2400">
                <a:solidFill>
                  <a:schemeClr val="accent2">
                    <a:lumMod val="75000"/>
                  </a:schemeClr>
                </a:solidFill>
                <a:latin typeface="Consolas" pitchFamily="49" charset="0"/>
                <a:ea typeface="新細明體" pitchFamily="18" charset="-120"/>
                <a:cs typeface="Consolas" pitchFamily="49" charset="0"/>
              </a:rPr>
              <a:t>)</a:t>
            </a:r>
          </a:p>
        </p:txBody>
      </p:sp>
      <p:sp>
        <p:nvSpPr>
          <p:cNvPr id="6" name="Rectangle 11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229873" y="3302832"/>
            <a:ext cx="6676171" cy="160679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altLang="zh-TW" sz="2000" b="1">
                <a:latin typeface="Consolas" pitchFamily="49" charset="0"/>
                <a:ea typeface="新細明體" pitchFamily="18" charset="-120"/>
                <a:cs typeface="Consolas" pitchFamily="49" charset="0"/>
              </a:rPr>
              <a:t>Algorithm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 </a:t>
            </a:r>
            <a:r>
              <a:rPr lang="en-US" altLang="zh-TW" sz="2000" err="1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Postorder</a:t>
            </a: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(T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, v)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	</a:t>
            </a:r>
            <a:r>
              <a:rPr lang="en-US" altLang="zh-TW" sz="2000" b="1">
                <a:latin typeface="Consolas" pitchFamily="49" charset="0"/>
                <a:ea typeface="新細明體" pitchFamily="18" charset="-120"/>
                <a:cs typeface="Consolas" pitchFamily="49" charset="0"/>
              </a:rPr>
              <a:t>for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 each child </a:t>
            </a:r>
            <a:r>
              <a:rPr lang="en-US" altLang="zh-TW" sz="2000" i="1">
                <a:latin typeface="Consolas" pitchFamily="49" charset="0"/>
                <a:ea typeface="新細明體" pitchFamily="18" charset="-120"/>
                <a:cs typeface="Consolas" pitchFamily="49" charset="0"/>
              </a:rPr>
              <a:t>w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 of v </a:t>
            </a:r>
            <a:r>
              <a:rPr lang="en-US" altLang="zh-TW" sz="2000" b="1">
                <a:latin typeface="Consolas" pitchFamily="49" charset="0"/>
                <a:ea typeface="新細明體" pitchFamily="18" charset="-120"/>
                <a:cs typeface="Consolas" pitchFamily="49" charset="0"/>
              </a:rPr>
              <a:t>do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	</a:t>
            </a: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   recursively 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traverse the </a:t>
            </a:r>
            <a:r>
              <a:rPr lang="en-US" altLang="zh-TW" sz="2000" err="1">
                <a:latin typeface="Consolas" pitchFamily="49" charset="0"/>
                <a:ea typeface="新細明體" pitchFamily="18" charset="-120"/>
                <a:cs typeface="Consolas" pitchFamily="49" charset="0"/>
              </a:rPr>
              <a:t>subtree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 </a:t>
            </a: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  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      rooted 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at w by calling </a:t>
            </a:r>
            <a:r>
              <a:rPr lang="en-US" altLang="zh-TW" sz="2000" err="1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Postorder</a:t>
            </a: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(T</a:t>
            </a:r>
            <a:r>
              <a:rPr lang="en-US" altLang="zh-TW" sz="2000">
                <a:latin typeface="Consolas" pitchFamily="49" charset="0"/>
                <a:ea typeface="新細明體" pitchFamily="18" charset="-120"/>
                <a:cs typeface="Consolas" pitchFamily="49" charset="0"/>
              </a:rPr>
              <a:t>, w</a:t>
            </a: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altLang="zh-TW" sz="2000" smtClean="0">
                <a:latin typeface="Consolas" pitchFamily="49" charset="0"/>
                <a:ea typeface="新細明體" pitchFamily="18" charset="-120"/>
                <a:cs typeface="Consolas" pitchFamily="49" charset="0"/>
              </a:rPr>
              <a:t>	perform the “visit” action for node v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2000">
              <a:latin typeface="Consolas" pitchFamily="49" charset="0"/>
              <a:ea typeface="新細明體" pitchFamily="18" charset="-12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Postorder</a:t>
            </a:r>
            <a:r>
              <a:rPr lang="en-US" altLang="zh-TW" smtClean="0">
                <a:ea typeface="新細明體" charset="-120"/>
              </a:rPr>
              <a:t>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2317079"/>
          </a:xfrm>
        </p:spPr>
        <p:txBody>
          <a:bodyPr>
            <a:normAutofit lnSpcReduction="10000"/>
          </a:bodyPr>
          <a:lstStyle/>
          <a:p>
            <a:r>
              <a:rPr lang="en-US" altLang="zh-TW" smtClean="0">
                <a:ea typeface="新細明體" pitchFamily="18" charset="-120"/>
              </a:rPr>
              <a:t>The </a:t>
            </a:r>
            <a:r>
              <a:rPr lang="en-US" altLang="zh-TW" err="1" smtClean="0">
                <a:ea typeface="新細明體" pitchFamily="18" charset="-120"/>
              </a:rPr>
              <a:t>postorder</a:t>
            </a:r>
            <a:r>
              <a:rPr lang="en-US" altLang="zh-TW" smtClean="0">
                <a:ea typeface="新細明體" pitchFamily="18" charset="-120"/>
              </a:rPr>
              <a:t> traversal method is useful for solving problems where we wish to compute some property for each node v in a tree, but computing that property for v requires that we have already computed that same property for </a:t>
            </a:r>
            <a:r>
              <a:rPr lang="en-US" altLang="zh-TW" err="1" smtClean="0">
                <a:ea typeface="新細明體" pitchFamily="18" charset="-120"/>
              </a:rPr>
              <a:t>v’s</a:t>
            </a:r>
            <a:r>
              <a:rPr lang="en-US" altLang="zh-TW" smtClean="0">
                <a:ea typeface="新細明體" pitchFamily="18" charset="-120"/>
              </a:rPr>
              <a:t> children. E.g. compute disk space of a directory.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5" name="AutoShape 5"/>
          <p:cNvSpPr>
            <a:spLocks noChangeAspect="1" noChangeArrowheads="1"/>
          </p:cNvSpPr>
          <p:nvPr/>
        </p:nvSpPr>
        <p:spPr bwMode="auto">
          <a:xfrm>
            <a:off x="4104142" y="3971843"/>
            <a:ext cx="790180" cy="442674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cs16/</a:t>
            </a:r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1330854" y="4886243"/>
            <a:ext cx="1535053" cy="442674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homeworks/</a:t>
            </a:r>
          </a:p>
        </p:txBody>
      </p:sp>
      <p:sp>
        <p:nvSpPr>
          <p:cNvPr id="7" name="AutoShape 7"/>
          <p:cNvSpPr>
            <a:spLocks noChangeAspect="1" noChangeArrowheads="1"/>
          </p:cNvSpPr>
          <p:nvPr/>
        </p:nvSpPr>
        <p:spPr bwMode="auto">
          <a:xfrm>
            <a:off x="7088220" y="4696105"/>
            <a:ext cx="1084558" cy="78319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todo.txt</a:t>
            </a:r>
            <a:br>
              <a:rPr lang="en-US" altLang="zh-TW" sz="2000">
                <a:ea typeface="新細明體" pitchFamily="18" charset="-120"/>
              </a:rPr>
            </a:br>
            <a:r>
              <a:rPr lang="en-US" altLang="zh-TW" sz="2000">
                <a:ea typeface="新細明體" pitchFamily="18" charset="-120"/>
              </a:rPr>
              <a:t>1K</a:t>
            </a:r>
          </a:p>
        </p:txBody>
      </p:sp>
      <p:sp>
        <p:nvSpPr>
          <p:cNvPr id="8" name="AutoShape 8"/>
          <p:cNvSpPr>
            <a:spLocks noChangeAspect="1" noChangeArrowheads="1"/>
          </p:cNvSpPr>
          <p:nvPr/>
        </p:nvSpPr>
        <p:spPr bwMode="auto">
          <a:xfrm>
            <a:off x="4913058" y="4886243"/>
            <a:ext cx="1310307" cy="442674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programs/</a:t>
            </a:r>
          </a:p>
        </p:txBody>
      </p:sp>
      <p:sp>
        <p:nvSpPr>
          <p:cNvPr id="9" name="AutoShape 9"/>
          <p:cNvSpPr>
            <a:spLocks noChangeAspect="1" noChangeArrowheads="1"/>
          </p:cNvSpPr>
          <p:nvPr/>
        </p:nvSpPr>
        <p:spPr bwMode="auto">
          <a:xfrm>
            <a:off x="3613406" y="5780977"/>
            <a:ext cx="1194643" cy="78319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DDR.java</a:t>
            </a:r>
            <a:br>
              <a:rPr lang="en-US" altLang="zh-TW" sz="2000">
                <a:ea typeface="新細明體" pitchFamily="18" charset="-120"/>
              </a:rPr>
            </a:br>
            <a:r>
              <a:rPr lang="en-US" altLang="zh-TW" sz="2000">
                <a:ea typeface="新細明體" pitchFamily="18" charset="-120"/>
              </a:rPr>
              <a:t>10K</a:t>
            </a:r>
          </a:p>
        </p:txBody>
      </p:sp>
      <p:sp>
        <p:nvSpPr>
          <p:cNvPr id="10" name="AutoShape 10"/>
          <p:cNvSpPr>
            <a:spLocks noChangeAspect="1" noChangeArrowheads="1"/>
          </p:cNvSpPr>
          <p:nvPr/>
        </p:nvSpPr>
        <p:spPr bwMode="auto">
          <a:xfrm>
            <a:off x="4923292" y="5780977"/>
            <a:ext cx="1390057" cy="78319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Stocks.java</a:t>
            </a:r>
            <a:br>
              <a:rPr lang="en-US" altLang="zh-TW" sz="2000">
                <a:ea typeface="新細明體" pitchFamily="18" charset="-120"/>
              </a:rPr>
            </a:br>
            <a:r>
              <a:rPr lang="en-US" altLang="zh-TW" sz="2000">
                <a:ea typeface="新細明體" pitchFamily="18" charset="-120"/>
              </a:rPr>
              <a:t>25K</a:t>
            </a:r>
          </a:p>
        </p:txBody>
      </p:sp>
      <p:sp>
        <p:nvSpPr>
          <p:cNvPr id="11" name="AutoShape 11"/>
          <p:cNvSpPr>
            <a:spLocks noChangeAspect="1" noChangeArrowheads="1"/>
          </p:cNvSpPr>
          <p:nvPr/>
        </p:nvSpPr>
        <p:spPr bwMode="auto">
          <a:xfrm>
            <a:off x="874374" y="5780977"/>
            <a:ext cx="1068333" cy="78319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h1c.doc</a:t>
            </a:r>
            <a:br>
              <a:rPr lang="en-US" altLang="zh-TW" sz="2000">
                <a:ea typeface="新細明體" pitchFamily="18" charset="-120"/>
              </a:rPr>
            </a:br>
            <a:r>
              <a:rPr lang="en-US" altLang="zh-TW" sz="2000">
                <a:ea typeface="新細明體" pitchFamily="18" charset="-120"/>
              </a:rPr>
              <a:t>3K</a:t>
            </a:r>
          </a:p>
        </p:txBody>
      </p:sp>
      <p:sp>
        <p:nvSpPr>
          <p:cNvPr id="12" name="AutoShape 12"/>
          <p:cNvSpPr>
            <a:spLocks noChangeAspect="1" noChangeArrowheads="1"/>
          </p:cNvSpPr>
          <p:nvPr/>
        </p:nvSpPr>
        <p:spPr bwMode="auto">
          <a:xfrm>
            <a:off x="2129813" y="5780977"/>
            <a:ext cx="1201122" cy="78319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h1nc.doc</a:t>
            </a:r>
            <a:br>
              <a:rPr lang="en-US" altLang="zh-TW" sz="2000">
                <a:ea typeface="新細明體" pitchFamily="18" charset="-120"/>
              </a:rPr>
            </a:br>
            <a:r>
              <a:rPr lang="en-US" altLang="zh-TW" sz="2000">
                <a:ea typeface="新細明體" pitchFamily="18" charset="-120"/>
              </a:rPr>
              <a:t>2K</a:t>
            </a:r>
          </a:p>
        </p:txBody>
      </p:sp>
      <p:cxnSp>
        <p:nvCxnSpPr>
          <p:cNvPr id="13" name="AutoShape 13"/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2098381" y="4414517"/>
            <a:ext cx="2400851" cy="47172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14"/>
          <p:cNvCxnSpPr>
            <a:cxnSpLocks noChangeShapeType="1"/>
            <a:stCxn id="5" idx="2"/>
            <a:endCxn id="8" idx="0"/>
          </p:cNvCxnSpPr>
          <p:nvPr/>
        </p:nvCxnSpPr>
        <p:spPr bwMode="auto">
          <a:xfrm>
            <a:off x="4499232" y="4414517"/>
            <a:ext cx="1068980" cy="47172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5"/>
          <p:cNvCxnSpPr>
            <a:cxnSpLocks noChangeShapeType="1"/>
            <a:stCxn id="5" idx="2"/>
            <a:endCxn id="7" idx="0"/>
          </p:cNvCxnSpPr>
          <p:nvPr/>
        </p:nvCxnSpPr>
        <p:spPr bwMode="auto">
          <a:xfrm>
            <a:off x="4499232" y="4414517"/>
            <a:ext cx="3131267" cy="28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16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5568212" y="5328917"/>
            <a:ext cx="50109" cy="4520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7"/>
          <p:cNvCxnSpPr>
            <a:cxnSpLocks noChangeShapeType="1"/>
            <a:stCxn id="8" idx="2"/>
            <a:endCxn id="9" idx="0"/>
          </p:cNvCxnSpPr>
          <p:nvPr/>
        </p:nvCxnSpPr>
        <p:spPr bwMode="auto">
          <a:xfrm flipH="1">
            <a:off x="4210728" y="5328917"/>
            <a:ext cx="1357484" cy="4520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8"/>
          <p:cNvCxnSpPr>
            <a:cxnSpLocks noChangeShapeType="1"/>
            <a:stCxn id="6" idx="2"/>
            <a:endCxn id="12" idx="0"/>
          </p:cNvCxnSpPr>
          <p:nvPr/>
        </p:nvCxnSpPr>
        <p:spPr bwMode="auto">
          <a:xfrm>
            <a:off x="2098381" y="5328917"/>
            <a:ext cx="631993" cy="4520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9"/>
          <p:cNvCxnSpPr>
            <a:cxnSpLocks noChangeShapeType="1"/>
            <a:stCxn id="6" idx="2"/>
            <a:endCxn id="11" idx="0"/>
          </p:cNvCxnSpPr>
          <p:nvPr/>
        </p:nvCxnSpPr>
        <p:spPr bwMode="auto">
          <a:xfrm flipH="1">
            <a:off x="1408541" y="5328917"/>
            <a:ext cx="689840" cy="4520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" name="AutoShape 20"/>
          <p:cNvSpPr>
            <a:spLocks noChangeAspect="1" noChangeArrowheads="1"/>
          </p:cNvSpPr>
          <p:nvPr/>
        </p:nvSpPr>
        <p:spPr bwMode="auto">
          <a:xfrm>
            <a:off x="6445084" y="5779389"/>
            <a:ext cx="1363465" cy="78319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sz="2000">
                <a:ea typeface="新細明體" pitchFamily="18" charset="-120"/>
              </a:rPr>
              <a:t>Robot.java</a:t>
            </a:r>
            <a:br>
              <a:rPr lang="en-US" altLang="zh-TW" sz="2000">
                <a:ea typeface="新細明體" pitchFamily="18" charset="-120"/>
              </a:rPr>
            </a:br>
            <a:r>
              <a:rPr lang="en-US" altLang="zh-TW" sz="2000">
                <a:ea typeface="新細明體" pitchFamily="18" charset="-120"/>
              </a:rPr>
              <a:t>20K</a:t>
            </a:r>
          </a:p>
        </p:txBody>
      </p:sp>
      <p:cxnSp>
        <p:nvCxnSpPr>
          <p:cNvPr id="21" name="AutoShape 21"/>
          <p:cNvCxnSpPr>
            <a:cxnSpLocks noChangeShapeType="1"/>
            <a:stCxn id="8" idx="2"/>
            <a:endCxn id="20" idx="0"/>
          </p:cNvCxnSpPr>
          <p:nvPr/>
        </p:nvCxnSpPr>
        <p:spPr bwMode="auto">
          <a:xfrm>
            <a:off x="5568212" y="5328917"/>
            <a:ext cx="1558605" cy="4504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811164" y="3800628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ea typeface="新細明體" pitchFamily="18" charset="-120"/>
              </a:rPr>
              <a:t>9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805517" y="4585292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ea typeface="新細明體" pitchFamily="18" charset="-120"/>
              </a:rPr>
              <a:t>3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072092" y="5363116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ea typeface="新細明體" pitchFamily="18" charset="-120"/>
              </a:rPr>
              <a:t>1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745492" y="4585292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ea typeface="新細明體" pitchFamily="18" charset="-120"/>
              </a:rPr>
              <a:t>7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672292" y="5363116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ea typeface="新細明體" pitchFamily="18" charset="-120"/>
              </a:rPr>
              <a:t>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594555" y="5350416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ea typeface="新細明體" pitchFamily="18" charset="-120"/>
              </a:rPr>
              <a:t>4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194755" y="5350416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ea typeface="新細明體" pitchFamily="18" charset="-120"/>
              </a:rPr>
              <a:t>5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6872196" y="5350416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ea typeface="新細明體" pitchFamily="18" charset="-120"/>
              </a:rPr>
              <a:t>6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376252" y="4382092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rgbClr val="FF0000"/>
                </a:solidFill>
                <a:ea typeface="新細明體" pitchFamily="18" charset="-120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Postorder</a:t>
            </a:r>
            <a:r>
              <a:rPr lang="en-US" altLang="zh-TW" smtClean="0">
                <a:ea typeface="新細明體" charset="-120"/>
              </a:rPr>
              <a:t> Traversal: </a:t>
            </a:r>
            <a:r>
              <a:rPr lang="en-US" altLang="zh-TW" err="1" smtClean="0">
                <a:ea typeface="新細明體" charset="-120"/>
              </a:rPr>
              <a:t>postorderPrint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48</a:t>
            </a:fld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85069" y="3992020"/>
            <a:ext cx="5444197" cy="275343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88823" y="1387762"/>
            <a:ext cx="7802136" cy="25545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altLang="zh-TW" sz="2000" b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postorderPrint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TW" sz="2000" b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Tree&amp; T, </a:t>
            </a:r>
            <a:r>
              <a:rPr lang="en-US" altLang="zh-TW" sz="2000" b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Position&amp; v){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PositionIterator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children =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T.children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(v);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b="1" smtClean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children.hasNext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()) { </a:t>
            </a:r>
            <a:r>
              <a:rPr lang="en-US" altLang="zh-TW" sz="200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visit children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postorderPrint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(T,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children.next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&lt;&lt; “ “;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&lt;&lt;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v.element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();    </a:t>
            </a:r>
            <a:r>
              <a:rPr lang="en-US" altLang="zh-TW" sz="2000" smtClean="0">
                <a:solidFill>
                  <a:schemeClr val="accent6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// print element</a:t>
            </a:r>
          </a:p>
          <a:p>
            <a:pPr algn="l"/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}</a:t>
            </a:r>
            <a:endParaRPr lang="zh-TW" altLang="en-US" sz="200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pitchFamily="18" charset="-120"/>
              </a:rPr>
              <a:t>A </a:t>
            </a:r>
            <a:r>
              <a:rPr lang="en-US" altLang="zh-TW" err="1" smtClean="0">
                <a:ea typeface="新細明體" pitchFamily="18" charset="-120"/>
              </a:rPr>
              <a:t>Postorder</a:t>
            </a:r>
            <a:r>
              <a:rPr lang="en-US" altLang="zh-TW" smtClean="0">
                <a:ea typeface="新細明體" pitchFamily="18" charset="-120"/>
              </a:rPr>
              <a:t> Algorithm For Computing Disk Usage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008097"/>
            <a:ext cx="7886700" cy="1601249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1295" y="1641900"/>
            <a:ext cx="7777162" cy="3139321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TW" sz="2200" b="1" err="1">
                <a:ea typeface="新細明體" pitchFamily="18" charset="-120"/>
              </a:rPr>
              <a:t>int</a:t>
            </a:r>
            <a:r>
              <a:rPr lang="en-US" altLang="zh-TW" sz="2200">
                <a:ea typeface="新細明體" pitchFamily="18" charset="-120"/>
              </a:rPr>
              <a:t> </a:t>
            </a:r>
            <a:r>
              <a:rPr lang="en-US" altLang="zh-TW" sz="2200" err="1">
                <a:ea typeface="新細明體" pitchFamily="18" charset="-120"/>
              </a:rPr>
              <a:t>diskSpace</a:t>
            </a:r>
            <a:r>
              <a:rPr lang="en-US" altLang="zh-TW" sz="2200">
                <a:ea typeface="新細明體" pitchFamily="18" charset="-120"/>
              </a:rPr>
              <a:t>(</a:t>
            </a:r>
            <a:r>
              <a:rPr lang="en-US" altLang="zh-TW" sz="2200" b="1">
                <a:ea typeface="新細明體" pitchFamily="18" charset="-120"/>
              </a:rPr>
              <a:t>const</a:t>
            </a:r>
            <a:r>
              <a:rPr lang="en-US" altLang="zh-TW" sz="2200">
                <a:ea typeface="新細明體" pitchFamily="18" charset="-120"/>
              </a:rPr>
              <a:t> Tree&amp; T, </a:t>
            </a:r>
            <a:r>
              <a:rPr lang="en-US" altLang="zh-TW" sz="2200" b="1">
                <a:ea typeface="新細明體" pitchFamily="18" charset="-120"/>
              </a:rPr>
              <a:t>const</a:t>
            </a:r>
            <a:r>
              <a:rPr lang="en-US" altLang="zh-TW" sz="2200">
                <a:ea typeface="新細明體" pitchFamily="18" charset="-120"/>
              </a:rPr>
              <a:t> Position&amp; v){</a:t>
            </a:r>
          </a:p>
          <a:p>
            <a:pPr algn="l"/>
            <a:r>
              <a:rPr lang="en-US" altLang="zh-TW" sz="2200">
                <a:ea typeface="新細明體" pitchFamily="18" charset="-120"/>
              </a:rPr>
              <a:t>   </a:t>
            </a:r>
            <a:r>
              <a:rPr lang="en-US" altLang="zh-TW" sz="2200" b="1" err="1">
                <a:ea typeface="新細明體" pitchFamily="18" charset="-120"/>
              </a:rPr>
              <a:t>int</a:t>
            </a:r>
            <a:r>
              <a:rPr lang="en-US" altLang="zh-TW" sz="2200">
                <a:ea typeface="新細明體" pitchFamily="18" charset="-120"/>
              </a:rPr>
              <a:t>   s = size(v);                                </a:t>
            </a:r>
            <a:r>
              <a:rPr lang="en-US" altLang="zh-TW" sz="2200">
                <a:solidFill>
                  <a:srgbClr val="006600"/>
                </a:solidFill>
                <a:ea typeface="新細明體" pitchFamily="18" charset="-120"/>
              </a:rPr>
              <a:t>// start with size of v</a:t>
            </a:r>
            <a:endParaRPr lang="en-US" altLang="zh-TW" sz="2200">
              <a:ea typeface="新細明體" pitchFamily="18" charset="-120"/>
            </a:endParaRPr>
          </a:p>
          <a:p>
            <a:pPr algn="l"/>
            <a:r>
              <a:rPr lang="en-US" altLang="zh-TW" sz="2200">
                <a:ea typeface="新細明體" pitchFamily="18" charset="-120"/>
              </a:rPr>
              <a:t>   </a:t>
            </a:r>
            <a:r>
              <a:rPr lang="en-US" altLang="zh-TW" sz="2200" err="1">
                <a:ea typeface="新細明體" pitchFamily="18" charset="-120"/>
              </a:rPr>
              <a:t>PositionIterator</a:t>
            </a:r>
            <a:r>
              <a:rPr lang="en-US" altLang="zh-TW" sz="2200">
                <a:ea typeface="新細明體" pitchFamily="18" charset="-120"/>
              </a:rPr>
              <a:t> children = </a:t>
            </a:r>
            <a:r>
              <a:rPr lang="en-US" altLang="zh-TW" sz="2200" err="1">
                <a:ea typeface="新細明體" pitchFamily="18" charset="-120"/>
              </a:rPr>
              <a:t>T.children</a:t>
            </a:r>
            <a:r>
              <a:rPr lang="en-US" altLang="zh-TW" sz="2200">
                <a:ea typeface="新細明體" pitchFamily="18" charset="-120"/>
              </a:rPr>
              <a:t>(v);</a:t>
            </a:r>
          </a:p>
          <a:p>
            <a:pPr algn="l"/>
            <a:r>
              <a:rPr lang="en-US" altLang="zh-TW" sz="2200">
                <a:ea typeface="新細明體" pitchFamily="18" charset="-120"/>
              </a:rPr>
              <a:t>   </a:t>
            </a:r>
            <a:r>
              <a:rPr lang="en-US" altLang="zh-TW" sz="2200" b="1">
                <a:ea typeface="新細明體" pitchFamily="18" charset="-120"/>
              </a:rPr>
              <a:t>while</a:t>
            </a:r>
            <a:r>
              <a:rPr lang="en-US" altLang="zh-TW" sz="2200">
                <a:ea typeface="新細明體" pitchFamily="18" charset="-120"/>
              </a:rPr>
              <a:t> (</a:t>
            </a:r>
            <a:r>
              <a:rPr lang="en-US" altLang="zh-TW" sz="2200" err="1">
                <a:ea typeface="新細明體" pitchFamily="18" charset="-120"/>
              </a:rPr>
              <a:t>children.hasNext</a:t>
            </a:r>
            <a:r>
              <a:rPr lang="en-US" altLang="zh-TW" sz="2200">
                <a:ea typeface="新細明體" pitchFamily="18" charset="-120"/>
              </a:rPr>
              <a:t>())</a:t>
            </a:r>
          </a:p>
          <a:p>
            <a:pPr algn="l"/>
            <a:r>
              <a:rPr lang="en-US" altLang="zh-TW" sz="2200">
                <a:ea typeface="新細明體" pitchFamily="18" charset="-120"/>
              </a:rPr>
              <a:t>      s += </a:t>
            </a:r>
            <a:r>
              <a:rPr lang="en-US" altLang="zh-TW" sz="2200" err="1">
                <a:ea typeface="新細明體" pitchFamily="18" charset="-120"/>
              </a:rPr>
              <a:t>diskSpace</a:t>
            </a:r>
            <a:r>
              <a:rPr lang="en-US" altLang="zh-TW" sz="2200">
                <a:ea typeface="新細明體" pitchFamily="18" charset="-120"/>
              </a:rPr>
              <a:t>(T, </a:t>
            </a:r>
            <a:r>
              <a:rPr lang="en-US" altLang="zh-TW" sz="2200" err="1">
                <a:ea typeface="新細明體" pitchFamily="18" charset="-120"/>
              </a:rPr>
              <a:t>children.next</a:t>
            </a:r>
            <a:r>
              <a:rPr lang="en-US" altLang="zh-TW" sz="2200">
                <a:ea typeface="新細明體" pitchFamily="18" charset="-120"/>
              </a:rPr>
              <a:t>());  </a:t>
            </a:r>
            <a:r>
              <a:rPr lang="en-US" altLang="zh-TW" sz="2200">
                <a:solidFill>
                  <a:srgbClr val="006600"/>
                </a:solidFill>
                <a:ea typeface="新細明體" pitchFamily="18" charset="-120"/>
              </a:rPr>
              <a:t>//add weights of </a:t>
            </a:r>
            <a:r>
              <a:rPr lang="en-US" altLang="zh-TW" sz="2200" err="1">
                <a:solidFill>
                  <a:srgbClr val="006600"/>
                </a:solidFill>
                <a:ea typeface="新細明體" pitchFamily="18" charset="-120"/>
              </a:rPr>
              <a:t>subtree</a:t>
            </a:r>
            <a:endParaRPr lang="en-US" altLang="zh-TW" sz="2200">
              <a:solidFill>
                <a:srgbClr val="006600"/>
              </a:solidFill>
              <a:ea typeface="新細明體" pitchFamily="18" charset="-120"/>
            </a:endParaRPr>
          </a:p>
          <a:p>
            <a:pPr algn="l"/>
            <a:r>
              <a:rPr lang="en-US" altLang="zh-TW" sz="2200">
                <a:ea typeface="新細明體" pitchFamily="18" charset="-120"/>
              </a:rPr>
              <a:t>   </a:t>
            </a:r>
            <a:r>
              <a:rPr lang="en-US" altLang="zh-TW" sz="2200" b="1">
                <a:ea typeface="新細明體" pitchFamily="18" charset="-120"/>
              </a:rPr>
              <a:t>if</a:t>
            </a:r>
            <a:r>
              <a:rPr lang="en-US" altLang="zh-TW" sz="2200">
                <a:ea typeface="新細明體" pitchFamily="18" charset="-120"/>
              </a:rPr>
              <a:t> (</a:t>
            </a:r>
            <a:r>
              <a:rPr lang="en-US" altLang="zh-TW" sz="2200" err="1">
                <a:ea typeface="新細明體" pitchFamily="18" charset="-120"/>
              </a:rPr>
              <a:t>T.isInternal</a:t>
            </a:r>
            <a:r>
              <a:rPr lang="en-US" altLang="zh-TW" sz="2200">
                <a:ea typeface="新細明體" pitchFamily="18" charset="-120"/>
              </a:rPr>
              <a:t>(v))</a:t>
            </a:r>
          </a:p>
          <a:p>
            <a:pPr algn="l"/>
            <a:r>
              <a:rPr lang="en-US" altLang="zh-TW" sz="2200">
                <a:ea typeface="新細明體" pitchFamily="18" charset="-120"/>
              </a:rPr>
              <a:t>      </a:t>
            </a:r>
            <a:r>
              <a:rPr lang="en-US" altLang="zh-TW" sz="2200" err="1">
                <a:ea typeface="新細明體" pitchFamily="18" charset="-120"/>
              </a:rPr>
              <a:t>cout</a:t>
            </a:r>
            <a:r>
              <a:rPr lang="en-US" altLang="zh-TW" sz="2200">
                <a:ea typeface="新細明體" pitchFamily="18" charset="-120"/>
              </a:rPr>
              <a:t> &lt;&lt; name(v) &lt;&lt; “: “ &lt;&lt; s &lt;&lt; </a:t>
            </a:r>
            <a:r>
              <a:rPr lang="en-US" altLang="zh-TW" sz="2200" err="1">
                <a:ea typeface="新細明體" pitchFamily="18" charset="-120"/>
              </a:rPr>
              <a:t>endl</a:t>
            </a:r>
            <a:r>
              <a:rPr lang="en-US" altLang="zh-TW" sz="2200">
                <a:ea typeface="新細明體" pitchFamily="18" charset="-120"/>
              </a:rPr>
              <a:t>;</a:t>
            </a:r>
          </a:p>
          <a:p>
            <a:pPr algn="l"/>
            <a:r>
              <a:rPr lang="en-US" altLang="zh-TW" sz="2200">
                <a:ea typeface="新細明體" pitchFamily="18" charset="-120"/>
              </a:rPr>
              <a:t>   </a:t>
            </a:r>
            <a:r>
              <a:rPr lang="en-US" altLang="zh-TW" sz="2200" b="1">
                <a:ea typeface="新細明體" pitchFamily="18" charset="-120"/>
              </a:rPr>
              <a:t>return</a:t>
            </a:r>
            <a:r>
              <a:rPr lang="en-US" altLang="zh-TW" sz="2200">
                <a:ea typeface="新細明體" pitchFamily="18" charset="-120"/>
              </a:rPr>
              <a:t> s;</a:t>
            </a:r>
          </a:p>
          <a:p>
            <a:pPr algn="l"/>
            <a:r>
              <a:rPr lang="en-US" altLang="zh-TW" sz="2200">
                <a:ea typeface="新細明體" pitchFamily="18" charset="-120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Computer Scientist’s View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</a:t>
            </a:fld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932478" y="1907580"/>
            <a:ext cx="6878341" cy="3952877"/>
            <a:chOff x="762000" y="1752600"/>
            <a:chExt cx="6878341" cy="3952877"/>
          </a:xfrm>
        </p:grpSpPr>
        <p:pic>
          <p:nvPicPr>
            <p:cNvPr id="5" name="Picture 16" descr="C:\sahni\slides\up.gif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4200" y="2362200"/>
              <a:ext cx="2046288" cy="2046288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</p:pic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762000" y="3276599"/>
              <a:ext cx="3276600" cy="1285875"/>
              <a:chOff x="480" y="2064"/>
              <a:chExt cx="2064" cy="810"/>
            </a:xfrm>
          </p:grpSpPr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480" y="2544"/>
                <a:ext cx="120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FF0000"/>
                    </a:solidFill>
                    <a:ea typeface="新細明體" charset="-120"/>
                  </a:rPr>
                  <a:t>branches</a:t>
                </a:r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 flipV="1">
                <a:off x="1440" y="2064"/>
                <a:ext cx="1104" cy="624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 flipV="1">
                <a:off x="1488" y="2304"/>
                <a:ext cx="912" cy="52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4572000" y="1828800"/>
              <a:ext cx="3068341" cy="1447800"/>
              <a:chOff x="2880" y="1152"/>
              <a:chExt cx="2193" cy="912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 flipH="1">
                <a:off x="2976" y="1392"/>
                <a:ext cx="1248" cy="57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 flipH="1">
                <a:off x="3024" y="1488"/>
                <a:ext cx="1248" cy="57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4224" y="1152"/>
                <a:ext cx="849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FF0000"/>
                    </a:solidFill>
                    <a:ea typeface="新細明體" charset="-120"/>
                  </a:rPr>
                  <a:t>leaves</a:t>
                </a:r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flipH="1">
                <a:off x="2880" y="1296"/>
                <a:ext cx="1248" cy="57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1143000" y="1752600"/>
              <a:ext cx="2971800" cy="1143000"/>
              <a:chOff x="720" y="1104"/>
              <a:chExt cx="1872" cy="720"/>
            </a:xfrm>
          </p:grpSpPr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720" y="1104"/>
                <a:ext cx="624" cy="330"/>
              </a:xfrm>
              <a:prstGeom prst="rect">
                <a:avLst/>
              </a:prstGeom>
              <a:noFill/>
              <a:ln w="381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FF0000"/>
                    </a:solidFill>
                    <a:ea typeface="新細明體" charset="-120"/>
                  </a:rPr>
                  <a:t>root</a:t>
                </a:r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1200" y="1344"/>
                <a:ext cx="1392" cy="48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zh-TW" alt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3581400" y="3276601"/>
              <a:ext cx="1676400" cy="2428876"/>
              <a:chOff x="2256" y="2064"/>
              <a:chExt cx="1056" cy="1530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>
                <a:off x="2688" y="2064"/>
                <a:ext cx="0" cy="1248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zh-TW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0" cy="105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zh-TW" alt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2256" y="3264"/>
                <a:ext cx="1056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FF0000"/>
                    </a:solidFill>
                    <a:ea typeface="新細明體" charset="-120"/>
                  </a:rPr>
                  <a:t>nodes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5.1 Introduction</a:t>
            </a:r>
          </a:p>
          <a:p>
            <a:r>
              <a:rPr lang="en-US" altLang="zh-TW" b="1">
                <a:solidFill>
                  <a:srgbClr val="C00000"/>
                </a:solidFill>
              </a:rPr>
              <a:t>5.2-5.5 Binary </a:t>
            </a:r>
            <a:r>
              <a:rPr lang="en-US" altLang="zh-TW" b="1" smtClean="0">
                <a:solidFill>
                  <a:srgbClr val="C00000"/>
                </a:solidFill>
              </a:rPr>
              <a:t>trees</a:t>
            </a:r>
          </a:p>
          <a:p>
            <a:pPr lvl="1"/>
            <a:r>
              <a:rPr lang="en-US" altLang="zh-TW" sz="2600" b="1">
                <a:solidFill>
                  <a:srgbClr val="C00000"/>
                </a:solidFill>
              </a:rPr>
              <a:t>5.2 Basics</a:t>
            </a:r>
          </a:p>
          <a:p>
            <a:pPr lvl="1"/>
            <a:r>
              <a:rPr lang="en-US" altLang="zh-TW" sz="2600"/>
              <a:t>5.3 Traversal and iterators</a:t>
            </a:r>
          </a:p>
          <a:p>
            <a:pPr lvl="1"/>
            <a:r>
              <a:rPr lang="en-US" altLang="zh-TW" sz="2600" smtClean="0"/>
              <a:t>5.4 Additional operations</a:t>
            </a:r>
          </a:p>
          <a:p>
            <a:pPr lvl="1"/>
            <a:r>
              <a:rPr lang="en-US" altLang="zh-TW" sz="2600" smtClean="0"/>
              <a:t>5.5 Threaded binary tree</a:t>
            </a:r>
            <a:endParaRPr lang="en-US" altLang="zh-TW" sz="2600"/>
          </a:p>
          <a:p>
            <a:r>
              <a:rPr lang="en-US" altLang="zh-TW" smtClean="0">
                <a:solidFill>
                  <a:schemeClr val="bg2">
                    <a:lumMod val="50000"/>
                  </a:schemeClr>
                </a:solidFill>
              </a:rPr>
              <a:t>5.6 Heaps</a:t>
            </a:r>
          </a:p>
          <a:p>
            <a:r>
              <a:rPr lang="en-US" altLang="zh-TW" smtClean="0">
                <a:solidFill>
                  <a:schemeClr val="bg2">
                    <a:lumMod val="50000"/>
                  </a:schemeClr>
                </a:solidFill>
              </a:rPr>
              <a:t>5.7 Binary search trees</a:t>
            </a:r>
          </a:p>
          <a:p>
            <a:r>
              <a:rPr lang="en-US" altLang="zh-TW" smtClean="0">
                <a:solidFill>
                  <a:schemeClr val="bg2">
                    <a:lumMod val="50000"/>
                  </a:schemeClr>
                </a:solidFill>
              </a:rPr>
              <a:t>5.8 Selection trees</a:t>
            </a:r>
          </a:p>
          <a:p>
            <a:r>
              <a:rPr lang="en-US" altLang="zh-TW" smtClean="0">
                <a:solidFill>
                  <a:schemeClr val="bg2">
                    <a:lumMod val="50000"/>
                  </a:schemeClr>
                </a:solidFill>
              </a:rPr>
              <a:t>5.9 Forests</a:t>
            </a:r>
          </a:p>
          <a:p>
            <a:r>
              <a:rPr lang="en-US" altLang="zh-TW" smtClean="0">
                <a:solidFill>
                  <a:schemeClr val="bg2">
                    <a:lumMod val="50000"/>
                  </a:schemeClr>
                </a:solidFill>
              </a:rPr>
              <a:t>(5.10 Disjoint sets)</a:t>
            </a:r>
          </a:p>
          <a:p>
            <a:r>
              <a:rPr lang="en-US" altLang="zh-TW" smtClean="0">
                <a:solidFill>
                  <a:schemeClr val="bg2">
                    <a:lumMod val="50000"/>
                  </a:schemeClr>
                </a:solidFill>
              </a:rPr>
              <a:t>(5.11 Counting binary trees)</a:t>
            </a:r>
            <a:endParaRPr lang="zh-TW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7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Binary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u="sng" smtClean="0"/>
              <a:t>Definition:</a:t>
            </a:r>
            <a:r>
              <a:rPr lang="en-US" altLang="zh-TW" smtClean="0"/>
              <a:t> A </a:t>
            </a:r>
            <a:r>
              <a:rPr lang="en-US" altLang="zh-TW" smtClean="0">
                <a:solidFill>
                  <a:srgbClr val="FF0000"/>
                </a:solidFill>
              </a:rPr>
              <a:t>binary tree </a:t>
            </a:r>
            <a:r>
              <a:rPr lang="en-US" altLang="zh-TW" smtClean="0"/>
              <a:t>is a finite set of nodes that either is </a:t>
            </a:r>
            <a:r>
              <a:rPr lang="en-US" altLang="zh-TW" u="sng" smtClean="0">
                <a:solidFill>
                  <a:srgbClr val="FF0000"/>
                </a:solidFill>
              </a:rPr>
              <a:t>empty</a:t>
            </a:r>
            <a:r>
              <a:rPr lang="en-US" altLang="zh-TW" smtClean="0"/>
              <a:t> or consists of a </a:t>
            </a:r>
            <a:r>
              <a:rPr lang="en-US" altLang="zh-TW" u="sng" smtClean="0">
                <a:solidFill>
                  <a:srgbClr val="FF0000"/>
                </a:solidFill>
              </a:rPr>
              <a:t>root</a:t>
            </a:r>
            <a:r>
              <a:rPr lang="en-US" altLang="zh-TW" u="sng" smtClean="0"/>
              <a:t> and </a:t>
            </a:r>
            <a:r>
              <a:rPr lang="en-US" altLang="zh-TW" u="sng" smtClean="0">
                <a:solidFill>
                  <a:srgbClr val="0000CC"/>
                </a:solidFill>
              </a:rPr>
              <a:t>two disjoint binary trees</a:t>
            </a:r>
            <a:r>
              <a:rPr lang="en-US" altLang="zh-TW" smtClean="0">
                <a:solidFill>
                  <a:srgbClr val="C00000"/>
                </a:solidFill>
              </a:rPr>
              <a:t> </a:t>
            </a:r>
            <a:r>
              <a:rPr lang="en-US" altLang="zh-TW" smtClean="0"/>
              <a:t>called the </a:t>
            </a:r>
            <a:r>
              <a:rPr lang="en-US" altLang="zh-TW" u="sng" smtClean="0">
                <a:solidFill>
                  <a:srgbClr val="FF0000"/>
                </a:solidFill>
              </a:rPr>
              <a:t>left subtree</a:t>
            </a:r>
            <a:r>
              <a:rPr lang="en-US" altLang="zh-TW" smtClean="0">
                <a:solidFill>
                  <a:srgbClr val="FF0000"/>
                </a:solidFill>
              </a:rPr>
              <a:t> </a:t>
            </a:r>
            <a:r>
              <a:rPr lang="en-US" altLang="zh-TW" smtClean="0"/>
              <a:t>and the </a:t>
            </a:r>
            <a:r>
              <a:rPr lang="en-US" altLang="zh-TW" u="sng" smtClean="0">
                <a:solidFill>
                  <a:srgbClr val="FF0000"/>
                </a:solidFill>
              </a:rPr>
              <a:t>right </a:t>
            </a:r>
            <a:r>
              <a:rPr lang="en-US" altLang="zh-TW" u="sng" err="1" smtClean="0">
                <a:solidFill>
                  <a:srgbClr val="FF0000"/>
                </a:solidFill>
              </a:rPr>
              <a:t>subtree</a:t>
            </a:r>
            <a:endParaRPr lang="en-US" altLang="zh-TW" u="sng" smtClean="0">
              <a:solidFill>
                <a:srgbClr val="FF0000"/>
              </a:solidFill>
            </a:endParaRPr>
          </a:p>
          <a:p>
            <a:r>
              <a:rPr lang="en-US" altLang="zh-TW" smtClean="0">
                <a:ea typeface="新細明體" pitchFamily="18" charset="-120"/>
              </a:rPr>
              <a:t>A BT is an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ordered tree </a:t>
            </a:r>
            <a:r>
              <a:rPr lang="en-US" altLang="zh-TW" smtClean="0">
                <a:ea typeface="新細明體" pitchFamily="18" charset="-120"/>
              </a:rPr>
              <a:t>in which every node has </a:t>
            </a:r>
            <a:r>
              <a:rPr lang="en-US" altLang="zh-TW" i="1" smtClean="0">
                <a:solidFill>
                  <a:srgbClr val="0000CC"/>
                </a:solidFill>
                <a:ea typeface="新細明體" pitchFamily="18" charset="-120"/>
              </a:rPr>
              <a:t>at most two children</a:t>
            </a:r>
            <a:r>
              <a:rPr lang="en-US" altLang="zh-TW" smtClean="0">
                <a:ea typeface="新細明體" pitchFamily="18" charset="-120"/>
              </a:rPr>
              <a:t>-- Left child &amp; right child</a:t>
            </a:r>
          </a:p>
          <a:p>
            <a:r>
              <a:rPr lang="en-US" altLang="zh-TW" smtClean="0">
                <a:ea typeface="新細明體" pitchFamily="18" charset="-120"/>
              </a:rPr>
              <a:t>A </a:t>
            </a:r>
            <a:r>
              <a:rPr lang="en-US" altLang="zh-TW" b="1" smtClean="0">
                <a:ea typeface="新細明體" pitchFamily="18" charset="-120"/>
              </a:rPr>
              <a:t>binary tree</a:t>
            </a:r>
            <a:r>
              <a:rPr lang="en-US" altLang="zh-TW" smtClean="0">
                <a:ea typeface="新細明體" pitchFamily="18" charset="-120"/>
              </a:rPr>
              <a:t>,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T</a:t>
            </a:r>
            <a:r>
              <a:rPr lang="en-US" altLang="zh-TW" smtClean="0">
                <a:ea typeface="新細明體" pitchFamily="18" charset="-120"/>
              </a:rPr>
              <a:t>, is either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empty</a:t>
            </a:r>
            <a:r>
              <a:rPr lang="en-US" altLang="zh-TW" smtClean="0">
                <a:ea typeface="新細明體" pitchFamily="18" charset="-120"/>
              </a:rPr>
              <a:t> or such that: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T</a:t>
            </a:r>
            <a:r>
              <a:rPr lang="en-US" altLang="zh-TW" smtClean="0">
                <a:ea typeface="新細明體" pitchFamily="18" charset="-120"/>
              </a:rPr>
              <a:t> has a special node called the </a:t>
            </a:r>
            <a:r>
              <a:rPr lang="en-US" altLang="zh-TW" b="1" smtClean="0">
                <a:solidFill>
                  <a:srgbClr val="FF0000"/>
                </a:solidFill>
                <a:ea typeface="新細明體" pitchFamily="18" charset="-120"/>
              </a:rPr>
              <a:t>root</a:t>
            </a:r>
            <a:r>
              <a:rPr lang="en-US" altLang="zh-TW" b="1" smtClean="0">
                <a:ea typeface="新細明體" pitchFamily="18" charset="-120"/>
              </a:rPr>
              <a:t> </a:t>
            </a:r>
            <a:r>
              <a:rPr lang="en-US" altLang="zh-TW" smtClean="0">
                <a:ea typeface="新細明體" pitchFamily="18" charset="-120"/>
              </a:rPr>
              <a:t>node </a:t>
            </a:r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r</a:t>
            </a:r>
            <a:r>
              <a:rPr lang="en-US" altLang="zh-TW" smtClean="0">
                <a:ea typeface="新細明體" pitchFamily="18" charset="-120"/>
              </a:rPr>
              <a:t>;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T</a:t>
            </a:r>
            <a:r>
              <a:rPr lang="en-US" altLang="zh-TW" smtClean="0">
                <a:ea typeface="新細明體" pitchFamily="18" charset="-120"/>
              </a:rPr>
              <a:t> has two sets of nodes,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LT</a:t>
            </a:r>
            <a:r>
              <a:rPr lang="en-US" altLang="zh-TW" smtClean="0">
                <a:ea typeface="新細明體" pitchFamily="18" charset="-120"/>
              </a:rPr>
              <a:t> and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RT,</a:t>
            </a:r>
            <a:r>
              <a:rPr lang="en-US" altLang="zh-TW" smtClean="0">
                <a:ea typeface="新細明體" pitchFamily="18" charset="-120"/>
              </a:rPr>
              <a:t> called the 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left </a:t>
            </a:r>
            <a:r>
              <a:rPr lang="en-US" altLang="zh-TW" err="1" smtClean="0">
                <a:solidFill>
                  <a:srgbClr val="C00000"/>
                </a:solidFill>
                <a:ea typeface="新細明體" pitchFamily="18" charset="-120"/>
              </a:rPr>
              <a:t>subtree</a:t>
            </a:r>
            <a:r>
              <a:rPr lang="en-US" altLang="zh-TW" smtClean="0">
                <a:ea typeface="新細明體" pitchFamily="18" charset="-120"/>
              </a:rPr>
              <a:t> and 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right </a:t>
            </a:r>
            <a:r>
              <a:rPr lang="en-US" altLang="zh-TW" err="1" smtClean="0">
                <a:solidFill>
                  <a:srgbClr val="C00000"/>
                </a:solidFill>
                <a:ea typeface="新細明體" pitchFamily="18" charset="-120"/>
              </a:rPr>
              <a:t>subtree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 </a:t>
            </a:r>
            <a:r>
              <a:rPr lang="en-US" altLang="zh-TW" smtClean="0">
                <a:ea typeface="新細明體" pitchFamily="18" charset="-120"/>
              </a:rPr>
              <a:t>of T (rooted by the left child and right child of root </a:t>
            </a:r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r</a:t>
            </a:r>
            <a:r>
              <a:rPr lang="en-US" altLang="zh-TW" smtClean="0">
                <a:ea typeface="新細明體" pitchFamily="18" charset="-120"/>
              </a:rPr>
              <a:t>), respectively; 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LT</a:t>
            </a:r>
            <a:r>
              <a:rPr lang="en-US" altLang="zh-TW" smtClean="0">
                <a:ea typeface="新細明體" pitchFamily="18" charset="-120"/>
              </a:rPr>
              <a:t> and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RT </a:t>
            </a:r>
            <a:r>
              <a:rPr lang="en-US" altLang="zh-TW" smtClean="0">
                <a:ea typeface="新細明體" pitchFamily="18" charset="-120"/>
              </a:rPr>
              <a:t>are </a:t>
            </a:r>
            <a:r>
              <a:rPr lang="en-US" altLang="zh-TW" b="1" smtClean="0">
                <a:ea typeface="新細明體" pitchFamily="18" charset="-120"/>
              </a:rPr>
              <a:t>binary trees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ADT 5.1 </a:t>
            </a:r>
            <a:r>
              <a:rPr lang="en-US" altLang="zh-TW" err="1" smtClean="0"/>
              <a:t>BinaryTree</a:t>
            </a:r>
            <a:r>
              <a:rPr lang="en-US" altLang="zh-TW" smtClean="0"/>
              <a:t> ADT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52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503336"/>
            <a:ext cx="7886700" cy="51060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BinaryTree</a:t>
            </a: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70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objects: A finite set of nodes either empty or consisting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// of a root node, left </a:t>
            </a:r>
            <a:r>
              <a:rPr lang="en-US" altLang="zh-TW" sz="170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BinaryTree</a:t>
            </a:r>
            <a:r>
              <a:rPr lang="en-US" altLang="zh-TW" sz="170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and right </a:t>
            </a:r>
            <a:r>
              <a:rPr lang="en-US" altLang="zh-TW" sz="170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BinaryTree</a:t>
            </a:r>
            <a:endParaRPr lang="en-US" altLang="zh-TW" sz="1700" smtClean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BinaryTree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constructor for an empty binary tree</a:t>
            </a: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return true </a:t>
            </a:r>
            <a:r>
              <a:rPr lang="en-US" altLang="zh-TW" sz="170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iff</a:t>
            </a:r>
            <a:r>
              <a:rPr lang="en-US" altLang="zh-TW" sz="170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the binary tree is empty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BinaryTree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BinaryTree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&gt;&amp; bt1, T&amp; item,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BinaryTree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&gt;&amp; bt2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);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constructor given the root item and left </a:t>
            </a:r>
            <a:r>
              <a:rPr lang="en-US" altLang="zh-TW" sz="17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subtrees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bt1 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right </a:t>
            </a:r>
            <a:r>
              <a:rPr lang="en-US" altLang="zh-TW" sz="17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subtree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bt2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endParaRPr lang="en-US" altLang="zh-TW" sz="170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BinaryTree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LeftSubtree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the left </a:t>
            </a:r>
            <a:r>
              <a:rPr lang="en-US" altLang="zh-TW" sz="17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subtree</a:t>
            </a:r>
            <a:endParaRPr lang="en-US" altLang="zh-TW" sz="170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err="1" smtClean="0">
                <a:latin typeface="Consolas" panose="020B0609020204030204" pitchFamily="49" charset="0"/>
                <a:cs typeface="Consolas" panose="020B0609020204030204" pitchFamily="49" charset="0"/>
              </a:rPr>
              <a:t>BinaryTree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170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RightSubtree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7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the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 </a:t>
            </a:r>
            <a:r>
              <a:rPr lang="en-US" altLang="zh-TW" sz="17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subtree</a:t>
            </a:r>
            <a:endParaRPr lang="en-US" altLang="zh-TW" sz="170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7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7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T </a:t>
            </a:r>
            <a:r>
              <a:rPr lang="en-US" altLang="zh-TW" sz="1700" err="1">
                <a:latin typeface="Consolas" panose="020B0609020204030204" pitchFamily="49" charset="0"/>
                <a:cs typeface="Consolas" panose="020B0609020204030204" pitchFamily="49" charset="0"/>
              </a:rPr>
              <a:t>RootData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  <a:r>
              <a:rPr lang="en-US" altLang="zh-TW" sz="17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the data in the root node of </a:t>
            </a: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altLang="zh-TW" sz="1700" b="1" smtClean="0"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endParaRPr lang="en-US" altLang="zh-TW" sz="1700" b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70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7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Differences Between a Tree &amp; a Binary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smtClean="0">
                <a:ea typeface="新細明體" charset="-120"/>
              </a:rPr>
              <a:t>No node in a binary tree may have a degree more than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smtClean="0">
                <a:ea typeface="新細明體" charset="-120"/>
              </a:rPr>
              <a:t>, whereas there is no limit on the degree of a node in a tree.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mtClean="0">
                <a:ea typeface="新細明體" charset="-120"/>
              </a:rPr>
              <a:t>A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binary tree may be empty (zero nodes)</a:t>
            </a:r>
            <a:r>
              <a:rPr lang="en-US" altLang="zh-TW" smtClean="0">
                <a:ea typeface="新細明體" charset="-120"/>
              </a:rPr>
              <a:t>; a tree cannot be empty (at least one node).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mtClean="0">
                <a:ea typeface="新細明體" charset="-120"/>
              </a:rPr>
              <a:t>The </a:t>
            </a:r>
            <a:r>
              <a:rPr lang="en-US" altLang="zh-TW" err="1" smtClean="0">
                <a:solidFill>
                  <a:srgbClr val="0000CC"/>
                </a:solidFill>
                <a:ea typeface="新細明體" charset="-120"/>
              </a:rPr>
              <a:t>subtrees</a:t>
            </a:r>
            <a:r>
              <a:rPr lang="en-US" altLang="zh-TW" smtClean="0">
                <a:ea typeface="新細明體" charset="-120"/>
              </a:rPr>
              <a:t> of a binary tree are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ordered</a:t>
            </a:r>
            <a:r>
              <a:rPr lang="en-US" altLang="zh-TW" smtClean="0">
                <a:ea typeface="新細明體" charset="-120"/>
              </a:rPr>
              <a:t>; those of a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tree are not ordered</a:t>
            </a:r>
            <a:r>
              <a:rPr lang="en-US" altLang="zh-TW" smtClean="0">
                <a:ea typeface="新細明體" charset="-120"/>
              </a:rPr>
              <a:t>, i.e., </a:t>
            </a:r>
            <a:r>
              <a:rPr lang="en-US" altLang="zh-TW" smtClean="0"/>
              <a:t>Order of children </a:t>
            </a:r>
            <a:r>
              <a:rPr lang="en-US" altLang="zh-TW" smtClean="0">
                <a:solidFill>
                  <a:srgbClr val="C00000"/>
                </a:solidFill>
              </a:rPr>
              <a:t>matters</a:t>
            </a:r>
            <a:r>
              <a:rPr lang="en-US" altLang="zh-TW" smtClean="0"/>
              <a:t> for binary trees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mtClean="0">
              <a:ea typeface="新細明體" charset="-120"/>
            </a:endParaRP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Differences Between A Tree &amp; A Binary Tree (cont.)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zh-TW" smtClean="0">
                <a:ea typeface="新細明體" charset="-120"/>
              </a:rPr>
              <a:t>The </a:t>
            </a:r>
            <a:r>
              <a:rPr lang="en-US" altLang="zh-TW" err="1" smtClean="0">
                <a:solidFill>
                  <a:srgbClr val="0000CC"/>
                </a:solidFill>
                <a:ea typeface="新細明體" charset="-120"/>
              </a:rPr>
              <a:t>subtrees</a:t>
            </a:r>
            <a:r>
              <a:rPr lang="en-US" altLang="zh-TW" smtClean="0">
                <a:ea typeface="新細明體" charset="-120"/>
              </a:rPr>
              <a:t> of a binary tree are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ordered</a:t>
            </a:r>
            <a:r>
              <a:rPr lang="en-US" altLang="zh-TW" smtClean="0">
                <a:ea typeface="新細明體" charset="-120"/>
              </a:rPr>
              <a:t>; those of a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tree are not ordered</a:t>
            </a:r>
            <a:r>
              <a:rPr lang="en-US" altLang="zh-TW" smtClean="0">
                <a:ea typeface="新細明體" charset="-120"/>
              </a:rPr>
              <a:t>, i.e., </a:t>
            </a:r>
            <a:r>
              <a:rPr lang="en-US" altLang="zh-TW" smtClean="0"/>
              <a:t>Order of children </a:t>
            </a:r>
            <a:r>
              <a:rPr lang="en-US" altLang="zh-TW" smtClean="0">
                <a:solidFill>
                  <a:srgbClr val="C00000"/>
                </a:solidFill>
              </a:rPr>
              <a:t>matters</a:t>
            </a:r>
            <a:r>
              <a:rPr lang="en-US" altLang="zh-TW" smtClean="0"/>
              <a:t> for binary trees</a:t>
            </a:r>
          </a:p>
          <a:p>
            <a:pPr marL="514350" indent="-514350">
              <a:buFont typeface="+mj-lt"/>
              <a:buAutoNum type="arabicPeriod" startAt="3"/>
            </a:pPr>
            <a:endParaRPr lang="en-US" altLang="zh-TW" smtClean="0">
              <a:ea typeface="新細明體" charset="-120"/>
            </a:endParaRPr>
          </a:p>
          <a:p>
            <a:endParaRPr lang="en-US" altLang="zh-TW" smtClean="0">
              <a:ea typeface="新細明體" charset="-120"/>
            </a:endParaRPr>
          </a:p>
          <a:p>
            <a:endParaRPr lang="en-US" altLang="zh-TW" smtClean="0">
              <a:ea typeface="新細明體" charset="-120"/>
            </a:endParaRPr>
          </a:p>
          <a:p>
            <a:endParaRPr lang="en-US" altLang="zh-TW" smtClean="0">
              <a:ea typeface="新細明體" charset="-120"/>
            </a:endParaRPr>
          </a:p>
          <a:p>
            <a:pPr marL="714375" indent="-342900">
              <a:spcBef>
                <a:spcPct val="20000"/>
              </a:spcBef>
              <a:buClr>
                <a:schemeClr val="tx2"/>
              </a:buClr>
            </a:pPr>
            <a:r>
              <a:rPr lang="en-US" altLang="zh-TW" smtClean="0">
                <a:ea typeface="新細明體" charset="-120"/>
              </a:rPr>
              <a:t>Are different when viewed as binary trees.</a:t>
            </a:r>
          </a:p>
          <a:p>
            <a:pPr marL="714375" indent="-342900">
              <a:spcBef>
                <a:spcPct val="20000"/>
              </a:spcBef>
              <a:buClr>
                <a:schemeClr val="tx2"/>
              </a:buClr>
            </a:pPr>
            <a:r>
              <a:rPr lang="en-US" altLang="zh-TW" smtClean="0">
                <a:ea typeface="新細明體" charset="-120"/>
              </a:rPr>
              <a:t>Are the same when viewed as trees.</a:t>
            </a:r>
          </a:p>
          <a:p>
            <a:endParaRPr lang="en-US" altLang="zh-TW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54</a:t>
            </a:fld>
            <a:endParaRPr lang="zh-TW" altLang="en-US"/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1973665" y="3118379"/>
          <a:ext cx="4969439" cy="140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7" r:id="rId3" imgW="3549091" imgH="1006754" progId="Visio.Drawing.11">
                  <p:embed/>
                </p:oleObj>
              </mc:Choice>
              <mc:Fallback>
                <p:oleObj r:id="rId3" imgW="3549091" imgH="1006754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665" y="3118379"/>
                        <a:ext cx="4969439" cy="1407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Other Definitions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839972"/>
          </a:xfrm>
        </p:spPr>
        <p:txBody>
          <a:bodyPr>
            <a:normAutofit/>
          </a:bodyPr>
          <a:lstStyle/>
          <a:p>
            <a:r>
              <a:rPr lang="en-US" altLang="zh-TW" smtClean="0">
                <a:solidFill>
                  <a:srgbClr val="C00000"/>
                </a:solidFill>
              </a:rPr>
              <a:t>Skewed</a:t>
            </a:r>
            <a:r>
              <a:rPr lang="en-US" altLang="zh-TW" smtClean="0"/>
              <a:t> and </a:t>
            </a:r>
            <a:r>
              <a:rPr lang="en-US" altLang="zh-TW" smtClean="0">
                <a:solidFill>
                  <a:srgbClr val="C00000"/>
                </a:solidFill>
              </a:rPr>
              <a:t>complete</a:t>
            </a:r>
            <a:r>
              <a:rPr lang="en-US" altLang="zh-TW" smtClean="0"/>
              <a:t> binary tree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42047" y="6593849"/>
            <a:ext cx="1863305" cy="237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48622" y="6316497"/>
            <a:ext cx="1863305" cy="299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738513" y="4552090"/>
            <a:ext cx="1863305" cy="237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Complete</a:t>
            </a: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00188" y="4567577"/>
            <a:ext cx="2438723" cy="192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Skewed to the left</a:t>
            </a: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208" name="Object 64"/>
          <p:cNvGraphicFramePr>
            <a:graphicFrameLocks noChangeAspect="1"/>
          </p:cNvGraphicFramePr>
          <p:nvPr/>
        </p:nvGraphicFramePr>
        <p:xfrm>
          <a:off x="991890" y="1826851"/>
          <a:ext cx="7290949" cy="312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Visio" r:id="rId3" imgW="7137926" imgH="3055434" progId="Visio.Drawing.11">
                  <p:embed/>
                </p:oleObj>
              </mc:Choice>
              <mc:Fallback>
                <p:oleObj name="Visio" r:id="rId3" imgW="7137926" imgH="3055434" progId="Visio.Drawing.11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90" y="1826851"/>
                        <a:ext cx="7290949" cy="3123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內容版面配置區 2"/>
          <p:cNvSpPr txBox="1">
            <a:spLocks/>
          </p:cNvSpPr>
          <p:nvPr/>
        </p:nvSpPr>
        <p:spPr>
          <a:xfrm>
            <a:off x="309490" y="4867418"/>
            <a:ext cx="8609427" cy="464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for complete binary trees, 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leaf nodes are on adjacent levels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584103" y="5514532"/>
            <a:ext cx="7886700" cy="9475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binary tree (all leafs at the same level)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2800" smtClean="0">
                <a:solidFill>
                  <a:srgbClr val="C00000"/>
                </a:solidFill>
              </a:rPr>
              <a:t>P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roper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binary tree (internal node has degree 2)</a:t>
            </a:r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Properties of Binary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481840"/>
          </a:xfrm>
        </p:spPr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Minimum number of nodes</a:t>
            </a:r>
            <a:r>
              <a:rPr lang="en-US" altLang="zh-TW" smtClean="0">
                <a:ea typeface="新細明體" charset="-120"/>
              </a:rPr>
              <a:t> in a binary tree whose height is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h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ea typeface="新細明體" charset="-120"/>
              </a:rPr>
              <a:t>At least one node at each of first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h</a:t>
            </a:r>
            <a:r>
              <a:rPr lang="en-US" altLang="zh-TW" smtClean="0">
                <a:ea typeface="新細明體" charset="-120"/>
              </a:rPr>
              <a:t> levels.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56</a:t>
            </a:fld>
            <a:endParaRPr lang="zh-TW" altLang="en-US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371600" y="3124200"/>
            <a:ext cx="3657600" cy="3322638"/>
            <a:chOff x="816" y="1680"/>
            <a:chExt cx="2304" cy="2093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104" y="2976"/>
              <a:ext cx="240" cy="365"/>
              <a:chOff x="4176" y="1104"/>
              <a:chExt cx="240" cy="365"/>
            </a:xfrm>
          </p:grpSpPr>
          <p:sp>
            <p:nvSpPr>
              <p:cNvPr id="19" name="Oval 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hlink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16" y="3408"/>
              <a:ext cx="240" cy="365"/>
              <a:chOff x="4176" y="1104"/>
              <a:chExt cx="240" cy="365"/>
            </a:xfrm>
          </p:grpSpPr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8" name="Line 14"/>
            <p:cNvSpPr>
              <a:spLocks noChangeShapeType="1"/>
            </p:cNvSpPr>
            <p:nvPr/>
          </p:nvSpPr>
          <p:spPr bwMode="auto">
            <a:xfrm flipH="1">
              <a:off x="1008" y="3216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824" y="2352"/>
              <a:ext cx="240" cy="365"/>
              <a:chOff x="4176" y="1104"/>
              <a:chExt cx="240" cy="365"/>
            </a:xfrm>
          </p:grpSpPr>
          <p:sp>
            <p:nvSpPr>
              <p:cNvPr id="15" name="Oval 31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Text Box 32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 flipH="1">
              <a:off x="1296" y="2544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2880" y="1680"/>
              <a:ext cx="240" cy="365"/>
              <a:chOff x="4176" y="1104"/>
              <a:chExt cx="240" cy="365"/>
            </a:xfrm>
          </p:grpSpPr>
          <p:sp>
            <p:nvSpPr>
              <p:cNvPr id="13" name="Oval 3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Text Box 3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hlink"/>
                  </a:solidFill>
                </a:endParaRPr>
              </a:p>
            </p:txBody>
          </p:sp>
        </p:grpSp>
        <p:sp>
          <p:nvSpPr>
            <p:cNvPr id="12" name="Line 38"/>
            <p:cNvSpPr>
              <a:spLocks noChangeShapeType="1"/>
            </p:cNvSpPr>
            <p:nvPr/>
          </p:nvSpPr>
          <p:spPr bwMode="auto">
            <a:xfrm flipH="1">
              <a:off x="2016" y="1872"/>
              <a:ext cx="86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5257800" y="3429000"/>
            <a:ext cx="35814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minimum number of nodes is</a:t>
            </a: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sz="2800">
                <a:solidFill>
                  <a:srgbClr val="C00000"/>
                </a:solidFill>
                <a:ea typeface="新細明體" charset="-120"/>
              </a:rPr>
              <a:t>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Maximum Number of Nodes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93835"/>
            <a:ext cx="7886700" cy="753420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All possible nodes at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first h levels </a:t>
            </a:r>
            <a:r>
              <a:rPr lang="en-US" altLang="zh-TW" smtClean="0">
                <a:ea typeface="新細明體" charset="-120"/>
              </a:rPr>
              <a:t>are present.</a:t>
            </a:r>
          </a:p>
          <a:p>
            <a:pPr>
              <a:buNone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57</a:t>
            </a:fld>
            <a:endParaRPr lang="zh-TW" altLang="en-US"/>
          </a:p>
        </p:txBody>
      </p:sp>
      <p:grpSp>
        <p:nvGrpSpPr>
          <p:cNvPr id="60" name="群組 59"/>
          <p:cNvGrpSpPr/>
          <p:nvPr/>
        </p:nvGrpSpPr>
        <p:grpSpPr>
          <a:xfrm>
            <a:off x="1025466" y="1884324"/>
            <a:ext cx="6324600" cy="3398838"/>
            <a:chOff x="762000" y="1884324"/>
            <a:chExt cx="6324600" cy="3398838"/>
          </a:xfrm>
        </p:grpSpPr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1219200" y="3255924"/>
              <a:ext cx="5486400" cy="1219200"/>
              <a:chOff x="768" y="2208"/>
              <a:chExt cx="3456" cy="768"/>
            </a:xfrm>
          </p:grpSpPr>
          <p:sp>
            <p:nvSpPr>
              <p:cNvPr id="6" name="Oval 23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" name="Oval 34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" name="Oval 49"/>
              <p:cNvSpPr>
                <a:spLocks noChangeArrowheads="1"/>
              </p:cNvSpPr>
              <p:nvPr/>
            </p:nvSpPr>
            <p:spPr bwMode="auto">
              <a:xfrm>
                <a:off x="3168" y="268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" name="Oval 52"/>
              <p:cNvSpPr>
                <a:spLocks noChangeArrowheads="1"/>
              </p:cNvSpPr>
              <p:nvPr/>
            </p:nvSpPr>
            <p:spPr bwMode="auto">
              <a:xfrm>
                <a:off x="3984" y="273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Line 54"/>
              <p:cNvSpPr>
                <a:spLocks noChangeShapeType="1"/>
              </p:cNvSpPr>
              <p:nvPr/>
            </p:nvSpPr>
            <p:spPr bwMode="auto">
              <a:xfrm flipH="1">
                <a:off x="3312" y="2256"/>
                <a:ext cx="24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" name="Line 55"/>
              <p:cNvSpPr>
                <a:spLocks noChangeShapeType="1"/>
              </p:cNvSpPr>
              <p:nvPr/>
            </p:nvSpPr>
            <p:spPr bwMode="auto">
              <a:xfrm>
                <a:off x="3744" y="2208"/>
                <a:ext cx="33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Line 59"/>
              <p:cNvSpPr>
                <a:spLocks noChangeShapeType="1"/>
              </p:cNvSpPr>
              <p:nvPr/>
            </p:nvSpPr>
            <p:spPr bwMode="auto">
              <a:xfrm flipH="1">
                <a:off x="960" y="2208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" name="Line 60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84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4038600" y="1884324"/>
              <a:ext cx="381000" cy="579438"/>
              <a:chOff x="4176" y="1104"/>
              <a:chExt cx="240" cy="365"/>
            </a:xfrm>
          </p:grpSpPr>
          <p:sp>
            <p:nvSpPr>
              <p:cNvPr id="15" name="Oval 62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Text Box 63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hlink"/>
                  </a:solidFill>
                </a:endParaRPr>
              </a:p>
            </p:txBody>
          </p:sp>
        </p:grpSp>
        <p:grpSp>
          <p:nvGrpSpPr>
            <p:cNvPr id="17" name="Group 82"/>
            <p:cNvGrpSpPr>
              <a:grpSpLocks/>
            </p:cNvGrpSpPr>
            <p:nvPr/>
          </p:nvGrpSpPr>
          <p:grpSpPr bwMode="auto">
            <a:xfrm>
              <a:off x="2362200" y="2189124"/>
              <a:ext cx="3581400" cy="1341438"/>
              <a:chOff x="1488" y="1536"/>
              <a:chExt cx="2256" cy="845"/>
            </a:xfrm>
          </p:grpSpPr>
          <p:grpSp>
            <p:nvGrpSpPr>
              <p:cNvPr id="18" name="Group 45"/>
              <p:cNvGrpSpPr>
                <a:grpSpLocks/>
              </p:cNvGrpSpPr>
              <p:nvPr/>
            </p:nvGrpSpPr>
            <p:grpSpPr bwMode="auto">
              <a:xfrm>
                <a:off x="3504" y="2016"/>
                <a:ext cx="240" cy="365"/>
                <a:chOff x="4176" y="1104"/>
                <a:chExt cx="240" cy="365"/>
              </a:xfrm>
            </p:grpSpPr>
            <p:sp>
              <p:nvSpPr>
                <p:cNvPr id="24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9" name="Group 56"/>
              <p:cNvGrpSpPr>
                <a:grpSpLocks/>
              </p:cNvGrpSpPr>
              <p:nvPr/>
            </p:nvGrpSpPr>
            <p:grpSpPr bwMode="auto">
              <a:xfrm>
                <a:off x="1488" y="2016"/>
                <a:ext cx="240" cy="365"/>
                <a:chOff x="4176" y="1104"/>
                <a:chExt cx="240" cy="365"/>
              </a:xfrm>
            </p:grpSpPr>
            <p:sp>
              <p:nvSpPr>
                <p:cNvPr id="22" name="Oval 57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3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sp>
            <p:nvSpPr>
              <p:cNvPr id="20" name="Line 64"/>
              <p:cNvSpPr>
                <a:spLocks noChangeShapeType="1"/>
              </p:cNvSpPr>
              <p:nvPr/>
            </p:nvSpPr>
            <p:spPr bwMode="auto">
              <a:xfrm flipH="1">
                <a:off x="1680" y="1536"/>
                <a:ext cx="86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65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81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6" name="Group 84"/>
            <p:cNvGrpSpPr>
              <a:grpSpLocks/>
            </p:cNvGrpSpPr>
            <p:nvPr/>
          </p:nvGrpSpPr>
          <p:grpSpPr bwMode="auto">
            <a:xfrm>
              <a:off x="762000" y="4246524"/>
              <a:ext cx="6324600" cy="1036638"/>
              <a:chOff x="480" y="2832"/>
              <a:chExt cx="3984" cy="653"/>
            </a:xfrm>
          </p:grpSpPr>
          <p:grpSp>
            <p:nvGrpSpPr>
              <p:cNvPr id="27" name="Group 25"/>
              <p:cNvGrpSpPr>
                <a:grpSpLocks/>
              </p:cNvGrpSpPr>
              <p:nvPr/>
            </p:nvGrpSpPr>
            <p:grpSpPr bwMode="auto">
              <a:xfrm>
                <a:off x="480" y="3072"/>
                <a:ext cx="240" cy="365"/>
                <a:chOff x="4176" y="1104"/>
                <a:chExt cx="240" cy="365"/>
              </a:xfrm>
            </p:grpSpPr>
            <p:sp>
              <p:nvSpPr>
                <p:cNvPr id="57" name="Oval 26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28" name="Group 28"/>
              <p:cNvGrpSpPr>
                <a:grpSpLocks/>
              </p:cNvGrpSpPr>
              <p:nvPr/>
            </p:nvGrpSpPr>
            <p:grpSpPr bwMode="auto">
              <a:xfrm>
                <a:off x="1104" y="3072"/>
                <a:ext cx="240" cy="365"/>
                <a:chOff x="4176" y="1104"/>
                <a:chExt cx="240" cy="365"/>
              </a:xfrm>
            </p:grpSpPr>
            <p:sp>
              <p:nvSpPr>
                <p:cNvPr id="55" name="Oval 29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 flipH="1">
                <a:off x="672" y="2880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008" y="2832"/>
                <a:ext cx="19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1" name="Group 36"/>
              <p:cNvGrpSpPr>
                <a:grpSpLocks/>
              </p:cNvGrpSpPr>
              <p:nvPr/>
            </p:nvGrpSpPr>
            <p:grpSpPr bwMode="auto">
              <a:xfrm>
                <a:off x="1776" y="3120"/>
                <a:ext cx="240" cy="365"/>
                <a:chOff x="4176" y="1104"/>
                <a:chExt cx="240" cy="365"/>
              </a:xfrm>
            </p:grpSpPr>
            <p:sp>
              <p:nvSpPr>
                <p:cNvPr id="53" name="Oval 37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32" name="Group 39"/>
              <p:cNvGrpSpPr>
                <a:grpSpLocks/>
              </p:cNvGrpSpPr>
              <p:nvPr/>
            </p:nvGrpSpPr>
            <p:grpSpPr bwMode="auto">
              <a:xfrm>
                <a:off x="2400" y="3120"/>
                <a:ext cx="240" cy="365"/>
                <a:chOff x="4176" y="1104"/>
                <a:chExt cx="240" cy="365"/>
              </a:xfrm>
            </p:grpSpPr>
            <p:sp>
              <p:nvSpPr>
                <p:cNvPr id="51" name="Oval 40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sp>
            <p:nvSpPr>
              <p:cNvPr id="33" name="Line 42"/>
              <p:cNvSpPr>
                <a:spLocks noChangeShapeType="1"/>
              </p:cNvSpPr>
              <p:nvPr/>
            </p:nvSpPr>
            <p:spPr bwMode="auto">
              <a:xfrm flipH="1">
                <a:off x="1968" y="2928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19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35" name="Group 66"/>
              <p:cNvGrpSpPr>
                <a:grpSpLocks/>
              </p:cNvGrpSpPr>
              <p:nvPr/>
            </p:nvGrpSpPr>
            <p:grpSpPr bwMode="auto">
              <a:xfrm>
                <a:off x="2928" y="3120"/>
                <a:ext cx="240" cy="365"/>
                <a:chOff x="4176" y="1104"/>
                <a:chExt cx="240" cy="365"/>
              </a:xfrm>
            </p:grpSpPr>
            <p:sp>
              <p:nvSpPr>
                <p:cNvPr id="49" name="Oval 67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36" name="Group 69"/>
              <p:cNvGrpSpPr>
                <a:grpSpLocks/>
              </p:cNvGrpSpPr>
              <p:nvPr/>
            </p:nvGrpSpPr>
            <p:grpSpPr bwMode="auto">
              <a:xfrm>
                <a:off x="3360" y="3120"/>
                <a:ext cx="240" cy="365"/>
                <a:chOff x="4176" y="1104"/>
                <a:chExt cx="240" cy="365"/>
              </a:xfrm>
            </p:grpSpPr>
            <p:sp>
              <p:nvSpPr>
                <p:cNvPr id="47" name="Oval 70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37" name="Group 72"/>
              <p:cNvGrpSpPr>
                <a:grpSpLocks/>
              </p:cNvGrpSpPr>
              <p:nvPr/>
            </p:nvGrpSpPr>
            <p:grpSpPr bwMode="auto">
              <a:xfrm>
                <a:off x="3792" y="3120"/>
                <a:ext cx="240" cy="365"/>
                <a:chOff x="4176" y="1104"/>
                <a:chExt cx="240" cy="365"/>
              </a:xfrm>
            </p:grpSpPr>
            <p:sp>
              <p:nvSpPr>
                <p:cNvPr id="45" name="Oval 73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38" name="Group 75"/>
              <p:cNvGrpSpPr>
                <a:grpSpLocks/>
              </p:cNvGrpSpPr>
              <p:nvPr/>
            </p:nvGrpSpPr>
            <p:grpSpPr bwMode="auto">
              <a:xfrm>
                <a:off x="4224" y="3120"/>
                <a:ext cx="240" cy="365"/>
                <a:chOff x="4176" y="1104"/>
                <a:chExt cx="240" cy="365"/>
              </a:xfrm>
            </p:grpSpPr>
            <p:sp>
              <p:nvSpPr>
                <p:cNvPr id="43" name="Oval 76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4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sp>
            <p:nvSpPr>
              <p:cNvPr id="39" name="Line 78"/>
              <p:cNvSpPr>
                <a:spLocks noChangeShapeType="1"/>
              </p:cNvSpPr>
              <p:nvPr/>
            </p:nvSpPr>
            <p:spPr bwMode="auto">
              <a:xfrm flipH="1">
                <a:off x="3072" y="2928"/>
                <a:ext cx="192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" name="Line 79"/>
              <p:cNvSpPr>
                <a:spLocks noChangeShapeType="1"/>
              </p:cNvSpPr>
              <p:nvPr/>
            </p:nvSpPr>
            <p:spPr bwMode="auto">
              <a:xfrm>
                <a:off x="3360" y="2928"/>
                <a:ext cx="9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Line 80"/>
              <p:cNvSpPr>
                <a:spLocks noChangeShapeType="1"/>
              </p:cNvSpPr>
              <p:nvPr/>
            </p:nvSpPr>
            <p:spPr bwMode="auto">
              <a:xfrm flipH="1">
                <a:off x="3936" y="2928"/>
                <a:ext cx="9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Line 81"/>
              <p:cNvSpPr>
                <a:spLocks noChangeShapeType="1"/>
              </p:cNvSpPr>
              <p:nvPr/>
            </p:nvSpPr>
            <p:spPr bwMode="auto">
              <a:xfrm>
                <a:off x="4176" y="2928"/>
                <a:ext cx="192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59" name="Text Box 85"/>
          <p:cNvSpPr txBox="1">
            <a:spLocks noChangeArrowheads="1"/>
          </p:cNvSpPr>
          <p:nvPr/>
        </p:nvSpPr>
        <p:spPr bwMode="auto">
          <a:xfrm>
            <a:off x="2301499" y="5273165"/>
            <a:ext cx="4419600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Maximum number of nodes</a:t>
            </a:r>
          </a:p>
          <a:p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= 1 + 2 + 4 + 8 + … + 2</a:t>
            </a:r>
            <a:r>
              <a:rPr lang="en-US" altLang="zh-TW" sz="2800" baseline="30000">
                <a:solidFill>
                  <a:srgbClr val="0000CC"/>
                </a:solidFill>
                <a:ea typeface="新細明體" charset="-120"/>
              </a:rPr>
              <a:t>h-1</a:t>
            </a:r>
            <a:endParaRPr lang="en-US" altLang="zh-TW" sz="2800">
              <a:solidFill>
                <a:srgbClr val="0000CC"/>
              </a:solidFill>
              <a:ea typeface="新細明體" charset="-120"/>
            </a:endParaRPr>
          </a:p>
          <a:p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= 2</a:t>
            </a:r>
            <a:r>
              <a:rPr lang="en-US" altLang="zh-TW" sz="2800" baseline="30000">
                <a:solidFill>
                  <a:srgbClr val="0000CC"/>
                </a:solidFill>
                <a:ea typeface="新細明體" charset="-120"/>
              </a:rPr>
              <a:t>h</a:t>
            </a: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 - 1</a:t>
            </a:r>
          </a:p>
        </p:txBody>
      </p:sp>
      <p:sp>
        <p:nvSpPr>
          <p:cNvPr id="61" name="文字方塊 60"/>
          <p:cNvSpPr txBox="1"/>
          <p:nvPr/>
        </p:nvSpPr>
        <p:spPr>
          <a:xfrm>
            <a:off x="6385302" y="5703376"/>
            <a:ext cx="2382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Full binary tree</a:t>
            </a:r>
            <a:endParaRPr lang="zh-TW" alt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Number of Nodes &amp; Height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5116550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Let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 be the number of nodes in a binary tree whose height is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h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h ≤ n ≤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sz="2400" baseline="30000" smtClean="0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 – 1</a:t>
            </a:r>
          </a:p>
          <a:p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log</a:t>
            </a:r>
            <a:r>
              <a:rPr lang="en-US" altLang="zh-TW" baseline="-2500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(n+1) ≤ h ≤ n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Lemma 5.2 Maximum Number of Nodes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Properties</a:t>
            </a:r>
          </a:p>
          <a:p>
            <a:pPr lvl="1"/>
            <a:r>
              <a:rPr lang="en-US" altLang="zh-TW" smtClean="0"/>
              <a:t>Maximum number of nodes at level </a:t>
            </a:r>
            <a:r>
              <a:rPr lang="en-US" altLang="zh-TW" err="1" smtClean="0"/>
              <a:t>i</a:t>
            </a:r>
            <a:r>
              <a:rPr lang="en-US" altLang="zh-TW" smtClean="0"/>
              <a:t> of a binary tree is 2</a:t>
            </a:r>
            <a:r>
              <a:rPr lang="en-US" altLang="zh-TW" baseline="30000" smtClean="0"/>
              <a:t>i-1</a:t>
            </a:r>
            <a:r>
              <a:rPr lang="en-US" altLang="zh-TW" smtClean="0"/>
              <a:t>.</a:t>
            </a:r>
          </a:p>
          <a:p>
            <a:pPr lvl="1"/>
            <a:r>
              <a:rPr lang="en-US" altLang="zh-TW" smtClean="0"/>
              <a:t>Maximum number of nodes of a binary tree of depth k is 2</a:t>
            </a:r>
            <a:r>
              <a:rPr lang="en-US" altLang="zh-TW" baseline="30000" smtClean="0"/>
              <a:t>k</a:t>
            </a:r>
            <a:r>
              <a:rPr lang="en-US" altLang="zh-TW" smtClean="0"/>
              <a:t>-1, k </a:t>
            </a:r>
            <a:r>
              <a:rPr lang="en-US" altLang="zh-TW" smtClean="0">
                <a:latin typeface="Arial"/>
                <a:cs typeface="Arial"/>
              </a:rPr>
              <a:t>≥ 1</a:t>
            </a:r>
            <a:r>
              <a:rPr lang="en-US" altLang="zh-TW" smtClean="0"/>
              <a:t>.</a:t>
            </a:r>
          </a:p>
          <a:p>
            <a:r>
              <a:rPr lang="en-US" altLang="zh-TW" smtClean="0"/>
              <a:t>Proof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</a:rPr>
              <a:t>Induction base</a:t>
            </a:r>
            <a:r>
              <a:rPr lang="en-US" altLang="zh-TW" smtClean="0"/>
              <a:t>: the root is the only node at level 1.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</a:rPr>
              <a:t>Induction hypothesis</a:t>
            </a:r>
            <a:r>
              <a:rPr lang="en-US" altLang="zh-TW" smtClean="0"/>
              <a:t>:  maximum number of nodes at level (i-1) is 2</a:t>
            </a:r>
            <a:r>
              <a:rPr lang="en-US" altLang="zh-TW" baseline="30000" smtClean="0"/>
              <a:t>i-2</a:t>
            </a:r>
            <a:r>
              <a:rPr lang="en-US" altLang="zh-TW" smtClean="0"/>
              <a:t>, which is true for i-1 = 1.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</a:rPr>
              <a:t>Induction step</a:t>
            </a:r>
            <a:r>
              <a:rPr lang="en-US" altLang="zh-TW" smtClean="0"/>
              <a:t>: Each node has at most two children, therefore the number of nodes at level (</a:t>
            </a:r>
            <a:r>
              <a:rPr lang="en-US" altLang="zh-TW" err="1" smtClean="0"/>
              <a:t>i</a:t>
            </a:r>
            <a:r>
              <a:rPr lang="en-US" altLang="zh-TW" smtClean="0"/>
              <a:t>) is 2 x 2</a:t>
            </a:r>
            <a:r>
              <a:rPr lang="en-US" altLang="zh-TW" baseline="30000" smtClean="0"/>
              <a:t>i-2</a:t>
            </a:r>
            <a:r>
              <a:rPr lang="en-US" altLang="zh-TW" smtClean="0"/>
              <a:t> = 2</a:t>
            </a:r>
            <a:r>
              <a:rPr lang="en-US" altLang="zh-TW" baseline="30000" smtClean="0"/>
              <a:t>i-1</a:t>
            </a:r>
            <a:r>
              <a:rPr lang="en-US" altLang="zh-TW" smtClean="0"/>
              <a:t>.</a:t>
            </a:r>
          </a:p>
          <a:p>
            <a:pPr lvl="1"/>
            <a:r>
              <a:rPr lang="en-US" altLang="zh-TW" smtClean="0"/>
              <a:t> </a:t>
            </a:r>
          </a:p>
          <a:p>
            <a:pPr lvl="1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59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350425" y="5768878"/>
          <a:ext cx="3050413" cy="800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33" name="文件" r:id="rId4" imgW="2666831" imgH="700790" progId="Word.Document.12">
                  <p:embed/>
                </p:oleObj>
              </mc:Choice>
              <mc:Fallback>
                <p:oleObj name="文件" r:id="rId4" imgW="2666831" imgH="70079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425" y="5768878"/>
                        <a:ext cx="3050413" cy="8007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Tree-Type Charts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84631" y="1509333"/>
            <a:ext cx="111879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45" name="群組 144"/>
          <p:cNvGrpSpPr/>
          <p:nvPr/>
        </p:nvGrpSpPr>
        <p:grpSpPr>
          <a:xfrm>
            <a:off x="153740" y="4202215"/>
            <a:ext cx="8780668" cy="2288253"/>
            <a:chOff x="154964" y="3869157"/>
            <a:chExt cx="8780668" cy="2460441"/>
          </a:xfrm>
        </p:grpSpPr>
        <p:sp>
          <p:nvSpPr>
            <p:cNvPr id="7" name="文字方塊 6"/>
            <p:cNvSpPr txBox="1"/>
            <p:nvPr/>
          </p:nvSpPr>
          <p:spPr>
            <a:xfrm>
              <a:off x="3556242" y="3869157"/>
              <a:ext cx="196201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Proto Indo-European</a:t>
              </a:r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232982" y="4600057"/>
              <a:ext cx="527463" cy="39712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zh-TW" smtClean="0"/>
                <a:t>Italic</a:t>
              </a:r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160543" y="4578159"/>
              <a:ext cx="75341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Hellenic</a:t>
              </a:r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401179" y="4578159"/>
              <a:ext cx="908903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Germanic</a:t>
              </a:r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76215" y="5253872"/>
              <a:ext cx="138576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Osco-Umbrian</a:t>
              </a:r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507019" y="5251264"/>
              <a:ext cx="457946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Latin</a:t>
              </a:r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258229" y="5251264"/>
              <a:ext cx="55803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Greek</a:t>
              </a:r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946355" y="5244728"/>
              <a:ext cx="54983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North</a:t>
              </a:r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587266" y="5251264"/>
              <a:ext cx="66095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mtClean="0"/>
                <a:t>West</a:t>
              </a:r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54964" y="5960266"/>
              <a:ext cx="57034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Oscan</a:t>
              </a:r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859528" y="5960266"/>
              <a:ext cx="819135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Umbrian</a:t>
              </a:r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812878" y="5960266"/>
              <a:ext cx="724557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Spanish</a:t>
              </a:r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671650" y="5960266"/>
              <a:ext cx="63979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French</a:t>
              </a:r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445656" y="5960266"/>
              <a:ext cx="58067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Italian</a:t>
              </a:r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160543" y="5960266"/>
              <a:ext cx="828753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Icelandic</a:t>
              </a:r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123511" y="5960266"/>
              <a:ext cx="1025089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Norwegian</a:t>
              </a:r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282815" y="5960266"/>
              <a:ext cx="76867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Swedish</a:t>
              </a:r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185702" y="5960266"/>
              <a:ext cx="383823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Low</a:t>
              </a:r>
              <a:endParaRPr lang="zh-TW" altLang="en-US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7703740" y="5960266"/>
              <a:ext cx="42800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High</a:t>
              </a:r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8265961" y="5960266"/>
              <a:ext cx="66967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Yiddish</a:t>
              </a:r>
              <a:endParaRPr lang="zh-TW" altLang="en-US"/>
            </a:p>
          </p:txBody>
        </p:sp>
        <p:cxnSp>
          <p:nvCxnSpPr>
            <p:cNvPr id="30" name="肘形接點 29"/>
            <p:cNvCxnSpPr>
              <a:stCxn id="12" idx="2"/>
              <a:endCxn id="17" idx="0"/>
            </p:cNvCxnSpPr>
            <p:nvPr/>
          </p:nvCxnSpPr>
          <p:spPr>
            <a:xfrm rot="5400000">
              <a:off x="686086" y="5377257"/>
              <a:ext cx="337062" cy="828956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肘形接點 31"/>
            <p:cNvCxnSpPr>
              <a:stCxn id="12" idx="2"/>
              <a:endCxn id="18" idx="0"/>
            </p:cNvCxnSpPr>
            <p:nvPr/>
          </p:nvCxnSpPr>
          <p:spPr>
            <a:xfrm rot="16200000" flipH="1">
              <a:off x="1100564" y="5791734"/>
              <a:ext cx="337062" cy="1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肘形接點 33"/>
            <p:cNvCxnSpPr>
              <a:stCxn id="12" idx="2"/>
              <a:endCxn id="19" idx="0"/>
            </p:cNvCxnSpPr>
            <p:nvPr/>
          </p:nvCxnSpPr>
          <p:spPr>
            <a:xfrm rot="16200000" flipH="1">
              <a:off x="1553595" y="5338704"/>
              <a:ext cx="337062" cy="90606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接點 35"/>
            <p:cNvCxnSpPr>
              <a:stCxn id="13" idx="2"/>
              <a:endCxn id="20" idx="0"/>
            </p:cNvCxnSpPr>
            <p:nvPr/>
          </p:nvCxnSpPr>
          <p:spPr>
            <a:xfrm rot="5400000">
              <a:off x="3193934" y="5418208"/>
              <a:ext cx="339670" cy="744446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肘形接點 37"/>
            <p:cNvCxnSpPr>
              <a:stCxn id="13" idx="2"/>
              <a:endCxn id="21" idx="0"/>
            </p:cNvCxnSpPr>
            <p:nvPr/>
          </p:nvCxnSpPr>
          <p:spPr>
            <a:xfrm rot="5400000">
              <a:off x="3566157" y="5790431"/>
              <a:ext cx="339670" cy="1270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肘形接點 39"/>
            <p:cNvCxnSpPr>
              <a:stCxn id="13" idx="2"/>
              <a:endCxn id="22" idx="0"/>
            </p:cNvCxnSpPr>
            <p:nvPr/>
          </p:nvCxnSpPr>
          <p:spPr>
            <a:xfrm rot="16200000" flipH="1">
              <a:off x="3985621" y="5370967"/>
              <a:ext cx="339670" cy="83892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肘形接點 41"/>
            <p:cNvCxnSpPr>
              <a:stCxn id="15" idx="2"/>
              <a:endCxn id="23" idx="0"/>
            </p:cNvCxnSpPr>
            <p:nvPr/>
          </p:nvCxnSpPr>
          <p:spPr>
            <a:xfrm rot="5400000">
              <a:off x="5755561" y="5494556"/>
              <a:ext cx="346206" cy="58521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肘形接點 43"/>
            <p:cNvCxnSpPr>
              <a:stCxn id="15" idx="2"/>
              <a:endCxn id="24" idx="0"/>
            </p:cNvCxnSpPr>
            <p:nvPr/>
          </p:nvCxnSpPr>
          <p:spPr>
            <a:xfrm rot="16200000" flipH="1">
              <a:off x="6271108" y="5564223"/>
              <a:ext cx="346206" cy="44588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肘形接點 45"/>
            <p:cNvCxnSpPr>
              <a:stCxn id="16" idx="2"/>
              <a:endCxn id="25" idx="0"/>
            </p:cNvCxnSpPr>
            <p:nvPr/>
          </p:nvCxnSpPr>
          <p:spPr>
            <a:xfrm rot="5400000">
              <a:off x="7477843" y="5520368"/>
              <a:ext cx="339670" cy="540127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肘形接點 47"/>
            <p:cNvCxnSpPr>
              <a:stCxn id="16" idx="2"/>
              <a:endCxn id="26" idx="0"/>
            </p:cNvCxnSpPr>
            <p:nvPr/>
          </p:nvCxnSpPr>
          <p:spPr>
            <a:xfrm rot="5400000">
              <a:off x="7747906" y="5790431"/>
              <a:ext cx="339670" cy="1270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肘形接點 49"/>
            <p:cNvCxnSpPr>
              <a:stCxn id="16" idx="2"/>
              <a:endCxn id="27" idx="0"/>
            </p:cNvCxnSpPr>
            <p:nvPr/>
          </p:nvCxnSpPr>
          <p:spPr>
            <a:xfrm rot="16200000" flipH="1">
              <a:off x="8089434" y="5448903"/>
              <a:ext cx="339670" cy="683056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肘形接點 51"/>
            <p:cNvCxnSpPr>
              <a:stCxn id="11" idx="2"/>
              <a:endCxn id="15" idx="0"/>
            </p:cNvCxnSpPr>
            <p:nvPr/>
          </p:nvCxnSpPr>
          <p:spPr>
            <a:xfrm rot="5400000">
              <a:off x="6389833" y="4778929"/>
              <a:ext cx="297237" cy="63436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肘形接點 53"/>
            <p:cNvCxnSpPr>
              <a:stCxn id="11" idx="2"/>
              <a:endCxn id="16" idx="0"/>
            </p:cNvCxnSpPr>
            <p:nvPr/>
          </p:nvCxnSpPr>
          <p:spPr>
            <a:xfrm rot="16200000" flipH="1">
              <a:off x="7234800" y="4568322"/>
              <a:ext cx="303773" cy="106211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肘形接點 55"/>
            <p:cNvCxnSpPr>
              <a:stCxn id="10" idx="2"/>
              <a:endCxn id="14" idx="0"/>
            </p:cNvCxnSpPr>
            <p:nvPr/>
          </p:nvCxnSpPr>
          <p:spPr>
            <a:xfrm rot="5400000">
              <a:off x="4385363" y="5099377"/>
              <a:ext cx="303773" cy="1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肘形接點 57"/>
            <p:cNvCxnSpPr>
              <a:stCxn id="9" idx="2"/>
              <a:endCxn id="13" idx="0"/>
            </p:cNvCxnSpPr>
            <p:nvPr/>
          </p:nvCxnSpPr>
          <p:spPr>
            <a:xfrm rot="16200000" flipH="1">
              <a:off x="2989311" y="4504584"/>
              <a:ext cx="254083" cy="123927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肘形接點 59"/>
            <p:cNvCxnSpPr>
              <a:stCxn id="9" idx="2"/>
              <a:endCxn id="12" idx="0"/>
            </p:cNvCxnSpPr>
            <p:nvPr/>
          </p:nvCxnSpPr>
          <p:spPr>
            <a:xfrm rot="5400000">
              <a:off x="1754560" y="4511717"/>
              <a:ext cx="256691" cy="122761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肘形接點 61"/>
            <p:cNvCxnSpPr>
              <a:stCxn id="7" idx="2"/>
              <a:endCxn id="10" idx="0"/>
            </p:cNvCxnSpPr>
            <p:nvPr/>
          </p:nvCxnSpPr>
          <p:spPr>
            <a:xfrm rot="16200000" flipH="1">
              <a:off x="4367413" y="4408323"/>
              <a:ext cx="339670" cy="1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肘形接點 63"/>
            <p:cNvCxnSpPr>
              <a:stCxn id="7" idx="2"/>
              <a:endCxn id="11" idx="0"/>
            </p:cNvCxnSpPr>
            <p:nvPr/>
          </p:nvCxnSpPr>
          <p:spPr>
            <a:xfrm rot="16200000" flipH="1">
              <a:off x="5526604" y="3249132"/>
              <a:ext cx="339670" cy="2318383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肘形接點 65"/>
            <p:cNvCxnSpPr>
              <a:stCxn id="7" idx="2"/>
              <a:endCxn id="9" idx="0"/>
            </p:cNvCxnSpPr>
            <p:nvPr/>
          </p:nvCxnSpPr>
          <p:spPr>
            <a:xfrm rot="5400000">
              <a:off x="3336197" y="3399005"/>
              <a:ext cx="361568" cy="204053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群組 143"/>
          <p:cNvGrpSpPr/>
          <p:nvPr/>
        </p:nvGrpSpPr>
        <p:grpSpPr>
          <a:xfrm>
            <a:off x="501164" y="1437749"/>
            <a:ext cx="7828210" cy="2248067"/>
            <a:chOff x="1095648" y="1270206"/>
            <a:chExt cx="7828210" cy="2460441"/>
          </a:xfrm>
        </p:grpSpPr>
        <p:sp>
          <p:nvSpPr>
            <p:cNvPr id="67" name="文字方塊 66"/>
            <p:cNvSpPr txBox="1"/>
            <p:nvPr/>
          </p:nvSpPr>
          <p:spPr>
            <a:xfrm>
              <a:off x="4791613" y="1270206"/>
              <a:ext cx="53283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Dusty</a:t>
              </a:r>
              <a:endParaRPr lang="zh-TW" altLang="en-US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2314425" y="1979208"/>
              <a:ext cx="109017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Honey Bear</a:t>
              </a:r>
              <a:endParaRPr lang="zh-TW" altLang="en-US"/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6852277" y="1979208"/>
              <a:ext cx="65889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Brandy</a:t>
              </a:r>
              <a:endParaRPr lang="zh-TW" altLang="en-US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1334381" y="2654921"/>
              <a:ext cx="913712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err="1" smtClean="0"/>
                <a:t>Brunhilde</a:t>
              </a:r>
              <a:endParaRPr lang="zh-TW" altLang="en-US"/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3753012" y="2652313"/>
              <a:ext cx="47275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Terry</a:t>
              </a:r>
              <a:endParaRPr lang="zh-TW" altLang="en-US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5566177" y="2652313"/>
              <a:ext cx="65723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Coyote</a:t>
              </a:r>
              <a:endParaRPr lang="zh-TW" altLang="en-US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1095648" y="3361315"/>
              <a:ext cx="30457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Gill</a:t>
              </a:r>
              <a:endParaRPr lang="zh-TW" altLang="en-US"/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2029131" y="3361315"/>
              <a:ext cx="634533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err="1" smtClean="0"/>
                <a:t>Tansey</a:t>
              </a:r>
              <a:endParaRPr lang="zh-TW" altLang="en-US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3147170" y="3361315"/>
              <a:ext cx="618246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Tweed</a:t>
              </a:r>
              <a:endParaRPr lang="zh-TW" altLang="en-US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4186223" y="3361315"/>
              <a:ext cx="341376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Zoe</a:t>
              </a:r>
              <a:endParaRPr lang="zh-TW" altLang="en-US"/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4989296" y="3361315"/>
              <a:ext cx="631070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Crocus</a:t>
              </a:r>
              <a:endParaRPr lang="zh-TW" altLang="en-US"/>
            </a:p>
          </p:txBody>
        </p:sp>
        <p:cxnSp>
          <p:nvCxnSpPr>
            <p:cNvPr id="87" name="肘形接點 86"/>
            <p:cNvCxnSpPr>
              <a:stCxn id="71" idx="2"/>
              <a:endCxn id="76" idx="0"/>
            </p:cNvCxnSpPr>
            <p:nvPr/>
          </p:nvCxnSpPr>
          <p:spPr>
            <a:xfrm rot="5400000">
              <a:off x="1351055" y="2921133"/>
              <a:ext cx="337062" cy="543303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肘形接點 87"/>
            <p:cNvCxnSpPr>
              <a:stCxn id="71" idx="2"/>
              <a:endCxn id="77" idx="0"/>
            </p:cNvCxnSpPr>
            <p:nvPr/>
          </p:nvCxnSpPr>
          <p:spPr>
            <a:xfrm rot="16200000" flipH="1">
              <a:off x="1900286" y="2915203"/>
              <a:ext cx="337062" cy="555161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肘形接點 89"/>
            <p:cNvCxnSpPr>
              <a:stCxn id="72" idx="2"/>
              <a:endCxn id="79" idx="0"/>
            </p:cNvCxnSpPr>
            <p:nvPr/>
          </p:nvCxnSpPr>
          <p:spPr>
            <a:xfrm rot="5400000">
              <a:off x="3553007" y="2924931"/>
              <a:ext cx="339670" cy="53309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肘形接點 90"/>
            <p:cNvCxnSpPr>
              <a:stCxn id="72" idx="2"/>
              <a:endCxn id="80" idx="0"/>
            </p:cNvCxnSpPr>
            <p:nvPr/>
          </p:nvCxnSpPr>
          <p:spPr>
            <a:xfrm rot="16200000" flipH="1">
              <a:off x="4003316" y="3007720"/>
              <a:ext cx="339670" cy="36752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肘形接點 99"/>
            <p:cNvCxnSpPr>
              <a:stCxn id="69" idx="2"/>
              <a:endCxn id="73" idx="0"/>
            </p:cNvCxnSpPr>
            <p:nvPr/>
          </p:nvCxnSpPr>
          <p:spPr>
            <a:xfrm rot="5400000">
              <a:off x="6386374" y="1856960"/>
              <a:ext cx="303773" cy="1286933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肘形接點 100"/>
            <p:cNvCxnSpPr>
              <a:stCxn id="68" idx="2"/>
              <a:endCxn id="72" idx="0"/>
            </p:cNvCxnSpPr>
            <p:nvPr/>
          </p:nvCxnSpPr>
          <p:spPr>
            <a:xfrm rot="16200000" flipH="1">
              <a:off x="3272564" y="1935485"/>
              <a:ext cx="303773" cy="1129881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肘形接點 101"/>
            <p:cNvCxnSpPr>
              <a:stCxn id="68" idx="2"/>
              <a:endCxn id="71" idx="0"/>
            </p:cNvCxnSpPr>
            <p:nvPr/>
          </p:nvCxnSpPr>
          <p:spPr>
            <a:xfrm rot="5400000">
              <a:off x="2172184" y="1967594"/>
              <a:ext cx="306381" cy="1068273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肘形接點 102"/>
            <p:cNvCxnSpPr>
              <a:stCxn id="67" idx="2"/>
              <a:endCxn id="69" idx="0"/>
            </p:cNvCxnSpPr>
            <p:nvPr/>
          </p:nvCxnSpPr>
          <p:spPr>
            <a:xfrm rot="16200000" flipH="1">
              <a:off x="5950044" y="747526"/>
              <a:ext cx="339670" cy="212369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肘形接點 104"/>
            <p:cNvCxnSpPr>
              <a:stCxn id="67" idx="2"/>
              <a:endCxn id="68" idx="0"/>
            </p:cNvCxnSpPr>
            <p:nvPr/>
          </p:nvCxnSpPr>
          <p:spPr>
            <a:xfrm rot="5400000">
              <a:off x="3788936" y="710112"/>
              <a:ext cx="339670" cy="219852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文字方塊 106"/>
            <p:cNvSpPr txBox="1"/>
            <p:nvPr/>
          </p:nvSpPr>
          <p:spPr>
            <a:xfrm>
              <a:off x="7781942" y="2652313"/>
              <a:ext cx="68025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Nugget</a:t>
              </a:r>
              <a:endParaRPr lang="zh-TW" altLang="en-US"/>
            </a:p>
          </p:txBody>
        </p:sp>
        <p:cxnSp>
          <p:nvCxnSpPr>
            <p:cNvPr id="109" name="肘形接點 108"/>
            <p:cNvCxnSpPr>
              <a:stCxn id="69" idx="2"/>
              <a:endCxn id="107" idx="0"/>
            </p:cNvCxnSpPr>
            <p:nvPr/>
          </p:nvCxnSpPr>
          <p:spPr>
            <a:xfrm rot="16200000" flipH="1">
              <a:off x="7500011" y="2030255"/>
              <a:ext cx="303773" cy="94034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文字方塊 109"/>
            <p:cNvSpPr txBox="1"/>
            <p:nvPr/>
          </p:nvSpPr>
          <p:spPr>
            <a:xfrm>
              <a:off x="6076455" y="3361315"/>
              <a:ext cx="83946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Primrose</a:t>
              </a:r>
              <a:endParaRPr lang="zh-TW" altLang="en-US"/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7377613" y="3357977"/>
              <a:ext cx="482504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Nous</a:t>
              </a:r>
              <a:endParaRPr lang="zh-TW" altLang="en-US"/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8462193" y="3357977"/>
              <a:ext cx="461665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rIns="0" rtlCol="0">
              <a:spAutoFit/>
            </a:bodyPr>
            <a:lstStyle/>
            <a:p>
              <a:r>
                <a:rPr lang="en-US" altLang="zh-TW" smtClean="0"/>
                <a:t>Belle</a:t>
              </a:r>
              <a:endParaRPr lang="zh-TW" altLang="en-US"/>
            </a:p>
          </p:txBody>
        </p:sp>
        <p:cxnSp>
          <p:nvCxnSpPr>
            <p:cNvPr id="137" name="肘形接點 136"/>
            <p:cNvCxnSpPr>
              <a:stCxn id="73" idx="2"/>
              <a:endCxn id="81" idx="0"/>
            </p:cNvCxnSpPr>
            <p:nvPr/>
          </p:nvCxnSpPr>
          <p:spPr>
            <a:xfrm rot="5400000">
              <a:off x="5429977" y="2896499"/>
              <a:ext cx="339670" cy="589962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肘形接點 138"/>
            <p:cNvCxnSpPr>
              <a:stCxn id="73" idx="2"/>
              <a:endCxn id="110" idx="0"/>
            </p:cNvCxnSpPr>
            <p:nvPr/>
          </p:nvCxnSpPr>
          <p:spPr>
            <a:xfrm rot="16200000" flipH="1">
              <a:off x="6025654" y="2890783"/>
              <a:ext cx="339670" cy="601393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肘形接點 140"/>
            <p:cNvCxnSpPr>
              <a:stCxn id="107" idx="2"/>
              <a:endCxn id="111" idx="0"/>
            </p:cNvCxnSpPr>
            <p:nvPr/>
          </p:nvCxnSpPr>
          <p:spPr>
            <a:xfrm rot="5400000">
              <a:off x="7702301" y="2938210"/>
              <a:ext cx="336332" cy="503203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肘形接點 142"/>
            <p:cNvCxnSpPr>
              <a:stCxn id="107" idx="2"/>
              <a:endCxn id="112" idx="0"/>
            </p:cNvCxnSpPr>
            <p:nvPr/>
          </p:nvCxnSpPr>
          <p:spPr>
            <a:xfrm rot="16200000" flipH="1">
              <a:off x="8239381" y="2904332"/>
              <a:ext cx="336332" cy="57095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字方塊 74"/>
          <p:cNvSpPr txBox="1"/>
          <p:nvPr/>
        </p:nvSpPr>
        <p:spPr>
          <a:xfrm>
            <a:off x="542440" y="1379349"/>
            <a:ext cx="1362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err="1" smtClean="0">
                <a:solidFill>
                  <a:srgbClr val="0000CC"/>
                </a:solidFill>
              </a:rPr>
              <a:t>Pedegree</a:t>
            </a:r>
            <a:endParaRPr lang="zh-TW" altLang="en-US" sz="2400">
              <a:solidFill>
                <a:srgbClr val="0000CC"/>
              </a:solidFill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617349" y="4212954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smtClean="0">
                <a:solidFill>
                  <a:srgbClr val="0000CC"/>
                </a:solidFill>
              </a:rPr>
              <a:t>Lineal</a:t>
            </a:r>
            <a:endParaRPr lang="zh-TW" altLang="en-US" sz="2400">
              <a:solidFill>
                <a:srgbClr val="0000CC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7377194" y="1999282"/>
            <a:ext cx="15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>
                <a:solidFill>
                  <a:srgbClr val="CC0099"/>
                </a:solidFill>
              </a:rPr>
              <a:t>No inbreeding</a:t>
            </a:r>
            <a:endParaRPr lang="zh-TW" altLang="en-US">
              <a:solidFill>
                <a:srgbClr val="CC0099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7237709" y="1549831"/>
            <a:ext cx="1086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>
                <a:solidFill>
                  <a:srgbClr val="C00000"/>
                </a:solidFill>
              </a:rPr>
              <a:t>ancestor</a:t>
            </a:r>
            <a:endParaRPr lang="zh-TW" altLang="en-US" sz="2000">
              <a:solidFill>
                <a:srgbClr val="C00000"/>
              </a:solidFill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7436604" y="4321445"/>
            <a:ext cx="1498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>
                <a:solidFill>
                  <a:srgbClr val="C00000"/>
                </a:solidFill>
              </a:rPr>
              <a:t>descendants</a:t>
            </a:r>
            <a:endParaRPr lang="zh-TW" altLang="en-US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Lemma 5.3 Leaf Nodes vs. Degree-2 Nodes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/>
              <a:t>Properties</a:t>
            </a:r>
          </a:p>
          <a:p>
            <a:pPr lvl="1"/>
            <a:r>
              <a:rPr lang="en-US" altLang="zh-TW" smtClean="0"/>
              <a:t>For any nonempty binary tree, T, if </a:t>
            </a:r>
            <a:r>
              <a:rPr lang="en-US" altLang="zh-TW" smtClean="0">
                <a:solidFill>
                  <a:srgbClr val="0000CC"/>
                </a:solidFill>
              </a:rPr>
              <a:t>n</a:t>
            </a:r>
            <a:r>
              <a:rPr lang="en-US" altLang="zh-TW" baseline="-25000" smtClean="0">
                <a:solidFill>
                  <a:srgbClr val="0000CC"/>
                </a:solidFill>
              </a:rPr>
              <a:t>0</a:t>
            </a:r>
            <a:r>
              <a:rPr lang="en-US" altLang="zh-TW" smtClean="0"/>
              <a:t> is the number of leaf nodes and </a:t>
            </a:r>
            <a:r>
              <a:rPr lang="en-US" altLang="zh-TW" smtClean="0">
                <a:solidFill>
                  <a:srgbClr val="0000CC"/>
                </a:solidFill>
              </a:rPr>
              <a:t>n</a:t>
            </a:r>
            <a:r>
              <a:rPr lang="en-US" altLang="zh-TW" baseline="-25000" smtClean="0">
                <a:solidFill>
                  <a:srgbClr val="0000CC"/>
                </a:solidFill>
              </a:rPr>
              <a:t>2</a:t>
            </a:r>
            <a:r>
              <a:rPr lang="en-US" altLang="zh-TW" smtClean="0"/>
              <a:t> the number of nodes of </a:t>
            </a:r>
            <a:r>
              <a:rPr lang="en-US" altLang="zh-TW" smtClean="0">
                <a:solidFill>
                  <a:srgbClr val="0000CC"/>
                </a:solidFill>
              </a:rPr>
              <a:t>degree 2</a:t>
            </a:r>
            <a:r>
              <a:rPr lang="en-US" altLang="zh-TW"/>
              <a:t/>
            </a:r>
            <a:br>
              <a:rPr lang="en-US" altLang="zh-TW"/>
            </a:br>
            <a:r>
              <a:rPr lang="en-US" altLang="zh-TW" smtClean="0">
                <a:sym typeface="Wingdings" panose="05000000000000000000" pitchFamily="2" charset="2"/>
              </a:rPr>
              <a:t> </a:t>
            </a:r>
            <a:r>
              <a:rPr lang="en-US" altLang="zh-TW" b="1" smtClean="0">
                <a:solidFill>
                  <a:srgbClr val="FF0000"/>
                </a:solidFill>
              </a:rPr>
              <a:t>n</a:t>
            </a:r>
            <a:r>
              <a:rPr lang="en-US" altLang="zh-TW" b="1" baseline="-25000" smtClean="0">
                <a:solidFill>
                  <a:srgbClr val="FF0000"/>
                </a:solidFill>
              </a:rPr>
              <a:t>0</a:t>
            </a:r>
            <a:r>
              <a:rPr lang="en-US" altLang="zh-TW" b="1" smtClean="0">
                <a:solidFill>
                  <a:srgbClr val="FF0000"/>
                </a:solidFill>
              </a:rPr>
              <a:t>=n</a:t>
            </a:r>
            <a:r>
              <a:rPr lang="en-US" altLang="zh-TW" b="1" baseline="-25000" smtClean="0">
                <a:solidFill>
                  <a:srgbClr val="FF0000"/>
                </a:solidFill>
              </a:rPr>
              <a:t>2</a:t>
            </a:r>
            <a:r>
              <a:rPr lang="en-US" altLang="zh-TW" b="1" smtClean="0">
                <a:solidFill>
                  <a:srgbClr val="FF0000"/>
                </a:solidFill>
              </a:rPr>
              <a:t>+1</a:t>
            </a:r>
          </a:p>
          <a:p>
            <a:pPr lvl="2"/>
            <a:endParaRPr lang="en-US" altLang="zh-TW"/>
          </a:p>
          <a:p>
            <a:r>
              <a:rPr lang="en-US" altLang="zh-TW" smtClean="0"/>
              <a:t>Proof</a:t>
            </a:r>
          </a:p>
          <a:p>
            <a:pPr lvl="1"/>
            <a:r>
              <a:rPr lang="en-US" altLang="zh-TW" smtClean="0"/>
              <a:t>Let </a:t>
            </a:r>
            <a:r>
              <a:rPr lang="en-US" altLang="zh-TW" smtClean="0">
                <a:solidFill>
                  <a:srgbClr val="0000CC"/>
                </a:solidFill>
              </a:rPr>
              <a:t>n</a:t>
            </a:r>
            <a:r>
              <a:rPr lang="en-US" altLang="zh-TW" baseline="-25000" smtClean="0">
                <a:solidFill>
                  <a:srgbClr val="0000CC"/>
                </a:solidFill>
              </a:rPr>
              <a:t>1</a:t>
            </a:r>
            <a:r>
              <a:rPr lang="en-US" altLang="zh-TW" smtClean="0"/>
              <a:t> be the number of nodes of </a:t>
            </a:r>
            <a:r>
              <a:rPr lang="en-US" altLang="zh-TW" smtClean="0">
                <a:solidFill>
                  <a:srgbClr val="0000CC"/>
                </a:solidFill>
              </a:rPr>
              <a:t>degree one </a:t>
            </a:r>
            <a:r>
              <a:rPr lang="en-US" altLang="zh-TW" smtClean="0"/>
              <a:t>and n the total number of nodes</a:t>
            </a:r>
          </a:p>
          <a:p>
            <a:pPr lvl="1"/>
            <a:r>
              <a:rPr lang="en-US" altLang="zh-TW" smtClean="0"/>
              <a:t>We have </a:t>
            </a:r>
            <a:r>
              <a:rPr lang="en-US" altLang="zh-TW" smtClean="0">
                <a:solidFill>
                  <a:srgbClr val="0000CC"/>
                </a:solidFill>
              </a:rPr>
              <a:t>n = n</a:t>
            </a:r>
            <a:r>
              <a:rPr lang="en-US" altLang="zh-TW" baseline="-25000" smtClean="0">
                <a:solidFill>
                  <a:srgbClr val="0000CC"/>
                </a:solidFill>
              </a:rPr>
              <a:t>0</a:t>
            </a:r>
            <a:r>
              <a:rPr lang="en-US" altLang="zh-TW" smtClean="0">
                <a:solidFill>
                  <a:srgbClr val="0000CC"/>
                </a:solidFill>
              </a:rPr>
              <a:t> + n</a:t>
            </a:r>
            <a:r>
              <a:rPr lang="en-US" altLang="zh-TW" baseline="-25000" smtClean="0">
                <a:solidFill>
                  <a:srgbClr val="0000CC"/>
                </a:solidFill>
              </a:rPr>
              <a:t>1</a:t>
            </a:r>
            <a:r>
              <a:rPr lang="en-US" altLang="zh-TW" smtClean="0">
                <a:solidFill>
                  <a:srgbClr val="0000CC"/>
                </a:solidFill>
              </a:rPr>
              <a:t> + n</a:t>
            </a:r>
            <a:r>
              <a:rPr lang="en-US" altLang="zh-TW" baseline="-25000" smtClean="0">
                <a:solidFill>
                  <a:srgbClr val="0000CC"/>
                </a:solidFill>
              </a:rPr>
              <a:t>2</a:t>
            </a:r>
          </a:p>
          <a:p>
            <a:pPr lvl="1"/>
            <a:r>
              <a:rPr lang="en-US" altLang="zh-TW" smtClean="0"/>
              <a:t>Each node except the root has a branch leading into it</a:t>
            </a:r>
          </a:p>
          <a:p>
            <a:pPr lvl="2"/>
            <a:r>
              <a:rPr lang="en-US" altLang="zh-TW" sz="2400" smtClean="0">
                <a:solidFill>
                  <a:srgbClr val="0000CC"/>
                </a:solidFill>
              </a:rPr>
              <a:t>n -1 = B</a:t>
            </a:r>
            <a:r>
              <a:rPr lang="en-US" altLang="zh-TW" sz="2400" smtClean="0"/>
              <a:t>, where B is the number of </a:t>
            </a:r>
            <a:r>
              <a:rPr lang="en-US" altLang="zh-TW" sz="2400" smtClean="0">
                <a:solidFill>
                  <a:srgbClr val="0000CC"/>
                </a:solidFill>
              </a:rPr>
              <a:t>branches</a:t>
            </a:r>
          </a:p>
          <a:p>
            <a:pPr lvl="1"/>
            <a:r>
              <a:rPr lang="en-US" altLang="zh-TW" smtClean="0"/>
              <a:t>B = n</a:t>
            </a:r>
            <a:r>
              <a:rPr lang="en-US" altLang="zh-TW" baseline="-25000" smtClean="0"/>
              <a:t>1</a:t>
            </a:r>
            <a:r>
              <a:rPr lang="en-US" altLang="zh-TW" smtClean="0"/>
              <a:t> + 2n</a:t>
            </a:r>
            <a:r>
              <a:rPr lang="en-US" altLang="zh-TW" baseline="-25000" smtClean="0"/>
              <a:t>2</a:t>
            </a:r>
          </a:p>
          <a:p>
            <a:pPr lvl="1"/>
            <a:r>
              <a:rPr lang="en-US" altLang="zh-TW" smtClean="0"/>
              <a:t>n = B+1 = </a:t>
            </a:r>
            <a:r>
              <a:rPr lang="en-US" altLang="zh-TW"/>
              <a:t>n</a:t>
            </a:r>
            <a:r>
              <a:rPr lang="en-US" altLang="zh-TW" baseline="-25000"/>
              <a:t>1</a:t>
            </a:r>
            <a:r>
              <a:rPr lang="en-US" altLang="zh-TW"/>
              <a:t> + 2n</a:t>
            </a:r>
            <a:r>
              <a:rPr lang="en-US" altLang="zh-TW" baseline="-25000"/>
              <a:t>2 </a:t>
            </a:r>
            <a:r>
              <a:rPr lang="en-US" altLang="zh-TW" smtClean="0"/>
              <a:t>+1 = </a:t>
            </a:r>
            <a:r>
              <a:rPr lang="en-US" altLang="zh-TW"/>
              <a:t>n</a:t>
            </a:r>
            <a:r>
              <a:rPr lang="en-US" altLang="zh-TW" baseline="-25000"/>
              <a:t>0</a:t>
            </a:r>
            <a:r>
              <a:rPr lang="en-US" altLang="zh-TW"/>
              <a:t> + n</a:t>
            </a:r>
            <a:r>
              <a:rPr lang="en-US" altLang="zh-TW" baseline="-25000"/>
              <a:t>1</a:t>
            </a:r>
            <a:r>
              <a:rPr lang="en-US" altLang="zh-TW"/>
              <a:t> + n</a:t>
            </a:r>
            <a:r>
              <a:rPr lang="en-US" altLang="zh-TW" baseline="-25000"/>
              <a:t>2</a:t>
            </a:r>
          </a:p>
          <a:p>
            <a:pPr marL="457200" lvl="1" indent="0">
              <a:buNone/>
            </a:pPr>
            <a:r>
              <a:rPr lang="en-US" altLang="zh-TW" smtClean="0">
                <a:sym typeface="Wingdings" panose="05000000000000000000" pitchFamily="2" charset="2"/>
              </a:rPr>
              <a:t> </a:t>
            </a:r>
            <a:r>
              <a:rPr lang="en-US" altLang="zh-TW" smtClean="0"/>
              <a:t>n</a:t>
            </a:r>
            <a:r>
              <a:rPr lang="en-US" altLang="zh-TW" baseline="-25000" smtClean="0"/>
              <a:t>0</a:t>
            </a:r>
            <a:r>
              <a:rPr lang="en-US" altLang="zh-TW" smtClean="0"/>
              <a:t>=n</a:t>
            </a:r>
            <a:r>
              <a:rPr lang="en-US" altLang="zh-TW" baseline="-25000" smtClean="0"/>
              <a:t>2</a:t>
            </a:r>
            <a:r>
              <a:rPr lang="en-US" altLang="zh-TW" smtClean="0"/>
              <a:t>+1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43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747092"/>
              </p:ext>
            </p:extLst>
          </p:nvPr>
        </p:nvGraphicFramePr>
        <p:xfrm>
          <a:off x="873931" y="4090335"/>
          <a:ext cx="5042916" cy="2442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r:id="rId3" imgW="4345534" imgH="2104644" progId="Visio.Drawing.11">
                  <p:embed/>
                </p:oleObj>
              </mc:Choice>
              <mc:Fallback>
                <p:oleObj r:id="rId3" imgW="4345534" imgH="2104644" progId="Visio.Drawing.11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931" y="4090335"/>
                        <a:ext cx="5042916" cy="2442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Full &amp; Complete Binary Trees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74358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1" smtClean="0"/>
              <a:t>Definition:</a:t>
            </a:r>
            <a:r>
              <a:rPr lang="en-US" altLang="zh-TW" smtClean="0"/>
              <a:t> A </a:t>
            </a:r>
            <a:r>
              <a:rPr lang="en-US" altLang="zh-TW" b="1">
                <a:solidFill>
                  <a:srgbClr val="0000CC"/>
                </a:solidFill>
              </a:rPr>
              <a:t>full</a:t>
            </a:r>
            <a:r>
              <a:rPr lang="en-US" altLang="zh-TW" b="1" smtClean="0">
                <a:solidFill>
                  <a:srgbClr val="0000CC"/>
                </a:solidFill>
              </a:rPr>
              <a:t> binary tree </a:t>
            </a:r>
            <a:r>
              <a:rPr lang="en-US" altLang="zh-TW" smtClean="0"/>
              <a:t>of depth k is a binary tree of </a:t>
            </a:r>
            <a:r>
              <a:rPr lang="en-US" altLang="zh-TW" smtClean="0">
                <a:solidFill>
                  <a:srgbClr val="0000CC"/>
                </a:solidFill>
              </a:rPr>
              <a:t>depth k</a:t>
            </a:r>
            <a:r>
              <a:rPr lang="en-US" altLang="zh-TW" smtClean="0"/>
              <a:t> having </a:t>
            </a:r>
            <a:r>
              <a:rPr lang="en-US" altLang="zh-TW" b="1" smtClean="0">
                <a:solidFill>
                  <a:srgbClr val="FF0000"/>
                </a:solidFill>
              </a:rPr>
              <a:t>2</a:t>
            </a:r>
            <a:r>
              <a:rPr lang="en-US" altLang="zh-TW" b="1" baseline="30000" smtClean="0">
                <a:solidFill>
                  <a:srgbClr val="FF0000"/>
                </a:solidFill>
              </a:rPr>
              <a:t>k</a:t>
            </a:r>
            <a:r>
              <a:rPr lang="en-US" altLang="zh-TW" b="1" smtClean="0">
                <a:solidFill>
                  <a:srgbClr val="FF0000"/>
                </a:solidFill>
              </a:rPr>
              <a:t>-1</a:t>
            </a:r>
            <a:r>
              <a:rPr lang="en-US" altLang="zh-TW" smtClean="0">
                <a:solidFill>
                  <a:srgbClr val="FF0000"/>
                </a:solidFill>
              </a:rPr>
              <a:t> nodes</a:t>
            </a:r>
            <a:r>
              <a:rPr lang="en-US" altLang="zh-TW"/>
              <a:t>, </a:t>
            </a:r>
            <a:r>
              <a:rPr lang="en-US" altLang="zh-TW" smtClean="0"/>
              <a:t>k ≥ 0</a:t>
            </a:r>
          </a:p>
          <a:p>
            <a:r>
              <a:rPr lang="en-US" altLang="zh-TW" smtClean="0"/>
              <a:t>We </a:t>
            </a:r>
            <a:r>
              <a:rPr lang="en-US" altLang="zh-TW" smtClean="0">
                <a:solidFill>
                  <a:srgbClr val="CC0099"/>
                </a:solidFill>
              </a:rPr>
              <a:t>number the nodes </a:t>
            </a:r>
            <a:r>
              <a:rPr lang="en-US" altLang="zh-TW" smtClean="0"/>
              <a:t>in the full binary tree </a:t>
            </a:r>
            <a:r>
              <a:rPr lang="en-US" altLang="zh-TW" smtClean="0">
                <a:solidFill>
                  <a:srgbClr val="CC0099"/>
                </a:solidFill>
              </a:rPr>
              <a:t>level by level, left to right</a:t>
            </a:r>
          </a:p>
          <a:p>
            <a:r>
              <a:rPr lang="en-US" altLang="zh-TW" b="1" smtClean="0"/>
              <a:t>Definition:</a:t>
            </a:r>
            <a:r>
              <a:rPr lang="en-US" altLang="zh-TW" smtClean="0"/>
              <a:t> A binary tree with </a:t>
            </a:r>
            <a:r>
              <a:rPr lang="en-US" altLang="zh-TW" smtClean="0">
                <a:solidFill>
                  <a:srgbClr val="C00000"/>
                </a:solidFill>
              </a:rPr>
              <a:t>n nodes</a:t>
            </a:r>
            <a:r>
              <a:rPr lang="en-US" altLang="zh-TW" smtClean="0"/>
              <a:t> and </a:t>
            </a:r>
            <a:r>
              <a:rPr lang="en-US" altLang="zh-TW" smtClean="0">
                <a:solidFill>
                  <a:srgbClr val="C00000"/>
                </a:solidFill>
              </a:rPr>
              <a:t>depth k</a:t>
            </a:r>
            <a:r>
              <a:rPr lang="en-US" altLang="zh-TW" smtClean="0"/>
              <a:t> is </a:t>
            </a:r>
            <a:r>
              <a:rPr lang="en-US" altLang="zh-TW" b="1" smtClean="0">
                <a:solidFill>
                  <a:srgbClr val="0000CC"/>
                </a:solidFill>
              </a:rPr>
              <a:t>complete</a:t>
            </a:r>
            <a:r>
              <a:rPr lang="en-US" altLang="zh-TW" smtClean="0"/>
              <a:t> </a:t>
            </a:r>
            <a:r>
              <a:rPr lang="en-US" altLang="zh-TW" i="1" err="1" smtClean="0"/>
              <a:t>iff</a:t>
            </a:r>
            <a:r>
              <a:rPr lang="en-US" altLang="zh-TW" smtClean="0"/>
              <a:t> its nodes correspond to the nodes numbered from </a:t>
            </a:r>
            <a:r>
              <a:rPr lang="en-US" altLang="zh-TW" smtClean="0">
                <a:solidFill>
                  <a:srgbClr val="0000CC"/>
                </a:solidFill>
              </a:rPr>
              <a:t>1 to n </a:t>
            </a:r>
            <a:r>
              <a:rPr lang="en-US" altLang="zh-TW" smtClean="0"/>
              <a:t>in the full binary tree of depth k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61</a:t>
            </a:fld>
            <a:endParaRPr lang="zh-TW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07031" y="4252913"/>
            <a:ext cx="1278234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5889356" y="4308529"/>
            <a:ext cx="3014012" cy="2328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lemma 5.2, </a:t>
            </a:r>
            <a:r>
              <a:rPr kumimoji="0" lang="en-US" altLang="zh-TW" sz="2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altLang="zh-TW" sz="260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</a:t>
            </a:r>
            <a:r>
              <a:rPr kumimoji="0" lang="en-US" altLang="zh-TW" sz="2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 complete binary tree with </a:t>
            </a:r>
            <a:r>
              <a:rPr kumimoji="0" lang="en-US" altLang="zh-TW" sz="260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nodes </a:t>
            </a:r>
            <a:r>
              <a:rPr kumimoji="0" lang="en-US" altLang="zh-TW" sz="26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 </a:t>
            </a:r>
            <a:r>
              <a:rPr kumimoji="0" lang="en-US" altLang="zh-TW" sz="260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ceiling(log</a:t>
            </a:r>
            <a:r>
              <a:rPr kumimoji="0" lang="en-US" altLang="zh-TW" sz="2600" i="0" u="none" strike="noStrike" kern="1200" cap="none" spc="0" normalizeH="0" baseline="-2500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altLang="zh-TW" sz="260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n)</a:t>
            </a:r>
            <a:endParaRPr kumimoji="0" lang="en-US" altLang="zh-TW" sz="2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1496" y="4317246"/>
            <a:ext cx="2204728" cy="270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mtClean="0">
                <a:solidFill>
                  <a:srgbClr val="C00000"/>
                </a:solidFill>
              </a:rPr>
              <a:t>full binary tree</a:t>
            </a:r>
            <a:endParaRPr lang="zh-TW" alt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Full Binary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939399"/>
          </a:xfrm>
        </p:spPr>
        <p:txBody>
          <a:bodyPr>
            <a:normAutofit/>
          </a:bodyPr>
          <a:lstStyle/>
          <a:p>
            <a:r>
              <a:rPr lang="en-US" altLang="zh-TW" smtClean="0">
                <a:ea typeface="新細明體" charset="-120"/>
              </a:rPr>
              <a:t>A full binary tree of a given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height h</a:t>
            </a:r>
            <a:r>
              <a:rPr lang="en-US" altLang="zh-TW" smtClean="0">
                <a:ea typeface="新細明體" charset="-120"/>
              </a:rPr>
              <a:t> has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baseline="30000" smtClean="0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 – 1 </a:t>
            </a:r>
            <a:r>
              <a:rPr lang="en-US" altLang="zh-TW" smtClean="0">
                <a:ea typeface="新細明體" charset="-120"/>
              </a:rPr>
              <a:t>nodes.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62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298478" y="2292760"/>
            <a:ext cx="6324600" cy="3398838"/>
            <a:chOff x="762000" y="1884324"/>
            <a:chExt cx="6324600" cy="3398838"/>
          </a:xfrm>
        </p:grpSpPr>
        <p:grpSp>
          <p:nvGrpSpPr>
            <p:cNvPr id="6" name="Group 83"/>
            <p:cNvGrpSpPr>
              <a:grpSpLocks/>
            </p:cNvGrpSpPr>
            <p:nvPr/>
          </p:nvGrpSpPr>
          <p:grpSpPr bwMode="auto">
            <a:xfrm>
              <a:off x="1219200" y="3255924"/>
              <a:ext cx="5486400" cy="1219200"/>
              <a:chOff x="768" y="2208"/>
              <a:chExt cx="3456" cy="768"/>
            </a:xfrm>
          </p:grpSpPr>
          <p:sp>
            <p:nvSpPr>
              <p:cNvPr id="52" name="Oval 23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064" y="273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" name="Oval 49"/>
              <p:cNvSpPr>
                <a:spLocks noChangeArrowheads="1"/>
              </p:cNvSpPr>
              <p:nvPr/>
            </p:nvSpPr>
            <p:spPr bwMode="auto">
              <a:xfrm>
                <a:off x="3168" y="268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5" name="Oval 52"/>
              <p:cNvSpPr>
                <a:spLocks noChangeArrowheads="1"/>
              </p:cNvSpPr>
              <p:nvPr/>
            </p:nvSpPr>
            <p:spPr bwMode="auto">
              <a:xfrm>
                <a:off x="3984" y="273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6" name="Line 54"/>
              <p:cNvSpPr>
                <a:spLocks noChangeShapeType="1"/>
              </p:cNvSpPr>
              <p:nvPr/>
            </p:nvSpPr>
            <p:spPr bwMode="auto">
              <a:xfrm flipH="1">
                <a:off x="3312" y="2256"/>
                <a:ext cx="24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" name="Line 55"/>
              <p:cNvSpPr>
                <a:spLocks noChangeShapeType="1"/>
              </p:cNvSpPr>
              <p:nvPr/>
            </p:nvSpPr>
            <p:spPr bwMode="auto">
              <a:xfrm>
                <a:off x="3744" y="2208"/>
                <a:ext cx="33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8" name="Line 59"/>
              <p:cNvSpPr>
                <a:spLocks noChangeShapeType="1"/>
              </p:cNvSpPr>
              <p:nvPr/>
            </p:nvSpPr>
            <p:spPr bwMode="auto">
              <a:xfrm flipH="1">
                <a:off x="960" y="2208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" name="Line 60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84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4038600" y="1884324"/>
              <a:ext cx="381000" cy="579438"/>
              <a:chOff x="4176" y="1104"/>
              <a:chExt cx="240" cy="365"/>
            </a:xfrm>
          </p:grpSpPr>
          <p:sp>
            <p:nvSpPr>
              <p:cNvPr id="50" name="Oval 62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" name="Text Box 63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hlink"/>
                  </a:solidFill>
                </a:endParaRPr>
              </a:p>
            </p:txBody>
          </p:sp>
        </p:grpSp>
        <p:grpSp>
          <p:nvGrpSpPr>
            <p:cNvPr id="8" name="Group 82"/>
            <p:cNvGrpSpPr>
              <a:grpSpLocks/>
            </p:cNvGrpSpPr>
            <p:nvPr/>
          </p:nvGrpSpPr>
          <p:grpSpPr bwMode="auto">
            <a:xfrm>
              <a:off x="2362200" y="2189124"/>
              <a:ext cx="3581400" cy="1341438"/>
              <a:chOff x="1488" y="1536"/>
              <a:chExt cx="2256" cy="845"/>
            </a:xfrm>
          </p:grpSpPr>
          <p:grpSp>
            <p:nvGrpSpPr>
              <p:cNvPr id="42" name="Group 45"/>
              <p:cNvGrpSpPr>
                <a:grpSpLocks/>
              </p:cNvGrpSpPr>
              <p:nvPr/>
            </p:nvGrpSpPr>
            <p:grpSpPr bwMode="auto">
              <a:xfrm>
                <a:off x="3504" y="2016"/>
                <a:ext cx="240" cy="365"/>
                <a:chOff x="4176" y="1104"/>
                <a:chExt cx="240" cy="365"/>
              </a:xfrm>
            </p:grpSpPr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43" name="Group 56"/>
              <p:cNvGrpSpPr>
                <a:grpSpLocks/>
              </p:cNvGrpSpPr>
              <p:nvPr/>
            </p:nvGrpSpPr>
            <p:grpSpPr bwMode="auto">
              <a:xfrm>
                <a:off x="1488" y="2016"/>
                <a:ext cx="240" cy="365"/>
                <a:chOff x="4176" y="1104"/>
                <a:chExt cx="240" cy="365"/>
              </a:xfrm>
            </p:grpSpPr>
            <p:sp>
              <p:nvSpPr>
                <p:cNvPr id="46" name="Oval 57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sp>
            <p:nvSpPr>
              <p:cNvPr id="44" name="Line 64"/>
              <p:cNvSpPr>
                <a:spLocks noChangeShapeType="1"/>
              </p:cNvSpPr>
              <p:nvPr/>
            </p:nvSpPr>
            <p:spPr bwMode="auto">
              <a:xfrm flipH="1">
                <a:off x="1680" y="1536"/>
                <a:ext cx="864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" name="Line 65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816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" name="Group 84"/>
            <p:cNvGrpSpPr>
              <a:grpSpLocks/>
            </p:cNvGrpSpPr>
            <p:nvPr/>
          </p:nvGrpSpPr>
          <p:grpSpPr bwMode="auto">
            <a:xfrm>
              <a:off x="762000" y="4246524"/>
              <a:ext cx="6324600" cy="1036638"/>
              <a:chOff x="480" y="2832"/>
              <a:chExt cx="3984" cy="653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480" y="3072"/>
                <a:ext cx="240" cy="365"/>
                <a:chOff x="4176" y="1104"/>
                <a:chExt cx="240" cy="365"/>
              </a:xfrm>
            </p:grpSpPr>
            <p:sp>
              <p:nvSpPr>
                <p:cNvPr id="40" name="Oval 26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1104" y="3072"/>
                <a:ext cx="240" cy="365"/>
                <a:chOff x="4176" y="1104"/>
                <a:chExt cx="240" cy="365"/>
              </a:xfrm>
            </p:grpSpPr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sp>
            <p:nvSpPr>
              <p:cNvPr id="12" name="Line 31"/>
              <p:cNvSpPr>
                <a:spLocks noChangeShapeType="1"/>
              </p:cNvSpPr>
              <p:nvPr/>
            </p:nvSpPr>
            <p:spPr bwMode="auto">
              <a:xfrm flipH="1">
                <a:off x="672" y="2880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" name="Line 32"/>
              <p:cNvSpPr>
                <a:spLocks noChangeShapeType="1"/>
              </p:cNvSpPr>
              <p:nvPr/>
            </p:nvSpPr>
            <p:spPr bwMode="auto">
              <a:xfrm>
                <a:off x="1008" y="2832"/>
                <a:ext cx="19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4" name="Group 36"/>
              <p:cNvGrpSpPr>
                <a:grpSpLocks/>
              </p:cNvGrpSpPr>
              <p:nvPr/>
            </p:nvGrpSpPr>
            <p:grpSpPr bwMode="auto">
              <a:xfrm>
                <a:off x="1776" y="3120"/>
                <a:ext cx="240" cy="365"/>
                <a:chOff x="4176" y="1104"/>
                <a:chExt cx="240" cy="365"/>
              </a:xfrm>
            </p:grpSpPr>
            <p:sp>
              <p:nvSpPr>
                <p:cNvPr id="36" name="Oval 37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5" name="Group 39"/>
              <p:cNvGrpSpPr>
                <a:grpSpLocks/>
              </p:cNvGrpSpPr>
              <p:nvPr/>
            </p:nvGrpSpPr>
            <p:grpSpPr bwMode="auto">
              <a:xfrm>
                <a:off x="2400" y="3120"/>
                <a:ext cx="240" cy="365"/>
                <a:chOff x="4176" y="1104"/>
                <a:chExt cx="240" cy="365"/>
              </a:xfrm>
            </p:grpSpPr>
            <p:sp>
              <p:nvSpPr>
                <p:cNvPr id="34" name="Oval 40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sp>
            <p:nvSpPr>
              <p:cNvPr id="16" name="Line 42"/>
              <p:cNvSpPr>
                <a:spLocks noChangeShapeType="1"/>
              </p:cNvSpPr>
              <p:nvPr/>
            </p:nvSpPr>
            <p:spPr bwMode="auto">
              <a:xfrm flipH="1">
                <a:off x="1968" y="2928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" name="Line 43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192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8" name="Group 66"/>
              <p:cNvGrpSpPr>
                <a:grpSpLocks/>
              </p:cNvGrpSpPr>
              <p:nvPr/>
            </p:nvGrpSpPr>
            <p:grpSpPr bwMode="auto">
              <a:xfrm>
                <a:off x="2928" y="3120"/>
                <a:ext cx="240" cy="365"/>
                <a:chOff x="4176" y="1104"/>
                <a:chExt cx="240" cy="365"/>
              </a:xfrm>
            </p:grpSpPr>
            <p:sp>
              <p:nvSpPr>
                <p:cNvPr id="32" name="Oval 67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3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3360" y="3120"/>
                <a:ext cx="240" cy="365"/>
                <a:chOff x="4176" y="1104"/>
                <a:chExt cx="240" cy="365"/>
              </a:xfrm>
            </p:grpSpPr>
            <p:sp>
              <p:nvSpPr>
                <p:cNvPr id="30" name="Oval 70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20" name="Group 72"/>
              <p:cNvGrpSpPr>
                <a:grpSpLocks/>
              </p:cNvGrpSpPr>
              <p:nvPr/>
            </p:nvGrpSpPr>
            <p:grpSpPr bwMode="auto">
              <a:xfrm>
                <a:off x="3792" y="3120"/>
                <a:ext cx="240" cy="365"/>
                <a:chOff x="4176" y="1104"/>
                <a:chExt cx="240" cy="365"/>
              </a:xfrm>
            </p:grpSpPr>
            <p:sp>
              <p:nvSpPr>
                <p:cNvPr id="28" name="Oval 73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grpSp>
            <p:nvGrpSpPr>
              <p:cNvPr id="21" name="Group 75"/>
              <p:cNvGrpSpPr>
                <a:grpSpLocks/>
              </p:cNvGrpSpPr>
              <p:nvPr/>
            </p:nvGrpSpPr>
            <p:grpSpPr bwMode="auto">
              <a:xfrm>
                <a:off x="4224" y="3120"/>
                <a:ext cx="240" cy="365"/>
                <a:chOff x="4176" y="1104"/>
                <a:chExt cx="240" cy="365"/>
              </a:xfrm>
            </p:grpSpPr>
            <p:sp>
              <p:nvSpPr>
                <p:cNvPr id="26" name="Oval 76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3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>
                    <a:solidFill>
                      <a:schemeClr val="hlink"/>
                    </a:solidFill>
                  </a:endParaRPr>
                </a:p>
              </p:txBody>
            </p:sp>
          </p:grpSp>
          <p:sp>
            <p:nvSpPr>
              <p:cNvPr id="22" name="Line 78"/>
              <p:cNvSpPr>
                <a:spLocks noChangeShapeType="1"/>
              </p:cNvSpPr>
              <p:nvPr/>
            </p:nvSpPr>
            <p:spPr bwMode="auto">
              <a:xfrm flipH="1">
                <a:off x="3072" y="2928"/>
                <a:ext cx="192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Line 79"/>
              <p:cNvSpPr>
                <a:spLocks noChangeShapeType="1"/>
              </p:cNvSpPr>
              <p:nvPr/>
            </p:nvSpPr>
            <p:spPr bwMode="auto">
              <a:xfrm>
                <a:off x="3360" y="2928"/>
                <a:ext cx="9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Line 80"/>
              <p:cNvSpPr>
                <a:spLocks noChangeShapeType="1"/>
              </p:cNvSpPr>
              <p:nvPr/>
            </p:nvSpPr>
            <p:spPr bwMode="auto">
              <a:xfrm flipH="1">
                <a:off x="3936" y="2928"/>
                <a:ext cx="9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Line 81"/>
              <p:cNvSpPr>
                <a:spLocks noChangeShapeType="1"/>
              </p:cNvSpPr>
              <p:nvPr/>
            </p:nvSpPr>
            <p:spPr bwMode="auto">
              <a:xfrm>
                <a:off x="4176" y="2928"/>
                <a:ext cx="192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0" name="矩形 59"/>
          <p:cNvSpPr/>
          <p:nvPr/>
        </p:nvSpPr>
        <p:spPr>
          <a:xfrm>
            <a:off x="1678808" y="5812761"/>
            <a:ext cx="5717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smtClean="0">
                <a:ea typeface="新細明體" charset="-120"/>
              </a:rPr>
              <a:t>Height </a:t>
            </a:r>
            <a:r>
              <a:rPr lang="en-US" altLang="zh-TW" sz="2400" smtClean="0">
                <a:solidFill>
                  <a:srgbClr val="0000CC"/>
                </a:solidFill>
                <a:ea typeface="新細明體" charset="-120"/>
              </a:rPr>
              <a:t>4</a:t>
            </a:r>
            <a:r>
              <a:rPr lang="en-US" altLang="zh-TW" sz="2400" smtClean="0">
                <a:ea typeface="新細明體" charset="-120"/>
              </a:rPr>
              <a:t> full binary tree </a:t>
            </a:r>
            <a:r>
              <a:rPr lang="en-US" altLang="zh-TW" sz="2400" smtClean="0">
                <a:ea typeface="新細明體" charset="-120"/>
                <a:sym typeface="Wingdings" pitchFamily="2" charset="2"/>
              </a:rPr>
              <a:t> 2</a:t>
            </a:r>
            <a:r>
              <a:rPr lang="en-US" altLang="zh-TW" sz="2400" baseline="30000" smtClean="0">
                <a:ea typeface="新細明體" charset="-120"/>
                <a:sym typeface="Wingdings" pitchFamily="2" charset="2"/>
              </a:rPr>
              <a:t>4</a:t>
            </a:r>
            <a:r>
              <a:rPr lang="en-US" altLang="zh-TW" sz="2400" smtClean="0">
                <a:ea typeface="新細明體" charset="-120"/>
                <a:sym typeface="Wingdings" pitchFamily="2" charset="2"/>
              </a:rPr>
              <a:t> -1 = 15 nodes</a:t>
            </a:r>
            <a:r>
              <a:rPr lang="en-US" altLang="zh-TW" sz="2400" smtClean="0">
                <a:ea typeface="新細明體" charset="-120"/>
              </a:rPr>
              <a:t>.</a:t>
            </a:r>
            <a:endParaRPr lang="en-US" altLang="zh-TW" sz="240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Numbering Nodes In A Full Binary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590328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Number the nodes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1</a:t>
            </a:r>
            <a:r>
              <a:rPr lang="en-US" altLang="zh-TW" smtClean="0">
                <a:ea typeface="新細明體" charset="-120"/>
              </a:rPr>
              <a:t> through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baseline="30000" smtClean="0">
                <a:solidFill>
                  <a:srgbClr val="0000CC"/>
                </a:solidFill>
                <a:ea typeface="新細明體" charset="-120"/>
              </a:rPr>
              <a:t>h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 – 1</a:t>
            </a:r>
            <a:r>
              <a:rPr lang="en-US" altLang="zh-TW" smtClean="0">
                <a:ea typeface="新細明體" charset="-120"/>
              </a:rPr>
              <a:t>. </a:t>
            </a:r>
          </a:p>
          <a:p>
            <a:r>
              <a:rPr lang="en-US" altLang="zh-TW" smtClean="0">
                <a:ea typeface="新細明體" charset="-120"/>
              </a:rPr>
              <a:t>Number by levels from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top to bottom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ea typeface="新細明體" charset="-120"/>
              </a:rPr>
              <a:t>Within a level number from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left to right</a:t>
            </a:r>
            <a:r>
              <a:rPr lang="en-US" altLang="zh-TW" smtClean="0">
                <a:ea typeface="新細明體" charset="-120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63</a:t>
            </a:fld>
            <a:endParaRPr lang="zh-TW" altLang="en-US"/>
          </a:p>
        </p:txBody>
      </p:sp>
      <p:graphicFrame>
        <p:nvGraphicFramePr>
          <p:cNvPr id="154625" name="Object 1"/>
          <p:cNvGraphicFramePr>
            <a:graphicFrameLocks noChangeAspect="1"/>
          </p:cNvGraphicFramePr>
          <p:nvPr/>
        </p:nvGraphicFramePr>
        <p:xfrm>
          <a:off x="1100378" y="3177153"/>
          <a:ext cx="6619529" cy="320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4" name="Visio" r:id="rId3" imgW="4345635" imgH="2104458" progId="Visio.Drawing.11">
                  <p:embed/>
                </p:oleObj>
              </mc:Choice>
              <mc:Fallback>
                <p:oleObj name="Visio" r:id="rId3" imgW="4345635" imgH="2104458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378" y="3177153"/>
                        <a:ext cx="6619529" cy="3208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Lemma 5.4 Complete Binary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709781"/>
          </a:xfrm>
        </p:spPr>
        <p:txBody>
          <a:bodyPr>
            <a:normAutofit lnSpcReduction="10000"/>
          </a:bodyPr>
          <a:lstStyle/>
          <a:p>
            <a:r>
              <a:rPr lang="en-US" altLang="zh-TW" smtClean="0"/>
              <a:t>If a </a:t>
            </a:r>
            <a:r>
              <a:rPr lang="en-US" altLang="zh-TW" smtClean="0">
                <a:solidFill>
                  <a:srgbClr val="C00000"/>
                </a:solidFill>
              </a:rPr>
              <a:t>complete binary tree </a:t>
            </a:r>
            <a:r>
              <a:rPr lang="en-US" altLang="zh-TW" smtClean="0"/>
              <a:t>with </a:t>
            </a:r>
            <a:r>
              <a:rPr lang="en-US" altLang="zh-TW" smtClean="0">
                <a:solidFill>
                  <a:srgbClr val="0000CC"/>
                </a:solidFill>
              </a:rPr>
              <a:t>n nodes </a:t>
            </a:r>
            <a:r>
              <a:rPr lang="en-US" altLang="zh-TW" smtClean="0"/>
              <a:t>is </a:t>
            </a:r>
            <a:r>
              <a:rPr lang="en-US" altLang="zh-TW" smtClean="0">
                <a:solidFill>
                  <a:srgbClr val="0000CC"/>
                </a:solidFill>
              </a:rPr>
              <a:t>represented sequentially</a:t>
            </a:r>
            <a:r>
              <a:rPr lang="en-US" altLang="zh-TW" smtClean="0"/>
              <a:t>, then for any node with </a:t>
            </a:r>
            <a:r>
              <a:rPr lang="en-US" altLang="zh-TW" smtClean="0">
                <a:solidFill>
                  <a:srgbClr val="0000CC"/>
                </a:solidFill>
              </a:rPr>
              <a:t>index </a:t>
            </a:r>
            <a:r>
              <a:rPr lang="en-US" altLang="zh-TW" err="1" smtClean="0">
                <a:solidFill>
                  <a:srgbClr val="0000CC"/>
                </a:solidFill>
              </a:rPr>
              <a:t>i</a:t>
            </a:r>
            <a:r>
              <a:rPr lang="en-US" altLang="zh-TW" smtClean="0"/>
              <a:t>, 1 ≤ </a:t>
            </a:r>
            <a:r>
              <a:rPr lang="en-US" altLang="zh-TW" err="1" smtClean="0"/>
              <a:t>i</a:t>
            </a:r>
            <a:r>
              <a:rPr lang="en-US" altLang="zh-TW" smtClean="0"/>
              <a:t> ≤ n, we have the following properties:</a:t>
            </a:r>
          </a:p>
          <a:p>
            <a:pPr marL="776288" indent="-514350">
              <a:buFont typeface="+mj-lt"/>
              <a:buAutoNum type="arabicPeriod"/>
            </a:pPr>
            <a:r>
              <a:rPr lang="en-US" altLang="zh-TW" smtClean="0">
                <a:solidFill>
                  <a:srgbClr val="0000CC"/>
                </a:solidFill>
              </a:rPr>
              <a:t>parent(</a:t>
            </a:r>
            <a:r>
              <a:rPr lang="en-US" altLang="zh-TW" err="1" smtClean="0">
                <a:solidFill>
                  <a:srgbClr val="0000CC"/>
                </a:solidFill>
              </a:rPr>
              <a:t>i</a:t>
            </a:r>
            <a:r>
              <a:rPr lang="en-US" altLang="zh-TW" smtClean="0">
                <a:solidFill>
                  <a:srgbClr val="0000CC"/>
                </a:solidFill>
              </a:rPr>
              <a:t>)</a:t>
            </a:r>
            <a:r>
              <a:rPr lang="en-US" altLang="zh-TW" smtClean="0"/>
              <a:t> is at </a:t>
            </a:r>
            <a:r>
              <a:rPr lang="en-US" altLang="zh-TW" smtClean="0">
                <a:solidFill>
                  <a:srgbClr val="FF0000"/>
                </a:solidFill>
              </a:rPr>
              <a:t>floor(</a:t>
            </a:r>
            <a:r>
              <a:rPr lang="en-US" altLang="zh-TW" err="1" smtClean="0">
                <a:solidFill>
                  <a:srgbClr val="FF0000"/>
                </a:solidFill>
              </a:rPr>
              <a:t>i</a:t>
            </a:r>
            <a:r>
              <a:rPr lang="en-US" altLang="zh-TW" smtClean="0">
                <a:solidFill>
                  <a:srgbClr val="FF0000"/>
                </a:solidFill>
              </a:rPr>
              <a:t>/2)</a:t>
            </a:r>
            <a:r>
              <a:rPr lang="en-US" altLang="zh-TW" smtClean="0"/>
              <a:t>, if </a:t>
            </a:r>
            <a:r>
              <a:rPr lang="en-US" altLang="zh-TW" err="1" smtClean="0"/>
              <a:t>i</a:t>
            </a:r>
            <a:r>
              <a:rPr lang="en-US" altLang="zh-TW" smtClean="0"/>
              <a:t> ≠ 1. If </a:t>
            </a:r>
            <a:r>
              <a:rPr lang="en-US" altLang="zh-TW" err="1" smtClean="0"/>
              <a:t>i</a:t>
            </a:r>
            <a:r>
              <a:rPr lang="en-US" altLang="zh-TW" smtClean="0"/>
              <a:t> = 1, </a:t>
            </a:r>
            <a:r>
              <a:rPr lang="en-US" altLang="zh-TW" err="1" smtClean="0"/>
              <a:t>i</a:t>
            </a:r>
            <a:r>
              <a:rPr lang="en-US" altLang="zh-TW" smtClean="0"/>
              <a:t> is the root and has no parent.</a:t>
            </a:r>
          </a:p>
          <a:p>
            <a:pPr marL="776288" indent="-514350">
              <a:buFont typeface="+mj-lt"/>
              <a:buAutoNum type="arabicPeriod"/>
            </a:pPr>
            <a:r>
              <a:rPr lang="en-US" altLang="zh-TW" err="1" smtClean="0">
                <a:solidFill>
                  <a:srgbClr val="0000CC"/>
                </a:solidFill>
              </a:rPr>
              <a:t>leftChild</a:t>
            </a:r>
            <a:r>
              <a:rPr lang="en-US" altLang="zh-TW" smtClean="0">
                <a:solidFill>
                  <a:srgbClr val="0000CC"/>
                </a:solidFill>
              </a:rPr>
              <a:t>(</a:t>
            </a:r>
            <a:r>
              <a:rPr lang="en-US" altLang="zh-TW" err="1" smtClean="0">
                <a:solidFill>
                  <a:srgbClr val="0000CC"/>
                </a:solidFill>
              </a:rPr>
              <a:t>i</a:t>
            </a:r>
            <a:r>
              <a:rPr lang="en-US" altLang="zh-TW" smtClean="0">
                <a:solidFill>
                  <a:srgbClr val="0000CC"/>
                </a:solidFill>
              </a:rPr>
              <a:t>)</a:t>
            </a:r>
            <a:r>
              <a:rPr lang="en-US" altLang="zh-TW" smtClean="0"/>
              <a:t> is at </a:t>
            </a:r>
            <a:r>
              <a:rPr lang="en-US" altLang="zh-TW" smtClean="0">
                <a:solidFill>
                  <a:srgbClr val="FF0000"/>
                </a:solidFill>
              </a:rPr>
              <a:t>2i</a:t>
            </a:r>
            <a:r>
              <a:rPr lang="en-US" altLang="zh-TW" smtClean="0"/>
              <a:t> if 2k ≤ n. If 2i &gt; n then </a:t>
            </a:r>
            <a:r>
              <a:rPr lang="en-US" altLang="zh-TW" err="1" smtClean="0"/>
              <a:t>i</a:t>
            </a:r>
            <a:r>
              <a:rPr lang="en-US" altLang="zh-TW" smtClean="0"/>
              <a:t> has no left child.</a:t>
            </a:r>
          </a:p>
          <a:p>
            <a:pPr marL="776288" indent="-514350">
              <a:buFont typeface="+mj-lt"/>
              <a:buAutoNum type="arabicPeriod"/>
            </a:pPr>
            <a:r>
              <a:rPr lang="en-US" altLang="zh-TW" err="1" smtClean="0">
                <a:solidFill>
                  <a:srgbClr val="0000CC"/>
                </a:solidFill>
              </a:rPr>
              <a:t>rightChild</a:t>
            </a:r>
            <a:r>
              <a:rPr lang="en-US" altLang="zh-TW" smtClean="0">
                <a:solidFill>
                  <a:srgbClr val="0000CC"/>
                </a:solidFill>
              </a:rPr>
              <a:t>(</a:t>
            </a:r>
            <a:r>
              <a:rPr lang="en-US" altLang="zh-TW" err="1" smtClean="0">
                <a:solidFill>
                  <a:srgbClr val="0000CC"/>
                </a:solidFill>
              </a:rPr>
              <a:t>i</a:t>
            </a:r>
            <a:r>
              <a:rPr lang="en-US" altLang="zh-TW" smtClean="0">
                <a:solidFill>
                  <a:srgbClr val="0000CC"/>
                </a:solidFill>
              </a:rPr>
              <a:t>)</a:t>
            </a:r>
            <a:r>
              <a:rPr lang="en-US" altLang="zh-TW" smtClean="0"/>
              <a:t> is at </a:t>
            </a:r>
            <a:r>
              <a:rPr lang="en-US" altLang="zh-TW" smtClean="0">
                <a:solidFill>
                  <a:srgbClr val="FF0000"/>
                </a:solidFill>
              </a:rPr>
              <a:t>2i + 1 </a:t>
            </a:r>
            <a:r>
              <a:rPr lang="en-US" altLang="zh-TW" smtClean="0"/>
              <a:t>if 2i + 1 ≤ n. If 2i + 1 &gt; n then </a:t>
            </a:r>
            <a:r>
              <a:rPr lang="en-US" altLang="zh-TW" err="1" smtClean="0"/>
              <a:t>i</a:t>
            </a:r>
            <a:r>
              <a:rPr lang="en-US" altLang="zh-TW" smtClean="0"/>
              <a:t> has no left child.</a:t>
            </a:r>
          </a:p>
          <a:p>
            <a:pPr marL="514350" indent="-514350">
              <a:buNone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64</a:t>
            </a:fld>
            <a:endParaRPr lang="zh-TW" altLang="en-US"/>
          </a:p>
        </p:txBody>
      </p:sp>
      <p:grpSp>
        <p:nvGrpSpPr>
          <p:cNvPr id="43" name="群組 42"/>
          <p:cNvGrpSpPr/>
          <p:nvPr/>
        </p:nvGrpSpPr>
        <p:grpSpPr>
          <a:xfrm>
            <a:off x="998800" y="5350431"/>
            <a:ext cx="7674024" cy="935249"/>
            <a:chOff x="998800" y="5688063"/>
            <a:chExt cx="7674024" cy="935249"/>
          </a:xfrm>
        </p:grpSpPr>
        <p:grpSp>
          <p:nvGrpSpPr>
            <p:cNvPr id="5" name="Group 101"/>
            <p:cNvGrpSpPr>
              <a:grpSpLocks/>
            </p:cNvGrpSpPr>
            <p:nvPr/>
          </p:nvGrpSpPr>
          <p:grpSpPr bwMode="auto">
            <a:xfrm>
              <a:off x="1057332" y="5688063"/>
              <a:ext cx="7391400" cy="838200"/>
              <a:chOff x="712" y="2256"/>
              <a:chExt cx="4656" cy="528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38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62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86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10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34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258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82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306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30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354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78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712" y="2256"/>
                <a:ext cx="72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chemeClr val="tx1"/>
                    </a:solidFill>
                    <a:ea typeface="新細明體" charset="-120"/>
                  </a:rPr>
                  <a:t>tree[]</a:t>
                </a: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1384" y="2496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>
                    <a:solidFill>
                      <a:schemeClr val="bg1"/>
                    </a:solidFill>
                    <a:ea typeface="新細明體" charset="-120"/>
                  </a:rPr>
                  <a:t>0</a:t>
                </a:r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2584" y="2496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>
                    <a:solidFill>
                      <a:schemeClr val="bg1"/>
                    </a:solidFill>
                    <a:ea typeface="新細明體" charset="-120"/>
                  </a:rPr>
                  <a:t>5</a:t>
                </a: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3784" y="2496"/>
                <a:ext cx="38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>
                    <a:solidFill>
                      <a:schemeClr val="bg1"/>
                    </a:solidFill>
                    <a:ea typeface="新細明體" charset="-120"/>
                  </a:rPr>
                  <a:t>10</a:t>
                </a:r>
              </a:p>
            </p:txBody>
          </p:sp>
          <p:sp>
            <p:nvSpPr>
              <p:cNvPr id="30" name="Rectangle 87"/>
              <p:cNvSpPr>
                <a:spLocks noChangeArrowheads="1"/>
              </p:cNvSpPr>
              <p:nvPr/>
            </p:nvSpPr>
            <p:spPr bwMode="auto">
              <a:xfrm>
                <a:off x="402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" name="Rectangle 88"/>
              <p:cNvSpPr>
                <a:spLocks noChangeArrowheads="1"/>
              </p:cNvSpPr>
              <p:nvPr/>
            </p:nvSpPr>
            <p:spPr bwMode="auto">
              <a:xfrm>
                <a:off x="426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Rectangle 89"/>
              <p:cNvSpPr>
                <a:spLocks noChangeArrowheads="1"/>
              </p:cNvSpPr>
              <p:nvPr/>
            </p:nvSpPr>
            <p:spPr bwMode="auto">
              <a:xfrm>
                <a:off x="450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" name="Rectangle 90"/>
              <p:cNvSpPr>
                <a:spLocks noChangeArrowheads="1"/>
              </p:cNvSpPr>
              <p:nvPr/>
            </p:nvSpPr>
            <p:spPr bwMode="auto">
              <a:xfrm>
                <a:off x="474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" name="Rectangle 97"/>
              <p:cNvSpPr>
                <a:spLocks noChangeArrowheads="1"/>
              </p:cNvSpPr>
              <p:nvPr/>
            </p:nvSpPr>
            <p:spPr bwMode="auto">
              <a:xfrm>
                <a:off x="4984" y="2304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" name="Text Box 98"/>
              <p:cNvSpPr txBox="1">
                <a:spLocks noChangeArrowheads="1"/>
              </p:cNvSpPr>
              <p:nvPr/>
            </p:nvSpPr>
            <p:spPr bwMode="auto">
              <a:xfrm>
                <a:off x="4984" y="2496"/>
                <a:ext cx="38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>
                    <a:solidFill>
                      <a:schemeClr val="bg1"/>
                    </a:solidFill>
                    <a:ea typeface="新細明體" charset="-120"/>
                  </a:rPr>
                  <a:t>15</a:t>
                </a:r>
              </a:p>
            </p:txBody>
          </p:sp>
        </p:grpSp>
        <p:sp>
          <p:nvSpPr>
            <p:cNvPr id="42" name="文字方塊 41"/>
            <p:cNvSpPr txBox="1"/>
            <p:nvPr/>
          </p:nvSpPr>
          <p:spPr>
            <a:xfrm>
              <a:off x="998800" y="6161647"/>
              <a:ext cx="7674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smtClean="0">
                  <a:solidFill>
                    <a:srgbClr val="0000CC"/>
                  </a:solidFill>
                </a:rPr>
                <a:t>index  </a:t>
              </a:r>
              <a:r>
                <a:rPr lang="en-US" altLang="zh-TW" sz="2400" err="1" smtClean="0">
                  <a:solidFill>
                    <a:srgbClr val="0000CC"/>
                  </a:solidFill>
                </a:rPr>
                <a:t>i</a:t>
              </a:r>
              <a:r>
                <a:rPr lang="en-US" altLang="zh-TW" sz="2400" smtClean="0">
                  <a:solidFill>
                    <a:srgbClr val="0000CC"/>
                  </a:solidFill>
                </a:rPr>
                <a:t>:   0    1    2   3   4   5   6   7    8   9   10 11 12 13 14 15    </a:t>
              </a:r>
              <a:endParaRPr lang="zh-TW" altLang="en-US" sz="240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Node Number Property 1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098942"/>
                <a:ext cx="7886700" cy="1510404"/>
              </a:xfrm>
            </p:spPr>
            <p:txBody>
              <a:bodyPr/>
              <a:lstStyle/>
              <a:p>
                <a:r>
                  <a:rPr lang="en-US" altLang="zh-TW" smtClean="0">
                    <a:ea typeface="新細明體" charset="-120"/>
                  </a:rPr>
                  <a:t>Parent of node </a:t>
                </a:r>
                <a:r>
                  <a:rPr lang="en-US" altLang="zh-TW" err="1" smtClean="0">
                    <a:solidFill>
                      <a:srgbClr val="0000CC"/>
                    </a:solidFill>
                    <a:ea typeface="新細明體" charset="-120"/>
                  </a:rPr>
                  <a:t>i</a:t>
                </a:r>
                <a:r>
                  <a:rPr lang="en-US" altLang="zh-TW" smtClean="0">
                    <a:ea typeface="新細明體" charset="-120"/>
                  </a:rPr>
                  <a:t> is node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⌋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新細明體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新細明體"/>
                              </a:rPr>
                              <m:t>/2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smtClean="0"/>
                  <a:t>= floor(</a:t>
                </a:r>
                <a:r>
                  <a:rPr lang="en-US" altLang="zh-TW" err="1" smtClean="0">
                    <a:solidFill>
                      <a:srgbClr val="0000CC"/>
                    </a:solidFill>
                    <a:ea typeface="新細明體" charset="-120"/>
                  </a:rPr>
                  <a:t>i</a:t>
                </a:r>
                <a:r>
                  <a:rPr lang="en-US" altLang="zh-TW" smtClean="0">
                    <a:solidFill>
                      <a:srgbClr val="0000CC"/>
                    </a:solidFill>
                    <a:ea typeface="新細明體" charset="-120"/>
                  </a:rPr>
                  <a:t> / 2</a:t>
                </a:r>
                <a:r>
                  <a:rPr lang="en-US" altLang="zh-TW" smtClean="0"/>
                  <a:t>)</a:t>
                </a:r>
                <a:r>
                  <a:rPr lang="en-US" altLang="zh-TW" smtClean="0">
                    <a:ea typeface="新細明體" charset="-120"/>
                  </a:rPr>
                  <a:t>, unless </a:t>
                </a:r>
                <a:r>
                  <a:rPr lang="en-US" altLang="zh-TW" err="1" smtClean="0">
                    <a:solidFill>
                      <a:srgbClr val="0000CC"/>
                    </a:solidFill>
                    <a:ea typeface="新細明體" charset="-120"/>
                  </a:rPr>
                  <a:t>i</a:t>
                </a:r>
                <a:r>
                  <a:rPr lang="en-US" altLang="zh-TW" smtClean="0">
                    <a:solidFill>
                      <a:srgbClr val="0000CC"/>
                    </a:solidFill>
                    <a:ea typeface="新細明體" charset="-120"/>
                  </a:rPr>
                  <a:t> = 1</a:t>
                </a:r>
                <a:r>
                  <a:rPr lang="en-US" altLang="zh-TW" smtClean="0">
                    <a:ea typeface="新細明體" charset="-120"/>
                  </a:rPr>
                  <a:t>.</a:t>
                </a:r>
              </a:p>
              <a:p>
                <a:r>
                  <a:rPr lang="en-US" altLang="zh-TW" smtClean="0">
                    <a:ea typeface="新細明體" charset="-120"/>
                  </a:rPr>
                  <a:t>Node </a:t>
                </a:r>
                <a:r>
                  <a:rPr lang="en-US" altLang="zh-TW" smtClean="0">
                    <a:solidFill>
                      <a:srgbClr val="0000CC"/>
                    </a:solidFill>
                    <a:ea typeface="新細明體" charset="-120"/>
                  </a:rPr>
                  <a:t>1</a:t>
                </a:r>
                <a:r>
                  <a:rPr lang="en-US" altLang="zh-TW" smtClean="0">
                    <a:ea typeface="新細明體" charset="-120"/>
                  </a:rPr>
                  <a:t> is the </a:t>
                </a:r>
                <a:r>
                  <a:rPr lang="en-US" altLang="zh-TW" smtClean="0">
                    <a:solidFill>
                      <a:srgbClr val="C00000"/>
                    </a:solidFill>
                    <a:ea typeface="新細明體" charset="-120"/>
                  </a:rPr>
                  <a:t>root</a:t>
                </a:r>
                <a:r>
                  <a:rPr lang="en-US" altLang="zh-TW" smtClean="0">
                    <a:ea typeface="新細明體" charset="-120"/>
                  </a:rPr>
                  <a:t> and has no parent.</a:t>
                </a:r>
                <a:endParaRPr lang="zh-TW" altLang="en-US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098942"/>
                <a:ext cx="7886700" cy="1510404"/>
              </a:xfrm>
              <a:blipFill rotWithShape="0">
                <a:blip r:embed="rId3"/>
                <a:stretch>
                  <a:fillRect l="-1391" t="-6452" b="-20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65</a:t>
            </a:fld>
            <a:endParaRPr lang="zh-TW" altLang="en-US"/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1301616" y="1549266"/>
          <a:ext cx="6619875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9" name="Visio" r:id="rId4" imgW="4345635" imgH="2104458" progId="Visio.Drawing.11">
                  <p:embed/>
                </p:oleObj>
              </mc:Choice>
              <mc:Fallback>
                <p:oleObj name="Visio" r:id="rId4" imgW="4345635" imgH="2104458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616" y="1549266"/>
                        <a:ext cx="6619875" cy="320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Node Number Property 2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098942"/>
            <a:ext cx="7886700" cy="1510404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Left child of node </a:t>
            </a:r>
            <a:r>
              <a:rPr lang="en-US" altLang="zh-TW" err="1" smtClean="0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is node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2i</a:t>
            </a:r>
            <a:r>
              <a:rPr lang="en-US" altLang="zh-TW" smtClean="0">
                <a:ea typeface="新細明體" charset="-120"/>
              </a:rPr>
              <a:t>, unless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2i &gt; n</a:t>
            </a:r>
            <a:r>
              <a:rPr lang="en-US" altLang="zh-TW" smtClean="0">
                <a:ea typeface="新細明體" charset="-120"/>
              </a:rPr>
              <a:t>, where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 is the number of nodes.</a:t>
            </a:r>
          </a:p>
          <a:p>
            <a:r>
              <a:rPr lang="en-US" altLang="zh-TW" smtClean="0">
                <a:ea typeface="新細明體" charset="-120"/>
              </a:rPr>
              <a:t>If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2i &gt; n</a:t>
            </a:r>
            <a:r>
              <a:rPr lang="en-US" altLang="zh-TW" smtClean="0">
                <a:ea typeface="新細明體" charset="-120"/>
              </a:rPr>
              <a:t>, node</a:t>
            </a:r>
            <a:r>
              <a:rPr lang="en-US" altLang="zh-TW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err="1" smtClean="0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smtClean="0">
                <a:ea typeface="新細明體" charset="-120"/>
              </a:rPr>
              <a:t> has no left child.</a:t>
            </a:r>
            <a:endParaRPr lang="en-US" altLang="zh-TW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66</a:t>
            </a:fld>
            <a:endParaRPr lang="zh-TW" altLang="en-US"/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1301616" y="1549266"/>
          <a:ext cx="6619875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3" name="Visio" r:id="rId3" imgW="4345635" imgH="2104458" progId="Visio.Drawing.11">
                  <p:embed/>
                </p:oleObj>
              </mc:Choice>
              <mc:Fallback>
                <p:oleObj name="Visio" r:id="rId3" imgW="4345635" imgH="210445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616" y="1549266"/>
                        <a:ext cx="6619875" cy="320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Node Number Property 3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098942"/>
            <a:ext cx="7886700" cy="1510404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Right child of node </a:t>
            </a:r>
            <a:r>
              <a:rPr lang="en-US" altLang="zh-TW" err="1" smtClean="0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is node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2i+1</a:t>
            </a:r>
            <a:r>
              <a:rPr lang="en-US" altLang="zh-TW" smtClean="0">
                <a:ea typeface="新細明體" charset="-120"/>
              </a:rPr>
              <a:t>, unless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2i+1 &gt; n</a:t>
            </a:r>
            <a:r>
              <a:rPr lang="en-US" altLang="zh-TW" smtClean="0">
                <a:ea typeface="新細明體" charset="-120"/>
              </a:rPr>
              <a:t>, where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 is the number of nodes.</a:t>
            </a:r>
          </a:p>
          <a:p>
            <a:r>
              <a:rPr lang="en-US" altLang="zh-TW" smtClean="0">
                <a:ea typeface="新細明體" charset="-120"/>
              </a:rPr>
              <a:t>If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2i+1 &gt; n</a:t>
            </a:r>
            <a:r>
              <a:rPr lang="en-US" altLang="zh-TW" smtClean="0">
                <a:ea typeface="新細明體" charset="-120"/>
              </a:rPr>
              <a:t>, node</a:t>
            </a:r>
            <a:r>
              <a:rPr lang="en-US" altLang="zh-TW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err="1" smtClean="0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smtClean="0">
                <a:ea typeface="新細明體" charset="-120"/>
              </a:rPr>
              <a:t> has no right child.</a:t>
            </a:r>
            <a:endParaRPr lang="en-US" altLang="zh-TW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67</a:t>
            </a:fld>
            <a:endParaRPr lang="zh-TW" altLang="en-US"/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1301616" y="1549266"/>
          <a:ext cx="6619875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7" name="Visio" r:id="rId3" imgW="4345635" imgH="2104458" progId="Visio.Drawing.11">
                  <p:embed/>
                </p:oleObj>
              </mc:Choice>
              <mc:Fallback>
                <p:oleObj name="Visio" r:id="rId3" imgW="4345635" imgH="210445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616" y="1549266"/>
                        <a:ext cx="6619875" cy="320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Proofs </a:t>
            </a:r>
            <a:r>
              <a:rPr lang="en-US" altLang="zh-TW"/>
              <a:t>of </a:t>
            </a:r>
            <a:r>
              <a:rPr lang="en-US" altLang="zh-TW" smtClean="0"/>
              <a:t>Binary Tree Properties</a:t>
            </a: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9333"/>
                <a:ext cx="5918454" cy="51000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smtClean="0"/>
                  <a:t>Proof of property 2</a:t>
                </a:r>
                <a:endParaRPr lang="en-US" altLang="zh-TW"/>
              </a:p>
              <a:p>
                <a:pPr lvl="1"/>
                <a:r>
                  <a:rPr lang="en-US" altLang="zh-TW" smtClean="0">
                    <a:solidFill>
                      <a:srgbClr val="0000CC"/>
                    </a:solidFill>
                  </a:rPr>
                  <a:t>Induction base</a:t>
                </a:r>
                <a:r>
                  <a:rPr lang="en-US" altLang="zh-TW" smtClean="0"/>
                  <a:t>: </a:t>
                </a:r>
                <a:r>
                  <a:rPr lang="en-US" altLang="zh-TW" err="1" smtClean="0"/>
                  <a:t>leftChild</a:t>
                </a:r>
                <a:r>
                  <a:rPr lang="en-US" altLang="zh-TW" smtClean="0"/>
                  <a:t>(1) is at 2</a:t>
                </a:r>
              </a:p>
              <a:p>
                <a:pPr lvl="1"/>
                <a:r>
                  <a:rPr lang="en-US" altLang="zh-TW" smtClean="0">
                    <a:solidFill>
                      <a:srgbClr val="0000CC"/>
                    </a:solidFill>
                  </a:rPr>
                  <a:t>Induction hypothesis: </a:t>
                </a:r>
                <a:r>
                  <a:rPr lang="en-US" altLang="zh-TW" smtClean="0"/>
                  <a:t>for all j, 1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smtClean="0"/>
                  <a:t> j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smtClean="0"/>
                  <a:t>(i-1), </a:t>
                </a:r>
                <a:r>
                  <a:rPr lang="en-US" altLang="zh-TW" err="1" smtClean="0"/>
                  <a:t>leftChild</a:t>
                </a:r>
                <a:r>
                  <a:rPr lang="en-US" altLang="zh-TW" smtClean="0"/>
                  <a:t>(j) is at 2j</a:t>
                </a:r>
              </a:p>
              <a:p>
                <a:pPr lvl="1"/>
                <a:r>
                  <a:rPr lang="en-US" altLang="zh-TW" smtClean="0">
                    <a:solidFill>
                      <a:srgbClr val="0000CC"/>
                    </a:solidFill>
                  </a:rPr>
                  <a:t>Induction step: </a:t>
                </a:r>
              </a:p>
              <a:p>
                <a:pPr lvl="2"/>
                <a:r>
                  <a:rPr lang="en-US" altLang="zh-TW" smtClean="0"/>
                  <a:t>Two nodes immediately preceding </a:t>
                </a:r>
                <a:r>
                  <a:rPr lang="en-US" altLang="zh-TW" err="1" smtClean="0"/>
                  <a:t>leftChild</a:t>
                </a:r>
                <a:r>
                  <a:rPr lang="en-US" altLang="zh-TW" smtClean="0"/>
                  <a:t>(</a:t>
                </a:r>
                <a:r>
                  <a:rPr lang="en-US" altLang="zh-TW" err="1" smtClean="0"/>
                  <a:t>i</a:t>
                </a:r>
                <a:r>
                  <a:rPr lang="en-US" altLang="zh-TW" smtClean="0"/>
                  <a:t>) are right and left children of node i-1</a:t>
                </a:r>
              </a:p>
              <a:p>
                <a:pPr lvl="2"/>
                <a:r>
                  <a:rPr lang="en-US" altLang="zh-TW" smtClean="0"/>
                  <a:t>The left child of node i-1 is at 2(i-1) according to the </a:t>
                </a:r>
                <a:r>
                  <a:rPr lang="en-US" altLang="zh-TW">
                    <a:solidFill>
                      <a:srgbClr val="0000CC"/>
                    </a:solidFill>
                  </a:rPr>
                  <a:t>hypothesis</a:t>
                </a:r>
                <a:endParaRPr lang="en-US" altLang="zh-TW" smtClean="0">
                  <a:solidFill>
                    <a:srgbClr val="0000CC"/>
                  </a:solidFill>
                </a:endParaRPr>
              </a:p>
              <a:p>
                <a:pPr lvl="2"/>
                <a:r>
                  <a:rPr lang="en-US" altLang="zh-TW" smtClean="0"/>
                  <a:t>The right child is thus at 2(i-1)+1 = (2i-1)</a:t>
                </a:r>
              </a:p>
              <a:p>
                <a:pPr lvl="2"/>
                <a:r>
                  <a:rPr lang="en-US" altLang="zh-TW" err="1"/>
                  <a:t>leftChild</a:t>
                </a:r>
                <a:r>
                  <a:rPr lang="en-US" altLang="zh-TW"/>
                  <a:t>(</a:t>
                </a:r>
                <a:r>
                  <a:rPr lang="en-US" altLang="zh-TW" err="1"/>
                  <a:t>i</a:t>
                </a:r>
                <a:r>
                  <a:rPr lang="en-US" altLang="zh-TW" smtClean="0"/>
                  <a:t>) is thus at (2i-1)+1 = 2i</a:t>
                </a:r>
              </a:p>
              <a:p>
                <a:r>
                  <a:rPr lang="en-US" altLang="zh-TW" smtClean="0"/>
                  <a:t>Property 3 is an immediate consequence of 2</a:t>
                </a:r>
              </a:p>
              <a:p>
                <a:r>
                  <a:rPr lang="en-US" altLang="zh-TW" smtClean="0"/>
                  <a:t>Property 1 follows from 2 and 3</a:t>
                </a:r>
                <a:endParaRPr lang="zh-TW" altLang="en-US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9333"/>
                <a:ext cx="5918454" cy="5100014"/>
              </a:xfrm>
              <a:blipFill rotWithShape="0">
                <a:blip r:embed="rId2"/>
                <a:stretch>
                  <a:fillRect l="-1854" t="-2751" b="-23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6997446" y="2121408"/>
            <a:ext cx="662940" cy="662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i-1</a:t>
            </a: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6593967" y="2968150"/>
            <a:ext cx="662940" cy="6629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mtClean="0">
                <a:solidFill>
                  <a:schemeClr val="tx1"/>
                </a:solidFill>
              </a:rPr>
              <a:t>2(i-1)</a:t>
            </a: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7328916" y="2962656"/>
            <a:ext cx="662940" cy="6629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9" name="直線接點 8"/>
          <p:cNvCxnSpPr/>
          <p:nvPr/>
        </p:nvCxnSpPr>
        <p:spPr>
          <a:xfrm flipH="1">
            <a:off x="7013448" y="2734056"/>
            <a:ext cx="137162" cy="23774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7479792" y="2743200"/>
            <a:ext cx="128016" cy="2286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橢圓 17"/>
          <p:cNvSpPr/>
          <p:nvPr/>
        </p:nvSpPr>
        <p:spPr>
          <a:xfrm>
            <a:off x="8394192" y="2099104"/>
            <a:ext cx="662940" cy="662940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400" err="1" smtClean="0">
                <a:solidFill>
                  <a:schemeClr val="tx1"/>
                </a:solidFill>
              </a:rPr>
              <a:t>i</a:t>
            </a:r>
            <a:endParaRPr lang="zh-TW" altLang="en-US" sz="2400">
              <a:solidFill>
                <a:schemeClr val="tx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8062722" y="2971800"/>
            <a:ext cx="662940" cy="662940"/>
          </a:xfrm>
          <a:prstGeom prst="ellipse">
            <a:avLst/>
          </a:prstGeom>
          <a:solidFill>
            <a:srgbClr val="F3D2F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2400" smtClean="0">
                <a:solidFill>
                  <a:schemeClr val="tx1"/>
                </a:solidFill>
              </a:rPr>
              <a:t>?</a:t>
            </a:r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0" name="直線接點 19"/>
          <p:cNvCxnSpPr/>
          <p:nvPr/>
        </p:nvCxnSpPr>
        <p:spPr>
          <a:xfrm flipH="1">
            <a:off x="8447913" y="2724912"/>
            <a:ext cx="137162" cy="23774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7441499" y="1913382"/>
            <a:ext cx="137162" cy="237744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409048" y="1930145"/>
            <a:ext cx="128016" cy="22860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右大括弧 23"/>
          <p:cNvSpPr/>
          <p:nvPr/>
        </p:nvSpPr>
        <p:spPr>
          <a:xfrm rot="5400000">
            <a:off x="7155559" y="3072627"/>
            <a:ext cx="239271" cy="1364769"/>
          </a:xfrm>
          <a:prstGeom prst="rightBrace">
            <a:avLst>
              <a:gd name="adj1" fmla="val 4419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5961888" y="3717809"/>
            <a:ext cx="1344168" cy="593577"/>
          </a:xfrm>
          <a:custGeom>
            <a:avLst/>
            <a:gdLst>
              <a:gd name="connsiteX0" fmla="*/ 1344168 w 1344168"/>
              <a:gd name="connsiteY0" fmla="*/ 278119 h 593577"/>
              <a:gd name="connsiteX1" fmla="*/ 1088136 w 1344168"/>
              <a:gd name="connsiteY1" fmla="*/ 589015 h 593577"/>
              <a:gd name="connsiteX2" fmla="*/ 201168 w 1344168"/>
              <a:gd name="connsiteY2" fmla="*/ 67807 h 593577"/>
              <a:gd name="connsiteX3" fmla="*/ 0 w 1344168"/>
              <a:gd name="connsiteY3" fmla="*/ 22087 h 59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168" h="593577">
                <a:moveTo>
                  <a:pt x="1344168" y="278119"/>
                </a:moveTo>
                <a:cubicBezTo>
                  <a:pt x="1311402" y="451093"/>
                  <a:pt x="1278636" y="624067"/>
                  <a:pt x="1088136" y="589015"/>
                </a:cubicBezTo>
                <a:cubicBezTo>
                  <a:pt x="897636" y="553963"/>
                  <a:pt x="382524" y="162295"/>
                  <a:pt x="201168" y="67807"/>
                </a:cubicBezTo>
                <a:cubicBezTo>
                  <a:pt x="19812" y="-26681"/>
                  <a:pt x="9906" y="-2297"/>
                  <a:pt x="0" y="220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7979280" y="3588464"/>
            <a:ext cx="111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err="1" smtClean="0"/>
              <a:t>leftChild</a:t>
            </a:r>
            <a:r>
              <a:rPr lang="en-US" altLang="zh-TW" smtClean="0"/>
              <a:t>(</a:t>
            </a:r>
            <a:r>
              <a:rPr lang="en-US" altLang="zh-TW" err="1" smtClean="0"/>
              <a:t>i</a:t>
            </a:r>
            <a:r>
              <a:rPr lang="en-US" altLang="zh-TW" smtClean="0"/>
              <a:t>)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6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>
                <a:ea typeface="新細明體" charset="-120"/>
              </a:rPr>
              <a:t>Complete Binary Tree With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 Nodes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Start with a full binary tree that has at least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 nodes.</a:t>
            </a:r>
          </a:p>
          <a:p>
            <a:r>
              <a:rPr lang="en-US" altLang="zh-TW" smtClean="0">
                <a:ea typeface="新細明體" charset="-120"/>
              </a:rPr>
              <a:t>Number the nodes as described earlier.</a:t>
            </a:r>
          </a:p>
          <a:p>
            <a:r>
              <a:rPr lang="en-US" altLang="zh-TW" smtClean="0">
                <a:ea typeface="新細明體" charset="-120"/>
              </a:rPr>
              <a:t>The binary tree defined by the nodes numbered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1</a:t>
            </a:r>
            <a:r>
              <a:rPr lang="en-US" altLang="zh-TW" smtClean="0">
                <a:ea typeface="新細明體" charset="-120"/>
              </a:rPr>
              <a:t> through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 is the unique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 node complete binary tree.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69</a:t>
            </a:fld>
            <a:endParaRPr lang="zh-TW" altLang="en-US"/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1565329" y="3542547"/>
          <a:ext cx="6216812" cy="3012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1" name="Visio" r:id="rId3" imgW="4345635" imgH="2104458" progId="Visio.Drawing.11">
                  <p:embed/>
                </p:oleObj>
              </mc:Choice>
              <mc:Fallback>
                <p:oleObj name="Visio" r:id="rId3" imgW="4345635" imgH="210445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329" y="3542547"/>
                        <a:ext cx="6216812" cy="30129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手繪多邊形 5"/>
          <p:cNvSpPr/>
          <p:nvPr/>
        </p:nvSpPr>
        <p:spPr>
          <a:xfrm>
            <a:off x="1317356" y="3440624"/>
            <a:ext cx="6596758" cy="3239145"/>
          </a:xfrm>
          <a:custGeom>
            <a:avLst/>
            <a:gdLst>
              <a:gd name="connsiteX0" fmla="*/ 6493790 w 6596758"/>
              <a:gd name="connsiteY0" fmla="*/ 2371240 h 3239145"/>
              <a:gd name="connsiteX1" fmla="*/ 6245817 w 6596758"/>
              <a:gd name="connsiteY1" fmla="*/ 2386739 h 3239145"/>
              <a:gd name="connsiteX2" fmla="*/ 6199322 w 6596758"/>
              <a:gd name="connsiteY2" fmla="*/ 2402237 h 3239145"/>
              <a:gd name="connsiteX3" fmla="*/ 6121830 w 6596758"/>
              <a:gd name="connsiteY3" fmla="*/ 2417735 h 3239145"/>
              <a:gd name="connsiteX4" fmla="*/ 4308529 w 6596758"/>
              <a:gd name="connsiteY4" fmla="*/ 2402237 h 3239145"/>
              <a:gd name="connsiteX5" fmla="*/ 4091552 w 6596758"/>
              <a:gd name="connsiteY5" fmla="*/ 2371240 h 3239145"/>
              <a:gd name="connsiteX6" fmla="*/ 3983064 w 6596758"/>
              <a:gd name="connsiteY6" fmla="*/ 2355742 h 3239145"/>
              <a:gd name="connsiteX7" fmla="*/ 3890075 w 6596758"/>
              <a:gd name="connsiteY7" fmla="*/ 2340244 h 3239145"/>
              <a:gd name="connsiteX8" fmla="*/ 3425125 w 6596758"/>
              <a:gd name="connsiteY8" fmla="*/ 2355742 h 3239145"/>
              <a:gd name="connsiteX9" fmla="*/ 3239146 w 6596758"/>
              <a:gd name="connsiteY9" fmla="*/ 2386739 h 3239145"/>
              <a:gd name="connsiteX10" fmla="*/ 3084163 w 6596758"/>
              <a:gd name="connsiteY10" fmla="*/ 2402237 h 3239145"/>
              <a:gd name="connsiteX11" fmla="*/ 2913681 w 6596758"/>
              <a:gd name="connsiteY11" fmla="*/ 2433234 h 3239145"/>
              <a:gd name="connsiteX12" fmla="*/ 2758698 w 6596758"/>
              <a:gd name="connsiteY12" fmla="*/ 2479729 h 3239145"/>
              <a:gd name="connsiteX13" fmla="*/ 2712203 w 6596758"/>
              <a:gd name="connsiteY13" fmla="*/ 2495227 h 3239145"/>
              <a:gd name="connsiteX14" fmla="*/ 2603715 w 6596758"/>
              <a:gd name="connsiteY14" fmla="*/ 2526223 h 3239145"/>
              <a:gd name="connsiteX15" fmla="*/ 2557220 w 6596758"/>
              <a:gd name="connsiteY15" fmla="*/ 2557220 h 3239145"/>
              <a:gd name="connsiteX16" fmla="*/ 2541722 w 6596758"/>
              <a:gd name="connsiteY16" fmla="*/ 2603715 h 3239145"/>
              <a:gd name="connsiteX17" fmla="*/ 2510725 w 6596758"/>
              <a:gd name="connsiteY17" fmla="*/ 2650210 h 3239145"/>
              <a:gd name="connsiteX18" fmla="*/ 2464230 w 6596758"/>
              <a:gd name="connsiteY18" fmla="*/ 2743200 h 3239145"/>
              <a:gd name="connsiteX19" fmla="*/ 2433234 w 6596758"/>
              <a:gd name="connsiteY19" fmla="*/ 2836190 h 3239145"/>
              <a:gd name="connsiteX20" fmla="*/ 2417736 w 6596758"/>
              <a:gd name="connsiteY20" fmla="*/ 2882684 h 3239145"/>
              <a:gd name="connsiteX21" fmla="*/ 2402237 w 6596758"/>
              <a:gd name="connsiteY21" fmla="*/ 2929179 h 3239145"/>
              <a:gd name="connsiteX22" fmla="*/ 2371241 w 6596758"/>
              <a:gd name="connsiteY22" fmla="*/ 2975674 h 3239145"/>
              <a:gd name="connsiteX23" fmla="*/ 2324746 w 6596758"/>
              <a:gd name="connsiteY23" fmla="*/ 3068664 h 3239145"/>
              <a:gd name="connsiteX24" fmla="*/ 2309247 w 6596758"/>
              <a:gd name="connsiteY24" fmla="*/ 3130657 h 3239145"/>
              <a:gd name="connsiteX25" fmla="*/ 2247254 w 6596758"/>
              <a:gd name="connsiteY25" fmla="*/ 3099661 h 3239145"/>
              <a:gd name="connsiteX26" fmla="*/ 2200759 w 6596758"/>
              <a:gd name="connsiteY26" fmla="*/ 3084162 h 3239145"/>
              <a:gd name="connsiteX27" fmla="*/ 2014780 w 6596758"/>
              <a:gd name="connsiteY27" fmla="*/ 3099661 h 3239145"/>
              <a:gd name="connsiteX28" fmla="*/ 1844298 w 6596758"/>
              <a:gd name="connsiteY28" fmla="*/ 3130657 h 3239145"/>
              <a:gd name="connsiteX29" fmla="*/ 1627322 w 6596758"/>
              <a:gd name="connsiteY29" fmla="*/ 3192651 h 3239145"/>
              <a:gd name="connsiteX30" fmla="*/ 1565329 w 6596758"/>
              <a:gd name="connsiteY30" fmla="*/ 3208149 h 3239145"/>
              <a:gd name="connsiteX31" fmla="*/ 1518834 w 6596758"/>
              <a:gd name="connsiteY31" fmla="*/ 3223647 h 3239145"/>
              <a:gd name="connsiteX32" fmla="*/ 1239864 w 6596758"/>
              <a:gd name="connsiteY32" fmla="*/ 3239145 h 3239145"/>
              <a:gd name="connsiteX33" fmla="*/ 883403 w 6596758"/>
              <a:gd name="connsiteY33" fmla="*/ 3223647 h 3239145"/>
              <a:gd name="connsiteX34" fmla="*/ 728420 w 6596758"/>
              <a:gd name="connsiteY34" fmla="*/ 3192651 h 3239145"/>
              <a:gd name="connsiteX35" fmla="*/ 464949 w 6596758"/>
              <a:gd name="connsiteY35" fmla="*/ 3161654 h 3239145"/>
              <a:gd name="connsiteX36" fmla="*/ 402956 w 6596758"/>
              <a:gd name="connsiteY36" fmla="*/ 3146156 h 3239145"/>
              <a:gd name="connsiteX37" fmla="*/ 185980 w 6596758"/>
              <a:gd name="connsiteY37" fmla="*/ 3115159 h 3239145"/>
              <a:gd name="connsiteX38" fmla="*/ 139485 w 6596758"/>
              <a:gd name="connsiteY38" fmla="*/ 3084162 h 3239145"/>
              <a:gd name="connsiteX39" fmla="*/ 108488 w 6596758"/>
              <a:gd name="connsiteY39" fmla="*/ 3037668 h 3239145"/>
              <a:gd name="connsiteX40" fmla="*/ 61993 w 6596758"/>
              <a:gd name="connsiteY40" fmla="*/ 2975674 h 3239145"/>
              <a:gd name="connsiteX41" fmla="*/ 0 w 6596758"/>
              <a:gd name="connsiteY41" fmla="*/ 2851688 h 3239145"/>
              <a:gd name="connsiteX42" fmla="*/ 15498 w 6596758"/>
              <a:gd name="connsiteY42" fmla="*/ 2293749 h 3239145"/>
              <a:gd name="connsiteX43" fmla="*/ 46495 w 6596758"/>
              <a:gd name="connsiteY43" fmla="*/ 2247254 h 3239145"/>
              <a:gd name="connsiteX44" fmla="*/ 61993 w 6596758"/>
              <a:gd name="connsiteY44" fmla="*/ 2200759 h 3239145"/>
              <a:gd name="connsiteX45" fmla="*/ 123986 w 6596758"/>
              <a:gd name="connsiteY45" fmla="*/ 2138766 h 3239145"/>
              <a:gd name="connsiteX46" fmla="*/ 154983 w 6596758"/>
              <a:gd name="connsiteY46" fmla="*/ 2092271 h 3239145"/>
              <a:gd name="connsiteX47" fmla="*/ 216976 w 6596758"/>
              <a:gd name="connsiteY47" fmla="*/ 2061274 h 3239145"/>
              <a:gd name="connsiteX48" fmla="*/ 309966 w 6596758"/>
              <a:gd name="connsiteY48" fmla="*/ 1999281 h 3239145"/>
              <a:gd name="connsiteX49" fmla="*/ 371959 w 6596758"/>
              <a:gd name="connsiteY49" fmla="*/ 1952786 h 3239145"/>
              <a:gd name="connsiteX50" fmla="*/ 542441 w 6596758"/>
              <a:gd name="connsiteY50" fmla="*/ 1797803 h 3239145"/>
              <a:gd name="connsiteX51" fmla="*/ 666427 w 6596758"/>
              <a:gd name="connsiteY51" fmla="*/ 1735810 h 3239145"/>
              <a:gd name="connsiteX52" fmla="*/ 712922 w 6596758"/>
              <a:gd name="connsiteY52" fmla="*/ 1689315 h 3239145"/>
              <a:gd name="connsiteX53" fmla="*/ 805912 w 6596758"/>
              <a:gd name="connsiteY53" fmla="*/ 1580827 h 3239145"/>
              <a:gd name="connsiteX54" fmla="*/ 945397 w 6596758"/>
              <a:gd name="connsiteY54" fmla="*/ 1487837 h 3239145"/>
              <a:gd name="connsiteX55" fmla="*/ 1053885 w 6596758"/>
              <a:gd name="connsiteY55" fmla="*/ 1363851 h 3239145"/>
              <a:gd name="connsiteX56" fmla="*/ 1115878 w 6596758"/>
              <a:gd name="connsiteY56" fmla="*/ 1270861 h 3239145"/>
              <a:gd name="connsiteX57" fmla="*/ 1224366 w 6596758"/>
              <a:gd name="connsiteY57" fmla="*/ 1162373 h 3239145"/>
              <a:gd name="connsiteX58" fmla="*/ 1301858 w 6596758"/>
              <a:gd name="connsiteY58" fmla="*/ 1084881 h 3239145"/>
              <a:gd name="connsiteX59" fmla="*/ 1348352 w 6596758"/>
              <a:gd name="connsiteY59" fmla="*/ 1022888 h 3239145"/>
              <a:gd name="connsiteX60" fmla="*/ 1410346 w 6596758"/>
              <a:gd name="connsiteY60" fmla="*/ 976393 h 3239145"/>
              <a:gd name="connsiteX61" fmla="*/ 1456841 w 6596758"/>
              <a:gd name="connsiteY61" fmla="*/ 929898 h 3239145"/>
              <a:gd name="connsiteX62" fmla="*/ 1518834 w 6596758"/>
              <a:gd name="connsiteY62" fmla="*/ 883403 h 3239145"/>
              <a:gd name="connsiteX63" fmla="*/ 1565329 w 6596758"/>
              <a:gd name="connsiteY63" fmla="*/ 821410 h 3239145"/>
              <a:gd name="connsiteX64" fmla="*/ 1658319 w 6596758"/>
              <a:gd name="connsiteY64" fmla="*/ 759417 h 3239145"/>
              <a:gd name="connsiteX65" fmla="*/ 1704813 w 6596758"/>
              <a:gd name="connsiteY65" fmla="*/ 728420 h 3239145"/>
              <a:gd name="connsiteX66" fmla="*/ 1782305 w 6596758"/>
              <a:gd name="connsiteY66" fmla="*/ 712922 h 3239145"/>
              <a:gd name="connsiteX67" fmla="*/ 1952786 w 6596758"/>
              <a:gd name="connsiteY67" fmla="*/ 821410 h 3239145"/>
              <a:gd name="connsiteX68" fmla="*/ 2045776 w 6596758"/>
              <a:gd name="connsiteY68" fmla="*/ 790413 h 3239145"/>
              <a:gd name="connsiteX69" fmla="*/ 2092271 w 6596758"/>
              <a:gd name="connsiteY69" fmla="*/ 774915 h 3239145"/>
              <a:gd name="connsiteX70" fmla="*/ 2154264 w 6596758"/>
              <a:gd name="connsiteY70" fmla="*/ 728420 h 3239145"/>
              <a:gd name="connsiteX71" fmla="*/ 2231756 w 6596758"/>
              <a:gd name="connsiteY71" fmla="*/ 697423 h 3239145"/>
              <a:gd name="connsiteX72" fmla="*/ 2278251 w 6596758"/>
              <a:gd name="connsiteY72" fmla="*/ 635430 h 3239145"/>
              <a:gd name="connsiteX73" fmla="*/ 2371241 w 6596758"/>
              <a:gd name="connsiteY73" fmla="*/ 588935 h 3239145"/>
              <a:gd name="connsiteX74" fmla="*/ 2464230 w 6596758"/>
              <a:gd name="connsiteY74" fmla="*/ 526942 h 3239145"/>
              <a:gd name="connsiteX75" fmla="*/ 2510725 w 6596758"/>
              <a:gd name="connsiteY75" fmla="*/ 495945 h 3239145"/>
              <a:gd name="connsiteX76" fmla="*/ 2572719 w 6596758"/>
              <a:gd name="connsiteY76" fmla="*/ 464949 h 3239145"/>
              <a:gd name="connsiteX77" fmla="*/ 2712203 w 6596758"/>
              <a:gd name="connsiteY77" fmla="*/ 371959 h 3239145"/>
              <a:gd name="connsiteX78" fmla="*/ 2758698 w 6596758"/>
              <a:gd name="connsiteY78" fmla="*/ 340962 h 3239145"/>
              <a:gd name="connsiteX79" fmla="*/ 2820691 w 6596758"/>
              <a:gd name="connsiteY79" fmla="*/ 309966 h 3239145"/>
              <a:gd name="connsiteX80" fmla="*/ 2913681 w 6596758"/>
              <a:gd name="connsiteY80" fmla="*/ 263471 h 3239145"/>
              <a:gd name="connsiteX81" fmla="*/ 2960176 w 6596758"/>
              <a:gd name="connsiteY81" fmla="*/ 216976 h 3239145"/>
              <a:gd name="connsiteX82" fmla="*/ 3053166 w 6596758"/>
              <a:gd name="connsiteY82" fmla="*/ 154983 h 3239145"/>
              <a:gd name="connsiteX83" fmla="*/ 3192651 w 6596758"/>
              <a:gd name="connsiteY83" fmla="*/ 46495 h 3239145"/>
              <a:gd name="connsiteX84" fmla="*/ 3285641 w 6596758"/>
              <a:gd name="connsiteY84" fmla="*/ 0 h 3239145"/>
              <a:gd name="connsiteX85" fmla="*/ 3595607 w 6596758"/>
              <a:gd name="connsiteY85" fmla="*/ 30996 h 3239145"/>
              <a:gd name="connsiteX86" fmla="*/ 3657600 w 6596758"/>
              <a:gd name="connsiteY86" fmla="*/ 61993 h 3239145"/>
              <a:gd name="connsiteX87" fmla="*/ 3766088 w 6596758"/>
              <a:gd name="connsiteY87" fmla="*/ 92990 h 3239145"/>
              <a:gd name="connsiteX88" fmla="*/ 3812583 w 6596758"/>
              <a:gd name="connsiteY88" fmla="*/ 123986 h 3239145"/>
              <a:gd name="connsiteX89" fmla="*/ 3952068 w 6596758"/>
              <a:gd name="connsiteY89" fmla="*/ 154983 h 3239145"/>
              <a:gd name="connsiteX90" fmla="*/ 4107051 w 6596758"/>
              <a:gd name="connsiteY90" fmla="*/ 185979 h 3239145"/>
              <a:gd name="connsiteX91" fmla="*/ 4200041 w 6596758"/>
              <a:gd name="connsiteY91" fmla="*/ 216976 h 3239145"/>
              <a:gd name="connsiteX92" fmla="*/ 4262034 w 6596758"/>
              <a:gd name="connsiteY92" fmla="*/ 247973 h 3239145"/>
              <a:gd name="connsiteX93" fmla="*/ 4355024 w 6596758"/>
              <a:gd name="connsiteY93" fmla="*/ 278969 h 3239145"/>
              <a:gd name="connsiteX94" fmla="*/ 4463512 w 6596758"/>
              <a:gd name="connsiteY94" fmla="*/ 325464 h 3239145"/>
              <a:gd name="connsiteX95" fmla="*/ 4572000 w 6596758"/>
              <a:gd name="connsiteY95" fmla="*/ 387457 h 3239145"/>
              <a:gd name="connsiteX96" fmla="*/ 4664990 w 6596758"/>
              <a:gd name="connsiteY96" fmla="*/ 418454 h 3239145"/>
              <a:gd name="connsiteX97" fmla="*/ 4711485 w 6596758"/>
              <a:gd name="connsiteY97" fmla="*/ 433952 h 3239145"/>
              <a:gd name="connsiteX98" fmla="*/ 4788976 w 6596758"/>
              <a:gd name="connsiteY98" fmla="*/ 495945 h 3239145"/>
              <a:gd name="connsiteX99" fmla="*/ 4835471 w 6596758"/>
              <a:gd name="connsiteY99" fmla="*/ 511444 h 3239145"/>
              <a:gd name="connsiteX100" fmla="*/ 4897464 w 6596758"/>
              <a:gd name="connsiteY100" fmla="*/ 542440 h 3239145"/>
              <a:gd name="connsiteX101" fmla="*/ 4943959 w 6596758"/>
              <a:gd name="connsiteY101" fmla="*/ 588935 h 3239145"/>
              <a:gd name="connsiteX102" fmla="*/ 4990454 w 6596758"/>
              <a:gd name="connsiteY102" fmla="*/ 604434 h 3239145"/>
              <a:gd name="connsiteX103" fmla="*/ 5098942 w 6596758"/>
              <a:gd name="connsiteY103" fmla="*/ 666427 h 3239145"/>
              <a:gd name="connsiteX104" fmla="*/ 5129939 w 6596758"/>
              <a:gd name="connsiteY104" fmla="*/ 712922 h 3239145"/>
              <a:gd name="connsiteX105" fmla="*/ 5176434 w 6596758"/>
              <a:gd name="connsiteY105" fmla="*/ 728420 h 3239145"/>
              <a:gd name="connsiteX106" fmla="*/ 5238427 w 6596758"/>
              <a:gd name="connsiteY106" fmla="*/ 774915 h 3239145"/>
              <a:gd name="connsiteX107" fmla="*/ 5300420 w 6596758"/>
              <a:gd name="connsiteY107" fmla="*/ 836908 h 3239145"/>
              <a:gd name="connsiteX108" fmla="*/ 5377912 w 6596758"/>
              <a:gd name="connsiteY108" fmla="*/ 883403 h 3239145"/>
              <a:gd name="connsiteX109" fmla="*/ 5470902 w 6596758"/>
              <a:gd name="connsiteY109" fmla="*/ 945396 h 3239145"/>
              <a:gd name="connsiteX110" fmla="*/ 5532895 w 6596758"/>
              <a:gd name="connsiteY110" fmla="*/ 960895 h 3239145"/>
              <a:gd name="connsiteX111" fmla="*/ 5579390 w 6596758"/>
              <a:gd name="connsiteY111" fmla="*/ 976393 h 3239145"/>
              <a:gd name="connsiteX112" fmla="*/ 5625885 w 6596758"/>
              <a:gd name="connsiteY112" fmla="*/ 1007390 h 3239145"/>
              <a:gd name="connsiteX113" fmla="*/ 5703376 w 6596758"/>
              <a:gd name="connsiteY113" fmla="*/ 1069383 h 3239145"/>
              <a:gd name="connsiteX114" fmla="*/ 5749871 w 6596758"/>
              <a:gd name="connsiteY114" fmla="*/ 1084881 h 3239145"/>
              <a:gd name="connsiteX115" fmla="*/ 5780868 w 6596758"/>
              <a:gd name="connsiteY115" fmla="*/ 1131376 h 3239145"/>
              <a:gd name="connsiteX116" fmla="*/ 5827363 w 6596758"/>
              <a:gd name="connsiteY116" fmla="*/ 1162373 h 3239145"/>
              <a:gd name="connsiteX117" fmla="*/ 5904854 w 6596758"/>
              <a:gd name="connsiteY117" fmla="*/ 1224366 h 3239145"/>
              <a:gd name="connsiteX118" fmla="*/ 5951349 w 6596758"/>
              <a:gd name="connsiteY118" fmla="*/ 1255362 h 3239145"/>
              <a:gd name="connsiteX119" fmla="*/ 5997844 w 6596758"/>
              <a:gd name="connsiteY119" fmla="*/ 1301857 h 3239145"/>
              <a:gd name="connsiteX120" fmla="*/ 6106332 w 6596758"/>
              <a:gd name="connsiteY120" fmla="*/ 1394847 h 3239145"/>
              <a:gd name="connsiteX121" fmla="*/ 6152827 w 6596758"/>
              <a:gd name="connsiteY121" fmla="*/ 1456840 h 3239145"/>
              <a:gd name="connsiteX122" fmla="*/ 6261315 w 6596758"/>
              <a:gd name="connsiteY122" fmla="*/ 1549830 h 3239145"/>
              <a:gd name="connsiteX123" fmla="*/ 6338807 w 6596758"/>
              <a:gd name="connsiteY123" fmla="*/ 1642820 h 3239145"/>
              <a:gd name="connsiteX124" fmla="*/ 6385302 w 6596758"/>
              <a:gd name="connsiteY124" fmla="*/ 1704813 h 3239145"/>
              <a:gd name="connsiteX125" fmla="*/ 6431797 w 6596758"/>
              <a:gd name="connsiteY125" fmla="*/ 1797803 h 3239145"/>
              <a:gd name="connsiteX126" fmla="*/ 6447295 w 6596758"/>
              <a:gd name="connsiteY126" fmla="*/ 1844298 h 3239145"/>
              <a:gd name="connsiteX127" fmla="*/ 6509288 w 6596758"/>
              <a:gd name="connsiteY127" fmla="*/ 1937288 h 3239145"/>
              <a:gd name="connsiteX128" fmla="*/ 6524786 w 6596758"/>
              <a:gd name="connsiteY128" fmla="*/ 1999281 h 3239145"/>
              <a:gd name="connsiteX129" fmla="*/ 6540285 w 6596758"/>
              <a:gd name="connsiteY129" fmla="*/ 2076773 h 3239145"/>
              <a:gd name="connsiteX130" fmla="*/ 6571281 w 6596758"/>
              <a:gd name="connsiteY130" fmla="*/ 2123268 h 3239145"/>
              <a:gd name="connsiteX131" fmla="*/ 6586780 w 6596758"/>
              <a:gd name="connsiteY131" fmla="*/ 2169762 h 3239145"/>
              <a:gd name="connsiteX132" fmla="*/ 6540285 w 6596758"/>
              <a:gd name="connsiteY132" fmla="*/ 2371240 h 3239145"/>
              <a:gd name="connsiteX133" fmla="*/ 6493790 w 6596758"/>
              <a:gd name="connsiteY133" fmla="*/ 2371240 h 323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596758" h="3239145">
                <a:moveTo>
                  <a:pt x="6493790" y="2371240"/>
                </a:moveTo>
                <a:cubicBezTo>
                  <a:pt x="6444712" y="2373823"/>
                  <a:pt x="6328181" y="2378069"/>
                  <a:pt x="6245817" y="2386739"/>
                </a:cubicBezTo>
                <a:cubicBezTo>
                  <a:pt x="6229570" y="2388449"/>
                  <a:pt x="6215171" y="2398275"/>
                  <a:pt x="6199322" y="2402237"/>
                </a:cubicBezTo>
                <a:cubicBezTo>
                  <a:pt x="6173766" y="2408626"/>
                  <a:pt x="6147661" y="2412569"/>
                  <a:pt x="6121830" y="2417735"/>
                </a:cubicBezTo>
                <a:lnTo>
                  <a:pt x="4308529" y="2402237"/>
                </a:lnTo>
                <a:cubicBezTo>
                  <a:pt x="4199054" y="2400499"/>
                  <a:pt x="4183276" y="2386527"/>
                  <a:pt x="4091552" y="2371240"/>
                </a:cubicBezTo>
                <a:cubicBezTo>
                  <a:pt x="4055519" y="2365234"/>
                  <a:pt x="4019169" y="2361297"/>
                  <a:pt x="3983064" y="2355742"/>
                </a:cubicBezTo>
                <a:cubicBezTo>
                  <a:pt x="3952006" y="2350964"/>
                  <a:pt x="3921071" y="2345410"/>
                  <a:pt x="3890075" y="2340244"/>
                </a:cubicBezTo>
                <a:cubicBezTo>
                  <a:pt x="3735092" y="2345410"/>
                  <a:pt x="3579800" y="2344694"/>
                  <a:pt x="3425125" y="2355742"/>
                </a:cubicBezTo>
                <a:cubicBezTo>
                  <a:pt x="3362437" y="2360220"/>
                  <a:pt x="3301418" y="2378247"/>
                  <a:pt x="3239146" y="2386739"/>
                </a:cubicBezTo>
                <a:cubicBezTo>
                  <a:pt x="3187703" y="2393754"/>
                  <a:pt x="3135681" y="2395797"/>
                  <a:pt x="3084163" y="2402237"/>
                </a:cubicBezTo>
                <a:cubicBezTo>
                  <a:pt x="3045697" y="2407045"/>
                  <a:pt x="2954499" y="2424163"/>
                  <a:pt x="2913681" y="2433234"/>
                </a:cubicBezTo>
                <a:cubicBezTo>
                  <a:pt x="2843406" y="2448851"/>
                  <a:pt x="2835977" y="2453969"/>
                  <a:pt x="2758698" y="2479729"/>
                </a:cubicBezTo>
                <a:cubicBezTo>
                  <a:pt x="2743200" y="2484895"/>
                  <a:pt x="2728052" y="2491265"/>
                  <a:pt x="2712203" y="2495227"/>
                </a:cubicBezTo>
                <a:cubicBezTo>
                  <a:pt x="2634361" y="2514687"/>
                  <a:pt x="2670417" y="2503989"/>
                  <a:pt x="2603715" y="2526223"/>
                </a:cubicBezTo>
                <a:cubicBezTo>
                  <a:pt x="2588217" y="2536555"/>
                  <a:pt x="2568856" y="2542675"/>
                  <a:pt x="2557220" y="2557220"/>
                </a:cubicBezTo>
                <a:cubicBezTo>
                  <a:pt x="2547015" y="2569977"/>
                  <a:pt x="2549028" y="2589103"/>
                  <a:pt x="2541722" y="2603715"/>
                </a:cubicBezTo>
                <a:cubicBezTo>
                  <a:pt x="2533392" y="2620375"/>
                  <a:pt x="2521057" y="2634712"/>
                  <a:pt x="2510725" y="2650210"/>
                </a:cubicBezTo>
                <a:cubicBezTo>
                  <a:pt x="2454204" y="2819776"/>
                  <a:pt x="2544347" y="2562936"/>
                  <a:pt x="2464230" y="2743200"/>
                </a:cubicBezTo>
                <a:cubicBezTo>
                  <a:pt x="2450960" y="2773057"/>
                  <a:pt x="2443566" y="2805193"/>
                  <a:pt x="2433234" y="2836190"/>
                </a:cubicBezTo>
                <a:lnTo>
                  <a:pt x="2417736" y="2882684"/>
                </a:lnTo>
                <a:cubicBezTo>
                  <a:pt x="2412570" y="2898182"/>
                  <a:pt x="2411299" y="2915586"/>
                  <a:pt x="2402237" y="2929179"/>
                </a:cubicBezTo>
                <a:cubicBezTo>
                  <a:pt x="2391905" y="2944677"/>
                  <a:pt x="2379571" y="2959014"/>
                  <a:pt x="2371241" y="2975674"/>
                </a:cubicBezTo>
                <a:cubicBezTo>
                  <a:pt x="2307075" y="3104005"/>
                  <a:pt x="2413576" y="2935417"/>
                  <a:pt x="2324746" y="3068664"/>
                </a:cubicBezTo>
                <a:cubicBezTo>
                  <a:pt x="2319580" y="3089328"/>
                  <a:pt x="2329024" y="3122746"/>
                  <a:pt x="2309247" y="3130657"/>
                </a:cubicBezTo>
                <a:cubicBezTo>
                  <a:pt x="2287796" y="3139237"/>
                  <a:pt x="2268489" y="3108762"/>
                  <a:pt x="2247254" y="3099661"/>
                </a:cubicBezTo>
                <a:cubicBezTo>
                  <a:pt x="2232238" y="3093226"/>
                  <a:pt x="2216257" y="3089328"/>
                  <a:pt x="2200759" y="3084162"/>
                </a:cubicBezTo>
                <a:cubicBezTo>
                  <a:pt x="2138766" y="3089328"/>
                  <a:pt x="2076646" y="3093149"/>
                  <a:pt x="2014780" y="3099661"/>
                </a:cubicBezTo>
                <a:cubicBezTo>
                  <a:pt x="1953123" y="3106151"/>
                  <a:pt x="1902128" y="3113308"/>
                  <a:pt x="1844298" y="3130657"/>
                </a:cubicBezTo>
                <a:cubicBezTo>
                  <a:pt x="1621955" y="3197360"/>
                  <a:pt x="1898967" y="3124739"/>
                  <a:pt x="1627322" y="3192651"/>
                </a:cubicBezTo>
                <a:cubicBezTo>
                  <a:pt x="1606658" y="3197817"/>
                  <a:pt x="1585536" y="3201413"/>
                  <a:pt x="1565329" y="3208149"/>
                </a:cubicBezTo>
                <a:cubicBezTo>
                  <a:pt x="1549831" y="3213315"/>
                  <a:pt x="1535097" y="3222098"/>
                  <a:pt x="1518834" y="3223647"/>
                </a:cubicBezTo>
                <a:cubicBezTo>
                  <a:pt x="1426120" y="3232477"/>
                  <a:pt x="1332854" y="3233979"/>
                  <a:pt x="1239864" y="3239145"/>
                </a:cubicBezTo>
                <a:cubicBezTo>
                  <a:pt x="1121044" y="3233979"/>
                  <a:pt x="1001847" y="3234414"/>
                  <a:pt x="883403" y="3223647"/>
                </a:cubicBezTo>
                <a:cubicBezTo>
                  <a:pt x="830935" y="3218877"/>
                  <a:pt x="780782" y="3198469"/>
                  <a:pt x="728420" y="3192651"/>
                </a:cubicBezTo>
                <a:cubicBezTo>
                  <a:pt x="547540" y="3172552"/>
                  <a:pt x="635356" y="3182954"/>
                  <a:pt x="464949" y="3161654"/>
                </a:cubicBezTo>
                <a:cubicBezTo>
                  <a:pt x="444285" y="3156488"/>
                  <a:pt x="423843" y="3150333"/>
                  <a:pt x="402956" y="3146156"/>
                </a:cubicBezTo>
                <a:cubicBezTo>
                  <a:pt x="328459" y="3131256"/>
                  <a:pt x="262184" y="3124684"/>
                  <a:pt x="185980" y="3115159"/>
                </a:cubicBezTo>
                <a:cubicBezTo>
                  <a:pt x="170482" y="3104827"/>
                  <a:pt x="152656" y="3097333"/>
                  <a:pt x="139485" y="3084162"/>
                </a:cubicBezTo>
                <a:cubicBezTo>
                  <a:pt x="126314" y="3070991"/>
                  <a:pt x="119314" y="3052825"/>
                  <a:pt x="108488" y="3037668"/>
                </a:cubicBezTo>
                <a:cubicBezTo>
                  <a:pt x="93474" y="3016649"/>
                  <a:pt x="75008" y="2997986"/>
                  <a:pt x="61993" y="2975674"/>
                </a:cubicBezTo>
                <a:cubicBezTo>
                  <a:pt x="38711" y="2935761"/>
                  <a:pt x="0" y="2851688"/>
                  <a:pt x="0" y="2851688"/>
                </a:cubicBezTo>
                <a:cubicBezTo>
                  <a:pt x="5166" y="2665708"/>
                  <a:pt x="1228" y="2479252"/>
                  <a:pt x="15498" y="2293749"/>
                </a:cubicBezTo>
                <a:cubicBezTo>
                  <a:pt x="16927" y="2275177"/>
                  <a:pt x="38165" y="2263914"/>
                  <a:pt x="46495" y="2247254"/>
                </a:cubicBezTo>
                <a:cubicBezTo>
                  <a:pt x="53801" y="2232642"/>
                  <a:pt x="52498" y="2214053"/>
                  <a:pt x="61993" y="2200759"/>
                </a:cubicBezTo>
                <a:cubicBezTo>
                  <a:pt x="78979" y="2176979"/>
                  <a:pt x="104967" y="2160954"/>
                  <a:pt x="123986" y="2138766"/>
                </a:cubicBezTo>
                <a:cubicBezTo>
                  <a:pt x="136108" y="2124624"/>
                  <a:pt x="140674" y="2104196"/>
                  <a:pt x="154983" y="2092271"/>
                </a:cubicBezTo>
                <a:cubicBezTo>
                  <a:pt x="172732" y="2077480"/>
                  <a:pt x="198176" y="2074703"/>
                  <a:pt x="216976" y="2061274"/>
                </a:cubicBezTo>
                <a:cubicBezTo>
                  <a:pt x="318556" y="1988717"/>
                  <a:pt x="210230" y="2032525"/>
                  <a:pt x="309966" y="1999281"/>
                </a:cubicBezTo>
                <a:cubicBezTo>
                  <a:pt x="330630" y="1983783"/>
                  <a:pt x="352846" y="1970161"/>
                  <a:pt x="371959" y="1952786"/>
                </a:cubicBezTo>
                <a:cubicBezTo>
                  <a:pt x="429848" y="1900160"/>
                  <a:pt x="474316" y="1837543"/>
                  <a:pt x="542441" y="1797803"/>
                </a:cubicBezTo>
                <a:cubicBezTo>
                  <a:pt x="582354" y="1774521"/>
                  <a:pt x="633754" y="1768483"/>
                  <a:pt x="666427" y="1735810"/>
                </a:cubicBezTo>
                <a:cubicBezTo>
                  <a:pt x="681925" y="1720312"/>
                  <a:pt x="698890" y="1706153"/>
                  <a:pt x="712922" y="1689315"/>
                </a:cubicBezTo>
                <a:cubicBezTo>
                  <a:pt x="785279" y="1602487"/>
                  <a:pt x="691291" y="1681121"/>
                  <a:pt x="805912" y="1580827"/>
                </a:cubicBezTo>
                <a:cubicBezTo>
                  <a:pt x="937550" y="1465644"/>
                  <a:pt x="792640" y="1606648"/>
                  <a:pt x="945397" y="1487837"/>
                </a:cubicBezTo>
                <a:cubicBezTo>
                  <a:pt x="993551" y="1450384"/>
                  <a:pt x="1018232" y="1411388"/>
                  <a:pt x="1053885" y="1363851"/>
                </a:cubicBezTo>
                <a:cubicBezTo>
                  <a:pt x="1079642" y="1286578"/>
                  <a:pt x="1053366" y="1342304"/>
                  <a:pt x="1115878" y="1270861"/>
                </a:cubicBezTo>
                <a:cubicBezTo>
                  <a:pt x="1206073" y="1167780"/>
                  <a:pt x="1141019" y="1217937"/>
                  <a:pt x="1224366" y="1162373"/>
                </a:cubicBezTo>
                <a:cubicBezTo>
                  <a:pt x="1307027" y="1038383"/>
                  <a:pt x="1198533" y="1188207"/>
                  <a:pt x="1301858" y="1084881"/>
                </a:cubicBezTo>
                <a:cubicBezTo>
                  <a:pt x="1320123" y="1066616"/>
                  <a:pt x="1330087" y="1041153"/>
                  <a:pt x="1348352" y="1022888"/>
                </a:cubicBezTo>
                <a:cubicBezTo>
                  <a:pt x="1366617" y="1004623"/>
                  <a:pt x="1390734" y="993203"/>
                  <a:pt x="1410346" y="976393"/>
                </a:cubicBezTo>
                <a:cubicBezTo>
                  <a:pt x="1426987" y="962129"/>
                  <a:pt x="1440200" y="944162"/>
                  <a:pt x="1456841" y="929898"/>
                </a:cubicBezTo>
                <a:cubicBezTo>
                  <a:pt x="1476453" y="913088"/>
                  <a:pt x="1500569" y="901668"/>
                  <a:pt x="1518834" y="883403"/>
                </a:cubicBezTo>
                <a:cubicBezTo>
                  <a:pt x="1537099" y="865138"/>
                  <a:pt x="1546023" y="838571"/>
                  <a:pt x="1565329" y="821410"/>
                </a:cubicBezTo>
                <a:cubicBezTo>
                  <a:pt x="1593173" y="796660"/>
                  <a:pt x="1627322" y="780082"/>
                  <a:pt x="1658319" y="759417"/>
                </a:cubicBezTo>
                <a:cubicBezTo>
                  <a:pt x="1673817" y="749085"/>
                  <a:pt x="1686548" y="732073"/>
                  <a:pt x="1704813" y="728420"/>
                </a:cubicBezTo>
                <a:lnTo>
                  <a:pt x="1782305" y="712922"/>
                </a:lnTo>
                <a:cubicBezTo>
                  <a:pt x="1839132" y="749085"/>
                  <a:pt x="1888165" y="802404"/>
                  <a:pt x="1952786" y="821410"/>
                </a:cubicBezTo>
                <a:cubicBezTo>
                  <a:pt x="1984132" y="830629"/>
                  <a:pt x="2014779" y="800745"/>
                  <a:pt x="2045776" y="790413"/>
                </a:cubicBezTo>
                <a:lnTo>
                  <a:pt x="2092271" y="774915"/>
                </a:lnTo>
                <a:cubicBezTo>
                  <a:pt x="2112935" y="759417"/>
                  <a:pt x="2131684" y="740964"/>
                  <a:pt x="2154264" y="728420"/>
                </a:cubicBezTo>
                <a:cubicBezTo>
                  <a:pt x="2178583" y="714909"/>
                  <a:pt x="2209500" y="714115"/>
                  <a:pt x="2231756" y="697423"/>
                </a:cubicBezTo>
                <a:cubicBezTo>
                  <a:pt x="2252420" y="681925"/>
                  <a:pt x="2259986" y="653695"/>
                  <a:pt x="2278251" y="635430"/>
                </a:cubicBezTo>
                <a:cubicBezTo>
                  <a:pt x="2329851" y="583831"/>
                  <a:pt x="2314520" y="620447"/>
                  <a:pt x="2371241" y="588935"/>
                </a:cubicBezTo>
                <a:cubicBezTo>
                  <a:pt x="2403806" y="570843"/>
                  <a:pt x="2433234" y="547606"/>
                  <a:pt x="2464230" y="526942"/>
                </a:cubicBezTo>
                <a:cubicBezTo>
                  <a:pt x="2479728" y="516610"/>
                  <a:pt x="2494065" y="504275"/>
                  <a:pt x="2510725" y="495945"/>
                </a:cubicBezTo>
                <a:cubicBezTo>
                  <a:pt x="2531390" y="485613"/>
                  <a:pt x="2552908" y="476836"/>
                  <a:pt x="2572719" y="464949"/>
                </a:cubicBezTo>
                <a:cubicBezTo>
                  <a:pt x="2572725" y="464946"/>
                  <a:pt x="2688953" y="387459"/>
                  <a:pt x="2712203" y="371959"/>
                </a:cubicBezTo>
                <a:cubicBezTo>
                  <a:pt x="2727701" y="361627"/>
                  <a:pt x="2742038" y="349292"/>
                  <a:pt x="2758698" y="340962"/>
                </a:cubicBezTo>
                <a:cubicBezTo>
                  <a:pt x="2779362" y="330630"/>
                  <a:pt x="2800632" y="321428"/>
                  <a:pt x="2820691" y="309966"/>
                </a:cubicBezTo>
                <a:cubicBezTo>
                  <a:pt x="2904816" y="261895"/>
                  <a:pt x="2828434" y="291886"/>
                  <a:pt x="2913681" y="263471"/>
                </a:cubicBezTo>
                <a:cubicBezTo>
                  <a:pt x="2929179" y="247973"/>
                  <a:pt x="2942875" y="230432"/>
                  <a:pt x="2960176" y="216976"/>
                </a:cubicBezTo>
                <a:cubicBezTo>
                  <a:pt x="2989582" y="194105"/>
                  <a:pt x="3026824" y="181325"/>
                  <a:pt x="3053166" y="154983"/>
                </a:cubicBezTo>
                <a:cubicBezTo>
                  <a:pt x="3126004" y="82145"/>
                  <a:pt x="3081423" y="120647"/>
                  <a:pt x="3192651" y="46495"/>
                </a:cubicBezTo>
                <a:cubicBezTo>
                  <a:pt x="3252740" y="6436"/>
                  <a:pt x="3221474" y="21389"/>
                  <a:pt x="3285641" y="0"/>
                </a:cubicBezTo>
                <a:cubicBezTo>
                  <a:pt x="3312520" y="1920"/>
                  <a:pt x="3527062" y="10432"/>
                  <a:pt x="3595607" y="30996"/>
                </a:cubicBezTo>
                <a:cubicBezTo>
                  <a:pt x="3617736" y="37635"/>
                  <a:pt x="3636365" y="52892"/>
                  <a:pt x="3657600" y="61993"/>
                </a:cubicBezTo>
                <a:cubicBezTo>
                  <a:pt x="3688722" y="75331"/>
                  <a:pt x="3734637" y="85127"/>
                  <a:pt x="3766088" y="92990"/>
                </a:cubicBezTo>
                <a:cubicBezTo>
                  <a:pt x="3781586" y="103322"/>
                  <a:pt x="3795462" y="116649"/>
                  <a:pt x="3812583" y="123986"/>
                </a:cubicBezTo>
                <a:cubicBezTo>
                  <a:pt x="3832931" y="132707"/>
                  <a:pt x="3936797" y="151589"/>
                  <a:pt x="3952068" y="154983"/>
                </a:cubicBezTo>
                <a:cubicBezTo>
                  <a:pt x="4090771" y="185806"/>
                  <a:pt x="3924857" y="155614"/>
                  <a:pt x="4107051" y="185979"/>
                </a:cubicBezTo>
                <a:cubicBezTo>
                  <a:pt x="4138048" y="196311"/>
                  <a:pt x="4170817" y="202364"/>
                  <a:pt x="4200041" y="216976"/>
                </a:cubicBezTo>
                <a:cubicBezTo>
                  <a:pt x="4220705" y="227308"/>
                  <a:pt x="4240583" y="239393"/>
                  <a:pt x="4262034" y="247973"/>
                </a:cubicBezTo>
                <a:cubicBezTo>
                  <a:pt x="4292370" y="260108"/>
                  <a:pt x="4325800" y="264357"/>
                  <a:pt x="4355024" y="278969"/>
                </a:cubicBezTo>
                <a:cubicBezTo>
                  <a:pt x="4431629" y="317272"/>
                  <a:pt x="4395099" y="302660"/>
                  <a:pt x="4463512" y="325464"/>
                </a:cubicBezTo>
                <a:cubicBezTo>
                  <a:pt x="4505453" y="353425"/>
                  <a:pt x="4522839" y="367793"/>
                  <a:pt x="4572000" y="387457"/>
                </a:cubicBezTo>
                <a:cubicBezTo>
                  <a:pt x="4602336" y="399592"/>
                  <a:pt x="4633993" y="408122"/>
                  <a:pt x="4664990" y="418454"/>
                </a:cubicBezTo>
                <a:lnTo>
                  <a:pt x="4711485" y="433952"/>
                </a:lnTo>
                <a:cubicBezTo>
                  <a:pt x="4737315" y="454616"/>
                  <a:pt x="4760925" y="478413"/>
                  <a:pt x="4788976" y="495945"/>
                </a:cubicBezTo>
                <a:cubicBezTo>
                  <a:pt x="4802829" y="504604"/>
                  <a:pt x="4820455" y="505009"/>
                  <a:pt x="4835471" y="511444"/>
                </a:cubicBezTo>
                <a:cubicBezTo>
                  <a:pt x="4856706" y="520545"/>
                  <a:pt x="4876800" y="532108"/>
                  <a:pt x="4897464" y="542440"/>
                </a:cubicBezTo>
                <a:cubicBezTo>
                  <a:pt x="4912962" y="557938"/>
                  <a:pt x="4925722" y="576777"/>
                  <a:pt x="4943959" y="588935"/>
                </a:cubicBezTo>
                <a:cubicBezTo>
                  <a:pt x="4957552" y="597997"/>
                  <a:pt x="4975438" y="597999"/>
                  <a:pt x="4990454" y="604434"/>
                </a:cubicBezTo>
                <a:cubicBezTo>
                  <a:pt x="5045515" y="628032"/>
                  <a:pt x="5052245" y="635295"/>
                  <a:pt x="5098942" y="666427"/>
                </a:cubicBezTo>
                <a:cubicBezTo>
                  <a:pt x="5109274" y="681925"/>
                  <a:pt x="5115394" y="701286"/>
                  <a:pt x="5129939" y="712922"/>
                </a:cubicBezTo>
                <a:cubicBezTo>
                  <a:pt x="5142696" y="723127"/>
                  <a:pt x="5162250" y="720315"/>
                  <a:pt x="5176434" y="728420"/>
                </a:cubicBezTo>
                <a:cubicBezTo>
                  <a:pt x="5198861" y="741235"/>
                  <a:pt x="5218988" y="757905"/>
                  <a:pt x="5238427" y="774915"/>
                </a:cubicBezTo>
                <a:cubicBezTo>
                  <a:pt x="5260420" y="794159"/>
                  <a:pt x="5277352" y="818966"/>
                  <a:pt x="5300420" y="836908"/>
                </a:cubicBezTo>
                <a:cubicBezTo>
                  <a:pt x="5324198" y="855402"/>
                  <a:pt x="5352498" y="867231"/>
                  <a:pt x="5377912" y="883403"/>
                </a:cubicBezTo>
                <a:cubicBezTo>
                  <a:pt x="5409341" y="903403"/>
                  <a:pt x="5437582" y="928736"/>
                  <a:pt x="5470902" y="945396"/>
                </a:cubicBezTo>
                <a:cubicBezTo>
                  <a:pt x="5489954" y="954922"/>
                  <a:pt x="5512414" y="955043"/>
                  <a:pt x="5532895" y="960895"/>
                </a:cubicBezTo>
                <a:cubicBezTo>
                  <a:pt x="5548603" y="965383"/>
                  <a:pt x="5563892" y="971227"/>
                  <a:pt x="5579390" y="976393"/>
                </a:cubicBezTo>
                <a:cubicBezTo>
                  <a:pt x="5594888" y="986725"/>
                  <a:pt x="5610984" y="996214"/>
                  <a:pt x="5625885" y="1007390"/>
                </a:cubicBezTo>
                <a:cubicBezTo>
                  <a:pt x="5652348" y="1027237"/>
                  <a:pt x="5675325" y="1051851"/>
                  <a:pt x="5703376" y="1069383"/>
                </a:cubicBezTo>
                <a:cubicBezTo>
                  <a:pt x="5717229" y="1078041"/>
                  <a:pt x="5734373" y="1079715"/>
                  <a:pt x="5749871" y="1084881"/>
                </a:cubicBezTo>
                <a:cubicBezTo>
                  <a:pt x="5760203" y="1100379"/>
                  <a:pt x="5767697" y="1118205"/>
                  <a:pt x="5780868" y="1131376"/>
                </a:cubicBezTo>
                <a:cubicBezTo>
                  <a:pt x="5794039" y="1144547"/>
                  <a:pt x="5812462" y="1151197"/>
                  <a:pt x="5827363" y="1162373"/>
                </a:cubicBezTo>
                <a:cubicBezTo>
                  <a:pt x="5853826" y="1182220"/>
                  <a:pt x="5878391" y="1204519"/>
                  <a:pt x="5904854" y="1224366"/>
                </a:cubicBezTo>
                <a:cubicBezTo>
                  <a:pt x="5919755" y="1235542"/>
                  <a:pt x="5937040" y="1243438"/>
                  <a:pt x="5951349" y="1255362"/>
                </a:cubicBezTo>
                <a:cubicBezTo>
                  <a:pt x="5968187" y="1269393"/>
                  <a:pt x="5981203" y="1287593"/>
                  <a:pt x="5997844" y="1301857"/>
                </a:cubicBezTo>
                <a:cubicBezTo>
                  <a:pt x="6063805" y="1358395"/>
                  <a:pt x="6053084" y="1332724"/>
                  <a:pt x="6106332" y="1394847"/>
                </a:cubicBezTo>
                <a:cubicBezTo>
                  <a:pt x="6123142" y="1414459"/>
                  <a:pt x="6135818" y="1437401"/>
                  <a:pt x="6152827" y="1456840"/>
                </a:cubicBezTo>
                <a:cubicBezTo>
                  <a:pt x="6253126" y="1571468"/>
                  <a:pt x="6174484" y="1477471"/>
                  <a:pt x="6261315" y="1549830"/>
                </a:cubicBezTo>
                <a:cubicBezTo>
                  <a:pt x="6312392" y="1592394"/>
                  <a:pt x="6302951" y="1592622"/>
                  <a:pt x="6338807" y="1642820"/>
                </a:cubicBezTo>
                <a:cubicBezTo>
                  <a:pt x="6353821" y="1663839"/>
                  <a:pt x="6369804" y="1684149"/>
                  <a:pt x="6385302" y="1704813"/>
                </a:cubicBezTo>
                <a:cubicBezTo>
                  <a:pt x="6424257" y="1821679"/>
                  <a:pt x="6371709" y="1677627"/>
                  <a:pt x="6431797" y="1797803"/>
                </a:cubicBezTo>
                <a:cubicBezTo>
                  <a:pt x="6439103" y="1812415"/>
                  <a:pt x="6439361" y="1830017"/>
                  <a:pt x="6447295" y="1844298"/>
                </a:cubicBezTo>
                <a:cubicBezTo>
                  <a:pt x="6465387" y="1876863"/>
                  <a:pt x="6509288" y="1937288"/>
                  <a:pt x="6509288" y="1937288"/>
                </a:cubicBezTo>
                <a:cubicBezTo>
                  <a:pt x="6514454" y="1957952"/>
                  <a:pt x="6520165" y="1978488"/>
                  <a:pt x="6524786" y="1999281"/>
                </a:cubicBezTo>
                <a:cubicBezTo>
                  <a:pt x="6530500" y="2024996"/>
                  <a:pt x="6531036" y="2052108"/>
                  <a:pt x="6540285" y="2076773"/>
                </a:cubicBezTo>
                <a:cubicBezTo>
                  <a:pt x="6546825" y="2094214"/>
                  <a:pt x="6562951" y="2106608"/>
                  <a:pt x="6571281" y="2123268"/>
                </a:cubicBezTo>
                <a:cubicBezTo>
                  <a:pt x="6578587" y="2137880"/>
                  <a:pt x="6581614" y="2154264"/>
                  <a:pt x="6586780" y="2169762"/>
                </a:cubicBezTo>
                <a:cubicBezTo>
                  <a:pt x="6578688" y="2250681"/>
                  <a:pt x="6596758" y="2314767"/>
                  <a:pt x="6540285" y="2371240"/>
                </a:cubicBezTo>
                <a:cubicBezTo>
                  <a:pt x="6506423" y="2405103"/>
                  <a:pt x="6542868" y="2368657"/>
                  <a:pt x="6493790" y="237124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00608" y="4157086"/>
            <a:ext cx="228761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smtClean="0">
                <a:ea typeface="新細明體" charset="-120"/>
              </a:rPr>
              <a:t>Complete binary tree with </a:t>
            </a:r>
            <a:r>
              <a:rPr lang="en-US" altLang="zh-TW" sz="2400" smtClean="0">
                <a:solidFill>
                  <a:srgbClr val="C00000"/>
                </a:solidFill>
                <a:ea typeface="新細明體" charset="-120"/>
              </a:rPr>
              <a:t>10 </a:t>
            </a:r>
            <a:r>
              <a:rPr lang="en-US" altLang="zh-TW" sz="2400" smtClean="0">
                <a:ea typeface="新細明體" charset="-120"/>
              </a:rPr>
              <a:t>nodes.</a:t>
            </a:r>
            <a:endParaRPr lang="en-US" altLang="zh-TW" sz="240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Linear Lists and Trees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Linear lists are useful for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serially ordered data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L = (e</a:t>
            </a:r>
            <a:r>
              <a:rPr lang="en-US" altLang="zh-TW" baseline="-25000" smtClean="0">
                <a:solidFill>
                  <a:srgbClr val="0000CC"/>
                </a:solidFill>
                <a:ea typeface="新細明體" charset="-120"/>
              </a:rPr>
              <a:t>0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, e</a:t>
            </a:r>
            <a:r>
              <a:rPr lang="en-US" altLang="zh-TW" baseline="-25000" smtClean="0">
                <a:solidFill>
                  <a:srgbClr val="0000CC"/>
                </a:solidFill>
                <a:ea typeface="新細明體" charset="-120"/>
              </a:rPr>
              <a:t>1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, e</a:t>
            </a:r>
            <a:r>
              <a:rPr lang="en-US" altLang="zh-TW" baseline="-2500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, …, e</a:t>
            </a:r>
            <a:r>
              <a:rPr lang="en-US" altLang="zh-TW" baseline="-25000" smtClean="0">
                <a:solidFill>
                  <a:srgbClr val="0000CC"/>
                </a:solidFill>
                <a:ea typeface="新細明體" charset="-120"/>
              </a:rPr>
              <a:t>n-1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)</a:t>
            </a:r>
          </a:p>
          <a:p>
            <a:pPr lvl="1"/>
            <a:r>
              <a:rPr lang="en-US" altLang="zh-TW" smtClean="0">
                <a:ea typeface="新細明體" charset="-120"/>
              </a:rPr>
              <a:t>Days of week.</a:t>
            </a:r>
          </a:p>
          <a:p>
            <a:pPr lvl="1"/>
            <a:r>
              <a:rPr lang="en-US" altLang="zh-TW" smtClean="0">
                <a:ea typeface="新細明體" charset="-120"/>
              </a:rPr>
              <a:t>Months in a year.</a:t>
            </a:r>
          </a:p>
          <a:p>
            <a:pPr lvl="1"/>
            <a:r>
              <a:rPr lang="en-US" altLang="zh-TW" smtClean="0">
                <a:ea typeface="新細明體" charset="-120"/>
              </a:rPr>
              <a:t>Students in this class.</a:t>
            </a:r>
          </a:p>
          <a:p>
            <a:r>
              <a:rPr lang="en-US" altLang="zh-TW" smtClean="0">
                <a:ea typeface="新細明體" charset="-120"/>
              </a:rPr>
              <a:t>Trees are useful for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hierarchically ordered data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pPr lvl="1"/>
            <a:r>
              <a:rPr lang="en-US" altLang="zh-TW" smtClean="0">
                <a:ea typeface="新細明體" charset="-120"/>
              </a:rPr>
              <a:t>Employees of a corporation.</a:t>
            </a:r>
          </a:p>
          <a:p>
            <a:pPr lvl="2"/>
            <a:r>
              <a:rPr lang="en-US" altLang="zh-TW" sz="2400" smtClean="0">
                <a:ea typeface="新細明體" charset="-120"/>
              </a:rPr>
              <a:t>President, vice presidents, managers, and so on.</a:t>
            </a:r>
          </a:p>
          <a:p>
            <a:pPr lvl="1"/>
            <a:r>
              <a:rPr lang="en-US" altLang="zh-TW" smtClean="0">
                <a:ea typeface="新細明體" charset="-120"/>
              </a:rPr>
              <a:t>Organization chart of a corporation.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File systems, DBs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Programming environments (e.g., C++ single inheritance)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…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 of Binary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mtClean="0">
                <a:ea typeface="新細明體" charset="-120"/>
              </a:rPr>
              <a:t>Let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 be the number of nodes in a binary tree T whose height is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h</a:t>
            </a:r>
            <a:r>
              <a:rPr lang="en-US" altLang="zh-TW" smtClean="0">
                <a:ea typeface="新細明體" charset="-120"/>
              </a:rPr>
              <a:t>. </a:t>
            </a:r>
            <a:r>
              <a:rPr lang="en-US" altLang="zh-TW" smtClean="0"/>
              <a:t>The number of external (leaf) node (n</a:t>
            </a:r>
            <a:r>
              <a:rPr lang="en-US" altLang="zh-TW" baseline="-25000" smtClean="0"/>
              <a:t>0</a:t>
            </a:r>
            <a:r>
              <a:rPr lang="en-US" altLang="zh-TW" smtClean="0"/>
              <a:t>); number of internal node (n</a:t>
            </a:r>
            <a:r>
              <a:rPr lang="en-US" altLang="zh-TW" baseline="-25000" smtClean="0"/>
              <a:t>1</a:t>
            </a:r>
            <a:r>
              <a:rPr lang="en-US" altLang="zh-TW" smtClean="0"/>
              <a:t> + n</a:t>
            </a:r>
            <a:r>
              <a:rPr lang="en-US" altLang="zh-TW" baseline="-25000" smtClean="0"/>
              <a:t>2</a:t>
            </a:r>
            <a:r>
              <a:rPr lang="en-US" altLang="zh-TW" smtClean="0"/>
              <a:t>); </a:t>
            </a:r>
            <a:r>
              <a:rPr lang="en-US" altLang="zh-TW" smtClean="0">
                <a:ea typeface="新細明體" charset="-120"/>
              </a:rPr>
              <a:t>the number of branches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B;</a:t>
            </a:r>
          </a:p>
          <a:p>
            <a:pPr>
              <a:buNone/>
            </a:pP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	    B = n - 1 = n</a:t>
            </a:r>
            <a:r>
              <a:rPr lang="en-US" altLang="zh-TW" baseline="-25000" smtClean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 + 2n</a:t>
            </a:r>
            <a:r>
              <a:rPr lang="en-US" altLang="zh-TW" baseline="-2500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,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n =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solidFill>
                  <a:srgbClr val="FF0000"/>
                </a:solidFill>
              </a:rPr>
              <a:t>n</a:t>
            </a:r>
            <a:r>
              <a:rPr lang="en-US" altLang="zh-TW" baseline="-25000" smtClean="0">
                <a:solidFill>
                  <a:srgbClr val="FF0000"/>
                </a:solidFill>
              </a:rPr>
              <a:t>0 </a:t>
            </a:r>
            <a:r>
              <a:rPr lang="en-US" altLang="zh-TW" smtClean="0">
                <a:solidFill>
                  <a:srgbClr val="FF0000"/>
                </a:solidFill>
              </a:rPr>
              <a:t>+ n</a:t>
            </a:r>
            <a:r>
              <a:rPr lang="en-US" altLang="zh-TW" baseline="-25000" smtClean="0">
                <a:solidFill>
                  <a:srgbClr val="FF0000"/>
                </a:solidFill>
              </a:rPr>
              <a:t>1 </a:t>
            </a:r>
            <a:r>
              <a:rPr lang="en-US" altLang="zh-TW" smtClean="0">
                <a:solidFill>
                  <a:srgbClr val="FF0000"/>
                </a:solidFill>
              </a:rPr>
              <a:t>+ n</a:t>
            </a:r>
            <a:r>
              <a:rPr lang="en-US" altLang="zh-TW" baseline="-25000" smtClean="0">
                <a:solidFill>
                  <a:srgbClr val="FF0000"/>
                </a:solidFill>
              </a:rPr>
              <a:t>2 </a:t>
            </a:r>
            <a:r>
              <a:rPr lang="en-US" altLang="zh-TW" smtClean="0">
                <a:latin typeface="Calibri"/>
                <a:ea typeface="新細明體" charset="-120"/>
                <a:cs typeface="Arial"/>
              </a:rPr>
              <a:t>→</a:t>
            </a:r>
            <a:r>
              <a:rPr lang="en-US" altLang="zh-TW" smtClean="0">
                <a:solidFill>
                  <a:srgbClr val="FF0000"/>
                </a:solidFill>
                <a:latin typeface="Arial"/>
                <a:ea typeface="新細明體" charset="-120"/>
                <a:cs typeface="Arial"/>
              </a:rPr>
              <a:t> </a:t>
            </a:r>
            <a:r>
              <a:rPr lang="en-US" altLang="zh-TW" smtClean="0">
                <a:solidFill>
                  <a:srgbClr val="0000CC"/>
                </a:solidFill>
              </a:rPr>
              <a:t>n</a:t>
            </a:r>
            <a:r>
              <a:rPr lang="en-US" altLang="zh-TW" baseline="-25000" smtClean="0">
                <a:solidFill>
                  <a:srgbClr val="0000CC"/>
                </a:solidFill>
              </a:rPr>
              <a:t>0 </a:t>
            </a:r>
            <a:r>
              <a:rPr lang="en-US" altLang="zh-TW" smtClean="0">
                <a:solidFill>
                  <a:srgbClr val="0000CC"/>
                </a:solidFill>
              </a:rPr>
              <a:t>= n</a:t>
            </a:r>
            <a:r>
              <a:rPr lang="en-US" altLang="zh-TW" baseline="-25000" smtClean="0">
                <a:solidFill>
                  <a:srgbClr val="0000CC"/>
                </a:solidFill>
              </a:rPr>
              <a:t>2 </a:t>
            </a:r>
            <a:r>
              <a:rPr lang="en-US" altLang="zh-TW" smtClean="0">
                <a:solidFill>
                  <a:srgbClr val="0000CC"/>
                </a:solidFill>
              </a:rPr>
              <a:t>+ 1</a:t>
            </a:r>
            <a:endParaRPr lang="en-US" altLang="zh-TW" smtClean="0">
              <a:solidFill>
                <a:srgbClr val="0000CC"/>
              </a:solidFill>
              <a:ea typeface="新細明體" charset="-120"/>
            </a:endParaRPr>
          </a:p>
          <a:p>
            <a:pPr>
              <a:buNone/>
            </a:pP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	    h ≤ n ≤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sz="2400" baseline="30000" smtClean="0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 – 1,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  <a:cs typeface="Arial"/>
              </a:rPr>
              <a:t>→</a:t>
            </a:r>
            <a:r>
              <a:rPr lang="en-US" altLang="zh-TW" smtClean="0">
                <a:solidFill>
                  <a:srgbClr val="FF0000"/>
                </a:solidFill>
                <a:latin typeface="Arial"/>
                <a:ea typeface="新細明體" charset="-120"/>
                <a:cs typeface="Arial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log</a:t>
            </a:r>
            <a:r>
              <a:rPr lang="en-US" altLang="zh-TW" baseline="-2500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(n+1) ≤ h ≤ n</a:t>
            </a:r>
          </a:p>
          <a:p>
            <a:r>
              <a:rPr lang="en-US" altLang="zh-TW" smtClean="0"/>
              <a:t>The number of external node (n</a:t>
            </a:r>
            <a:r>
              <a:rPr lang="en-US" altLang="zh-TW" baseline="-25000" smtClean="0"/>
              <a:t>0</a:t>
            </a:r>
            <a:r>
              <a:rPr lang="en-US" altLang="zh-TW" smtClean="0"/>
              <a:t>):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1 ≤ n</a:t>
            </a:r>
            <a:r>
              <a:rPr lang="en-US" altLang="zh-TW" baseline="-25000" smtClean="0">
                <a:solidFill>
                  <a:srgbClr val="0000CC"/>
                </a:solidFill>
                <a:ea typeface="新細明體" charset="-120"/>
              </a:rPr>
              <a:t>0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 ≤ </a:t>
            </a:r>
            <a:r>
              <a:rPr lang="en-US" altLang="zh-TW" sz="240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z="2400" baseline="30000" smtClean="0">
                <a:solidFill>
                  <a:srgbClr val="0000CC"/>
                </a:solidFill>
                <a:ea typeface="新細明體" charset="-120"/>
              </a:rPr>
              <a:t>h-1</a:t>
            </a:r>
            <a:r>
              <a:rPr lang="en-US" altLang="zh-TW" sz="2400" smtClean="0">
                <a:solidFill>
                  <a:srgbClr val="0000CC"/>
                </a:solidFill>
                <a:ea typeface="新細明體" charset="-120"/>
              </a:rPr>
              <a:t> </a:t>
            </a:r>
            <a:r>
              <a:rPr lang="en-US" altLang="zh-TW" smtClean="0">
                <a:solidFill>
                  <a:srgbClr val="0000CC"/>
                </a:solidFill>
              </a:rPr>
              <a:t> </a:t>
            </a:r>
          </a:p>
          <a:p>
            <a:r>
              <a:rPr lang="en-US" altLang="zh-TW" smtClean="0"/>
              <a:t>The number of internal node (n</a:t>
            </a:r>
            <a:r>
              <a:rPr lang="en-US" altLang="zh-TW" baseline="-25000" smtClean="0"/>
              <a:t>1</a:t>
            </a:r>
            <a:r>
              <a:rPr lang="en-US" altLang="zh-TW" smtClean="0"/>
              <a:t> + n</a:t>
            </a:r>
            <a:r>
              <a:rPr lang="en-US" altLang="zh-TW" baseline="-25000" smtClean="0"/>
              <a:t>2</a:t>
            </a:r>
            <a:r>
              <a:rPr lang="en-US" altLang="zh-TW" smtClean="0"/>
              <a:t>):</a:t>
            </a:r>
          </a:p>
          <a:p>
            <a:pPr>
              <a:buNone/>
            </a:pPr>
            <a:r>
              <a:rPr lang="en-US" altLang="zh-TW" smtClean="0"/>
              <a:t>	   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h-1 ≤ n</a:t>
            </a:r>
            <a:r>
              <a:rPr lang="en-US" altLang="zh-TW" baseline="-25000" smtClean="0">
                <a:solidFill>
                  <a:srgbClr val="0000CC"/>
                </a:solidFill>
                <a:ea typeface="新細明體" charset="-120"/>
              </a:rPr>
              <a:t>1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 + n</a:t>
            </a:r>
            <a:r>
              <a:rPr lang="en-US" altLang="zh-TW" baseline="-2500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 ≤ </a:t>
            </a:r>
            <a:r>
              <a:rPr lang="en-US" altLang="zh-TW" sz="2400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sz="2400" baseline="30000" smtClean="0">
                <a:solidFill>
                  <a:srgbClr val="0000CC"/>
                </a:solidFill>
                <a:ea typeface="新細明體" charset="-120"/>
              </a:rPr>
              <a:t>h-1</a:t>
            </a:r>
            <a:r>
              <a:rPr lang="en-US" altLang="zh-TW" sz="2400" smtClean="0">
                <a:solidFill>
                  <a:srgbClr val="0000CC"/>
                </a:solidFill>
                <a:ea typeface="新細明體" charset="-120"/>
              </a:rPr>
              <a:t> -1</a:t>
            </a:r>
            <a:endParaRPr lang="en-US" altLang="zh-TW" smtClean="0">
              <a:solidFill>
                <a:srgbClr val="0000CC"/>
              </a:solidFill>
            </a:endParaRPr>
          </a:p>
          <a:p>
            <a:r>
              <a:rPr lang="en-US" altLang="zh-TW" smtClean="0"/>
              <a:t>The total number of node n: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h ≤ n ≤ 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sz="2400" baseline="30000" smtClean="0">
                <a:solidFill>
                  <a:srgbClr val="FF0000"/>
                </a:solidFill>
                <a:ea typeface="新細明體" charset="-120"/>
              </a:rPr>
              <a:t>h</a:t>
            </a:r>
            <a:r>
              <a:rPr lang="en-US" altLang="zh-TW" sz="2400" smtClean="0">
                <a:solidFill>
                  <a:srgbClr val="FF0000"/>
                </a:solidFill>
                <a:ea typeface="新細明體" charset="-120"/>
              </a:rPr>
              <a:t> -1</a:t>
            </a:r>
            <a:r>
              <a:rPr lang="en-US" altLang="zh-TW" smtClean="0"/>
              <a:t> </a:t>
            </a:r>
          </a:p>
          <a:p>
            <a:r>
              <a:rPr lang="en-US" altLang="zh-TW" smtClean="0"/>
              <a:t>The height h: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log</a:t>
            </a:r>
            <a:r>
              <a:rPr lang="en-US" altLang="zh-TW" baseline="-2500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(n+1) ≤ h ≤ n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en-US" altLang="zh-TW" smtClean="0"/>
              <a:t>In a proper BT (all internal node is n</a:t>
            </a:r>
            <a:r>
              <a:rPr lang="en-US" altLang="zh-TW" baseline="-25000" smtClean="0"/>
              <a:t>2</a:t>
            </a:r>
            <a:r>
              <a:rPr lang="en-US" altLang="zh-TW" smtClean="0"/>
              <a:t>), the number of external node is one more than the number of internal node: </a:t>
            </a:r>
            <a:r>
              <a:rPr lang="en-US" altLang="zh-TW" smtClean="0">
                <a:solidFill>
                  <a:srgbClr val="FF0000"/>
                </a:solidFill>
              </a:rPr>
              <a:t>n</a:t>
            </a:r>
            <a:r>
              <a:rPr lang="en-US" altLang="zh-TW" baseline="-25000" smtClean="0">
                <a:solidFill>
                  <a:srgbClr val="FF0000"/>
                </a:solidFill>
              </a:rPr>
              <a:t>0 </a:t>
            </a:r>
            <a:r>
              <a:rPr lang="en-US" altLang="zh-TW" smtClean="0">
                <a:solidFill>
                  <a:srgbClr val="FF0000"/>
                </a:solidFill>
              </a:rPr>
              <a:t>= n</a:t>
            </a:r>
            <a:r>
              <a:rPr lang="en-US" altLang="zh-TW" baseline="-25000" smtClean="0">
                <a:solidFill>
                  <a:srgbClr val="FF0000"/>
                </a:solidFill>
              </a:rPr>
              <a:t>2 </a:t>
            </a:r>
            <a:r>
              <a:rPr lang="en-US" altLang="zh-TW" smtClean="0">
                <a:solidFill>
                  <a:srgbClr val="FF0000"/>
                </a:solidFill>
              </a:rPr>
              <a:t>+ 1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Arithmetic Expression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978261"/>
          </a:xfrm>
        </p:spPr>
        <p:txBody>
          <a:bodyPr>
            <a:normAutofit lnSpcReduction="10000"/>
          </a:bodyPr>
          <a:lstStyle/>
          <a:p>
            <a:r>
              <a:rPr lang="en-US" altLang="zh-TW" smtClean="0">
                <a:ea typeface="新細明體" pitchFamily="18" charset="-120"/>
              </a:rPr>
              <a:t>Binary tree associated with an arithmetic expression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internal nodes</a:t>
            </a:r>
            <a:r>
              <a:rPr lang="en-US" altLang="zh-TW" smtClean="0">
                <a:ea typeface="新細明體" pitchFamily="18" charset="-120"/>
              </a:rPr>
              <a:t>: 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operators</a:t>
            </a:r>
            <a:r>
              <a:rPr lang="en-US" altLang="zh-TW" smtClean="0">
                <a:ea typeface="新細明體" pitchFamily="18" charset="-120"/>
              </a:rPr>
              <a:t> (to compute the value of the internal node using the values of its left child and right child)</a:t>
            </a:r>
          </a:p>
          <a:p>
            <a:pPr lvl="1"/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external nodes</a:t>
            </a:r>
            <a:r>
              <a:rPr lang="en-US" altLang="zh-TW" smtClean="0">
                <a:ea typeface="新細明體" pitchFamily="18" charset="-120"/>
              </a:rPr>
              <a:t>: 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operands</a:t>
            </a:r>
            <a:r>
              <a:rPr lang="en-US" altLang="zh-TW" smtClean="0">
                <a:ea typeface="新細明體" pitchFamily="18" charset="-120"/>
              </a:rPr>
              <a:t> (constant or variable)</a:t>
            </a:r>
          </a:p>
          <a:p>
            <a:r>
              <a:rPr lang="en-US" altLang="zh-TW" smtClean="0">
                <a:ea typeface="新細明體" pitchFamily="18" charset="-120"/>
              </a:rPr>
              <a:t>Example: arithmetic expression tree for the expression (2 </a:t>
            </a:r>
            <a:r>
              <a:rPr lang="en-US" altLang="zh-TW" smtClean="0">
                <a:latin typeface="Symbol" pitchFamily="18" charset="2"/>
                <a:ea typeface="新細明體" pitchFamily="18" charset="-120"/>
                <a:sym typeface="Symbol" pitchFamily="18" charset="2"/>
              </a:rPr>
              <a:t> </a:t>
            </a:r>
            <a:r>
              <a:rPr lang="en-US" altLang="zh-TW" smtClean="0">
                <a:latin typeface="Times New Roman" pitchFamily="18" charset="0"/>
                <a:ea typeface="新細明體" pitchFamily="18" charset="-120"/>
                <a:sym typeface="Symbol" pitchFamily="18" charset="2"/>
              </a:rPr>
              <a:t>(</a:t>
            </a:r>
            <a:r>
              <a:rPr lang="en-US" altLang="zh-TW" smtClean="0">
                <a:ea typeface="新細明體" pitchFamily="18" charset="-120"/>
              </a:rPr>
              <a:t>a </a:t>
            </a:r>
            <a:r>
              <a:rPr lang="en-US" altLang="zh-TW" smtClean="0">
                <a:latin typeface="Symbol" pitchFamily="18" charset="2"/>
                <a:ea typeface="新細明體" pitchFamily="18" charset="-120"/>
              </a:rPr>
              <a:t>-</a:t>
            </a:r>
            <a:r>
              <a:rPr lang="en-US" altLang="zh-TW" smtClean="0">
                <a:ea typeface="新細明體" pitchFamily="18" charset="-120"/>
              </a:rPr>
              <a:t> 1) </a:t>
            </a:r>
            <a:r>
              <a:rPr lang="en-US" altLang="zh-TW" smtClean="0">
                <a:latin typeface="Symbol" pitchFamily="18" charset="2"/>
                <a:ea typeface="新細明體" pitchFamily="18" charset="-120"/>
              </a:rPr>
              <a:t>+</a:t>
            </a:r>
            <a:r>
              <a:rPr lang="en-US" altLang="zh-TW" smtClean="0">
                <a:ea typeface="新細明體" pitchFamily="18" charset="-120"/>
              </a:rPr>
              <a:t> (3 </a:t>
            </a:r>
            <a:r>
              <a:rPr lang="en-US" altLang="zh-TW" smtClean="0">
                <a:latin typeface="Symbol" pitchFamily="18" charset="2"/>
                <a:ea typeface="新細明體" pitchFamily="18" charset="-120"/>
                <a:sym typeface="Symbol" pitchFamily="18" charset="2"/>
              </a:rPr>
              <a:t> </a:t>
            </a:r>
            <a:r>
              <a:rPr lang="en-US" altLang="zh-TW" smtClean="0">
                <a:ea typeface="新細明體" pitchFamily="18" charset="-120"/>
              </a:rPr>
              <a:t>b))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71</a:t>
            </a:fld>
            <a:endParaRPr lang="zh-TW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43213" y="4372128"/>
            <a:ext cx="3429000" cy="2286000"/>
            <a:chOff x="2928" y="2256"/>
            <a:chExt cx="2160" cy="144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/>
            <a:lstStyle/>
            <a:p>
              <a:r>
                <a:rPr lang="en-US" altLang="zh-TW" sz="2000" b="1">
                  <a:latin typeface="Symbol" pitchFamily="18" charset="2"/>
                  <a:ea typeface="新細明體" pitchFamily="18" charset="-120"/>
                </a:rPr>
                <a:t>+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/>
            <a:lstStyle/>
            <a:p>
              <a:r>
                <a:rPr lang="zh-TW" altLang="en-US" sz="2000" b="1">
                  <a:latin typeface="Sanpya" pitchFamily="2" charset="-122"/>
                  <a:ea typeface="新細明體" pitchFamily="18" charset="-120"/>
                  <a:sym typeface="Symbol" pitchFamily="18" charset="2"/>
                </a:rPr>
                <a:t>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/>
            <a:lstStyle/>
            <a:p>
              <a:r>
                <a:rPr lang="zh-TW" altLang="en-US" sz="2000" b="1">
                  <a:latin typeface="Symbol" pitchFamily="18" charset="2"/>
                  <a:ea typeface="新細明體" pitchFamily="18" charset="-120"/>
                  <a:sym typeface="Symbol" pitchFamily="18" charset="2"/>
                </a:rPr>
                <a:t></a:t>
              </a:r>
              <a:endParaRPr lang="zh-TW" altLang="en-US" sz="2000" b="1">
                <a:latin typeface="Symbol" pitchFamily="18" charset="2"/>
                <a:ea typeface="新細明體" pitchFamily="18" charset="-12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/>
            <a:lstStyle/>
            <a:p>
              <a:r>
                <a:rPr lang="en-US" altLang="zh-TW" sz="2000" b="1">
                  <a:latin typeface="Symbol" pitchFamily="18" charset="2"/>
                  <a:ea typeface="新細明體" pitchFamily="18" charset="-120"/>
                </a:rPr>
                <a:t>-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2000">
                  <a:ea typeface="新細明體" pitchFamily="18" charset="-120"/>
                </a:rPr>
                <a:t>2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2000">
                  <a:ea typeface="新細明體" pitchFamily="18" charset="-120"/>
                </a:rPr>
                <a:t>a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2000">
                  <a:ea typeface="新細明體" pitchFamily="18" charset="-120"/>
                </a:rPr>
                <a:t>1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20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2000">
                  <a:ea typeface="新細明體" pitchFamily="18" charset="-120"/>
                </a:rPr>
                <a:t>b</a:t>
              </a:r>
            </a:p>
          </p:txBody>
        </p:sp>
        <p:cxnSp>
          <p:nvCxnSpPr>
            <p:cNvPr id="15" name="AutoShape 14"/>
            <p:cNvCxnSpPr>
              <a:cxnSpLocks noChangeShapeType="1"/>
              <a:stCxn id="6" idx="3"/>
              <a:endCxn id="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5"/>
            <p:cNvCxnSpPr>
              <a:cxnSpLocks noChangeShapeType="1"/>
              <a:stCxn id="7" idx="1"/>
              <a:endCxn id="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6"/>
            <p:cNvCxnSpPr>
              <a:cxnSpLocks noChangeShapeType="1"/>
              <a:stCxn id="14" idx="0"/>
              <a:endCxn id="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7"/>
            <p:cNvCxnSpPr>
              <a:cxnSpLocks noChangeShapeType="1"/>
              <a:stCxn id="13" idx="0"/>
              <a:endCxn id="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8"/>
            <p:cNvCxnSpPr>
              <a:cxnSpLocks noChangeShapeType="1"/>
              <a:stCxn id="12" idx="0"/>
              <a:endCxn id="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9"/>
            <p:cNvCxnSpPr>
              <a:cxnSpLocks noChangeShapeType="1"/>
              <a:stCxn id="11" idx="0"/>
              <a:endCxn id="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1" name="AutoShape 20"/>
            <p:cNvCxnSpPr>
              <a:cxnSpLocks noChangeShapeType="1"/>
              <a:stCxn id="10" idx="0"/>
              <a:endCxn id="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2" name="AutoShape 21"/>
            <p:cNvCxnSpPr>
              <a:cxnSpLocks noChangeShapeType="1"/>
              <a:stCxn id="9" idx="1"/>
              <a:endCxn id="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(Binary) Decision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866913"/>
          </a:xfrm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Binary tree associated with a decision process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internal nodes: questions with yes/no answer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external nodes: decisions</a:t>
            </a:r>
          </a:p>
          <a:p>
            <a:r>
              <a:rPr lang="en-US" altLang="zh-TW" smtClean="0">
                <a:ea typeface="新細明體" pitchFamily="18" charset="-120"/>
              </a:rPr>
              <a:t>Example: dining decision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72</a:t>
            </a:fld>
            <a:endParaRPr lang="zh-TW" alt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290638" y="3560763"/>
            <a:ext cx="6696075" cy="2562225"/>
            <a:chOff x="813" y="2243"/>
            <a:chExt cx="4218" cy="1614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062" y="2243"/>
              <a:ext cx="1558" cy="32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Want a fast meal?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910" y="2892"/>
              <a:ext cx="1621" cy="32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How about coffee?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072" y="2892"/>
              <a:ext cx="1816" cy="32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On expense account?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813" y="3566"/>
              <a:ext cx="876" cy="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Starbucks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920" y="3566"/>
              <a:ext cx="822" cy="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In ‘N Out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44" y="3566"/>
              <a:ext cx="855" cy="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TW" sz="2400">
                  <a:ea typeface="新細明體" pitchFamily="18" charset="-120"/>
                </a:rPr>
                <a:t>Antoine's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292" y="3566"/>
              <a:ext cx="739" cy="29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TW" sz="2400">
                  <a:ea typeface="新細明體" pitchFamily="18" charset="-120"/>
                </a:rPr>
                <a:t>Denny’s</a:t>
              </a:r>
            </a:p>
          </p:txBody>
        </p:sp>
        <p:cxnSp>
          <p:nvCxnSpPr>
            <p:cNvPr id="13" name="AutoShape 11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 flipH="1">
              <a:off x="1721" y="2565"/>
              <a:ext cx="1120" cy="3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" name="AutoShape 12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>
              <a:off x="2841" y="2565"/>
              <a:ext cx="1139" cy="3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3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flipV="1">
              <a:off x="1251" y="3214"/>
              <a:ext cx="470" cy="3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4"/>
            <p:cNvCxnSpPr>
              <a:cxnSpLocks noChangeShapeType="1"/>
              <a:stCxn id="10" idx="0"/>
              <a:endCxn id="7" idx="2"/>
            </p:cNvCxnSpPr>
            <p:nvPr/>
          </p:nvCxnSpPr>
          <p:spPr bwMode="auto">
            <a:xfrm flipH="1" flipV="1">
              <a:off x="1721" y="3214"/>
              <a:ext cx="610" cy="3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5"/>
            <p:cNvCxnSpPr>
              <a:cxnSpLocks noChangeShapeType="1"/>
              <a:stCxn id="11" idx="0"/>
              <a:endCxn id="8" idx="2"/>
            </p:cNvCxnSpPr>
            <p:nvPr/>
          </p:nvCxnSpPr>
          <p:spPr bwMode="auto">
            <a:xfrm flipV="1">
              <a:off x="3371" y="3214"/>
              <a:ext cx="608" cy="3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6"/>
            <p:cNvCxnSpPr>
              <a:cxnSpLocks noChangeShapeType="1"/>
              <a:stCxn id="12" idx="0"/>
              <a:endCxn id="8" idx="2"/>
            </p:cNvCxnSpPr>
            <p:nvPr/>
          </p:nvCxnSpPr>
          <p:spPr bwMode="auto">
            <a:xfrm flipH="1" flipV="1">
              <a:off x="3980" y="3214"/>
              <a:ext cx="682" cy="3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801" y="2582"/>
              <a:ext cx="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rgbClr val="C00000"/>
                  </a:solidFill>
                  <a:ea typeface="新細明體" pitchFamily="18" charset="-120"/>
                </a:rPr>
                <a:t>Yes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771" y="2581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rgbClr val="C00000"/>
                  </a:solidFill>
                  <a:ea typeface="新細明體" pitchFamily="18" charset="-120"/>
                </a:rPr>
                <a:t>No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104" y="3264"/>
              <a:ext cx="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rgbClr val="C00000"/>
                  </a:solidFill>
                  <a:ea typeface="新細明體" pitchFamily="18" charset="-120"/>
                </a:rPr>
                <a:t>Yes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208" y="3264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rgbClr val="C00000"/>
                  </a:solidFill>
                  <a:ea typeface="新細明體" pitchFamily="18" charset="-120"/>
                </a:rPr>
                <a:t>No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216" y="3264"/>
              <a:ext cx="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rgbClr val="C00000"/>
                  </a:solidFill>
                  <a:ea typeface="新細明體" pitchFamily="18" charset="-120"/>
                </a:rPr>
                <a:t>Yes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490" y="3264"/>
              <a:ext cx="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rgbClr val="C00000"/>
                  </a:solidFill>
                  <a:ea typeface="新細明體" pitchFamily="18" charset="-120"/>
                </a:rPr>
                <a:t>No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Binary Tree Representation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Array representation.</a:t>
            </a:r>
          </a:p>
          <a:p>
            <a:r>
              <a:rPr lang="en-US" altLang="zh-TW" smtClean="0">
                <a:ea typeface="新細明體" charset="-120"/>
              </a:rPr>
              <a:t>Linked representation.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Array Representation of a Binary Tree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74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308027"/>
              </p:ext>
            </p:extLst>
          </p:nvPr>
        </p:nvGraphicFramePr>
        <p:xfrm>
          <a:off x="710897" y="2650902"/>
          <a:ext cx="5627621" cy="272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r:id="rId3" imgW="4345534" imgH="2104644" progId="Visio.Drawing.11">
                  <p:embed/>
                </p:oleObj>
              </mc:Choice>
              <mc:Fallback>
                <p:oleObj r:id="rId3" imgW="4345534" imgH="2104644" progId="Visio.Drawing.11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97" y="2650902"/>
                        <a:ext cx="5627621" cy="27253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7884414" y="1741202"/>
            <a:ext cx="402336" cy="4536695"/>
            <a:chOff x="7909560" y="428497"/>
            <a:chExt cx="402336" cy="4536695"/>
          </a:xfrm>
        </p:grpSpPr>
        <p:sp>
          <p:nvSpPr>
            <p:cNvPr id="6" name="矩形 5"/>
            <p:cNvSpPr/>
            <p:nvPr/>
          </p:nvSpPr>
          <p:spPr>
            <a:xfrm>
              <a:off x="7909560" y="2697480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909560" y="2980944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909560" y="3264408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909560" y="3547872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909560" y="3831336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7909560" y="4114800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909560" y="4398264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909560" y="4681728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909560" y="428497"/>
              <a:ext cx="402336" cy="283464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909560" y="711961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909560" y="995425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909560" y="1278889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909560" y="1562353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909560" y="1845817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909560" y="2129281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909560" y="2412745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7268337" y="1741202"/>
            <a:ext cx="546354" cy="4536695"/>
            <a:chOff x="7909560" y="428497"/>
            <a:chExt cx="402336" cy="4536695"/>
          </a:xfrm>
        </p:grpSpPr>
        <p:sp>
          <p:nvSpPr>
            <p:cNvPr id="24" name="矩形 23"/>
            <p:cNvSpPr/>
            <p:nvPr/>
          </p:nvSpPr>
          <p:spPr>
            <a:xfrm>
              <a:off x="7909560" y="2697480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909560" y="2980944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909560" y="3264408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909560" y="3547872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909560" y="3831336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909560" y="4114800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909560" y="4398264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909560" y="4681728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[15]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7909560" y="428497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rgbClr val="0000CC"/>
                  </a:solidFill>
                </a:rPr>
                <a:t>[0]</a:t>
              </a:r>
              <a:endParaRPr lang="zh-TW" altLang="en-US">
                <a:solidFill>
                  <a:srgbClr val="0000CC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909560" y="711961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[1]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909560" y="995425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[2]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909560" y="1278889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909560" y="1562353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909560" y="1845817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909560" y="2129281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mtClean="0">
                  <a:solidFill>
                    <a:schemeClr val="tx1"/>
                  </a:solidFill>
                </a:rPr>
                <a:t>…</a:t>
              </a:r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909560" y="2412745"/>
              <a:ext cx="402336" cy="2834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向右箭號 41"/>
          <p:cNvSpPr/>
          <p:nvPr/>
        </p:nvSpPr>
        <p:spPr>
          <a:xfrm>
            <a:off x="6460313" y="3450704"/>
            <a:ext cx="575917" cy="4206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1815239" y="5432167"/>
            <a:ext cx="3456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altLang="zh-TW" sz="2400" smtClean="0">
                <a:solidFill>
                  <a:srgbClr val="0000CC"/>
                </a:solidFill>
              </a:rPr>
              <a:t> parent(</a:t>
            </a:r>
            <a:r>
              <a:rPr lang="en-US" altLang="zh-TW" sz="2400" err="1" smtClean="0">
                <a:solidFill>
                  <a:srgbClr val="0000CC"/>
                </a:solidFill>
              </a:rPr>
              <a:t>i</a:t>
            </a:r>
            <a:r>
              <a:rPr lang="en-US" altLang="zh-TW" sz="2400" smtClean="0">
                <a:solidFill>
                  <a:srgbClr val="0000CC"/>
                </a:solidFill>
              </a:rPr>
              <a:t>) is at floor(</a:t>
            </a:r>
            <a:r>
              <a:rPr lang="en-US" altLang="zh-TW" sz="2400" err="1" smtClean="0">
                <a:solidFill>
                  <a:srgbClr val="0000CC"/>
                </a:solidFill>
              </a:rPr>
              <a:t>i</a:t>
            </a:r>
            <a:r>
              <a:rPr lang="en-US" altLang="zh-TW" sz="2400" smtClean="0">
                <a:solidFill>
                  <a:srgbClr val="0000CC"/>
                </a:solidFill>
              </a:rPr>
              <a:t>/2)</a:t>
            </a:r>
          </a:p>
          <a:p>
            <a:pPr marL="342900" indent="-342900">
              <a:buAutoNum type="arabicParenBoth"/>
            </a:pPr>
            <a:r>
              <a:rPr lang="en-US" altLang="zh-TW" sz="2400" smtClean="0">
                <a:solidFill>
                  <a:srgbClr val="0000CC"/>
                </a:solidFill>
              </a:rPr>
              <a:t> left Child(</a:t>
            </a:r>
            <a:r>
              <a:rPr lang="en-US" altLang="zh-TW" sz="2400" err="1" smtClean="0">
                <a:solidFill>
                  <a:srgbClr val="0000CC"/>
                </a:solidFill>
              </a:rPr>
              <a:t>i</a:t>
            </a:r>
            <a:r>
              <a:rPr lang="en-US" altLang="zh-TW" sz="2400" smtClean="0">
                <a:solidFill>
                  <a:srgbClr val="0000CC"/>
                </a:solidFill>
              </a:rPr>
              <a:t>) is at 2i</a:t>
            </a:r>
          </a:p>
          <a:p>
            <a:pPr marL="342900" indent="-342900">
              <a:buAutoNum type="arabicParenBoth"/>
            </a:pPr>
            <a:r>
              <a:rPr lang="en-US" altLang="zh-TW" sz="2400" smtClean="0">
                <a:solidFill>
                  <a:srgbClr val="0000CC"/>
                </a:solidFill>
              </a:rPr>
              <a:t> </a:t>
            </a:r>
            <a:r>
              <a:rPr lang="en-US" altLang="zh-TW" sz="2400" err="1" smtClean="0">
                <a:solidFill>
                  <a:srgbClr val="0000CC"/>
                </a:solidFill>
              </a:rPr>
              <a:t>rightChild</a:t>
            </a:r>
            <a:r>
              <a:rPr lang="en-US" altLang="zh-TW" sz="2400" smtClean="0">
                <a:solidFill>
                  <a:srgbClr val="0000CC"/>
                </a:solidFill>
              </a:rPr>
              <a:t>(</a:t>
            </a:r>
            <a:r>
              <a:rPr lang="en-US" altLang="zh-TW" sz="2400" err="1" smtClean="0">
                <a:solidFill>
                  <a:srgbClr val="0000CC"/>
                </a:solidFill>
              </a:rPr>
              <a:t>i</a:t>
            </a:r>
            <a:r>
              <a:rPr lang="en-US" altLang="zh-TW" sz="2400" smtClean="0">
                <a:solidFill>
                  <a:srgbClr val="0000CC"/>
                </a:solidFill>
              </a:rPr>
              <a:t>) is at 2i + 1</a:t>
            </a:r>
            <a:endParaRPr lang="zh-TW" altLang="en-US" sz="2400">
              <a:solidFill>
                <a:srgbClr val="0000CC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522514" y="1469572"/>
            <a:ext cx="640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altLang="zh-TW" sz="2400" smtClean="0">
                <a:solidFill>
                  <a:srgbClr val="C00000"/>
                </a:solidFill>
                <a:ea typeface="新細明體" charset="-120"/>
              </a:rPr>
              <a:t>Number the nodes </a:t>
            </a:r>
            <a:r>
              <a:rPr lang="en-US" altLang="zh-TW" sz="2400" smtClean="0">
                <a:ea typeface="新細明體" charset="-120"/>
              </a:rPr>
              <a:t>using the numbering scheme for a </a:t>
            </a:r>
            <a:r>
              <a:rPr lang="en-US" altLang="zh-TW" sz="2400" smtClean="0">
                <a:solidFill>
                  <a:srgbClr val="C00000"/>
                </a:solidFill>
                <a:ea typeface="新細明體" charset="-120"/>
              </a:rPr>
              <a:t>full binary tree</a:t>
            </a:r>
            <a:r>
              <a:rPr lang="en-US" altLang="zh-TW" sz="2400" smtClean="0">
                <a:ea typeface="新細明體" charset="-120"/>
              </a:rPr>
              <a:t>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altLang="zh-TW" sz="2400" smtClean="0">
                <a:ea typeface="新細明體" charset="-120"/>
              </a:rPr>
              <a:t>The node that is numbered </a:t>
            </a:r>
            <a:r>
              <a:rPr lang="en-US" altLang="zh-TW" sz="2400" err="1" smtClean="0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sz="2400" smtClean="0">
                <a:ea typeface="新細明體" charset="-120"/>
              </a:rPr>
              <a:t> is stored in </a:t>
            </a:r>
            <a:r>
              <a:rPr lang="en-US" altLang="zh-TW" sz="2400" smtClean="0">
                <a:solidFill>
                  <a:srgbClr val="0000CC"/>
                </a:solidFill>
                <a:ea typeface="新細明體" charset="-120"/>
              </a:rPr>
              <a:t>tree[</a:t>
            </a:r>
            <a:r>
              <a:rPr lang="en-US" altLang="zh-TW" sz="2400" err="1" smtClean="0">
                <a:solidFill>
                  <a:srgbClr val="0000CC"/>
                </a:solidFill>
                <a:ea typeface="新細明體" charset="-120"/>
              </a:rPr>
              <a:t>i</a:t>
            </a:r>
            <a:r>
              <a:rPr lang="en-US" altLang="zh-TW" sz="2400" smtClean="0">
                <a:solidFill>
                  <a:srgbClr val="0000CC"/>
                </a:solidFill>
                <a:ea typeface="新細明體" charset="-120"/>
              </a:rPr>
              <a:t>]</a:t>
            </a:r>
            <a:r>
              <a:rPr lang="en-US" altLang="zh-TW" sz="2400" smtClean="0">
                <a:solidFill>
                  <a:schemeClr val="hlink"/>
                </a:solidFill>
                <a:ea typeface="新細明體" charset="-120"/>
              </a:rPr>
              <a:t>.</a:t>
            </a:r>
            <a:endParaRPr lang="zh-TW" altLang="en-US" sz="2400"/>
          </a:p>
        </p:txBody>
      </p:sp>
      <p:sp>
        <p:nvSpPr>
          <p:cNvPr id="45" name="文字方塊 44"/>
          <p:cNvSpPr txBox="1"/>
          <p:nvPr/>
        </p:nvSpPr>
        <p:spPr>
          <a:xfrm>
            <a:off x="7756071" y="1387926"/>
            <a:ext cx="7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tree[ ]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9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802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766332"/>
              </p:ext>
            </p:extLst>
          </p:nvPr>
        </p:nvGraphicFramePr>
        <p:xfrm>
          <a:off x="175828" y="1257966"/>
          <a:ext cx="8890682" cy="43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4" name="Visio" r:id="rId4" imgW="8686830" imgH="4238802" progId="Visio.Drawing.11">
                  <p:embed/>
                </p:oleObj>
              </mc:Choice>
              <mc:Fallback>
                <p:oleObj name="Visio" r:id="rId4" imgW="8686830" imgH="423880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28" y="1257966"/>
                        <a:ext cx="8890682" cy="43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2014780" y="3719581"/>
            <a:ext cx="557939" cy="216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6873100" y="3785436"/>
            <a:ext cx="526942" cy="201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28650" y="365126"/>
            <a:ext cx="7886700" cy="101942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Array Representation Examples</a:t>
            </a:r>
            <a:endParaRPr kumimoji="0" lang="zh-TW" altLang="en-US" sz="4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86739" y="5439905"/>
            <a:ext cx="4324027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i="1" smtClean="0">
                <a:solidFill>
                  <a:srgbClr val="C00000"/>
                </a:solidFill>
              </a:rPr>
              <a:t>Sequential Representation:</a:t>
            </a:r>
            <a:endParaRPr lang="en-US" altLang="zh-TW" sz="2400" smtClean="0">
              <a:solidFill>
                <a:srgbClr val="C00000"/>
              </a:solidFill>
            </a:endParaRPr>
          </a:p>
          <a:p>
            <a:r>
              <a:rPr lang="en-US" altLang="zh-TW" sz="2400" smtClean="0">
                <a:solidFill>
                  <a:srgbClr val="0000CC"/>
                </a:solidFill>
              </a:rPr>
              <a:t>(1) waste space</a:t>
            </a:r>
          </a:p>
          <a:p>
            <a:r>
              <a:rPr lang="en-US" altLang="zh-TW" sz="2400" smtClean="0">
                <a:solidFill>
                  <a:srgbClr val="0000CC"/>
                </a:solidFill>
              </a:rPr>
              <a:t>(2) insertion/deletion problem</a:t>
            </a:r>
            <a:endParaRPr lang="zh-TW" altLang="en-US" sz="240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Right-Skewed Binary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4979" y="5215918"/>
            <a:ext cx="7886700" cy="1070581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An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 node binary tree needs an array whose length is between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n+1</a:t>
            </a:r>
            <a:r>
              <a:rPr lang="en-US" altLang="zh-TW" smtClean="0">
                <a:ea typeface="新細明體" charset="-120"/>
              </a:rPr>
              <a:t> and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2</a:t>
            </a:r>
            <a:r>
              <a:rPr lang="en-US" altLang="zh-TW" baseline="30000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mtClean="0">
                <a:ea typeface="新細明體" charset="-120"/>
              </a:rPr>
              <a:t>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76</a:t>
            </a:fld>
            <a:endParaRPr lang="zh-TW" altLang="en-US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042537" y="1621992"/>
            <a:ext cx="2438400" cy="2286000"/>
            <a:chOff x="2688" y="720"/>
            <a:chExt cx="1536" cy="1440"/>
          </a:xfrm>
        </p:grpSpPr>
        <p:sp>
          <p:nvSpPr>
            <p:cNvPr id="6" name="Oval 41"/>
            <p:cNvSpPr>
              <a:spLocks noChangeArrowheads="1"/>
            </p:cNvSpPr>
            <p:nvPr/>
          </p:nvSpPr>
          <p:spPr bwMode="auto">
            <a:xfrm>
              <a:off x="2688" y="864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auto">
            <a:xfrm>
              <a:off x="2688" y="816"/>
              <a:ext cx="24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zh-TW">
                <a:solidFill>
                  <a:schemeClr val="tx1"/>
                </a:solidFill>
              </a:endParaRPr>
            </a:p>
          </p:txBody>
        </p:sp>
        <p:sp>
          <p:nvSpPr>
            <p:cNvPr id="8" name="Oval 44"/>
            <p:cNvSpPr>
              <a:spLocks noChangeArrowheads="1"/>
            </p:cNvSpPr>
            <p:nvPr/>
          </p:nvSpPr>
          <p:spPr bwMode="auto">
            <a:xfrm>
              <a:off x="3120" y="1200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Text Box 63"/>
            <p:cNvSpPr txBox="1">
              <a:spLocks noChangeArrowheads="1"/>
            </p:cNvSpPr>
            <p:nvPr/>
          </p:nvSpPr>
          <p:spPr bwMode="auto">
            <a:xfrm>
              <a:off x="2736" y="816"/>
              <a:ext cx="19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1" name="Text Box 64"/>
            <p:cNvSpPr txBox="1">
              <a:spLocks noChangeArrowheads="1"/>
            </p:cNvSpPr>
            <p:nvPr/>
          </p:nvSpPr>
          <p:spPr bwMode="auto">
            <a:xfrm>
              <a:off x="3168" y="1152"/>
              <a:ext cx="19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2" name="Text Box 72"/>
            <p:cNvSpPr txBox="1">
              <a:spLocks noChangeArrowheads="1"/>
            </p:cNvSpPr>
            <p:nvPr/>
          </p:nvSpPr>
          <p:spPr bwMode="auto">
            <a:xfrm>
              <a:off x="2880" y="720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bg1"/>
                  </a:solidFill>
                  <a:ea typeface="新細明體" charset="-120"/>
                </a:rPr>
                <a:t>1</a:t>
              </a:r>
            </a:p>
          </p:txBody>
        </p:sp>
        <p:grpSp>
          <p:nvGrpSpPr>
            <p:cNvPr id="14" name="Group 82"/>
            <p:cNvGrpSpPr>
              <a:grpSpLocks/>
            </p:cNvGrpSpPr>
            <p:nvPr/>
          </p:nvGrpSpPr>
          <p:grpSpPr bwMode="auto">
            <a:xfrm>
              <a:off x="3552" y="1296"/>
              <a:ext cx="384" cy="480"/>
              <a:chOff x="3744" y="1776"/>
              <a:chExt cx="384" cy="480"/>
            </a:xfrm>
          </p:grpSpPr>
          <p:sp>
            <p:nvSpPr>
              <p:cNvPr id="22" name="Oval 35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240" cy="24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" name="Text Box 68"/>
              <p:cNvSpPr txBox="1">
                <a:spLocks noChangeArrowheads="1"/>
              </p:cNvSpPr>
              <p:nvPr/>
            </p:nvSpPr>
            <p:spPr bwMode="auto">
              <a:xfrm>
                <a:off x="3792" y="1968"/>
                <a:ext cx="19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>
                    <a:solidFill>
                      <a:schemeClr val="tx1"/>
                    </a:solidFill>
                    <a:ea typeface="新細明體" charset="-120"/>
                  </a:rPr>
                  <a:t>c</a:t>
                </a:r>
              </a:p>
            </p:txBody>
          </p:sp>
          <p:sp>
            <p:nvSpPr>
              <p:cNvPr id="24" name="Text Box 78"/>
              <p:cNvSpPr txBox="1">
                <a:spLocks noChangeArrowheads="1"/>
              </p:cNvSpPr>
              <p:nvPr/>
            </p:nvSpPr>
            <p:spPr bwMode="auto">
              <a:xfrm>
                <a:off x="3888" y="1776"/>
                <a:ext cx="24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>
                    <a:solidFill>
                      <a:schemeClr val="bg1"/>
                    </a:solidFill>
                    <a:ea typeface="新細明體" charset="-120"/>
                  </a:rPr>
                  <a:t>7</a:t>
                </a:r>
              </a:p>
            </p:txBody>
          </p:sp>
        </p:grpSp>
        <p:sp>
          <p:nvSpPr>
            <p:cNvPr id="15" name="Oval 55"/>
            <p:cNvSpPr>
              <a:spLocks noChangeArrowheads="1"/>
            </p:cNvSpPr>
            <p:nvPr/>
          </p:nvSpPr>
          <p:spPr bwMode="auto">
            <a:xfrm>
              <a:off x="3984" y="1920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Text Box 56"/>
            <p:cNvSpPr txBox="1">
              <a:spLocks noChangeArrowheads="1"/>
            </p:cNvSpPr>
            <p:nvPr/>
          </p:nvSpPr>
          <p:spPr bwMode="auto">
            <a:xfrm>
              <a:off x="3984" y="1872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17" name="Text Box 70"/>
            <p:cNvSpPr txBox="1">
              <a:spLocks noChangeArrowheads="1"/>
            </p:cNvSpPr>
            <p:nvPr/>
          </p:nvSpPr>
          <p:spPr bwMode="auto">
            <a:xfrm>
              <a:off x="4032" y="1872"/>
              <a:ext cx="19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TW" altLang="zh-TW" sz="2400">
                <a:solidFill>
                  <a:schemeClr val="tx1"/>
                </a:solidFill>
              </a:endParaRPr>
            </a:p>
          </p:txBody>
        </p:sp>
        <p:sp>
          <p:nvSpPr>
            <p:cNvPr id="19" name="Line 84"/>
            <p:cNvSpPr>
              <a:spLocks noChangeShapeType="1"/>
            </p:cNvSpPr>
            <p:nvPr/>
          </p:nvSpPr>
          <p:spPr bwMode="auto">
            <a:xfrm>
              <a:off x="2880" y="1056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85"/>
            <p:cNvSpPr>
              <a:spLocks noChangeShapeType="1"/>
            </p:cNvSpPr>
            <p:nvPr/>
          </p:nvSpPr>
          <p:spPr bwMode="auto">
            <a:xfrm>
              <a:off x="3360" y="1392"/>
              <a:ext cx="24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86"/>
            <p:cNvSpPr>
              <a:spLocks noChangeShapeType="1"/>
            </p:cNvSpPr>
            <p:nvPr/>
          </p:nvSpPr>
          <p:spPr bwMode="auto">
            <a:xfrm>
              <a:off x="3744" y="1728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5" name="Group 101"/>
          <p:cNvGrpSpPr>
            <a:grpSpLocks/>
          </p:cNvGrpSpPr>
          <p:nvPr/>
        </p:nvGrpSpPr>
        <p:grpSpPr bwMode="auto">
          <a:xfrm>
            <a:off x="930723" y="4267224"/>
            <a:ext cx="7391400" cy="838200"/>
            <a:chOff x="712" y="2256"/>
            <a:chExt cx="4656" cy="528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38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162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186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210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34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258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282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306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330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354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378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712" y="2256"/>
              <a:ext cx="72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tree[]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1384" y="2496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bg1"/>
                  </a:solidFill>
                  <a:ea typeface="新細明體" charset="-120"/>
                </a:rPr>
                <a:t>0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2584" y="2496"/>
              <a:ext cx="24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bg1"/>
                  </a:solidFill>
                  <a:ea typeface="新細明體" charset="-120"/>
                </a:rPr>
                <a:t>5</a:t>
              </a: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3784" y="2496"/>
              <a:ext cx="38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bg1"/>
                  </a:solidFill>
                  <a:ea typeface="新細明體" charset="-120"/>
                </a:rPr>
                <a:t>10</a:t>
              </a: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1624" y="2256"/>
              <a:ext cx="20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1892" y="2256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>
              <a:off x="2160" y="2256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2392" y="2256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2624" y="2256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>
              <a:off x="2856" y="2256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3088" y="2256"/>
              <a:ext cx="20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3320" y="2256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3552" y="2256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50" name="Rectangle 87"/>
            <p:cNvSpPr>
              <a:spLocks noChangeArrowheads="1"/>
            </p:cNvSpPr>
            <p:nvPr/>
          </p:nvSpPr>
          <p:spPr bwMode="auto">
            <a:xfrm>
              <a:off x="402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Rectangle 88"/>
            <p:cNvSpPr>
              <a:spLocks noChangeArrowheads="1"/>
            </p:cNvSpPr>
            <p:nvPr/>
          </p:nvSpPr>
          <p:spPr bwMode="auto">
            <a:xfrm>
              <a:off x="426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" name="Rectangle 89"/>
            <p:cNvSpPr>
              <a:spLocks noChangeArrowheads="1"/>
            </p:cNvSpPr>
            <p:nvPr/>
          </p:nvSpPr>
          <p:spPr bwMode="auto">
            <a:xfrm>
              <a:off x="450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" name="Rectangle 90"/>
            <p:cNvSpPr>
              <a:spLocks noChangeArrowheads="1"/>
            </p:cNvSpPr>
            <p:nvPr/>
          </p:nvSpPr>
          <p:spPr bwMode="auto">
            <a:xfrm>
              <a:off x="474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" name="Text Box 92"/>
            <p:cNvSpPr txBox="1">
              <a:spLocks noChangeArrowheads="1"/>
            </p:cNvSpPr>
            <p:nvPr/>
          </p:nvSpPr>
          <p:spPr bwMode="auto">
            <a:xfrm>
              <a:off x="3796" y="2256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55" name="Text Box 93"/>
            <p:cNvSpPr txBox="1">
              <a:spLocks noChangeArrowheads="1"/>
            </p:cNvSpPr>
            <p:nvPr/>
          </p:nvSpPr>
          <p:spPr bwMode="auto">
            <a:xfrm>
              <a:off x="4048" y="2256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56" name="Text Box 94"/>
            <p:cNvSpPr txBox="1">
              <a:spLocks noChangeArrowheads="1"/>
            </p:cNvSpPr>
            <p:nvPr/>
          </p:nvSpPr>
          <p:spPr bwMode="auto">
            <a:xfrm>
              <a:off x="4280" y="2256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57" name="Text Box 95"/>
            <p:cNvSpPr txBox="1">
              <a:spLocks noChangeArrowheads="1"/>
            </p:cNvSpPr>
            <p:nvPr/>
          </p:nvSpPr>
          <p:spPr bwMode="auto">
            <a:xfrm>
              <a:off x="4512" y="2256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58" name="Text Box 96"/>
            <p:cNvSpPr txBox="1">
              <a:spLocks noChangeArrowheads="1"/>
            </p:cNvSpPr>
            <p:nvPr/>
          </p:nvSpPr>
          <p:spPr bwMode="auto">
            <a:xfrm>
              <a:off x="4744" y="2256"/>
              <a:ext cx="18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59" name="Rectangle 97"/>
            <p:cNvSpPr>
              <a:spLocks noChangeArrowheads="1"/>
            </p:cNvSpPr>
            <p:nvPr/>
          </p:nvSpPr>
          <p:spPr bwMode="auto">
            <a:xfrm>
              <a:off x="4984" y="2304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0" name="Text Box 98"/>
            <p:cNvSpPr txBox="1">
              <a:spLocks noChangeArrowheads="1"/>
            </p:cNvSpPr>
            <p:nvPr/>
          </p:nvSpPr>
          <p:spPr bwMode="auto">
            <a:xfrm>
              <a:off x="4984" y="2496"/>
              <a:ext cx="384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bg1"/>
                  </a:solidFill>
                  <a:ea typeface="新細明體" charset="-120"/>
                </a:rPr>
                <a:t>15</a:t>
              </a:r>
            </a:p>
          </p:txBody>
        </p:sp>
        <p:sp>
          <p:nvSpPr>
            <p:cNvPr id="61" name="Text Box 99"/>
            <p:cNvSpPr txBox="1">
              <a:spLocks noChangeArrowheads="1"/>
            </p:cNvSpPr>
            <p:nvPr/>
          </p:nvSpPr>
          <p:spPr bwMode="auto">
            <a:xfrm>
              <a:off x="4984" y="2256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Linked Representation for a Binary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09333"/>
            <a:ext cx="7935685" cy="5100014"/>
          </a:xfrm>
        </p:spPr>
        <p:txBody>
          <a:bodyPr>
            <a:normAutofit/>
          </a:bodyPr>
          <a:lstStyle/>
          <a:p>
            <a:r>
              <a:rPr lang="en-US" altLang="zh-TW" smtClean="0"/>
              <a:t>Drawbacks of the array representation </a:t>
            </a:r>
          </a:p>
          <a:p>
            <a:pPr lvl="1"/>
            <a:r>
              <a:rPr lang="en-US" altLang="zh-TW" sz="2500" smtClean="0"/>
              <a:t>Good for complete/full binary tree but </a:t>
            </a:r>
            <a:r>
              <a:rPr lang="en-US" altLang="zh-TW" sz="2500" smtClean="0">
                <a:solidFill>
                  <a:srgbClr val="C00000"/>
                </a:solidFill>
              </a:rPr>
              <a:t>wasteful of space </a:t>
            </a:r>
            <a:r>
              <a:rPr lang="en-US" altLang="zh-TW" sz="2500" smtClean="0"/>
              <a:t>for many other trees</a:t>
            </a:r>
          </a:p>
          <a:p>
            <a:pPr lvl="1"/>
            <a:r>
              <a:rPr lang="en-US" altLang="zh-TW" sz="2500" smtClean="0"/>
              <a:t>Tree manipulation can incur </a:t>
            </a:r>
            <a:r>
              <a:rPr lang="en-US" altLang="zh-TW" sz="2500" smtClean="0">
                <a:solidFill>
                  <a:srgbClr val="C00000"/>
                </a:solidFill>
              </a:rPr>
              <a:t>excessive data movement</a:t>
            </a:r>
            <a:endParaRPr lang="en-US" altLang="zh-TW" sz="2500">
              <a:solidFill>
                <a:srgbClr val="C00000"/>
              </a:solidFill>
            </a:endParaRPr>
          </a:p>
          <a:p>
            <a:r>
              <a:rPr lang="en-US" altLang="zh-TW" smtClean="0"/>
              <a:t>Linked representation tackles the problems</a:t>
            </a:r>
          </a:p>
          <a:p>
            <a:pPr lvl="1"/>
            <a:r>
              <a:rPr lang="en-US" altLang="zh-TW" sz="2500" smtClean="0">
                <a:ea typeface="新細明體" charset="-120"/>
              </a:rPr>
              <a:t>Each binary tree node is represented as an object whose data type is </a:t>
            </a:r>
            <a:r>
              <a:rPr lang="en-US" altLang="zh-TW" sz="2500" err="1" smtClean="0">
                <a:solidFill>
                  <a:srgbClr val="0000CC"/>
                </a:solidFill>
                <a:ea typeface="新細明體" charset="-120"/>
              </a:rPr>
              <a:t>TreeNode</a:t>
            </a:r>
            <a:r>
              <a:rPr lang="en-US" altLang="zh-TW" sz="2500" smtClean="0">
                <a:ea typeface="新細明體" charset="-120"/>
              </a:rPr>
              <a:t>.</a:t>
            </a:r>
          </a:p>
          <a:p>
            <a:pPr lvl="1"/>
            <a:r>
              <a:rPr lang="en-US" altLang="zh-TW" sz="2500" smtClean="0">
                <a:ea typeface="新細明體" charset="-120"/>
              </a:rPr>
              <a:t>The space required by an </a:t>
            </a:r>
            <a:r>
              <a:rPr lang="en-US" altLang="zh-TW" sz="2500" smtClean="0">
                <a:solidFill>
                  <a:srgbClr val="0000CC"/>
                </a:solidFill>
                <a:ea typeface="新細明體" charset="-120"/>
              </a:rPr>
              <a:t>n</a:t>
            </a:r>
            <a:r>
              <a:rPr lang="en-US" altLang="zh-TW" sz="2500" smtClean="0">
                <a:ea typeface="新細明體" charset="-120"/>
              </a:rPr>
              <a:t> node binary tree is</a:t>
            </a:r>
          </a:p>
          <a:p>
            <a:pPr lvl="1">
              <a:buNone/>
            </a:pPr>
            <a:r>
              <a:rPr lang="en-US" altLang="zh-TW" sz="2500" smtClean="0">
                <a:ea typeface="新細明體" charset="-120"/>
              </a:rPr>
              <a:t>       </a:t>
            </a:r>
            <a:r>
              <a:rPr lang="en-US" altLang="zh-TW" sz="2500" smtClean="0">
                <a:solidFill>
                  <a:srgbClr val="0000CC"/>
                </a:solidFill>
                <a:ea typeface="新細明體" charset="-120"/>
              </a:rPr>
              <a:t>n * (space required by one node)</a:t>
            </a:r>
            <a:r>
              <a:rPr lang="en-US" altLang="zh-TW" sz="2500" smtClean="0">
                <a:solidFill>
                  <a:schemeClr val="hlink"/>
                </a:solidFill>
                <a:ea typeface="新細明體" charset="-120"/>
              </a:rPr>
              <a:t>.</a:t>
            </a:r>
            <a:endParaRPr lang="zh-TW" altLang="en-US" sz="250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2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Linked Representation for a Binary Tree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78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51114" y="1546955"/>
            <a:ext cx="7674429" cy="50497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T&gt;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//forward declaration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friend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&lt;T&gt;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T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data;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&lt;T&gt; *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&lt;T&gt; *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rightChild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	// </a:t>
            </a:r>
            <a:r>
              <a:rPr lang="en-US" altLang="zh-TW" sz="2000" smtClean="0">
                <a:latin typeface="Consolas" panose="020B0609020204030204" pitchFamily="49" charset="0"/>
                <a:cs typeface="Consolas" panose="020B0609020204030204" pitchFamily="49" charset="0"/>
              </a:rPr>
              <a:t>tree operations</a:t>
            </a:r>
            <a:endParaRPr lang="zh-TW" altLang="en-US" sz="20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smtClean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altLang="zh-TW" sz="2000" err="1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 &lt;T&gt; *</a:t>
            </a:r>
            <a:r>
              <a:rPr lang="en-US" altLang="zh-TW" sz="20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Linked Representation Example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79</a:t>
            </a:fld>
            <a:endParaRPr lang="zh-TW" altLang="en-US"/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533400" y="1295400"/>
            <a:ext cx="7467600" cy="5395913"/>
            <a:chOff x="336" y="816"/>
            <a:chExt cx="4704" cy="3399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208" y="864"/>
              <a:ext cx="720" cy="327"/>
              <a:chOff x="1248" y="1152"/>
              <a:chExt cx="720" cy="327"/>
            </a:xfrm>
          </p:grpSpPr>
          <p:sp>
            <p:nvSpPr>
              <p:cNvPr id="57" name="Rectangle 4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240" cy="2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Rectangle 5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9" name="Rectangle 6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488" y="1152"/>
                <a:ext cx="24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chemeClr val="tx1"/>
                    </a:solidFill>
                    <a:ea typeface="新細明體" charset="-120"/>
                  </a:rPr>
                  <a:t>a</a:t>
                </a:r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264" y="1536"/>
              <a:ext cx="720" cy="327"/>
              <a:chOff x="1248" y="1152"/>
              <a:chExt cx="720" cy="327"/>
            </a:xfrm>
          </p:grpSpPr>
          <p:sp>
            <p:nvSpPr>
              <p:cNvPr id="53" name="Rectangle 10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240" cy="2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5" name="Rectangle 12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1488" y="1152"/>
                <a:ext cx="24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chemeClr val="tx1"/>
                    </a:solidFill>
                    <a:ea typeface="新細明體" charset="-120"/>
                  </a:rPr>
                  <a:t>c</a:t>
                </a:r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392" y="1536"/>
              <a:ext cx="720" cy="327"/>
              <a:chOff x="1248" y="1152"/>
              <a:chExt cx="720" cy="327"/>
            </a:xfrm>
          </p:grpSpPr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240" cy="2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" name="Rectangle 17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1488" y="1152"/>
                <a:ext cx="24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chemeClr val="tx1"/>
                    </a:solidFill>
                    <a:ea typeface="新細明體" charset="-120"/>
                  </a:rPr>
                  <a:t>b</a:t>
                </a:r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864" y="2352"/>
              <a:ext cx="720" cy="327"/>
              <a:chOff x="1248" y="1152"/>
              <a:chExt cx="720" cy="327"/>
            </a:xfrm>
          </p:grpSpPr>
          <p:sp>
            <p:nvSpPr>
              <p:cNvPr id="45" name="Rectangle 20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240" cy="2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6" name="Rectangle 2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7" name="Rectangle 22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" name="Text Box 23"/>
              <p:cNvSpPr txBox="1">
                <a:spLocks noChangeArrowheads="1"/>
              </p:cNvSpPr>
              <p:nvPr/>
            </p:nvSpPr>
            <p:spPr bwMode="auto">
              <a:xfrm>
                <a:off x="1488" y="1152"/>
                <a:ext cx="24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chemeClr val="tx1"/>
                    </a:solidFill>
                    <a:ea typeface="新細明體" charset="-120"/>
                  </a:rPr>
                  <a:t>d</a:t>
                </a:r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336" y="3168"/>
              <a:ext cx="720" cy="327"/>
              <a:chOff x="1248" y="1152"/>
              <a:chExt cx="720" cy="327"/>
            </a:xfrm>
          </p:grpSpPr>
          <p:sp>
            <p:nvSpPr>
              <p:cNvPr id="41" name="Rectangle 25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240" cy="2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2" name="Rectangle 2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3" name="Rectangle 27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4" name="Text Box 28"/>
              <p:cNvSpPr txBox="1">
                <a:spLocks noChangeArrowheads="1"/>
              </p:cNvSpPr>
              <p:nvPr/>
            </p:nvSpPr>
            <p:spPr bwMode="auto">
              <a:xfrm>
                <a:off x="1488" y="1152"/>
                <a:ext cx="24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chemeClr val="tx1"/>
                    </a:solidFill>
                    <a:ea typeface="新細明體" charset="-120"/>
                  </a:rPr>
                  <a:t>f</a:t>
                </a:r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3984" y="2256"/>
              <a:ext cx="720" cy="327"/>
              <a:chOff x="1248" y="1152"/>
              <a:chExt cx="720" cy="327"/>
            </a:xfrm>
          </p:grpSpPr>
          <p:sp>
            <p:nvSpPr>
              <p:cNvPr id="37" name="Rectangle 30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240" cy="2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" name="Rectangle 3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/>
            </p:nvSpPr>
            <p:spPr bwMode="auto">
              <a:xfrm>
                <a:off x="1488" y="1152"/>
                <a:ext cx="24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chemeClr val="tx1"/>
                    </a:solidFill>
                    <a:ea typeface="新細明體" charset="-120"/>
                  </a:rPr>
                  <a:t>e</a:t>
                </a:r>
              </a:p>
            </p:txBody>
          </p:sp>
        </p:grp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3744" y="3024"/>
              <a:ext cx="720" cy="327"/>
              <a:chOff x="1248" y="1152"/>
              <a:chExt cx="720" cy="327"/>
            </a:xfrm>
          </p:grpSpPr>
          <p:sp>
            <p:nvSpPr>
              <p:cNvPr id="33" name="Rectangle 35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240" cy="2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5" name="Rectangle 37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" name="Text Box 38"/>
              <p:cNvSpPr txBox="1">
                <a:spLocks noChangeArrowheads="1"/>
              </p:cNvSpPr>
              <p:nvPr/>
            </p:nvSpPr>
            <p:spPr bwMode="auto">
              <a:xfrm>
                <a:off x="1488" y="1152"/>
                <a:ext cx="24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chemeClr val="tx1"/>
                    </a:solidFill>
                    <a:ea typeface="新細明體" charset="-120"/>
                  </a:rPr>
                  <a:t>g</a:t>
                </a: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4320" y="3600"/>
              <a:ext cx="720" cy="327"/>
              <a:chOff x="1248" y="1152"/>
              <a:chExt cx="720" cy="327"/>
            </a:xfrm>
          </p:grpSpPr>
          <p:sp>
            <p:nvSpPr>
              <p:cNvPr id="29" name="Rectangle 40"/>
              <p:cNvSpPr>
                <a:spLocks noChangeArrowheads="1"/>
              </p:cNvSpPr>
              <p:nvPr/>
            </p:nvSpPr>
            <p:spPr bwMode="auto">
              <a:xfrm>
                <a:off x="1248" y="1200"/>
                <a:ext cx="240" cy="2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auto">
              <a:xfrm>
                <a:off x="1488" y="12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auto">
              <a:xfrm>
                <a:off x="1728" y="1200"/>
                <a:ext cx="240" cy="2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" name="Text Box 43"/>
              <p:cNvSpPr txBox="1">
                <a:spLocks noChangeArrowheads="1"/>
              </p:cNvSpPr>
              <p:nvPr/>
            </p:nvSpPr>
            <p:spPr bwMode="auto">
              <a:xfrm>
                <a:off x="1488" y="1152"/>
                <a:ext cx="240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chemeClr val="tx1"/>
                    </a:solidFill>
                    <a:ea typeface="新細明體" charset="-120"/>
                  </a:rPr>
                  <a:t>h</a:t>
                </a:r>
              </a:p>
            </p:txBody>
          </p:sp>
        </p:grpSp>
        <p:sp>
          <p:nvSpPr>
            <p:cNvPr id="14" name="Line 44"/>
            <p:cNvSpPr>
              <a:spLocks noChangeShapeType="1"/>
            </p:cNvSpPr>
            <p:nvPr/>
          </p:nvSpPr>
          <p:spPr bwMode="auto">
            <a:xfrm flipH="1">
              <a:off x="1776" y="1056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45"/>
            <p:cNvSpPr>
              <a:spLocks noChangeShapeType="1"/>
            </p:cNvSpPr>
            <p:nvPr/>
          </p:nvSpPr>
          <p:spPr bwMode="auto">
            <a:xfrm>
              <a:off x="2832" y="1056"/>
              <a:ext cx="76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46"/>
            <p:cNvSpPr>
              <a:spLocks noChangeShapeType="1"/>
            </p:cNvSpPr>
            <p:nvPr/>
          </p:nvSpPr>
          <p:spPr bwMode="auto">
            <a:xfrm flipH="1">
              <a:off x="1152" y="1728"/>
              <a:ext cx="336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H="1">
              <a:off x="672" y="2544"/>
              <a:ext cx="28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48"/>
            <p:cNvSpPr>
              <a:spLocks noChangeShapeType="1"/>
            </p:cNvSpPr>
            <p:nvPr/>
          </p:nvSpPr>
          <p:spPr bwMode="auto">
            <a:xfrm>
              <a:off x="3888" y="1680"/>
              <a:ext cx="38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49"/>
            <p:cNvSpPr>
              <a:spLocks noChangeShapeType="1"/>
            </p:cNvSpPr>
            <p:nvPr/>
          </p:nvSpPr>
          <p:spPr bwMode="auto">
            <a:xfrm flipH="1">
              <a:off x="3840" y="2448"/>
              <a:ext cx="28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Line 50"/>
            <p:cNvSpPr>
              <a:spLocks noChangeShapeType="1"/>
            </p:cNvSpPr>
            <p:nvPr/>
          </p:nvSpPr>
          <p:spPr bwMode="auto">
            <a:xfrm>
              <a:off x="4368" y="3216"/>
              <a:ext cx="52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1728" y="3281"/>
              <a:ext cx="240" cy="24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Rectangle 53"/>
            <p:cNvSpPr>
              <a:spLocks noChangeArrowheads="1"/>
            </p:cNvSpPr>
            <p:nvPr/>
          </p:nvSpPr>
          <p:spPr bwMode="auto">
            <a:xfrm>
              <a:off x="1728" y="3521"/>
              <a:ext cx="240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1728" y="3761"/>
              <a:ext cx="240" cy="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Text Box 56"/>
            <p:cNvSpPr txBox="1">
              <a:spLocks noChangeArrowheads="1"/>
            </p:cNvSpPr>
            <p:nvPr/>
          </p:nvSpPr>
          <p:spPr bwMode="auto">
            <a:xfrm>
              <a:off x="2064" y="3408"/>
              <a:ext cx="16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bg1"/>
                  </a:solidFill>
                  <a:ea typeface="新細明體" charset="-120"/>
                </a:rPr>
                <a:t>leftChild</a:t>
              </a:r>
            </a:p>
          </p:txBody>
        </p:sp>
        <p:sp>
          <p:nvSpPr>
            <p:cNvPr id="25" name="Text Box 57"/>
            <p:cNvSpPr txBox="1">
              <a:spLocks noChangeArrowheads="1"/>
            </p:cNvSpPr>
            <p:nvPr/>
          </p:nvSpPr>
          <p:spPr bwMode="auto">
            <a:xfrm>
              <a:off x="2064" y="3648"/>
              <a:ext cx="16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bg1"/>
                  </a:solidFill>
                  <a:ea typeface="新細明體" charset="-120"/>
                </a:rPr>
                <a:t>data</a:t>
              </a:r>
            </a:p>
          </p:txBody>
        </p:sp>
        <p:sp>
          <p:nvSpPr>
            <p:cNvPr id="26" name="Text Box 58"/>
            <p:cNvSpPr txBox="1">
              <a:spLocks noChangeArrowheads="1"/>
            </p:cNvSpPr>
            <p:nvPr/>
          </p:nvSpPr>
          <p:spPr bwMode="auto">
            <a:xfrm>
              <a:off x="2064" y="3888"/>
              <a:ext cx="16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bg1"/>
                  </a:solidFill>
                  <a:ea typeface="新細明體" charset="-120"/>
                </a:rPr>
                <a:t>rightChild</a:t>
              </a:r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auto">
            <a:xfrm>
              <a:off x="864" y="816"/>
              <a:ext cx="576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FF0000"/>
                  </a:solidFill>
                  <a:ea typeface="新細明體" charset="-120"/>
                </a:rPr>
                <a:t>root</a:t>
              </a:r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>
              <a:off x="1344" y="1008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" name="Text Box 56"/>
          <p:cNvSpPr txBox="1">
            <a:spLocks noChangeArrowheads="1"/>
          </p:cNvSpPr>
          <p:nvPr/>
        </p:nvSpPr>
        <p:spPr bwMode="auto">
          <a:xfrm>
            <a:off x="3167736" y="5138046"/>
            <a:ext cx="2667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err="1">
                <a:solidFill>
                  <a:srgbClr val="0000CC"/>
                </a:solidFill>
                <a:ea typeface="新細明體" charset="-120"/>
              </a:rPr>
              <a:t>leftChild</a:t>
            </a:r>
            <a:endParaRPr lang="en-US" altLang="zh-TW" sz="2800">
              <a:solidFill>
                <a:srgbClr val="0000CC"/>
              </a:solidFill>
              <a:ea typeface="新細明體" charset="-120"/>
            </a:endParaRPr>
          </a:p>
        </p:txBody>
      </p:sp>
      <p:sp>
        <p:nvSpPr>
          <p:cNvPr id="62" name="Text Box 57"/>
          <p:cNvSpPr txBox="1">
            <a:spLocks noChangeArrowheads="1"/>
          </p:cNvSpPr>
          <p:nvPr/>
        </p:nvSpPr>
        <p:spPr bwMode="auto">
          <a:xfrm>
            <a:off x="3167736" y="5519046"/>
            <a:ext cx="2667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0000CC"/>
                </a:solidFill>
                <a:ea typeface="新細明體" charset="-120"/>
              </a:rPr>
              <a:t>data</a:t>
            </a:r>
          </a:p>
        </p:txBody>
      </p:sp>
      <p:sp>
        <p:nvSpPr>
          <p:cNvPr id="63" name="Text Box 58"/>
          <p:cNvSpPr txBox="1">
            <a:spLocks noChangeArrowheads="1"/>
          </p:cNvSpPr>
          <p:nvPr/>
        </p:nvSpPr>
        <p:spPr bwMode="auto">
          <a:xfrm>
            <a:off x="3167736" y="5900046"/>
            <a:ext cx="2667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err="1">
                <a:solidFill>
                  <a:srgbClr val="0000CC"/>
                </a:solidFill>
                <a:ea typeface="新細明體" charset="-120"/>
              </a:rPr>
              <a:t>rightChild</a:t>
            </a:r>
            <a:endParaRPr lang="en-US" altLang="zh-TW" sz="2800">
              <a:solidFill>
                <a:srgbClr val="0000CC"/>
              </a:solidFill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Hierarchical Data and Trees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mtClean="0">
                <a:ea typeface="新細明體" pitchFamily="18" charset="-120"/>
              </a:rPr>
              <a:t>Tree: a </a:t>
            </a:r>
            <a:r>
              <a:rPr lang="en-US" altLang="zh-TW" b="1" smtClean="0">
                <a:solidFill>
                  <a:srgbClr val="0000CC"/>
                </a:solidFill>
                <a:ea typeface="新細明體" pitchFamily="18" charset="-120"/>
              </a:rPr>
              <a:t>nonlinear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 data structure</a:t>
            </a:r>
          </a:p>
          <a:p>
            <a:r>
              <a:rPr lang="en-US" altLang="zh-TW" smtClean="0">
                <a:ea typeface="新細明體" pitchFamily="18" charset="-120"/>
              </a:rPr>
              <a:t>In computer science, a tree is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an abstract model</a:t>
            </a:r>
            <a:r>
              <a:rPr lang="en-US" altLang="zh-TW" smtClean="0">
                <a:ea typeface="新細明體" pitchFamily="18" charset="-120"/>
              </a:rPr>
              <a:t> of a </a:t>
            </a:r>
            <a:r>
              <a:rPr lang="en-US" altLang="zh-TW" b="1" smtClean="0">
                <a:solidFill>
                  <a:srgbClr val="C00000"/>
                </a:solidFill>
                <a:ea typeface="新細明體" pitchFamily="18" charset="-120"/>
              </a:rPr>
              <a:t>hierarchical structure</a:t>
            </a:r>
          </a:p>
          <a:p>
            <a:r>
              <a:rPr lang="en-US" altLang="zh-TW" smtClean="0">
                <a:ea typeface="新細明體" pitchFamily="18" charset="-120"/>
              </a:rPr>
              <a:t>A tree </a:t>
            </a:r>
            <a:r>
              <a:rPr lang="en-US" altLang="zh-TW" b="1" smtClean="0">
                <a:ea typeface="新細明體" pitchFamily="18" charset="-120"/>
              </a:rPr>
              <a:t>T</a:t>
            </a:r>
            <a:r>
              <a:rPr lang="en-US" altLang="zh-TW" smtClean="0">
                <a:ea typeface="新細明體" pitchFamily="18" charset="-120"/>
              </a:rPr>
              <a:t> is a set of </a:t>
            </a:r>
            <a:r>
              <a:rPr lang="en-US" altLang="zh-TW" b="1" smtClean="0">
                <a:solidFill>
                  <a:srgbClr val="FF0000"/>
                </a:solidFill>
                <a:ea typeface="新細明體" pitchFamily="18" charset="-120"/>
              </a:rPr>
              <a:t>nodes</a:t>
            </a:r>
            <a:r>
              <a:rPr lang="en-US" altLang="zh-TW" smtClean="0">
                <a:ea typeface="新細明體" pitchFamily="18" charset="-120"/>
              </a:rPr>
              <a:t> storing elements in a </a:t>
            </a:r>
            <a:r>
              <a:rPr lang="en-US" altLang="zh-TW" b="1" smtClean="0">
                <a:solidFill>
                  <a:srgbClr val="0000CC"/>
                </a:solidFill>
                <a:ea typeface="新細明體" pitchFamily="18" charset="-120"/>
              </a:rPr>
              <a:t>parent-child</a:t>
            </a:r>
            <a:r>
              <a:rPr lang="en-US" altLang="zh-TW" smtClean="0">
                <a:ea typeface="新細明體" pitchFamily="18" charset="-120"/>
              </a:rPr>
              <a:t> relationship with properties:</a:t>
            </a:r>
          </a:p>
          <a:p>
            <a:pPr lvl="1"/>
            <a:r>
              <a:rPr lang="en-US" altLang="zh-TW" smtClean="0">
                <a:ea typeface="新細明體" pitchFamily="18" charset="-120"/>
              </a:rPr>
              <a:t>T has a </a:t>
            </a:r>
            <a:r>
              <a:rPr lang="en-US" altLang="zh-TW" b="1" smtClean="0">
                <a:solidFill>
                  <a:srgbClr val="0000CC"/>
                </a:solidFill>
                <a:ea typeface="新細明體" pitchFamily="18" charset="-120"/>
              </a:rPr>
              <a:t>special node r</a:t>
            </a:r>
            <a:r>
              <a:rPr lang="en-US" altLang="zh-TW" smtClean="0">
                <a:ea typeface="新細明體" pitchFamily="18" charset="-120"/>
              </a:rPr>
              <a:t> called the </a:t>
            </a:r>
            <a:r>
              <a:rPr lang="en-US" altLang="zh-TW" b="1" smtClean="0">
                <a:solidFill>
                  <a:srgbClr val="FF0000"/>
                </a:solidFill>
                <a:ea typeface="新細明體" pitchFamily="18" charset="-120"/>
              </a:rPr>
              <a:t>root</a:t>
            </a:r>
            <a:r>
              <a:rPr lang="en-US" altLang="zh-TW" smtClean="0">
                <a:ea typeface="新細明體" pitchFamily="18" charset="-120"/>
              </a:rPr>
              <a:t> of T with no parent node (</a:t>
            </a:r>
            <a:r>
              <a:rPr lang="en-US" altLang="zh-TW" b="1" smtClean="0">
                <a:ea typeface="新細明體" pitchFamily="18" charset="-120"/>
              </a:rPr>
              <a:t>T not empty</a:t>
            </a:r>
            <a:r>
              <a:rPr lang="en-US" altLang="zh-TW" smtClean="0">
                <a:ea typeface="新細明體" pitchFamily="18" charset="-120"/>
              </a:rPr>
              <a:t>)</a:t>
            </a:r>
            <a:r>
              <a:rPr lang="en-US" altLang="zh-TW" smtClean="0">
                <a:ea typeface="新細明體" charset="-120"/>
              </a:rPr>
              <a:t> which is at the top of the hierarchy </a:t>
            </a:r>
            <a:endParaRPr lang="en-US" altLang="zh-TW" smtClean="0">
              <a:ea typeface="新細明體" pitchFamily="18" charset="-120"/>
            </a:endParaRPr>
          </a:p>
          <a:p>
            <a:pPr lvl="1"/>
            <a:r>
              <a:rPr lang="en-US" altLang="zh-TW" smtClean="0">
                <a:ea typeface="新細明體" pitchFamily="18" charset="-120"/>
              </a:rPr>
              <a:t>Each node </a:t>
            </a:r>
            <a:r>
              <a:rPr lang="en-US" altLang="zh-TW" b="1" smtClean="0">
                <a:solidFill>
                  <a:srgbClr val="0000CC"/>
                </a:solidFill>
                <a:ea typeface="新細明體" pitchFamily="18" charset="-120"/>
              </a:rPr>
              <a:t>v</a:t>
            </a:r>
            <a:r>
              <a:rPr lang="en-US" altLang="zh-TW" smtClean="0">
                <a:ea typeface="新細明體" pitchFamily="18" charset="-120"/>
              </a:rPr>
              <a:t> of T different from </a:t>
            </a:r>
            <a:r>
              <a:rPr lang="en-US" altLang="zh-TW" b="1" smtClean="0">
                <a:solidFill>
                  <a:srgbClr val="FF0000"/>
                </a:solidFill>
                <a:ea typeface="新細明體" pitchFamily="18" charset="-120"/>
              </a:rPr>
              <a:t>r</a:t>
            </a:r>
            <a:r>
              <a:rPr lang="en-US" altLang="zh-TW" smtClean="0">
                <a:ea typeface="新細明體" pitchFamily="18" charset="-120"/>
              </a:rPr>
              <a:t> has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a </a:t>
            </a:r>
            <a:r>
              <a:rPr lang="en-US" altLang="zh-TW" b="1" smtClean="0">
                <a:solidFill>
                  <a:srgbClr val="0000CC"/>
                </a:solidFill>
                <a:ea typeface="新細明體" pitchFamily="18" charset="-120"/>
              </a:rPr>
              <a:t>unique parent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 </a:t>
            </a:r>
            <a:r>
              <a:rPr lang="en-US" altLang="zh-TW" smtClean="0">
                <a:ea typeface="新細明體" pitchFamily="18" charset="-120"/>
              </a:rPr>
              <a:t>node </a:t>
            </a:r>
            <a:r>
              <a:rPr lang="en-US" altLang="zh-TW" b="1" smtClean="0">
                <a:solidFill>
                  <a:srgbClr val="0000CC"/>
                </a:solidFill>
                <a:ea typeface="新細明體" pitchFamily="18" charset="-120"/>
              </a:rPr>
              <a:t>u</a:t>
            </a:r>
          </a:p>
          <a:p>
            <a:pPr lvl="1"/>
            <a:r>
              <a:rPr lang="en-US" altLang="zh-TW" smtClean="0">
                <a:ea typeface="新細明體" charset="-120"/>
              </a:rPr>
              <a:t>Elements next in the hierarchy are the </a:t>
            </a:r>
            <a:r>
              <a:rPr lang="en-US" altLang="zh-TW" b="1" smtClean="0">
                <a:solidFill>
                  <a:srgbClr val="0000CC"/>
                </a:solidFill>
                <a:ea typeface="新細明體" charset="-120"/>
              </a:rPr>
              <a:t>children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of the root.</a:t>
            </a:r>
          </a:p>
          <a:p>
            <a:pPr lvl="1"/>
            <a:r>
              <a:rPr lang="en-US" altLang="zh-TW" smtClean="0">
                <a:ea typeface="新細明體" charset="-120"/>
              </a:rPr>
              <a:t>Elements next in the hierarchy are the </a:t>
            </a:r>
            <a:r>
              <a:rPr lang="en-US" altLang="zh-TW" b="1" smtClean="0">
                <a:solidFill>
                  <a:srgbClr val="0000CC"/>
                </a:solidFill>
                <a:ea typeface="新細明體" charset="-120"/>
              </a:rPr>
              <a:t>grandchildren</a:t>
            </a:r>
            <a:r>
              <a:rPr lang="en-US" altLang="zh-TW" smtClean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US" altLang="zh-TW" smtClean="0">
                <a:ea typeface="新細明體" charset="-120"/>
              </a:rPr>
              <a:t>of the root, and so on.</a:t>
            </a:r>
          </a:p>
          <a:p>
            <a:pPr lvl="1"/>
            <a:r>
              <a:rPr lang="en-US" altLang="zh-TW" smtClean="0">
                <a:ea typeface="新細明體" charset="-120"/>
              </a:rPr>
              <a:t>Elements that have no children are </a:t>
            </a:r>
            <a:r>
              <a:rPr lang="en-US" altLang="zh-TW" b="1" smtClean="0">
                <a:solidFill>
                  <a:srgbClr val="0000CC"/>
                </a:solidFill>
                <a:ea typeface="新細明體" charset="-120"/>
              </a:rPr>
              <a:t>leaves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.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Linked Representation for a Binary Tree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/>
          <a:srcRect r="61938"/>
          <a:stretch/>
        </p:blipFill>
        <p:spPr>
          <a:xfrm>
            <a:off x="1180828" y="1384555"/>
            <a:ext cx="2407158" cy="273893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01952" y="37211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/>
          <a:srcRect r="79286"/>
          <a:stretch/>
        </p:blipFill>
        <p:spPr>
          <a:xfrm>
            <a:off x="5897880" y="1082904"/>
            <a:ext cx="1152144" cy="31621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/>
          <a:srcRect l="19399"/>
          <a:stretch/>
        </p:blipFill>
        <p:spPr>
          <a:xfrm>
            <a:off x="4425696" y="3885707"/>
            <a:ext cx="4483194" cy="316218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/>
          <a:srcRect l="36146" r="17265"/>
          <a:stretch/>
        </p:blipFill>
        <p:spPr>
          <a:xfrm>
            <a:off x="980911" y="4277959"/>
            <a:ext cx="2946437" cy="2738939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4213097" y="2663997"/>
            <a:ext cx="554845" cy="4206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4213097" y="5210916"/>
            <a:ext cx="554845" cy="4206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5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Some Binary Tree Operations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Determine the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height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ea typeface="新細明體" charset="-120"/>
              </a:rPr>
              <a:t>Determine the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number of nodes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Make a clone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Determine if two binary trees are clones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Display</a:t>
            </a:r>
            <a:r>
              <a:rPr lang="en-US" altLang="zh-TW" smtClean="0">
                <a:ea typeface="新細明體" charset="-120"/>
              </a:rPr>
              <a:t> the binary tree.</a:t>
            </a:r>
          </a:p>
          <a:p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Evaluate the arithmetic expression </a:t>
            </a:r>
            <a:r>
              <a:rPr lang="en-US" altLang="zh-TW" smtClean="0">
                <a:ea typeface="新細明體" charset="-120"/>
              </a:rPr>
              <a:t>represented by a binary tree.</a:t>
            </a:r>
          </a:p>
          <a:p>
            <a:r>
              <a:rPr lang="en-US" altLang="zh-TW" smtClean="0">
                <a:ea typeface="新細明體" charset="-120"/>
              </a:rPr>
              <a:t>Obtain the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infix form </a:t>
            </a:r>
            <a:r>
              <a:rPr lang="en-US" altLang="zh-TW" smtClean="0">
                <a:ea typeface="新細明體" charset="-120"/>
              </a:rPr>
              <a:t>of an expression.</a:t>
            </a:r>
          </a:p>
          <a:p>
            <a:r>
              <a:rPr lang="en-US" altLang="zh-TW" smtClean="0">
                <a:ea typeface="新細明體" charset="-120"/>
              </a:rPr>
              <a:t>Obtain the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prefix form </a:t>
            </a:r>
            <a:r>
              <a:rPr lang="en-US" altLang="zh-TW" smtClean="0">
                <a:ea typeface="新細明體" charset="-120"/>
              </a:rPr>
              <a:t>of an expression.</a:t>
            </a:r>
          </a:p>
          <a:p>
            <a:r>
              <a:rPr lang="en-US" altLang="zh-TW" smtClean="0">
                <a:ea typeface="新細明體" charset="-120"/>
              </a:rPr>
              <a:t>Obtain the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postfix form </a:t>
            </a:r>
            <a:r>
              <a:rPr lang="en-US" altLang="zh-TW" smtClean="0">
                <a:ea typeface="新細明體" charset="-120"/>
              </a:rPr>
              <a:t>of an expression.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Compute Height of Tree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82</a:t>
            </a:fld>
            <a:endParaRPr lang="zh-TW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8805" y="1507196"/>
            <a:ext cx="7892930" cy="193899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/>
            <a:r>
              <a:rPr lang="en-US" altLang="zh-TW" sz="2400">
                <a:ea typeface="新細明體" pitchFamily="18" charset="-120"/>
              </a:rPr>
              <a:t>For </a:t>
            </a:r>
            <a:r>
              <a:rPr lang="en-US" altLang="zh-TW" sz="2400">
                <a:solidFill>
                  <a:srgbClr val="0000CC"/>
                </a:solidFill>
                <a:ea typeface="新細明體" pitchFamily="18" charset="-120"/>
              </a:rPr>
              <a:t>a tree T </a:t>
            </a:r>
            <a:r>
              <a:rPr lang="en-US" altLang="zh-TW" sz="2400">
                <a:ea typeface="新細明體" pitchFamily="18" charset="-120"/>
              </a:rPr>
              <a:t>having </a:t>
            </a:r>
            <a:r>
              <a:rPr lang="en-US" altLang="zh-TW" sz="2400">
                <a:solidFill>
                  <a:srgbClr val="FF0000"/>
                </a:solidFill>
                <a:ea typeface="新細明體" pitchFamily="18" charset="-120"/>
              </a:rPr>
              <a:t>n</a:t>
            </a:r>
            <a:r>
              <a:rPr lang="en-US" altLang="zh-TW" sz="2400">
                <a:ea typeface="新細明體" pitchFamily="18" charset="-120"/>
              </a:rPr>
              <a:t> nodes, </a:t>
            </a:r>
            <a:r>
              <a:rPr lang="en-US" altLang="zh-TW" sz="2400">
                <a:solidFill>
                  <a:srgbClr val="FF0000"/>
                </a:solidFill>
                <a:ea typeface="新細明體" pitchFamily="18" charset="-120"/>
              </a:rPr>
              <a:t>|E| </a:t>
            </a:r>
            <a:r>
              <a:rPr lang="en-US" altLang="zh-TW" sz="2400">
                <a:ea typeface="新細明體" pitchFamily="18" charset="-120"/>
              </a:rPr>
              <a:t>external nodes, </a:t>
            </a:r>
            <a:r>
              <a:rPr lang="en-US" altLang="zh-TW" sz="2400">
                <a:solidFill>
                  <a:srgbClr val="0000CC"/>
                </a:solidFill>
                <a:ea typeface="新細明體" pitchFamily="18" charset="-120"/>
              </a:rPr>
              <a:t>height </a:t>
            </a:r>
            <a:r>
              <a:rPr lang="en-US" altLang="zh-TW" sz="2400">
                <a:solidFill>
                  <a:srgbClr val="FF0000"/>
                </a:solidFill>
                <a:ea typeface="新細明體" pitchFamily="18" charset="-120"/>
              </a:rPr>
              <a:t>h</a:t>
            </a:r>
            <a:r>
              <a:rPr lang="en-US" altLang="zh-TW" sz="2400">
                <a:ea typeface="新細明體" pitchFamily="18" charset="-120"/>
              </a:rPr>
              <a:t>:</a:t>
            </a:r>
          </a:p>
          <a:p>
            <a:pPr marL="457200" indent="-457200">
              <a:buFontTx/>
              <a:buAutoNum type="arabicPeriod"/>
            </a:pPr>
            <a:r>
              <a:rPr lang="en-US" altLang="zh-TW" sz="2400" err="1">
                <a:ea typeface="新細明體" pitchFamily="18" charset="-120"/>
              </a:rPr>
              <a:t>d</a:t>
            </a:r>
            <a:r>
              <a:rPr lang="en-US" altLang="zh-TW" sz="2400" baseline="-25000" err="1">
                <a:ea typeface="新細明體" pitchFamily="18" charset="-120"/>
              </a:rPr>
              <a:t>v</a:t>
            </a:r>
            <a:r>
              <a:rPr lang="en-US" altLang="zh-TW" sz="2400">
                <a:ea typeface="新細明體" pitchFamily="18" charset="-120"/>
              </a:rPr>
              <a:t> </a:t>
            </a:r>
            <a:r>
              <a:rPr lang="en-US" altLang="zh-TW" sz="2400">
                <a:ea typeface="新細明體" pitchFamily="18" charset="-120"/>
                <a:cs typeface="Tahoma" pitchFamily="34" charset="0"/>
              </a:rPr>
              <a:t>≤ h ≤ </a:t>
            </a:r>
            <a:r>
              <a:rPr lang="en-US" altLang="zh-TW" sz="2400" smtClean="0">
                <a:ea typeface="新細明體" pitchFamily="18" charset="-120"/>
                <a:cs typeface="Tahoma" pitchFamily="34" charset="0"/>
              </a:rPr>
              <a:t>n  </a:t>
            </a:r>
            <a:r>
              <a:rPr lang="en-US" altLang="zh-TW" sz="2400">
                <a:ea typeface="新細明體" pitchFamily="18" charset="-120"/>
                <a:cs typeface="Tahoma" pitchFamily="34" charset="0"/>
              </a:rPr>
              <a:t>for each node </a:t>
            </a:r>
            <a:r>
              <a:rPr lang="en-US" altLang="zh-TW" sz="2400" smtClean="0">
                <a:ea typeface="新細明體" pitchFamily="18" charset="-120"/>
                <a:cs typeface="Tahoma" pitchFamily="34" charset="0"/>
              </a:rPr>
              <a:t>v (</a:t>
            </a:r>
            <a:r>
              <a:rPr lang="en-US" altLang="zh-TW" sz="2400" err="1" smtClean="0">
                <a:ea typeface="新細明體" pitchFamily="18" charset="-120"/>
              </a:rPr>
              <a:t>d</a:t>
            </a:r>
            <a:r>
              <a:rPr lang="en-US" altLang="zh-TW" sz="2400" baseline="-25000" err="1" smtClean="0">
                <a:ea typeface="新細明體" pitchFamily="18" charset="-120"/>
              </a:rPr>
              <a:t>v</a:t>
            </a:r>
            <a:r>
              <a:rPr lang="en-US" altLang="zh-TW" sz="2400" smtClean="0">
                <a:ea typeface="新細明體" pitchFamily="18" charset="-120"/>
              </a:rPr>
              <a:t> = number of ancestors + 1)</a:t>
            </a:r>
            <a:endParaRPr lang="en-US" altLang="zh-TW" sz="2400">
              <a:ea typeface="新細明體" pitchFamily="18" charset="-120"/>
              <a:cs typeface="Tahoma" pitchFamily="34" charset="0"/>
            </a:endParaRPr>
          </a:p>
          <a:p>
            <a:pPr marL="457200" indent="-457200" algn="l">
              <a:buFontTx/>
              <a:buAutoNum type="arabicPeriod"/>
            </a:pPr>
            <a:r>
              <a:rPr lang="en-US" altLang="zh-TW" sz="2400">
                <a:ea typeface="新細明體" pitchFamily="18" charset="-120"/>
                <a:cs typeface="Tahoma" pitchFamily="34" charset="0"/>
              </a:rPr>
              <a:t>|E| ≤ n-1</a:t>
            </a:r>
          </a:p>
          <a:p>
            <a:pPr marL="457200" indent="-457200" algn="l">
              <a:buFontTx/>
              <a:buAutoNum type="arabicPeriod"/>
            </a:pPr>
            <a:r>
              <a:rPr lang="en-US" altLang="zh-TW" sz="2400">
                <a:ea typeface="新細明體" pitchFamily="18" charset="-120"/>
                <a:cs typeface="Tahoma" pitchFamily="34" charset="0"/>
              </a:rPr>
              <a:t>The height of v = max{depth of child(v)} </a:t>
            </a:r>
            <a:r>
              <a:rPr lang="en-US" altLang="zh-TW" sz="2400">
                <a:ea typeface="新細明體" pitchFamily="18" charset="-120"/>
              </a:rPr>
              <a:t>–</a:t>
            </a:r>
            <a:r>
              <a:rPr lang="en-US" altLang="zh-TW" sz="2400">
                <a:ea typeface="新細明體" pitchFamily="18" charset="-120"/>
                <a:cs typeface="Tahoma" pitchFamily="34" charset="0"/>
              </a:rPr>
              <a:t> </a:t>
            </a:r>
            <a:r>
              <a:rPr lang="en-US" altLang="zh-TW" sz="2400" err="1">
                <a:ea typeface="新細明體" pitchFamily="18" charset="-120"/>
                <a:cs typeface="Tahoma" pitchFamily="34" charset="0"/>
              </a:rPr>
              <a:t>d</a:t>
            </a:r>
            <a:r>
              <a:rPr lang="en-US" altLang="zh-TW" sz="2400" baseline="-25000" err="1">
                <a:ea typeface="新細明體" pitchFamily="18" charset="-120"/>
                <a:cs typeface="Tahoma" pitchFamily="34" charset="0"/>
              </a:rPr>
              <a:t>v</a:t>
            </a:r>
            <a:r>
              <a:rPr lang="en-US" altLang="zh-TW" sz="2400">
                <a:ea typeface="新細明體" pitchFamily="18" charset="-120"/>
                <a:cs typeface="Tahoma" pitchFamily="34" charset="0"/>
              </a:rPr>
              <a:t> </a:t>
            </a:r>
          </a:p>
          <a:p>
            <a:pPr marL="457200" indent="-457200" algn="l">
              <a:buFontTx/>
              <a:buAutoNum type="arabicPeriod"/>
            </a:pPr>
            <a:r>
              <a:rPr lang="en-US" altLang="zh-TW" sz="2400">
                <a:ea typeface="新細明體" pitchFamily="18" charset="-120"/>
              </a:rPr>
              <a:t>T</a:t>
            </a:r>
            <a:r>
              <a:rPr lang="en-US" altLang="zh-TW" sz="2400">
                <a:ea typeface="新細明體" pitchFamily="18" charset="-120"/>
                <a:cs typeface="Tahoma" pitchFamily="34" charset="0"/>
              </a:rPr>
              <a:t>he height of v = the height of </a:t>
            </a:r>
            <a:r>
              <a:rPr lang="en-US" altLang="zh-TW" sz="2400" err="1">
                <a:ea typeface="新細明體" pitchFamily="18" charset="-120"/>
                <a:cs typeface="Tahoma" pitchFamily="34" charset="0"/>
              </a:rPr>
              <a:t>subtree</a:t>
            </a:r>
            <a:r>
              <a:rPr lang="en-US" altLang="zh-TW" sz="2400">
                <a:ea typeface="新細明體" pitchFamily="18" charset="-120"/>
                <a:cs typeface="Tahoma" pitchFamily="34" charset="0"/>
              </a:rPr>
              <a:t> T’ rooted on v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941336" y="3629468"/>
            <a:ext cx="5121915" cy="25545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Algorithm height2(T, v)</a:t>
            </a:r>
          </a:p>
          <a:p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if(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T.isExternal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(v)) </a:t>
            </a:r>
          </a:p>
          <a:p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 return 1 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//leaf node height = 1</a:t>
            </a:r>
          </a:p>
          <a:p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else</a:t>
            </a:r>
          </a:p>
          <a:p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 h = 0;</a:t>
            </a:r>
          </a:p>
          <a:p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 for each w in 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T.children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(v) do</a:t>
            </a:r>
          </a:p>
          <a:p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     h = max(h,height2(</a:t>
            </a:r>
            <a:r>
              <a:rPr lang="en-US" altLang="zh-TW" sz="2000" err="1" smtClean="0">
                <a:latin typeface="Consolas" pitchFamily="49" charset="0"/>
                <a:cs typeface="Consolas" pitchFamily="49" charset="0"/>
              </a:rPr>
              <a:t>T,w</a:t>
            </a:r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))</a:t>
            </a:r>
          </a:p>
          <a:p>
            <a:r>
              <a:rPr lang="en-US" altLang="zh-TW" sz="2000" smtClean="0">
                <a:latin typeface="Consolas" pitchFamily="49" charset="0"/>
                <a:cs typeface="Consolas" pitchFamily="49" charset="0"/>
              </a:rPr>
              <a:t>    return h+1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Outline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5.1 Introduction</a:t>
            </a:r>
          </a:p>
          <a:p>
            <a:r>
              <a:rPr lang="en-US" altLang="zh-TW" b="1">
                <a:solidFill>
                  <a:srgbClr val="C00000"/>
                </a:solidFill>
              </a:rPr>
              <a:t>5.2-5.5 Binary </a:t>
            </a:r>
            <a:r>
              <a:rPr lang="en-US" altLang="zh-TW" b="1" smtClean="0">
                <a:solidFill>
                  <a:srgbClr val="C00000"/>
                </a:solidFill>
              </a:rPr>
              <a:t>trees</a:t>
            </a:r>
          </a:p>
          <a:p>
            <a:pPr lvl="1"/>
            <a:r>
              <a:rPr lang="en-US" altLang="zh-TW" smtClean="0">
                <a:solidFill>
                  <a:schemeClr val="bg1">
                    <a:lumMod val="50000"/>
                  </a:schemeClr>
                </a:solidFill>
              </a:rPr>
              <a:t>5.2 Basics</a:t>
            </a:r>
          </a:p>
          <a:p>
            <a:pPr lvl="1"/>
            <a:r>
              <a:rPr lang="en-US" altLang="zh-TW" b="1" smtClean="0">
                <a:solidFill>
                  <a:srgbClr val="C00000"/>
                </a:solidFill>
              </a:rPr>
              <a:t>5.3 Traversal and iterators</a:t>
            </a:r>
          </a:p>
          <a:p>
            <a:pPr lvl="1"/>
            <a:r>
              <a:rPr lang="en-US" altLang="zh-TW" smtClean="0"/>
              <a:t>5.4 Additional operations</a:t>
            </a:r>
          </a:p>
          <a:p>
            <a:pPr lvl="1"/>
            <a:r>
              <a:rPr lang="en-US" altLang="zh-TW" smtClean="0"/>
              <a:t>5.5 Threaded binary tree</a:t>
            </a:r>
            <a:endParaRPr lang="en-US" altLang="zh-TW"/>
          </a:p>
          <a:p>
            <a:pPr lvl="1"/>
            <a:endParaRPr lang="en-US" altLang="zh-TW" smtClean="0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32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Binary Tree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Many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binary tree operations</a:t>
            </a:r>
            <a:r>
              <a:rPr lang="en-US" altLang="zh-TW" smtClean="0">
                <a:ea typeface="新細明體" charset="-120"/>
              </a:rPr>
              <a:t> are done by performing a </a:t>
            </a:r>
            <a:r>
              <a:rPr lang="en-US" altLang="zh-TW" smtClean="0">
                <a:solidFill>
                  <a:srgbClr val="FF0000"/>
                </a:solidFill>
                <a:ea typeface="新細明體" charset="-120"/>
              </a:rPr>
              <a:t>traversal</a:t>
            </a:r>
            <a:r>
              <a:rPr lang="en-US" altLang="zh-TW" smtClean="0">
                <a:ea typeface="新細明體" charset="-120"/>
              </a:rPr>
              <a:t> of the binary tree.</a:t>
            </a:r>
          </a:p>
          <a:p>
            <a:r>
              <a:rPr lang="en-US" altLang="zh-TW" smtClean="0">
                <a:ea typeface="新細明體" charset="-120"/>
              </a:rPr>
              <a:t>In a traversal, each element of the binary tree is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visited</a:t>
            </a:r>
            <a:r>
              <a:rPr lang="en-US" altLang="zh-TW" smtClean="0">
                <a:ea typeface="新細明體" charset="-120"/>
              </a:rPr>
              <a:t>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exactly once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>
                <a:ea typeface="新細明體" charset="-120"/>
              </a:rPr>
              <a:t>During the </a:t>
            </a:r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visit</a:t>
            </a:r>
            <a:r>
              <a:rPr lang="en-US" altLang="zh-TW" smtClean="0">
                <a:ea typeface="新細明體" charset="-120"/>
              </a:rPr>
              <a:t> of an element,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all action 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en-US" altLang="zh-TW" smtClean="0"/>
              <a:t>operation  like </a:t>
            </a:r>
            <a:r>
              <a:rPr lang="en-US" altLang="zh-TW" smtClean="0">
                <a:ea typeface="新細明體" charset="-120"/>
              </a:rPr>
              <a:t>make a clone, display, evaluate the operator, etc.)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with respect to this element is taken</a:t>
            </a:r>
            <a:r>
              <a:rPr lang="en-US" altLang="zh-TW" smtClean="0">
                <a:ea typeface="新細明體" charset="-120"/>
              </a:rPr>
              <a:t>.</a:t>
            </a:r>
          </a:p>
          <a:p>
            <a:r>
              <a:rPr lang="en-US" altLang="zh-TW" smtClean="0"/>
              <a:t>Full traversal produces a </a:t>
            </a:r>
            <a:r>
              <a:rPr lang="en-US" altLang="zh-TW" smtClean="0">
                <a:solidFill>
                  <a:srgbClr val="C00000"/>
                </a:solidFill>
              </a:rPr>
              <a:t>linear order </a:t>
            </a:r>
            <a:r>
              <a:rPr lang="en-US" altLang="zh-TW" smtClean="0"/>
              <a:t>for the nodes in a tree</a:t>
            </a:r>
          </a:p>
          <a:p>
            <a:pPr lvl="1"/>
            <a:r>
              <a:rPr lang="en-US" altLang="zh-TW" sz="2600" err="1" smtClean="0"/>
              <a:t>Linearized</a:t>
            </a:r>
            <a:r>
              <a:rPr lang="en-US" altLang="zh-TW" sz="2600" smtClean="0"/>
              <a:t> sequence of a binary tree can be useful</a:t>
            </a:r>
            <a:endParaRPr lang="zh-TW" altLang="en-US" sz="260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Binary Tree Traversal Methods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164596"/>
          </a:xfrm>
        </p:spPr>
        <p:txBody>
          <a:bodyPr/>
          <a:lstStyle/>
          <a:p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Preorder</a:t>
            </a:r>
          </a:p>
          <a:p>
            <a:r>
              <a:rPr lang="en-US" altLang="zh-TW" err="1" smtClean="0">
                <a:solidFill>
                  <a:srgbClr val="0000CC"/>
                </a:solidFill>
                <a:ea typeface="新細明體" charset="-120"/>
              </a:rPr>
              <a:t>Inorder</a:t>
            </a:r>
            <a:endParaRPr lang="en-US" altLang="zh-TW" smtClean="0">
              <a:solidFill>
                <a:srgbClr val="0000CC"/>
              </a:solidFill>
              <a:ea typeface="新細明體" charset="-120"/>
            </a:endParaRPr>
          </a:p>
          <a:p>
            <a:r>
              <a:rPr lang="en-US" altLang="zh-TW" err="1" smtClean="0">
                <a:solidFill>
                  <a:srgbClr val="0000CC"/>
                </a:solidFill>
                <a:ea typeface="新細明體" charset="-120"/>
              </a:rPr>
              <a:t>Postorder</a:t>
            </a:r>
            <a:endParaRPr lang="en-US" altLang="zh-TW" smtClean="0">
              <a:solidFill>
                <a:srgbClr val="0000CC"/>
              </a:solidFill>
              <a:ea typeface="新細明體" charset="-120"/>
            </a:endParaRPr>
          </a:p>
          <a:p>
            <a:r>
              <a:rPr lang="en-US" altLang="zh-TW" smtClean="0">
                <a:solidFill>
                  <a:srgbClr val="0000CC"/>
                </a:solidFill>
                <a:ea typeface="新細明體" charset="-120"/>
              </a:rPr>
              <a:t>Level order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826032" y="3741149"/>
            <a:ext cx="1923792" cy="2357581"/>
            <a:chOff x="724517" y="3635463"/>
            <a:chExt cx="2201418" cy="2697808"/>
          </a:xfrm>
        </p:grpSpPr>
        <p:sp>
          <p:nvSpPr>
            <p:cNvPr id="6" name="橢圓 5"/>
            <p:cNvSpPr/>
            <p:nvPr/>
          </p:nvSpPr>
          <p:spPr>
            <a:xfrm>
              <a:off x="72451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A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145603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B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109027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/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182179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C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18755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D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2560175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E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145603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*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1821797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*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2187557" y="3635463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smtClean="0">
                  <a:solidFill>
                    <a:schemeClr val="tx1"/>
                  </a:solidFill>
                </a:rPr>
                <a:t>+</a:t>
              </a:r>
              <a:endParaRPr lang="zh-TW" altLang="en-US" sz="2000">
                <a:solidFill>
                  <a:schemeClr val="tx1"/>
                </a:solidFill>
              </a:endParaRPr>
            </a:p>
          </p:txBody>
        </p:sp>
        <p:cxnSp>
          <p:nvCxnSpPr>
            <p:cNvPr id="15" name="直線接點 14"/>
            <p:cNvCxnSpPr>
              <a:stCxn id="8" idx="3"/>
              <a:endCxn id="6" idx="0"/>
            </p:cNvCxnSpPr>
            <p:nvPr/>
          </p:nvCxnSpPr>
          <p:spPr>
            <a:xfrm flipH="1">
              <a:off x="907397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8" idx="5"/>
              <a:endCxn id="7" idx="0"/>
            </p:cNvCxnSpPr>
            <p:nvPr/>
          </p:nvCxnSpPr>
          <p:spPr>
            <a:xfrm>
              <a:off x="1402473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2" idx="3"/>
              <a:endCxn id="8" idx="0"/>
            </p:cNvCxnSpPr>
            <p:nvPr/>
          </p:nvCxnSpPr>
          <p:spPr>
            <a:xfrm flipH="1">
              <a:off x="1273157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12" idx="5"/>
              <a:endCxn id="9" idx="0"/>
            </p:cNvCxnSpPr>
            <p:nvPr/>
          </p:nvCxnSpPr>
          <p:spPr>
            <a:xfrm>
              <a:off x="1768233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13" idx="3"/>
              <a:endCxn id="12" idx="0"/>
            </p:cNvCxnSpPr>
            <p:nvPr/>
          </p:nvCxnSpPr>
          <p:spPr>
            <a:xfrm flipH="1">
              <a:off x="1638917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3" idx="5"/>
              <a:endCxn id="10" idx="0"/>
            </p:cNvCxnSpPr>
            <p:nvPr/>
          </p:nvCxnSpPr>
          <p:spPr>
            <a:xfrm>
              <a:off x="2133993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4" idx="3"/>
              <a:endCxn id="13" idx="0"/>
            </p:cNvCxnSpPr>
            <p:nvPr/>
          </p:nvCxnSpPr>
          <p:spPr>
            <a:xfrm flipH="1">
              <a:off x="2004677" y="3947659"/>
              <a:ext cx="236444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14" idx="5"/>
              <a:endCxn id="11" idx="0"/>
            </p:cNvCxnSpPr>
            <p:nvPr/>
          </p:nvCxnSpPr>
          <p:spPr>
            <a:xfrm>
              <a:off x="2499753" y="3947659"/>
              <a:ext cx="243302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3289996" y="5030961"/>
            <a:ext cx="5593159" cy="1303164"/>
            <a:chOff x="3338983" y="4261055"/>
            <a:chExt cx="5593159" cy="1303164"/>
          </a:xfrm>
        </p:grpSpPr>
        <p:sp>
          <p:nvSpPr>
            <p:cNvPr id="24" name="向右箭號 23"/>
            <p:cNvSpPr/>
            <p:nvPr/>
          </p:nvSpPr>
          <p:spPr>
            <a:xfrm>
              <a:off x="3338983" y="4261055"/>
              <a:ext cx="2473989" cy="598278"/>
            </a:xfrm>
            <a:prstGeom prst="rightArrow">
              <a:avLst/>
            </a:prstGeom>
            <a:solidFill>
              <a:srgbClr val="F3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906046" y="4360139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smtClean="0"/>
                <a:t>A / B * C * D + E</a:t>
              </a:r>
              <a:endParaRPr lang="zh-TW" altLang="en-US" sz="200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3338985" y="4375528"/>
              <a:ext cx="1934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err="1" smtClean="0"/>
                <a:t>Inorder</a:t>
              </a:r>
              <a:r>
                <a:rPr lang="en-US" altLang="zh-TW" sz="2000" smtClean="0"/>
                <a:t> traversal</a:t>
              </a:r>
              <a:endParaRPr lang="zh-TW" altLang="en-US" sz="2000"/>
            </a:p>
          </p:txBody>
        </p:sp>
        <p:sp>
          <p:nvSpPr>
            <p:cNvPr id="27" name="向右箭號 26"/>
            <p:cNvSpPr/>
            <p:nvPr/>
          </p:nvSpPr>
          <p:spPr>
            <a:xfrm>
              <a:off x="3338984" y="4965941"/>
              <a:ext cx="2506646" cy="598278"/>
            </a:xfrm>
            <a:prstGeom prst="rightArrow">
              <a:avLst/>
            </a:prstGeom>
            <a:solidFill>
              <a:srgbClr val="F3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338984" y="5080414"/>
              <a:ext cx="2183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err="1" smtClean="0"/>
                <a:t>Postorder</a:t>
              </a:r>
              <a:r>
                <a:rPr lang="en-US" altLang="zh-TW" sz="2000" b="1" smtClean="0"/>
                <a:t> </a:t>
              </a:r>
              <a:r>
                <a:rPr lang="en-US" altLang="zh-TW" sz="2000" smtClean="0"/>
                <a:t>traversal</a:t>
              </a:r>
              <a:endParaRPr lang="zh-TW" altLang="en-US" sz="200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906046" y="5065025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smtClean="0"/>
                <a:t>A B / C * D * E +</a:t>
              </a:r>
              <a:endParaRPr lang="zh-TW" altLang="en-US" sz="200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887945" y="4360139"/>
              <a:ext cx="7827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smtClean="0"/>
                <a:t>(infix)</a:t>
              </a:r>
              <a:endParaRPr lang="zh-TW" altLang="en-US" sz="200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7887945" y="5065025"/>
              <a:ext cx="1044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smtClean="0"/>
                <a:t>(postfix)</a:t>
              </a:r>
              <a:endParaRPr lang="zh-TW" altLang="en-US" sz="2000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3289997" y="4370400"/>
            <a:ext cx="4404424" cy="598278"/>
            <a:chOff x="3338984" y="5627697"/>
            <a:chExt cx="4404424" cy="598278"/>
          </a:xfrm>
        </p:grpSpPr>
        <p:sp>
          <p:nvSpPr>
            <p:cNvPr id="33" name="向右箭號 32"/>
            <p:cNvSpPr/>
            <p:nvPr/>
          </p:nvSpPr>
          <p:spPr>
            <a:xfrm>
              <a:off x="3338984" y="5627697"/>
              <a:ext cx="2425003" cy="598278"/>
            </a:xfrm>
            <a:prstGeom prst="rightArrow">
              <a:avLst/>
            </a:prstGeom>
            <a:solidFill>
              <a:srgbClr val="F3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338984" y="5742170"/>
              <a:ext cx="2082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smtClean="0"/>
                <a:t>Preorder </a:t>
              </a:r>
              <a:r>
                <a:rPr lang="en-US" altLang="zh-TW" sz="2000" smtClean="0"/>
                <a:t>traversal</a:t>
              </a:r>
              <a:endParaRPr lang="zh-TW" altLang="en-US" sz="200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906046" y="5726781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smtClean="0"/>
                <a:t>+ * * / A B C D E</a:t>
              </a:r>
              <a:endParaRPr lang="zh-TW" altLang="en-US" sz="200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3289997" y="3692616"/>
            <a:ext cx="4404424" cy="598278"/>
            <a:chOff x="3338984" y="5640021"/>
            <a:chExt cx="4404424" cy="598278"/>
          </a:xfrm>
        </p:grpSpPr>
        <p:sp>
          <p:nvSpPr>
            <p:cNvPr id="37" name="向右箭號 36"/>
            <p:cNvSpPr/>
            <p:nvPr/>
          </p:nvSpPr>
          <p:spPr>
            <a:xfrm>
              <a:off x="3338984" y="5640021"/>
              <a:ext cx="2457660" cy="598278"/>
            </a:xfrm>
            <a:prstGeom prst="rightArrow">
              <a:avLst/>
            </a:prstGeom>
            <a:solidFill>
              <a:srgbClr val="F3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338984" y="5754494"/>
              <a:ext cx="235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smtClean="0"/>
                <a:t>Level-order </a:t>
              </a:r>
              <a:r>
                <a:rPr lang="en-US" altLang="zh-TW" sz="2000" smtClean="0"/>
                <a:t>traversal</a:t>
              </a:r>
              <a:endParaRPr lang="zh-TW" altLang="en-US" sz="200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906046" y="5739105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smtClean="0"/>
                <a:t>+ * E * D / C A B</a:t>
              </a:r>
              <a:endParaRPr lang="zh-TW" altLang="en-US" sz="2000"/>
            </a:p>
          </p:txBody>
        </p:sp>
      </p:grpSp>
      <p:sp>
        <p:nvSpPr>
          <p:cNvPr id="40" name="內容版面配置區 2"/>
          <p:cNvSpPr txBox="1">
            <a:spLocks/>
          </p:cNvSpPr>
          <p:nvPr/>
        </p:nvSpPr>
        <p:spPr>
          <a:xfrm>
            <a:off x="3038622" y="1541990"/>
            <a:ext cx="5739618" cy="1679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traversal produces a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order 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nodes in a tree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kumimoji="0" lang="en-US" altLang="zh-TW" sz="2800" b="0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Linearized</a:t>
            </a:r>
            <a:r>
              <a:rPr kumimoji="0" lang="en-US" altLang="zh-TW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sequence of a binary tree can be useful</a:t>
            </a:r>
            <a:endParaRPr kumimoji="0" lang="zh-TW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61258" y="6139543"/>
            <a:ext cx="296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BT with arithmetic expression</a:t>
            </a:r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7811744" y="4452445"/>
            <a:ext cx="937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smtClean="0"/>
              <a:t>(prefix)</a:t>
            </a:r>
            <a:endParaRPr lang="zh-TW" alt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/>
              <a:t>Preorder, </a:t>
            </a:r>
            <a:r>
              <a:rPr lang="en-US" altLang="zh-TW" err="1" smtClean="0"/>
              <a:t>Inorder</a:t>
            </a:r>
            <a:r>
              <a:rPr lang="en-US" altLang="zh-TW" smtClean="0"/>
              <a:t>, and </a:t>
            </a:r>
            <a:r>
              <a:rPr lang="en-US" altLang="zh-TW" err="1" smtClean="0"/>
              <a:t>Postorder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407059"/>
          </a:xfrm>
        </p:spPr>
        <p:txBody>
          <a:bodyPr>
            <a:normAutofit lnSpcReduction="10000"/>
          </a:bodyPr>
          <a:lstStyle/>
          <a:p>
            <a:r>
              <a:rPr lang="en-US" altLang="zh-TW" smtClean="0"/>
              <a:t>Let us define</a:t>
            </a:r>
          </a:p>
          <a:p>
            <a:pPr lvl="1">
              <a:tabLst>
                <a:tab pos="1077913" algn="l"/>
              </a:tabLst>
            </a:pPr>
            <a:r>
              <a:rPr lang="en-US" altLang="zh-TW" smtClean="0"/>
              <a:t>L 	moving left </a:t>
            </a:r>
          </a:p>
          <a:p>
            <a:pPr lvl="1">
              <a:tabLst>
                <a:tab pos="1077913" algn="l"/>
              </a:tabLst>
            </a:pPr>
            <a:r>
              <a:rPr lang="en-US" altLang="zh-TW" smtClean="0"/>
              <a:t>V 	visiting the node</a:t>
            </a:r>
          </a:p>
          <a:p>
            <a:pPr lvl="1">
              <a:tabLst>
                <a:tab pos="1077913" algn="l"/>
              </a:tabLst>
            </a:pPr>
            <a:r>
              <a:rPr lang="en-US" altLang="zh-TW" smtClean="0"/>
              <a:t>R 	moving right</a:t>
            </a:r>
          </a:p>
          <a:p>
            <a:pPr>
              <a:tabLst>
                <a:tab pos="1077913" algn="l"/>
              </a:tabLst>
            </a:pPr>
            <a:r>
              <a:rPr lang="en-US" altLang="zh-TW" smtClean="0"/>
              <a:t>Possible combinations of traversal</a:t>
            </a:r>
          </a:p>
          <a:p>
            <a:pPr lvl="1">
              <a:tabLst>
                <a:tab pos="1077913" algn="l"/>
              </a:tabLst>
            </a:pPr>
            <a:r>
              <a:rPr lang="en-US" altLang="zh-TW" smtClean="0"/>
              <a:t>Various positions of the V with respect to the L and R</a:t>
            </a:r>
          </a:p>
          <a:p>
            <a:pPr lvl="1">
              <a:tabLst>
                <a:tab pos="1077913" algn="l"/>
              </a:tabLst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86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68473"/>
              </p:ext>
            </p:extLst>
          </p:nvPr>
        </p:nvGraphicFramePr>
        <p:xfrm>
          <a:off x="931651" y="4125885"/>
          <a:ext cx="7290399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0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1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7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24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Mirror</a:t>
                      </a:r>
                      <a:r>
                        <a:rPr lang="en-US" altLang="zh-TW" sz="2000" baseline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L &amp; R</a:t>
                      </a:r>
                      <a:endParaRPr lang="zh-TW" altLang="en-US" sz="2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smtClean="0"/>
                        <a:t>Preorder</a:t>
                      </a:r>
                      <a:endParaRPr lang="zh-TW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smtClean="0">
                          <a:solidFill>
                            <a:srgbClr val="C00000"/>
                          </a:solidFill>
                        </a:rPr>
                        <a:t>V</a:t>
                      </a:r>
                      <a:r>
                        <a:rPr lang="en-US" altLang="zh-TW" sz="2400" b="1" smtClean="0"/>
                        <a:t>LR</a:t>
                      </a:r>
                      <a:endParaRPr lang="zh-TW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VRL</a:t>
                      </a:r>
                      <a:endParaRPr lang="zh-TW" altLang="en-US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Inorder</a:t>
                      </a:r>
                      <a:r>
                        <a:rPr lang="en-US" altLang="zh-TW" sz="2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(V is in between L and R)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smtClean="0"/>
                        <a:t>L</a:t>
                      </a:r>
                      <a:r>
                        <a:rPr lang="en-US" altLang="zh-TW" sz="2400" b="1" smtClean="0">
                          <a:solidFill>
                            <a:srgbClr val="C00000"/>
                          </a:solidFill>
                        </a:rPr>
                        <a:t>V</a:t>
                      </a:r>
                      <a:r>
                        <a:rPr lang="en-US" altLang="zh-TW" sz="2400" b="1" smtClean="0"/>
                        <a:t>R</a:t>
                      </a:r>
                      <a:endParaRPr lang="zh-TW" altLang="en-US" sz="2400" b="1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RVL</a:t>
                      </a:r>
                      <a:endParaRPr lang="zh-TW" altLang="en-US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kern="120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Postorder</a:t>
                      </a:r>
                      <a:endParaRPr lang="zh-TW" alt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LR</a:t>
                      </a:r>
                      <a:r>
                        <a:rPr lang="en-US" altLang="zh-TW" sz="2400" b="1" kern="120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zh-TW" altLang="en-US" sz="2400" b="1" kern="120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RLV</a:t>
                      </a:r>
                      <a:endParaRPr lang="zh-TW" altLang="en-US" sz="24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8" name="直線單箭頭接點 7"/>
          <p:cNvCxnSpPr/>
          <p:nvPr/>
        </p:nvCxnSpPr>
        <p:spPr>
          <a:xfrm flipV="1">
            <a:off x="6392174" y="5717766"/>
            <a:ext cx="232913" cy="353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5684807" y="6019194"/>
            <a:ext cx="231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mtClean="0"/>
              <a:t>mirrored orders are less widely used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6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Inorder</a:t>
            </a:r>
            <a:r>
              <a:rPr lang="en-US" altLang="zh-TW" smtClean="0">
                <a:ea typeface="新細明體" charset="-120"/>
              </a:rPr>
              <a:t>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67919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template &lt;class T&gt;</a:t>
            </a:r>
          </a:p>
          <a:p>
            <a:pPr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void 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Inorder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(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TreeNode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&lt;T&gt; *t)</a:t>
            </a:r>
          </a:p>
          <a:p>
            <a:pPr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if (t != NULL)</a:t>
            </a:r>
          </a:p>
          <a:p>
            <a:pPr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{</a:t>
            </a:r>
          </a:p>
          <a:p>
            <a:pPr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   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Inorder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(t-&gt;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leftChild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);   </a:t>
            </a:r>
          </a:p>
          <a:p>
            <a:pPr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   Visit(t); </a:t>
            </a:r>
          </a:p>
          <a:p>
            <a:pPr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   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Inorder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(t-&gt;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rightChild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}</a:t>
            </a:r>
          </a:p>
          <a:p>
            <a:pPr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}</a:t>
            </a:r>
          </a:p>
          <a:p>
            <a:pPr>
              <a:buNone/>
            </a:pPr>
            <a:endParaRPr lang="zh-TW" altLang="en-US" sz="240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Inorder</a:t>
            </a:r>
            <a:r>
              <a:rPr lang="en-US" altLang="zh-TW" smtClean="0">
                <a:ea typeface="新細明體" charset="-120"/>
              </a:rPr>
              <a:t> Example (Visit = Print)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88</a:t>
            </a:fld>
            <a:endParaRPr lang="zh-TW" altLang="en-US"/>
          </a:p>
        </p:txBody>
      </p:sp>
      <p:grpSp>
        <p:nvGrpSpPr>
          <p:cNvPr id="3" name="群組 23"/>
          <p:cNvGrpSpPr/>
          <p:nvPr/>
        </p:nvGrpSpPr>
        <p:grpSpPr>
          <a:xfrm>
            <a:off x="342896" y="2106398"/>
            <a:ext cx="2672443" cy="2497293"/>
            <a:chOff x="1028696" y="1959442"/>
            <a:chExt cx="2672443" cy="2497293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971795" y="3026242"/>
              <a:ext cx="381000" cy="461963"/>
              <a:chOff x="4176" y="1104"/>
              <a:chExt cx="240" cy="291"/>
            </a:xfrm>
          </p:grpSpPr>
          <p:sp>
            <p:nvSpPr>
              <p:cNvPr id="18" name="Oval 24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 sz="2400"/>
              </a:p>
            </p:txBody>
          </p:sp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970310" y="1959442"/>
              <a:ext cx="381000" cy="461963"/>
              <a:chOff x="4176" y="1104"/>
              <a:chExt cx="240" cy="291"/>
            </a:xfrm>
          </p:grpSpPr>
          <p:sp>
            <p:nvSpPr>
              <p:cNvPr id="14" name="Oval 3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 sz="2400"/>
              </a:p>
            </p:txBody>
          </p:sp>
          <p:sp>
            <p:nvSpPr>
              <p:cNvPr id="15" name="Text Box 3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Line 38"/>
            <p:cNvSpPr>
              <a:spLocks noChangeShapeType="1"/>
            </p:cNvSpPr>
            <p:nvPr/>
          </p:nvSpPr>
          <p:spPr bwMode="auto">
            <a:xfrm flipH="1">
              <a:off x="1273628" y="2264242"/>
              <a:ext cx="696681" cy="8218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>
              <a:off x="2275110" y="2340442"/>
              <a:ext cx="762004" cy="7619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1970310" y="1959442"/>
              <a:ext cx="762000" cy="4619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solidFill>
                    <a:schemeClr val="tx1"/>
                  </a:solidFill>
                  <a:ea typeface="新細明體" charset="-120"/>
                </a:rPr>
                <a:t>A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grpSp>
          <p:nvGrpSpPr>
            <p:cNvPr id="7" name="群組 22"/>
            <p:cNvGrpSpPr/>
            <p:nvPr/>
          </p:nvGrpSpPr>
          <p:grpSpPr>
            <a:xfrm>
              <a:off x="1028696" y="3042571"/>
              <a:ext cx="762000" cy="461963"/>
              <a:chOff x="293910" y="3026242"/>
              <a:chExt cx="762000" cy="461963"/>
            </a:xfrm>
          </p:grpSpPr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293910" y="3026242"/>
                <a:ext cx="381000" cy="461963"/>
                <a:chOff x="4176" y="1104"/>
                <a:chExt cx="240" cy="291"/>
              </a:xfrm>
            </p:grpSpPr>
            <p:sp>
              <p:nvSpPr>
                <p:cNvPr id="16" name="Oval 31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 sz="2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Text Box 41"/>
              <p:cNvSpPr txBox="1">
                <a:spLocks noChangeArrowheads="1"/>
              </p:cNvSpPr>
              <p:nvPr/>
            </p:nvSpPr>
            <p:spPr bwMode="auto">
              <a:xfrm>
                <a:off x="293910" y="3026242"/>
                <a:ext cx="762000" cy="46196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 smtClean="0">
                    <a:solidFill>
                      <a:schemeClr val="tx1"/>
                    </a:solidFill>
                    <a:ea typeface="新細明體" charset="-120"/>
                  </a:rPr>
                  <a:t>B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p:grpSp>
        <p:sp>
          <p:nvSpPr>
            <p:cNvPr id="13" name="Text Box 42"/>
            <p:cNvSpPr txBox="1">
              <a:spLocks noChangeArrowheads="1"/>
            </p:cNvSpPr>
            <p:nvPr/>
          </p:nvSpPr>
          <p:spPr bwMode="auto">
            <a:xfrm>
              <a:off x="2939139" y="3091557"/>
              <a:ext cx="762000" cy="4619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solidFill>
                    <a:schemeClr val="tx1"/>
                  </a:solidFill>
                  <a:ea typeface="新細明體" charset="-120"/>
                </a:rPr>
                <a:t>C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20" name="Text Box 55"/>
            <p:cNvSpPr txBox="1">
              <a:spLocks noChangeArrowheads="1"/>
            </p:cNvSpPr>
            <p:nvPr/>
          </p:nvSpPr>
          <p:spPr bwMode="auto">
            <a:xfrm>
              <a:off x="16546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B</a:t>
              </a:r>
              <a:endParaRPr lang="en-US" altLang="zh-TW" sz="2400">
                <a:ea typeface="新細明體" charset="-120"/>
              </a:endParaRPr>
            </a:p>
          </p:txBody>
        </p:sp>
        <p:sp>
          <p:nvSpPr>
            <p:cNvPr id="21" name="Text Box 56"/>
            <p:cNvSpPr txBox="1">
              <a:spLocks noChangeArrowheads="1"/>
            </p:cNvSpPr>
            <p:nvPr/>
          </p:nvSpPr>
          <p:spPr bwMode="auto">
            <a:xfrm>
              <a:off x="19594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A</a:t>
              </a:r>
              <a:endParaRPr lang="en-US" altLang="zh-TW" sz="2400">
                <a:ea typeface="新細明體" charset="-120"/>
              </a:endParaRPr>
            </a:p>
          </p:txBody>
        </p:sp>
        <p:sp>
          <p:nvSpPr>
            <p:cNvPr id="22" name="Text Box 57"/>
            <p:cNvSpPr txBox="1">
              <a:spLocks noChangeArrowheads="1"/>
            </p:cNvSpPr>
            <p:nvPr/>
          </p:nvSpPr>
          <p:spPr bwMode="auto">
            <a:xfrm>
              <a:off x="22642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C</a:t>
              </a:r>
              <a:endParaRPr lang="en-US" altLang="zh-TW" sz="2400">
                <a:ea typeface="新細明體" charset="-120"/>
              </a:endParaRPr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3331028" y="1812471"/>
            <a:ext cx="5562600" cy="3322638"/>
            <a:chOff x="720" y="864"/>
            <a:chExt cx="3504" cy="2093"/>
          </a:xfrm>
        </p:grpSpPr>
        <p:grpSp>
          <p:nvGrpSpPr>
            <p:cNvPr id="24" name="Group 4"/>
            <p:cNvGrpSpPr>
              <a:grpSpLocks/>
            </p:cNvGrpSpPr>
            <p:nvPr/>
          </p:nvGrpSpPr>
          <p:grpSpPr bwMode="auto">
            <a:xfrm>
              <a:off x="1008" y="2160"/>
              <a:ext cx="240" cy="365"/>
              <a:chOff x="4176" y="1104"/>
              <a:chExt cx="240" cy="365"/>
            </a:xfrm>
          </p:grpSpPr>
          <p:sp>
            <p:nvSpPr>
              <p:cNvPr id="73" name="Oval 5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4" name="Text Box 6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720" y="2592"/>
              <a:ext cx="240" cy="365"/>
              <a:chOff x="4176" y="1104"/>
              <a:chExt cx="240" cy="365"/>
            </a:xfrm>
          </p:grpSpPr>
          <p:sp>
            <p:nvSpPr>
              <p:cNvPr id="71" name="Oval 8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2" name="Text Box 9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10"/>
            <p:cNvGrpSpPr>
              <a:grpSpLocks/>
            </p:cNvGrpSpPr>
            <p:nvPr/>
          </p:nvGrpSpPr>
          <p:grpSpPr bwMode="auto">
            <a:xfrm>
              <a:off x="1344" y="2592"/>
              <a:ext cx="240" cy="365"/>
              <a:chOff x="4176" y="1104"/>
              <a:chExt cx="240" cy="365"/>
            </a:xfrm>
          </p:grpSpPr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0" name="Text Box 12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912" y="2400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1248" y="2352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7" name="Group 15"/>
            <p:cNvGrpSpPr>
              <a:grpSpLocks/>
            </p:cNvGrpSpPr>
            <p:nvPr/>
          </p:nvGrpSpPr>
          <p:grpSpPr bwMode="auto">
            <a:xfrm>
              <a:off x="2256" y="2112"/>
              <a:ext cx="240" cy="365"/>
              <a:chOff x="4176" y="1104"/>
              <a:chExt cx="240" cy="365"/>
            </a:xfrm>
          </p:grpSpPr>
          <p:sp>
            <p:nvSpPr>
              <p:cNvPr id="67" name="Oval 1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8" name="Text Box 1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2544" y="2592"/>
              <a:ext cx="240" cy="365"/>
              <a:chOff x="4176" y="1104"/>
              <a:chExt cx="240" cy="365"/>
            </a:xfrm>
          </p:grpSpPr>
          <p:sp>
            <p:nvSpPr>
              <p:cNvPr id="65" name="Oval 19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" name="Text Box 20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2448" y="2352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22"/>
            <p:cNvGrpSpPr>
              <a:grpSpLocks/>
            </p:cNvGrpSpPr>
            <p:nvPr/>
          </p:nvGrpSpPr>
          <p:grpSpPr bwMode="auto">
            <a:xfrm>
              <a:off x="3744" y="1536"/>
              <a:ext cx="240" cy="365"/>
              <a:chOff x="4176" y="1104"/>
              <a:chExt cx="240" cy="365"/>
            </a:xfrm>
          </p:grpSpPr>
          <p:sp>
            <p:nvSpPr>
              <p:cNvPr id="63" name="Oval 23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4" name="Text Box 24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25"/>
            <p:cNvGrpSpPr>
              <a:grpSpLocks/>
            </p:cNvGrpSpPr>
            <p:nvPr/>
          </p:nvGrpSpPr>
          <p:grpSpPr bwMode="auto">
            <a:xfrm>
              <a:off x="3456" y="1968"/>
              <a:ext cx="240" cy="365"/>
              <a:chOff x="4176" y="1104"/>
              <a:chExt cx="240" cy="365"/>
            </a:xfrm>
          </p:grpSpPr>
          <p:sp>
            <p:nvSpPr>
              <p:cNvPr id="61" name="Oval 2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2" name="Text Box 2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3648" y="1776"/>
              <a:ext cx="14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4" name="Group 29"/>
            <p:cNvGrpSpPr>
              <a:grpSpLocks/>
            </p:cNvGrpSpPr>
            <p:nvPr/>
          </p:nvGrpSpPr>
          <p:grpSpPr bwMode="auto">
            <a:xfrm>
              <a:off x="1728" y="1536"/>
              <a:ext cx="240" cy="365"/>
              <a:chOff x="4176" y="1104"/>
              <a:chExt cx="240" cy="365"/>
            </a:xfrm>
          </p:grpSpPr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" name="Text Box 31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1200" y="1728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1968" y="1728"/>
              <a:ext cx="33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2784" y="864"/>
              <a:ext cx="240" cy="365"/>
              <a:chOff x="4176" y="1104"/>
              <a:chExt cx="240" cy="365"/>
            </a:xfrm>
          </p:grpSpPr>
          <p:sp>
            <p:nvSpPr>
              <p:cNvPr id="57" name="Oval 35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Text Box 36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1920" y="1056"/>
              <a:ext cx="86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2976" y="1104"/>
              <a:ext cx="81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2784" y="864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1728" y="153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>
              <a:off x="3744" y="153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1008" y="2160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256" y="211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3456" y="1968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f</a:t>
              </a:r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>
              <a:off x="720" y="2544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g</a:t>
              </a:r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344" y="259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h</a:t>
              </a:r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2592" y="259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i</a:t>
              </a:r>
            </a:p>
          </p:txBody>
        </p:sp>
        <p:grpSp>
          <p:nvGrpSpPr>
            <p:cNvPr id="37" name="Group 48"/>
            <p:cNvGrpSpPr>
              <a:grpSpLocks/>
            </p:cNvGrpSpPr>
            <p:nvPr/>
          </p:nvGrpSpPr>
          <p:grpSpPr bwMode="auto">
            <a:xfrm>
              <a:off x="3696" y="2496"/>
              <a:ext cx="240" cy="365"/>
              <a:chOff x="4176" y="1104"/>
              <a:chExt cx="240" cy="365"/>
            </a:xfrm>
          </p:grpSpPr>
          <p:sp>
            <p:nvSpPr>
              <p:cNvPr id="55" name="Oval 49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6" name="Text Box 50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3600" y="2256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3744" y="249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j</a:t>
              </a:r>
            </a:p>
          </p:txBody>
        </p:sp>
      </p:grpSp>
      <p:sp>
        <p:nvSpPr>
          <p:cNvPr id="85" name="Text Box 53"/>
          <p:cNvSpPr txBox="1">
            <a:spLocks noChangeArrowheads="1"/>
          </p:cNvSpPr>
          <p:nvPr/>
        </p:nvSpPr>
        <p:spPr bwMode="auto">
          <a:xfrm>
            <a:off x="4914900" y="5421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g</a:t>
            </a:r>
          </a:p>
        </p:txBody>
      </p:sp>
      <p:sp>
        <p:nvSpPr>
          <p:cNvPr id="86" name="Text Box 54"/>
          <p:cNvSpPr txBox="1">
            <a:spLocks noChangeArrowheads="1"/>
          </p:cNvSpPr>
          <p:nvPr/>
        </p:nvSpPr>
        <p:spPr bwMode="auto">
          <a:xfrm>
            <a:off x="5219700" y="5421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d</a:t>
            </a:r>
          </a:p>
        </p:txBody>
      </p:sp>
      <p:sp>
        <p:nvSpPr>
          <p:cNvPr id="87" name="Text Box 55"/>
          <p:cNvSpPr txBox="1">
            <a:spLocks noChangeArrowheads="1"/>
          </p:cNvSpPr>
          <p:nvPr/>
        </p:nvSpPr>
        <p:spPr bwMode="auto">
          <a:xfrm>
            <a:off x="5524500" y="5421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h</a:t>
            </a:r>
          </a:p>
        </p:txBody>
      </p:sp>
      <p:sp>
        <p:nvSpPr>
          <p:cNvPr id="88" name="Text Box 56"/>
          <p:cNvSpPr txBox="1">
            <a:spLocks noChangeArrowheads="1"/>
          </p:cNvSpPr>
          <p:nvPr/>
        </p:nvSpPr>
        <p:spPr bwMode="auto">
          <a:xfrm>
            <a:off x="5829300" y="5421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b</a:t>
            </a: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6134100" y="5421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e</a:t>
            </a:r>
          </a:p>
        </p:txBody>
      </p:sp>
      <p:sp>
        <p:nvSpPr>
          <p:cNvPr id="90" name="Text Box 58"/>
          <p:cNvSpPr txBox="1">
            <a:spLocks noChangeArrowheads="1"/>
          </p:cNvSpPr>
          <p:nvPr/>
        </p:nvSpPr>
        <p:spPr bwMode="auto">
          <a:xfrm>
            <a:off x="6438900" y="5421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i</a:t>
            </a:r>
          </a:p>
        </p:txBody>
      </p:sp>
      <p:sp>
        <p:nvSpPr>
          <p:cNvPr id="91" name="Text Box 59"/>
          <p:cNvSpPr txBox="1">
            <a:spLocks noChangeArrowheads="1"/>
          </p:cNvSpPr>
          <p:nvPr/>
        </p:nvSpPr>
        <p:spPr bwMode="auto">
          <a:xfrm>
            <a:off x="6743700" y="5421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a</a:t>
            </a:r>
          </a:p>
        </p:txBody>
      </p:sp>
      <p:sp>
        <p:nvSpPr>
          <p:cNvPr id="92" name="Text Box 60"/>
          <p:cNvSpPr txBox="1">
            <a:spLocks noChangeArrowheads="1"/>
          </p:cNvSpPr>
          <p:nvPr/>
        </p:nvSpPr>
        <p:spPr bwMode="auto">
          <a:xfrm>
            <a:off x="7048500" y="5421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f</a:t>
            </a:r>
          </a:p>
        </p:txBody>
      </p:sp>
      <p:sp>
        <p:nvSpPr>
          <p:cNvPr id="93" name="Text Box 61"/>
          <p:cNvSpPr txBox="1">
            <a:spLocks noChangeArrowheads="1"/>
          </p:cNvSpPr>
          <p:nvPr/>
        </p:nvSpPr>
        <p:spPr bwMode="auto">
          <a:xfrm>
            <a:off x="7353300" y="5421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j</a:t>
            </a:r>
          </a:p>
        </p:txBody>
      </p:sp>
      <p:sp>
        <p:nvSpPr>
          <p:cNvPr id="94" name="Text Box 62"/>
          <p:cNvSpPr txBox="1">
            <a:spLocks noChangeArrowheads="1"/>
          </p:cNvSpPr>
          <p:nvPr/>
        </p:nvSpPr>
        <p:spPr bwMode="auto">
          <a:xfrm>
            <a:off x="7658100" y="5421086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utoUpdateAnimBg="0"/>
      <p:bldP spid="86" grpId="0" autoUpdateAnimBg="0"/>
      <p:bldP spid="87" grpId="0" autoUpdateAnimBg="0"/>
      <p:bldP spid="88" grpId="0" autoUpdateAnimBg="0"/>
      <p:bldP spid="89" grpId="0" autoUpdateAnimBg="0"/>
      <p:bldP spid="90" grpId="0" autoUpdateAnimBg="0"/>
      <p:bldP spid="91" grpId="0" autoUpdateAnimBg="0"/>
      <p:bldP spid="92" grpId="0" autoUpdateAnimBg="0"/>
      <p:bldP spid="93" grpId="0" autoUpdateAnimBg="0"/>
      <p:bldP spid="94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Inorder</a:t>
            </a:r>
            <a:r>
              <a:rPr lang="en-US" altLang="zh-TW" smtClean="0">
                <a:ea typeface="新細明體" charset="-120"/>
              </a:rPr>
              <a:t> By Projection (Squishing)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89</a:t>
            </a:fld>
            <a:endParaRPr lang="zh-TW" alt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649199" y="1583877"/>
            <a:ext cx="5562600" cy="3322638"/>
            <a:chOff x="720" y="864"/>
            <a:chExt cx="3504" cy="2093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008" y="2160"/>
              <a:ext cx="240" cy="365"/>
              <a:chOff x="4176" y="1104"/>
              <a:chExt cx="240" cy="365"/>
            </a:xfrm>
          </p:grpSpPr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" name="Text Box 6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720" y="2592"/>
              <a:ext cx="240" cy="365"/>
              <a:chOff x="4176" y="1104"/>
              <a:chExt cx="240" cy="365"/>
            </a:xfrm>
          </p:grpSpPr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1344" y="2592"/>
              <a:ext cx="240" cy="365"/>
              <a:chOff x="4176" y="1104"/>
              <a:chExt cx="240" cy="365"/>
            </a:xfrm>
          </p:grpSpPr>
          <p:sp>
            <p:nvSpPr>
              <p:cNvPr id="49" name="Oval 11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912" y="2400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248" y="2352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2256" y="2112"/>
              <a:ext cx="240" cy="365"/>
              <a:chOff x="4176" y="1104"/>
              <a:chExt cx="240" cy="365"/>
            </a:xfrm>
          </p:grpSpPr>
          <p:sp>
            <p:nvSpPr>
              <p:cNvPr id="47" name="Oval 1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" name="Text Box 1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544" y="2592"/>
              <a:ext cx="240" cy="365"/>
              <a:chOff x="4176" y="1104"/>
              <a:chExt cx="240" cy="365"/>
            </a:xfrm>
          </p:grpSpPr>
          <p:sp>
            <p:nvSpPr>
              <p:cNvPr id="45" name="Oval 19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2448" y="2352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3744" y="1536"/>
              <a:ext cx="240" cy="365"/>
              <a:chOff x="4176" y="1104"/>
              <a:chExt cx="240" cy="365"/>
            </a:xfrm>
          </p:grpSpPr>
          <p:sp>
            <p:nvSpPr>
              <p:cNvPr id="43" name="Oval 23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4" name="Text Box 24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3456" y="1968"/>
              <a:ext cx="240" cy="365"/>
              <a:chOff x="4176" y="1104"/>
              <a:chExt cx="240" cy="365"/>
            </a:xfrm>
          </p:grpSpPr>
          <p:sp>
            <p:nvSpPr>
              <p:cNvPr id="41" name="Oval 2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2" name="Text Box 2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H="1">
              <a:off x="3648" y="1776"/>
              <a:ext cx="14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1728" y="1536"/>
              <a:ext cx="240" cy="365"/>
              <a:chOff x="4176" y="1104"/>
              <a:chExt cx="240" cy="365"/>
            </a:xfrm>
          </p:grpSpPr>
          <p:sp>
            <p:nvSpPr>
              <p:cNvPr id="39" name="Oval 30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0" name="Text Box 31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Line 32"/>
            <p:cNvSpPr>
              <a:spLocks noChangeShapeType="1"/>
            </p:cNvSpPr>
            <p:nvPr/>
          </p:nvSpPr>
          <p:spPr bwMode="auto">
            <a:xfrm flipH="1">
              <a:off x="1200" y="1728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1968" y="1728"/>
              <a:ext cx="33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0" name="Group 34"/>
            <p:cNvGrpSpPr>
              <a:grpSpLocks/>
            </p:cNvGrpSpPr>
            <p:nvPr/>
          </p:nvGrpSpPr>
          <p:grpSpPr bwMode="auto">
            <a:xfrm>
              <a:off x="2784" y="864"/>
              <a:ext cx="240" cy="365"/>
              <a:chOff x="4176" y="1104"/>
              <a:chExt cx="240" cy="365"/>
            </a:xfrm>
          </p:grpSpPr>
          <p:sp>
            <p:nvSpPr>
              <p:cNvPr id="37" name="Oval 35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8" name="Text Box 36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 flipH="1">
              <a:off x="1920" y="1056"/>
              <a:ext cx="86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2976" y="1104"/>
              <a:ext cx="81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2784" y="864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1728" y="153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3744" y="153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26" name="Text Box 42"/>
            <p:cNvSpPr txBox="1">
              <a:spLocks noChangeArrowheads="1"/>
            </p:cNvSpPr>
            <p:nvPr/>
          </p:nvSpPr>
          <p:spPr bwMode="auto">
            <a:xfrm>
              <a:off x="1008" y="2160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2256" y="211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8" name="Text Box 44"/>
            <p:cNvSpPr txBox="1">
              <a:spLocks noChangeArrowheads="1"/>
            </p:cNvSpPr>
            <p:nvPr/>
          </p:nvSpPr>
          <p:spPr bwMode="auto">
            <a:xfrm>
              <a:off x="3456" y="1968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f</a:t>
              </a:r>
            </a:p>
          </p:txBody>
        </p:sp>
        <p:sp>
          <p:nvSpPr>
            <p:cNvPr id="29" name="Text Box 45"/>
            <p:cNvSpPr txBox="1">
              <a:spLocks noChangeArrowheads="1"/>
            </p:cNvSpPr>
            <p:nvPr/>
          </p:nvSpPr>
          <p:spPr bwMode="auto">
            <a:xfrm>
              <a:off x="720" y="2544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g</a:t>
              </a:r>
            </a:p>
          </p:txBody>
        </p:sp>
        <p:sp>
          <p:nvSpPr>
            <p:cNvPr id="30" name="Text Box 46"/>
            <p:cNvSpPr txBox="1">
              <a:spLocks noChangeArrowheads="1"/>
            </p:cNvSpPr>
            <p:nvPr/>
          </p:nvSpPr>
          <p:spPr bwMode="auto">
            <a:xfrm>
              <a:off x="1344" y="259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h</a:t>
              </a:r>
            </a:p>
          </p:txBody>
        </p:sp>
        <p:sp>
          <p:nvSpPr>
            <p:cNvPr id="31" name="Text Box 47"/>
            <p:cNvSpPr txBox="1">
              <a:spLocks noChangeArrowheads="1"/>
            </p:cNvSpPr>
            <p:nvPr/>
          </p:nvSpPr>
          <p:spPr bwMode="auto">
            <a:xfrm>
              <a:off x="2592" y="259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i</a:t>
              </a:r>
            </a:p>
          </p:txBody>
        </p:sp>
        <p:grpSp>
          <p:nvGrpSpPr>
            <p:cNvPr id="32" name="Group 48"/>
            <p:cNvGrpSpPr>
              <a:grpSpLocks/>
            </p:cNvGrpSpPr>
            <p:nvPr/>
          </p:nvGrpSpPr>
          <p:grpSpPr bwMode="auto">
            <a:xfrm>
              <a:off x="3696" y="2496"/>
              <a:ext cx="240" cy="365"/>
              <a:chOff x="4176" y="1104"/>
              <a:chExt cx="240" cy="365"/>
            </a:xfrm>
          </p:grpSpPr>
          <p:sp>
            <p:nvSpPr>
              <p:cNvPr id="35" name="Oval 49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" name="Text Box 50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Line 51"/>
            <p:cNvSpPr>
              <a:spLocks noChangeShapeType="1"/>
            </p:cNvSpPr>
            <p:nvPr/>
          </p:nvSpPr>
          <p:spPr bwMode="auto">
            <a:xfrm>
              <a:off x="3600" y="2256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Text Box 52"/>
            <p:cNvSpPr txBox="1">
              <a:spLocks noChangeArrowheads="1"/>
            </p:cNvSpPr>
            <p:nvPr/>
          </p:nvSpPr>
          <p:spPr bwMode="auto">
            <a:xfrm>
              <a:off x="3744" y="249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j</a:t>
              </a:r>
            </a:p>
          </p:txBody>
        </p:sp>
      </p:grpSp>
      <p:grpSp>
        <p:nvGrpSpPr>
          <p:cNvPr id="55" name="Group 75"/>
          <p:cNvGrpSpPr>
            <a:grpSpLocks/>
          </p:cNvGrpSpPr>
          <p:nvPr/>
        </p:nvGrpSpPr>
        <p:grpSpPr bwMode="auto">
          <a:xfrm>
            <a:off x="1572999" y="5698673"/>
            <a:ext cx="5486400" cy="600075"/>
            <a:chOff x="672" y="3456"/>
            <a:chExt cx="3456" cy="378"/>
          </a:xfrm>
        </p:grpSpPr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>
              <a:off x="672" y="345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hlink"/>
                  </a:solidFill>
                  <a:ea typeface="新細明體" charset="-120"/>
                </a:rPr>
                <a:t>g</a:t>
              </a:r>
            </a:p>
          </p:txBody>
        </p:sp>
        <p:sp>
          <p:nvSpPr>
            <p:cNvPr id="57" name="Text Box 54"/>
            <p:cNvSpPr txBox="1">
              <a:spLocks noChangeArrowheads="1"/>
            </p:cNvSpPr>
            <p:nvPr/>
          </p:nvSpPr>
          <p:spPr bwMode="auto">
            <a:xfrm>
              <a:off x="1008" y="345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hlink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58" name="Text Box 55"/>
            <p:cNvSpPr txBox="1">
              <a:spLocks noChangeArrowheads="1"/>
            </p:cNvSpPr>
            <p:nvPr/>
          </p:nvSpPr>
          <p:spPr bwMode="auto">
            <a:xfrm>
              <a:off x="1344" y="345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hlink"/>
                  </a:solidFill>
                  <a:ea typeface="新細明體" charset="-120"/>
                </a:rPr>
                <a:t>h</a:t>
              </a:r>
            </a:p>
          </p:txBody>
        </p: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1824" y="345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hlink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60" name="Text Box 57"/>
            <p:cNvSpPr txBox="1">
              <a:spLocks noChangeArrowheads="1"/>
            </p:cNvSpPr>
            <p:nvPr/>
          </p:nvSpPr>
          <p:spPr bwMode="auto">
            <a:xfrm>
              <a:off x="2208" y="345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hlink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61" name="Text Box 58"/>
            <p:cNvSpPr txBox="1">
              <a:spLocks noChangeArrowheads="1"/>
            </p:cNvSpPr>
            <p:nvPr/>
          </p:nvSpPr>
          <p:spPr bwMode="auto">
            <a:xfrm>
              <a:off x="2592" y="345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hlink"/>
                  </a:solidFill>
                  <a:ea typeface="新細明體" charset="-120"/>
                </a:rPr>
                <a:t>i</a:t>
              </a:r>
            </a:p>
          </p:txBody>
        </p:sp>
        <p:sp>
          <p:nvSpPr>
            <p:cNvPr id="62" name="Text Box 59"/>
            <p:cNvSpPr txBox="1">
              <a:spLocks noChangeArrowheads="1"/>
            </p:cNvSpPr>
            <p:nvPr/>
          </p:nvSpPr>
          <p:spPr bwMode="auto">
            <a:xfrm>
              <a:off x="2832" y="345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hlink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63" name="Text Box 60"/>
            <p:cNvSpPr txBox="1">
              <a:spLocks noChangeArrowheads="1"/>
            </p:cNvSpPr>
            <p:nvPr/>
          </p:nvSpPr>
          <p:spPr bwMode="auto">
            <a:xfrm>
              <a:off x="3456" y="3504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hlink"/>
                  </a:solidFill>
                  <a:ea typeface="新細明體" charset="-120"/>
                </a:rPr>
                <a:t>f</a:t>
              </a:r>
            </a:p>
          </p:txBody>
        </p:sp>
        <p:sp>
          <p:nvSpPr>
            <p:cNvPr id="64" name="Text Box 61"/>
            <p:cNvSpPr txBox="1">
              <a:spLocks noChangeArrowheads="1"/>
            </p:cNvSpPr>
            <p:nvPr/>
          </p:nvSpPr>
          <p:spPr bwMode="auto">
            <a:xfrm>
              <a:off x="3744" y="345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hlink"/>
                  </a:solidFill>
                  <a:ea typeface="新細明體" charset="-120"/>
                </a:rPr>
                <a:t>j</a:t>
              </a:r>
            </a:p>
          </p:txBody>
        </p:sp>
        <p:sp>
          <p:nvSpPr>
            <p:cNvPr id="65" name="Text Box 62"/>
            <p:cNvSpPr txBox="1">
              <a:spLocks noChangeArrowheads="1"/>
            </p:cNvSpPr>
            <p:nvPr/>
          </p:nvSpPr>
          <p:spPr bwMode="auto">
            <a:xfrm>
              <a:off x="3888" y="345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hlink"/>
                  </a:solidFill>
                  <a:ea typeface="新細明體" charset="-120"/>
                </a:rPr>
                <a:t>c</a:t>
              </a:r>
            </a:p>
          </p:txBody>
        </p:sp>
      </p:grpSp>
      <p:grpSp>
        <p:nvGrpSpPr>
          <p:cNvPr id="66" name="Group 76"/>
          <p:cNvGrpSpPr>
            <a:grpSpLocks/>
          </p:cNvGrpSpPr>
          <p:nvPr/>
        </p:nvGrpSpPr>
        <p:grpSpPr bwMode="auto">
          <a:xfrm>
            <a:off x="1801599" y="2041077"/>
            <a:ext cx="5029200" cy="3581400"/>
            <a:chOff x="816" y="1152"/>
            <a:chExt cx="3168" cy="2256"/>
          </a:xfrm>
        </p:grpSpPr>
        <p:sp>
          <p:nvSpPr>
            <p:cNvPr id="67" name="Line 63"/>
            <p:cNvSpPr>
              <a:spLocks noChangeShapeType="1"/>
            </p:cNvSpPr>
            <p:nvPr/>
          </p:nvSpPr>
          <p:spPr bwMode="auto">
            <a:xfrm>
              <a:off x="3984" y="1776"/>
              <a:ext cx="0" cy="163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3840" y="2784"/>
              <a:ext cx="0" cy="62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>
              <a:off x="3552" y="2256"/>
              <a:ext cx="0" cy="115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2928" y="1152"/>
              <a:ext cx="0" cy="220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>
              <a:off x="2688" y="2880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2352" y="2400"/>
              <a:ext cx="0" cy="96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>
              <a:off x="1872" y="1824"/>
              <a:ext cx="0" cy="153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>
              <a:off x="1440" y="2880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5" name="Line 72"/>
            <p:cNvSpPr>
              <a:spLocks noChangeShapeType="1"/>
            </p:cNvSpPr>
            <p:nvPr/>
          </p:nvSpPr>
          <p:spPr bwMode="auto">
            <a:xfrm>
              <a:off x="1152" y="2448"/>
              <a:ext cx="0" cy="91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816" y="2880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Example Tree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721416" y="6356351"/>
            <a:ext cx="2057400" cy="365125"/>
          </a:xfrm>
        </p:spPr>
        <p:txBody>
          <a:bodyPr/>
          <a:lstStyle/>
          <a:p>
            <a:fld id="{E709601E-3B4E-4928-8AF0-88D45E7837C6}" type="slidenum">
              <a:rPr lang="zh-TW" altLang="en-US" smtClean="0"/>
              <a:pPr/>
              <a:t>9</a:t>
            </a:fld>
            <a:endParaRPr lang="zh-TW" altLang="en-US"/>
          </a:p>
        </p:txBody>
      </p:sp>
      <p:grpSp>
        <p:nvGrpSpPr>
          <p:cNvPr id="5" name="Group 1068"/>
          <p:cNvGrpSpPr>
            <a:grpSpLocks/>
          </p:cNvGrpSpPr>
          <p:nvPr/>
        </p:nvGrpSpPr>
        <p:grpSpPr bwMode="auto">
          <a:xfrm>
            <a:off x="1254066" y="5486400"/>
            <a:ext cx="6634571" cy="1295400"/>
            <a:chOff x="672" y="3504"/>
            <a:chExt cx="4608" cy="816"/>
          </a:xfrm>
        </p:grpSpPr>
        <p:sp>
          <p:nvSpPr>
            <p:cNvPr id="6" name="Text Box 1069"/>
            <p:cNvSpPr txBox="1">
              <a:spLocks noChangeArrowheads="1"/>
            </p:cNvSpPr>
            <p:nvPr/>
          </p:nvSpPr>
          <p:spPr bwMode="auto">
            <a:xfrm>
              <a:off x="2961" y="3994"/>
              <a:ext cx="2276" cy="2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rgbClr val="0000CC"/>
                  </a:solidFill>
                  <a:ea typeface="新細明體" charset="-120"/>
                </a:rPr>
                <a:t>great grand child of root</a:t>
              </a:r>
            </a:p>
          </p:txBody>
        </p:sp>
        <p:sp>
          <p:nvSpPr>
            <p:cNvPr id="7" name="Rectangle 1070"/>
            <p:cNvSpPr>
              <a:spLocks noChangeArrowheads="1"/>
            </p:cNvSpPr>
            <p:nvPr/>
          </p:nvSpPr>
          <p:spPr bwMode="auto">
            <a:xfrm>
              <a:off x="672" y="3504"/>
              <a:ext cx="4608" cy="816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1056"/>
          <p:cNvGrpSpPr>
            <a:grpSpLocks/>
          </p:cNvGrpSpPr>
          <p:nvPr/>
        </p:nvGrpSpPr>
        <p:grpSpPr bwMode="auto">
          <a:xfrm>
            <a:off x="263466" y="3962400"/>
            <a:ext cx="8694554" cy="1308100"/>
            <a:chOff x="144" y="2352"/>
            <a:chExt cx="5616" cy="824"/>
          </a:xfrm>
        </p:grpSpPr>
        <p:sp>
          <p:nvSpPr>
            <p:cNvPr id="9" name="Text Box 1057"/>
            <p:cNvSpPr txBox="1">
              <a:spLocks noChangeArrowheads="1"/>
            </p:cNvSpPr>
            <p:nvPr/>
          </p:nvSpPr>
          <p:spPr bwMode="auto">
            <a:xfrm>
              <a:off x="3862" y="2880"/>
              <a:ext cx="1872" cy="2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rgbClr val="002060"/>
                  </a:solidFill>
                  <a:ea typeface="新細明體" charset="-120"/>
                </a:rPr>
                <a:t>grand children of root</a:t>
              </a:r>
            </a:p>
          </p:txBody>
        </p:sp>
        <p:sp>
          <p:nvSpPr>
            <p:cNvPr id="10" name="Rectangle 1058"/>
            <p:cNvSpPr>
              <a:spLocks noChangeArrowheads="1"/>
            </p:cNvSpPr>
            <p:nvPr/>
          </p:nvSpPr>
          <p:spPr bwMode="auto">
            <a:xfrm>
              <a:off x="144" y="2352"/>
              <a:ext cx="5616" cy="816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1049"/>
          <p:cNvGrpSpPr>
            <a:grpSpLocks/>
          </p:cNvGrpSpPr>
          <p:nvPr/>
        </p:nvGrpSpPr>
        <p:grpSpPr bwMode="auto">
          <a:xfrm>
            <a:off x="644466" y="2491879"/>
            <a:ext cx="8112076" cy="1282286"/>
            <a:chOff x="240" y="2352"/>
            <a:chExt cx="5376" cy="841"/>
          </a:xfrm>
        </p:grpSpPr>
        <p:sp>
          <p:nvSpPr>
            <p:cNvPr id="12" name="Text Box 1050"/>
            <p:cNvSpPr txBox="1">
              <a:spLocks noChangeArrowheads="1"/>
            </p:cNvSpPr>
            <p:nvPr/>
          </p:nvSpPr>
          <p:spPr bwMode="auto">
            <a:xfrm>
              <a:off x="4156" y="2890"/>
              <a:ext cx="1440" cy="3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rgbClr val="7030A0"/>
                  </a:solidFill>
                  <a:ea typeface="新細明體" charset="-120"/>
                </a:rPr>
                <a:t>children of root</a:t>
              </a:r>
            </a:p>
          </p:txBody>
        </p:sp>
        <p:sp>
          <p:nvSpPr>
            <p:cNvPr id="13" name="Rectangle 1051"/>
            <p:cNvSpPr>
              <a:spLocks noChangeArrowheads="1"/>
            </p:cNvSpPr>
            <p:nvPr/>
          </p:nvSpPr>
          <p:spPr bwMode="auto">
            <a:xfrm>
              <a:off x="240" y="2352"/>
              <a:ext cx="5376" cy="816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" name="Rectangle 1028"/>
          <p:cNvSpPr>
            <a:spLocks noChangeArrowheads="1"/>
          </p:cNvSpPr>
          <p:nvPr/>
        </p:nvSpPr>
        <p:spPr bwMode="auto">
          <a:xfrm>
            <a:off x="3616266" y="1536904"/>
            <a:ext cx="14478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President</a:t>
            </a:r>
          </a:p>
        </p:txBody>
      </p:sp>
      <p:sp>
        <p:nvSpPr>
          <p:cNvPr id="16" name="Rectangle 1029"/>
          <p:cNvSpPr>
            <a:spLocks noChangeArrowheads="1"/>
          </p:cNvSpPr>
          <p:nvPr/>
        </p:nvSpPr>
        <p:spPr bwMode="auto">
          <a:xfrm>
            <a:off x="1177866" y="2776032"/>
            <a:ext cx="14478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VP1</a:t>
            </a:r>
          </a:p>
        </p:txBody>
      </p:sp>
      <p:sp>
        <p:nvSpPr>
          <p:cNvPr id="17" name="Rectangle 1030"/>
          <p:cNvSpPr>
            <a:spLocks noChangeArrowheads="1"/>
          </p:cNvSpPr>
          <p:nvPr/>
        </p:nvSpPr>
        <p:spPr bwMode="auto">
          <a:xfrm>
            <a:off x="3584516" y="2776032"/>
            <a:ext cx="14478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VP2</a:t>
            </a:r>
          </a:p>
        </p:txBody>
      </p:sp>
      <p:sp>
        <p:nvSpPr>
          <p:cNvPr id="18" name="Rectangle 1031"/>
          <p:cNvSpPr>
            <a:spLocks noChangeArrowheads="1"/>
          </p:cNvSpPr>
          <p:nvPr/>
        </p:nvSpPr>
        <p:spPr bwMode="auto">
          <a:xfrm>
            <a:off x="6283266" y="2745870"/>
            <a:ext cx="1636713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VP3</a:t>
            </a:r>
          </a:p>
        </p:txBody>
      </p:sp>
      <p:sp>
        <p:nvSpPr>
          <p:cNvPr id="19" name="Rectangle 1032"/>
          <p:cNvSpPr>
            <a:spLocks noChangeArrowheads="1"/>
          </p:cNvSpPr>
          <p:nvPr/>
        </p:nvSpPr>
        <p:spPr bwMode="auto">
          <a:xfrm>
            <a:off x="339666" y="4343400"/>
            <a:ext cx="14478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Manager1</a:t>
            </a:r>
          </a:p>
        </p:txBody>
      </p:sp>
      <p:sp>
        <p:nvSpPr>
          <p:cNvPr id="20" name="Rectangle 1033"/>
          <p:cNvSpPr>
            <a:spLocks noChangeArrowheads="1"/>
          </p:cNvSpPr>
          <p:nvPr/>
        </p:nvSpPr>
        <p:spPr bwMode="auto">
          <a:xfrm>
            <a:off x="1939866" y="4343400"/>
            <a:ext cx="14478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Manager2</a:t>
            </a:r>
          </a:p>
        </p:txBody>
      </p:sp>
      <p:sp>
        <p:nvSpPr>
          <p:cNvPr id="21" name="Rectangle 1034"/>
          <p:cNvSpPr>
            <a:spLocks noChangeArrowheads="1"/>
          </p:cNvSpPr>
          <p:nvPr/>
        </p:nvSpPr>
        <p:spPr bwMode="auto">
          <a:xfrm>
            <a:off x="3692466" y="4343400"/>
            <a:ext cx="14478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Manager</a:t>
            </a:r>
          </a:p>
        </p:txBody>
      </p:sp>
      <p:sp>
        <p:nvSpPr>
          <p:cNvPr id="22" name="Rectangle 1035"/>
          <p:cNvSpPr>
            <a:spLocks noChangeArrowheads="1"/>
          </p:cNvSpPr>
          <p:nvPr/>
        </p:nvSpPr>
        <p:spPr bwMode="auto">
          <a:xfrm>
            <a:off x="6054666" y="4324350"/>
            <a:ext cx="2128838" cy="552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Manager</a:t>
            </a:r>
          </a:p>
        </p:txBody>
      </p:sp>
      <p:sp>
        <p:nvSpPr>
          <p:cNvPr id="23" name="Rectangle 1036"/>
          <p:cNvSpPr>
            <a:spLocks noChangeArrowheads="1"/>
          </p:cNvSpPr>
          <p:nvPr/>
        </p:nvSpPr>
        <p:spPr bwMode="auto">
          <a:xfrm>
            <a:off x="3387666" y="5715000"/>
            <a:ext cx="1866900" cy="609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zh-TW" sz="2400">
                <a:solidFill>
                  <a:schemeClr val="tx1"/>
                </a:solidFill>
                <a:ea typeface="新細明體" charset="-120"/>
              </a:rPr>
              <a:t>Worker Bee</a:t>
            </a:r>
          </a:p>
        </p:txBody>
      </p:sp>
      <p:sp>
        <p:nvSpPr>
          <p:cNvPr id="24" name="Line 1037"/>
          <p:cNvSpPr>
            <a:spLocks noChangeShapeType="1"/>
          </p:cNvSpPr>
          <p:nvPr/>
        </p:nvSpPr>
        <p:spPr bwMode="auto">
          <a:xfrm>
            <a:off x="4302066" y="2146504"/>
            <a:ext cx="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5" name="Line 1038"/>
          <p:cNvSpPr>
            <a:spLocks noChangeShapeType="1"/>
          </p:cNvSpPr>
          <p:nvPr/>
        </p:nvSpPr>
        <p:spPr bwMode="auto">
          <a:xfrm flipH="1">
            <a:off x="2625666" y="2146504"/>
            <a:ext cx="9906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6" name="Line 1039"/>
          <p:cNvSpPr>
            <a:spLocks noChangeShapeType="1"/>
          </p:cNvSpPr>
          <p:nvPr/>
        </p:nvSpPr>
        <p:spPr bwMode="auto">
          <a:xfrm>
            <a:off x="5064066" y="2146504"/>
            <a:ext cx="12192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7" name="Line 1040"/>
          <p:cNvSpPr>
            <a:spLocks noChangeShapeType="1"/>
          </p:cNvSpPr>
          <p:nvPr/>
        </p:nvSpPr>
        <p:spPr bwMode="auto">
          <a:xfrm flipH="1">
            <a:off x="796866" y="3404382"/>
            <a:ext cx="581768" cy="93901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8" name="Line 1041"/>
          <p:cNvSpPr>
            <a:spLocks noChangeShapeType="1"/>
          </p:cNvSpPr>
          <p:nvPr/>
        </p:nvSpPr>
        <p:spPr bwMode="auto">
          <a:xfrm>
            <a:off x="2264898" y="3404382"/>
            <a:ext cx="360768" cy="93901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9" name="Line 1042"/>
          <p:cNvSpPr>
            <a:spLocks noChangeShapeType="1"/>
          </p:cNvSpPr>
          <p:nvPr/>
        </p:nvSpPr>
        <p:spPr bwMode="auto">
          <a:xfrm flipH="1">
            <a:off x="4302066" y="3404382"/>
            <a:ext cx="16716" cy="93901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0" name="Line 1043"/>
          <p:cNvSpPr>
            <a:spLocks noChangeShapeType="1"/>
          </p:cNvSpPr>
          <p:nvPr/>
        </p:nvSpPr>
        <p:spPr bwMode="auto">
          <a:xfrm>
            <a:off x="7104185" y="3334043"/>
            <a:ext cx="17281" cy="99507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1" name="Line 1044"/>
          <p:cNvSpPr>
            <a:spLocks noChangeShapeType="1"/>
          </p:cNvSpPr>
          <p:nvPr/>
        </p:nvSpPr>
        <p:spPr bwMode="auto">
          <a:xfrm>
            <a:off x="4302066" y="495300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32" name="Group 1074"/>
          <p:cNvGrpSpPr>
            <a:grpSpLocks/>
          </p:cNvGrpSpPr>
          <p:nvPr/>
        </p:nvGrpSpPr>
        <p:grpSpPr bwMode="auto">
          <a:xfrm>
            <a:off x="2701866" y="1432290"/>
            <a:ext cx="3657600" cy="866613"/>
            <a:chOff x="2688" y="2256"/>
            <a:chExt cx="2304" cy="672"/>
          </a:xfrm>
        </p:grpSpPr>
        <p:sp>
          <p:nvSpPr>
            <p:cNvPr id="33" name="Text Box 1075"/>
            <p:cNvSpPr txBox="1">
              <a:spLocks noChangeArrowheads="1"/>
            </p:cNvSpPr>
            <p:nvPr/>
          </p:nvSpPr>
          <p:spPr bwMode="auto">
            <a:xfrm>
              <a:off x="4289" y="2424"/>
              <a:ext cx="528" cy="3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rgbClr val="FF0000"/>
                  </a:solidFill>
                  <a:ea typeface="新細明體" charset="-120"/>
                </a:rPr>
                <a:t>root</a:t>
              </a:r>
            </a:p>
          </p:txBody>
        </p:sp>
        <p:sp>
          <p:nvSpPr>
            <p:cNvPr id="34" name="Rectangle 1076"/>
            <p:cNvSpPr>
              <a:spLocks noChangeArrowheads="1"/>
            </p:cNvSpPr>
            <p:nvPr/>
          </p:nvSpPr>
          <p:spPr bwMode="auto">
            <a:xfrm>
              <a:off x="2688" y="2256"/>
              <a:ext cx="2304" cy="672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Inorder</a:t>
            </a:r>
            <a:r>
              <a:rPr lang="en-US" altLang="zh-TW" smtClean="0">
                <a:ea typeface="新細明體" charset="-120"/>
              </a:rPr>
              <a:t> of Expression Tree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90</a:t>
            </a:fld>
            <a:endParaRPr lang="zh-TW" altLang="en-US"/>
          </a:p>
        </p:txBody>
      </p:sp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702129" y="5943600"/>
            <a:ext cx="752747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Gives </a:t>
            </a:r>
            <a:r>
              <a:rPr lang="en-US" altLang="zh-TW" sz="2800">
                <a:solidFill>
                  <a:srgbClr val="C00000"/>
                </a:solidFill>
                <a:ea typeface="新細明體" charset="-120"/>
              </a:rPr>
              <a:t>infix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 form of expression (sans parentheses)!</a:t>
            </a:r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632858" y="1910451"/>
            <a:ext cx="5410200" cy="3581400"/>
            <a:chOff x="1008" y="1008"/>
            <a:chExt cx="3408" cy="2256"/>
          </a:xfrm>
        </p:grpSpPr>
        <p:sp>
          <p:nvSpPr>
            <p:cNvPr id="7" name="Line 49"/>
            <p:cNvSpPr>
              <a:spLocks noChangeShapeType="1"/>
            </p:cNvSpPr>
            <p:nvPr/>
          </p:nvSpPr>
          <p:spPr bwMode="auto">
            <a:xfrm>
              <a:off x="4080" y="1680"/>
              <a:ext cx="0" cy="158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" name="Line 51"/>
            <p:cNvSpPr>
              <a:spLocks noChangeShapeType="1"/>
            </p:cNvSpPr>
            <p:nvPr/>
          </p:nvSpPr>
          <p:spPr bwMode="auto">
            <a:xfrm>
              <a:off x="3744" y="2112"/>
              <a:ext cx="0" cy="115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Line 52"/>
            <p:cNvSpPr>
              <a:spLocks noChangeShapeType="1"/>
            </p:cNvSpPr>
            <p:nvPr/>
          </p:nvSpPr>
          <p:spPr bwMode="auto">
            <a:xfrm>
              <a:off x="3120" y="1008"/>
              <a:ext cx="0" cy="220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Line 53"/>
            <p:cNvSpPr>
              <a:spLocks noChangeShapeType="1"/>
            </p:cNvSpPr>
            <p:nvPr/>
          </p:nvSpPr>
          <p:spPr bwMode="auto">
            <a:xfrm>
              <a:off x="2976" y="278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Line 54"/>
            <p:cNvSpPr>
              <a:spLocks noChangeShapeType="1"/>
            </p:cNvSpPr>
            <p:nvPr/>
          </p:nvSpPr>
          <p:spPr bwMode="auto">
            <a:xfrm>
              <a:off x="2640" y="2400"/>
              <a:ext cx="0" cy="864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55"/>
            <p:cNvSpPr>
              <a:spLocks noChangeShapeType="1"/>
            </p:cNvSpPr>
            <p:nvPr/>
          </p:nvSpPr>
          <p:spPr bwMode="auto">
            <a:xfrm>
              <a:off x="2064" y="1680"/>
              <a:ext cx="0" cy="153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632" y="2736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>
              <a:off x="1344" y="2304"/>
              <a:ext cx="0" cy="91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Line 58"/>
            <p:cNvSpPr>
              <a:spLocks noChangeShapeType="1"/>
            </p:cNvSpPr>
            <p:nvPr/>
          </p:nvSpPr>
          <p:spPr bwMode="auto">
            <a:xfrm>
              <a:off x="1008" y="2736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Line 59"/>
            <p:cNvSpPr>
              <a:spLocks noChangeShapeType="1"/>
            </p:cNvSpPr>
            <p:nvPr/>
          </p:nvSpPr>
          <p:spPr bwMode="auto">
            <a:xfrm>
              <a:off x="2352" y="2784"/>
              <a:ext cx="0" cy="48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60"/>
            <p:cNvSpPr>
              <a:spLocks noChangeShapeType="1"/>
            </p:cNvSpPr>
            <p:nvPr/>
          </p:nvSpPr>
          <p:spPr bwMode="auto">
            <a:xfrm>
              <a:off x="4416" y="2112"/>
              <a:ext cx="0" cy="1152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1404258" y="5415647"/>
            <a:ext cx="5867400" cy="523875"/>
            <a:chOff x="864" y="3216"/>
            <a:chExt cx="3696" cy="330"/>
          </a:xfrm>
        </p:grpSpPr>
        <p:sp>
          <p:nvSpPr>
            <p:cNvPr id="19" name="Text Box 70"/>
            <p:cNvSpPr txBox="1">
              <a:spLocks noChangeArrowheads="1"/>
            </p:cNvSpPr>
            <p:nvPr/>
          </p:nvSpPr>
          <p:spPr bwMode="auto">
            <a:xfrm>
              <a:off x="3648" y="321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rgbClr val="0000CC"/>
                  </a:solidFill>
                  <a:ea typeface="新細明體" charset="-120"/>
                </a:rPr>
                <a:t>e</a:t>
              </a:r>
            </a:p>
          </p:txBody>
        </p:sp>
        <p:grpSp>
          <p:nvGrpSpPr>
            <p:cNvPr id="18" name="Group 74"/>
            <p:cNvGrpSpPr>
              <a:grpSpLocks/>
            </p:cNvGrpSpPr>
            <p:nvPr/>
          </p:nvGrpSpPr>
          <p:grpSpPr bwMode="auto">
            <a:xfrm>
              <a:off x="864" y="3216"/>
              <a:ext cx="3696" cy="330"/>
              <a:chOff x="864" y="3216"/>
              <a:chExt cx="3696" cy="330"/>
            </a:xfrm>
          </p:grpSpPr>
          <p:sp>
            <p:nvSpPr>
              <p:cNvPr id="21" name="Text Box 63"/>
              <p:cNvSpPr txBox="1">
                <a:spLocks noChangeArrowheads="1"/>
              </p:cNvSpPr>
              <p:nvPr/>
            </p:nvSpPr>
            <p:spPr bwMode="auto">
              <a:xfrm>
                <a:off x="864" y="3216"/>
                <a:ext cx="24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00CC"/>
                    </a:solidFill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22" name="Text Box 64"/>
              <p:cNvSpPr txBox="1">
                <a:spLocks noChangeArrowheads="1"/>
              </p:cNvSpPr>
              <p:nvPr/>
            </p:nvSpPr>
            <p:spPr bwMode="auto">
              <a:xfrm>
                <a:off x="1200" y="3216"/>
                <a:ext cx="24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00CC"/>
                    </a:solidFill>
                    <a:ea typeface="新細明體" charset="-120"/>
                  </a:rPr>
                  <a:t>+</a:t>
                </a:r>
              </a:p>
            </p:txBody>
          </p:sp>
          <p:sp>
            <p:nvSpPr>
              <p:cNvPr id="23" name="Text Box 65"/>
              <p:cNvSpPr txBox="1">
                <a:spLocks noChangeArrowheads="1"/>
              </p:cNvSpPr>
              <p:nvPr/>
            </p:nvSpPr>
            <p:spPr bwMode="auto">
              <a:xfrm>
                <a:off x="1536" y="3216"/>
                <a:ext cx="24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00CC"/>
                    </a:solidFill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24" name="Text Box 66"/>
              <p:cNvSpPr txBox="1">
                <a:spLocks noChangeArrowheads="1"/>
              </p:cNvSpPr>
              <p:nvPr/>
            </p:nvSpPr>
            <p:spPr bwMode="auto">
              <a:xfrm>
                <a:off x="1920" y="3216"/>
                <a:ext cx="24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00CC"/>
                    </a:solidFill>
                    <a:ea typeface="新細明體" charset="-120"/>
                  </a:rPr>
                  <a:t>*</a:t>
                </a:r>
              </a:p>
            </p:txBody>
          </p:sp>
          <p:sp>
            <p:nvSpPr>
              <p:cNvPr id="25" name="Text Box 67"/>
              <p:cNvSpPr txBox="1">
                <a:spLocks noChangeArrowheads="1"/>
              </p:cNvSpPr>
              <p:nvPr/>
            </p:nvSpPr>
            <p:spPr bwMode="auto">
              <a:xfrm>
                <a:off x="2256" y="3216"/>
                <a:ext cx="24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00CC"/>
                    </a:solidFill>
                    <a:ea typeface="新細明體" charset="-120"/>
                  </a:rPr>
                  <a:t>c</a:t>
                </a:r>
              </a:p>
            </p:txBody>
          </p:sp>
          <p:sp>
            <p:nvSpPr>
              <p:cNvPr id="26" name="Text Box 68"/>
              <p:cNvSpPr txBox="1">
                <a:spLocks noChangeArrowheads="1"/>
              </p:cNvSpPr>
              <p:nvPr/>
            </p:nvSpPr>
            <p:spPr bwMode="auto">
              <a:xfrm>
                <a:off x="2832" y="3216"/>
                <a:ext cx="24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00CC"/>
                    </a:solidFill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27" name="Text Box 69"/>
              <p:cNvSpPr txBox="1">
                <a:spLocks noChangeArrowheads="1"/>
              </p:cNvSpPr>
              <p:nvPr/>
            </p:nvSpPr>
            <p:spPr bwMode="auto">
              <a:xfrm>
                <a:off x="3024" y="3216"/>
                <a:ext cx="24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00CC"/>
                    </a:solidFill>
                    <a:ea typeface="新細明體" charset="-120"/>
                  </a:rPr>
                  <a:t>/</a:t>
                </a:r>
              </a:p>
            </p:txBody>
          </p:sp>
          <p:sp>
            <p:nvSpPr>
              <p:cNvPr id="28" name="Text Box 71"/>
              <p:cNvSpPr txBox="1">
                <a:spLocks noChangeArrowheads="1"/>
              </p:cNvSpPr>
              <p:nvPr/>
            </p:nvSpPr>
            <p:spPr bwMode="auto">
              <a:xfrm>
                <a:off x="3936" y="3216"/>
                <a:ext cx="24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00CC"/>
                    </a:solidFill>
                    <a:ea typeface="新細明體" charset="-120"/>
                  </a:rPr>
                  <a:t>+</a:t>
                </a:r>
              </a:p>
            </p:txBody>
          </p:sp>
          <p:sp>
            <p:nvSpPr>
              <p:cNvPr id="29" name="Text Box 72"/>
              <p:cNvSpPr txBox="1">
                <a:spLocks noChangeArrowheads="1"/>
              </p:cNvSpPr>
              <p:nvPr/>
            </p:nvSpPr>
            <p:spPr bwMode="auto">
              <a:xfrm>
                <a:off x="4320" y="3216"/>
                <a:ext cx="24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00CC"/>
                    </a:solidFill>
                    <a:ea typeface="新細明體" charset="-120"/>
                  </a:rPr>
                  <a:t>f</a:t>
                </a:r>
              </a:p>
            </p:txBody>
          </p:sp>
          <p:sp>
            <p:nvSpPr>
              <p:cNvPr id="30" name="Text Box 73"/>
              <p:cNvSpPr txBox="1">
                <a:spLocks noChangeArrowheads="1"/>
              </p:cNvSpPr>
              <p:nvPr/>
            </p:nvSpPr>
            <p:spPr bwMode="auto">
              <a:xfrm>
                <a:off x="2544" y="3216"/>
                <a:ext cx="24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800">
                    <a:solidFill>
                      <a:srgbClr val="0000CC"/>
                    </a:solidFill>
                    <a:ea typeface="新細明體" charset="-120"/>
                  </a:rPr>
                  <a:t>-</a:t>
                </a:r>
              </a:p>
            </p:txBody>
          </p:sp>
        </p:grpSp>
      </p:grp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1480458" y="1486588"/>
            <a:ext cx="5748338" cy="3309938"/>
            <a:chOff x="912" y="741"/>
            <a:chExt cx="3621" cy="2085"/>
          </a:xfrm>
        </p:grpSpPr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1200" y="2064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221" y="2037"/>
              <a:ext cx="24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+</a:t>
              </a:r>
            </a:p>
          </p:txBody>
        </p: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912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933" y="2441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1536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1536" y="2448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 flipH="1">
              <a:off x="1104" y="2256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1440" y="2208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2496" y="2112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2527" y="2085"/>
              <a:ext cx="24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b="1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42" name="Oval 14"/>
            <p:cNvSpPr>
              <a:spLocks noChangeArrowheads="1"/>
            </p:cNvSpPr>
            <p:nvPr/>
          </p:nvSpPr>
          <p:spPr bwMode="auto">
            <a:xfrm>
              <a:off x="2208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2218" y="2479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44" name="Oval 16"/>
            <p:cNvSpPr>
              <a:spLocks noChangeArrowheads="1"/>
            </p:cNvSpPr>
            <p:nvPr/>
          </p:nvSpPr>
          <p:spPr bwMode="auto">
            <a:xfrm>
              <a:off x="2832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2832" y="249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>
              <a:off x="2400" y="2304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2736" y="2256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3936" y="1440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3957" y="1413"/>
              <a:ext cx="24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+</a:t>
              </a:r>
            </a:p>
          </p:txBody>
        </p:sp>
        <p:sp>
          <p:nvSpPr>
            <p:cNvPr id="50" name="Oval 22"/>
            <p:cNvSpPr>
              <a:spLocks noChangeArrowheads="1"/>
            </p:cNvSpPr>
            <p:nvPr/>
          </p:nvSpPr>
          <p:spPr bwMode="auto">
            <a:xfrm>
              <a:off x="3648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3658" y="1807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52" name="Oval 24"/>
            <p:cNvSpPr>
              <a:spLocks noChangeArrowheads="1"/>
            </p:cNvSpPr>
            <p:nvPr/>
          </p:nvSpPr>
          <p:spPr bwMode="auto">
            <a:xfrm>
              <a:off x="4272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4293" y="1834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f</a:t>
              </a:r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 flipH="1">
              <a:off x="3840" y="163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4176" y="1584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1920" y="1440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1941" y="1454"/>
              <a:ext cx="24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*</a:t>
              </a:r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auto">
            <a:xfrm flipH="1">
              <a:off x="1392" y="1584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2160" y="1584"/>
              <a:ext cx="384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" name="Oval 32"/>
            <p:cNvSpPr>
              <a:spLocks noChangeArrowheads="1"/>
            </p:cNvSpPr>
            <p:nvPr/>
          </p:nvSpPr>
          <p:spPr bwMode="auto">
            <a:xfrm>
              <a:off x="2976" y="768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" name="Text Box 33"/>
            <p:cNvSpPr txBox="1">
              <a:spLocks noChangeArrowheads="1"/>
            </p:cNvSpPr>
            <p:nvPr/>
          </p:nvSpPr>
          <p:spPr bwMode="auto">
            <a:xfrm>
              <a:off x="2997" y="741"/>
              <a:ext cx="240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>
                  <a:solidFill>
                    <a:schemeClr val="tx1"/>
                  </a:solidFill>
                  <a:ea typeface="新細明體" charset="-120"/>
                </a:rPr>
                <a:t>/</a:t>
              </a:r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 flipH="1">
              <a:off x="2112" y="912"/>
              <a:ext cx="86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>
              <a:off x="3168" y="960"/>
              <a:ext cx="81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Inorder</a:t>
            </a:r>
            <a:r>
              <a:rPr lang="en-US" altLang="zh-TW" smtClean="0">
                <a:ea typeface="新細明體" charset="-120"/>
              </a:rPr>
              <a:t> of Expression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276070"/>
          </a:xfrm>
        </p:spPr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For every node</a:t>
            </a:r>
            <a:r>
              <a:rPr lang="en-US" altLang="zh-TW" i="1" smtClean="0">
                <a:ea typeface="新細明體" pitchFamily="18" charset="-120"/>
              </a:rPr>
              <a:t> v</a:t>
            </a:r>
            <a:r>
              <a:rPr lang="en-US" altLang="zh-TW" smtClean="0">
                <a:ea typeface="新細明體" pitchFamily="18" charset="-120"/>
              </a:rPr>
              <a:t>, the </a:t>
            </a:r>
            <a:r>
              <a:rPr lang="en-US" altLang="zh-TW" err="1" smtClean="0">
                <a:ea typeface="新細明體" pitchFamily="18" charset="-120"/>
              </a:rPr>
              <a:t>inorder</a:t>
            </a:r>
            <a:r>
              <a:rPr lang="en-US" altLang="zh-TW" smtClean="0">
                <a:ea typeface="新細明體" pitchFamily="18" charset="-120"/>
              </a:rPr>
              <a:t> traversal visits </a:t>
            </a:r>
            <a:r>
              <a:rPr lang="en-US" altLang="zh-TW" i="1" smtClean="0">
                <a:ea typeface="新細明體" pitchFamily="18" charset="-120"/>
              </a:rPr>
              <a:t>v</a:t>
            </a:r>
            <a:r>
              <a:rPr lang="en-US" altLang="zh-TW" smtClean="0">
                <a:ea typeface="新細明體" pitchFamily="18" charset="-120"/>
              </a:rPr>
              <a:t> after all the nodes in the left </a:t>
            </a:r>
            <a:r>
              <a:rPr lang="en-US" altLang="zh-TW" err="1" smtClean="0">
                <a:ea typeface="新細明體" pitchFamily="18" charset="-120"/>
              </a:rPr>
              <a:t>subtree</a:t>
            </a:r>
            <a:r>
              <a:rPr lang="en-US" altLang="zh-TW" smtClean="0">
                <a:ea typeface="新細明體" pitchFamily="18" charset="-120"/>
              </a:rPr>
              <a:t> of </a:t>
            </a:r>
            <a:r>
              <a:rPr lang="en-US" altLang="zh-TW" i="1" smtClean="0">
                <a:ea typeface="新細明體" pitchFamily="18" charset="-120"/>
              </a:rPr>
              <a:t>v </a:t>
            </a:r>
            <a:r>
              <a:rPr lang="en-US" altLang="zh-TW" smtClean="0">
                <a:ea typeface="新細明體" pitchFamily="18" charset="-120"/>
              </a:rPr>
              <a:t>and before all the nodes in the right </a:t>
            </a:r>
            <a:r>
              <a:rPr lang="en-US" altLang="zh-TW" err="1" smtClean="0">
                <a:ea typeface="新細明體" pitchFamily="18" charset="-120"/>
              </a:rPr>
              <a:t>subtree</a:t>
            </a:r>
            <a:r>
              <a:rPr lang="en-US" altLang="zh-TW" smtClean="0">
                <a:ea typeface="新細明體" pitchFamily="18" charset="-120"/>
              </a:rPr>
              <a:t> of </a:t>
            </a:r>
            <a:r>
              <a:rPr lang="en-US" altLang="zh-TW" i="1" smtClean="0">
                <a:ea typeface="新細明體" pitchFamily="18" charset="-120"/>
              </a:rPr>
              <a:t>v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675" y="2783380"/>
            <a:ext cx="7016774" cy="38602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Program 5.1 </a:t>
            </a:r>
            <a:r>
              <a:rPr lang="en-US" altLang="zh-TW" err="1" smtClean="0"/>
              <a:t>Inorder</a:t>
            </a:r>
            <a:r>
              <a:rPr lang="en-US" altLang="zh-TW" smtClean="0"/>
              <a:t> (L</a:t>
            </a:r>
            <a:r>
              <a:rPr lang="en-US" altLang="zh-TW" smtClean="0">
                <a:solidFill>
                  <a:srgbClr val="C00000"/>
                </a:solidFill>
              </a:rPr>
              <a:t>V</a:t>
            </a:r>
            <a:r>
              <a:rPr lang="en-US" altLang="zh-TW" smtClean="0"/>
              <a:t>R)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92</a:t>
            </a:fld>
            <a:endParaRPr lang="zh-TW" altLang="en-US"/>
          </a:p>
        </p:txBody>
      </p:sp>
      <p:grpSp>
        <p:nvGrpSpPr>
          <p:cNvPr id="3" name="群組 4"/>
          <p:cNvGrpSpPr/>
          <p:nvPr/>
        </p:nvGrpSpPr>
        <p:grpSpPr>
          <a:xfrm>
            <a:off x="5955978" y="1759788"/>
            <a:ext cx="2867324" cy="3513867"/>
            <a:chOff x="724517" y="3635463"/>
            <a:chExt cx="2201418" cy="2697808"/>
          </a:xfrm>
        </p:grpSpPr>
        <p:sp>
          <p:nvSpPr>
            <p:cNvPr id="6" name="橢圓 5"/>
            <p:cNvSpPr/>
            <p:nvPr/>
          </p:nvSpPr>
          <p:spPr>
            <a:xfrm>
              <a:off x="72451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145603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1090277" y="5385185"/>
              <a:ext cx="365760" cy="36576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/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182179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18755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2560175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1456037" y="4802859"/>
              <a:ext cx="365760" cy="36576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1821797" y="4191830"/>
              <a:ext cx="365760" cy="36576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2187557" y="3635463"/>
              <a:ext cx="365760" cy="36576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+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5" name="直線接點 14"/>
            <p:cNvCxnSpPr>
              <a:stCxn id="8" idx="3"/>
              <a:endCxn id="6" idx="0"/>
            </p:cNvCxnSpPr>
            <p:nvPr/>
          </p:nvCxnSpPr>
          <p:spPr>
            <a:xfrm flipH="1">
              <a:off x="907397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8" idx="5"/>
              <a:endCxn id="7" idx="0"/>
            </p:cNvCxnSpPr>
            <p:nvPr/>
          </p:nvCxnSpPr>
          <p:spPr>
            <a:xfrm>
              <a:off x="1402473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2" idx="3"/>
              <a:endCxn id="8" idx="0"/>
            </p:cNvCxnSpPr>
            <p:nvPr/>
          </p:nvCxnSpPr>
          <p:spPr>
            <a:xfrm flipH="1">
              <a:off x="1273157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12" idx="5"/>
              <a:endCxn id="9" idx="0"/>
            </p:cNvCxnSpPr>
            <p:nvPr/>
          </p:nvCxnSpPr>
          <p:spPr>
            <a:xfrm>
              <a:off x="1768233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13" idx="3"/>
              <a:endCxn id="12" idx="0"/>
            </p:cNvCxnSpPr>
            <p:nvPr/>
          </p:nvCxnSpPr>
          <p:spPr>
            <a:xfrm flipH="1">
              <a:off x="1638917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3" idx="5"/>
              <a:endCxn id="10" idx="0"/>
            </p:cNvCxnSpPr>
            <p:nvPr/>
          </p:nvCxnSpPr>
          <p:spPr>
            <a:xfrm>
              <a:off x="2133993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4" idx="3"/>
              <a:endCxn id="13" idx="0"/>
            </p:cNvCxnSpPr>
            <p:nvPr/>
          </p:nvCxnSpPr>
          <p:spPr>
            <a:xfrm flipH="1">
              <a:off x="2004677" y="3947659"/>
              <a:ext cx="236444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14" idx="5"/>
              <a:endCxn id="11" idx="0"/>
            </p:cNvCxnSpPr>
            <p:nvPr/>
          </p:nvCxnSpPr>
          <p:spPr>
            <a:xfrm>
              <a:off x="2499753" y="3947659"/>
              <a:ext cx="243302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字方塊 43"/>
          <p:cNvSpPr txBox="1"/>
          <p:nvPr/>
        </p:nvSpPr>
        <p:spPr>
          <a:xfrm>
            <a:off x="6221564" y="5691649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A / B * C * D + E</a:t>
            </a:r>
            <a:endParaRPr lang="zh-TW" altLang="en-US" sz="2800"/>
          </a:p>
        </p:txBody>
      </p:sp>
      <p:sp>
        <p:nvSpPr>
          <p:cNvPr id="46" name="矩形 45"/>
          <p:cNvSpPr/>
          <p:nvPr/>
        </p:nvSpPr>
        <p:spPr>
          <a:xfrm>
            <a:off x="715991" y="3974303"/>
            <a:ext cx="4597881" cy="845647"/>
          </a:xfrm>
          <a:prstGeom prst="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內容版面配置區 2"/>
          <p:cNvSpPr txBox="1">
            <a:spLocks/>
          </p:cNvSpPr>
          <p:nvPr/>
        </p:nvSpPr>
        <p:spPr>
          <a:xfrm>
            <a:off x="628649" y="1427035"/>
            <a:ext cx="4939393" cy="523502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Tree&lt;T&gt;::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Inorder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{// driver</a:t>
            </a:r>
            <a:r>
              <a:rPr lang="zh-TW" altLang="zh-TW" sz="1800" smtClean="0"/>
              <a:t>呼叫主程式以走訪整棵樹</a:t>
            </a:r>
            <a:endParaRPr lang="en-US" altLang="zh-TW" sz="18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Inorder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(root);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//Traverse </a:t>
            </a:r>
            <a:r>
              <a:rPr lang="en-US" altLang="zh-TW" sz="180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inorderly</a:t>
            </a:r>
            <a:endParaRPr lang="en-US" altLang="zh-TW" sz="180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Tree&lt;T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&gt;::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Inorder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&lt;T&gt; * p)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{ // Workhorse</a:t>
            </a:r>
            <a:r>
              <a:rPr lang="zh-TW" altLang="zh-TW" sz="1800" smtClean="0"/>
              <a:t>走訪樹根為</a:t>
            </a:r>
            <a:r>
              <a:rPr lang="en-US" altLang="zh-TW" sz="1800" i="1" smtClean="0"/>
              <a:t>p</a:t>
            </a:r>
            <a:r>
              <a:rPr lang="zh-TW" altLang="zh-TW" sz="1800" smtClean="0"/>
              <a:t>的子樹</a:t>
            </a:r>
            <a:endParaRPr lang="en-US" altLang="zh-TW" sz="18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if(p) {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Inorder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(p-&gt;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); 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Visit(p);            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**V**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Inorder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(p-&gt;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Tree&lt;T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&gt;::Visit(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 *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&lt;&lt; p-&gt;data;  </a:t>
            </a:r>
            <a:endParaRPr lang="en-US" altLang="zh-TW" sz="180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0" name="直線接點 29"/>
          <p:cNvCxnSpPr/>
          <p:nvPr/>
        </p:nvCxnSpPr>
        <p:spPr>
          <a:xfrm>
            <a:off x="620486" y="2857500"/>
            <a:ext cx="4931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642258" y="5361214"/>
            <a:ext cx="4931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Trace of Program 5.1</a:t>
            </a: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538850" y="1534890"/>
          <a:ext cx="8049979" cy="4980216"/>
        </p:xfrm>
        <a:graphic>
          <a:graphicData uri="http://schemas.openxmlformats.org/drawingml/2006/table">
            <a:tbl>
              <a:tblPr/>
              <a:tblGrid>
                <a:gridCol w="988895"/>
                <a:gridCol w="1453229"/>
                <a:gridCol w="1411009"/>
                <a:gridCol w="1126051"/>
                <a:gridCol w="1605516"/>
                <a:gridCol w="1465279"/>
              </a:tblGrid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currentNode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err="1">
                          <a:latin typeface="Times New Roman"/>
                          <a:ea typeface="新細明體"/>
                        </a:rPr>
                        <a:t>currentNode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368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0" kern="100" smtClean="0">
                          <a:latin typeface="Times New Roman"/>
                          <a:ea typeface="新細明體"/>
                        </a:rPr>
                        <a:t>Call</a:t>
                      </a:r>
                      <a:r>
                        <a:rPr lang="en-US" sz="1800" i="0" kern="100" baseline="0" smtClean="0">
                          <a:latin typeface="Times New Roman"/>
                          <a:ea typeface="新細明體"/>
                        </a:rPr>
                        <a:t> of </a:t>
                      </a:r>
                      <a:r>
                        <a:rPr lang="en-US" sz="1800" i="1" kern="100" err="1" smtClean="0">
                          <a:latin typeface="Times New Roman"/>
                          <a:ea typeface="新細明體"/>
                        </a:rPr>
                        <a:t>inorder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新細明體"/>
                        </a:rPr>
                        <a:t>裡的值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smtClean="0">
                          <a:latin typeface="Times New Roman"/>
                          <a:ea typeface="新細明體"/>
                        </a:rPr>
                        <a:t>Action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 smtClean="0">
                          <a:latin typeface="Times New Roman"/>
                          <a:ea typeface="新細明體"/>
                        </a:rPr>
                        <a:t>Call of </a:t>
                      </a:r>
                      <a:r>
                        <a:rPr lang="en-US" sz="1800" i="1" kern="100" err="1" smtClean="0">
                          <a:latin typeface="Times New Roman"/>
                          <a:ea typeface="新細明體"/>
                        </a:rPr>
                        <a:t>inorder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latin typeface="Times New Roman"/>
                          <a:ea typeface="新細明體"/>
                        </a:rPr>
                        <a:t>裡的值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smtClean="0">
                          <a:latin typeface="Times New Roman"/>
                          <a:ea typeface="新細明體"/>
                        </a:rPr>
                        <a:t>Action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smtClean="0">
                          <a:latin typeface="Times New Roman"/>
                          <a:ea typeface="新細明體"/>
                        </a:rPr>
                        <a:t>Driver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+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10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C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*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b="1" kern="10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*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10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C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新細明體"/>
                        </a:rPr>
                        <a:t>cout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 &lt;&lt; ‘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C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’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/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b="1" kern="10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A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新細明體"/>
                        </a:rPr>
                        <a:t>cout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 &lt;&lt; ‘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A’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*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新細明體"/>
                        </a:rPr>
                        <a:t>cout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 &lt;&lt; ‘*’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5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b="1" kern="10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D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A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14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b="1" kern="10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6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b="1" kern="10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D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新細明體"/>
                        </a:rPr>
                        <a:t>cout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 &lt;&lt; ‘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D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’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3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/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新細明體"/>
                        </a:rPr>
                        <a:t>cout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 &lt;&lt; ‘/’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15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b="1" kern="10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7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B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smtClean="0">
                          <a:latin typeface="Times New Roman"/>
                          <a:ea typeface="新細明體"/>
                        </a:rPr>
                        <a:t>Driver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+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新細明體"/>
                        </a:rPr>
                        <a:t>cout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 &lt;&lt; ‘+’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8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b="1" kern="10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16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E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7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B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新細明體"/>
                        </a:rPr>
                        <a:t>cout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 &lt;&lt; ‘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B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’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17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b="1" kern="10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9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b="1" kern="10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16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E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新細明體"/>
                        </a:rPr>
                        <a:t>cout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 &lt;&lt; ‘</a:t>
                      </a:r>
                      <a:r>
                        <a:rPr lang="en-US" sz="1800" i="1" kern="100">
                          <a:latin typeface="Times New Roman"/>
                          <a:ea typeface="新細明體"/>
                        </a:rPr>
                        <a:t>E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’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2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*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新細明體"/>
                        </a:rPr>
                        <a:t>cout</a:t>
                      </a: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 &lt;&lt; ‘*’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新細明體"/>
                        </a:rPr>
                        <a:t>18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</a:rPr>
                        <a:t>0</a:t>
                      </a:r>
                      <a:endParaRPr lang="zh-TW" sz="1800" b="1" kern="10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8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US" sz="1800" kern="100"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Binary Tree Search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346409"/>
          </a:xfrm>
        </p:spPr>
        <p:txBody>
          <a:bodyPr/>
          <a:lstStyle/>
          <a:p>
            <a:r>
              <a:rPr lang="en-US" altLang="zh-TW" err="1" smtClean="0">
                <a:solidFill>
                  <a:srgbClr val="C00000"/>
                </a:solidFill>
                <a:ea typeface="新細明體" pitchFamily="18" charset="-120"/>
              </a:rPr>
              <a:t>Inorder</a:t>
            </a:r>
            <a:r>
              <a:rPr lang="en-US" altLang="zh-TW" smtClean="0">
                <a:solidFill>
                  <a:srgbClr val="C00000"/>
                </a:solidFill>
                <a:ea typeface="新細明體" pitchFamily="18" charset="-120"/>
              </a:rPr>
              <a:t> traversal </a:t>
            </a:r>
            <a:r>
              <a:rPr lang="en-US" altLang="zh-TW" smtClean="0">
                <a:ea typeface="新細明體" pitchFamily="18" charset="-120"/>
              </a:rPr>
              <a:t>can be applied for </a:t>
            </a:r>
            <a:r>
              <a:rPr lang="en-US" altLang="zh-TW" smtClean="0">
                <a:solidFill>
                  <a:srgbClr val="0000CC"/>
                </a:solidFill>
                <a:ea typeface="新細明體" pitchFamily="18" charset="-120"/>
              </a:rPr>
              <a:t>binary tree searching</a:t>
            </a:r>
            <a:r>
              <a:rPr lang="en-US" altLang="zh-TW" smtClean="0">
                <a:ea typeface="新細明體" pitchFamily="18" charset="-120"/>
              </a:rPr>
              <a:t> when we stored an ordered sequence of elements in a binary tree.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5043" y="2928476"/>
            <a:ext cx="6043379" cy="34160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94526" y="3134639"/>
            <a:ext cx="364202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rgbClr val="C00000"/>
                </a:solidFill>
                <a:ea typeface="新細明體" pitchFamily="18" charset="-120"/>
              </a:rPr>
              <a:t>&lt;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82051" y="3099714"/>
            <a:ext cx="364202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rgbClr val="C00000"/>
                </a:solidFill>
                <a:ea typeface="新細明體" pitchFamily="18" charset="-120"/>
              </a:rPr>
              <a:t>&gt;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31151" y="3244176"/>
            <a:ext cx="364202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>
                <a:solidFill>
                  <a:srgbClr val="C00000"/>
                </a:solidFill>
                <a:ea typeface="新細明體" pitchFamily="18" charset="-120"/>
              </a:rPr>
              <a:t>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Preorder </a:t>
            </a:r>
            <a:r>
              <a:rPr lang="en-US" altLang="zh-TW" smtClean="0">
                <a:ea typeface="新細明體" charset="-120"/>
              </a:rPr>
              <a:t>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869809"/>
            <a:ext cx="7886700" cy="3739538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b="1" smtClean="0">
                <a:latin typeface="Consolas" pitchFamily="49" charset="0"/>
                <a:ea typeface="新細明體" charset="-120"/>
                <a:cs typeface="Consolas" pitchFamily="49" charset="0"/>
              </a:rPr>
              <a:t>template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&lt;</a:t>
            </a:r>
            <a:r>
              <a:rPr lang="en-US" altLang="zh-TW" sz="2400" b="1" smtClean="0">
                <a:latin typeface="Consolas" pitchFamily="49" charset="0"/>
                <a:ea typeface="新細明體" charset="-120"/>
                <a:cs typeface="Consolas" pitchFamily="49" charset="0"/>
              </a:rPr>
              <a:t>class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T&gt;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b="1" smtClean="0">
                <a:latin typeface="Consolas" pitchFamily="49" charset="0"/>
                <a:ea typeface="新細明體" charset="-120"/>
                <a:cs typeface="Consolas" pitchFamily="49" charset="0"/>
              </a:rPr>
              <a:t>void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Preorder(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TreeNode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&lt;T&gt; *t)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if (t != NULL)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{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   Visit(t);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   Preorder(t-&gt;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leftChild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);  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   Preorder(t-&gt;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rightChild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}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}</a:t>
            </a:r>
            <a:endParaRPr lang="zh-TW" altLang="en-US" sz="240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20504" y="1491174"/>
            <a:ext cx="825773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800" smtClean="0">
                <a:ea typeface="新細明體" pitchFamily="18" charset="-120"/>
              </a:rPr>
              <a:t>In a </a:t>
            </a:r>
            <a:r>
              <a:rPr lang="en-US" altLang="zh-TW" sz="2800" b="1" smtClean="0">
                <a:ea typeface="新細明體" pitchFamily="18" charset="-120"/>
              </a:rPr>
              <a:t>preorder traversal</a:t>
            </a:r>
            <a:r>
              <a:rPr lang="en-US" altLang="zh-TW" sz="2800" smtClean="0">
                <a:ea typeface="新細明體" pitchFamily="18" charset="-120"/>
              </a:rPr>
              <a:t>, a node is </a:t>
            </a:r>
            <a:r>
              <a:rPr lang="en-US" altLang="zh-TW" sz="2800" b="1" i="1" smtClean="0">
                <a:solidFill>
                  <a:srgbClr val="FF0000"/>
                </a:solidFill>
                <a:ea typeface="新細明體" pitchFamily="18" charset="-120"/>
              </a:rPr>
              <a:t>visited before its descendants</a:t>
            </a:r>
            <a:r>
              <a:rPr lang="en-US" altLang="zh-TW" sz="2800" smtClean="0">
                <a:ea typeface="新細明體" pitchFamily="18" charset="-120"/>
              </a:rPr>
              <a:t> </a:t>
            </a:r>
          </a:p>
          <a:p>
            <a:pPr marL="182563" indent="-182563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800" smtClean="0">
                <a:ea typeface="新細明體" pitchFamily="18" charset="-120"/>
              </a:rPr>
              <a:t>Application: print a structured document (tree printing)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Preorder Example (Visit = Print)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96</a:t>
            </a:fld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342896" y="2106398"/>
            <a:ext cx="2672443" cy="2497293"/>
            <a:chOff x="1028696" y="1959442"/>
            <a:chExt cx="2672443" cy="2497293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971795" y="3026242"/>
              <a:ext cx="381000" cy="461963"/>
              <a:chOff x="4176" y="1104"/>
              <a:chExt cx="240" cy="291"/>
            </a:xfrm>
          </p:grpSpPr>
          <p:sp>
            <p:nvSpPr>
              <p:cNvPr id="18" name="Oval 24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 sz="2400"/>
              </a:p>
            </p:txBody>
          </p:sp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1970310" y="1959442"/>
              <a:ext cx="381000" cy="461963"/>
              <a:chOff x="4176" y="1104"/>
              <a:chExt cx="240" cy="291"/>
            </a:xfrm>
          </p:grpSpPr>
          <p:sp>
            <p:nvSpPr>
              <p:cNvPr id="14" name="Oval 3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 sz="2400"/>
              </a:p>
            </p:txBody>
          </p:sp>
          <p:sp>
            <p:nvSpPr>
              <p:cNvPr id="15" name="Text Box 3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Line 38"/>
            <p:cNvSpPr>
              <a:spLocks noChangeShapeType="1"/>
            </p:cNvSpPr>
            <p:nvPr/>
          </p:nvSpPr>
          <p:spPr bwMode="auto">
            <a:xfrm flipH="1">
              <a:off x="1273628" y="2264242"/>
              <a:ext cx="696681" cy="8218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>
              <a:off x="2275110" y="2340442"/>
              <a:ext cx="762004" cy="7619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1970310" y="1959442"/>
              <a:ext cx="762000" cy="4619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solidFill>
                    <a:schemeClr val="tx1"/>
                  </a:solidFill>
                  <a:ea typeface="新細明體" charset="-120"/>
                </a:rPr>
                <a:t>A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1028696" y="3042571"/>
              <a:ext cx="762000" cy="461963"/>
              <a:chOff x="293910" y="3026242"/>
              <a:chExt cx="762000" cy="461963"/>
            </a:xfrm>
          </p:grpSpPr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293910" y="3026242"/>
                <a:ext cx="381000" cy="461963"/>
                <a:chOff x="4176" y="1104"/>
                <a:chExt cx="240" cy="291"/>
              </a:xfrm>
            </p:grpSpPr>
            <p:sp>
              <p:nvSpPr>
                <p:cNvPr id="16" name="Oval 31"/>
                <p:cNvSpPr>
                  <a:spLocks noChangeArrowheads="1"/>
                </p:cNvSpPr>
                <p:nvPr/>
              </p:nvSpPr>
              <p:spPr bwMode="auto">
                <a:xfrm>
                  <a:off x="4176" y="1152"/>
                  <a:ext cx="240" cy="240"/>
                </a:xfrm>
                <a:prstGeom prst="ellips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zh-TW" altLang="en-US" sz="2400"/>
                </a:p>
              </p:txBody>
            </p:sp>
            <p:sp>
              <p:nvSpPr>
                <p:cNvPr id="1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176" y="1104"/>
                  <a:ext cx="240" cy="29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TW" altLang="zh-TW" sz="24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Text Box 41"/>
              <p:cNvSpPr txBox="1">
                <a:spLocks noChangeArrowheads="1"/>
              </p:cNvSpPr>
              <p:nvPr/>
            </p:nvSpPr>
            <p:spPr bwMode="auto">
              <a:xfrm>
                <a:off x="293910" y="3026242"/>
                <a:ext cx="762000" cy="46196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TW" sz="2400" smtClean="0">
                    <a:solidFill>
                      <a:schemeClr val="tx1"/>
                    </a:solidFill>
                    <a:ea typeface="新細明體" charset="-120"/>
                  </a:rPr>
                  <a:t>B</a:t>
                </a:r>
                <a:endParaRPr lang="en-US" altLang="zh-TW" sz="2400">
                  <a:solidFill>
                    <a:schemeClr val="tx1"/>
                  </a:solidFill>
                  <a:ea typeface="新細明體" charset="-120"/>
                </a:endParaRPr>
              </a:p>
            </p:txBody>
          </p:sp>
        </p:grpSp>
        <p:sp>
          <p:nvSpPr>
            <p:cNvPr id="13" name="Text Box 42"/>
            <p:cNvSpPr txBox="1">
              <a:spLocks noChangeArrowheads="1"/>
            </p:cNvSpPr>
            <p:nvPr/>
          </p:nvSpPr>
          <p:spPr bwMode="auto">
            <a:xfrm>
              <a:off x="2939139" y="3091557"/>
              <a:ext cx="762000" cy="4619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solidFill>
                    <a:schemeClr val="tx1"/>
                  </a:solidFill>
                  <a:ea typeface="新細明體" charset="-120"/>
                </a:rPr>
                <a:t>C</a:t>
              </a:r>
              <a:endParaRPr lang="en-US" altLang="zh-TW" sz="2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20" name="Text Box 55"/>
            <p:cNvSpPr txBox="1">
              <a:spLocks noChangeArrowheads="1"/>
            </p:cNvSpPr>
            <p:nvPr/>
          </p:nvSpPr>
          <p:spPr bwMode="auto">
            <a:xfrm>
              <a:off x="16546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A</a:t>
              </a:r>
              <a:endParaRPr lang="en-US" altLang="zh-TW" sz="2400">
                <a:ea typeface="新細明體" charset="-120"/>
              </a:endParaRPr>
            </a:p>
          </p:txBody>
        </p:sp>
        <p:sp>
          <p:nvSpPr>
            <p:cNvPr id="21" name="Text Box 56"/>
            <p:cNvSpPr txBox="1">
              <a:spLocks noChangeArrowheads="1"/>
            </p:cNvSpPr>
            <p:nvPr/>
          </p:nvSpPr>
          <p:spPr bwMode="auto">
            <a:xfrm>
              <a:off x="19594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B</a:t>
              </a:r>
              <a:endParaRPr lang="en-US" altLang="zh-TW" sz="2400">
                <a:ea typeface="新細明體" charset="-120"/>
              </a:endParaRPr>
            </a:p>
          </p:txBody>
        </p:sp>
        <p:sp>
          <p:nvSpPr>
            <p:cNvPr id="22" name="Text Box 57"/>
            <p:cNvSpPr txBox="1">
              <a:spLocks noChangeArrowheads="1"/>
            </p:cNvSpPr>
            <p:nvPr/>
          </p:nvSpPr>
          <p:spPr bwMode="auto">
            <a:xfrm>
              <a:off x="2264224" y="3995070"/>
              <a:ext cx="381000" cy="4616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400" smtClean="0">
                  <a:ea typeface="新細明體" charset="-120"/>
                </a:rPr>
                <a:t>C</a:t>
              </a:r>
              <a:endParaRPr lang="en-US" altLang="zh-TW" sz="2400">
                <a:ea typeface="新細明體" charset="-120"/>
              </a:endParaRPr>
            </a:p>
          </p:txBody>
        </p:sp>
      </p:grp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3331028" y="1812471"/>
            <a:ext cx="5562600" cy="3322638"/>
            <a:chOff x="720" y="864"/>
            <a:chExt cx="3504" cy="2093"/>
          </a:xfrm>
        </p:grpSpPr>
        <p:grpSp>
          <p:nvGrpSpPr>
            <p:cNvPr id="26" name="Group 4"/>
            <p:cNvGrpSpPr>
              <a:grpSpLocks/>
            </p:cNvGrpSpPr>
            <p:nvPr/>
          </p:nvGrpSpPr>
          <p:grpSpPr bwMode="auto">
            <a:xfrm>
              <a:off x="1008" y="2160"/>
              <a:ext cx="240" cy="365"/>
              <a:chOff x="4176" y="1104"/>
              <a:chExt cx="240" cy="365"/>
            </a:xfrm>
          </p:grpSpPr>
          <p:sp>
            <p:nvSpPr>
              <p:cNvPr id="73" name="Oval 5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4" name="Text Box 6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720" y="2592"/>
              <a:ext cx="240" cy="365"/>
              <a:chOff x="4176" y="1104"/>
              <a:chExt cx="240" cy="365"/>
            </a:xfrm>
          </p:grpSpPr>
          <p:sp>
            <p:nvSpPr>
              <p:cNvPr id="71" name="Oval 8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2" name="Text Box 9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10"/>
            <p:cNvGrpSpPr>
              <a:grpSpLocks/>
            </p:cNvGrpSpPr>
            <p:nvPr/>
          </p:nvGrpSpPr>
          <p:grpSpPr bwMode="auto">
            <a:xfrm>
              <a:off x="1344" y="2592"/>
              <a:ext cx="240" cy="365"/>
              <a:chOff x="4176" y="1104"/>
              <a:chExt cx="240" cy="365"/>
            </a:xfrm>
          </p:grpSpPr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0" name="Text Box 12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912" y="2400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1248" y="2352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" name="Group 15"/>
            <p:cNvGrpSpPr>
              <a:grpSpLocks/>
            </p:cNvGrpSpPr>
            <p:nvPr/>
          </p:nvGrpSpPr>
          <p:grpSpPr bwMode="auto">
            <a:xfrm>
              <a:off x="2256" y="2112"/>
              <a:ext cx="240" cy="365"/>
              <a:chOff x="4176" y="1104"/>
              <a:chExt cx="240" cy="365"/>
            </a:xfrm>
          </p:grpSpPr>
          <p:sp>
            <p:nvSpPr>
              <p:cNvPr id="67" name="Oval 1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8" name="Text Box 1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18"/>
            <p:cNvGrpSpPr>
              <a:grpSpLocks/>
            </p:cNvGrpSpPr>
            <p:nvPr/>
          </p:nvGrpSpPr>
          <p:grpSpPr bwMode="auto">
            <a:xfrm>
              <a:off x="2544" y="2592"/>
              <a:ext cx="240" cy="365"/>
              <a:chOff x="4176" y="1104"/>
              <a:chExt cx="240" cy="365"/>
            </a:xfrm>
          </p:grpSpPr>
          <p:sp>
            <p:nvSpPr>
              <p:cNvPr id="65" name="Oval 19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6" name="Text Box 20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2448" y="2352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4" name="Group 22"/>
            <p:cNvGrpSpPr>
              <a:grpSpLocks/>
            </p:cNvGrpSpPr>
            <p:nvPr/>
          </p:nvGrpSpPr>
          <p:grpSpPr bwMode="auto">
            <a:xfrm>
              <a:off x="3744" y="1536"/>
              <a:ext cx="240" cy="365"/>
              <a:chOff x="4176" y="1104"/>
              <a:chExt cx="240" cy="365"/>
            </a:xfrm>
          </p:grpSpPr>
          <p:sp>
            <p:nvSpPr>
              <p:cNvPr id="63" name="Oval 23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4" name="Text Box 24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25"/>
            <p:cNvGrpSpPr>
              <a:grpSpLocks/>
            </p:cNvGrpSpPr>
            <p:nvPr/>
          </p:nvGrpSpPr>
          <p:grpSpPr bwMode="auto">
            <a:xfrm>
              <a:off x="3456" y="1968"/>
              <a:ext cx="240" cy="365"/>
              <a:chOff x="4176" y="1104"/>
              <a:chExt cx="240" cy="365"/>
            </a:xfrm>
          </p:grpSpPr>
          <p:sp>
            <p:nvSpPr>
              <p:cNvPr id="61" name="Oval 26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2" name="Text Box 27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3648" y="1776"/>
              <a:ext cx="14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7" name="Group 29"/>
            <p:cNvGrpSpPr>
              <a:grpSpLocks/>
            </p:cNvGrpSpPr>
            <p:nvPr/>
          </p:nvGrpSpPr>
          <p:grpSpPr bwMode="auto">
            <a:xfrm>
              <a:off x="1728" y="1536"/>
              <a:ext cx="240" cy="365"/>
              <a:chOff x="4176" y="1104"/>
              <a:chExt cx="240" cy="365"/>
            </a:xfrm>
          </p:grpSpPr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0" name="Text Box 31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1200" y="1728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>
              <a:off x="1968" y="1728"/>
              <a:ext cx="33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0" name="Group 34"/>
            <p:cNvGrpSpPr>
              <a:grpSpLocks/>
            </p:cNvGrpSpPr>
            <p:nvPr/>
          </p:nvGrpSpPr>
          <p:grpSpPr bwMode="auto">
            <a:xfrm>
              <a:off x="2784" y="864"/>
              <a:ext cx="240" cy="365"/>
              <a:chOff x="4176" y="1104"/>
              <a:chExt cx="240" cy="365"/>
            </a:xfrm>
          </p:grpSpPr>
          <p:sp>
            <p:nvSpPr>
              <p:cNvPr id="57" name="Oval 35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8" name="Text Box 36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H="1">
              <a:off x="1920" y="1056"/>
              <a:ext cx="86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2976" y="1104"/>
              <a:ext cx="81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2784" y="864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1728" y="153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45" name="Text Box 41"/>
            <p:cNvSpPr txBox="1">
              <a:spLocks noChangeArrowheads="1"/>
            </p:cNvSpPr>
            <p:nvPr/>
          </p:nvSpPr>
          <p:spPr bwMode="auto">
            <a:xfrm>
              <a:off x="3744" y="153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1008" y="2160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47" name="Text Box 43"/>
            <p:cNvSpPr txBox="1">
              <a:spLocks noChangeArrowheads="1"/>
            </p:cNvSpPr>
            <p:nvPr/>
          </p:nvSpPr>
          <p:spPr bwMode="auto">
            <a:xfrm>
              <a:off x="2256" y="211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48" name="Text Box 44"/>
            <p:cNvSpPr txBox="1">
              <a:spLocks noChangeArrowheads="1"/>
            </p:cNvSpPr>
            <p:nvPr/>
          </p:nvSpPr>
          <p:spPr bwMode="auto">
            <a:xfrm>
              <a:off x="3456" y="1968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f</a:t>
              </a:r>
            </a:p>
          </p:txBody>
        </p:sp>
        <p:sp>
          <p:nvSpPr>
            <p:cNvPr id="49" name="Text Box 45"/>
            <p:cNvSpPr txBox="1">
              <a:spLocks noChangeArrowheads="1"/>
            </p:cNvSpPr>
            <p:nvPr/>
          </p:nvSpPr>
          <p:spPr bwMode="auto">
            <a:xfrm>
              <a:off x="720" y="2544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g</a:t>
              </a:r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344" y="259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h</a:t>
              </a:r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2592" y="2592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i</a:t>
              </a:r>
            </a:p>
          </p:txBody>
        </p:sp>
        <p:grpSp>
          <p:nvGrpSpPr>
            <p:cNvPr id="52" name="Group 48"/>
            <p:cNvGrpSpPr>
              <a:grpSpLocks/>
            </p:cNvGrpSpPr>
            <p:nvPr/>
          </p:nvGrpSpPr>
          <p:grpSpPr bwMode="auto">
            <a:xfrm>
              <a:off x="3696" y="2496"/>
              <a:ext cx="240" cy="365"/>
              <a:chOff x="4176" y="1104"/>
              <a:chExt cx="240" cy="365"/>
            </a:xfrm>
          </p:grpSpPr>
          <p:sp>
            <p:nvSpPr>
              <p:cNvPr id="55" name="Oval 49"/>
              <p:cNvSpPr>
                <a:spLocks noChangeArrowheads="1"/>
              </p:cNvSpPr>
              <p:nvPr/>
            </p:nvSpPr>
            <p:spPr bwMode="auto">
              <a:xfrm>
                <a:off x="4176" y="115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6" name="Text Box 50"/>
              <p:cNvSpPr txBox="1">
                <a:spLocks noChangeArrowheads="1"/>
              </p:cNvSpPr>
              <p:nvPr/>
            </p:nvSpPr>
            <p:spPr bwMode="auto">
              <a:xfrm>
                <a:off x="4176" y="1104"/>
                <a:ext cx="24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TW" altLang="zh-TW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3600" y="2256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3744" y="2496"/>
              <a:ext cx="480" cy="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j</a:t>
              </a:r>
            </a:p>
          </p:txBody>
        </p:sp>
      </p:grpSp>
      <p:sp>
        <p:nvSpPr>
          <p:cNvPr id="75" name="Text Box 53"/>
          <p:cNvSpPr txBox="1">
            <a:spLocks noChangeArrowheads="1"/>
          </p:cNvSpPr>
          <p:nvPr/>
        </p:nvSpPr>
        <p:spPr bwMode="auto">
          <a:xfrm>
            <a:off x="4865914" y="54537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a</a:t>
            </a:r>
          </a:p>
        </p:txBody>
      </p:sp>
      <p:sp>
        <p:nvSpPr>
          <p:cNvPr id="76" name="Text Box 54"/>
          <p:cNvSpPr txBox="1">
            <a:spLocks noChangeArrowheads="1"/>
          </p:cNvSpPr>
          <p:nvPr/>
        </p:nvSpPr>
        <p:spPr bwMode="auto">
          <a:xfrm>
            <a:off x="5170714" y="54537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b</a:t>
            </a:r>
          </a:p>
        </p:txBody>
      </p:sp>
      <p:sp>
        <p:nvSpPr>
          <p:cNvPr id="77" name="Text Box 55"/>
          <p:cNvSpPr txBox="1">
            <a:spLocks noChangeArrowheads="1"/>
          </p:cNvSpPr>
          <p:nvPr/>
        </p:nvSpPr>
        <p:spPr bwMode="auto">
          <a:xfrm>
            <a:off x="5475514" y="54537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d</a:t>
            </a:r>
          </a:p>
        </p:txBody>
      </p:sp>
      <p:sp>
        <p:nvSpPr>
          <p:cNvPr id="78" name="Text Box 56"/>
          <p:cNvSpPr txBox="1">
            <a:spLocks noChangeArrowheads="1"/>
          </p:cNvSpPr>
          <p:nvPr/>
        </p:nvSpPr>
        <p:spPr bwMode="auto">
          <a:xfrm>
            <a:off x="5780314" y="54537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g</a:t>
            </a: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6085114" y="54537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h</a:t>
            </a:r>
          </a:p>
        </p:txBody>
      </p: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6389914" y="54537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e</a:t>
            </a:r>
          </a:p>
        </p:txBody>
      </p:sp>
      <p:sp>
        <p:nvSpPr>
          <p:cNvPr id="81" name="Text Box 59"/>
          <p:cNvSpPr txBox="1">
            <a:spLocks noChangeArrowheads="1"/>
          </p:cNvSpPr>
          <p:nvPr/>
        </p:nvSpPr>
        <p:spPr bwMode="auto">
          <a:xfrm>
            <a:off x="6694714" y="54537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i</a:t>
            </a:r>
          </a:p>
        </p:txBody>
      </p:sp>
      <p:sp>
        <p:nvSpPr>
          <p:cNvPr id="82" name="Text Box 60"/>
          <p:cNvSpPr txBox="1">
            <a:spLocks noChangeArrowheads="1"/>
          </p:cNvSpPr>
          <p:nvPr/>
        </p:nvSpPr>
        <p:spPr bwMode="auto">
          <a:xfrm>
            <a:off x="6999514" y="54537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c</a:t>
            </a:r>
          </a:p>
        </p:txBody>
      </p:sp>
      <p:sp>
        <p:nvSpPr>
          <p:cNvPr id="83" name="Text Box 61"/>
          <p:cNvSpPr txBox="1">
            <a:spLocks noChangeArrowheads="1"/>
          </p:cNvSpPr>
          <p:nvPr/>
        </p:nvSpPr>
        <p:spPr bwMode="auto">
          <a:xfrm>
            <a:off x="7304314" y="54537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f</a:t>
            </a:r>
          </a:p>
        </p:txBody>
      </p:sp>
      <p:sp>
        <p:nvSpPr>
          <p:cNvPr id="84" name="Text Box 62"/>
          <p:cNvSpPr txBox="1">
            <a:spLocks noChangeArrowheads="1"/>
          </p:cNvSpPr>
          <p:nvPr/>
        </p:nvSpPr>
        <p:spPr bwMode="auto">
          <a:xfrm>
            <a:off x="7609114" y="54537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utoUpdateAnimBg="0"/>
      <p:bldP spid="84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Preorder of Expression Tree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57399" y="5780314"/>
            <a:ext cx="5192487" cy="682076"/>
          </a:xfrm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Gives </a:t>
            </a:r>
            <a:r>
              <a:rPr lang="en-US" altLang="zh-TW" smtClean="0">
                <a:solidFill>
                  <a:srgbClr val="C00000"/>
                </a:solidFill>
                <a:ea typeface="新細明體" charset="-120"/>
              </a:rPr>
              <a:t>prefix </a:t>
            </a:r>
            <a:r>
              <a:rPr lang="en-US" altLang="zh-TW" smtClean="0">
                <a:ea typeface="新細明體" charset="-120"/>
              </a:rPr>
              <a:t>form of expression!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97</a:t>
            </a:fld>
            <a:endParaRPr lang="zh-TW" altLang="en-US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1382486" y="1567089"/>
            <a:ext cx="5780088" cy="3327400"/>
            <a:chOff x="912" y="730"/>
            <a:chExt cx="3641" cy="2096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200" y="2064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200" y="201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+</a:t>
              </a: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912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 sz="240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922" y="2431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a</a:t>
              </a: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1536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536" y="2448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b</a:t>
              </a: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H="1">
              <a:off x="1104" y="2256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440" y="2208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2496" y="2112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527" y="2064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-</a:t>
              </a:r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2208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2218" y="2479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c</a:t>
              </a: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2832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2832" y="2496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d</a:t>
              </a:r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>
              <a:off x="2400" y="2304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2736" y="2256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3936" y="1440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3946" y="1392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+</a:t>
              </a:r>
            </a:p>
          </p:txBody>
        </p:sp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3648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3648" y="1807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e</a:t>
              </a:r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>
              <a:off x="4272" y="1872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4313" y="1834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f</a:t>
              </a:r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 flipH="1">
              <a:off x="3840" y="163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>
              <a:off x="4176" y="1584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Oval 40"/>
            <p:cNvSpPr>
              <a:spLocks noChangeArrowheads="1"/>
            </p:cNvSpPr>
            <p:nvPr/>
          </p:nvSpPr>
          <p:spPr bwMode="auto">
            <a:xfrm>
              <a:off x="1920" y="1440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1930" y="1433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*</a:t>
              </a:r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 flipH="1">
              <a:off x="1392" y="1584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2160" y="1584"/>
              <a:ext cx="384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2976" y="768"/>
              <a:ext cx="240" cy="240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Text Box 46"/>
            <p:cNvSpPr txBox="1">
              <a:spLocks noChangeArrowheads="1"/>
            </p:cNvSpPr>
            <p:nvPr/>
          </p:nvSpPr>
          <p:spPr bwMode="auto">
            <a:xfrm>
              <a:off x="2986" y="730"/>
              <a:ext cx="240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800">
                  <a:solidFill>
                    <a:schemeClr val="tx1"/>
                  </a:solidFill>
                  <a:ea typeface="新細明體" charset="-120"/>
                </a:rPr>
                <a:t>/</a:t>
              </a:r>
            </a:p>
          </p:txBody>
        </p:sp>
        <p:sp>
          <p:nvSpPr>
            <p:cNvPr id="36" name="Line 47"/>
            <p:cNvSpPr>
              <a:spLocks noChangeShapeType="1"/>
            </p:cNvSpPr>
            <p:nvPr/>
          </p:nvSpPr>
          <p:spPr bwMode="auto">
            <a:xfrm flipH="1">
              <a:off x="2112" y="912"/>
              <a:ext cx="86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Line 48"/>
            <p:cNvSpPr>
              <a:spLocks noChangeShapeType="1"/>
            </p:cNvSpPr>
            <p:nvPr/>
          </p:nvSpPr>
          <p:spPr bwMode="auto">
            <a:xfrm>
              <a:off x="3168" y="960"/>
              <a:ext cx="81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2966357" y="49584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/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3271157" y="49584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*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575957" y="49584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+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3880757" y="49584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a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185557" y="49584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b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4490357" y="49584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-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4795157" y="49584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c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5099957" y="49584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d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5404757" y="49584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+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5709557" y="49584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e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6090557" y="4958443"/>
            <a:ext cx="3810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chemeClr val="hlink"/>
                </a:solidFill>
                <a:ea typeface="新細明體" charset="-120"/>
              </a:rPr>
              <a:t>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  <p:bldP spid="48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Program 5.2 Preorder (</a:t>
            </a:r>
            <a:r>
              <a:rPr lang="en-US" altLang="zh-TW">
                <a:solidFill>
                  <a:srgbClr val="C00000"/>
                </a:solidFill>
              </a:rPr>
              <a:t>V</a:t>
            </a:r>
            <a:r>
              <a:rPr lang="en-US" altLang="zh-TW" smtClean="0"/>
              <a:t>LR)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98</a:t>
            </a:fld>
            <a:endParaRPr lang="zh-TW" altLang="en-US"/>
          </a:p>
        </p:txBody>
      </p:sp>
      <p:grpSp>
        <p:nvGrpSpPr>
          <p:cNvPr id="3" name="群組 4"/>
          <p:cNvGrpSpPr/>
          <p:nvPr/>
        </p:nvGrpSpPr>
        <p:grpSpPr>
          <a:xfrm>
            <a:off x="5955978" y="1759788"/>
            <a:ext cx="2867324" cy="3513867"/>
            <a:chOff x="724517" y="3635463"/>
            <a:chExt cx="2201418" cy="2697808"/>
          </a:xfrm>
        </p:grpSpPr>
        <p:sp>
          <p:nvSpPr>
            <p:cNvPr id="6" name="橢圓 5"/>
            <p:cNvSpPr/>
            <p:nvPr/>
          </p:nvSpPr>
          <p:spPr>
            <a:xfrm>
              <a:off x="72451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A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1456037" y="5967511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B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109027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/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1821797" y="5385185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C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18755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D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2560175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E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1456037" y="4802859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1821797" y="4191830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*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2187557" y="3635463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smtClean="0">
                  <a:solidFill>
                    <a:schemeClr val="tx1"/>
                  </a:solidFill>
                </a:rPr>
                <a:t>+</a:t>
              </a:r>
              <a:endParaRPr lang="zh-TW" altLang="en-US" sz="2400">
                <a:solidFill>
                  <a:schemeClr val="tx1"/>
                </a:solidFill>
              </a:endParaRPr>
            </a:p>
          </p:txBody>
        </p:sp>
        <p:cxnSp>
          <p:nvCxnSpPr>
            <p:cNvPr id="15" name="直線接點 14"/>
            <p:cNvCxnSpPr>
              <a:stCxn id="8" idx="3"/>
              <a:endCxn id="6" idx="0"/>
            </p:cNvCxnSpPr>
            <p:nvPr/>
          </p:nvCxnSpPr>
          <p:spPr>
            <a:xfrm flipH="1">
              <a:off x="907397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8" idx="5"/>
              <a:endCxn id="7" idx="0"/>
            </p:cNvCxnSpPr>
            <p:nvPr/>
          </p:nvCxnSpPr>
          <p:spPr>
            <a:xfrm>
              <a:off x="1402473" y="5697381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12" idx="3"/>
              <a:endCxn id="8" idx="0"/>
            </p:cNvCxnSpPr>
            <p:nvPr/>
          </p:nvCxnSpPr>
          <p:spPr>
            <a:xfrm flipH="1">
              <a:off x="1273157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12" idx="5"/>
              <a:endCxn id="9" idx="0"/>
            </p:cNvCxnSpPr>
            <p:nvPr/>
          </p:nvCxnSpPr>
          <p:spPr>
            <a:xfrm>
              <a:off x="1768233" y="5115055"/>
              <a:ext cx="236444" cy="2701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13" idx="3"/>
              <a:endCxn id="12" idx="0"/>
            </p:cNvCxnSpPr>
            <p:nvPr/>
          </p:nvCxnSpPr>
          <p:spPr>
            <a:xfrm flipH="1">
              <a:off x="1638917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3" idx="5"/>
              <a:endCxn id="10" idx="0"/>
            </p:cNvCxnSpPr>
            <p:nvPr/>
          </p:nvCxnSpPr>
          <p:spPr>
            <a:xfrm>
              <a:off x="2133993" y="4504026"/>
              <a:ext cx="236444" cy="298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14" idx="3"/>
              <a:endCxn id="13" idx="0"/>
            </p:cNvCxnSpPr>
            <p:nvPr/>
          </p:nvCxnSpPr>
          <p:spPr>
            <a:xfrm flipH="1">
              <a:off x="2004677" y="3947659"/>
              <a:ext cx="236444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14" idx="5"/>
              <a:endCxn id="11" idx="0"/>
            </p:cNvCxnSpPr>
            <p:nvPr/>
          </p:nvCxnSpPr>
          <p:spPr>
            <a:xfrm>
              <a:off x="2499753" y="3947659"/>
              <a:ext cx="243302" cy="2441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字方塊 43"/>
          <p:cNvSpPr txBox="1"/>
          <p:nvPr/>
        </p:nvSpPr>
        <p:spPr>
          <a:xfrm>
            <a:off x="6254222" y="5691649"/>
            <a:ext cx="250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/>
              <a:t>+ * * / A B C D E</a:t>
            </a:r>
            <a:endParaRPr lang="zh-TW" altLang="en-US" sz="2800"/>
          </a:p>
        </p:txBody>
      </p:sp>
      <p:sp>
        <p:nvSpPr>
          <p:cNvPr id="31" name="矩形 30"/>
          <p:cNvSpPr/>
          <p:nvPr/>
        </p:nvSpPr>
        <p:spPr>
          <a:xfrm>
            <a:off x="715991" y="3974303"/>
            <a:ext cx="4597881" cy="822953"/>
          </a:xfrm>
          <a:prstGeom prst="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內容版面配置區 2"/>
          <p:cNvSpPr txBox="1">
            <a:spLocks/>
          </p:cNvSpPr>
          <p:nvPr/>
        </p:nvSpPr>
        <p:spPr>
          <a:xfrm>
            <a:off x="628648" y="1427035"/>
            <a:ext cx="5200652" cy="521869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Tree&lt;T&gt;::Preorder()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  <a:endParaRPr lang="en-US" altLang="zh-TW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Preorder(root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//Traverse </a:t>
            </a:r>
            <a:r>
              <a:rPr lang="en-US" altLang="zh-TW" sz="180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preorderly</a:t>
            </a:r>
            <a:endParaRPr lang="en-US" altLang="zh-TW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Tree&lt;T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&gt;::Preorder(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 *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Workhorse, a recursive function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if(p) {</a:t>
            </a:r>
            <a:endParaRPr lang="en-US" altLang="zh-TW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Visit(p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);    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**V**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Preorder(p-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);  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Preorder(p-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Child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zh-TW" sz="180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&lt;class T&gt;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Tree&lt;T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&gt;::Visit(</a:t>
            </a:r>
            <a:r>
              <a:rPr lang="en-US" altLang="zh-TW" sz="1800" err="1" smtClean="0">
                <a:latin typeface="Consolas" panose="020B0609020204030204" pitchFamily="49" charset="0"/>
                <a:cs typeface="Consolas" panose="020B0609020204030204" pitchFamily="49" charset="0"/>
              </a:rPr>
              <a:t>TreeNode</a:t>
            </a:r>
            <a:r>
              <a:rPr lang="en-US" altLang="zh-TW" sz="1800" smtClean="0">
                <a:latin typeface="Consolas" panose="020B0609020204030204" pitchFamily="49" charset="0"/>
                <a:cs typeface="Consolas" panose="020B0609020204030204" pitchFamily="49" charset="0"/>
              </a:rPr>
              <a:t>&lt;T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&gt; * p)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 &lt;&lt; p-&gt;data;  </a:t>
            </a:r>
            <a:endParaRPr lang="en-US" altLang="zh-TW" sz="180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620486" y="2841171"/>
            <a:ext cx="52088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593272" y="5312227"/>
            <a:ext cx="52088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4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 smtClean="0">
                <a:ea typeface="新細明體" charset="-120"/>
              </a:rPr>
              <a:t>Postorder</a:t>
            </a:r>
            <a:r>
              <a:rPr lang="en-US" altLang="zh-TW" smtClean="0">
                <a:ea typeface="新細明體" charset="-120"/>
              </a:rPr>
              <a:t> Traversal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715065"/>
            <a:ext cx="7886700" cy="3699804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template &lt;class T&gt;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void Tree&lt;T&gt;::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Postorder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(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TreeNode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&lt;T&gt; *t)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{ </a:t>
            </a:r>
            <a:r>
              <a:rPr lang="en-US" altLang="zh-TW" sz="2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ea typeface="新細明體" charset="-120"/>
                <a:cs typeface="Consolas" pitchFamily="49" charset="0"/>
              </a:rPr>
              <a:t>// Workhorse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if (t)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{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   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Postorder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(t-&gt;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leftChild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);  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   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Postorder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(t-&gt;</a:t>
            </a:r>
            <a:r>
              <a:rPr lang="en-US" altLang="zh-TW" sz="2400" err="1" smtClean="0">
                <a:latin typeface="Consolas" pitchFamily="49" charset="0"/>
                <a:ea typeface="新細明體" charset="-120"/>
                <a:cs typeface="Consolas" pitchFamily="49" charset="0"/>
              </a:rPr>
              <a:t>rightChild</a:t>
            </a: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   Visit(t); 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   }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smtClean="0">
                <a:latin typeface="Consolas" pitchFamily="49" charset="0"/>
                <a:ea typeface="新細明體" charset="-120"/>
                <a:cs typeface="Consolas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240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20504" y="1491174"/>
            <a:ext cx="825773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800" smtClean="0">
                <a:ea typeface="新細明體" pitchFamily="18" charset="-120"/>
              </a:rPr>
              <a:t>In a </a:t>
            </a:r>
            <a:r>
              <a:rPr lang="en-US" altLang="zh-TW" sz="2800" b="1" smtClean="0">
                <a:ea typeface="新細明體" pitchFamily="18" charset="-120"/>
              </a:rPr>
              <a:t>preorder traversal</a:t>
            </a:r>
            <a:r>
              <a:rPr lang="en-US" altLang="zh-TW" sz="2800" smtClean="0">
                <a:ea typeface="新細明體" pitchFamily="18" charset="-120"/>
              </a:rPr>
              <a:t>, a node is </a:t>
            </a:r>
            <a:r>
              <a:rPr lang="en-US" altLang="zh-TW" sz="2800" b="1" i="1" smtClean="0">
                <a:solidFill>
                  <a:srgbClr val="FF0000"/>
                </a:solidFill>
                <a:ea typeface="新細明體" pitchFamily="18" charset="-120"/>
              </a:rPr>
              <a:t>visited after its descendants</a:t>
            </a:r>
            <a:r>
              <a:rPr lang="en-US" altLang="zh-TW" sz="2800" smtClean="0"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43359</TotalTime>
  <Words>19582</Words>
  <Application>Microsoft Office PowerPoint</Application>
  <PresentationFormat>如螢幕大小 (4:3)</PresentationFormat>
  <Paragraphs>6990</Paragraphs>
  <Slides>345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345</vt:i4>
      </vt:variant>
    </vt:vector>
  </HeadingPairs>
  <TitlesOfParts>
    <vt:vector size="364" baseType="lpstr">
      <vt:lpstr>Sanpya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Consolas</vt:lpstr>
      <vt:lpstr>Playbill</vt:lpstr>
      <vt:lpstr>Symbol</vt:lpstr>
      <vt:lpstr>Tahoma</vt:lpstr>
      <vt:lpstr>Times New Roman</vt:lpstr>
      <vt:lpstr>Vrinda</vt:lpstr>
      <vt:lpstr>Wingdings</vt:lpstr>
      <vt:lpstr>Office 佈景主題</vt:lpstr>
      <vt:lpstr>Visio</vt:lpstr>
      <vt:lpstr>Microsoft Visio 2003-2010 繪圖</vt:lpstr>
      <vt:lpstr>文件</vt:lpstr>
      <vt:lpstr>Data  Structures</vt:lpstr>
      <vt:lpstr>為什麼要各種 data structures</vt:lpstr>
      <vt:lpstr>Outline</vt:lpstr>
      <vt:lpstr>Nature Lover’s View of a Tree</vt:lpstr>
      <vt:lpstr>Computer Scientist’s View</vt:lpstr>
      <vt:lpstr>Tree-Type Charts</vt:lpstr>
      <vt:lpstr>Linear Lists and Trees</vt:lpstr>
      <vt:lpstr>Hierarchical Data and Trees</vt:lpstr>
      <vt:lpstr>Example Tree</vt:lpstr>
      <vt:lpstr>Example Tree</vt:lpstr>
      <vt:lpstr>Decision Tree</vt:lpstr>
      <vt:lpstr>Binary Decision Tree</vt:lpstr>
      <vt:lpstr>Binary Decision Tree</vt:lpstr>
      <vt:lpstr>Game Tree</vt:lpstr>
      <vt:lpstr>Definition</vt:lpstr>
      <vt:lpstr>Subtrees</vt:lpstr>
      <vt:lpstr>Terminologies</vt:lpstr>
      <vt:lpstr>Terminologies</vt:lpstr>
      <vt:lpstr>Node Degree = Number of Children</vt:lpstr>
      <vt:lpstr>Tree Degree = Max Node Degree</vt:lpstr>
      <vt:lpstr>Leaves</vt:lpstr>
      <vt:lpstr>Parent, Grandparent, Siblings, Ancestors, Descendants</vt:lpstr>
      <vt:lpstr>Parent, Grandparent, Siblings, Ancestors, Descendants</vt:lpstr>
      <vt:lpstr>Levels</vt:lpstr>
      <vt:lpstr>Caution</vt:lpstr>
      <vt:lpstr>Depth and Height</vt:lpstr>
      <vt:lpstr>Depth and Height</vt:lpstr>
      <vt:lpstr>Height = Depth = Number of Levels</vt:lpstr>
      <vt:lpstr>Nodes and Branches</vt:lpstr>
      <vt:lpstr>Ordered Tree</vt:lpstr>
      <vt:lpstr>Tree Example: Structured Document</vt:lpstr>
      <vt:lpstr>Representation of Trees</vt:lpstr>
      <vt:lpstr>List Representation </vt:lpstr>
      <vt:lpstr>List Representation</vt:lpstr>
      <vt:lpstr>More Specialized List Node</vt:lpstr>
      <vt:lpstr>Lemma 5.1</vt:lpstr>
      <vt:lpstr>Left Child-Right Sibling Representation</vt:lpstr>
      <vt:lpstr>Left Child-Right Sibling Representation</vt:lpstr>
      <vt:lpstr>Degree-Two Tree Representation</vt:lpstr>
      <vt:lpstr>Tree Representations</vt:lpstr>
      <vt:lpstr>Tree Traversal</vt:lpstr>
      <vt:lpstr>Preorder Traversal</vt:lpstr>
      <vt:lpstr>Preorder Traversal for tree printing</vt:lpstr>
      <vt:lpstr>Using Preorder Traversal for Representing a Tree</vt:lpstr>
      <vt:lpstr>ParenPrint()</vt:lpstr>
      <vt:lpstr>Postorder Traversal</vt:lpstr>
      <vt:lpstr>Postorder Traversal</vt:lpstr>
      <vt:lpstr>Postorder Traversal: postorderPrint</vt:lpstr>
      <vt:lpstr>A Postorder Algorithm For Computing Disk Usage</vt:lpstr>
      <vt:lpstr>Outline</vt:lpstr>
      <vt:lpstr>Binary Tree</vt:lpstr>
      <vt:lpstr>ADT 5.1 BinaryTree ADT</vt:lpstr>
      <vt:lpstr>Differences Between a Tree &amp; a Binary Tree</vt:lpstr>
      <vt:lpstr>Differences Between A Tree &amp; A Binary Tree (cont.)</vt:lpstr>
      <vt:lpstr>Other Definitions</vt:lpstr>
      <vt:lpstr>Properties of Binary Tree</vt:lpstr>
      <vt:lpstr>Maximum Number of Nodes</vt:lpstr>
      <vt:lpstr>Number of Nodes &amp; Height</vt:lpstr>
      <vt:lpstr>Lemma 5.2 Maximum Number of Nodes</vt:lpstr>
      <vt:lpstr>Lemma 5.3 Leaf Nodes vs. Degree-2 Nodes</vt:lpstr>
      <vt:lpstr>Full &amp; Complete Binary Trees</vt:lpstr>
      <vt:lpstr>Full Binary Tree</vt:lpstr>
      <vt:lpstr>Numbering Nodes In A Full Binary Tree</vt:lpstr>
      <vt:lpstr>Lemma 5.4 Complete Binary Tree</vt:lpstr>
      <vt:lpstr>Node Number Property 1</vt:lpstr>
      <vt:lpstr>Node Number Property 2</vt:lpstr>
      <vt:lpstr>Node Number Property 3</vt:lpstr>
      <vt:lpstr>Proofs of Binary Tree Properties</vt:lpstr>
      <vt:lpstr>Complete Binary Tree With n Nodes</vt:lpstr>
      <vt:lpstr>Properties of Binary Tree</vt:lpstr>
      <vt:lpstr>Arithmetic Expression Tree</vt:lpstr>
      <vt:lpstr>(Binary) Decision Tree</vt:lpstr>
      <vt:lpstr>Binary Tree Representation</vt:lpstr>
      <vt:lpstr>Array Representation of a Binary Tree</vt:lpstr>
      <vt:lpstr>PowerPoint 簡報</vt:lpstr>
      <vt:lpstr>Right-Skewed Binary Tree</vt:lpstr>
      <vt:lpstr>Linked Representation for a Binary Tree</vt:lpstr>
      <vt:lpstr>Linked Representation for a Binary Tree</vt:lpstr>
      <vt:lpstr>Linked Representation Example</vt:lpstr>
      <vt:lpstr>Linked Representation for a Binary Tree</vt:lpstr>
      <vt:lpstr>Some Binary Tree Operations</vt:lpstr>
      <vt:lpstr>Compute Height of Tree </vt:lpstr>
      <vt:lpstr>Outline</vt:lpstr>
      <vt:lpstr>Binary Tree Traversal</vt:lpstr>
      <vt:lpstr>Binary Tree Traversal Methods</vt:lpstr>
      <vt:lpstr>Preorder, Inorder, and Postorder</vt:lpstr>
      <vt:lpstr>Inorder Traversal</vt:lpstr>
      <vt:lpstr>Inorder Example (Visit = Print)</vt:lpstr>
      <vt:lpstr>Inorder By Projection (Squishing)</vt:lpstr>
      <vt:lpstr>Inorder of Expression Tree</vt:lpstr>
      <vt:lpstr>Inorder of Expression Tree</vt:lpstr>
      <vt:lpstr>Program 5.1 Inorder (LVR) </vt:lpstr>
      <vt:lpstr>Trace of Program 5.1</vt:lpstr>
      <vt:lpstr>Binary Tree Search</vt:lpstr>
      <vt:lpstr>Preorder Traversal</vt:lpstr>
      <vt:lpstr>Preorder Example (Visit = Print)</vt:lpstr>
      <vt:lpstr>Preorder of Expression Tree</vt:lpstr>
      <vt:lpstr>Program 5.2 Preorder (VLR)</vt:lpstr>
      <vt:lpstr>Postorder Traversal</vt:lpstr>
      <vt:lpstr>Postorder Example (Visit = Print)</vt:lpstr>
      <vt:lpstr>Postorder of Expression Tree</vt:lpstr>
      <vt:lpstr>Program 5.3 Postorder (LRV)</vt:lpstr>
      <vt:lpstr>Euler Tour Traversal</vt:lpstr>
      <vt:lpstr>Euler Tour Traversal -- Preorder</vt:lpstr>
      <vt:lpstr>Euler Tour Traversal -- Inorder</vt:lpstr>
      <vt:lpstr>Euler Tour Traversal -- Postorder</vt:lpstr>
      <vt:lpstr>Non-Recursive Traversal Algorithm</vt:lpstr>
      <vt:lpstr>Pr. 5.4 Non-Recursive Inorder Traversal</vt:lpstr>
      <vt:lpstr>Program 5.5 Inorder Iterator Class</vt:lpstr>
      <vt:lpstr>Program 5.6 Inorder Iterator  Next()</vt:lpstr>
      <vt:lpstr>Level-Order Traversal</vt:lpstr>
      <vt:lpstr>Level-Order Traversal Algorithm</vt:lpstr>
      <vt:lpstr>Level Order Example (Visit = Print)</vt:lpstr>
      <vt:lpstr>Program 5.7 Level-Order Traversal</vt:lpstr>
      <vt:lpstr>Traversal without a Stack</vt:lpstr>
      <vt:lpstr>Program 5.8 Traversal wo. Stack</vt:lpstr>
      <vt:lpstr>PowerPoint 簡報</vt:lpstr>
      <vt:lpstr>PowerPoint 簡報</vt:lpstr>
      <vt:lpstr>Outline</vt:lpstr>
      <vt:lpstr>Additional BT Operations</vt:lpstr>
      <vt:lpstr>Copying Binary Trees  (Exampling Pseudo Code)</vt:lpstr>
      <vt:lpstr>Program 5.9 Copying Binary Trees</vt:lpstr>
      <vt:lpstr>Testing Equality of Binary Trees (Exampling Pseudo Code)</vt:lpstr>
      <vt:lpstr>P. 5.10 Testing Equality of Binary Trees</vt:lpstr>
      <vt:lpstr>Propositional Calculus</vt:lpstr>
      <vt:lpstr>Satisfiability Problem</vt:lpstr>
      <vt:lpstr>Perform Formula Evaluation</vt:lpstr>
      <vt:lpstr>Program 5.11 First Version of Satisfiability Algorithm</vt:lpstr>
      <vt:lpstr>Program 5.12 Visiting a Node </vt:lpstr>
      <vt:lpstr>Outline</vt:lpstr>
      <vt:lpstr>Motivation</vt:lpstr>
      <vt:lpstr>Threads</vt:lpstr>
      <vt:lpstr>Threaded Binary Trees</vt:lpstr>
      <vt:lpstr>Traverse a Threaded Binary Tree</vt:lpstr>
      <vt:lpstr>Inserting a Node into a Treaded Tree</vt:lpstr>
      <vt:lpstr>Inserting a Node into a Treaded Tree</vt:lpstr>
      <vt:lpstr>Inserting a Node into a Treaded Tree</vt:lpstr>
      <vt:lpstr>Outline</vt:lpstr>
      <vt:lpstr>Normal Queues vs. Priority Queues</vt:lpstr>
      <vt:lpstr>Priority Queues</vt:lpstr>
      <vt:lpstr>Min Priority Queue</vt:lpstr>
      <vt:lpstr>Max Priority Queue</vt:lpstr>
      <vt:lpstr>ADT 5.2 Max Priority Queue</vt:lpstr>
      <vt:lpstr>Example Use of Priority Queues</vt:lpstr>
      <vt:lpstr>Sorting Application</vt:lpstr>
      <vt:lpstr>Sorting Example</vt:lpstr>
      <vt:lpstr>After Inserting Into Max Priority Queue</vt:lpstr>
      <vt:lpstr>After First Remove Max Operation</vt:lpstr>
      <vt:lpstr>After Second Remove Max Operation</vt:lpstr>
      <vt:lpstr>After Third Remove Max Operation</vt:lpstr>
      <vt:lpstr>After Fourth Remove Max Operation</vt:lpstr>
      <vt:lpstr>After Fifth Remove Max Operation</vt:lpstr>
      <vt:lpstr>Unordered List-Based Priority Queues</vt:lpstr>
      <vt:lpstr>Complexity of Sorting</vt:lpstr>
      <vt:lpstr>Heap Sort</vt:lpstr>
      <vt:lpstr>Machine Scheduling Example</vt:lpstr>
      <vt:lpstr>LPT Schedules</vt:lpstr>
      <vt:lpstr>LPT Schedule</vt:lpstr>
      <vt:lpstr>NP-hard Problems</vt:lpstr>
      <vt:lpstr>NP-hard Problems</vt:lpstr>
      <vt:lpstr>Max (Min) tree</vt:lpstr>
      <vt:lpstr>Max (Min) Heap Definition</vt:lpstr>
      <vt:lpstr>Min Heap With 9 Nodes</vt:lpstr>
      <vt:lpstr>Max Heap With 9 Nodes</vt:lpstr>
      <vt:lpstr>A Heap Is Efficiently Represented As An Array</vt:lpstr>
      <vt:lpstr>Max Heap</vt:lpstr>
      <vt:lpstr>Program 5.15 Max Heap Constructor</vt:lpstr>
      <vt:lpstr>Insertion into a Max Heap</vt:lpstr>
      <vt:lpstr>Insertion Into a Max Heap</vt:lpstr>
      <vt:lpstr>Moving Up and Down a Heap</vt:lpstr>
      <vt:lpstr>Inserting An Element Into A Max Heap</vt:lpstr>
      <vt:lpstr>Inserting an Element Into a Max Heap</vt:lpstr>
      <vt:lpstr>Inserting an Element Into a Max Heap</vt:lpstr>
      <vt:lpstr>Inserting an Element Into a Max Heap</vt:lpstr>
      <vt:lpstr>Inserting an Element Into a Max Heap</vt:lpstr>
      <vt:lpstr>Inserting an Element Into a Max Heap</vt:lpstr>
      <vt:lpstr>Inserting an Element Into a Max Heap</vt:lpstr>
      <vt:lpstr>Inserting an Element Into a Max Heap</vt:lpstr>
      <vt:lpstr>Inserting an Element Into a Max Heap</vt:lpstr>
      <vt:lpstr>Inserting an Element Into a Max Heap</vt:lpstr>
      <vt:lpstr>Inserting an Element Into a Max Heap</vt:lpstr>
      <vt:lpstr>Inserting an Element Into a Max Heap</vt:lpstr>
      <vt:lpstr>Pr. 5.16 Insertion Into a Max Heap</vt:lpstr>
      <vt:lpstr>Deletion From a Max Heap</vt:lpstr>
      <vt:lpstr>Removing The Max Element</vt:lpstr>
      <vt:lpstr>Removing The Max Element</vt:lpstr>
      <vt:lpstr>Removing The Max Element</vt:lpstr>
      <vt:lpstr>Removing The Max Element</vt:lpstr>
      <vt:lpstr>Removing The Max Element</vt:lpstr>
      <vt:lpstr>Removing The Max Element</vt:lpstr>
      <vt:lpstr>Removing The Max Element</vt:lpstr>
      <vt:lpstr>Pr. 5.17 Deletion From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Initializing a Max Heap</vt:lpstr>
      <vt:lpstr>Time Complexity</vt:lpstr>
      <vt:lpstr>Complexity</vt:lpstr>
      <vt:lpstr>Outline</vt:lpstr>
      <vt:lpstr>Dictionary</vt:lpstr>
      <vt:lpstr>ADT 5.3 A Dictionary ADT</vt:lpstr>
      <vt:lpstr>Unordered List-Based Dictionary</vt:lpstr>
      <vt:lpstr>Binary Search Tree (BST)</vt:lpstr>
      <vt:lpstr>BST Operations</vt:lpstr>
      <vt:lpstr>Pr. 5.18 Searching a Binary Search Tree (Recursive)</vt:lpstr>
      <vt:lpstr>The Operation Get()</vt:lpstr>
      <vt:lpstr>Searching a Binary Search Tree (Iterative) (Example Pseudo Code)</vt:lpstr>
      <vt:lpstr>Pr. 5.19 Searching a Binary Search Tree (Iterative)</vt:lpstr>
      <vt:lpstr>The Operation Ascend()</vt:lpstr>
      <vt:lpstr>Searching by Rank</vt:lpstr>
      <vt:lpstr>leftSize and Rank</vt:lpstr>
      <vt:lpstr>Program 5.20  Searching a Binary Search Tree by Rank</vt:lpstr>
      <vt:lpstr>Get(index) and Delete(index)</vt:lpstr>
      <vt:lpstr>Applications</vt:lpstr>
      <vt:lpstr>Insertion into a Binary Search Tree</vt:lpstr>
      <vt:lpstr>The Operation Insert()</vt:lpstr>
      <vt:lpstr>The Operation Insert()</vt:lpstr>
      <vt:lpstr>The Operation Insert()</vt:lpstr>
      <vt:lpstr>The Operation Insert()</vt:lpstr>
      <vt:lpstr>Program 5.21 Insertion</vt:lpstr>
      <vt:lpstr>Deletion from a Binary Search Tree</vt:lpstr>
      <vt:lpstr>Deletion from a Binary Search Tree</vt:lpstr>
      <vt:lpstr>Delete From A Degree 2 Node</vt:lpstr>
      <vt:lpstr>Delete From A Degree 2 Node</vt:lpstr>
      <vt:lpstr>Delete From A Degree 2 Node</vt:lpstr>
      <vt:lpstr>Delete From A Degree 2 Node</vt:lpstr>
      <vt:lpstr>Delete From A Degree 2 Node</vt:lpstr>
      <vt:lpstr>Delete From A Degree 2 Node</vt:lpstr>
      <vt:lpstr>Delete From A Degree 2 Node</vt:lpstr>
      <vt:lpstr>Delete From A Degree 2 Node</vt:lpstr>
      <vt:lpstr>Delete From A Degree 2 Node</vt:lpstr>
      <vt:lpstr>Delete From A Degree 2 Node</vt:lpstr>
      <vt:lpstr>Delete From A Degree 2 Node</vt:lpstr>
      <vt:lpstr>Additional Operations on BST</vt:lpstr>
      <vt:lpstr>Joining BSTs</vt:lpstr>
      <vt:lpstr>Joining BSTs</vt:lpstr>
      <vt:lpstr>Splitting a BST by a Key</vt:lpstr>
      <vt:lpstr>Splitting a BST by a Key</vt:lpstr>
      <vt:lpstr>Splitting a BST by a Key</vt:lpstr>
      <vt:lpstr>Splitting a BST by a Key</vt:lpstr>
      <vt:lpstr>Splitting a BST by a Key</vt:lpstr>
      <vt:lpstr>Splitting a BST by a Key</vt:lpstr>
      <vt:lpstr>Splitting a BST by a Key</vt:lpstr>
      <vt:lpstr>Program 5.22 Splitting a BST by a Key</vt:lpstr>
      <vt:lpstr>Splitting a BST by a Key</vt:lpstr>
      <vt:lpstr>Discussion about BST Height</vt:lpstr>
      <vt:lpstr>Outline</vt:lpstr>
      <vt:lpstr>Motivation</vt:lpstr>
      <vt:lpstr>Algorithms</vt:lpstr>
      <vt:lpstr>Algorithms</vt:lpstr>
      <vt:lpstr>Selection Tree – Winner Tree</vt:lpstr>
      <vt:lpstr>Winner Tree for 8 Players</vt:lpstr>
      <vt:lpstr>Complexity of Initialize</vt:lpstr>
      <vt:lpstr>Applications of Winner Tree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Sort 8 Numbers</vt:lpstr>
      <vt:lpstr>Time to Sort</vt:lpstr>
      <vt:lpstr>Winner Tree Operations</vt:lpstr>
      <vt:lpstr>Replace Winner and Replay</vt:lpstr>
      <vt:lpstr>Replace Winner and Replay</vt:lpstr>
      <vt:lpstr>Merge Sequences</vt:lpstr>
      <vt:lpstr>Inefficiency of Winner Trees</vt:lpstr>
      <vt:lpstr>Loser Tree</vt:lpstr>
      <vt:lpstr>Loser Tree</vt:lpstr>
      <vt:lpstr>Min Loser Tree For 8 Players</vt:lpstr>
      <vt:lpstr>Min Loser Tree For 8 Players</vt:lpstr>
      <vt:lpstr>Min Loser Tree For 8 Players</vt:lpstr>
      <vt:lpstr>Min Loser Tree For 8 Players</vt:lpstr>
      <vt:lpstr>Min Loser Tree For 8 Players</vt:lpstr>
      <vt:lpstr>Min Loser Tree For 8 Players</vt:lpstr>
      <vt:lpstr>Loser Tree</vt:lpstr>
      <vt:lpstr>Outline</vt:lpstr>
      <vt:lpstr>Forest</vt:lpstr>
      <vt:lpstr>Forest to Binary Tree</vt:lpstr>
      <vt:lpstr>Recap Inorder Tree Traversal</vt:lpstr>
      <vt:lpstr>Recap Inorder Tree Traversal</vt:lpstr>
      <vt:lpstr>Inorder Forest Traversal</vt:lpstr>
      <vt:lpstr>Inorder Forest Traversal</vt:lpstr>
      <vt:lpstr>Forest Traversals (Preorder)</vt:lpstr>
      <vt:lpstr>Forest Traversals (Inorder)</vt:lpstr>
      <vt:lpstr>Forest Traversals (Postorder)</vt:lpstr>
      <vt:lpstr>Forest Traversals (Level-Order)</vt:lpstr>
      <vt:lpstr>Outline</vt:lpstr>
      <vt:lpstr>Set Representation</vt:lpstr>
      <vt:lpstr>Set Operations</vt:lpstr>
      <vt:lpstr>Union Operation</vt:lpstr>
      <vt:lpstr>Data Structure</vt:lpstr>
      <vt:lpstr>Class and Constructor for Sets</vt:lpstr>
      <vt:lpstr>Simple Functions for Union and Find</vt:lpstr>
      <vt:lpstr>Worst-Case Scenario</vt:lpstr>
      <vt:lpstr>Weighted Rule for Union(i, j)</vt:lpstr>
      <vt:lpstr>Trees Obtained Using The Weighted Rule</vt:lpstr>
      <vt:lpstr>Union Function with Weighting Rule</vt:lpstr>
      <vt:lpstr>Lemma 5.5</vt:lpstr>
      <vt:lpstr>Trees Achieving Worst-Case Bound</vt:lpstr>
      <vt:lpstr>Collapsing Rule for Union(i, j)</vt:lpstr>
      <vt:lpstr>Find Algorithm With Collapsing Rule</vt:lpstr>
      <vt:lpstr>Application To Equivalence Classes</vt:lpstr>
      <vt:lpstr>Application To Equivalence Classes</vt:lpstr>
      <vt:lpstr>Application To Equivalence Classes</vt:lpstr>
      <vt:lpstr>Inheritance Graph Among Trees</vt:lpstr>
      <vt:lpstr>Outline</vt:lpstr>
      <vt:lpstr>Counting Binary Trees</vt:lpstr>
      <vt:lpstr>Example: Distinct Binary Trees</vt:lpstr>
      <vt:lpstr>Inorder &amp; Preorder Sequences of a BT</vt:lpstr>
      <vt:lpstr>Distinct Binary Trees According To A Preorder / Inorder Sequence Pair</vt:lpstr>
      <vt:lpstr>Tree Construction Using Pre-order and In-order Information</vt:lpstr>
      <vt:lpstr>Number of Distinct Binary Trees</vt:lpstr>
      <vt:lpstr>Possible Permutations Obtainable by Stack for 3 Inputs</vt:lpstr>
      <vt:lpstr>What Orders Are Valid ?</vt:lpstr>
      <vt:lpstr>Stack Permutations</vt:lpstr>
      <vt:lpstr>Example of Invalid Order Pair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</dc:title>
  <dc:creator>n</dc:creator>
  <cp:lastModifiedBy>x</cp:lastModifiedBy>
  <cp:revision>3473</cp:revision>
  <dcterms:created xsi:type="dcterms:W3CDTF">2015-02-24T08:12:54Z</dcterms:created>
  <dcterms:modified xsi:type="dcterms:W3CDTF">2021-05-18T04:23:51Z</dcterms:modified>
</cp:coreProperties>
</file>