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8"/>
  </p:notesMasterIdLst>
  <p:handoutMasterIdLst>
    <p:handoutMasterId r:id="rId169"/>
  </p:handoutMasterIdLst>
  <p:sldIdLst>
    <p:sldId id="256" r:id="rId2"/>
    <p:sldId id="257" r:id="rId3"/>
    <p:sldId id="258" r:id="rId4"/>
    <p:sldId id="260" r:id="rId5"/>
    <p:sldId id="261" r:id="rId6"/>
    <p:sldId id="413" r:id="rId7"/>
    <p:sldId id="414" r:id="rId8"/>
    <p:sldId id="410" r:id="rId9"/>
    <p:sldId id="268" r:id="rId10"/>
    <p:sldId id="415" r:id="rId11"/>
    <p:sldId id="264" r:id="rId12"/>
    <p:sldId id="265" r:id="rId13"/>
    <p:sldId id="266" r:id="rId14"/>
    <p:sldId id="416" r:id="rId15"/>
    <p:sldId id="267" r:id="rId16"/>
    <p:sldId id="434" r:id="rId17"/>
    <p:sldId id="275" r:id="rId18"/>
    <p:sldId id="271" r:id="rId19"/>
    <p:sldId id="287" r:id="rId20"/>
    <p:sldId id="286" r:id="rId21"/>
    <p:sldId id="288" r:id="rId22"/>
    <p:sldId id="274" r:id="rId23"/>
    <p:sldId id="276" r:id="rId24"/>
    <p:sldId id="421" r:id="rId25"/>
    <p:sldId id="420" r:id="rId26"/>
    <p:sldId id="277" r:id="rId27"/>
    <p:sldId id="278" r:id="rId28"/>
    <p:sldId id="279" r:id="rId29"/>
    <p:sldId id="422" r:id="rId30"/>
    <p:sldId id="280" r:id="rId31"/>
    <p:sldId id="281" r:id="rId32"/>
    <p:sldId id="284" r:id="rId33"/>
    <p:sldId id="435" r:id="rId34"/>
    <p:sldId id="283" r:id="rId35"/>
    <p:sldId id="289" r:id="rId36"/>
    <p:sldId id="285" r:id="rId37"/>
    <p:sldId id="291" r:id="rId38"/>
    <p:sldId id="282" r:id="rId39"/>
    <p:sldId id="290" r:id="rId40"/>
    <p:sldId id="423" r:id="rId41"/>
    <p:sldId id="292" r:id="rId42"/>
    <p:sldId id="294" r:id="rId43"/>
    <p:sldId id="436" r:id="rId44"/>
    <p:sldId id="293" r:id="rId45"/>
    <p:sldId id="295" r:id="rId46"/>
    <p:sldId id="296" r:id="rId47"/>
    <p:sldId id="297" r:id="rId48"/>
    <p:sldId id="300" r:id="rId49"/>
    <p:sldId id="332" r:id="rId50"/>
    <p:sldId id="463" r:id="rId51"/>
    <p:sldId id="464" r:id="rId52"/>
    <p:sldId id="465" r:id="rId53"/>
    <p:sldId id="466" r:id="rId54"/>
    <p:sldId id="467" r:id="rId55"/>
    <p:sldId id="468" r:id="rId56"/>
    <p:sldId id="469" r:id="rId57"/>
    <p:sldId id="470" r:id="rId58"/>
    <p:sldId id="471" r:id="rId59"/>
    <p:sldId id="472" r:id="rId60"/>
    <p:sldId id="462" r:id="rId61"/>
    <p:sldId id="333" r:id="rId62"/>
    <p:sldId id="334" r:id="rId63"/>
    <p:sldId id="335" r:id="rId64"/>
    <p:sldId id="336" r:id="rId65"/>
    <p:sldId id="337" r:id="rId66"/>
    <p:sldId id="417" r:id="rId67"/>
    <p:sldId id="338" r:id="rId68"/>
    <p:sldId id="340" r:id="rId69"/>
    <p:sldId id="341" r:id="rId70"/>
    <p:sldId id="342" r:id="rId71"/>
    <p:sldId id="343" r:id="rId72"/>
    <p:sldId id="344" r:id="rId73"/>
    <p:sldId id="345" r:id="rId74"/>
    <p:sldId id="346" r:id="rId75"/>
    <p:sldId id="347" r:id="rId76"/>
    <p:sldId id="348" r:id="rId77"/>
    <p:sldId id="437" r:id="rId78"/>
    <p:sldId id="349" r:id="rId79"/>
    <p:sldId id="350" r:id="rId80"/>
    <p:sldId id="351" r:id="rId81"/>
    <p:sldId id="352" r:id="rId82"/>
    <p:sldId id="353" r:id="rId83"/>
    <p:sldId id="424" r:id="rId84"/>
    <p:sldId id="354" r:id="rId85"/>
    <p:sldId id="438" r:id="rId86"/>
    <p:sldId id="355" r:id="rId87"/>
    <p:sldId id="356" r:id="rId88"/>
    <p:sldId id="357" r:id="rId89"/>
    <p:sldId id="361" r:id="rId90"/>
    <p:sldId id="362" r:id="rId91"/>
    <p:sldId id="439" r:id="rId92"/>
    <p:sldId id="363" r:id="rId93"/>
    <p:sldId id="364" r:id="rId94"/>
    <p:sldId id="365" r:id="rId95"/>
    <p:sldId id="366" r:id="rId96"/>
    <p:sldId id="367" r:id="rId97"/>
    <p:sldId id="368" r:id="rId98"/>
    <p:sldId id="369" r:id="rId99"/>
    <p:sldId id="370" r:id="rId100"/>
    <p:sldId id="371" r:id="rId101"/>
    <p:sldId id="372" r:id="rId102"/>
    <p:sldId id="373" r:id="rId103"/>
    <p:sldId id="374" r:id="rId104"/>
    <p:sldId id="375" r:id="rId105"/>
    <p:sldId id="376" r:id="rId106"/>
    <p:sldId id="377" r:id="rId107"/>
    <p:sldId id="378" r:id="rId108"/>
    <p:sldId id="379" r:id="rId109"/>
    <p:sldId id="380" r:id="rId110"/>
    <p:sldId id="381" r:id="rId111"/>
    <p:sldId id="440" r:id="rId112"/>
    <p:sldId id="382" r:id="rId113"/>
    <p:sldId id="383" r:id="rId114"/>
    <p:sldId id="441" r:id="rId115"/>
    <p:sldId id="384" r:id="rId116"/>
    <p:sldId id="385" r:id="rId117"/>
    <p:sldId id="431" r:id="rId118"/>
    <p:sldId id="442" r:id="rId119"/>
    <p:sldId id="425" r:id="rId120"/>
    <p:sldId id="426" r:id="rId121"/>
    <p:sldId id="446" r:id="rId122"/>
    <p:sldId id="427" r:id="rId123"/>
    <p:sldId id="444" r:id="rId124"/>
    <p:sldId id="428" r:id="rId125"/>
    <p:sldId id="429" r:id="rId126"/>
    <p:sldId id="386" r:id="rId127"/>
    <p:sldId id="387" r:id="rId128"/>
    <p:sldId id="388" r:id="rId129"/>
    <p:sldId id="389" r:id="rId130"/>
    <p:sldId id="390" r:id="rId131"/>
    <p:sldId id="391" r:id="rId132"/>
    <p:sldId id="392" r:id="rId133"/>
    <p:sldId id="393" r:id="rId134"/>
    <p:sldId id="394" r:id="rId135"/>
    <p:sldId id="395" r:id="rId136"/>
    <p:sldId id="396" r:id="rId137"/>
    <p:sldId id="397" r:id="rId138"/>
    <p:sldId id="398" r:id="rId139"/>
    <p:sldId id="399" r:id="rId140"/>
    <p:sldId id="408" r:id="rId141"/>
    <p:sldId id="447" r:id="rId142"/>
    <p:sldId id="430" r:id="rId143"/>
    <p:sldId id="400" r:id="rId144"/>
    <p:sldId id="401" r:id="rId145"/>
    <p:sldId id="402" r:id="rId146"/>
    <p:sldId id="403" r:id="rId147"/>
    <p:sldId id="404" r:id="rId148"/>
    <p:sldId id="405" r:id="rId149"/>
    <p:sldId id="449" r:id="rId150"/>
    <p:sldId id="448" r:id="rId151"/>
    <p:sldId id="406" r:id="rId152"/>
    <p:sldId id="450" r:id="rId153"/>
    <p:sldId id="451" r:id="rId154"/>
    <p:sldId id="452" r:id="rId155"/>
    <p:sldId id="456" r:id="rId156"/>
    <p:sldId id="453" r:id="rId157"/>
    <p:sldId id="454" r:id="rId158"/>
    <p:sldId id="455" r:id="rId159"/>
    <p:sldId id="457" r:id="rId160"/>
    <p:sldId id="458" r:id="rId161"/>
    <p:sldId id="459" r:id="rId162"/>
    <p:sldId id="460" r:id="rId163"/>
    <p:sldId id="461" r:id="rId164"/>
    <p:sldId id="411" r:id="rId165"/>
    <p:sldId id="433" r:id="rId166"/>
    <p:sldId id="407" r:id="rId16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CC0099"/>
    <a:srgbClr val="000099"/>
    <a:srgbClr val="CC00CC"/>
    <a:srgbClr val="000066"/>
    <a:srgbClr val="800080"/>
    <a:srgbClr val="F3D2F4"/>
    <a:srgbClr val="CC66FF"/>
    <a:srgbClr val="FF9999"/>
    <a:srgbClr val="EAEF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82" autoAdjust="0"/>
    <p:restoredTop sz="84038" autoAdjust="0"/>
  </p:normalViewPr>
  <p:slideViewPr>
    <p:cSldViewPr snapToGrid="0">
      <p:cViewPr varScale="1">
        <p:scale>
          <a:sx n="56" d="100"/>
          <a:sy n="56" d="100"/>
        </p:scale>
        <p:origin x="-109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2676" y="72"/>
      </p:cViewPr>
      <p:guideLst/>
    </p:cSldViewPr>
  </p:notesViewPr>
  <p:gridSpacing cx="78162150" cy="7816215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DB912-6339-47EF-B733-9A114BEF5F8E}" type="datetimeFigureOut">
              <a:rPr lang="zh-TW" altLang="en-US" smtClean="0"/>
              <a:pPr/>
              <a:t>2021/2/21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78320-428D-44F8-BC05-AB451E0821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45024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74847-DEDB-4ED8-A241-3E26F295FA8C}" type="datetimeFigureOut">
              <a:rPr lang="zh-TW" altLang="en-US" smtClean="0"/>
              <a:pPr/>
              <a:t>2021/2/21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9F22C-31DE-4B64-BADE-26261F70D1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4791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ssociation_for_Computing_Machinery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SIGSOF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F22C-31DE-4B64-BADE-26261F70D11A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67685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Cobb, Gary W. (1978). "A measurement of structure for unstructured programming languages". </a:t>
            </a:r>
            <a:r>
              <a:rPr lang="en-US" altLang="zh-TW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Association for Computing Machinery"/>
              </a:rPr>
              <a:t>ACM</a:t>
            </a:r>
            <a:r>
              <a:rPr lang="en-US" altLang="zh-TW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SIGSOFT"/>
              </a:rPr>
              <a:t>SIGSOFT</a:t>
            </a:r>
            <a:r>
              <a:rPr lang="en-US" altLang="zh-TW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</a:t>
            </a:r>
            <a:r>
              <a:rPr lang="en-US" altLang="zh-TW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Engineering Notes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(5): 140–147.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F22C-31DE-4B64-BADE-26261F70D11A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47529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2017.2.18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F22C-31DE-4B64-BADE-26261F70D11A}" type="slidenum">
              <a:rPr lang="zh-TW" altLang="en-US" smtClean="0"/>
              <a:pPr/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71087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F22C-31DE-4B64-BADE-26261F70D11A}" type="slidenum">
              <a:rPr lang="zh-TW" altLang="en-US" smtClean="0"/>
              <a:pPr/>
              <a:t>165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1565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24AD8-50C4-4572-B8AE-FD5B0BB64D8A}" type="datetime1">
              <a:rPr lang="zh-TW" altLang="en-US" smtClean="0"/>
              <a:pPr/>
              <a:t>2021/2/21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51767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3A754-E793-403F-AF21-93AD6C943E50}" type="datetime1">
              <a:rPr lang="zh-TW" altLang="en-US" smtClean="0"/>
              <a:pPr/>
              <a:t>2021/2/21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7219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04B08-5DCE-4DDB-BA8A-F854858EE414}" type="datetime1">
              <a:rPr lang="zh-TW" altLang="en-US" smtClean="0"/>
              <a:pPr/>
              <a:t>2021/2/21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1571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636671" y="1342670"/>
            <a:ext cx="7886700" cy="62390"/>
          </a:xfrm>
          <a:prstGeom prst="rect">
            <a:avLst/>
          </a:prstGeom>
          <a:solidFill>
            <a:srgbClr val="F3D2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97552" y="254610"/>
            <a:ext cx="1144207" cy="11442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9429"/>
          </a:xfrm>
        </p:spPr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9333"/>
            <a:ext cx="7886700" cy="466763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36EB-242E-4F6F-909D-12653E15CE77}" type="datetime1">
              <a:rPr lang="zh-TW" altLang="en-US" smtClean="0"/>
              <a:pPr/>
              <a:t>2021/2/21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E709601E-3B4E-4928-8AF0-88D45E7837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92201" y="612166"/>
            <a:ext cx="1099116" cy="5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21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AAEA-49DA-4DA1-BF4C-13D5FCD93C2A}" type="datetime1">
              <a:rPr lang="zh-TW" altLang="en-US" smtClean="0"/>
              <a:pPr/>
              <a:t>2021/2/21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8033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09333"/>
            <a:ext cx="3886200" cy="466763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09333"/>
            <a:ext cx="3886200" cy="466763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357F-6A00-43BC-B4B7-F146617DC39D}" type="datetime1">
              <a:rPr lang="zh-TW" altLang="en-US" smtClean="0"/>
              <a:pPr/>
              <a:t>2021/2/21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636671" y="1342670"/>
            <a:ext cx="7886700" cy="62390"/>
          </a:xfrm>
          <a:prstGeom prst="rect">
            <a:avLst/>
          </a:prstGeom>
          <a:solidFill>
            <a:srgbClr val="F3D2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78552" y="254610"/>
            <a:ext cx="1144207" cy="11442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33691"/>
          </a:xfrm>
        </p:spPr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7387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441B-78E6-4CE0-9A9A-E0F5A2FBCD0A}" type="datetime1">
              <a:rPr lang="zh-TW" altLang="en-US" smtClean="0"/>
              <a:pPr/>
              <a:t>2021/2/21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44389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F86C-C5A4-45C4-BEF1-05421A725B11}" type="datetime1">
              <a:rPr lang="zh-TW" altLang="en-US" smtClean="0"/>
              <a:pPr/>
              <a:t>2021/2/21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91158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72340-58AC-44AD-AB72-52A3B9D05F79}" type="datetime1">
              <a:rPr lang="zh-TW" altLang="en-US" smtClean="0"/>
              <a:pPr/>
              <a:t>2021/2/21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845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8FF4-8397-430C-AA34-3D6ADF2FEA59}" type="datetime1">
              <a:rPr lang="zh-TW" altLang="en-US" smtClean="0"/>
              <a:pPr/>
              <a:t>2021/2/21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2322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BABF2-AB14-4299-9244-0D0E3DDC918F}" type="datetime1">
              <a:rPr lang="zh-TW" altLang="en-US" smtClean="0"/>
              <a:pPr/>
              <a:t>2021/2/21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9330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EB8A8-C2F2-4714-86E1-48177C028317}" type="datetime1">
              <a:rPr lang="zh-TW" altLang="en-US" smtClean="0"/>
              <a:pPr/>
              <a:t>2021/2/21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9601E-3B4E-4928-8AF0-88D45E7837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1573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gimbo.org.uk/texts/ten_thousand_factorial.txt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61967" y="1446726"/>
            <a:ext cx="5626100" cy="1735137"/>
          </a:xfrm>
        </p:spPr>
        <p:txBody>
          <a:bodyPr>
            <a:noAutofit/>
          </a:bodyPr>
          <a:lstStyle/>
          <a:p>
            <a:pPr algn="l"/>
            <a:r>
              <a:rPr lang="en-US" altLang="zh-TW" b="1" dirty="0" smtClean="0">
                <a:latin typeface="Vrinda" panose="020B0502040204020203" pitchFamily="34" charset="0"/>
                <a:cs typeface="Vrinda" panose="020B0502040204020203" pitchFamily="34" charset="0"/>
              </a:rPr>
              <a:t>Data </a:t>
            </a:r>
            <a:br>
              <a:rPr lang="en-US" altLang="zh-TW" b="1" dirty="0" smtClean="0">
                <a:latin typeface="Vrinda" panose="020B0502040204020203" pitchFamily="34" charset="0"/>
                <a:cs typeface="Vrinda" panose="020B0502040204020203" pitchFamily="34" charset="0"/>
              </a:rPr>
            </a:br>
            <a:r>
              <a:rPr lang="en-US" altLang="zh-TW" b="1" dirty="0" smtClean="0">
                <a:latin typeface="Vrinda" panose="020B0502040204020203" pitchFamily="34" charset="0"/>
                <a:cs typeface="Vrinda" panose="020B0502040204020203" pitchFamily="34" charset="0"/>
              </a:rPr>
              <a:t>Structures</a:t>
            </a:r>
            <a:endParaRPr lang="zh-TW" altLang="en-US" b="1" dirty="0"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11011" y="3982280"/>
            <a:ext cx="4050456" cy="2164520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zh-TW" dirty="0" smtClean="0"/>
              <a:t>Prof. Tai-Lang </a:t>
            </a:r>
            <a:r>
              <a:rPr lang="en-US" altLang="zh-TW" dirty="0" err="1" smtClean="0"/>
              <a:t>Jong</a:t>
            </a:r>
            <a:r>
              <a:rPr lang="en-US" altLang="zh-TW" dirty="0" smtClean="0"/>
              <a:t> </a:t>
            </a:r>
          </a:p>
          <a:p>
            <a:pPr algn="l"/>
            <a:r>
              <a:rPr lang="en-US" altLang="zh-TW" dirty="0" smtClean="0"/>
              <a:t>Office</a:t>
            </a:r>
            <a:r>
              <a:rPr lang="en-US" altLang="zh-TW" dirty="0" smtClean="0"/>
              <a:t>: Delta 928</a:t>
            </a:r>
          </a:p>
          <a:p>
            <a:pPr algn="l"/>
            <a:r>
              <a:rPr lang="en-US" altLang="zh-TW" dirty="0" smtClean="0"/>
              <a:t>Tel: 42577</a:t>
            </a:r>
          </a:p>
          <a:p>
            <a:pPr algn="l"/>
            <a:r>
              <a:rPr lang="en-US" altLang="zh-TW" dirty="0" smtClean="0"/>
              <a:t>email: tljong@mx.nthu.edu.tw</a:t>
            </a:r>
          </a:p>
          <a:p>
            <a:pPr algn="l"/>
            <a:r>
              <a:rPr lang="en-US" altLang="zh-TW" dirty="0" smtClean="0"/>
              <a:t>Spring </a:t>
            </a:r>
            <a:r>
              <a:rPr lang="en-US" altLang="zh-TW" dirty="0" smtClean="0"/>
              <a:t>2021</a:t>
            </a:r>
          </a:p>
        </p:txBody>
      </p:sp>
      <p:sp>
        <p:nvSpPr>
          <p:cNvPr id="52" name="副標題 2"/>
          <p:cNvSpPr txBox="1">
            <a:spLocks/>
          </p:cNvSpPr>
          <p:nvPr/>
        </p:nvSpPr>
        <p:spPr>
          <a:xfrm>
            <a:off x="886732" y="3125219"/>
            <a:ext cx="6858000" cy="772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TW" sz="3600" spc="-150" dirty="0" smtClean="0">
                <a:cs typeface="Vrinda" panose="020B0502040204020203" pitchFamily="34" charset="0"/>
              </a:rPr>
              <a:t>CH1 Basic Concepts </a:t>
            </a:r>
            <a:endParaRPr lang="zh-TW" altLang="en-US" sz="3600" spc="-150" dirty="0">
              <a:cs typeface="Vrinda" panose="020B0502040204020203" pitchFamily="34" charset="0"/>
            </a:endParaRPr>
          </a:p>
        </p:txBody>
      </p:sp>
      <p:pic>
        <p:nvPicPr>
          <p:cNvPr id="99" name="圖片 9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51419" y="1446726"/>
            <a:ext cx="3441328" cy="419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414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800080"/>
                </a:solidFill>
              </a:rPr>
              <a:t>Benefits </a:t>
            </a:r>
            <a:r>
              <a:rPr lang="en-US" altLang="zh-TW" dirty="0" smtClean="0"/>
              <a:t>of Top-Down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Now let’s alternatively analyze a smartphone </a:t>
            </a:r>
            <a:r>
              <a:rPr lang="en-US" altLang="zh-TW" dirty="0" smtClean="0">
                <a:solidFill>
                  <a:srgbClr val="800080"/>
                </a:solidFill>
              </a:rPr>
              <a:t>top-down</a:t>
            </a:r>
            <a:endParaRPr lang="zh-TW" altLang="en-US" dirty="0">
              <a:solidFill>
                <a:srgbClr val="80008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5" name="Picture 8" descr="http://www.my-hd-wallpaper.biz/images/24431-saphir-smartphone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29376" y="3547603"/>
            <a:ext cx="1905732" cy="169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接點 6"/>
          <p:cNvCxnSpPr/>
          <p:nvPr/>
        </p:nvCxnSpPr>
        <p:spPr>
          <a:xfrm flipV="1">
            <a:off x="2654188" y="2702740"/>
            <a:ext cx="550557" cy="10115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2646096" y="5154627"/>
            <a:ext cx="544349" cy="13268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/>
          <p:cNvGrpSpPr/>
          <p:nvPr/>
        </p:nvGrpSpPr>
        <p:grpSpPr>
          <a:xfrm>
            <a:off x="3079821" y="2796571"/>
            <a:ext cx="6064179" cy="3403257"/>
            <a:chOff x="3406161" y="3041366"/>
            <a:chExt cx="5109189" cy="2867310"/>
          </a:xfrm>
        </p:grpSpPr>
        <p:grpSp>
          <p:nvGrpSpPr>
            <p:cNvPr id="12" name="群組 11"/>
            <p:cNvGrpSpPr/>
            <p:nvPr/>
          </p:nvGrpSpPr>
          <p:grpSpPr>
            <a:xfrm>
              <a:off x="4221788" y="3195614"/>
              <a:ext cx="4099407" cy="2713062"/>
              <a:chOff x="4244493" y="4008414"/>
              <a:chExt cx="4099407" cy="2713062"/>
            </a:xfrm>
          </p:grpSpPr>
          <p:pic>
            <p:nvPicPr>
              <p:cNvPr id="13" name="Picture 6" descr="iPhone6拆解：无革命性变化维修更容易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4493" y="4008414"/>
                <a:ext cx="4099407" cy="2713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矩形 13"/>
              <p:cNvSpPr/>
              <p:nvPr/>
            </p:nvSpPr>
            <p:spPr>
              <a:xfrm>
                <a:off x="5741347" y="4712375"/>
                <a:ext cx="491490" cy="3939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5771745" y="5568440"/>
                <a:ext cx="491490" cy="3939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6263235" y="5879603"/>
                <a:ext cx="597644" cy="7422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7" name="文字方塊 16"/>
            <p:cNvSpPr txBox="1"/>
            <p:nvPr/>
          </p:nvSpPr>
          <p:spPr>
            <a:xfrm>
              <a:off x="3406161" y="4293530"/>
              <a:ext cx="867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Battery</a:t>
              </a:r>
              <a:endParaRPr lang="zh-TW" altLang="en-US" dirty="0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5432793" y="3068133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Case</a:t>
              </a:r>
              <a:endParaRPr lang="zh-TW" altLang="en-US" dirty="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7697306" y="3068133"/>
              <a:ext cx="818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Screen</a:t>
              </a:r>
              <a:endParaRPr lang="zh-TW" altLang="en-US" dirty="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6187276" y="3068133"/>
              <a:ext cx="10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Processor</a:t>
              </a:r>
              <a:endParaRPr lang="zh-TW" altLang="en-US" dirty="0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571956" y="5045353"/>
              <a:ext cx="994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Cameras</a:t>
              </a:r>
              <a:endParaRPr lang="zh-TW" altLang="en-US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6069079" y="5447909"/>
              <a:ext cx="988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Memory</a:t>
              </a:r>
              <a:endParaRPr lang="zh-TW" altLang="en-US" dirty="0"/>
            </a:p>
          </p:txBody>
        </p:sp>
        <p:cxnSp>
          <p:nvCxnSpPr>
            <p:cNvPr id="23" name="直線接點 22"/>
            <p:cNvCxnSpPr/>
            <p:nvPr/>
          </p:nvCxnSpPr>
          <p:spPr>
            <a:xfrm flipV="1">
              <a:off x="4221787" y="4239554"/>
              <a:ext cx="429184" cy="238642"/>
            </a:xfrm>
            <a:prstGeom prst="line">
              <a:avLst/>
            </a:prstGeom>
            <a:ln w="127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>
            <a:xfrm flipV="1">
              <a:off x="5309895" y="3391606"/>
              <a:ext cx="318879" cy="869142"/>
            </a:xfrm>
            <a:prstGeom prst="line">
              <a:avLst/>
            </a:prstGeom>
            <a:ln w="127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 flipV="1">
              <a:off x="6555124" y="3383275"/>
              <a:ext cx="170590" cy="689459"/>
            </a:xfrm>
            <a:prstGeom prst="line">
              <a:avLst/>
            </a:prstGeom>
            <a:ln w="127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 flipV="1">
              <a:off x="5871181" y="4742940"/>
              <a:ext cx="60104" cy="371189"/>
            </a:xfrm>
            <a:prstGeom prst="line">
              <a:avLst/>
            </a:prstGeom>
            <a:ln w="127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 flipV="1">
              <a:off x="6491999" y="4781768"/>
              <a:ext cx="85974" cy="690122"/>
            </a:xfrm>
            <a:prstGeom prst="line">
              <a:avLst/>
            </a:prstGeom>
            <a:ln w="127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 flipV="1">
              <a:off x="7858678" y="3381730"/>
              <a:ext cx="170590" cy="689459"/>
            </a:xfrm>
            <a:prstGeom prst="line">
              <a:avLst/>
            </a:prstGeom>
            <a:ln w="127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群組 28"/>
            <p:cNvGrpSpPr/>
            <p:nvPr/>
          </p:nvGrpSpPr>
          <p:grpSpPr>
            <a:xfrm>
              <a:off x="3476145" y="3041366"/>
              <a:ext cx="1107392" cy="482884"/>
              <a:chOff x="3797300" y="3860516"/>
              <a:chExt cx="1107392" cy="482884"/>
            </a:xfrm>
            <a:noFill/>
          </p:grpSpPr>
          <p:sp>
            <p:nvSpPr>
              <p:cNvPr id="30" name="雲朵形 29"/>
              <p:cNvSpPr/>
              <p:nvPr/>
            </p:nvSpPr>
            <p:spPr>
              <a:xfrm>
                <a:off x="3797300" y="3860516"/>
                <a:ext cx="1107392" cy="482884"/>
              </a:xfrm>
              <a:prstGeom prst="cloud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文字方塊 30"/>
              <p:cNvSpPr txBox="1"/>
              <p:nvPr/>
            </p:nvSpPr>
            <p:spPr>
              <a:xfrm>
                <a:off x="3841201" y="3889221"/>
                <a:ext cx="1039614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Software</a:t>
                </a:r>
                <a:endParaRPr lang="zh-TW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2176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Those May Depend </a:t>
            </a:r>
            <a:r>
              <a:rPr lang="en-US" altLang="zh-TW" dirty="0"/>
              <a:t>on </a:t>
            </a:r>
            <a:r>
              <a:rPr lang="en-US" altLang="zh-TW" dirty="0" smtClean="0"/>
              <a:t>Problem Size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Object/variable </a:t>
            </a:r>
            <a:r>
              <a:rPr lang="en-US" altLang="zh-TW" dirty="0"/>
              <a:t>construction</a:t>
            </a:r>
          </a:p>
          <a:p>
            <a:pPr lvl="1"/>
            <a:r>
              <a:rPr lang="en-US" altLang="zh-TW" dirty="0" err="1" smtClean="0"/>
              <a:t>int</a:t>
            </a:r>
            <a:r>
              <a:rPr lang="en-US" altLang="zh-TW" dirty="0" smtClean="0"/>
              <a:t> *a = new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[size(input)];</a:t>
            </a:r>
            <a:endParaRPr lang="en-US" altLang="zh-TW" dirty="0"/>
          </a:p>
          <a:p>
            <a:r>
              <a:rPr lang="en-US" altLang="zh-TW" dirty="0" smtClean="0"/>
              <a:t>Function execution</a:t>
            </a:r>
          </a:p>
          <a:p>
            <a:pPr lvl="1"/>
            <a:r>
              <a:rPr lang="en-US" altLang="zh-TW" dirty="0" err="1" smtClean="0"/>
              <a:t>MatrixAdd</a:t>
            </a:r>
            <a:r>
              <a:rPr lang="en-US" altLang="zh-TW" dirty="0" smtClean="0"/>
              <a:t>(a, b, c);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</a:rPr>
              <a:t>// adding two matrixes</a:t>
            </a:r>
          </a:p>
          <a:p>
            <a:r>
              <a:rPr lang="en-US" altLang="zh-TW" dirty="0" smtClean="0"/>
              <a:t>Parameter passing (pass by value)</a:t>
            </a:r>
          </a:p>
          <a:p>
            <a:pPr lvl="1"/>
            <a:r>
              <a:rPr lang="en-US" altLang="zh-TW" dirty="0" smtClean="0"/>
              <a:t>Passing an object whose size depends on problem size</a:t>
            </a:r>
          </a:p>
          <a:p>
            <a:r>
              <a:rPr lang="en-US" altLang="zh-TW" dirty="0" smtClean="0"/>
              <a:t>Statements that involve the above events</a:t>
            </a:r>
          </a:p>
          <a:p>
            <a:pPr lvl="1"/>
            <a:r>
              <a:rPr lang="en-US" altLang="zh-TW" dirty="0" err="1" smtClean="0"/>
              <a:t>int</a:t>
            </a:r>
            <a:r>
              <a:rPr lang="en-US" altLang="zh-TW" dirty="0" smtClean="0"/>
              <a:t> b = </a:t>
            </a:r>
            <a:r>
              <a:rPr lang="en-US" altLang="zh-TW" dirty="0"/>
              <a:t>sum(a, n</a:t>
            </a:r>
            <a:r>
              <a:rPr lang="en-US" altLang="zh-TW" dirty="0" smtClean="0"/>
              <a:t>);</a:t>
            </a:r>
          </a:p>
          <a:p>
            <a:pPr lvl="1"/>
            <a:r>
              <a:rPr lang="en-US" altLang="zh-TW" dirty="0" smtClean="0"/>
              <a:t>if(search(a, x, n) == true)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1061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Methods of Obtaining Step Count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Instrumentation 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實際測量</a:t>
            </a:r>
            <a:r>
              <a:rPr lang="en-US" altLang="zh-TW" dirty="0" smtClean="0"/>
              <a:t>)</a:t>
            </a:r>
          </a:p>
          <a:p>
            <a:pPr lvl="1"/>
            <a:r>
              <a:rPr lang="en-US" altLang="zh-TW" dirty="0" smtClean="0"/>
              <a:t>Introduce a new global variable: </a:t>
            </a:r>
            <a:r>
              <a:rPr lang="en-US" altLang="zh-TW" i="1" dirty="0" smtClean="0">
                <a:solidFill>
                  <a:srgbClr val="000099"/>
                </a:solidFill>
              </a:rPr>
              <a:t>count</a:t>
            </a:r>
          </a:p>
          <a:p>
            <a:pPr lvl="1"/>
            <a:r>
              <a:rPr lang="en-US" altLang="zh-TW" dirty="0" smtClean="0"/>
              <a:t>Initialize </a:t>
            </a:r>
            <a:r>
              <a:rPr lang="en-US" altLang="zh-TW" i="1" dirty="0" smtClean="0"/>
              <a:t>count</a:t>
            </a:r>
            <a:r>
              <a:rPr lang="en-US" altLang="zh-TW" dirty="0" smtClean="0"/>
              <a:t> to zero</a:t>
            </a:r>
          </a:p>
          <a:p>
            <a:pPr lvl="1"/>
            <a:r>
              <a:rPr lang="en-US" altLang="zh-TW" dirty="0" smtClean="0"/>
              <a:t>Add statements to </a:t>
            </a:r>
            <a:r>
              <a:rPr lang="en-US" altLang="zh-TW" dirty="0" smtClean="0">
                <a:solidFill>
                  <a:srgbClr val="000099"/>
                </a:solidFill>
              </a:rPr>
              <a:t>increment </a:t>
            </a:r>
            <a:r>
              <a:rPr lang="en-US" altLang="zh-TW" i="1" dirty="0" smtClean="0">
                <a:solidFill>
                  <a:srgbClr val="000099"/>
                </a:solidFill>
              </a:rPr>
              <a:t>count</a:t>
            </a:r>
            <a:r>
              <a:rPr lang="en-US" altLang="zh-TW" dirty="0" smtClean="0">
                <a:solidFill>
                  <a:srgbClr val="000099"/>
                </a:solidFill>
              </a:rPr>
              <a:t> for each step</a:t>
            </a:r>
          </a:p>
          <a:p>
            <a:pPr lvl="1"/>
            <a:r>
              <a:rPr lang="en-US" altLang="zh-TW" dirty="0" smtClean="0"/>
              <a:t>Report </a:t>
            </a:r>
            <a:r>
              <a:rPr lang="en-US" altLang="zh-TW" i="1" dirty="0" smtClean="0"/>
              <a:t>count</a:t>
            </a:r>
          </a:p>
          <a:p>
            <a:pPr lvl="2"/>
            <a:endParaRPr lang="en-US" altLang="zh-TW" dirty="0" smtClean="0"/>
          </a:p>
          <a:p>
            <a:r>
              <a:rPr lang="en-US" altLang="zh-TW" dirty="0" smtClean="0"/>
              <a:t>Table analysis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紙筆分析</a:t>
            </a:r>
            <a:r>
              <a:rPr lang="en-US" altLang="zh-TW" dirty="0" smtClean="0"/>
              <a:t>)</a:t>
            </a:r>
          </a:p>
          <a:p>
            <a:pPr lvl="1"/>
            <a:r>
              <a:rPr lang="en-US" altLang="zh-TW" dirty="0" smtClean="0"/>
              <a:t>List the step count of each program segment</a:t>
            </a:r>
          </a:p>
          <a:p>
            <a:pPr lvl="1"/>
            <a:r>
              <a:rPr lang="en-US" altLang="zh-TW" dirty="0" smtClean="0"/>
              <a:t>List the frequency of </a:t>
            </a:r>
            <a:r>
              <a:rPr lang="en-US" altLang="zh-TW" dirty="0"/>
              <a:t>each program </a:t>
            </a:r>
            <a:r>
              <a:rPr lang="en-US" altLang="zh-TW" dirty="0" smtClean="0"/>
              <a:t>segment</a:t>
            </a:r>
          </a:p>
          <a:p>
            <a:pPr lvl="1"/>
            <a:r>
              <a:rPr lang="en-US" altLang="zh-TW" dirty="0" smtClean="0"/>
              <a:t>Summarize the total step count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1845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Step Counting — </a:t>
            </a:r>
            <a:r>
              <a:rPr lang="en-US" altLang="zh-TW" dirty="0"/>
              <a:t>Example </a:t>
            </a:r>
            <a:r>
              <a:rPr lang="en-US" altLang="zh-TW" dirty="0" smtClean="0"/>
              <a:t>1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102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1509130"/>
            <a:ext cx="4634533" cy="49968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sum (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*a,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n)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 = 0;</a:t>
            </a:r>
          </a:p>
          <a:p>
            <a:r>
              <a:rPr lang="nn-NO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nn-NO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nn-NO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nn-NO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 = 0; i &lt; n; i++) </a:t>
            </a: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s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+= a[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  <a:endParaRPr lang="en-US" altLang="zh-TW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2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Step Counting Using Instrumentation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103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1509130"/>
            <a:ext cx="4634533" cy="49968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sum (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*a,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n)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 = 0;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++;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count is global</a:t>
            </a:r>
          </a:p>
          <a:p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nn-NO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nn-NO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 = 0; i &lt; n; i++) {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dirty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++; 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loop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s += a[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dirty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++;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assignment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++;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last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 of 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++;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825590" y="1867872"/>
            <a:ext cx="4114631" cy="3550795"/>
            <a:chOff x="4825590" y="1867872"/>
            <a:chExt cx="4114631" cy="3550795"/>
          </a:xfrm>
        </p:grpSpPr>
        <p:sp>
          <p:nvSpPr>
            <p:cNvPr id="6" name="矩形 5"/>
            <p:cNvSpPr/>
            <p:nvPr/>
          </p:nvSpPr>
          <p:spPr>
            <a:xfrm>
              <a:off x="4825590" y="3034158"/>
              <a:ext cx="4114631" cy="23845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zh-TW" b="1" dirty="0" smtClean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void</a:t>
              </a:r>
              <a:r>
                <a:rPr lang="en-US" altLang="zh-TW" dirty="0" smtClean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sum </a:t>
              </a:r>
              <a:r>
                <a:rPr lang="en-US" altLang="zh-TW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</a:t>
              </a:r>
              <a:r>
                <a:rPr lang="en-US" altLang="zh-TW" b="1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float</a:t>
              </a:r>
              <a:r>
                <a:rPr lang="en-US" altLang="zh-TW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*a, </a:t>
              </a:r>
              <a:r>
                <a:rPr lang="en-US" altLang="zh-TW" b="1" dirty="0" err="1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const</a:t>
              </a:r>
              <a:r>
                <a:rPr lang="en-US" altLang="zh-TW" b="1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altLang="zh-TW" b="1" dirty="0" err="1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int</a:t>
              </a:r>
              <a:r>
                <a:rPr lang="en-US" altLang="zh-TW" b="1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altLang="zh-TW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n)</a:t>
              </a:r>
            </a:p>
            <a:p>
              <a:r>
                <a:rPr lang="en-US" altLang="zh-TW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{</a:t>
              </a:r>
              <a:endParaRPr lang="zh-TW" alt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  <a:p>
              <a:r>
                <a:rPr lang="nn-NO" altLang="zh-TW" dirty="0" smtClean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</a:t>
              </a:r>
              <a:r>
                <a:rPr lang="nn-NO" altLang="zh-TW" b="1" dirty="0" smtClean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for</a:t>
              </a:r>
              <a:r>
                <a:rPr lang="nn-NO" altLang="zh-TW" dirty="0" smtClean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nn-NO" altLang="zh-TW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</a:t>
              </a:r>
              <a:r>
                <a:rPr lang="nn-NO" altLang="zh-TW" b="1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int</a:t>
              </a:r>
              <a:r>
                <a:rPr lang="nn-NO" altLang="zh-TW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i = 0; i &lt; n; i++) {</a:t>
              </a:r>
            </a:p>
            <a:p>
              <a:r>
                <a:rPr lang="en-US" altLang="zh-TW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</a:t>
              </a:r>
              <a:r>
                <a:rPr lang="en-US" altLang="zh-TW" dirty="0">
                  <a:solidFill>
                    <a:srgbClr val="80008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count</a:t>
              </a:r>
              <a:r>
                <a:rPr lang="en-US" altLang="zh-TW" dirty="0" smtClean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+=2;    </a:t>
              </a:r>
            </a:p>
            <a:p>
              <a:r>
                <a:rPr lang="zh-TW" altLang="en-US" dirty="0" smtClean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</a:t>
              </a:r>
              <a:r>
                <a:rPr lang="en-US" altLang="zh-TW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}</a:t>
              </a:r>
              <a:endParaRPr lang="zh-TW" alt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  <a:p>
              <a:r>
                <a:rPr lang="en-US" altLang="zh-TW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</a:t>
              </a:r>
              <a:r>
                <a:rPr lang="en-US" altLang="zh-TW" dirty="0">
                  <a:solidFill>
                    <a:srgbClr val="80008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count</a:t>
              </a:r>
              <a:r>
                <a:rPr lang="en-US" altLang="zh-TW" dirty="0" smtClean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+=3; </a:t>
              </a:r>
            </a:p>
            <a:p>
              <a:r>
                <a:rPr lang="en-US" altLang="zh-TW" dirty="0" smtClean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</a:t>
              </a:r>
              <a:r>
                <a:rPr lang="en-US" altLang="zh-TW" b="1" dirty="0" smtClean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return</a:t>
              </a:r>
              <a:r>
                <a:rPr lang="en-US" altLang="zh-TW" dirty="0" smtClean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;</a:t>
              </a:r>
              <a:endPara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  <a:p>
              <a:r>
                <a:rPr lang="en-US" altLang="zh-TW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}</a:t>
              </a:r>
              <a:endParaRPr lang="zh-TW" altLang="en-US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" name="手繪多邊形 2"/>
            <p:cNvSpPr/>
            <p:nvPr/>
          </p:nvSpPr>
          <p:spPr>
            <a:xfrm>
              <a:off x="4878811" y="2071610"/>
              <a:ext cx="768743" cy="476851"/>
            </a:xfrm>
            <a:custGeom>
              <a:avLst/>
              <a:gdLst>
                <a:gd name="connsiteX0" fmla="*/ 0 w 768743"/>
                <a:gd name="connsiteY0" fmla="*/ 7513 h 476851"/>
                <a:gd name="connsiteX1" fmla="*/ 525982 w 768743"/>
                <a:gd name="connsiteY1" fmla="*/ 64157 h 476851"/>
                <a:gd name="connsiteX2" fmla="*/ 768743 w 768743"/>
                <a:gd name="connsiteY2" fmla="*/ 476851 h 47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8743" h="476851">
                  <a:moveTo>
                    <a:pt x="0" y="7513"/>
                  </a:moveTo>
                  <a:cubicBezTo>
                    <a:pt x="198929" y="-3277"/>
                    <a:pt x="397858" y="-14066"/>
                    <a:pt x="525982" y="64157"/>
                  </a:cubicBezTo>
                  <a:cubicBezTo>
                    <a:pt x="654106" y="142380"/>
                    <a:pt x="711424" y="309615"/>
                    <a:pt x="768743" y="476851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470216" y="1867872"/>
              <a:ext cx="2401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>
                  <a:solidFill>
                    <a:srgbClr val="800080"/>
                  </a:solidFill>
                </a:rPr>
                <a:t>Simplified version</a:t>
              </a:r>
              <a:endParaRPr lang="zh-TW" altLang="en-US" sz="2400" dirty="0">
                <a:solidFill>
                  <a:srgbClr val="800080"/>
                </a:solidFill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5791200" y="5621867"/>
            <a:ext cx="2562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Total steps = 2n + 3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01388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Step Counting Using a Table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104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1509131"/>
            <a:ext cx="7886700" cy="30466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sum (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400" b="1" u="sng" dirty="0" smtClean="0">
                <a:solidFill>
                  <a:schemeClr val="tx1"/>
                </a:solidFill>
              </a:rPr>
              <a:t>s/e	freq.	subtotal</a:t>
            </a:r>
            <a:endParaRPr lang="en-US" altLang="zh-TW" sz="2400" u="sng" dirty="0">
              <a:solidFill>
                <a:schemeClr val="tx1"/>
              </a:solidFill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400" dirty="0" smtClean="0">
                <a:solidFill>
                  <a:schemeClr val="tx1"/>
                </a:solidFill>
              </a:rPr>
              <a:t>0		</a:t>
            </a:r>
            <a:endParaRPr lang="zh-TW" altLang="en-US" sz="2400" dirty="0">
              <a:solidFill>
                <a:schemeClr val="tx1"/>
              </a:solidFill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0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400" dirty="0" smtClean="0">
                <a:solidFill>
                  <a:schemeClr val="tx1"/>
                </a:solidFill>
              </a:rPr>
              <a:t>1	1	1</a:t>
            </a:r>
            <a:endParaRPr lang="en-US" altLang="zh-TW" sz="2400" dirty="0">
              <a:solidFill>
                <a:schemeClr val="tx1"/>
              </a:solidFill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nn-NO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for</a:t>
            </a:r>
            <a:r>
              <a:rPr lang="nn-NO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nn-NO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 = 0; i &lt; n; i++)</a:t>
            </a:r>
            <a:r>
              <a:rPr lang="nn-NO" altLang="zh-TW" sz="2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sz="2400" dirty="0" smtClean="0">
                <a:solidFill>
                  <a:schemeClr val="tx1"/>
                </a:solidFill>
              </a:rPr>
              <a:t>	1	n+1	n+1</a:t>
            </a:r>
            <a:endParaRPr lang="nn-NO" altLang="zh-TW" sz="2400" dirty="0">
              <a:solidFill>
                <a:schemeClr val="tx1"/>
              </a:solidFill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s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+=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a[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400" dirty="0" smtClean="0">
                <a:solidFill>
                  <a:schemeClr val="tx1"/>
                </a:solidFill>
              </a:rPr>
              <a:t>1	n	n</a:t>
            </a:r>
            <a:endParaRPr lang="zh-TW" altLang="en-US" sz="2400" dirty="0">
              <a:solidFill>
                <a:schemeClr val="tx1"/>
              </a:solidFill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return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400" dirty="0" smtClean="0">
                <a:solidFill>
                  <a:schemeClr val="tx1"/>
                </a:solidFill>
              </a:rPr>
              <a:t>1	1	1</a:t>
            </a:r>
            <a:endParaRPr lang="en-US" altLang="zh-TW" sz="2400" dirty="0">
              <a:solidFill>
                <a:schemeClr val="tx1"/>
              </a:solidFill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400" dirty="0" smtClean="0">
                <a:solidFill>
                  <a:schemeClr val="tx1"/>
                </a:solidFill>
              </a:rPr>
              <a:t>0		</a:t>
            </a: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sz="2400" dirty="0">
                <a:solidFill>
                  <a:schemeClr val="tx1"/>
                </a:solidFill>
                <a:highlight>
                  <a:srgbClr val="FFFFFF"/>
                </a:highlight>
              </a:rPr>
              <a:t>	</a:t>
            </a:r>
            <a:r>
              <a:rPr lang="en-US" altLang="zh-TW" sz="2400" dirty="0" smtClean="0">
                <a:solidFill>
                  <a:schemeClr val="tx1"/>
                </a:solidFill>
                <a:highlight>
                  <a:srgbClr val="FFFFFF"/>
                </a:highlight>
              </a:rPr>
              <a:t>	</a:t>
            </a:r>
            <a:r>
              <a:rPr lang="en-US" altLang="zh-TW" sz="2400" b="1" dirty="0" smtClean="0">
                <a:solidFill>
                  <a:schemeClr val="tx1"/>
                </a:solidFill>
                <a:highlight>
                  <a:srgbClr val="FFFFFF"/>
                </a:highlight>
              </a:rPr>
              <a:t>total</a:t>
            </a:r>
            <a:r>
              <a:rPr lang="en-US" altLang="zh-TW" sz="2400" dirty="0" smtClean="0">
                <a:solidFill>
                  <a:schemeClr val="tx1"/>
                </a:solidFill>
                <a:highlight>
                  <a:srgbClr val="FFFFFF"/>
                </a:highlight>
              </a:rPr>
              <a:t>:	</a:t>
            </a:r>
            <a:r>
              <a:rPr lang="en-US" altLang="zh-TW" sz="2400" b="1" dirty="0" smtClean="0">
                <a:solidFill>
                  <a:schemeClr val="tx1"/>
                </a:solidFill>
                <a:highlight>
                  <a:srgbClr val="FFFFFF"/>
                </a:highlight>
              </a:rPr>
              <a:t>2n+3</a:t>
            </a:r>
            <a:endParaRPr lang="zh-TW" altLang="en-US" sz="2400" b="1" dirty="0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794000" y="4570485"/>
            <a:ext cx="3841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/>
              <a:t>s/e</a:t>
            </a:r>
            <a:r>
              <a:rPr lang="en-US" altLang="zh-TW" sz="2400" dirty="0" smtClean="0"/>
              <a:t>: steps per execution</a:t>
            </a:r>
          </a:p>
          <a:p>
            <a:endParaRPr lang="zh-TW" altLang="en-US" sz="2400" dirty="0"/>
          </a:p>
        </p:txBody>
      </p:sp>
      <p:sp>
        <p:nvSpPr>
          <p:cNvPr id="6" name="矩形圖說文字 5"/>
          <p:cNvSpPr/>
          <p:nvPr/>
        </p:nvSpPr>
        <p:spPr>
          <a:xfrm>
            <a:off x="5367548" y="4988251"/>
            <a:ext cx="3158422" cy="1363565"/>
          </a:xfrm>
          <a:prstGeom prst="wedgeRectCallout">
            <a:avLst>
              <a:gd name="adj1" fmla="val -20715"/>
              <a:gd name="adj2" fmla="val -72851"/>
            </a:avLst>
          </a:prstGeom>
          <a:solidFill>
            <a:srgbClr val="DEEBF7">
              <a:alpha val="89804"/>
            </a:srgb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The frequency of executing the control statement is one time more than that of the loop body.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392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Step Counting </a:t>
            </a:r>
            <a:r>
              <a:rPr lang="en-US" altLang="zh-TW" dirty="0" smtClean="0"/>
              <a:t>— Example 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105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1509130"/>
            <a:ext cx="4634533" cy="49968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Rsum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*a,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n)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(n &lt;= 0) </a:t>
            </a: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0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zh-TW" alt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endParaRPr lang="en-US" altLang="zh-TW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altLang="zh-TW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Rsum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(a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n-1) + a[n-1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]);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5356926" y="1509333"/>
            <a:ext cx="3158423" cy="466763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Recursion</a:t>
            </a:r>
          </a:p>
        </p:txBody>
      </p:sp>
    </p:spTree>
    <p:extLst>
      <p:ext uri="{BB962C8B-B14F-4D97-AF65-F5344CB8AC3E}">
        <p14:creationId xmlns:p14="http://schemas.microsoft.com/office/powerpoint/2010/main" xmlns="" val="216059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Step Counting </a:t>
            </a:r>
            <a:r>
              <a:rPr lang="en-US" altLang="zh-TW" dirty="0" smtClean="0"/>
              <a:t>— Instrumentation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106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1509130"/>
            <a:ext cx="4634533" cy="49968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Rsum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*a,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n)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</a:t>
            </a:r>
            <a:r>
              <a:rPr lang="en-US" altLang="zh-TW" dirty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++;</a:t>
            </a:r>
            <a:r>
              <a:rPr lang="en-US" altLang="zh-TW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conditional</a:t>
            </a: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(n &lt;= 0) {</a:t>
            </a: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dirty="0" smtClean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</a:t>
            </a:r>
            <a:r>
              <a:rPr lang="en-US" altLang="zh-TW" dirty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++; 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statement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0;</a:t>
            </a:r>
          </a:p>
          <a:p>
            <a:r>
              <a:rPr lang="zh-TW" alt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dirty="0" smtClean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</a:t>
            </a:r>
            <a:r>
              <a:rPr lang="en-US" altLang="zh-TW" dirty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++; 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statement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altLang="zh-TW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Rsum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(a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n-1) + a[n-1]);</a:t>
            </a:r>
          </a:p>
          <a:p>
            <a:r>
              <a:rPr lang="zh-TW" alt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矩形圖說文字 7"/>
          <p:cNvSpPr/>
          <p:nvPr/>
        </p:nvSpPr>
        <p:spPr>
          <a:xfrm>
            <a:off x="3738520" y="5243624"/>
            <a:ext cx="5100511" cy="979152"/>
          </a:xfrm>
          <a:prstGeom prst="wedgeRectCallout">
            <a:avLst>
              <a:gd name="adj1" fmla="val -60393"/>
              <a:gd name="adj2" fmla="val 770"/>
            </a:avLst>
          </a:prstGeom>
          <a:solidFill>
            <a:srgbClr val="DEEBF7">
              <a:alpha val="89804"/>
            </a:srgb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count is a global variable and will be incremented throughout the entire recurrent computation.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408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Step Counting  </a:t>
            </a:r>
            <a:r>
              <a:rPr lang="en-US" altLang="zh-TW" dirty="0" smtClean="0"/>
              <a:t>— Table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107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1509130"/>
            <a:ext cx="7886700" cy="30628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</a:rPr>
              <a:t>	</a:t>
            </a:r>
            <a:r>
              <a:rPr lang="en-US" altLang="zh-TW" sz="2000" b="1" dirty="0">
                <a:solidFill>
                  <a:schemeClr val="tx1"/>
                </a:solidFill>
              </a:rPr>
              <a:t>	freq.	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	subtotal</a:t>
            </a:r>
            <a:endParaRPr lang="en-US" altLang="zh-TW" sz="2000" dirty="0" smtClean="0">
              <a:solidFill>
                <a:schemeClr val="tx1"/>
              </a:solidFill>
            </a:endParaRP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b="1" dirty="0" smtClean="0">
                <a:solidFill>
                  <a:schemeClr val="tx1"/>
                </a:solidFill>
              </a:rPr>
              <a:t>float</a:t>
            </a:r>
            <a:r>
              <a:rPr lang="en-US" altLang="zh-TW" sz="2000" dirty="0" smtClean="0">
                <a:solidFill>
                  <a:schemeClr val="tx1"/>
                </a:solidFill>
              </a:rPr>
              <a:t> </a:t>
            </a:r>
            <a:r>
              <a:rPr lang="en-US" altLang="zh-TW" sz="2000" dirty="0" err="1" smtClean="0">
                <a:solidFill>
                  <a:schemeClr val="tx1"/>
                </a:solidFill>
              </a:rPr>
              <a:t>Rsum</a:t>
            </a:r>
            <a:r>
              <a:rPr lang="en-US" altLang="zh-TW" sz="2000" dirty="0" smtClean="0">
                <a:solidFill>
                  <a:schemeClr val="tx1"/>
                </a:solidFill>
              </a:rPr>
              <a:t> </a:t>
            </a:r>
            <a:r>
              <a:rPr lang="en-US" altLang="zh-TW" sz="2000" dirty="0">
                <a:solidFill>
                  <a:schemeClr val="tx1"/>
                </a:solidFill>
              </a:rPr>
              <a:t>(</a:t>
            </a:r>
            <a:r>
              <a:rPr lang="en-US" altLang="zh-TW" sz="2000" b="1" dirty="0">
                <a:solidFill>
                  <a:schemeClr val="tx1"/>
                </a:solidFill>
              </a:rPr>
              <a:t>float</a:t>
            </a:r>
            <a:r>
              <a:rPr lang="en-US" altLang="zh-TW" sz="2000" dirty="0">
                <a:solidFill>
                  <a:schemeClr val="tx1"/>
                </a:solidFill>
              </a:rPr>
              <a:t> *a, </a:t>
            </a:r>
            <a:r>
              <a:rPr lang="en-US" altLang="zh-TW" sz="2000" b="1" dirty="0" err="1">
                <a:solidFill>
                  <a:schemeClr val="tx1"/>
                </a:solidFill>
              </a:rPr>
              <a:t>const</a:t>
            </a:r>
            <a:r>
              <a:rPr lang="en-US" altLang="zh-TW" sz="2000" b="1" dirty="0">
                <a:solidFill>
                  <a:schemeClr val="tx1"/>
                </a:solidFill>
              </a:rPr>
              <a:t> </a:t>
            </a:r>
            <a:r>
              <a:rPr lang="en-US" altLang="zh-TW" sz="2000" b="1" dirty="0" err="1">
                <a:solidFill>
                  <a:schemeClr val="tx1"/>
                </a:solidFill>
              </a:rPr>
              <a:t>int</a:t>
            </a:r>
            <a:r>
              <a:rPr lang="en-US" altLang="zh-TW" sz="2000" b="1" dirty="0">
                <a:solidFill>
                  <a:schemeClr val="tx1"/>
                </a:solidFill>
              </a:rPr>
              <a:t> </a:t>
            </a:r>
            <a:r>
              <a:rPr lang="en-US" altLang="zh-TW" sz="2000" dirty="0">
                <a:solidFill>
                  <a:schemeClr val="tx1"/>
                </a:solidFill>
              </a:rPr>
              <a:t>n</a:t>
            </a:r>
            <a:r>
              <a:rPr lang="en-US" altLang="zh-TW" sz="2000" dirty="0" smtClean="0">
                <a:solidFill>
                  <a:schemeClr val="tx1"/>
                </a:solidFill>
              </a:rPr>
              <a:t>)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000" b="1" u="sng" dirty="0" smtClean="0">
                <a:solidFill>
                  <a:schemeClr val="tx1"/>
                </a:solidFill>
              </a:rPr>
              <a:t>s/e	n=0 	n&gt;0	n=0	n&gt;0</a:t>
            </a:r>
            <a:endParaRPr lang="en-US" altLang="zh-TW" sz="2000" u="sng" dirty="0" smtClean="0">
              <a:solidFill>
                <a:schemeClr val="tx1"/>
              </a:solidFill>
            </a:endParaRP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</a:rPr>
              <a:t>{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000" dirty="0" smtClean="0">
                <a:solidFill>
                  <a:schemeClr val="tx1"/>
                </a:solidFill>
              </a:rPr>
              <a:t>0			</a:t>
            </a:r>
            <a:endParaRPr lang="zh-TW" altLang="en-US" sz="2000" dirty="0" smtClean="0">
              <a:solidFill>
                <a:schemeClr val="tx1"/>
              </a:solidFill>
            </a:endParaRP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</a:rPr>
              <a:t>   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if</a:t>
            </a:r>
            <a:r>
              <a:rPr lang="en-US" altLang="zh-TW" sz="2000" dirty="0" smtClean="0">
                <a:solidFill>
                  <a:schemeClr val="tx1"/>
                </a:solidFill>
              </a:rPr>
              <a:t> </a:t>
            </a:r>
            <a:r>
              <a:rPr lang="en-US" altLang="zh-TW" sz="2000" dirty="0">
                <a:solidFill>
                  <a:schemeClr val="tx1"/>
                </a:solidFill>
              </a:rPr>
              <a:t>(n &lt;= 0) 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000" dirty="0" smtClean="0">
                <a:solidFill>
                  <a:schemeClr val="tx1"/>
                </a:solidFill>
              </a:rPr>
              <a:t>1	1	1	1	1</a:t>
            </a:r>
            <a:endParaRPr lang="en-US" altLang="zh-TW" sz="2000" dirty="0">
              <a:solidFill>
                <a:schemeClr val="tx1"/>
              </a:solidFill>
            </a:endParaRP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dirty="0">
                <a:solidFill>
                  <a:schemeClr val="tx1"/>
                </a:solidFill>
              </a:rPr>
              <a:t>      </a:t>
            </a:r>
            <a:r>
              <a:rPr lang="en-US" altLang="zh-TW" sz="2000" b="1" dirty="0">
                <a:solidFill>
                  <a:schemeClr val="tx1"/>
                </a:solidFill>
              </a:rPr>
              <a:t>return</a:t>
            </a:r>
            <a:r>
              <a:rPr lang="en-US" altLang="zh-TW" sz="2000" dirty="0">
                <a:solidFill>
                  <a:schemeClr val="tx1"/>
                </a:solidFill>
              </a:rPr>
              <a:t> 0</a:t>
            </a:r>
            <a:r>
              <a:rPr lang="en-US" altLang="zh-TW" sz="2000" dirty="0" smtClean="0">
                <a:solidFill>
                  <a:schemeClr val="tx1"/>
                </a:solidFill>
              </a:rPr>
              <a:t>;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000" dirty="0" smtClean="0">
                <a:solidFill>
                  <a:schemeClr val="tx1"/>
                </a:solidFill>
              </a:rPr>
              <a:t>1	1	0	1	0</a:t>
            </a:r>
            <a:endParaRPr lang="zh-TW" altLang="en-US" sz="2000" dirty="0" smtClean="0">
              <a:solidFill>
                <a:schemeClr val="tx1"/>
              </a:solidFill>
            </a:endParaRP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</a:rPr>
              <a:t>   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else </a:t>
            </a:r>
            <a:r>
              <a:rPr lang="en-US" altLang="zh-TW" sz="2000" dirty="0" smtClean="0">
                <a:solidFill>
                  <a:schemeClr val="tx1"/>
                </a:solidFill>
              </a:rPr>
              <a:t>	0			</a:t>
            </a: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</a:rPr>
              <a:t>      </a:t>
            </a:r>
            <a:r>
              <a:rPr lang="en-US" altLang="zh-TW" sz="2000" b="1" dirty="0">
                <a:solidFill>
                  <a:schemeClr val="tx1"/>
                </a:solidFill>
              </a:rPr>
              <a:t>return</a:t>
            </a:r>
            <a:r>
              <a:rPr lang="en-US" altLang="zh-TW" sz="2000" dirty="0">
                <a:solidFill>
                  <a:schemeClr val="tx1"/>
                </a:solidFill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</a:rPr>
              <a:t>(</a:t>
            </a:r>
            <a:r>
              <a:rPr lang="en-US" altLang="zh-TW" sz="2000" dirty="0" err="1" smtClean="0">
                <a:solidFill>
                  <a:schemeClr val="tx1"/>
                </a:solidFill>
              </a:rPr>
              <a:t>Rsum</a:t>
            </a:r>
            <a:r>
              <a:rPr lang="en-US" altLang="zh-TW" sz="2000" dirty="0" smtClean="0">
                <a:solidFill>
                  <a:schemeClr val="tx1"/>
                </a:solidFill>
              </a:rPr>
              <a:t>(a</a:t>
            </a:r>
            <a:r>
              <a:rPr lang="en-US" altLang="zh-TW" sz="2000" dirty="0">
                <a:solidFill>
                  <a:schemeClr val="tx1"/>
                </a:solidFill>
              </a:rPr>
              <a:t>, n-1) + a[n-1</a:t>
            </a:r>
            <a:r>
              <a:rPr lang="en-US" altLang="zh-TW" sz="2000" dirty="0" smtClean="0">
                <a:solidFill>
                  <a:schemeClr val="tx1"/>
                </a:solidFill>
              </a:rPr>
              <a:t>]);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000" dirty="0" smtClean="0">
                <a:solidFill>
                  <a:schemeClr val="tx1"/>
                </a:solidFill>
              </a:rPr>
              <a:t>1+t(n-1)	0	1	0	1+t(n-1)</a:t>
            </a:r>
            <a:endParaRPr lang="zh-TW" altLang="en-US" sz="2000" dirty="0">
              <a:solidFill>
                <a:schemeClr val="tx1"/>
              </a:solidFill>
            </a:endParaRP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</a:rPr>
              <a:t>}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000" dirty="0" smtClean="0">
                <a:solidFill>
                  <a:schemeClr val="tx1"/>
                </a:solidFill>
              </a:rPr>
              <a:t>0</a:t>
            </a: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</a:rPr>
              <a:t>	</a:t>
            </a:r>
            <a:r>
              <a:rPr lang="en-US" altLang="zh-TW" sz="2000" dirty="0" smtClean="0">
                <a:solidFill>
                  <a:schemeClr val="tx1"/>
                </a:solidFill>
                <a:highlight>
                  <a:srgbClr val="FFFFFF"/>
                </a:highlight>
              </a:rPr>
              <a:t>		</a:t>
            </a:r>
            <a:r>
              <a:rPr lang="en-US" altLang="zh-TW" sz="2000" b="1" dirty="0" smtClean="0">
                <a:solidFill>
                  <a:schemeClr val="tx1"/>
                </a:solidFill>
                <a:highlight>
                  <a:srgbClr val="FFFFFF"/>
                </a:highlight>
              </a:rPr>
              <a:t>total</a:t>
            </a:r>
            <a:r>
              <a:rPr lang="en-US" altLang="zh-TW" sz="2000" dirty="0" smtClean="0">
                <a:solidFill>
                  <a:schemeClr val="tx1"/>
                </a:solidFill>
                <a:highlight>
                  <a:srgbClr val="FFFFFF"/>
                </a:highlight>
              </a:rPr>
              <a:t>	</a:t>
            </a:r>
            <a:r>
              <a:rPr lang="en-US" altLang="zh-TW" sz="2000" b="1" dirty="0" smtClean="0">
                <a:solidFill>
                  <a:schemeClr val="tx1"/>
                </a:solidFill>
                <a:highlight>
                  <a:srgbClr val="FFFFFF"/>
                </a:highlight>
              </a:rPr>
              <a:t>2</a:t>
            </a:r>
            <a:r>
              <a:rPr lang="en-US" altLang="zh-TW" sz="2000" dirty="0" smtClean="0">
                <a:solidFill>
                  <a:schemeClr val="tx1"/>
                </a:solidFill>
                <a:highlight>
                  <a:srgbClr val="FFFFFF"/>
                </a:highlight>
              </a:rPr>
              <a:t>	</a:t>
            </a:r>
            <a:r>
              <a:rPr lang="en-US" altLang="zh-TW" sz="2000" b="1" dirty="0" smtClean="0">
                <a:solidFill>
                  <a:schemeClr val="tx1"/>
                </a:solidFill>
                <a:highlight>
                  <a:srgbClr val="FFFFFF"/>
                </a:highlight>
              </a:rPr>
              <a:t>2+t(n-1)</a:t>
            </a:r>
            <a:endParaRPr lang="zh-TW" altLang="en-US" sz="2000" b="1" dirty="0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8650" y="4597499"/>
            <a:ext cx="6006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/>
              <a:t>s/e</a:t>
            </a:r>
            <a:r>
              <a:rPr lang="en-US" altLang="zh-TW" sz="2400" dirty="0" smtClean="0"/>
              <a:t>: steps per execution</a:t>
            </a:r>
          </a:p>
          <a:p>
            <a:endParaRPr lang="zh-TW" altLang="en-US" sz="24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矩形圖說文字 6"/>
              <p:cNvSpPr/>
              <p:nvPr/>
            </p:nvSpPr>
            <p:spPr>
              <a:xfrm>
                <a:off x="5178903" y="4839037"/>
                <a:ext cx="3336447" cy="1213805"/>
              </a:xfrm>
              <a:prstGeom prst="wedgeRectCallout">
                <a:avLst>
                  <a:gd name="adj1" fmla="val 20536"/>
                  <a:gd name="adj2" fmla="val -84956"/>
                </a:avLst>
              </a:prstGeom>
              <a:solidFill>
                <a:srgbClr val="DEEBF7">
                  <a:alpha val="89804"/>
                </a:srgbClr>
              </a:solidFill>
              <a:ln>
                <a:solidFill>
                  <a:schemeClr val="tx1"/>
                </a:solidFill>
                <a:prstDash val="sysDash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TW" sz="2000" b="0" dirty="0" smtClean="0">
                    <a:solidFill>
                      <a:schemeClr val="tx1"/>
                    </a:solidFill>
                  </a:rPr>
                  <a:t>Recurrence relations: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n-US" altLang="zh-TW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zh-TW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TW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d>
                                  <m:dPr>
                                    <m:ctrlPr>
                                      <a:rPr lang="en-US" altLang="zh-TW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altLang="zh-TW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n-US" altLang="zh-TW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TW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en-US" altLang="zh-TW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2, </m:t>
                                </m:r>
                                <m:r>
                                  <a:rPr lang="en-US" altLang="zh-TW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𝑜𝑡h𝑒𝑟𝑤𝑖𝑠𝑒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矩形圖說文字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903" y="4839037"/>
                <a:ext cx="3336447" cy="1213805"/>
              </a:xfrm>
              <a:prstGeom prst="wedgeRectCallout">
                <a:avLst>
                  <a:gd name="adj1" fmla="val 20536"/>
                  <a:gd name="adj2" fmla="val -84956"/>
                </a:avLst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  <a:prstDash val="sysDash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52456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Solving Recurrence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 smtClean="0"/>
                  <a:t>Technique</a:t>
                </a:r>
              </a:p>
              <a:p>
                <a:pPr lvl="1"/>
                <a:r>
                  <a:rPr lang="en-US" altLang="zh-TW" dirty="0" smtClean="0"/>
                  <a:t>Repeatedly substituting</a:t>
                </a:r>
              </a:p>
              <a:p>
                <a:pPr lvl="2"/>
                <a:endParaRPr lang="en-US" altLang="zh-TW" dirty="0" smtClean="0"/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=2+</m:t>
                    </m:r>
                    <m:r>
                      <a:rPr lang="en-US" altLang="zh-TW" b="0" i="1" smtClean="0"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altLang="zh-TW" b="0" i="1" smtClean="0"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altLang="zh-TW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altLang="zh-TW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=2+</m:t>
                    </m:r>
                    <m:r>
                      <a:rPr lang="en-US" altLang="zh-TW" b="0" i="1" smtClean="0"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2+</m:t>
                    </m:r>
                    <m:r>
                      <a:rPr lang="en-US" altLang="zh-TW" i="1"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altLang="zh-TW" i="1"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i="1"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en-US" altLang="zh-TW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altLang="zh-TW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=2+2+…+2+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TW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altLang="zh-TW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TW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altLang="zh-TW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endParaRPr lang="en-US" altLang="zh-TW" b="0" dirty="0" smtClean="0"/>
              </a:p>
              <a:p>
                <a:endParaRPr lang="en-US" altLang="zh-TW" b="0" dirty="0" smtClean="0"/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108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621280" y="2814320"/>
            <a:ext cx="1371600" cy="365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596640" y="3220720"/>
            <a:ext cx="1960880" cy="325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手繪多邊形 6"/>
          <p:cNvSpPr/>
          <p:nvPr/>
        </p:nvSpPr>
        <p:spPr>
          <a:xfrm>
            <a:off x="4003040" y="2717668"/>
            <a:ext cx="467024" cy="492892"/>
          </a:xfrm>
          <a:custGeom>
            <a:avLst/>
            <a:gdLst>
              <a:gd name="connsiteX0" fmla="*/ 0 w 467024"/>
              <a:gd name="connsiteY0" fmla="*/ 86492 h 492892"/>
              <a:gd name="connsiteX1" fmla="*/ 233680 w 467024"/>
              <a:gd name="connsiteY1" fmla="*/ 5212 h 492892"/>
              <a:gd name="connsiteX2" fmla="*/ 457200 w 467024"/>
              <a:gd name="connsiteY2" fmla="*/ 218572 h 492892"/>
              <a:gd name="connsiteX3" fmla="*/ 406400 w 467024"/>
              <a:gd name="connsiteY3" fmla="*/ 492892 h 49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024" h="492892">
                <a:moveTo>
                  <a:pt x="0" y="86492"/>
                </a:moveTo>
                <a:cubicBezTo>
                  <a:pt x="78740" y="34845"/>
                  <a:pt x="157480" y="-16801"/>
                  <a:pt x="233680" y="5212"/>
                </a:cubicBezTo>
                <a:cubicBezTo>
                  <a:pt x="309880" y="27225"/>
                  <a:pt x="428413" y="137292"/>
                  <a:pt x="457200" y="218572"/>
                </a:cubicBezTo>
                <a:cubicBezTo>
                  <a:pt x="485987" y="299852"/>
                  <a:pt x="446193" y="396372"/>
                  <a:pt x="406400" y="492892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318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Step Counting </a:t>
            </a:r>
            <a:r>
              <a:rPr lang="en-US" altLang="zh-TW" dirty="0" smtClean="0"/>
              <a:t>— Example 3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109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1509130"/>
            <a:ext cx="7886700" cy="46650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MatAdd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**a, 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**b, 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**c,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m,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n)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nn-NO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nn-NO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 = 0; i &lt; m; i</a:t>
            </a:r>
            <a:r>
              <a:rPr lang="nn-NO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  <a:endParaRPr lang="nn-NO" altLang="zh-TW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j = 0; j &lt; n; j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  <a:endParaRPr lang="en-US" altLang="zh-TW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pl-PL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pl-PL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c[i</a:t>
            </a:r>
            <a:r>
              <a:rPr lang="pl-PL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][j] = a[i][j] + b[i][j</a:t>
            </a:r>
            <a:r>
              <a:rPr lang="pl-PL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  <a:endParaRPr lang="en-US" altLang="zh-TW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}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pl-PL" altLang="zh-TW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矩形圖說文字 6"/>
          <p:cNvSpPr/>
          <p:nvPr/>
        </p:nvSpPr>
        <p:spPr>
          <a:xfrm>
            <a:off x="5818427" y="2050573"/>
            <a:ext cx="3051254" cy="1213805"/>
          </a:xfrm>
          <a:prstGeom prst="wedgeRectCallout">
            <a:avLst>
              <a:gd name="adj1" fmla="val -59379"/>
              <a:gd name="adj2" fmla="val -25526"/>
            </a:avLst>
          </a:prstGeom>
          <a:solidFill>
            <a:srgbClr val="DEEBF7">
              <a:alpha val="89804"/>
            </a:srgb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dirty="0">
                <a:solidFill>
                  <a:schemeClr val="tx1"/>
                </a:solidFill>
              </a:rPr>
              <a:t>Program containing nested loops</a:t>
            </a:r>
          </a:p>
        </p:txBody>
      </p:sp>
    </p:spTree>
    <p:extLst>
      <p:ext uri="{BB962C8B-B14F-4D97-AF65-F5344CB8AC3E}">
        <p14:creationId xmlns:p14="http://schemas.microsoft.com/office/powerpoint/2010/main" xmlns="" val="28834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678472" y="3935977"/>
            <a:ext cx="4892595" cy="2651089"/>
          </a:xfrm>
          <a:prstGeom prst="roundRect">
            <a:avLst>
              <a:gd name="adj" fmla="val 8593"/>
            </a:avLst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Design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3"/>
            <a:ext cx="7886700" cy="2338390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dirty="0" smtClean="0"/>
              <a:t>Identify </a:t>
            </a:r>
          </a:p>
          <a:p>
            <a:pPr lvl="1"/>
            <a:r>
              <a:rPr lang="en-US" altLang="zh-TW" dirty="0" smtClean="0"/>
              <a:t>Data </a:t>
            </a:r>
            <a:r>
              <a:rPr lang="en-US" altLang="zh-TW" dirty="0" smtClean="0">
                <a:solidFill>
                  <a:srgbClr val="800080"/>
                </a:solidFill>
              </a:rPr>
              <a:t>objects </a:t>
            </a:r>
            <a:r>
              <a:rPr lang="en-US" altLang="zh-TW" dirty="0" smtClean="0"/>
              <a:t>needed </a:t>
            </a:r>
          </a:p>
          <a:p>
            <a:pPr lvl="1"/>
            <a:r>
              <a:rPr lang="en-US" altLang="zh-TW" dirty="0" smtClean="0">
                <a:solidFill>
                  <a:srgbClr val="800080"/>
                </a:solidFill>
              </a:rPr>
              <a:t>Operations</a:t>
            </a:r>
            <a:r>
              <a:rPr lang="en-US" altLang="zh-TW" dirty="0" smtClean="0"/>
              <a:t> performed on the data types</a:t>
            </a:r>
          </a:p>
          <a:p>
            <a:pPr lvl="1"/>
            <a:r>
              <a:rPr lang="en-US" altLang="zh-TW" strike="sngStrike" dirty="0"/>
              <a:t>Implementation</a:t>
            </a:r>
            <a:r>
              <a:rPr lang="en-US" altLang="zh-TW" dirty="0"/>
              <a:t> (Not decided in this phase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Produce </a:t>
            </a:r>
            <a:r>
              <a:rPr lang="en-US" altLang="zh-TW" dirty="0" smtClean="0">
                <a:solidFill>
                  <a:srgbClr val="800080"/>
                </a:solidFill>
              </a:rPr>
              <a:t>implementation-</a:t>
            </a:r>
            <a:r>
              <a:rPr lang="en-US" altLang="zh-TW" b="1" dirty="0" smtClean="0">
                <a:solidFill>
                  <a:srgbClr val="FF0000"/>
                </a:solidFill>
              </a:rPr>
              <a:t>in</a:t>
            </a:r>
            <a:r>
              <a:rPr lang="en-US" altLang="zh-TW" dirty="0" smtClean="0">
                <a:solidFill>
                  <a:srgbClr val="800080"/>
                </a:solidFill>
              </a:rPr>
              <a:t>dependent</a:t>
            </a:r>
            <a:r>
              <a:rPr lang="en-US" altLang="zh-TW" dirty="0" smtClean="0"/>
              <a:t> results</a:t>
            </a:r>
          </a:p>
          <a:p>
            <a:pPr lvl="1"/>
            <a:r>
              <a:rPr lang="en-US" altLang="zh-TW" dirty="0" smtClean="0"/>
              <a:t>Abstract data types</a:t>
            </a:r>
          </a:p>
          <a:p>
            <a:pPr lvl="1"/>
            <a:r>
              <a:rPr lang="en-US" altLang="zh-TW" dirty="0" smtClean="0"/>
              <a:t>Algorithm specifications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788672" y="4072581"/>
            <a:ext cx="4629995" cy="25366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b="1" dirty="0" smtClean="0"/>
              <a:t>Scheduling </a:t>
            </a:r>
            <a:r>
              <a:rPr lang="en-US" altLang="zh-TW" b="1" dirty="0"/>
              <a:t>system for </a:t>
            </a:r>
            <a:r>
              <a:rPr lang="en-US" altLang="zh-TW" b="1" dirty="0" smtClean="0"/>
              <a:t>NTHU</a:t>
            </a:r>
            <a:endParaRPr lang="en-US" altLang="zh-TW" b="1" dirty="0"/>
          </a:p>
          <a:p>
            <a:r>
              <a:rPr lang="en-US" altLang="zh-TW" dirty="0">
                <a:solidFill>
                  <a:srgbClr val="800080"/>
                </a:solidFill>
              </a:rPr>
              <a:t>Data objects</a:t>
            </a:r>
          </a:p>
          <a:p>
            <a:pPr lvl="1"/>
            <a:r>
              <a:rPr lang="en-US" altLang="zh-TW" dirty="0" smtClean="0"/>
              <a:t>Students</a:t>
            </a:r>
          </a:p>
          <a:p>
            <a:pPr lvl="2"/>
            <a:r>
              <a:rPr lang="en-US" altLang="zh-TW" dirty="0" smtClean="0"/>
              <a:t>Name, ID, major, and phone #</a:t>
            </a:r>
          </a:p>
          <a:p>
            <a:pPr lvl="1"/>
            <a:r>
              <a:rPr lang="en-US" altLang="zh-TW" dirty="0" smtClean="0"/>
              <a:t>Courses </a:t>
            </a:r>
          </a:p>
          <a:p>
            <a:pPr lvl="1"/>
            <a:r>
              <a:rPr lang="en-US" altLang="zh-TW" dirty="0" smtClean="0"/>
              <a:t>Professors</a:t>
            </a:r>
            <a:endParaRPr lang="en-US" altLang="zh-TW" dirty="0"/>
          </a:p>
          <a:p>
            <a:r>
              <a:rPr lang="en-US" altLang="zh-TW" dirty="0">
                <a:solidFill>
                  <a:srgbClr val="800080"/>
                </a:solidFill>
              </a:rPr>
              <a:t>Operations</a:t>
            </a:r>
          </a:p>
          <a:p>
            <a:pPr lvl="1"/>
            <a:r>
              <a:rPr lang="en-US" altLang="zh-TW" dirty="0"/>
              <a:t>Inserting, removing, and </a:t>
            </a:r>
            <a:r>
              <a:rPr lang="en-US" altLang="zh-TW" dirty="0" smtClean="0"/>
              <a:t>searching</a:t>
            </a:r>
            <a:endParaRPr lang="zh-TW" altLang="en-US" dirty="0"/>
          </a:p>
        </p:txBody>
      </p:sp>
      <p:sp>
        <p:nvSpPr>
          <p:cNvPr id="8" name="弧形箭號 (左彎) 7"/>
          <p:cNvSpPr/>
          <p:nvPr/>
        </p:nvSpPr>
        <p:spPr>
          <a:xfrm rot="10800000">
            <a:off x="5989194" y="3698060"/>
            <a:ext cx="864754" cy="1572672"/>
          </a:xfrm>
          <a:prstGeom prst="curvedLeftArrow">
            <a:avLst>
              <a:gd name="adj1" fmla="val 28566"/>
              <a:gd name="adj2" fmla="val 64808"/>
              <a:gd name="adj3" fmla="val 291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5668494" y="4232939"/>
            <a:ext cx="1340111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Refinement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7251202" y="2006082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Requirements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7251202" y="2773298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Analysis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7251202" y="3540514"/>
            <a:ext cx="1561019" cy="5878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Design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7251202" y="4504580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Coding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7251202" y="5270732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Verification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>
            <a:off x="8057429" y="3361126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8057429" y="4128342"/>
            <a:ext cx="0" cy="3762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8057429" y="5092408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>
            <a:off x="8057429" y="2593910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572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Step Counting </a:t>
            </a:r>
            <a:r>
              <a:rPr lang="en-US" altLang="zh-TW" dirty="0" smtClean="0"/>
              <a:t>— Instrumentation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110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1509130"/>
            <a:ext cx="8029828" cy="46650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MatAdd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**a, 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**b, 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**c,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m,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n)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nn-NO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nn-NO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 = 0; i &lt; m; i</a:t>
            </a:r>
            <a:r>
              <a:rPr lang="nn-NO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</a:p>
          <a:p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nn-NO" altLang="zh-TW" dirty="0" smtClean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</a:t>
            </a:r>
            <a:r>
              <a:rPr lang="nn-NO" altLang="zh-TW" dirty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++; </a:t>
            </a:r>
            <a:r>
              <a:rPr lang="nn-NO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nn-NO" altLang="zh-TW" b="1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nn-NO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loop i</a:t>
            </a:r>
            <a:endParaRPr lang="nn-NO" altLang="zh-TW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j = 0; j &lt; n; j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en-US" altLang="zh-TW" dirty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count++;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loop j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pl-PL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pl-PL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c[i</a:t>
            </a:r>
            <a:r>
              <a:rPr lang="pl-PL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][j] = a[i][j] + b[i][j</a:t>
            </a:r>
            <a:r>
              <a:rPr lang="pl-PL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  <a:endParaRPr lang="en-US" altLang="zh-TW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en-US" altLang="zh-TW" dirty="0" smtClean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</a:t>
            </a:r>
            <a:r>
              <a:rPr lang="en-US" altLang="zh-TW" dirty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++;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assignment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}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altLang="zh-TW" dirty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count++;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last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of the 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loop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</a:t>
            </a:r>
            <a:endParaRPr lang="en-US" altLang="zh-TW" dirty="0" smtClean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count++;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last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of the 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loop </a:t>
            </a:r>
            <a:r>
              <a:rPr lang="en-US" altLang="zh-TW" dirty="0" err="1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altLang="zh-TW" dirty="0" smtClean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</a:t>
            </a:r>
            <a:r>
              <a:rPr lang="en-US" altLang="zh-TW" dirty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++;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statement</a:t>
            </a: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pl-PL" altLang="zh-TW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1048838" y="5789585"/>
            <a:ext cx="3336447" cy="523931"/>
          </a:xfrm>
          <a:prstGeom prst="wedgeRectCallout">
            <a:avLst>
              <a:gd name="adj1" fmla="val -31365"/>
              <a:gd name="adj2" fmla="val -100822"/>
            </a:avLst>
          </a:prstGeom>
          <a:solidFill>
            <a:srgbClr val="DEEBF7">
              <a:alpha val="89804"/>
            </a:srgb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b="0" dirty="0" smtClean="0">
                <a:solidFill>
                  <a:schemeClr val="tx1"/>
                </a:solidFill>
              </a:rPr>
              <a:t>The textbook omits the return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76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Step Counting </a:t>
            </a:r>
            <a:r>
              <a:rPr lang="en-US" altLang="zh-TW" dirty="0" smtClean="0"/>
              <a:t>— Simplified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111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1509130"/>
            <a:ext cx="8029828" cy="29443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MatAdd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**a, 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**b, 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**c,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m,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n)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nn-NO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nn-NO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 = 0; i &lt; m; i</a:t>
            </a:r>
            <a:r>
              <a:rPr lang="nn-NO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</a:p>
          <a:p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for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j = 0; j &lt; n; j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en-US" altLang="zh-TW" dirty="0" smtClean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 += 2; 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}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altLang="zh-TW" dirty="0" smtClean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 += 2; </a:t>
            </a:r>
            <a:endParaRPr lang="en-US" altLang="zh-TW" dirty="0" smtClean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rgbClr val="800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count += 2;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//last time of the 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loop </a:t>
            </a:r>
            <a:r>
              <a:rPr lang="en-US" altLang="zh-TW" dirty="0" err="1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&amp; 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statement</a:t>
            </a: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965203" y="4622795"/>
            <a:ext cx="703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Total  step count = m(2n+2) + 2 = 2mn + 2m + 2</a:t>
            </a:r>
            <a:endParaRPr lang="zh-TW" altLang="en-US" sz="28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711198" y="5232398"/>
            <a:ext cx="8043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If m &gt; n, better to interchange the two for statements:</a:t>
            </a:r>
          </a:p>
          <a:p>
            <a:r>
              <a:rPr lang="en-US" altLang="zh-TW" sz="2800" dirty="0" smtClean="0"/>
              <a:t>   Total step count = n(2m+2) + 2 = 2mn + 2n + 2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52076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Step Counting </a:t>
            </a:r>
            <a:r>
              <a:rPr lang="en-US" altLang="zh-TW" dirty="0" smtClean="0"/>
              <a:t>— Table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112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1509129"/>
            <a:ext cx="8029828" cy="33946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TW" sz="2400" b="1" dirty="0">
                <a:solidFill>
                  <a:schemeClr val="tx1"/>
                </a:solidFill>
              </a:rPr>
              <a:t>void</a:t>
            </a:r>
            <a:r>
              <a:rPr lang="en-US" altLang="zh-TW" sz="2400" dirty="0">
                <a:solidFill>
                  <a:schemeClr val="tx1"/>
                </a:solidFill>
              </a:rPr>
              <a:t> </a:t>
            </a:r>
            <a:r>
              <a:rPr lang="en-US" altLang="zh-TW" sz="2400" dirty="0" err="1" smtClean="0">
                <a:solidFill>
                  <a:schemeClr val="tx1"/>
                </a:solidFill>
              </a:rPr>
              <a:t>MatAdd</a:t>
            </a:r>
            <a:r>
              <a:rPr lang="en-US" altLang="zh-TW" sz="2400" dirty="0" smtClean="0">
                <a:solidFill>
                  <a:schemeClr val="tx1"/>
                </a:solidFill>
              </a:rPr>
              <a:t> (</a:t>
            </a:r>
            <a:r>
              <a:rPr lang="en-US" altLang="zh-TW" sz="2400" b="1" dirty="0" err="1" smtClean="0">
                <a:solidFill>
                  <a:schemeClr val="tx1"/>
                </a:solidFill>
              </a:rPr>
              <a:t>int</a:t>
            </a:r>
            <a:r>
              <a:rPr lang="en-US" altLang="zh-TW" sz="2400" dirty="0" smtClean="0">
                <a:solidFill>
                  <a:schemeClr val="tx1"/>
                </a:solidFill>
              </a:rPr>
              <a:t> **a, </a:t>
            </a:r>
            <a:r>
              <a:rPr lang="en-US" altLang="zh-TW" sz="2400" b="1" dirty="0" err="1" smtClean="0">
                <a:solidFill>
                  <a:schemeClr val="tx1"/>
                </a:solidFill>
              </a:rPr>
              <a:t>int</a:t>
            </a:r>
            <a:r>
              <a:rPr lang="en-US" altLang="zh-TW" sz="2400" dirty="0" smtClean="0">
                <a:solidFill>
                  <a:schemeClr val="tx1"/>
                </a:solidFill>
              </a:rPr>
              <a:t> **b, </a:t>
            </a:r>
            <a:r>
              <a:rPr lang="en-US" altLang="zh-TW" sz="2400" b="1" dirty="0" err="1" smtClean="0">
                <a:solidFill>
                  <a:schemeClr val="tx1"/>
                </a:solidFill>
              </a:rPr>
              <a:t>int</a:t>
            </a:r>
            <a:r>
              <a:rPr lang="en-US" altLang="zh-TW" sz="2400" dirty="0" smtClean="0">
                <a:solidFill>
                  <a:schemeClr val="tx1"/>
                </a:solidFill>
              </a:rPr>
              <a:t> **c, </a:t>
            </a:r>
            <a:r>
              <a:rPr lang="en-US" altLang="zh-TW" sz="2400" b="1" dirty="0" err="1">
                <a:solidFill>
                  <a:schemeClr val="tx1"/>
                </a:solidFill>
              </a:rPr>
              <a:t>int</a:t>
            </a:r>
            <a:r>
              <a:rPr lang="en-US" altLang="zh-TW" sz="2400" dirty="0">
                <a:solidFill>
                  <a:schemeClr val="tx1"/>
                </a:solidFill>
              </a:rPr>
              <a:t> m, </a:t>
            </a:r>
            <a:r>
              <a:rPr lang="en-US" altLang="zh-TW" sz="2400" b="1" dirty="0" err="1">
                <a:solidFill>
                  <a:schemeClr val="tx1"/>
                </a:solidFill>
              </a:rPr>
              <a:t>int</a:t>
            </a:r>
            <a:r>
              <a:rPr lang="en-US" altLang="zh-TW" sz="2400" dirty="0">
                <a:solidFill>
                  <a:schemeClr val="tx1"/>
                </a:solidFill>
              </a:rPr>
              <a:t> n</a:t>
            </a:r>
            <a:r>
              <a:rPr lang="en-US" altLang="zh-TW" sz="2400" dirty="0" smtClean="0">
                <a:solidFill>
                  <a:schemeClr val="tx1"/>
                </a:solidFill>
              </a:rPr>
              <a:t>)</a:t>
            </a:r>
          </a:p>
          <a:p>
            <a:pPr>
              <a:tabLst>
                <a:tab pos="4038600" algn="l"/>
                <a:tab pos="4749800" algn="l"/>
                <a:tab pos="5922963" algn="l"/>
              </a:tabLst>
            </a:pPr>
            <a:r>
              <a:rPr lang="en-US" altLang="zh-TW" sz="2400" dirty="0" smtClean="0">
                <a:solidFill>
                  <a:schemeClr val="tx1"/>
                </a:solidFill>
              </a:rPr>
              <a:t>	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s/e	freq.	subtotal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>
              <a:tabLst>
                <a:tab pos="4038600" algn="l"/>
                <a:tab pos="4749800" algn="l"/>
                <a:tab pos="5922963" algn="l"/>
              </a:tabLst>
            </a:pPr>
            <a:r>
              <a:rPr lang="en-US" altLang="zh-TW" sz="2400" dirty="0" smtClean="0">
                <a:solidFill>
                  <a:schemeClr val="tx1"/>
                </a:solidFill>
              </a:rPr>
              <a:t>{	0</a:t>
            </a:r>
            <a:endParaRPr lang="zh-TW" altLang="en-US" sz="2400" dirty="0">
              <a:solidFill>
                <a:schemeClr val="tx1"/>
              </a:solidFill>
            </a:endParaRPr>
          </a:p>
          <a:p>
            <a:pPr>
              <a:tabLst>
                <a:tab pos="4038600" algn="l"/>
                <a:tab pos="4749800" algn="l"/>
                <a:tab pos="5922963" algn="l"/>
              </a:tabLst>
            </a:pPr>
            <a:r>
              <a:rPr lang="nn-NO" altLang="zh-TW" sz="2400" dirty="0">
                <a:solidFill>
                  <a:schemeClr val="tx1"/>
                </a:solidFill>
              </a:rPr>
              <a:t> </a:t>
            </a:r>
            <a:r>
              <a:rPr lang="nn-NO" altLang="zh-TW" sz="2400" dirty="0" smtClean="0">
                <a:solidFill>
                  <a:schemeClr val="tx1"/>
                </a:solidFill>
              </a:rPr>
              <a:t> </a:t>
            </a:r>
            <a:r>
              <a:rPr lang="nn-NO" altLang="zh-TW" sz="2400" b="1" dirty="0" smtClean="0">
                <a:solidFill>
                  <a:schemeClr val="tx1"/>
                </a:solidFill>
              </a:rPr>
              <a:t>for</a:t>
            </a:r>
            <a:r>
              <a:rPr lang="nn-NO" altLang="zh-TW" sz="2400" dirty="0" smtClean="0">
                <a:solidFill>
                  <a:schemeClr val="tx1"/>
                </a:solidFill>
              </a:rPr>
              <a:t> </a:t>
            </a:r>
            <a:r>
              <a:rPr lang="nn-NO" altLang="zh-TW" sz="2400" dirty="0">
                <a:solidFill>
                  <a:schemeClr val="tx1"/>
                </a:solidFill>
              </a:rPr>
              <a:t>(</a:t>
            </a:r>
            <a:r>
              <a:rPr lang="nn-NO" altLang="zh-TW" sz="2400" b="1" dirty="0">
                <a:solidFill>
                  <a:schemeClr val="tx1"/>
                </a:solidFill>
              </a:rPr>
              <a:t>int</a:t>
            </a:r>
            <a:r>
              <a:rPr lang="nn-NO" altLang="zh-TW" sz="2400" dirty="0">
                <a:solidFill>
                  <a:schemeClr val="tx1"/>
                </a:solidFill>
              </a:rPr>
              <a:t> i = 0; i &lt; m; i</a:t>
            </a:r>
            <a:r>
              <a:rPr lang="nn-NO" altLang="zh-TW" sz="2400" dirty="0" smtClean="0">
                <a:solidFill>
                  <a:schemeClr val="tx1"/>
                </a:solidFill>
              </a:rPr>
              <a:t>++)	1	m+1	m+1</a:t>
            </a:r>
            <a:endParaRPr lang="nn-NO" altLang="zh-TW" sz="2400" dirty="0">
              <a:solidFill>
                <a:schemeClr val="tx1"/>
              </a:solidFill>
            </a:endParaRPr>
          </a:p>
          <a:p>
            <a:pPr>
              <a:tabLst>
                <a:tab pos="4038600" algn="l"/>
                <a:tab pos="4749800" algn="l"/>
                <a:tab pos="5922963" algn="l"/>
              </a:tabLst>
            </a:pPr>
            <a:r>
              <a:rPr lang="en-US" altLang="zh-TW" sz="2400" dirty="0">
                <a:solidFill>
                  <a:schemeClr val="tx1"/>
                </a:solidFill>
              </a:rPr>
              <a:t>  </a:t>
            </a:r>
            <a:r>
              <a:rPr lang="en-US" altLang="zh-TW" sz="2400" dirty="0" smtClean="0">
                <a:solidFill>
                  <a:schemeClr val="tx1"/>
                </a:solidFill>
              </a:rPr>
              <a:t>    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for</a:t>
            </a:r>
            <a:r>
              <a:rPr lang="en-US" altLang="zh-TW" sz="2400" dirty="0" smtClean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(</a:t>
            </a:r>
            <a:r>
              <a:rPr lang="en-US" altLang="zh-TW" sz="2400" b="1" dirty="0" err="1">
                <a:solidFill>
                  <a:schemeClr val="tx1"/>
                </a:solidFill>
              </a:rPr>
              <a:t>int</a:t>
            </a:r>
            <a:r>
              <a:rPr lang="en-US" altLang="zh-TW" sz="2400" dirty="0">
                <a:solidFill>
                  <a:schemeClr val="tx1"/>
                </a:solidFill>
              </a:rPr>
              <a:t>  j = 0; j &lt; n; j</a:t>
            </a:r>
            <a:r>
              <a:rPr lang="en-US" altLang="zh-TW" sz="2400" dirty="0" smtClean="0">
                <a:solidFill>
                  <a:schemeClr val="tx1"/>
                </a:solidFill>
              </a:rPr>
              <a:t>++)	1	m(n+1)	</a:t>
            </a:r>
            <a:r>
              <a:rPr lang="en-US" altLang="zh-TW" sz="2400" dirty="0" err="1" smtClean="0">
                <a:solidFill>
                  <a:schemeClr val="tx1"/>
                </a:solidFill>
              </a:rPr>
              <a:t>mn+m</a:t>
            </a:r>
            <a:endParaRPr lang="en-US" altLang="zh-TW" sz="2400" dirty="0">
              <a:solidFill>
                <a:schemeClr val="tx1"/>
              </a:solidFill>
            </a:endParaRPr>
          </a:p>
          <a:p>
            <a:pPr>
              <a:tabLst>
                <a:tab pos="4038600" algn="l"/>
                <a:tab pos="4749800" algn="l"/>
                <a:tab pos="5922963" algn="l"/>
              </a:tabLst>
            </a:pPr>
            <a:r>
              <a:rPr lang="pl-PL" altLang="zh-TW" sz="2400" dirty="0">
                <a:solidFill>
                  <a:schemeClr val="tx1"/>
                </a:solidFill>
              </a:rPr>
              <a:t>    </a:t>
            </a:r>
            <a:r>
              <a:rPr lang="en-US" altLang="zh-TW" sz="2400" dirty="0" smtClean="0">
                <a:solidFill>
                  <a:schemeClr val="tx1"/>
                </a:solidFill>
              </a:rPr>
              <a:t>      </a:t>
            </a:r>
            <a:r>
              <a:rPr lang="pl-PL" altLang="zh-TW" sz="2400" dirty="0" smtClean="0">
                <a:solidFill>
                  <a:schemeClr val="tx1"/>
                </a:solidFill>
              </a:rPr>
              <a:t>c[i</a:t>
            </a:r>
            <a:r>
              <a:rPr lang="pl-PL" altLang="zh-TW" sz="2400" dirty="0">
                <a:solidFill>
                  <a:schemeClr val="tx1"/>
                </a:solidFill>
              </a:rPr>
              <a:t>][j] = a[i][j] + b[i][j</a:t>
            </a:r>
            <a:r>
              <a:rPr lang="pl-PL" altLang="zh-TW" sz="2400" dirty="0" smtClean="0">
                <a:solidFill>
                  <a:schemeClr val="tx1"/>
                </a:solidFill>
              </a:rPr>
              <a:t>];</a:t>
            </a:r>
            <a:r>
              <a:rPr lang="en-US" altLang="zh-TW" sz="2400" dirty="0" smtClean="0">
                <a:solidFill>
                  <a:schemeClr val="tx1"/>
                </a:solidFill>
              </a:rPr>
              <a:t>	1	</a:t>
            </a:r>
            <a:r>
              <a:rPr lang="en-US" altLang="zh-TW" sz="2400" dirty="0" err="1" smtClean="0">
                <a:solidFill>
                  <a:schemeClr val="tx1"/>
                </a:solidFill>
              </a:rPr>
              <a:t>mn</a:t>
            </a:r>
            <a:r>
              <a:rPr lang="en-US" altLang="zh-TW" sz="2400" dirty="0" smtClean="0">
                <a:solidFill>
                  <a:schemeClr val="tx1"/>
                </a:solidFill>
              </a:rPr>
              <a:t>	</a:t>
            </a:r>
            <a:r>
              <a:rPr lang="en-US" altLang="zh-TW" sz="2400" dirty="0" err="1" smtClean="0">
                <a:solidFill>
                  <a:schemeClr val="tx1"/>
                </a:solidFill>
              </a:rPr>
              <a:t>mn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pPr>
              <a:tabLst>
                <a:tab pos="4038600" algn="l"/>
                <a:tab pos="4749800" algn="l"/>
                <a:tab pos="5922963" algn="l"/>
              </a:tabLst>
            </a:pPr>
            <a:r>
              <a:rPr lang="en-US" altLang="zh-TW" sz="2400" dirty="0" smtClean="0">
                <a:solidFill>
                  <a:schemeClr val="tx1"/>
                </a:solidFill>
              </a:rPr>
              <a:t>  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return</a:t>
            </a:r>
            <a:r>
              <a:rPr lang="en-US" altLang="zh-TW" sz="2400" dirty="0" smtClean="0">
                <a:solidFill>
                  <a:schemeClr val="tx1"/>
                </a:solidFill>
              </a:rPr>
              <a:t>;	1	1	1</a:t>
            </a:r>
            <a:endParaRPr lang="pl-PL" altLang="zh-TW" sz="2400" dirty="0">
              <a:solidFill>
                <a:schemeClr val="tx1"/>
              </a:solidFill>
            </a:endParaRPr>
          </a:p>
          <a:p>
            <a:pPr>
              <a:tabLst>
                <a:tab pos="4038600" algn="l"/>
                <a:tab pos="4749800" algn="l"/>
                <a:tab pos="5922963" algn="l"/>
              </a:tabLst>
            </a:pPr>
            <a:r>
              <a:rPr lang="en-US" altLang="zh-TW" sz="2400" dirty="0" smtClean="0">
                <a:solidFill>
                  <a:schemeClr val="tx1"/>
                </a:solidFill>
              </a:rPr>
              <a:t>}	0</a:t>
            </a:r>
          </a:p>
          <a:p>
            <a:pPr>
              <a:tabLst>
                <a:tab pos="4038600" algn="l"/>
                <a:tab pos="4749800" algn="l"/>
                <a:tab pos="5922963" algn="l"/>
              </a:tabLst>
            </a:pPr>
            <a:r>
              <a:rPr lang="en-US" altLang="zh-TW" sz="2400" dirty="0">
                <a:solidFill>
                  <a:schemeClr val="tx1"/>
                </a:solidFill>
                <a:highlight>
                  <a:srgbClr val="FFFFFF"/>
                </a:highlight>
              </a:rPr>
              <a:t>	</a:t>
            </a:r>
            <a:r>
              <a:rPr lang="en-US" altLang="zh-TW" sz="2400" dirty="0" smtClean="0">
                <a:solidFill>
                  <a:schemeClr val="tx1"/>
                </a:solidFill>
                <a:highlight>
                  <a:srgbClr val="FFFFFF"/>
                </a:highlight>
              </a:rPr>
              <a:t>	</a:t>
            </a:r>
            <a:r>
              <a:rPr lang="en-US" altLang="zh-TW" sz="2400" b="1" dirty="0" smtClean="0">
                <a:solidFill>
                  <a:schemeClr val="tx1"/>
                </a:solidFill>
                <a:highlight>
                  <a:srgbClr val="FFFFFF"/>
                </a:highlight>
              </a:rPr>
              <a:t>total</a:t>
            </a:r>
            <a:r>
              <a:rPr lang="en-US" altLang="zh-TW" sz="2400" dirty="0" smtClean="0">
                <a:solidFill>
                  <a:schemeClr val="tx1"/>
                </a:solidFill>
                <a:highlight>
                  <a:srgbClr val="FFFFFF"/>
                </a:highlight>
              </a:rPr>
              <a:t>: 	</a:t>
            </a:r>
            <a:r>
              <a:rPr lang="en-US" altLang="zh-TW" sz="2400" b="1" dirty="0" smtClean="0">
                <a:solidFill>
                  <a:schemeClr val="tx1"/>
                </a:solidFill>
                <a:highlight>
                  <a:srgbClr val="FFFFFF"/>
                </a:highlight>
              </a:rPr>
              <a:t>2mn+2m+2</a:t>
            </a:r>
            <a:endParaRPr lang="zh-TW" altLang="en-US" sz="2400" b="1" dirty="0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790491" y="4641806"/>
            <a:ext cx="3336447" cy="523931"/>
          </a:xfrm>
          <a:prstGeom prst="wedgeRectCallout">
            <a:avLst>
              <a:gd name="adj1" fmla="val -31608"/>
              <a:gd name="adj2" fmla="val -131712"/>
            </a:avLst>
          </a:prstGeom>
          <a:solidFill>
            <a:srgbClr val="DEEBF7">
              <a:alpha val="89804"/>
            </a:srgb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b="0" dirty="0" smtClean="0">
                <a:solidFill>
                  <a:schemeClr val="tx1"/>
                </a:solidFill>
              </a:rPr>
              <a:t>The textbook omits the return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7" name="矩形圖說文字 6"/>
          <p:cNvSpPr/>
          <p:nvPr/>
        </p:nvSpPr>
        <p:spPr>
          <a:xfrm>
            <a:off x="4684530" y="5160723"/>
            <a:ext cx="3336447" cy="938676"/>
          </a:xfrm>
          <a:prstGeom prst="wedgeRectCallout">
            <a:avLst>
              <a:gd name="adj1" fmla="val 18839"/>
              <a:gd name="adj2" fmla="val -80458"/>
            </a:avLst>
          </a:prstGeom>
          <a:solidFill>
            <a:srgbClr val="DEEBF7">
              <a:alpha val="89804"/>
            </a:srgb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b="0" dirty="0" smtClean="0">
                <a:solidFill>
                  <a:schemeClr val="tx1"/>
                </a:solidFill>
              </a:rPr>
              <a:t>We are allowed to use more than one variables to describe problem size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59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Step </a:t>
            </a:r>
            <a:r>
              <a:rPr lang="en-US" altLang="zh-TW" dirty="0" smtClean="0"/>
              <a:t>Counting — Example </a:t>
            </a:r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113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1326567"/>
            <a:ext cx="8029828" cy="5212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fibonacci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n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//compute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the Fibonacci number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F[n]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(n &lt;= 1)  </a:t>
            </a:r>
            <a:endParaRPr lang="en-US" altLang="zh-TW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&lt;&lt; n &lt;&lt;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F[0]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0 and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F[1]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1</a:t>
            </a:r>
          </a:p>
          <a:p>
            <a:r>
              <a:rPr lang="pt-BR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pt-BR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r>
              <a:rPr lang="pt-BR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{ </a:t>
            </a:r>
            <a:r>
              <a:rPr lang="pt-BR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compute </a:t>
            </a:r>
            <a:r>
              <a:rPr lang="pt-BR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F[n]</a:t>
            </a:r>
            <a:endParaRPr lang="pt-BR" altLang="zh-TW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fn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fnm2 = 0;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fnm1 = 1;</a:t>
            </a:r>
          </a:p>
          <a:p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nn-NO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nn-NO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nn-NO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 = 2; i&lt;=n; i</a:t>
            </a:r>
            <a:r>
              <a:rPr lang="nn-NO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++)</a:t>
            </a:r>
            <a:r>
              <a:rPr lang="zh-TW" alt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fn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fnm1 + fnm2;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fnm2 = fnm1;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fnm1 = 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fn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end of for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&lt;&lt; 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fn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}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end of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en-US" altLang="zh-TW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end of </a:t>
            </a:r>
            <a:r>
              <a:rPr lang="en-US" altLang="zh-TW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fibonacci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右大括弧 2"/>
          <p:cNvSpPr/>
          <p:nvPr/>
        </p:nvSpPr>
        <p:spPr>
          <a:xfrm>
            <a:off x="4285360" y="3387126"/>
            <a:ext cx="226577" cy="692874"/>
          </a:xfrm>
          <a:prstGeom prst="rightBrace">
            <a:avLst>
              <a:gd name="adj1" fmla="val 3815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4598658" y="3533508"/>
            <a:ext cx="185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</a:rPr>
              <a:t>// steps = 3(n-1</a:t>
            </a:r>
            <a:r>
              <a:rPr lang="en-US" altLang="zh-TW" sz="20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zh-TW" alt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194679" y="2987850"/>
            <a:ext cx="1363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</a:rPr>
              <a:t>// steps = n</a:t>
            </a:r>
            <a:endParaRPr lang="zh-TW" alt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278422" y="2145941"/>
            <a:ext cx="13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</a:rPr>
              <a:t>// steps = </a:t>
            </a:r>
            <a:r>
              <a:rPr lang="en-US" altLang="zh-TW" sz="2000" dirty="0" smtClean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</a:t>
            </a:r>
            <a:endParaRPr lang="zh-TW" altLang="en-US" sz="2000" dirty="0"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587992" y="2684872"/>
            <a:ext cx="13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</a:rPr>
              <a:t>// steps = 2</a:t>
            </a:r>
            <a:endParaRPr lang="zh-TW" alt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717479" y="4895059"/>
            <a:ext cx="13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</a:rPr>
              <a:t>// steps = </a:t>
            </a:r>
            <a:r>
              <a:rPr lang="en-US" altLang="zh-TW" sz="2000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endParaRPr lang="zh-TW" altLang="en-US" sz="2000" dirty="0">
              <a:solidFill>
                <a:schemeClr val="accent1">
                  <a:lumMod val="7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143273" y="4331307"/>
            <a:ext cx="13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accent1">
                    <a:lumMod val="75000"/>
                  </a:schemeClr>
                </a:solidFill>
              </a:rPr>
              <a:t>// steps = 1</a:t>
            </a:r>
            <a:endParaRPr lang="zh-TW" alt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675942" y="1834658"/>
            <a:ext cx="13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accent1">
                    <a:lumMod val="75000"/>
                  </a:schemeClr>
                </a:solidFill>
              </a:rPr>
              <a:t>// steps = 1</a:t>
            </a:r>
            <a:endParaRPr lang="zh-TW" alt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矩形圖說文字 15"/>
          <p:cNvSpPr/>
          <p:nvPr/>
        </p:nvSpPr>
        <p:spPr>
          <a:xfrm>
            <a:off x="4822852" y="4895059"/>
            <a:ext cx="3924908" cy="1461292"/>
          </a:xfrm>
          <a:prstGeom prst="wedgeRectCallout">
            <a:avLst>
              <a:gd name="adj1" fmla="val -18262"/>
              <a:gd name="adj2" fmla="val -47687"/>
            </a:avLst>
          </a:prstGeom>
          <a:solidFill>
            <a:schemeClr val="bg1">
              <a:alpha val="89804"/>
            </a:scheme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542925" algn="l"/>
              </a:tabLst>
            </a:pPr>
            <a:r>
              <a:rPr lang="en-US" altLang="zh-TW" sz="2000" b="0" dirty="0" smtClean="0">
                <a:solidFill>
                  <a:schemeClr val="tx1"/>
                </a:solidFill>
              </a:rPr>
              <a:t>If n &gt; 1,</a:t>
            </a:r>
          </a:p>
          <a:p>
            <a:pPr>
              <a:tabLst>
                <a:tab pos="542925" algn="l"/>
              </a:tabLst>
            </a:pPr>
            <a:r>
              <a:rPr lang="en-US" altLang="zh-TW" sz="2000" b="0" dirty="0" smtClean="0">
                <a:solidFill>
                  <a:schemeClr val="tx1"/>
                </a:solidFill>
              </a:rPr>
              <a:t>t(n) 	= </a:t>
            </a:r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altLang="zh-TW" sz="2000" b="0" dirty="0" smtClean="0">
                <a:solidFill>
                  <a:schemeClr val="tx1"/>
                </a:solidFill>
              </a:rPr>
              <a:t> + </a:t>
            </a:r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altLang="zh-TW" sz="2000" b="0" dirty="0" smtClean="0">
                <a:solidFill>
                  <a:schemeClr val="tx1"/>
                </a:solidFill>
              </a:rPr>
              <a:t> + </a:t>
            </a:r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altLang="zh-TW" sz="2000" b="0" dirty="0" smtClean="0">
                <a:solidFill>
                  <a:schemeClr val="tx1"/>
                </a:solidFill>
              </a:rPr>
              <a:t> + </a:t>
            </a:r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</a:rPr>
              <a:t>3(n-1</a:t>
            </a:r>
            <a:r>
              <a:rPr lang="en-US" altLang="zh-TW" sz="20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 altLang="zh-TW" sz="2000" b="0" dirty="0" smtClean="0">
                <a:solidFill>
                  <a:schemeClr val="tx1"/>
                </a:solidFill>
              </a:rPr>
              <a:t> + </a:t>
            </a:r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altLang="zh-TW" sz="2000" b="0" dirty="0" smtClean="0">
                <a:solidFill>
                  <a:schemeClr val="tx1"/>
                </a:solidFill>
              </a:rPr>
              <a:t> + </a:t>
            </a:r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altLang="zh-TW" sz="2000" b="0" dirty="0" smtClean="0">
                <a:solidFill>
                  <a:schemeClr val="tx1"/>
                </a:solidFill>
              </a:rPr>
              <a:t/>
            </a:r>
            <a:br>
              <a:rPr lang="en-US" altLang="zh-TW" sz="2000" b="0" dirty="0" smtClean="0">
                <a:solidFill>
                  <a:schemeClr val="tx1"/>
                </a:solidFill>
              </a:rPr>
            </a:br>
            <a:r>
              <a:rPr lang="en-US" altLang="zh-TW" sz="2000" b="0" dirty="0" smtClean="0">
                <a:solidFill>
                  <a:schemeClr val="tx1"/>
                </a:solidFill>
              </a:rPr>
              <a:t> 	= 4n+1</a:t>
            </a:r>
          </a:p>
          <a:p>
            <a:pPr>
              <a:tabLst>
                <a:tab pos="542925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</a:rPr>
              <a:t>Otherwise,</a:t>
            </a:r>
            <a:r>
              <a:rPr lang="zh-TW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</a:rPr>
              <a:t>t(n) = 1+</a:t>
            </a:r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altLang="zh-TW" sz="2000" dirty="0" smtClean="0">
                <a:solidFill>
                  <a:schemeClr val="tx1"/>
                </a:solidFill>
              </a:rPr>
              <a:t>+</a:t>
            </a:r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altLang="zh-TW" sz="2000" dirty="0" smtClean="0">
                <a:solidFill>
                  <a:schemeClr val="tx1"/>
                </a:solidFill>
              </a:rPr>
              <a:t> = 3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1114425" y="2684872"/>
            <a:ext cx="0" cy="204654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1114425" y="2163873"/>
            <a:ext cx="0" cy="33167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1609725" y="3221287"/>
            <a:ext cx="0" cy="94113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2777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 Kinds of Step Counts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Time complexity is not dependent solely on the number of inputs or outputs</a:t>
            </a:r>
          </a:p>
          <a:p>
            <a:r>
              <a:rPr lang="en-US" altLang="zh-TW" dirty="0" smtClean="0"/>
              <a:t>Consider </a:t>
            </a:r>
            <a:r>
              <a:rPr lang="en-US" altLang="zh-TW" dirty="0" err="1" smtClean="0"/>
              <a:t>BinarySearch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a,x,n</a:t>
            </a:r>
            <a:r>
              <a:rPr lang="en-US" altLang="zh-TW" dirty="0" smtClean="0"/>
              <a:t>). For the same n, the step count varies with the position of x in a</a:t>
            </a:r>
          </a:p>
          <a:p>
            <a:r>
              <a:rPr lang="en-US" altLang="zh-TW" dirty="0" smtClean="0"/>
              <a:t>Best-case step count</a:t>
            </a:r>
          </a:p>
          <a:p>
            <a:pPr lvl="1"/>
            <a:r>
              <a:rPr lang="en-US" altLang="zh-TW" dirty="0" smtClean="0"/>
              <a:t>The minimum # of steps that can be executed</a:t>
            </a:r>
          </a:p>
          <a:p>
            <a:r>
              <a:rPr lang="en-US" altLang="zh-TW" dirty="0" smtClean="0"/>
              <a:t>Worst-case step count</a:t>
            </a:r>
          </a:p>
          <a:p>
            <a:pPr lvl="1"/>
            <a:r>
              <a:rPr lang="en-US" altLang="zh-TW" dirty="0" smtClean="0"/>
              <a:t>The maximum # of steps that can be executed</a:t>
            </a:r>
          </a:p>
          <a:p>
            <a:r>
              <a:rPr lang="en-US" altLang="zh-TW" dirty="0" smtClean="0"/>
              <a:t>Average-case step count</a:t>
            </a:r>
          </a:p>
          <a:p>
            <a:pPr lvl="1"/>
            <a:r>
              <a:rPr lang="en-US" altLang="zh-TW" dirty="0" smtClean="0"/>
              <a:t>The average # of steps that can be executed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114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Inexactness of Step Count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We cannot know which following step count number represents the shortest execution time</a:t>
            </a:r>
            <a:r>
              <a:rPr lang="en-US" altLang="zh-TW" dirty="0"/>
              <a:t>, where </a:t>
            </a:r>
            <a:r>
              <a:rPr lang="en-US" altLang="zh-TW" dirty="0" smtClean="0"/>
              <a:t>n stands for the problem size</a:t>
            </a:r>
            <a:endParaRPr lang="en-US" altLang="zh-TW" dirty="0"/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Step(Alg1) = n+1 	</a:t>
            </a:r>
            <a:endParaRPr lang="en-US" altLang="zh-TW" dirty="0"/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Step(Alg2)</a:t>
            </a:r>
            <a:r>
              <a:rPr lang="zh-TW" altLang="en-US" dirty="0" smtClean="0"/>
              <a:t> </a:t>
            </a:r>
            <a:r>
              <a:rPr lang="en-US" altLang="zh-TW" dirty="0" smtClean="0"/>
              <a:t>=</a:t>
            </a:r>
            <a:r>
              <a:rPr lang="zh-TW" altLang="en-US" dirty="0" smtClean="0"/>
              <a:t> </a:t>
            </a:r>
            <a:r>
              <a:rPr lang="en-US" altLang="zh-TW" dirty="0" smtClean="0"/>
              <a:t>n+1000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Step(Alg3)</a:t>
            </a:r>
            <a:r>
              <a:rPr lang="zh-TW" altLang="en-US" dirty="0" smtClean="0"/>
              <a:t> </a:t>
            </a:r>
            <a:r>
              <a:rPr lang="en-US" altLang="zh-TW" dirty="0" smtClean="0"/>
              <a:t>=</a:t>
            </a:r>
            <a:r>
              <a:rPr lang="zh-TW" altLang="en-US" dirty="0" smtClean="0"/>
              <a:t> </a:t>
            </a:r>
            <a:r>
              <a:rPr lang="en-US" altLang="zh-TW" dirty="0" smtClean="0"/>
              <a:t>1000n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Step(Alg4)</a:t>
            </a:r>
            <a:r>
              <a:rPr lang="zh-TW" altLang="en-US" dirty="0" smtClean="0"/>
              <a:t> </a:t>
            </a:r>
            <a:r>
              <a:rPr lang="en-US" altLang="zh-TW" dirty="0" smtClean="0"/>
              <a:t>=</a:t>
            </a:r>
            <a:r>
              <a:rPr lang="zh-TW" altLang="en-US" dirty="0" smtClean="0"/>
              <a:t> </a:t>
            </a:r>
            <a:r>
              <a:rPr lang="en-US" altLang="zh-TW" dirty="0" smtClean="0"/>
              <a:t>1000n+1000</a:t>
            </a:r>
          </a:p>
          <a:p>
            <a:pPr lvl="2">
              <a:tabLst>
                <a:tab pos="2152650" algn="l"/>
                <a:tab pos="2597150" algn="l"/>
              </a:tabLst>
            </a:pPr>
            <a:endParaRPr lang="en-US" altLang="zh-TW" dirty="0" smtClean="0"/>
          </a:p>
          <a:p>
            <a:pPr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But we know the execution time of these </a:t>
            </a:r>
            <a:r>
              <a:rPr lang="en-US" altLang="zh-TW" dirty="0"/>
              <a:t>programs </a:t>
            </a:r>
            <a:r>
              <a:rPr lang="en-US" altLang="zh-TW" dirty="0">
                <a:solidFill>
                  <a:srgbClr val="800080"/>
                </a:solidFill>
              </a:rPr>
              <a:t>linearly increases </a:t>
            </a:r>
            <a:r>
              <a:rPr lang="en-US" altLang="zh-TW" dirty="0"/>
              <a:t>with </a:t>
            </a:r>
            <a:r>
              <a:rPr lang="en-US" altLang="zh-TW" dirty="0" smtClean="0"/>
              <a:t>problem size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115</a:t>
            </a:fld>
            <a:endParaRPr lang="zh-TW" altLang="en-US"/>
          </a:p>
        </p:txBody>
      </p:sp>
      <p:sp>
        <p:nvSpPr>
          <p:cNvPr id="5" name="矩形圖說文字 4"/>
          <p:cNvSpPr/>
          <p:nvPr/>
        </p:nvSpPr>
        <p:spPr>
          <a:xfrm>
            <a:off x="4611701" y="2965551"/>
            <a:ext cx="3903649" cy="1367554"/>
          </a:xfrm>
          <a:prstGeom prst="wedgeRectCallout">
            <a:avLst>
              <a:gd name="adj1" fmla="val -60996"/>
              <a:gd name="adj2" fmla="val -46430"/>
            </a:avLst>
          </a:prstGeom>
          <a:solidFill>
            <a:schemeClr val="bg1">
              <a:alpha val="89804"/>
            </a:scheme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dirty="0">
                <a:solidFill>
                  <a:schemeClr val="tx1"/>
                </a:solidFill>
                <a:ea typeface="Cambria Math" panose="02040503050406030204" pitchFamily="18" charset="0"/>
              </a:rPr>
              <a:t>Since the notion of a step is (deliberately) </a:t>
            </a:r>
            <a:r>
              <a:rPr lang="en-US" altLang="zh-TW" sz="2000" dirty="0" smtClean="0">
                <a:solidFill>
                  <a:schemeClr val="tx1"/>
                </a:solidFill>
                <a:ea typeface="Cambria Math" panose="02040503050406030204" pitchFamily="18" charset="0"/>
              </a:rPr>
              <a:t>imprecise. </a:t>
            </a:r>
          </a:p>
          <a:p>
            <a:r>
              <a:rPr lang="en-US" altLang="zh-TW" sz="2000" dirty="0" smtClean="0">
                <a:solidFill>
                  <a:schemeClr val="tx1"/>
                </a:solidFill>
                <a:ea typeface="Cambria Math" panose="02040503050406030204" pitchFamily="18" charset="0"/>
                <a:sym typeface="Wingdings" panose="05000000000000000000" pitchFamily="2" charset="2"/>
              </a:rPr>
              <a:t>1 step </a:t>
            </a:r>
            <a:r>
              <a:rPr lang="en-US" altLang="zh-TW" sz="2000" dirty="0" smtClean="0">
                <a:solidFill>
                  <a:schemeClr val="tx1"/>
                </a:solidFill>
                <a:ea typeface="Cambria Math" panose="02040503050406030204" pitchFamily="18" charset="0"/>
              </a:rPr>
              <a:t>can be 1 multiplication or multiple multiplications</a:t>
            </a:r>
            <a:endParaRPr lang="en-US" altLang="zh-TW" sz="2000" dirty="0">
              <a:solidFill>
                <a:schemeClr val="tx1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31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Motivation of Asymptotic </a:t>
            </a:r>
            <a:r>
              <a:rPr lang="en-US" altLang="zh-TW" dirty="0"/>
              <a:t>Notation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3"/>
            <a:ext cx="7886700" cy="5088894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We also know the fifth algorithm exhibits the shortest execution time once the problem size, </a:t>
            </a:r>
            <a:r>
              <a:rPr lang="en-US" altLang="zh-TW" dirty="0" smtClean="0">
                <a:solidFill>
                  <a:srgbClr val="800080"/>
                </a:solidFill>
              </a:rPr>
              <a:t>n, is large enough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Step(Alg1) = n+1 </a:t>
            </a:r>
            <a:r>
              <a:rPr lang="en-US" altLang="zh-TW" dirty="0"/>
              <a:t>	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Step(Alg2) = </a:t>
            </a:r>
            <a:r>
              <a:rPr lang="en-US" altLang="zh-TW" dirty="0"/>
              <a:t>n+1000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Step(Alg3) = </a:t>
            </a:r>
            <a:r>
              <a:rPr lang="en-US" altLang="zh-TW" dirty="0"/>
              <a:t>1000n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Step(Alg4) = </a:t>
            </a:r>
            <a:r>
              <a:rPr lang="en-US" altLang="zh-TW" dirty="0"/>
              <a:t>1000n+1000</a:t>
            </a:r>
            <a:endParaRPr lang="en-US" altLang="zh-TW" dirty="0" smtClean="0"/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Step(Alg5) = </a:t>
            </a:r>
            <a:r>
              <a:rPr lang="en-US" altLang="zh-TW" dirty="0" smtClean="0">
                <a:solidFill>
                  <a:srgbClr val="800080"/>
                </a:solidFill>
              </a:rPr>
              <a:t>log</a:t>
            </a:r>
            <a:r>
              <a:rPr lang="en-US" altLang="zh-TW" baseline="-25000" dirty="0" smtClean="0">
                <a:solidFill>
                  <a:srgbClr val="800080"/>
                </a:solidFill>
              </a:rPr>
              <a:t>2</a:t>
            </a:r>
            <a:r>
              <a:rPr lang="en-US" altLang="zh-TW" dirty="0" smtClean="0">
                <a:solidFill>
                  <a:srgbClr val="800080"/>
                </a:solidFill>
              </a:rPr>
              <a:t>(n)+1000</a:t>
            </a:r>
            <a:endParaRPr lang="en-US" altLang="zh-TW" baseline="30000" dirty="0" smtClean="0">
              <a:solidFill>
                <a:srgbClr val="800080"/>
              </a:solidFill>
            </a:endParaRPr>
          </a:p>
          <a:p>
            <a:pPr lvl="2">
              <a:tabLst>
                <a:tab pos="2152650" algn="l"/>
                <a:tab pos="2597150" algn="l"/>
              </a:tabLst>
            </a:pPr>
            <a:endParaRPr lang="en-US" altLang="zh-TW" dirty="0" smtClean="0"/>
          </a:p>
          <a:p>
            <a:pPr>
              <a:tabLst>
                <a:tab pos="2152650" algn="l"/>
                <a:tab pos="2597150" algn="l"/>
              </a:tabLst>
            </a:pPr>
            <a:r>
              <a:rPr lang="en-US" altLang="zh-TW" dirty="0" smtClean="0">
                <a:solidFill>
                  <a:srgbClr val="800080"/>
                </a:solidFill>
              </a:rPr>
              <a:t>Asymptotic Notations </a:t>
            </a:r>
            <a:r>
              <a:rPr lang="en-US" altLang="zh-TW" dirty="0" smtClean="0"/>
              <a:t>are introduced to describe/emphasize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>
                <a:solidFill>
                  <a:srgbClr val="800080"/>
                </a:solidFill>
              </a:rPr>
              <a:t>Trend </a:t>
            </a:r>
            <a:r>
              <a:rPr lang="en-US" altLang="zh-TW" dirty="0" smtClean="0"/>
              <a:t>that an algorithm's step count increases with problem size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>
                <a:solidFill>
                  <a:srgbClr val="800080"/>
                </a:solidFill>
              </a:rPr>
              <a:t>Classification</a:t>
            </a:r>
            <a:r>
              <a:rPr lang="en-US" altLang="zh-TW" dirty="0" smtClean="0"/>
              <a:t> of problems/algorithms based on the trend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116</a:t>
            </a:fld>
            <a:endParaRPr lang="zh-TW" altLang="en-US"/>
          </a:p>
        </p:txBody>
      </p:sp>
      <p:sp>
        <p:nvSpPr>
          <p:cNvPr id="5" name="右大括弧 4"/>
          <p:cNvSpPr/>
          <p:nvPr/>
        </p:nvSpPr>
        <p:spPr>
          <a:xfrm>
            <a:off x="4985115" y="2482321"/>
            <a:ext cx="275129" cy="1278542"/>
          </a:xfrm>
          <a:prstGeom prst="rightBrace">
            <a:avLst>
              <a:gd name="adj1" fmla="val 58333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381625" y="2890759"/>
            <a:ext cx="2413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Linearly increase  </a:t>
            </a:r>
            <a:endParaRPr lang="zh-TW" altLang="en-US" sz="2400" dirty="0"/>
          </a:p>
        </p:txBody>
      </p:sp>
      <p:sp>
        <p:nvSpPr>
          <p:cNvPr id="7" name="右大括弧 6"/>
          <p:cNvSpPr/>
          <p:nvPr/>
        </p:nvSpPr>
        <p:spPr>
          <a:xfrm>
            <a:off x="4985115" y="3859121"/>
            <a:ext cx="275129" cy="360534"/>
          </a:xfrm>
          <a:prstGeom prst="rightBrace">
            <a:avLst>
              <a:gd name="adj1" fmla="val 58333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381625" y="3808555"/>
            <a:ext cx="3186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Logarithmically increase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2112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Asymptotic Notations (</a:t>
            </a:r>
            <a:r>
              <a:rPr lang="en-US" altLang="zh-TW" dirty="0"/>
              <a:t>O, </a:t>
            </a:r>
            <a:r>
              <a:rPr lang="el-GR" altLang="zh-TW" dirty="0"/>
              <a:t>Ω</a:t>
            </a:r>
            <a:r>
              <a:rPr lang="en-US" altLang="zh-TW" dirty="0"/>
              <a:t>, </a:t>
            </a:r>
            <a:r>
              <a:rPr lang="el-GR" altLang="zh-TW" dirty="0" smtClean="0"/>
              <a:t>Θ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endParaRPr lang="en-US" altLang="zh-TW" dirty="0" smtClean="0"/>
              </a:p>
              <a:p>
                <a:endParaRPr lang="en-US" altLang="zh-TW" dirty="0"/>
              </a:p>
              <a:p>
                <a:pPr lvl="1"/>
                <a:endParaRPr lang="en-US" altLang="zh-TW" dirty="0" smtClean="0"/>
              </a:p>
              <a:p>
                <a:pPr lvl="1"/>
                <a:endParaRPr lang="en-US" altLang="zh-TW" dirty="0" smtClean="0"/>
              </a:p>
              <a:p>
                <a:r>
                  <a:rPr lang="pt-BR" altLang="zh-TW" dirty="0" smtClean="0"/>
                  <a:t>“f(n</a:t>
                </a:r>
                <a:r>
                  <a:rPr lang="pt-BR" altLang="zh-TW" dirty="0"/>
                  <a:t>) = </a:t>
                </a:r>
                <a:r>
                  <a:rPr lang="pt-BR" altLang="zh-TW" dirty="0" smtClean="0"/>
                  <a:t>O(n)” read as</a:t>
                </a:r>
              </a:p>
              <a:p>
                <a:pPr lvl="1"/>
                <a:r>
                  <a:rPr lang="pt-BR" altLang="zh-TW" dirty="0" smtClean="0"/>
                  <a:t>“f of n is big O of n”</a:t>
                </a:r>
              </a:p>
              <a:p>
                <a:r>
                  <a:rPr lang="pt-BR" altLang="zh-TW" dirty="0" smtClean="0"/>
                  <a:t>We can alternatively say “f(n</a:t>
                </a:r>
                <a:r>
                  <a:rPr lang="pt-BR" altLang="zh-TW" dirty="0"/>
                  <a:t>) </a:t>
                </a:r>
                <a14:m>
                  <m:oMath xmlns:m="http://schemas.openxmlformats.org/officeDocument/2006/math">
                    <m:r>
                      <a:rPr lang="pt-BR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pt-BR" altLang="zh-TW" dirty="0" smtClean="0"/>
                  <a:t> O(n</a:t>
                </a:r>
                <a:r>
                  <a:rPr lang="pt-BR" altLang="zh-TW" dirty="0"/>
                  <a:t>)” </a:t>
                </a:r>
                <a:endParaRPr lang="pt-BR" altLang="zh-TW" dirty="0" smtClean="0"/>
              </a:p>
              <a:p>
                <a:pPr lvl="1"/>
                <a:r>
                  <a:rPr lang="pt-BR" altLang="zh-TW" dirty="0" smtClean="0"/>
                  <a:t>“f of n belongs to big O of n”</a:t>
                </a:r>
                <a:endParaRPr lang="pt-BR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117</a:t>
            </a:fld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04716122"/>
              </p:ext>
            </p:extLst>
          </p:nvPr>
        </p:nvGraphicFramePr>
        <p:xfrm>
          <a:off x="921167" y="1509333"/>
          <a:ext cx="7347399" cy="1371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61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14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698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/>
                        <a:t>O</a:t>
                      </a:r>
                      <a:endParaRPr lang="zh-TW" alt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/>
                        <a:t>Big O</a:t>
                      </a:r>
                      <a:endParaRPr lang="zh-TW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rgbClr val="800080"/>
                          </a:solidFill>
                        </a:rPr>
                        <a:t>Upper bound</a:t>
                      </a:r>
                      <a:endParaRPr lang="zh-TW" altLang="en-US" sz="2400" dirty="0">
                        <a:solidFill>
                          <a:srgbClr val="80008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altLang="zh-TW" sz="2400" b="1" dirty="0" smtClean="0"/>
                        <a:t>Θ</a:t>
                      </a:r>
                      <a:endParaRPr lang="zh-TW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Theta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rgbClr val="800080"/>
                          </a:solidFill>
                        </a:rPr>
                        <a:t>Tight bound 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TW" sz="2400" b="1" dirty="0" smtClean="0"/>
                        <a:t>Ω</a:t>
                      </a:r>
                      <a:endParaRPr lang="zh-TW" alt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Omega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rgbClr val="800080"/>
                          </a:solidFill>
                        </a:rPr>
                        <a:t>Lower bound </a:t>
                      </a:r>
                      <a:endParaRPr lang="zh-TW" altLang="en-US" sz="2400" dirty="0">
                        <a:solidFill>
                          <a:srgbClr val="80008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142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Asymptotic Notations (O)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118</a:t>
            </a:fld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628650" y="1625600"/>
            <a:ext cx="7886700" cy="4551363"/>
          </a:xfrm>
        </p:spPr>
        <p:txBody>
          <a:bodyPr/>
          <a:lstStyle/>
          <a:p>
            <a:r>
              <a:rPr lang="en-US" altLang="zh-TW" dirty="0" smtClean="0"/>
              <a:t>Definition [Big “oh”]</a:t>
            </a:r>
          </a:p>
          <a:p>
            <a:pPr>
              <a:buNone/>
            </a:pPr>
            <a:r>
              <a:rPr lang="en-US" altLang="zh-TW" dirty="0" smtClean="0"/>
              <a:t>	f(n) = O(g(n)) (read as f of n is big oh of g of n) </a:t>
            </a:r>
            <a:r>
              <a:rPr lang="en-US" altLang="zh-TW" dirty="0" err="1" smtClean="0"/>
              <a:t>iff</a:t>
            </a:r>
            <a:r>
              <a:rPr lang="en-US" altLang="zh-TW" dirty="0" smtClean="0"/>
              <a:t> (if and only if) there exist positive constants c and n</a:t>
            </a:r>
            <a:r>
              <a:rPr lang="en-US" altLang="zh-TW" baseline="-25000" dirty="0" smtClean="0"/>
              <a:t>0</a:t>
            </a:r>
            <a:r>
              <a:rPr lang="en-US" altLang="zh-TW" dirty="0" smtClean="0"/>
              <a:t> such that f(n) ≦ cg(n) for all n ≧ n</a:t>
            </a:r>
            <a:r>
              <a:rPr lang="en-US" altLang="zh-TW" baseline="-25000" dirty="0" smtClean="0"/>
              <a:t>0</a:t>
            </a:r>
            <a:r>
              <a:rPr lang="en-US" altLang="zh-TW" dirty="0" smtClean="0"/>
              <a:t>.</a:t>
            </a:r>
          </a:p>
          <a:p>
            <a:pPr>
              <a:buNone/>
            </a:pPr>
            <a:endParaRPr lang="en-US" altLang="zh-TW" dirty="0" smtClean="0"/>
          </a:p>
          <a:p>
            <a:r>
              <a:rPr lang="en-US" altLang="zh-TW" dirty="0" smtClean="0"/>
              <a:t>f(n) = 3n+2 = O(n) (3n+2 ≦ 4n for n ≧ 2) </a:t>
            </a:r>
          </a:p>
          <a:p>
            <a:r>
              <a:rPr lang="en-US" altLang="zh-TW" dirty="0" smtClean="0"/>
              <a:t>f(n) = 100n+2 = O(n) (100n+2 ≦ 101n for n ≧ 2) </a:t>
            </a:r>
          </a:p>
          <a:p>
            <a:r>
              <a:rPr lang="en-US" altLang="zh-TW" dirty="0" smtClean="0"/>
              <a:t>f(n) = 3n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+4n+2 = O(n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) (3n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+4n-4 ≦ 4n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 for n ≧ 2) </a:t>
            </a:r>
          </a:p>
          <a:p>
            <a:r>
              <a:rPr lang="en-US" altLang="zh-TW" dirty="0" smtClean="0"/>
              <a:t>f(n) = 6*2</a:t>
            </a:r>
            <a:r>
              <a:rPr lang="en-US" altLang="zh-TW" baseline="30000" dirty="0" smtClean="0"/>
              <a:t>n</a:t>
            </a:r>
            <a:r>
              <a:rPr lang="en-US" altLang="zh-TW" dirty="0" smtClean="0"/>
              <a:t>+n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 = O(2</a:t>
            </a:r>
            <a:r>
              <a:rPr lang="en-US" altLang="zh-TW" baseline="30000" dirty="0" smtClean="0"/>
              <a:t>n</a:t>
            </a:r>
            <a:r>
              <a:rPr lang="en-US" altLang="zh-TW" dirty="0" smtClean="0"/>
              <a:t>) (6*2</a:t>
            </a:r>
            <a:r>
              <a:rPr lang="en-US" altLang="zh-TW" baseline="30000" dirty="0" smtClean="0"/>
              <a:t>n</a:t>
            </a:r>
            <a:r>
              <a:rPr lang="en-US" altLang="zh-TW" dirty="0" smtClean="0"/>
              <a:t>+n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 ≦ 7*2</a:t>
            </a:r>
            <a:r>
              <a:rPr lang="en-US" altLang="zh-TW" baseline="30000" dirty="0" smtClean="0"/>
              <a:t>n</a:t>
            </a:r>
            <a:r>
              <a:rPr lang="en-US" altLang="zh-TW" dirty="0" smtClean="0"/>
              <a:t> for n ≧ 4)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142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Examples of Asymptotic Notations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Upper-bound (</a:t>
            </a:r>
            <a:r>
              <a:rPr lang="en-US" altLang="zh-TW" b="1" dirty="0" smtClean="0"/>
              <a:t>O</a:t>
            </a:r>
            <a:r>
              <a:rPr lang="en-US" altLang="zh-TW" dirty="0" smtClean="0"/>
              <a:t>) descriptions of the time complexity (</a:t>
            </a:r>
            <a:r>
              <a:rPr lang="en-US" altLang="zh-TW" dirty="0" smtClean="0">
                <a:solidFill>
                  <a:srgbClr val="800080"/>
                </a:solidFill>
              </a:rPr>
              <a:t>i.e., in step counts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Alg1 : n+1 				= </a:t>
            </a:r>
            <a:r>
              <a:rPr lang="en-US" altLang="zh-TW" b="1" dirty="0" smtClean="0"/>
              <a:t>O</a:t>
            </a:r>
            <a:r>
              <a:rPr lang="en-US" altLang="zh-TW" dirty="0" smtClean="0"/>
              <a:t>(n)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Alg2 </a:t>
            </a:r>
            <a:r>
              <a:rPr lang="en-US" altLang="zh-TW" dirty="0"/>
              <a:t>: </a:t>
            </a:r>
            <a:r>
              <a:rPr lang="en-US" altLang="zh-TW" dirty="0" smtClean="0"/>
              <a:t>n+1000			= </a:t>
            </a:r>
            <a:r>
              <a:rPr lang="en-US" altLang="zh-TW" b="1" dirty="0" smtClean="0"/>
              <a:t>O</a:t>
            </a:r>
            <a:r>
              <a:rPr lang="en-US" altLang="zh-TW" dirty="0" smtClean="0"/>
              <a:t>(n)</a:t>
            </a:r>
            <a:endParaRPr lang="en-US" altLang="zh-TW" dirty="0"/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Alg3 </a:t>
            </a:r>
            <a:r>
              <a:rPr lang="en-US" altLang="zh-TW" dirty="0"/>
              <a:t>: </a:t>
            </a:r>
            <a:r>
              <a:rPr lang="en-US" altLang="zh-TW" dirty="0" smtClean="0"/>
              <a:t>1000n			= </a:t>
            </a:r>
            <a:r>
              <a:rPr lang="en-US" altLang="zh-TW" b="1" dirty="0" smtClean="0"/>
              <a:t>O</a:t>
            </a:r>
            <a:r>
              <a:rPr lang="en-US" altLang="zh-TW" dirty="0" smtClean="0"/>
              <a:t>(n)</a:t>
            </a:r>
            <a:endParaRPr lang="en-US" altLang="zh-TW" dirty="0"/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Alg4 </a:t>
            </a:r>
            <a:r>
              <a:rPr lang="en-US" altLang="zh-TW" dirty="0"/>
              <a:t>: </a:t>
            </a:r>
            <a:r>
              <a:rPr lang="en-US" altLang="zh-TW" dirty="0" smtClean="0"/>
              <a:t>1000n+1000	= </a:t>
            </a:r>
            <a:r>
              <a:rPr lang="en-US" altLang="zh-TW" b="1" dirty="0" smtClean="0"/>
              <a:t>O</a:t>
            </a:r>
            <a:r>
              <a:rPr lang="en-US" altLang="zh-TW" dirty="0" smtClean="0"/>
              <a:t>(n)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Alg5 </a:t>
            </a:r>
            <a:r>
              <a:rPr lang="en-US" altLang="zh-TW" dirty="0"/>
              <a:t>: </a:t>
            </a:r>
            <a:r>
              <a:rPr lang="en-US" altLang="zh-TW" dirty="0" smtClean="0"/>
              <a:t>log</a:t>
            </a:r>
            <a:r>
              <a:rPr lang="en-US" altLang="zh-TW" baseline="-25000" dirty="0" smtClean="0"/>
              <a:t>2</a:t>
            </a:r>
            <a:r>
              <a:rPr lang="en-US" altLang="zh-TW" dirty="0" smtClean="0"/>
              <a:t>(n)+1			= </a:t>
            </a:r>
            <a:r>
              <a:rPr lang="en-US" altLang="zh-TW" b="1" dirty="0" smtClean="0"/>
              <a:t>O</a:t>
            </a:r>
            <a:r>
              <a:rPr lang="en-US" altLang="zh-TW" dirty="0" smtClean="0"/>
              <a:t>(n)</a:t>
            </a:r>
          </a:p>
          <a:p>
            <a:pPr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Meanings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Their </a:t>
            </a:r>
            <a:r>
              <a:rPr lang="en-US" altLang="zh-TW" dirty="0"/>
              <a:t>time </a:t>
            </a:r>
            <a:r>
              <a:rPr lang="en-US" altLang="zh-TW" dirty="0" smtClean="0"/>
              <a:t>complexity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  <a:r>
              <a:rPr lang="en-US" altLang="zh-TW" b="1" dirty="0" smtClean="0">
                <a:solidFill>
                  <a:srgbClr val="800080"/>
                </a:solidFill>
                <a:ea typeface="標楷體" panose="03000509000000000000" pitchFamily="65" charset="-120"/>
              </a:rPr>
              <a:t>is no more than n</a:t>
            </a:r>
            <a:endParaRPr lang="en-US" altLang="zh-TW" dirty="0" smtClean="0"/>
          </a:p>
          <a:p>
            <a:pPr>
              <a:tabLst>
                <a:tab pos="2152650" algn="l"/>
                <a:tab pos="2597150" algn="l"/>
              </a:tabLst>
            </a:pPr>
            <a:r>
              <a:rPr lang="en-US" altLang="zh-TW" dirty="0">
                <a:ea typeface="標楷體" panose="03000509000000000000" pitchFamily="65" charset="-120"/>
              </a:rPr>
              <a:t>n denotes the problem size and we focus on </a:t>
            </a:r>
            <a:r>
              <a:rPr lang="en-US" altLang="zh-TW" dirty="0">
                <a:solidFill>
                  <a:srgbClr val="800080"/>
                </a:solidFill>
                <a:ea typeface="標楷體" panose="03000509000000000000" pitchFamily="65" charset="-120"/>
              </a:rPr>
              <a:t>large problem size</a:t>
            </a:r>
            <a:r>
              <a:rPr lang="en-US" altLang="zh-TW" dirty="0">
                <a:ea typeface="標楷體" panose="03000509000000000000" pitchFamily="65" charset="-120"/>
              </a:rPr>
              <a:t> for asymptotic </a:t>
            </a:r>
            <a:r>
              <a:rPr lang="en-US" altLang="zh-TW" dirty="0" smtClean="0">
                <a:ea typeface="標楷體" panose="03000509000000000000" pitchFamily="65" charset="-120"/>
              </a:rPr>
              <a:t>notations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4628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3"/>
            <a:ext cx="4885187" cy="4667630"/>
          </a:xfrm>
        </p:spPr>
        <p:txBody>
          <a:bodyPr>
            <a:normAutofit fontScale="92500"/>
          </a:bodyPr>
          <a:lstStyle/>
          <a:p>
            <a:r>
              <a:rPr lang="en-US" altLang="zh-TW" dirty="0" smtClean="0"/>
              <a:t>Decide implementation</a:t>
            </a:r>
          </a:p>
          <a:p>
            <a:pPr lvl="1"/>
            <a:r>
              <a:rPr lang="en-US" altLang="zh-TW" dirty="0" smtClean="0">
                <a:solidFill>
                  <a:srgbClr val="800080"/>
                </a:solidFill>
              </a:rPr>
              <a:t>Representations </a:t>
            </a:r>
            <a:r>
              <a:rPr lang="en-US" altLang="zh-TW" dirty="0" smtClean="0"/>
              <a:t>for </a:t>
            </a:r>
            <a:r>
              <a:rPr lang="en-US" altLang="zh-TW" dirty="0" smtClean="0">
                <a:solidFill>
                  <a:srgbClr val="800080"/>
                </a:solidFill>
              </a:rPr>
              <a:t>objects</a:t>
            </a:r>
          </a:p>
          <a:p>
            <a:pPr lvl="1"/>
            <a:r>
              <a:rPr lang="en-US" altLang="zh-TW" dirty="0">
                <a:solidFill>
                  <a:srgbClr val="800080"/>
                </a:solidFill>
              </a:rPr>
              <a:t>A</a:t>
            </a:r>
            <a:r>
              <a:rPr lang="en-US" altLang="zh-TW" dirty="0" smtClean="0">
                <a:solidFill>
                  <a:srgbClr val="800080"/>
                </a:solidFill>
              </a:rPr>
              <a:t>lgorithms </a:t>
            </a:r>
            <a:r>
              <a:rPr lang="en-US" altLang="zh-TW" dirty="0"/>
              <a:t>for </a:t>
            </a:r>
            <a:r>
              <a:rPr lang="en-US" altLang="zh-TW" dirty="0">
                <a:solidFill>
                  <a:srgbClr val="800080"/>
                </a:solidFill>
              </a:rPr>
              <a:t>operations </a:t>
            </a:r>
            <a:endParaRPr lang="en-US" altLang="zh-TW" dirty="0" smtClean="0">
              <a:solidFill>
                <a:srgbClr val="800080"/>
              </a:solidFill>
            </a:endParaRPr>
          </a:p>
          <a:p>
            <a:pPr lvl="2"/>
            <a:endParaRPr lang="zh-TW" altLang="en-US" dirty="0">
              <a:solidFill>
                <a:srgbClr val="800080"/>
              </a:solidFill>
            </a:endParaRPr>
          </a:p>
          <a:p>
            <a:r>
              <a:rPr lang="en-US" altLang="zh-TW" dirty="0" smtClean="0"/>
              <a:t>Algorithm and object representations affect the </a:t>
            </a:r>
            <a:r>
              <a:rPr lang="en-US" altLang="zh-TW" dirty="0" smtClean="0">
                <a:solidFill>
                  <a:srgbClr val="800080"/>
                </a:solidFill>
              </a:rPr>
              <a:t>efficiency</a:t>
            </a:r>
            <a:r>
              <a:rPr lang="en-US" altLang="zh-TW" dirty="0" smtClean="0">
                <a:solidFill>
                  <a:srgbClr val="7030A0"/>
                </a:solidFill>
              </a:rPr>
              <a:t> </a:t>
            </a:r>
            <a:r>
              <a:rPr lang="en-US" altLang="zh-TW" dirty="0" smtClean="0"/>
              <a:t>of each other</a:t>
            </a:r>
          </a:p>
          <a:p>
            <a:pPr lvl="1"/>
            <a:r>
              <a:rPr lang="en-US" altLang="zh-TW" dirty="0" smtClean="0"/>
              <a:t>Design the algorithms that are independent of data objects first</a:t>
            </a:r>
          </a:p>
          <a:p>
            <a:pPr lvl="2"/>
            <a:endParaRPr lang="en-US" altLang="zh-TW" dirty="0" smtClean="0"/>
          </a:p>
          <a:p>
            <a:r>
              <a:rPr lang="en-US" altLang="zh-TW" dirty="0"/>
              <a:t>G</a:t>
            </a:r>
            <a:r>
              <a:rPr lang="en-US" altLang="zh-TW" dirty="0" smtClean="0"/>
              <a:t>ood design can absorb changes found in this stage easily</a:t>
            </a:r>
          </a:p>
        </p:txBody>
      </p:sp>
      <p:sp>
        <p:nvSpPr>
          <p:cNvPr id="10" name="弧形箭號 (左彎) 9"/>
          <p:cNvSpPr/>
          <p:nvPr/>
        </p:nvSpPr>
        <p:spPr>
          <a:xfrm rot="10800000">
            <a:off x="5989194" y="3698060"/>
            <a:ext cx="864754" cy="1572672"/>
          </a:xfrm>
          <a:prstGeom prst="curvedLeftArrow">
            <a:avLst>
              <a:gd name="adj1" fmla="val 28566"/>
              <a:gd name="adj2" fmla="val 64808"/>
              <a:gd name="adj3" fmla="val 291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5668494" y="4232939"/>
            <a:ext cx="1340111" cy="5878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Refinement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Refinement and</a:t>
            </a:r>
            <a:r>
              <a:rPr lang="zh-TW" altLang="en-US" dirty="0" smtClean="0"/>
              <a:t> </a:t>
            </a:r>
            <a:r>
              <a:rPr lang="en-US" altLang="zh-TW" dirty="0" smtClean="0"/>
              <a:t>Coding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7251202" y="2006082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Requirements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251202" y="2773298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Analysis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7251202" y="3540514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Design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251202" y="4504580"/>
            <a:ext cx="1561019" cy="5878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Coding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7251202" y="5270732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Verification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8057429" y="3361126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8057429" y="4128342"/>
            <a:ext cx="0" cy="3762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>
            <a:off x="8057429" y="5092408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>
            <a:off x="8057429" y="2593910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1449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Examples of Asymptotic Notations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Following upper-bound statements are both true</a:t>
            </a:r>
            <a:endParaRPr lang="en-US" altLang="zh-TW" dirty="0"/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/>
              <a:t>Alg5 : log</a:t>
            </a:r>
            <a:r>
              <a:rPr lang="en-US" altLang="zh-TW" baseline="-25000" dirty="0"/>
              <a:t>2</a:t>
            </a:r>
            <a:r>
              <a:rPr lang="en-US" altLang="zh-TW" dirty="0"/>
              <a:t>(n)+1			= </a:t>
            </a:r>
            <a:r>
              <a:rPr lang="en-US" altLang="zh-TW" b="1" dirty="0"/>
              <a:t>O</a:t>
            </a:r>
            <a:r>
              <a:rPr lang="en-US" altLang="zh-TW" dirty="0"/>
              <a:t>(n)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Alg5 </a:t>
            </a:r>
            <a:r>
              <a:rPr lang="en-US" altLang="zh-TW" dirty="0"/>
              <a:t>: </a:t>
            </a:r>
            <a:r>
              <a:rPr lang="en-US" altLang="zh-TW" dirty="0" smtClean="0"/>
              <a:t>log</a:t>
            </a:r>
            <a:r>
              <a:rPr lang="en-US" altLang="zh-TW" baseline="-25000" dirty="0" smtClean="0"/>
              <a:t>2</a:t>
            </a:r>
            <a:r>
              <a:rPr lang="en-US" altLang="zh-TW" dirty="0" smtClean="0"/>
              <a:t>(n)+1			= </a:t>
            </a:r>
            <a:r>
              <a:rPr lang="en-US" altLang="zh-TW" b="1" dirty="0" smtClean="0">
                <a:solidFill>
                  <a:srgbClr val="800080"/>
                </a:solidFill>
              </a:rPr>
              <a:t>O</a:t>
            </a:r>
            <a:r>
              <a:rPr lang="en-US" altLang="zh-TW" dirty="0" smtClean="0">
                <a:solidFill>
                  <a:srgbClr val="800080"/>
                </a:solidFill>
              </a:rPr>
              <a:t>(log</a:t>
            </a:r>
            <a:r>
              <a:rPr lang="en-US" altLang="zh-TW" baseline="-25000" dirty="0" smtClean="0">
                <a:solidFill>
                  <a:srgbClr val="800080"/>
                </a:solidFill>
              </a:rPr>
              <a:t>2</a:t>
            </a:r>
            <a:r>
              <a:rPr lang="en-US" altLang="zh-TW" dirty="0" smtClean="0">
                <a:solidFill>
                  <a:srgbClr val="800080"/>
                </a:solidFill>
              </a:rPr>
              <a:t>(n))</a:t>
            </a:r>
          </a:p>
          <a:p>
            <a:pPr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Meanings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The </a:t>
            </a:r>
            <a:r>
              <a:rPr lang="en-US" altLang="zh-TW" dirty="0"/>
              <a:t>time complexity </a:t>
            </a:r>
            <a:r>
              <a:rPr lang="en-US" altLang="zh-TW" dirty="0" smtClean="0"/>
              <a:t>of Alg5</a:t>
            </a:r>
            <a:r>
              <a:rPr lang="en-US" altLang="zh-TW" b="1" dirty="0" smtClean="0">
                <a:solidFill>
                  <a:srgbClr val="800080"/>
                </a:solidFill>
              </a:rPr>
              <a:t> </a:t>
            </a:r>
            <a:r>
              <a:rPr lang="en-US" altLang="zh-TW" b="1" dirty="0" smtClean="0">
                <a:solidFill>
                  <a:srgbClr val="800080"/>
                </a:solidFill>
                <a:ea typeface="標楷體" panose="03000509000000000000" pitchFamily="65" charset="-120"/>
              </a:rPr>
              <a:t>is no </a:t>
            </a:r>
            <a:r>
              <a:rPr lang="en-US" altLang="zh-TW" b="1" dirty="0">
                <a:solidFill>
                  <a:srgbClr val="800080"/>
                </a:solidFill>
                <a:ea typeface="標楷體" panose="03000509000000000000" pitchFamily="65" charset="-120"/>
              </a:rPr>
              <a:t>more than </a:t>
            </a:r>
            <a:r>
              <a:rPr lang="en-US" altLang="zh-TW" b="1" dirty="0" smtClean="0">
                <a:solidFill>
                  <a:srgbClr val="800080"/>
                </a:solidFill>
                <a:ea typeface="標楷體" panose="03000509000000000000" pitchFamily="65" charset="-120"/>
              </a:rPr>
              <a:t>log(n)</a:t>
            </a:r>
            <a:endParaRPr lang="en-US" altLang="zh-TW" dirty="0" smtClean="0"/>
          </a:p>
          <a:p>
            <a:pPr lvl="1">
              <a:tabLst>
                <a:tab pos="2152650" algn="l"/>
                <a:tab pos="2597150" algn="l"/>
              </a:tabLst>
            </a:pP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1391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Asymptotic Notations (</a:t>
            </a:r>
            <a:r>
              <a:rPr lang="el-GR" altLang="zh-TW" dirty="0" smtClean="0"/>
              <a:t>Θ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121</a:t>
            </a:fld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628650" y="1625600"/>
            <a:ext cx="7886700" cy="4551363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Definition [Theta] </a:t>
            </a:r>
            <a:r>
              <a:rPr lang="en-US" altLang="zh-TW" dirty="0" smtClean="0">
                <a:solidFill>
                  <a:srgbClr val="CC00CC"/>
                </a:solidFill>
              </a:rPr>
              <a:t>(tight bound)</a:t>
            </a:r>
          </a:p>
          <a:p>
            <a:pPr>
              <a:buNone/>
            </a:pPr>
            <a:r>
              <a:rPr lang="en-US" altLang="zh-TW" dirty="0" smtClean="0"/>
              <a:t>	f(n) = </a:t>
            </a:r>
            <a:r>
              <a:rPr lang="en-US" altLang="zh-TW" dirty="0" smtClean="0">
                <a:latin typeface="Symbol" pitchFamily="18" charset="2"/>
              </a:rPr>
              <a:t>Q</a:t>
            </a:r>
            <a:r>
              <a:rPr lang="en-US" altLang="zh-TW" dirty="0" smtClean="0"/>
              <a:t>(g(n)) (read as f of n is theta of g of n) </a:t>
            </a:r>
            <a:r>
              <a:rPr lang="en-US" altLang="zh-TW" dirty="0" err="1" smtClean="0"/>
              <a:t>iff</a:t>
            </a:r>
            <a:r>
              <a:rPr lang="en-US" altLang="zh-TW" dirty="0" smtClean="0"/>
              <a:t> (if and only if) there exist positive constants c</a:t>
            </a:r>
            <a:r>
              <a:rPr lang="en-US" altLang="zh-TW" baseline="-25000" dirty="0" smtClean="0"/>
              <a:t>1</a:t>
            </a:r>
            <a:r>
              <a:rPr lang="en-US" altLang="zh-TW" dirty="0" smtClean="0"/>
              <a:t>, c</a:t>
            </a:r>
            <a:r>
              <a:rPr lang="en-US" altLang="zh-TW" baseline="-25000" dirty="0" smtClean="0"/>
              <a:t>2</a:t>
            </a:r>
            <a:r>
              <a:rPr lang="en-US" altLang="zh-TW" dirty="0" smtClean="0"/>
              <a:t>, and n</a:t>
            </a:r>
            <a:r>
              <a:rPr lang="en-US" altLang="zh-TW" baseline="-25000" dirty="0" smtClean="0"/>
              <a:t>0</a:t>
            </a:r>
            <a:r>
              <a:rPr lang="en-US" altLang="zh-TW" dirty="0" smtClean="0"/>
              <a:t> such that c</a:t>
            </a:r>
            <a:r>
              <a:rPr lang="en-US" altLang="zh-TW" baseline="-25000" dirty="0" smtClean="0"/>
              <a:t>1</a:t>
            </a:r>
            <a:r>
              <a:rPr lang="en-US" altLang="zh-TW" dirty="0" smtClean="0"/>
              <a:t>g(n) ≦ f(n) ≦ c</a:t>
            </a:r>
            <a:r>
              <a:rPr lang="en-US" altLang="zh-TW" baseline="-25000" dirty="0" smtClean="0"/>
              <a:t>2</a:t>
            </a:r>
            <a:r>
              <a:rPr lang="en-US" altLang="zh-TW" dirty="0" smtClean="0"/>
              <a:t>g(n) for all n ≧ n</a:t>
            </a:r>
            <a:r>
              <a:rPr lang="en-US" altLang="zh-TW" baseline="-25000" dirty="0" smtClean="0"/>
              <a:t>0</a:t>
            </a:r>
            <a:r>
              <a:rPr lang="en-US" altLang="zh-TW" dirty="0" smtClean="0"/>
              <a:t>.</a:t>
            </a:r>
          </a:p>
          <a:p>
            <a:pPr>
              <a:buNone/>
            </a:pPr>
            <a:endParaRPr lang="en-US" altLang="zh-TW" dirty="0" smtClean="0"/>
          </a:p>
          <a:p>
            <a:r>
              <a:rPr lang="en-US" altLang="zh-TW" dirty="0" smtClean="0"/>
              <a:t>f(n) = 3n+2 = </a:t>
            </a:r>
            <a:r>
              <a:rPr lang="en-US" altLang="zh-TW" dirty="0" smtClean="0">
                <a:latin typeface="Symbol" pitchFamily="18" charset="2"/>
              </a:rPr>
              <a:t>Q</a:t>
            </a:r>
            <a:r>
              <a:rPr lang="en-US" altLang="zh-TW" dirty="0" smtClean="0"/>
              <a:t>(n) (3n≦3n+2≦4n for n ≧ 2) </a:t>
            </a:r>
          </a:p>
          <a:p>
            <a:r>
              <a:rPr lang="en-US" altLang="zh-TW" dirty="0" smtClean="0"/>
              <a:t>f(n) = 10n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+4n+2 = </a:t>
            </a:r>
            <a:r>
              <a:rPr lang="en-US" altLang="zh-TW" dirty="0" smtClean="0">
                <a:latin typeface="Symbol" pitchFamily="18" charset="2"/>
              </a:rPr>
              <a:t>Q</a:t>
            </a:r>
            <a:r>
              <a:rPr lang="en-US" altLang="zh-TW" dirty="0" smtClean="0"/>
              <a:t>(n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) (10n</a:t>
            </a:r>
            <a:r>
              <a:rPr lang="en-US" altLang="zh-TW" baseline="30000" dirty="0" smtClean="0"/>
              <a:t>2 </a:t>
            </a:r>
            <a:r>
              <a:rPr lang="en-US" altLang="zh-TW" dirty="0" smtClean="0"/>
              <a:t>≦ 10n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+4n+2≦11n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 for n ≧ 2) </a:t>
            </a:r>
          </a:p>
          <a:p>
            <a:r>
              <a:rPr lang="en-US" altLang="zh-TW" dirty="0" smtClean="0"/>
              <a:t>f(n) = 6*2</a:t>
            </a:r>
            <a:r>
              <a:rPr lang="en-US" altLang="zh-TW" baseline="30000" dirty="0" smtClean="0"/>
              <a:t>n</a:t>
            </a:r>
            <a:r>
              <a:rPr lang="en-US" altLang="zh-TW" dirty="0" smtClean="0"/>
              <a:t>+n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 = </a:t>
            </a:r>
            <a:r>
              <a:rPr lang="en-US" altLang="zh-TW" dirty="0" smtClean="0">
                <a:latin typeface="Symbol" pitchFamily="18" charset="2"/>
              </a:rPr>
              <a:t>Q</a:t>
            </a:r>
            <a:r>
              <a:rPr lang="en-US" altLang="zh-TW" dirty="0" smtClean="0"/>
              <a:t>(2</a:t>
            </a:r>
            <a:r>
              <a:rPr lang="en-US" altLang="zh-TW" baseline="30000" dirty="0" smtClean="0"/>
              <a:t>n</a:t>
            </a:r>
            <a:r>
              <a:rPr lang="en-US" altLang="zh-TW" dirty="0" smtClean="0"/>
              <a:t>) </a:t>
            </a:r>
          </a:p>
          <a:p>
            <a:r>
              <a:rPr lang="en-US" altLang="zh-TW" dirty="0" smtClean="0"/>
              <a:t>3n+2 ≠</a:t>
            </a:r>
            <a:r>
              <a:rPr lang="en-US" altLang="zh-TW" dirty="0" smtClean="0">
                <a:latin typeface="Symbol" pitchFamily="18" charset="2"/>
              </a:rPr>
              <a:t> Q</a:t>
            </a:r>
            <a:r>
              <a:rPr lang="en-US" altLang="zh-TW" dirty="0" smtClean="0"/>
              <a:t>(1), 6*2</a:t>
            </a:r>
            <a:r>
              <a:rPr lang="en-US" altLang="zh-TW" baseline="30000" dirty="0" smtClean="0"/>
              <a:t>n</a:t>
            </a:r>
            <a:r>
              <a:rPr lang="en-US" altLang="zh-TW" dirty="0" smtClean="0"/>
              <a:t>+n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 ≠</a:t>
            </a:r>
            <a:r>
              <a:rPr lang="en-US" altLang="zh-TW" dirty="0" smtClean="0">
                <a:latin typeface="Symbol" pitchFamily="18" charset="2"/>
              </a:rPr>
              <a:t> Q</a:t>
            </a:r>
            <a:r>
              <a:rPr lang="en-US" altLang="zh-TW" dirty="0" smtClean="0"/>
              <a:t>(n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), 6*2</a:t>
            </a:r>
            <a:r>
              <a:rPr lang="en-US" altLang="zh-TW" baseline="30000" dirty="0" smtClean="0"/>
              <a:t>n</a:t>
            </a:r>
            <a:r>
              <a:rPr lang="en-US" altLang="zh-TW" dirty="0" smtClean="0"/>
              <a:t>+n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 ≠</a:t>
            </a:r>
            <a:r>
              <a:rPr lang="en-US" altLang="zh-TW" dirty="0" smtClean="0">
                <a:latin typeface="Symbol" pitchFamily="18" charset="2"/>
              </a:rPr>
              <a:t> Q</a:t>
            </a:r>
            <a:r>
              <a:rPr lang="en-US" altLang="zh-TW" dirty="0" smtClean="0"/>
              <a:t>(n</a:t>
            </a:r>
            <a:r>
              <a:rPr lang="en-US" altLang="zh-TW" baseline="30000" dirty="0" smtClean="0"/>
              <a:t>100</a:t>
            </a:r>
            <a:r>
              <a:rPr lang="en-US" altLang="zh-TW" dirty="0" smtClean="0"/>
              <a:t>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142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Examples of Asymptotic Notations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Tight-bound (</a:t>
            </a:r>
            <a:r>
              <a:rPr lang="el-GR" altLang="zh-TW" b="1" dirty="0" smtClean="0"/>
              <a:t>Θ</a:t>
            </a:r>
            <a:r>
              <a:rPr lang="en-US" altLang="zh-TW" dirty="0" smtClean="0"/>
              <a:t>) </a:t>
            </a:r>
            <a:r>
              <a:rPr lang="en-US" altLang="zh-TW" dirty="0"/>
              <a:t>descriptions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Alg1 : n+1 				= </a:t>
            </a:r>
            <a:r>
              <a:rPr lang="el-GR" altLang="zh-TW" b="1" dirty="0"/>
              <a:t>Θ</a:t>
            </a:r>
            <a:r>
              <a:rPr lang="en-US" altLang="zh-TW" dirty="0" smtClean="0"/>
              <a:t>(n)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Alg2 </a:t>
            </a:r>
            <a:r>
              <a:rPr lang="en-US" altLang="zh-TW" dirty="0"/>
              <a:t>: </a:t>
            </a:r>
            <a:r>
              <a:rPr lang="en-US" altLang="zh-TW" dirty="0" smtClean="0"/>
              <a:t>n+1000			= </a:t>
            </a:r>
            <a:r>
              <a:rPr lang="el-GR" altLang="zh-TW" b="1" dirty="0"/>
              <a:t>Θ</a:t>
            </a:r>
            <a:r>
              <a:rPr lang="en-US" altLang="zh-TW" dirty="0" smtClean="0"/>
              <a:t>(n)</a:t>
            </a:r>
            <a:endParaRPr lang="en-US" altLang="zh-TW" dirty="0"/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Alg3 </a:t>
            </a:r>
            <a:r>
              <a:rPr lang="en-US" altLang="zh-TW" dirty="0"/>
              <a:t>: </a:t>
            </a:r>
            <a:r>
              <a:rPr lang="en-US" altLang="zh-TW" dirty="0" smtClean="0"/>
              <a:t>1000n			= </a:t>
            </a:r>
            <a:r>
              <a:rPr lang="el-GR" altLang="zh-TW" b="1" dirty="0"/>
              <a:t>Θ</a:t>
            </a:r>
            <a:r>
              <a:rPr lang="en-US" altLang="zh-TW" dirty="0" smtClean="0"/>
              <a:t>(n)</a:t>
            </a:r>
            <a:endParaRPr lang="en-US" altLang="zh-TW" dirty="0"/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Alg4 </a:t>
            </a:r>
            <a:r>
              <a:rPr lang="en-US" altLang="zh-TW" dirty="0"/>
              <a:t>: </a:t>
            </a:r>
            <a:r>
              <a:rPr lang="en-US" altLang="zh-TW" dirty="0" smtClean="0"/>
              <a:t>1000n+1000	= </a:t>
            </a:r>
            <a:r>
              <a:rPr lang="el-GR" altLang="zh-TW" b="1" dirty="0"/>
              <a:t>Θ</a:t>
            </a:r>
            <a:r>
              <a:rPr lang="en-US" altLang="zh-TW" dirty="0" smtClean="0"/>
              <a:t>(n)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Alg5 </a:t>
            </a:r>
            <a:r>
              <a:rPr lang="en-US" altLang="zh-TW" dirty="0"/>
              <a:t>: </a:t>
            </a:r>
            <a:r>
              <a:rPr lang="en-US" altLang="zh-TW" dirty="0" smtClean="0"/>
              <a:t>log</a:t>
            </a:r>
            <a:r>
              <a:rPr lang="en-US" altLang="zh-TW" baseline="-25000" dirty="0" smtClean="0"/>
              <a:t>2</a:t>
            </a:r>
            <a:r>
              <a:rPr lang="en-US" altLang="zh-TW" dirty="0" smtClean="0"/>
              <a:t>(n)+1			= </a:t>
            </a:r>
            <a:r>
              <a:rPr lang="el-GR" altLang="zh-TW" b="1" dirty="0"/>
              <a:t>Θ</a:t>
            </a:r>
            <a:r>
              <a:rPr lang="en-US" altLang="zh-TW" dirty="0" smtClean="0"/>
              <a:t>(</a:t>
            </a:r>
            <a:r>
              <a:rPr lang="en-US" altLang="zh-TW" dirty="0" smtClean="0">
                <a:solidFill>
                  <a:srgbClr val="800080"/>
                </a:solidFill>
              </a:rPr>
              <a:t>log</a:t>
            </a:r>
            <a:r>
              <a:rPr lang="en-US" altLang="zh-TW" baseline="-25000" dirty="0" smtClean="0">
                <a:solidFill>
                  <a:srgbClr val="800080"/>
                </a:solidFill>
              </a:rPr>
              <a:t>2</a:t>
            </a:r>
            <a:r>
              <a:rPr lang="en-US" altLang="zh-TW" dirty="0" smtClean="0">
                <a:solidFill>
                  <a:srgbClr val="800080"/>
                </a:solidFill>
              </a:rPr>
              <a:t>(n)</a:t>
            </a:r>
            <a:r>
              <a:rPr lang="en-US" altLang="zh-TW" dirty="0" smtClean="0"/>
              <a:t>) </a:t>
            </a:r>
          </a:p>
          <a:p>
            <a:pPr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Meanings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The time </a:t>
            </a:r>
            <a:r>
              <a:rPr lang="en-US" altLang="zh-TW" dirty="0"/>
              <a:t>complexity </a:t>
            </a:r>
            <a:r>
              <a:rPr lang="en-US" altLang="zh-TW" dirty="0" smtClean="0"/>
              <a:t>of Alg1~4 is </a:t>
            </a:r>
            <a:r>
              <a:rPr lang="en-US" altLang="zh-TW" b="1" dirty="0" smtClean="0">
                <a:solidFill>
                  <a:srgbClr val="800080"/>
                </a:solidFill>
                <a:ea typeface="標楷體" panose="03000509000000000000" pitchFamily="65" charset="-120"/>
              </a:rPr>
              <a:t>equal to n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The </a:t>
            </a:r>
            <a:r>
              <a:rPr lang="en-US" altLang="zh-TW" dirty="0"/>
              <a:t>time complexity </a:t>
            </a:r>
            <a:r>
              <a:rPr lang="en-US" altLang="zh-TW" dirty="0" smtClean="0"/>
              <a:t>of Alg5 </a:t>
            </a:r>
            <a:r>
              <a:rPr lang="en-US" altLang="zh-TW" dirty="0"/>
              <a:t>is </a:t>
            </a:r>
            <a:r>
              <a:rPr lang="en-US" altLang="zh-TW" b="1" dirty="0">
                <a:solidFill>
                  <a:srgbClr val="800080"/>
                </a:solidFill>
                <a:ea typeface="標楷體" panose="03000509000000000000" pitchFamily="65" charset="-120"/>
              </a:rPr>
              <a:t>equal to </a:t>
            </a:r>
            <a:r>
              <a:rPr lang="en-US" altLang="zh-TW" b="1" dirty="0" smtClean="0">
                <a:solidFill>
                  <a:srgbClr val="800080"/>
                </a:solidFill>
                <a:ea typeface="標楷體" panose="03000509000000000000" pitchFamily="65" charset="-120"/>
              </a:rPr>
              <a:t>log(n)</a:t>
            </a:r>
            <a:endParaRPr lang="en-US" altLang="zh-TW" dirty="0" smtClean="0"/>
          </a:p>
          <a:p>
            <a:pPr lvl="1">
              <a:tabLst>
                <a:tab pos="2152650" algn="l"/>
                <a:tab pos="2597150" algn="l"/>
              </a:tabLst>
            </a:pP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8470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Asymptotic Notations (</a:t>
            </a:r>
            <a:r>
              <a:rPr lang="el-GR" altLang="zh-TW" dirty="0" smtClean="0"/>
              <a:t>Ω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123</a:t>
            </a:fld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628650" y="1625600"/>
            <a:ext cx="7886700" cy="45513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Definition [Omega] </a:t>
            </a:r>
            <a:r>
              <a:rPr lang="en-US" altLang="zh-TW" dirty="0" smtClean="0">
                <a:solidFill>
                  <a:srgbClr val="CC00CC"/>
                </a:solidFill>
              </a:rPr>
              <a:t>(lower bound)</a:t>
            </a:r>
          </a:p>
          <a:p>
            <a:pPr>
              <a:buNone/>
            </a:pPr>
            <a:r>
              <a:rPr lang="en-US" altLang="zh-TW" dirty="0" smtClean="0"/>
              <a:t>	f(n) = </a:t>
            </a:r>
            <a:r>
              <a:rPr lang="en-US" altLang="zh-TW" dirty="0" smtClean="0">
                <a:latin typeface="Symbol" pitchFamily="18" charset="2"/>
              </a:rPr>
              <a:t>W</a:t>
            </a:r>
            <a:r>
              <a:rPr lang="en-US" altLang="zh-TW" dirty="0" smtClean="0"/>
              <a:t>(g(n)) (read as f of n is omega of g of n) </a:t>
            </a:r>
            <a:r>
              <a:rPr lang="en-US" altLang="zh-TW" dirty="0" err="1" smtClean="0"/>
              <a:t>iff</a:t>
            </a:r>
            <a:r>
              <a:rPr lang="en-US" altLang="zh-TW" dirty="0" smtClean="0"/>
              <a:t> (if and only if) there exist positive constants c and n</a:t>
            </a:r>
            <a:r>
              <a:rPr lang="en-US" altLang="zh-TW" baseline="-25000" dirty="0" smtClean="0"/>
              <a:t>0</a:t>
            </a:r>
            <a:r>
              <a:rPr lang="en-US" altLang="zh-TW" dirty="0" smtClean="0"/>
              <a:t> such that f(n) ≧ cg(n) for all n ≧ n</a:t>
            </a:r>
            <a:r>
              <a:rPr lang="en-US" altLang="zh-TW" baseline="-25000" dirty="0" smtClean="0"/>
              <a:t>0</a:t>
            </a:r>
            <a:r>
              <a:rPr lang="en-US" altLang="zh-TW" dirty="0" smtClean="0"/>
              <a:t>.</a:t>
            </a:r>
          </a:p>
          <a:p>
            <a:pPr>
              <a:buNone/>
            </a:pPr>
            <a:endParaRPr lang="en-US" altLang="zh-TW" dirty="0" smtClean="0"/>
          </a:p>
          <a:p>
            <a:r>
              <a:rPr lang="en-US" altLang="zh-TW" dirty="0" smtClean="0"/>
              <a:t>f(n) = 3n+2 = </a:t>
            </a:r>
            <a:r>
              <a:rPr lang="en-US" altLang="zh-TW" dirty="0" smtClean="0">
                <a:latin typeface="Symbol" pitchFamily="18" charset="2"/>
              </a:rPr>
              <a:t>W</a:t>
            </a:r>
            <a:r>
              <a:rPr lang="en-US" altLang="zh-TW" dirty="0" smtClean="0"/>
              <a:t>(n) (3n+2 ≧ 3n for n ≧ 2) </a:t>
            </a:r>
          </a:p>
          <a:p>
            <a:r>
              <a:rPr lang="en-US" altLang="zh-TW" dirty="0" smtClean="0"/>
              <a:t>f(n) = 100n+2 = </a:t>
            </a:r>
            <a:r>
              <a:rPr lang="en-US" altLang="zh-TW" dirty="0" smtClean="0">
                <a:latin typeface="Symbol" pitchFamily="18" charset="2"/>
              </a:rPr>
              <a:t>W</a:t>
            </a:r>
            <a:r>
              <a:rPr lang="en-US" altLang="zh-TW" dirty="0" smtClean="0"/>
              <a:t>(n) (100n+2 ≧ 100n for n ≧ 1) </a:t>
            </a:r>
          </a:p>
          <a:p>
            <a:r>
              <a:rPr lang="en-US" altLang="zh-TW" dirty="0" smtClean="0"/>
              <a:t>f(n) = 3n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+4n+2 = </a:t>
            </a:r>
            <a:r>
              <a:rPr lang="en-US" altLang="zh-TW" dirty="0" smtClean="0">
                <a:latin typeface="Symbol" pitchFamily="18" charset="2"/>
              </a:rPr>
              <a:t>W</a:t>
            </a:r>
            <a:r>
              <a:rPr lang="en-US" altLang="zh-TW" dirty="0" smtClean="0"/>
              <a:t>(n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) (3n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+4n-4 ≧ 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 for n ≧ 1) </a:t>
            </a:r>
          </a:p>
          <a:p>
            <a:r>
              <a:rPr lang="en-US" altLang="zh-TW" dirty="0" smtClean="0"/>
              <a:t>f(n) = 6*2</a:t>
            </a:r>
            <a:r>
              <a:rPr lang="en-US" altLang="zh-TW" baseline="30000" dirty="0" smtClean="0"/>
              <a:t>n</a:t>
            </a:r>
            <a:r>
              <a:rPr lang="en-US" altLang="zh-TW" dirty="0" smtClean="0"/>
              <a:t>+n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 = </a:t>
            </a:r>
            <a:r>
              <a:rPr lang="en-US" altLang="zh-TW" dirty="0" smtClean="0">
                <a:latin typeface="Symbol" pitchFamily="18" charset="2"/>
              </a:rPr>
              <a:t>W</a:t>
            </a:r>
            <a:r>
              <a:rPr lang="en-US" altLang="zh-TW" dirty="0" smtClean="0"/>
              <a:t>(2</a:t>
            </a:r>
            <a:r>
              <a:rPr lang="en-US" altLang="zh-TW" baseline="30000" dirty="0" smtClean="0"/>
              <a:t>n</a:t>
            </a:r>
            <a:r>
              <a:rPr lang="en-US" altLang="zh-TW" dirty="0" smtClean="0"/>
              <a:t>) (6*2</a:t>
            </a:r>
            <a:r>
              <a:rPr lang="en-US" altLang="zh-TW" baseline="30000" dirty="0" smtClean="0"/>
              <a:t>n</a:t>
            </a:r>
            <a:r>
              <a:rPr lang="en-US" altLang="zh-TW" dirty="0" smtClean="0"/>
              <a:t>+n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 ≧ 2</a:t>
            </a:r>
            <a:r>
              <a:rPr lang="en-US" altLang="zh-TW" baseline="30000" dirty="0" smtClean="0"/>
              <a:t>n</a:t>
            </a:r>
            <a:r>
              <a:rPr lang="en-US" altLang="zh-TW" dirty="0" smtClean="0"/>
              <a:t> for n ≧ 1)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142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Examples of Asymptotic </a:t>
            </a:r>
            <a:r>
              <a:rPr lang="en-US" altLang="zh-TW" dirty="0" smtClean="0"/>
              <a:t>Notations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Lower-bound (</a:t>
            </a:r>
            <a:r>
              <a:rPr lang="el-GR" altLang="zh-TW" b="1" dirty="0" smtClean="0"/>
              <a:t>Ω</a:t>
            </a:r>
            <a:r>
              <a:rPr lang="en-US" altLang="zh-TW" dirty="0" smtClean="0"/>
              <a:t>)</a:t>
            </a:r>
            <a:r>
              <a:rPr lang="en-US" altLang="zh-TW" b="1" dirty="0" smtClean="0"/>
              <a:t> </a:t>
            </a:r>
            <a:r>
              <a:rPr lang="en-US" altLang="zh-TW" dirty="0" smtClean="0"/>
              <a:t>descriptions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/>
              <a:t>Alg1 : n+1 				= </a:t>
            </a:r>
            <a:r>
              <a:rPr lang="el-GR" altLang="zh-TW" b="1" dirty="0" smtClean="0"/>
              <a:t>Ω</a:t>
            </a:r>
            <a:r>
              <a:rPr lang="en-US" altLang="zh-TW" dirty="0" smtClean="0"/>
              <a:t>(n</a:t>
            </a:r>
            <a:r>
              <a:rPr lang="en-US" altLang="zh-TW" dirty="0"/>
              <a:t>)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/>
              <a:t>Alg2 : n+1000			= </a:t>
            </a:r>
            <a:r>
              <a:rPr lang="el-GR" altLang="zh-TW" b="1" dirty="0" smtClean="0"/>
              <a:t>Ω</a:t>
            </a:r>
            <a:r>
              <a:rPr lang="en-US" altLang="zh-TW" dirty="0" smtClean="0"/>
              <a:t>(n</a:t>
            </a:r>
            <a:r>
              <a:rPr lang="en-US" altLang="zh-TW" dirty="0"/>
              <a:t>)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/>
              <a:t>Alg3 : 1000n			= </a:t>
            </a:r>
            <a:r>
              <a:rPr lang="el-GR" altLang="zh-TW" b="1" dirty="0" smtClean="0"/>
              <a:t>Ω</a:t>
            </a:r>
            <a:r>
              <a:rPr lang="en-US" altLang="zh-TW" dirty="0" smtClean="0"/>
              <a:t>(n</a:t>
            </a:r>
            <a:r>
              <a:rPr lang="en-US" altLang="zh-TW" dirty="0"/>
              <a:t>)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/>
              <a:t>Alg4 : 1000n+1000	= </a:t>
            </a:r>
            <a:r>
              <a:rPr lang="el-GR" altLang="zh-TW" b="1" dirty="0" smtClean="0"/>
              <a:t>Ω</a:t>
            </a:r>
            <a:r>
              <a:rPr lang="en-US" altLang="zh-TW" dirty="0" smtClean="0"/>
              <a:t>(n</a:t>
            </a:r>
            <a:r>
              <a:rPr lang="en-US" altLang="zh-TW" dirty="0"/>
              <a:t>)</a:t>
            </a:r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/>
              <a:t>Alg5 : </a:t>
            </a:r>
            <a:r>
              <a:rPr lang="en-US" altLang="zh-TW" dirty="0" smtClean="0"/>
              <a:t>log</a:t>
            </a:r>
            <a:r>
              <a:rPr lang="en-US" altLang="zh-TW" baseline="-25000" dirty="0" smtClean="0"/>
              <a:t>2</a:t>
            </a:r>
            <a:r>
              <a:rPr lang="en-US" altLang="zh-TW" dirty="0" smtClean="0"/>
              <a:t>(n</a:t>
            </a:r>
            <a:r>
              <a:rPr lang="en-US" altLang="zh-TW" dirty="0"/>
              <a:t>)+1			= </a:t>
            </a:r>
            <a:r>
              <a:rPr lang="el-GR" altLang="zh-TW" b="1" dirty="0" smtClean="0"/>
              <a:t>Ω</a:t>
            </a:r>
            <a:r>
              <a:rPr lang="en-US" altLang="zh-TW" dirty="0" smtClean="0"/>
              <a:t>(</a:t>
            </a:r>
            <a:r>
              <a:rPr lang="en-US" altLang="zh-TW" dirty="0" smtClean="0">
                <a:solidFill>
                  <a:srgbClr val="800080"/>
                </a:solidFill>
              </a:rPr>
              <a:t>log</a:t>
            </a:r>
            <a:r>
              <a:rPr lang="en-US" altLang="zh-TW" baseline="-25000" dirty="0" smtClean="0">
                <a:solidFill>
                  <a:srgbClr val="800080"/>
                </a:solidFill>
              </a:rPr>
              <a:t>2</a:t>
            </a:r>
            <a:r>
              <a:rPr lang="en-US" altLang="zh-TW" dirty="0" smtClean="0">
                <a:solidFill>
                  <a:srgbClr val="800080"/>
                </a:solidFill>
              </a:rPr>
              <a:t>(n</a:t>
            </a:r>
            <a:r>
              <a:rPr lang="en-US" altLang="zh-TW" dirty="0">
                <a:solidFill>
                  <a:srgbClr val="800080"/>
                </a:solidFill>
              </a:rPr>
              <a:t>)</a:t>
            </a:r>
            <a:r>
              <a:rPr lang="en-US" altLang="zh-TW" dirty="0"/>
              <a:t>) </a:t>
            </a:r>
          </a:p>
          <a:p>
            <a:r>
              <a:rPr lang="en-US" altLang="zh-TW" dirty="0" smtClean="0"/>
              <a:t>Meanings</a:t>
            </a:r>
          </a:p>
          <a:p>
            <a:pPr lvl="1"/>
            <a:r>
              <a:rPr lang="en-US" altLang="zh-TW" dirty="0" smtClean="0"/>
              <a:t>The time complexity of Alg1~4 </a:t>
            </a:r>
            <a:r>
              <a:rPr lang="en-US" altLang="zh-TW" b="1" dirty="0" smtClean="0">
                <a:solidFill>
                  <a:srgbClr val="800080"/>
                </a:solidFill>
              </a:rPr>
              <a:t>is no less than n</a:t>
            </a:r>
          </a:p>
          <a:p>
            <a:pPr lvl="1"/>
            <a:r>
              <a:rPr lang="en-US" altLang="zh-TW" dirty="0" smtClean="0"/>
              <a:t>The </a:t>
            </a:r>
            <a:r>
              <a:rPr lang="en-US" altLang="zh-TW" dirty="0"/>
              <a:t>time complexity </a:t>
            </a:r>
            <a:r>
              <a:rPr lang="en-US" altLang="zh-TW" dirty="0" smtClean="0"/>
              <a:t>of Alg5 </a:t>
            </a:r>
            <a:r>
              <a:rPr lang="en-US" altLang="zh-TW" b="1" dirty="0">
                <a:solidFill>
                  <a:srgbClr val="800080"/>
                </a:solidFill>
              </a:rPr>
              <a:t>is no less than</a:t>
            </a:r>
            <a:r>
              <a:rPr lang="en-US" altLang="zh-TW" b="1" dirty="0" smtClean="0">
                <a:solidFill>
                  <a:srgbClr val="800080"/>
                </a:solidFill>
              </a:rPr>
              <a:t> log(n)</a:t>
            </a:r>
            <a:endParaRPr lang="en-US" altLang="zh-TW" b="1" dirty="0">
              <a:solidFill>
                <a:srgbClr val="800080"/>
              </a:solidFill>
            </a:endParaRPr>
          </a:p>
          <a:p>
            <a:pPr lvl="1"/>
            <a:endParaRPr lang="zh-TW" altLang="en-US" dirty="0"/>
          </a:p>
          <a:p>
            <a:pPr lvl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3464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Examples of Asymptotic </a:t>
            </a:r>
            <a:r>
              <a:rPr lang="en-US" altLang="zh-TW" dirty="0" smtClean="0"/>
              <a:t>Notations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These </a:t>
            </a:r>
            <a:r>
              <a:rPr lang="en-US" altLang="zh-TW" dirty="0" smtClean="0"/>
              <a:t>lower-bound </a:t>
            </a:r>
            <a:r>
              <a:rPr lang="en-US" altLang="zh-TW" dirty="0"/>
              <a:t>(</a:t>
            </a:r>
            <a:r>
              <a:rPr lang="el-GR" altLang="zh-TW" b="1" dirty="0"/>
              <a:t>Ω</a:t>
            </a:r>
            <a:r>
              <a:rPr lang="el-GR" altLang="zh-TW" dirty="0"/>
              <a:t>) </a:t>
            </a:r>
            <a:r>
              <a:rPr lang="en-US" altLang="zh-TW" dirty="0" smtClean="0"/>
              <a:t>descriptions are true of course</a:t>
            </a:r>
            <a:endParaRPr lang="en-US" altLang="zh-TW" dirty="0"/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 smtClean="0"/>
              <a:t>Alg1 </a:t>
            </a:r>
            <a:r>
              <a:rPr lang="en-US" altLang="zh-TW" dirty="0"/>
              <a:t>: n+1 				= </a:t>
            </a:r>
            <a:r>
              <a:rPr lang="el-GR" altLang="zh-TW" b="1" dirty="0" smtClean="0"/>
              <a:t>Ω</a:t>
            </a:r>
            <a:r>
              <a:rPr lang="en-US" altLang="zh-TW" dirty="0" smtClean="0"/>
              <a:t>(</a:t>
            </a:r>
            <a:r>
              <a:rPr lang="en-US" altLang="zh-TW" dirty="0" smtClean="0">
                <a:solidFill>
                  <a:srgbClr val="800080"/>
                </a:solidFill>
              </a:rPr>
              <a:t>log</a:t>
            </a:r>
            <a:r>
              <a:rPr lang="en-US" altLang="zh-TW" baseline="-25000" dirty="0" smtClean="0">
                <a:solidFill>
                  <a:srgbClr val="800080"/>
                </a:solidFill>
              </a:rPr>
              <a:t>2</a:t>
            </a:r>
            <a:r>
              <a:rPr lang="en-US" altLang="zh-TW" dirty="0" smtClean="0">
                <a:solidFill>
                  <a:srgbClr val="800080"/>
                </a:solidFill>
              </a:rPr>
              <a:t>(n)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/>
              <a:t>Alg2 : n+1000			= </a:t>
            </a:r>
            <a:r>
              <a:rPr lang="el-GR" altLang="zh-TW" b="1" dirty="0" smtClean="0"/>
              <a:t>Ω</a:t>
            </a:r>
            <a:r>
              <a:rPr lang="en-US" altLang="zh-TW" dirty="0" smtClean="0"/>
              <a:t>(</a:t>
            </a:r>
            <a:r>
              <a:rPr lang="en-US" altLang="zh-TW" dirty="0" smtClean="0">
                <a:solidFill>
                  <a:srgbClr val="800080"/>
                </a:solidFill>
              </a:rPr>
              <a:t>log</a:t>
            </a:r>
            <a:r>
              <a:rPr lang="en-US" altLang="zh-TW" baseline="-25000" dirty="0" smtClean="0">
                <a:solidFill>
                  <a:srgbClr val="800080"/>
                </a:solidFill>
              </a:rPr>
              <a:t>2</a:t>
            </a:r>
            <a:r>
              <a:rPr lang="en-US" altLang="zh-TW" dirty="0" smtClean="0">
                <a:solidFill>
                  <a:srgbClr val="800080"/>
                </a:solidFill>
              </a:rPr>
              <a:t>(n)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/>
              <a:t>Alg3 : 1000n			= </a:t>
            </a:r>
            <a:r>
              <a:rPr lang="el-GR" altLang="zh-TW" b="1" dirty="0" smtClean="0"/>
              <a:t>Ω</a:t>
            </a:r>
            <a:r>
              <a:rPr lang="en-US" altLang="zh-TW" dirty="0" smtClean="0"/>
              <a:t>(</a:t>
            </a:r>
            <a:r>
              <a:rPr lang="en-US" altLang="zh-TW" dirty="0" smtClean="0">
                <a:solidFill>
                  <a:srgbClr val="800080"/>
                </a:solidFill>
              </a:rPr>
              <a:t>log</a:t>
            </a:r>
            <a:r>
              <a:rPr lang="en-US" altLang="zh-TW" baseline="-25000" dirty="0" smtClean="0">
                <a:solidFill>
                  <a:srgbClr val="800080"/>
                </a:solidFill>
              </a:rPr>
              <a:t>2</a:t>
            </a:r>
            <a:r>
              <a:rPr lang="en-US" altLang="zh-TW" dirty="0" smtClean="0">
                <a:solidFill>
                  <a:srgbClr val="800080"/>
                </a:solidFill>
              </a:rPr>
              <a:t>(n)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lvl="1">
              <a:tabLst>
                <a:tab pos="2152650" algn="l"/>
                <a:tab pos="2597150" algn="l"/>
              </a:tabLst>
            </a:pPr>
            <a:r>
              <a:rPr lang="en-US" altLang="zh-TW" dirty="0"/>
              <a:t>Alg4 : 1000n+1000	= </a:t>
            </a:r>
            <a:r>
              <a:rPr lang="el-GR" altLang="zh-TW" b="1" dirty="0" smtClean="0"/>
              <a:t>Ω</a:t>
            </a:r>
            <a:r>
              <a:rPr lang="en-US" altLang="zh-TW" dirty="0" smtClean="0"/>
              <a:t>(</a:t>
            </a:r>
            <a:r>
              <a:rPr lang="en-US" altLang="zh-TW" dirty="0" smtClean="0">
                <a:solidFill>
                  <a:srgbClr val="800080"/>
                </a:solidFill>
              </a:rPr>
              <a:t>log</a:t>
            </a:r>
            <a:r>
              <a:rPr lang="en-US" altLang="zh-TW" baseline="-25000" dirty="0" smtClean="0">
                <a:solidFill>
                  <a:srgbClr val="800080"/>
                </a:solidFill>
              </a:rPr>
              <a:t>2</a:t>
            </a:r>
            <a:r>
              <a:rPr lang="en-US" altLang="zh-TW" dirty="0" smtClean="0">
                <a:solidFill>
                  <a:srgbClr val="800080"/>
                </a:solidFill>
              </a:rPr>
              <a:t>(n)</a:t>
            </a:r>
            <a:r>
              <a:rPr lang="en-US" altLang="zh-TW" dirty="0" smtClean="0"/>
              <a:t>)</a:t>
            </a:r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altLang="zh-TW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zh-TW" dirty="0" smtClean="0"/>
              <a:t>Meanings</a:t>
            </a:r>
          </a:p>
          <a:p>
            <a:pPr lvl="1"/>
            <a:r>
              <a:rPr lang="en-US" altLang="zh-TW" dirty="0" smtClean="0"/>
              <a:t>The time complexity of Alg1~4 </a:t>
            </a:r>
            <a:r>
              <a:rPr lang="en-US" altLang="zh-TW" b="1" dirty="0" smtClean="0">
                <a:solidFill>
                  <a:srgbClr val="800080"/>
                </a:solidFill>
              </a:rPr>
              <a:t>is no less than log(n)</a:t>
            </a:r>
            <a:endParaRPr lang="en-US" altLang="zh-TW" b="1" dirty="0">
              <a:solidFill>
                <a:srgbClr val="800080"/>
              </a:solidFill>
            </a:endParaRPr>
          </a:p>
          <a:p>
            <a:pPr lvl="1"/>
            <a:endParaRPr lang="zh-TW" altLang="en-US" dirty="0"/>
          </a:p>
          <a:p>
            <a:pPr lvl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4349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Asymptotic Notations (</a:t>
            </a:r>
            <a:r>
              <a:rPr lang="en-US" altLang="zh-TW" dirty="0"/>
              <a:t>O, </a:t>
            </a:r>
            <a:r>
              <a:rPr lang="el-GR" altLang="zh-TW" dirty="0"/>
              <a:t>Ω</a:t>
            </a:r>
            <a:r>
              <a:rPr lang="en-US" altLang="zh-TW" dirty="0"/>
              <a:t>, </a:t>
            </a:r>
            <a:r>
              <a:rPr lang="el-GR" altLang="zh-TW" dirty="0" smtClean="0"/>
              <a:t>Θ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endParaRPr lang="en-US" altLang="zh-TW" dirty="0" smtClean="0"/>
              </a:p>
              <a:p>
                <a:endParaRPr lang="en-US" altLang="zh-TW" dirty="0"/>
              </a:p>
              <a:p>
                <a:pPr lvl="1"/>
                <a:endParaRPr lang="en-US" altLang="zh-TW" dirty="0" smtClean="0"/>
              </a:p>
              <a:p>
                <a:pPr lvl="1"/>
                <a:endParaRPr lang="en-US" altLang="zh-TW" dirty="0" smtClean="0"/>
              </a:p>
              <a:p>
                <a:endParaRPr lang="en-US" altLang="zh-TW" dirty="0" smtClean="0"/>
              </a:p>
              <a:p>
                <a:r>
                  <a:rPr lang="pt-BR" altLang="zh-TW" dirty="0" smtClean="0"/>
                  <a:t>“f(n</a:t>
                </a:r>
                <a:r>
                  <a:rPr lang="pt-BR" altLang="zh-TW" dirty="0"/>
                  <a:t>) = </a:t>
                </a:r>
                <a:r>
                  <a:rPr lang="pt-BR" altLang="zh-TW" dirty="0" smtClean="0"/>
                  <a:t>O(n)” read as</a:t>
                </a:r>
              </a:p>
              <a:p>
                <a:pPr lvl="1"/>
                <a:r>
                  <a:rPr lang="pt-BR" altLang="zh-TW" dirty="0" smtClean="0"/>
                  <a:t>“f of n is big O of n”</a:t>
                </a:r>
              </a:p>
              <a:p>
                <a:r>
                  <a:rPr lang="pt-BR" altLang="zh-TW" dirty="0" smtClean="0"/>
                  <a:t>We can alternatively say</a:t>
                </a:r>
                <a:br>
                  <a:rPr lang="pt-BR" altLang="zh-TW" dirty="0" smtClean="0"/>
                </a:br>
                <a:r>
                  <a:rPr lang="pt-BR" altLang="zh-TW" dirty="0" smtClean="0"/>
                  <a:t>“f(n</a:t>
                </a:r>
                <a:r>
                  <a:rPr lang="pt-BR" altLang="zh-TW" dirty="0"/>
                  <a:t>) </a:t>
                </a:r>
                <a14:m>
                  <m:oMath xmlns:m="http://schemas.openxmlformats.org/officeDocument/2006/math">
                    <m:r>
                      <a:rPr lang="pt-BR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pt-BR" altLang="zh-TW" dirty="0" smtClean="0"/>
                  <a:t> O(n</a:t>
                </a:r>
                <a:r>
                  <a:rPr lang="pt-BR" altLang="zh-TW" dirty="0"/>
                  <a:t>)” </a:t>
                </a:r>
                <a:endParaRPr lang="pt-BR" altLang="zh-TW" dirty="0" smtClean="0"/>
              </a:p>
              <a:p>
                <a:pPr lvl="1"/>
                <a:r>
                  <a:rPr lang="pt-BR" altLang="zh-TW" dirty="0" smtClean="0"/>
                  <a:t>“f of n belongs to big O of n”</a:t>
                </a:r>
                <a:endParaRPr lang="pt-BR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126</a:t>
            </a:fld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8690656"/>
              </p:ext>
            </p:extLst>
          </p:nvPr>
        </p:nvGraphicFramePr>
        <p:xfrm>
          <a:off x="921167" y="1509333"/>
          <a:ext cx="7347399" cy="1737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61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14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698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/>
                        <a:t>O</a:t>
                      </a:r>
                      <a:endParaRPr lang="zh-TW" alt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/>
                        <a:t>Big O</a:t>
                      </a:r>
                      <a:endParaRPr lang="zh-TW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rgbClr val="800080"/>
                          </a:solidFill>
                        </a:rPr>
                        <a:t>Upper bound</a:t>
                      </a:r>
                      <a:endParaRPr lang="zh-TW" altLang="en-US" sz="2400" dirty="0">
                        <a:solidFill>
                          <a:srgbClr val="80008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altLang="zh-TW" sz="2400" b="1" dirty="0" smtClean="0"/>
                        <a:t>Θ</a:t>
                      </a:r>
                      <a:endParaRPr lang="zh-TW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Theta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rgbClr val="800080"/>
                          </a:solidFill>
                        </a:rPr>
                        <a:t>Tight bound </a:t>
                      </a:r>
                      <a:r>
                        <a:rPr lang="en-US" altLang="zh-TW" sz="2400" dirty="0" smtClean="0"/>
                        <a:t>(i.e., both an upper</a:t>
                      </a:r>
                      <a:r>
                        <a:rPr lang="en-US" altLang="zh-TW" sz="2400" baseline="0" dirty="0" smtClean="0"/>
                        <a:t> bound and lower bound </a:t>
                      </a:r>
                      <a:r>
                        <a:rPr lang="en-US" altLang="zh-TW" sz="2400" dirty="0" smtClean="0"/>
                        <a:t>)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TW" sz="2400" b="1" dirty="0" smtClean="0"/>
                        <a:t>Ω</a:t>
                      </a:r>
                      <a:endParaRPr lang="zh-TW" alt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Omega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rgbClr val="800080"/>
                          </a:solidFill>
                        </a:rPr>
                        <a:t>Lower bound </a:t>
                      </a:r>
                      <a:endParaRPr lang="zh-TW" altLang="en-US" sz="2400" dirty="0">
                        <a:solidFill>
                          <a:srgbClr val="80008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雲朵形 5"/>
          <p:cNvSpPr/>
          <p:nvPr/>
        </p:nvSpPr>
        <p:spPr>
          <a:xfrm>
            <a:off x="5224966" y="3420975"/>
            <a:ext cx="3457828" cy="2464674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593154" y="3859107"/>
            <a:ext cx="2675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 smtClean="0"/>
              <a:t>“</a:t>
            </a:r>
            <a:r>
              <a:rPr lang="en-US" altLang="zh-TW" sz="2400" b="1" dirty="0" smtClean="0"/>
              <a:t>Big</a:t>
            </a:r>
            <a:r>
              <a:rPr lang="en-US" altLang="zh-TW" sz="2400" dirty="0" smtClean="0"/>
              <a:t>” O </a:t>
            </a:r>
            <a:r>
              <a:rPr lang="en-US" altLang="zh-TW" sz="2400" dirty="0" smtClean="0">
                <a:sym typeface="Wingdings" panose="05000000000000000000" pitchFamily="2" charset="2"/>
              </a:rPr>
              <a:t> Upper</a:t>
            </a:r>
            <a:endParaRPr lang="zh-TW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5540633" y="4350026"/>
            <a:ext cx="2826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 smtClean="0"/>
              <a:t>“</a:t>
            </a:r>
            <a:r>
              <a:rPr lang="el-GR" altLang="zh-TW" sz="2400" b="1" dirty="0" smtClean="0"/>
              <a:t>Θ</a:t>
            </a:r>
            <a:r>
              <a:rPr lang="en-US" altLang="zh-TW" sz="2400" dirty="0" smtClean="0"/>
              <a:t>” </a:t>
            </a:r>
            <a:r>
              <a:rPr lang="en-US" altLang="zh-TW" sz="2400" dirty="0" smtClean="0">
                <a:sym typeface="Wingdings" panose="05000000000000000000" pitchFamily="2" charset="2"/>
              </a:rPr>
              <a:t> A hyphen in the middle </a:t>
            </a:r>
            <a:br>
              <a:rPr lang="en-US" altLang="zh-TW" sz="2400" dirty="0" smtClean="0">
                <a:sym typeface="Wingdings" panose="05000000000000000000" pitchFamily="2" charset="2"/>
              </a:rPr>
            </a:br>
            <a:r>
              <a:rPr lang="en-US" altLang="zh-TW" sz="2400" dirty="0" smtClean="0">
                <a:sym typeface="Wingdings" panose="05000000000000000000" pitchFamily="2" charset="2"/>
              </a:rPr>
              <a:t> tight bound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39565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Big </a:t>
            </a:r>
            <a:r>
              <a:rPr lang="en-US" altLang="zh-TW" dirty="0"/>
              <a:t>O </a:t>
            </a:r>
            <a:r>
              <a:rPr lang="en-US" altLang="zh-TW" dirty="0" smtClean="0"/>
              <a:t>Definitions  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 smtClean="0"/>
                  <a:t> f(n) = O(g(n)) </a:t>
                </a:r>
                <a:r>
                  <a:rPr lang="en-US" altLang="zh-TW" i="1" dirty="0" err="1" smtClean="0"/>
                  <a:t>iff</a:t>
                </a:r>
                <a:r>
                  <a:rPr lang="en-US" altLang="zh-TW" i="1" dirty="0" smtClean="0"/>
                  <a:t/>
                </a:r>
              </a:p>
              <a:p>
                <a:pPr lvl="1"/>
                <a:r>
                  <a:rPr lang="en-US" altLang="zh-TW" dirty="0" smtClean="0"/>
                  <a:t>there </a:t>
                </a:r>
                <a:r>
                  <a:rPr lang="en-US" altLang="zh-TW" dirty="0"/>
                  <a:t>exist positive constants</a:t>
                </a:r>
                <a:r>
                  <a:rPr lang="en-US" altLang="zh-TW" dirty="0">
                    <a:solidFill>
                      <a:srgbClr val="800080"/>
                    </a:solidFill>
                  </a:rPr>
                  <a:t> c </a:t>
                </a:r>
                <a:r>
                  <a:rPr lang="en-US" altLang="zh-TW" dirty="0"/>
                  <a:t>and </a:t>
                </a:r>
                <a:r>
                  <a:rPr lang="en-US" altLang="zh-TW" dirty="0">
                    <a:solidFill>
                      <a:srgbClr val="800080"/>
                    </a:solidFill>
                  </a:rPr>
                  <a:t>n</a:t>
                </a:r>
                <a:r>
                  <a:rPr lang="en-US" altLang="zh-TW" baseline="-25000" dirty="0">
                    <a:solidFill>
                      <a:srgbClr val="800080"/>
                    </a:solidFill>
                  </a:rPr>
                  <a:t>0</a:t>
                </a:r>
                <a:r>
                  <a:rPr lang="en-US" altLang="zh-TW" dirty="0"/>
                  <a:t/>
                </a:r>
                <a:r>
                  <a:rPr lang="en-US" altLang="zh-TW" dirty="0" smtClean="0"/>
                  <a:t/>
                </a:r>
                <a:br>
                  <a:rPr lang="en-US" altLang="zh-TW" dirty="0" smtClean="0"/>
                </a:br>
                <a:r>
                  <a:rPr lang="en-US" altLang="zh-TW" dirty="0" smtClean="0"/>
                  <a:t>such </a:t>
                </a:r>
                <a:r>
                  <a:rPr lang="en-US" altLang="zh-TW" dirty="0"/>
                  <a:t>that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f(n)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dirty="0" smtClean="0">
                    <a:solidFill>
                      <a:srgbClr val="800080"/>
                    </a:solidFill>
                  </a:rPr>
                  <a:t/>
                </a:r>
                <a:r>
                  <a:rPr lang="en-US" altLang="zh-TW" dirty="0" smtClean="0">
                    <a:solidFill>
                      <a:srgbClr val="80008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c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dirty="0" smtClean="0">
                    <a:solidFill>
                      <a:srgbClr val="800080"/>
                    </a:solidFill>
                  </a:rPr>
                  <a:t>g(n</a:t>
                </a:r>
                <a:r>
                  <a:rPr lang="en-US" altLang="zh-TW" dirty="0">
                    <a:solidFill>
                      <a:srgbClr val="800080"/>
                    </a:solidFill>
                  </a:rPr>
                  <a:t>) </a:t>
                </a:r>
                <a:r>
                  <a:rPr lang="en-US" altLang="zh-TW" dirty="0" smtClean="0"/>
                  <a:t>for all </a:t>
                </a:r>
                <a:r>
                  <a:rPr lang="en-US" altLang="zh-TW" dirty="0"/>
                  <a:t>n,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n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dirty="0" smtClean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n</a:t>
                </a:r>
                <a:r>
                  <a:rPr lang="en-US" altLang="zh-TW" baseline="-25000" dirty="0" smtClean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0</a:t>
                </a:r>
              </a:p>
              <a:p>
                <a:endParaRPr lang="en-US" altLang="zh-TW" dirty="0" smtClean="0"/>
              </a:p>
              <a:p>
                <a:pPr lvl="1"/>
                <a:endParaRPr lang="en-US" altLang="zh-TW" dirty="0" smtClean="0"/>
              </a:p>
              <a:p>
                <a:r>
                  <a:rPr lang="en-US" altLang="zh-TW" dirty="0" smtClean="0"/>
                  <a:t>Example</a:t>
                </a: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 smtClean="0"/>
                  <a:t>n+1</a:t>
                </a:r>
                <a:r>
                  <a:rPr lang="en-US" altLang="zh-TW" sz="2000" dirty="0" smtClean="0"/>
                  <a:t/>
                </a:r>
                <a:r>
                  <a:rPr lang="en-US" altLang="zh-TW" sz="2000" dirty="0"/>
                  <a:t/>
                </a:r>
                <a:r>
                  <a:rPr lang="en-US" altLang="zh-TW" sz="2000" dirty="0" smtClean="0"/>
                  <a:t>= O(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dirty="0" smtClean="0"/>
                  <a:t>),</a:t>
                </a:r>
                <a:r>
                  <a:rPr lang="zh-TW" altLang="en-US" sz="2000" dirty="0" smtClean="0"/>
                  <a:t/>
                </a:r>
                <a:r>
                  <a:rPr lang="en-US" altLang="zh-TW" sz="2000" dirty="0" smtClean="0"/>
                  <a:t/>
                </a:r>
                <a:r>
                  <a:rPr lang="en-US" altLang="zh-TW" sz="2000" u="sng" dirty="0" smtClean="0"/>
                  <a:t>n+1</a:t>
                </a:r>
                <a:r>
                  <a:rPr lang="en-US" altLang="zh-TW" sz="2000" dirty="0" smtClean="0"/>
                  <a:t/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 2</a:t>
                </a:r>
                <a14:m>
                  <m:oMath xmlns:m="http://schemas.openxmlformats.org/officeDocument/2006/math">
                    <m:r>
                      <a:rPr lang="en-US" altLang="zh-TW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 smtClean="0"/>
                  <a:t>n</a:t>
                </a:r>
                <a:r>
                  <a:rPr lang="en-US" altLang="zh-TW" sz="2000" dirty="0" smtClean="0"/>
                  <a:t/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000" dirty="0" smtClean="0"/>
                  <a:t> n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000" dirty="0" smtClean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:endParaRPr lang="en-US" altLang="zh-TW" sz="2000" dirty="0">
                  <a:solidFill>
                    <a:srgbClr val="800080"/>
                  </a:solidFill>
                </a:endParaRP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 smtClean="0"/>
                  <a:t>n+1000</a:t>
                </a:r>
                <a:r>
                  <a:rPr lang="en-US" altLang="zh-TW" sz="2000" dirty="0" smtClean="0"/>
                  <a:t>	= O(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dirty="0" smtClean="0"/>
                  <a:t>),	</a:t>
                </a:r>
                <a:r>
                  <a:rPr lang="en-US" altLang="zh-TW" sz="2000" u="sng" dirty="0" smtClean="0"/>
                  <a:t>n+1000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 1001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 smtClean="0"/>
                  <a:t>n</a:t>
                </a:r>
                <a:r>
                  <a:rPr lang="en-US" altLang="zh-TW" sz="2000" dirty="0" smtClean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000" dirty="0"/>
                  <a:t/>
                </a:r>
                <a:r>
                  <a:rPr lang="en-US" altLang="zh-TW" sz="2000" dirty="0" smtClean="0"/>
                  <a:t>n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0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 smtClean="0"/>
                  <a:t>1000n</a:t>
                </a:r>
                <a:r>
                  <a:rPr lang="en-US" altLang="zh-TW" sz="2000" dirty="0" smtClean="0"/>
                  <a:t>	= O(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dirty="0" smtClean="0"/>
                  <a:t>),	</a:t>
                </a:r>
                <a:r>
                  <a:rPr lang="en-US" altLang="zh-TW" sz="2000" u="sng" dirty="0" smtClean="0"/>
                  <a:t>1000n</a:t>
                </a:r>
                <a:r>
                  <a:rPr lang="en-US" altLang="zh-TW" sz="2000" dirty="0" smtClean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 1000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 smtClean="0"/>
                  <a:t>n</a:t>
                </a:r>
                <a:r>
                  <a:rPr lang="en-US" altLang="zh-TW" sz="2000" dirty="0" smtClean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000" dirty="0"/>
                  <a:t/>
                </a:r>
                <a:r>
                  <a:rPr lang="en-US" altLang="zh-TW" sz="2000" dirty="0" smtClean="0"/>
                  <a:t>n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0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 smtClean="0"/>
                  <a:t>1000n+1000</a:t>
                </a:r>
                <a:r>
                  <a:rPr lang="en-US" altLang="zh-TW" sz="2000" dirty="0" smtClean="0"/>
                  <a:t>	= O(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dirty="0" smtClean="0"/>
                  <a:t>),	</a:t>
                </a:r>
                <a:r>
                  <a:rPr lang="en-US" altLang="zh-TW" sz="2000" u="sng" dirty="0" smtClean="0"/>
                  <a:t>1000n+1000</a:t>
                </a:r>
                <a:r>
                  <a:rPr lang="en-US" altLang="zh-TW" sz="2000" dirty="0" smtClean="0">
                    <a:ea typeface="Cambria Math" panose="02040503050406030204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sz="2000" dirty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/>
                </a:r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2000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/>
                  <a:t>n</a:t>
                </a:r>
                <a:r>
                  <a:rPr lang="en-US" altLang="zh-TW" sz="2000" dirty="0"/>
                  <a:t/>
                </a:r>
                <a:r>
                  <a:rPr lang="en-US" altLang="zh-TW" sz="2000" dirty="0" smtClean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000" dirty="0"/>
                  <a:t> n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0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 smtClean="0"/>
                  <a:t>log(n)+1</a:t>
                </a:r>
                <a:r>
                  <a:rPr lang="en-US" altLang="zh-TW" sz="2000" dirty="0" smtClean="0"/>
                  <a:t>	= O(</a:t>
                </a:r>
                <a:r>
                  <a:rPr lang="en-US" altLang="zh-TW" sz="2000" u="sng" dirty="0" smtClean="0"/>
                  <a:t>log(n)</a:t>
                </a:r>
                <a:r>
                  <a:rPr lang="en-US" altLang="zh-TW" sz="2000" dirty="0" smtClean="0"/>
                  <a:t>),</a:t>
                </a:r>
                <a:r>
                  <a:rPr lang="en-US" altLang="zh-TW" sz="2000" dirty="0" smtClean="0">
                    <a:solidFill>
                      <a:srgbClr val="C00000"/>
                    </a:solidFill>
                  </a:rPr>
                  <a:t/>
                </a:r>
                <a:r>
                  <a:rPr lang="en-US" altLang="zh-TW" sz="2000" u="sng" dirty="0" smtClean="0"/>
                  <a:t>log(n)+1</a:t>
                </a:r>
                <a:r>
                  <a:rPr lang="en-US" altLang="zh-TW" sz="2000" dirty="0">
                    <a:ea typeface="Cambria Math" panose="02040503050406030204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sz="2000" dirty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/>
                </a:r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 smtClean="0"/>
                  <a:t>log(n)</a:t>
                </a:r>
                <a:r>
                  <a:rPr lang="en-US" altLang="zh-TW" sz="2000" dirty="0" smtClean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000" dirty="0"/>
                  <a:t> n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0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10</a:t>
                </a:r>
              </a:p>
              <a:p>
                <a:pPr marL="457200" lvl="1" indent="0">
                  <a:buNone/>
                </a:pPr>
                <a:endParaRPr lang="en-US" altLang="zh-TW" dirty="0"/>
              </a:p>
              <a:p>
                <a:pPr lvl="1"/>
                <a:endParaRPr lang="zh-TW" altLang="en-US" baseline="-25000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127</a:t>
            </a:fld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矩形圖說文字 4"/>
              <p:cNvSpPr/>
              <p:nvPr/>
            </p:nvSpPr>
            <p:spPr>
              <a:xfrm>
                <a:off x="4207099" y="1384555"/>
                <a:ext cx="3553163" cy="392407"/>
              </a:xfrm>
              <a:prstGeom prst="wedgeRectCallout">
                <a:avLst>
                  <a:gd name="adj1" fmla="val -69332"/>
                  <a:gd name="adj2" fmla="val 38118"/>
                </a:avLst>
              </a:prstGeom>
              <a:solidFill>
                <a:schemeClr val="bg1">
                  <a:alpha val="89804"/>
                </a:schemeClr>
              </a:solidFill>
              <a:ln>
                <a:solidFill>
                  <a:schemeClr val="tx1"/>
                </a:solidFill>
                <a:prstDash val="sysDash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TW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“</a:t>
                </a:r>
                <a:r>
                  <a:rPr lang="en-US" altLang="zh-TW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iff</a:t>
                </a:r>
                <a:r>
                  <a:rPr lang="en-US" altLang="zh-TW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” means “if and only if” (“</a:t>
                </a:r>
                <a14:m>
                  <m:oMath xmlns:m="http://schemas.openxmlformats.org/officeDocument/2006/math">
                    <m:r>
                      <a:rPr lang="en-US" altLang="zh-TW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altLang="zh-TW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”)</a:t>
                </a:r>
              </a:p>
            </p:txBody>
          </p:sp>
        </mc:Choice>
        <mc:Fallback>
          <p:sp>
            <p:nvSpPr>
              <p:cNvPr id="5" name="矩形圖說文字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099" y="1384555"/>
                <a:ext cx="3553163" cy="392407"/>
              </a:xfrm>
              <a:prstGeom prst="wedgeRectCallout">
                <a:avLst>
                  <a:gd name="adj1" fmla="val -69332"/>
                  <a:gd name="adj2" fmla="val 38118"/>
                </a:avLst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  <a:prstDash val="sysDash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矩形圖說文字 5"/>
              <p:cNvSpPr/>
              <p:nvPr/>
            </p:nvSpPr>
            <p:spPr>
              <a:xfrm>
                <a:off x="2087745" y="2991637"/>
                <a:ext cx="4968510" cy="392407"/>
              </a:xfrm>
              <a:prstGeom prst="wedgeRectCallout">
                <a:avLst>
                  <a:gd name="adj1" fmla="val -26343"/>
                  <a:gd name="adj2" fmla="val -126854"/>
                </a:avLst>
              </a:prstGeom>
              <a:solidFill>
                <a:schemeClr val="bg1">
                  <a:alpha val="89804"/>
                </a:schemeClr>
              </a:solidFill>
              <a:ln>
                <a:solidFill>
                  <a:schemeClr val="tx1"/>
                </a:solidFill>
                <a:prstDash val="sysDash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TW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” suggests that </a:t>
                </a:r>
                <a:r>
                  <a:rPr lang="en-US" altLang="zh-TW" dirty="0" err="1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c</a:t>
                </a:r>
                <a:r>
                  <a:rPr lang="en-US" altLang="zh-TW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∙g</a:t>
                </a:r>
                <a:r>
                  <a:rPr lang="en-US" altLang="zh-TW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(n) is an upper bound of f(n)</a:t>
                </a:r>
              </a:p>
            </p:txBody>
          </p:sp>
        </mc:Choice>
        <mc:Fallback>
          <p:sp>
            <p:nvSpPr>
              <p:cNvPr id="6" name="矩形圖說文字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745" y="2991637"/>
                <a:ext cx="4968510" cy="392407"/>
              </a:xfrm>
              <a:prstGeom prst="wedgeRectCallout">
                <a:avLst>
                  <a:gd name="adj1" fmla="val -26343"/>
                  <a:gd name="adj2" fmla="val -126854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  <a:prstDash val="sysDash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矩形圖說文字 6"/>
              <p:cNvSpPr/>
              <p:nvPr/>
            </p:nvSpPr>
            <p:spPr>
              <a:xfrm>
                <a:off x="5886955" y="3450741"/>
                <a:ext cx="2172712" cy="392407"/>
              </a:xfrm>
              <a:prstGeom prst="wedgeRectCallout">
                <a:avLst>
                  <a:gd name="adj1" fmla="val 12325"/>
                  <a:gd name="adj2" fmla="val 108080"/>
                </a:avLst>
              </a:prstGeom>
              <a:solidFill>
                <a:schemeClr val="bg1">
                  <a:alpha val="89804"/>
                </a:schemeClr>
              </a:solidFill>
              <a:ln>
                <a:solidFill>
                  <a:schemeClr val="tx1"/>
                </a:solidFill>
                <a:prstDash val="sysDash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TW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en-US" altLang="zh-TW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” means “for all”</a:t>
                </a:r>
              </a:p>
            </p:txBody>
          </p:sp>
        </mc:Choice>
        <mc:Fallback>
          <p:sp>
            <p:nvSpPr>
              <p:cNvPr id="7" name="矩形圖說文字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955" y="3450741"/>
                <a:ext cx="2172712" cy="392407"/>
              </a:xfrm>
              <a:prstGeom prst="wedgeRectCallout">
                <a:avLst>
                  <a:gd name="adj1" fmla="val 12325"/>
                  <a:gd name="adj2" fmla="val 108080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  <a:prstDash val="sysDash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54289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Big </a:t>
            </a:r>
            <a:r>
              <a:rPr lang="en-US" altLang="zh-TW" dirty="0"/>
              <a:t>O Definitions (Cont’d)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 smtClean="0"/>
                  <a:t>More examples</a:t>
                </a: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 smtClean="0"/>
                  <a:t>2n</a:t>
                </a:r>
                <a:r>
                  <a:rPr lang="en-US" altLang="zh-TW" sz="2000" u="sng" baseline="30000" dirty="0" smtClean="0"/>
                  <a:t>2</a:t>
                </a:r>
                <a:r>
                  <a:rPr lang="en-US" altLang="zh-TW" sz="2000" u="sng" dirty="0" smtClean="0"/>
                  <a:t>+3n+4</a:t>
                </a:r>
                <a:r>
                  <a:rPr lang="en-US" altLang="zh-TW" sz="2000" dirty="0" smtClean="0"/>
                  <a:t/>
                </a:r>
                <a:r>
                  <a:rPr lang="en-US" altLang="zh-TW" sz="2000" dirty="0"/>
                  <a:t>	= </a:t>
                </a:r>
                <a:r>
                  <a:rPr lang="en-US" altLang="zh-TW" sz="2000" dirty="0" smtClean="0"/>
                  <a:t>O(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u="sng" baseline="30000" dirty="0" smtClean="0"/>
                  <a:t>2</a:t>
                </a:r>
                <a:r>
                  <a:rPr lang="en-US" altLang="zh-TW" sz="2000" dirty="0" smtClean="0"/>
                  <a:t>),</a:t>
                </a:r>
                <a:r>
                  <a:rPr lang="zh-TW" altLang="en-US" sz="2000" dirty="0" smtClean="0"/>
                  <a:t/>
                </a:r>
                <a:r>
                  <a:rPr lang="en-US" altLang="zh-TW" sz="2000" dirty="0"/>
                  <a:t/>
                </a:r>
                <a:r>
                  <a:rPr lang="en-US" altLang="zh-TW" sz="2000" u="sng" dirty="0" smtClean="0"/>
                  <a:t>2n</a:t>
                </a:r>
                <a:r>
                  <a:rPr lang="en-US" altLang="zh-TW" sz="2000" u="sng" baseline="30000" dirty="0" smtClean="0"/>
                  <a:t>2</a:t>
                </a:r>
                <a:r>
                  <a:rPr lang="en-US" altLang="zh-TW" sz="2000" u="sng" dirty="0" smtClean="0"/>
                  <a:t>+3n+4</a:t>
                </a:r>
                <a:r>
                  <a:rPr lang="en-US" altLang="zh-TW" sz="2000" dirty="0" smtClean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sz="2000" dirty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/>
                </a:r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9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 smtClean="0"/>
                  <a:t>n</a:t>
                </a:r>
                <a:r>
                  <a:rPr lang="en-US" altLang="zh-TW" sz="2000" u="sng" baseline="30000" dirty="0" smtClean="0"/>
                  <a:t>2</a:t>
                </a:r>
                <a:r>
                  <a:rPr lang="en-US" altLang="zh-TW" sz="2000" dirty="0" smtClean="0"/>
                  <a:t/>
                </a:r>
                <a:r>
                  <a:rPr lang="en-US" altLang="zh-TW" sz="2000" dirty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000" dirty="0"/>
                  <a:t> n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TW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0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/>
                  <a:t>2n</a:t>
                </a:r>
                <a:r>
                  <a:rPr lang="en-US" altLang="zh-TW" sz="2000" u="sng" baseline="30000" dirty="0"/>
                  <a:t>2</a:t>
                </a:r>
                <a:r>
                  <a:rPr lang="en-US" altLang="zh-TW" sz="2000" u="sng" dirty="0"/>
                  <a:t>+3n+4</a:t>
                </a:r>
                <a:r>
                  <a:rPr lang="en-US" altLang="zh-TW" sz="2000" dirty="0"/>
                  <a:t> 	= O(</a:t>
                </a:r>
                <a:r>
                  <a:rPr lang="en-US" altLang="zh-TW" sz="2000" u="sng" dirty="0"/>
                  <a:t>n</a:t>
                </a:r>
                <a:r>
                  <a:rPr lang="en-US" altLang="zh-TW" sz="2000" u="sng" baseline="30000" dirty="0"/>
                  <a:t>2</a:t>
                </a:r>
                <a:r>
                  <a:rPr lang="en-US" altLang="zh-TW" sz="2000" dirty="0"/>
                  <a:t>),</a:t>
                </a:r>
                <a:r>
                  <a:rPr lang="zh-TW" altLang="en-US" sz="2000" dirty="0"/>
                  <a:t/>
                </a:r>
                <a:r>
                  <a:rPr lang="en-US" altLang="zh-TW" sz="2000" dirty="0"/>
                  <a:t/>
                </a:r>
                <a:r>
                  <a:rPr lang="en-US" altLang="zh-TW" sz="2000" u="sng" dirty="0"/>
                  <a:t>2n</a:t>
                </a:r>
                <a:r>
                  <a:rPr lang="en-US" altLang="zh-TW" sz="2000" u="sng" baseline="30000" dirty="0"/>
                  <a:t>2</a:t>
                </a:r>
                <a:r>
                  <a:rPr lang="en-US" altLang="zh-TW" sz="2000" u="sng" dirty="0"/>
                  <a:t>+3n+4</a:t>
                </a:r>
                <a:r>
                  <a:rPr lang="en-US" altLang="zh-TW" sz="2000" dirty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sz="2000" dirty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/>
                </a:r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90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/>
                  <a:t>n</a:t>
                </a:r>
                <a:r>
                  <a:rPr lang="en-US" altLang="zh-TW" sz="2000" u="sng" baseline="30000" dirty="0"/>
                  <a:t>2</a:t>
                </a:r>
                <a:r>
                  <a:rPr lang="en-US" altLang="zh-TW" sz="2000" dirty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000" dirty="0"/>
                  <a:t> n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TW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0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40</a:t>
                </a: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endParaRPr lang="en-US" altLang="zh-TW" sz="2000" u="sng" dirty="0" smtClean="0"/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endParaRPr lang="en-US" altLang="zh-TW" sz="2000" u="sng" dirty="0" smtClean="0"/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endParaRPr lang="en-US" altLang="zh-TW" sz="2000" u="sng" dirty="0"/>
              </a:p>
              <a:p>
                <a:pPr lvl="2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endParaRPr lang="en-US" altLang="zh-TW" sz="1600" u="sng" dirty="0" smtClean="0"/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/>
                  <a:t>2n</a:t>
                </a:r>
                <a:r>
                  <a:rPr lang="en-US" altLang="zh-TW" sz="2000" u="sng" baseline="30000" dirty="0"/>
                  <a:t>2</a:t>
                </a:r>
                <a:r>
                  <a:rPr lang="en-US" altLang="zh-TW" sz="2000" u="sng" dirty="0"/>
                  <a:t>+3n+4 </a:t>
                </a:r>
                <a:r>
                  <a:rPr lang="en-US" altLang="zh-TW" sz="2000" dirty="0"/>
                  <a:t>	= </a:t>
                </a:r>
                <a:r>
                  <a:rPr lang="en-US" altLang="zh-TW" sz="2000" dirty="0" smtClean="0"/>
                  <a:t>O(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b="1" u="sng" baseline="30000" dirty="0" smtClean="0">
                    <a:solidFill>
                      <a:srgbClr val="800080"/>
                    </a:solidFill>
                  </a:rPr>
                  <a:t>2.1</a:t>
                </a:r>
                <a:r>
                  <a:rPr lang="en-US" altLang="zh-TW" sz="2000" dirty="0" smtClean="0"/>
                  <a:t>),</a:t>
                </a: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/>
                  <a:t>2n</a:t>
                </a:r>
                <a:r>
                  <a:rPr lang="en-US" altLang="zh-TW" sz="2000" u="sng" baseline="30000" dirty="0"/>
                  <a:t>2</a:t>
                </a:r>
                <a:r>
                  <a:rPr lang="en-US" altLang="zh-TW" sz="2000" u="sng" dirty="0"/>
                  <a:t>+3n+4 </a:t>
                </a:r>
                <a:r>
                  <a:rPr lang="en-US" altLang="zh-TW" sz="2000" dirty="0"/>
                  <a:t>	= </a:t>
                </a:r>
                <a:r>
                  <a:rPr lang="en-US" altLang="zh-TW" sz="2000" dirty="0" smtClean="0"/>
                  <a:t>O(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b="1" u="sng" baseline="30000" dirty="0" smtClean="0">
                    <a:solidFill>
                      <a:srgbClr val="800080"/>
                    </a:solidFill>
                  </a:rPr>
                  <a:t>3</a:t>
                </a:r>
                <a:r>
                  <a:rPr lang="en-US" altLang="zh-TW" sz="2000" dirty="0" smtClean="0"/>
                  <a:t>), </a:t>
                </a: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/>
                  <a:t>2n</a:t>
                </a:r>
                <a:r>
                  <a:rPr lang="en-US" altLang="zh-TW" sz="2000" u="sng" baseline="30000" dirty="0"/>
                  <a:t>2</a:t>
                </a:r>
                <a:r>
                  <a:rPr lang="en-US" altLang="zh-TW" sz="2000" u="sng" dirty="0"/>
                  <a:t>+3n+4 </a:t>
                </a:r>
                <a:r>
                  <a:rPr lang="en-US" altLang="zh-TW" sz="2000" dirty="0"/>
                  <a:t>	= </a:t>
                </a:r>
                <a:r>
                  <a:rPr lang="en-US" altLang="zh-TW" sz="2000" dirty="0" smtClean="0"/>
                  <a:t>O(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b="1" u="sng" baseline="30000" dirty="0" smtClean="0">
                    <a:solidFill>
                      <a:srgbClr val="800080"/>
                    </a:solidFill>
                  </a:rPr>
                  <a:t>99</a:t>
                </a:r>
                <a:r>
                  <a:rPr lang="en-US" altLang="zh-TW" sz="2000" dirty="0" smtClean="0"/>
                  <a:t>),</a:t>
                </a:r>
                <a:endParaRPr lang="en-US" altLang="zh-TW" sz="1600" u="sng" dirty="0" smtClean="0"/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endParaRPr lang="en-US" altLang="zh-TW" sz="2000" u="sng" dirty="0" smtClean="0"/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 smtClean="0"/>
                  <a:t>2n</a:t>
                </a:r>
                <a:r>
                  <a:rPr lang="en-US" altLang="zh-TW" sz="2000" u="sng" baseline="30000" dirty="0" smtClean="0"/>
                  <a:t>2</a:t>
                </a:r>
                <a:r>
                  <a:rPr lang="en-US" altLang="zh-TW" sz="2000" u="sng" dirty="0" smtClean="0"/>
                  <a:t>+3n+4 </a:t>
                </a:r>
                <a:r>
                  <a:rPr lang="en-US" altLang="zh-TW" sz="2000" dirty="0"/>
                  <a:t/>
                </a:r>
                <a14:m>
                  <m:oMath xmlns:m="http://schemas.openxmlformats.org/officeDocument/2006/math">
                    <m:r>
                      <a:rPr lang="en-US" altLang="zh-TW" sz="2000" b="1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altLang="zh-TW" sz="2000" dirty="0"/>
                  <a:t/>
                </a:r>
                <a:r>
                  <a:rPr lang="en-US" altLang="zh-TW" sz="2000" dirty="0" smtClean="0"/>
                  <a:t>O(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b="1" u="sng" baseline="30000" dirty="0" smtClean="0">
                    <a:solidFill>
                      <a:srgbClr val="800080"/>
                    </a:solidFill>
                  </a:rPr>
                  <a:t>1.9</a:t>
                </a:r>
                <a:r>
                  <a:rPr lang="en-US" altLang="zh-TW" sz="2000" dirty="0" smtClean="0"/>
                  <a:t>),</a:t>
                </a:r>
                <a:r>
                  <a:rPr lang="en-US" altLang="zh-TW" sz="2000" dirty="0"/>
                  <a:t/>
                </a:r>
                <a:endParaRPr lang="en-US" altLang="zh-TW" sz="2000" dirty="0" smtClean="0"/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endParaRPr lang="en-US" altLang="zh-TW" sz="20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endParaRPr lang="en-US" altLang="zh-TW" sz="2000" u="sng" dirty="0">
                  <a:solidFill>
                    <a:srgbClr val="C0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endParaRPr lang="en-US" altLang="zh-TW" sz="2000" u="sng" dirty="0" smtClean="0">
                  <a:solidFill>
                    <a:srgbClr val="C0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endParaRPr lang="en-US" altLang="zh-TW" sz="2000" dirty="0"/>
              </a:p>
              <a:p>
                <a:pPr lvl="1"/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128</a:t>
            </a:fld>
            <a:endParaRPr lang="zh-TW" altLang="en-US"/>
          </a:p>
        </p:txBody>
      </p:sp>
      <p:sp>
        <p:nvSpPr>
          <p:cNvPr id="5" name="矩形圖說文字 4"/>
          <p:cNvSpPr/>
          <p:nvPr/>
        </p:nvSpPr>
        <p:spPr>
          <a:xfrm>
            <a:off x="4434435" y="2807616"/>
            <a:ext cx="3957006" cy="687505"/>
          </a:xfrm>
          <a:prstGeom prst="wedgeRectCallout">
            <a:avLst>
              <a:gd name="adj1" fmla="val -8779"/>
              <a:gd name="adj2" fmla="val -70028"/>
            </a:avLst>
          </a:prstGeom>
          <a:solidFill>
            <a:schemeClr val="bg1">
              <a:alpha val="89804"/>
            </a:scheme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/>
                </a:solidFill>
                <a:ea typeface="Cambria Math" panose="02040503050406030204" pitchFamily="18" charset="0"/>
              </a:rPr>
              <a:t>We may have an infinite number of c and n0 satisfying the inequality.</a:t>
            </a:r>
          </a:p>
        </p:txBody>
      </p:sp>
      <p:sp>
        <p:nvSpPr>
          <p:cNvPr id="6" name="矩形圖說文字 5"/>
          <p:cNvSpPr/>
          <p:nvPr/>
        </p:nvSpPr>
        <p:spPr>
          <a:xfrm>
            <a:off x="4806669" y="3965097"/>
            <a:ext cx="3584771" cy="1206765"/>
          </a:xfrm>
          <a:prstGeom prst="wedgeRectCallout">
            <a:avLst>
              <a:gd name="adj1" fmla="val -59633"/>
              <a:gd name="adj2" fmla="val -24430"/>
            </a:avLst>
          </a:prstGeom>
          <a:solidFill>
            <a:schemeClr val="bg1">
              <a:alpha val="89804"/>
            </a:scheme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Since by definition, Big O does not need to be a tight bound</a:t>
            </a:r>
            <a:r>
              <a:rPr lang="en-US" altLang="zh-TW" dirty="0">
                <a:solidFill>
                  <a:schemeClr val="tx1"/>
                </a:solidFill>
                <a:ea typeface="Cambria Math" panose="02040503050406030204" pitchFamily="18" charset="0"/>
              </a:rPr>
              <a:t>,</a:t>
            </a: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 we may have infinite number of g(n) satisfying the inequality.</a:t>
            </a:r>
          </a:p>
        </p:txBody>
      </p:sp>
      <p:sp>
        <p:nvSpPr>
          <p:cNvPr id="7" name="右大括弧 6"/>
          <p:cNvSpPr/>
          <p:nvPr/>
        </p:nvSpPr>
        <p:spPr>
          <a:xfrm>
            <a:off x="4070293" y="3965097"/>
            <a:ext cx="234669" cy="1043873"/>
          </a:xfrm>
          <a:prstGeom prst="rightBrace">
            <a:avLst>
              <a:gd name="adj1" fmla="val 56609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9746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Big O of a Polynomial Function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25517"/>
                <a:ext cx="7886700" cy="4667630"/>
              </a:xfrm>
            </p:spPr>
            <p:txBody>
              <a:bodyPr/>
              <a:lstStyle/>
              <a:p>
                <a:r>
                  <a:rPr lang="en-US" altLang="zh-TW" b="1" dirty="0" smtClean="0"/>
                  <a:t>Theorem  1.2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US" altLang="zh-TW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sSup>
                      <m:sSup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b="0" i="1" baseline="-25000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TW" b="1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zh-TW" b="1" i="1" baseline="30000" dirty="0" err="1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 + …</m:t>
                    </m:r>
                    <m:r>
                      <a:rPr lang="zh-TW" alt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i="1" baseline="-2500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i="1" baseline="-25000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TW" dirty="0" smtClean="0"/>
                  <a:t/>
                </a:r>
                <a:br>
                  <a:rPr lang="en-US" altLang="zh-TW" dirty="0" smtClean="0"/>
                </a:b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zh-TW" dirty="0" smtClean="0"/>
                  <a:t/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altLang="zh-TW" b="1" i="1" dirty="0" smtClean="0"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1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zh-TW" b="1" i="1" baseline="30000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dirty="0" smtClean="0"/>
              </a:p>
              <a:p>
                <a:r>
                  <a:rPr lang="en-US" altLang="zh-TW" dirty="0" smtClean="0"/>
                  <a:t>Proof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 smtClean="0"/>
                  <a:t/>
                </a:r>
                <a:br>
                  <a:rPr lang="en-US" altLang="zh-TW" dirty="0" smtClean="0"/>
                </a:br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25517"/>
                <a:ext cx="7886700" cy="4667630"/>
              </a:xfrm>
              <a:blipFill rotWithShape="0">
                <a:blip r:embed="rId2"/>
                <a:stretch>
                  <a:fillRect l="-1391" t="-20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129</a:t>
            </a:fld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文字方塊 5"/>
              <p:cNvSpPr txBox="1"/>
              <p:nvPr/>
            </p:nvSpPr>
            <p:spPr>
              <a:xfrm>
                <a:off x="1998732" y="4021742"/>
                <a:ext cx="2009781" cy="848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1" i="1" dirty="0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 dirty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altLang="zh-TW" b="1" i="1" dirty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1" i="1" dirty="0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1" i="1" dirty="0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732" y="4021742"/>
                <a:ext cx="2009781" cy="8487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文字方塊 6"/>
              <p:cNvSpPr txBox="1"/>
              <p:nvPr/>
            </p:nvSpPr>
            <p:spPr>
              <a:xfrm>
                <a:off x="3315502" y="2979139"/>
                <a:ext cx="1379865" cy="848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1" i="1" dirty="0" smtClean="0">
                                  <a:solidFill>
                                    <a:srgbClr val="8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b="1" i="1" dirty="0">
                                      <a:solidFill>
                                        <a:srgbClr val="8000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1" i="1" dirty="0">
                                      <a:solidFill>
                                        <a:srgbClr val="8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altLang="zh-TW" b="1" i="1" dirty="0">
                                      <a:solidFill>
                                        <a:srgbClr val="8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502" y="2979139"/>
                <a:ext cx="1379865" cy="8487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文字方塊 7"/>
              <p:cNvSpPr txBox="1"/>
              <p:nvPr/>
            </p:nvSpPr>
            <p:spPr>
              <a:xfrm>
                <a:off x="2387150" y="2984140"/>
                <a:ext cx="1035027" cy="848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150" y="2984140"/>
                <a:ext cx="1035027" cy="84875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文字方塊 8"/>
              <p:cNvSpPr txBox="1"/>
              <p:nvPr/>
            </p:nvSpPr>
            <p:spPr>
              <a:xfrm>
                <a:off x="1998732" y="5050846"/>
                <a:ext cx="1474763" cy="848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732" y="5050846"/>
                <a:ext cx="1474763" cy="84875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文字方塊 9"/>
              <p:cNvSpPr txBox="1"/>
              <p:nvPr/>
            </p:nvSpPr>
            <p:spPr>
              <a:xfrm>
                <a:off x="3507936" y="5290559"/>
                <a:ext cx="1129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/>
                  <a:t>,for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</m:t>
                    </m:r>
                  </m:oMath>
                </a14:m>
                <a:endParaRPr lang="zh-TW" altLang="en-US" dirty="0"/>
              </a:p>
            </p:txBody>
          </p:sp>
        </mc:Choice>
        <mc:Fallback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936" y="5290559"/>
                <a:ext cx="1129540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4301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71828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Verification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Three techniques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>
                <a:solidFill>
                  <a:srgbClr val="800080"/>
                </a:solidFill>
              </a:rPr>
              <a:t>Correctness proofs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>
                <a:solidFill>
                  <a:srgbClr val="800080"/>
                </a:solidFill>
              </a:rPr>
              <a:t>Testing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>
                <a:solidFill>
                  <a:srgbClr val="800080"/>
                </a:solidFill>
              </a:rPr>
              <a:t>Debugging</a:t>
            </a:r>
          </a:p>
          <a:p>
            <a:pPr lvl="2"/>
            <a:endParaRPr lang="en-US" altLang="zh-TW" dirty="0" smtClean="0"/>
          </a:p>
          <a:p>
            <a:pPr lvl="2"/>
            <a:endParaRPr lang="en-US" altLang="zh-TW" dirty="0"/>
          </a:p>
          <a:p>
            <a:pPr lvl="2"/>
            <a:endParaRPr lang="en-US" altLang="zh-TW" dirty="0" smtClean="0"/>
          </a:p>
          <a:p>
            <a:pPr lvl="2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13</a:t>
            </a:fld>
            <a:endParaRPr lang="zh-TW" altLang="en-US"/>
          </a:p>
        </p:txBody>
      </p:sp>
      <p:grpSp>
        <p:nvGrpSpPr>
          <p:cNvPr id="17" name="群組 16"/>
          <p:cNvGrpSpPr/>
          <p:nvPr/>
        </p:nvGrpSpPr>
        <p:grpSpPr>
          <a:xfrm>
            <a:off x="1106908" y="3813094"/>
            <a:ext cx="3104414" cy="2168666"/>
            <a:chOff x="1888372" y="1458821"/>
            <a:chExt cx="3104414" cy="2168666"/>
          </a:xfrm>
        </p:grpSpPr>
        <p:sp>
          <p:nvSpPr>
            <p:cNvPr id="6" name="圓角矩形 5"/>
            <p:cNvSpPr/>
            <p:nvPr/>
          </p:nvSpPr>
          <p:spPr>
            <a:xfrm>
              <a:off x="4006063" y="1839709"/>
              <a:ext cx="986723" cy="5878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 smtClean="0">
                  <a:solidFill>
                    <a:schemeClr val="tx1"/>
                  </a:solidFill>
                </a:rPr>
                <a:t>Testing</a:t>
              </a:r>
              <a:endParaRPr lang="zh-TW" alt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直線單箭頭接點 6"/>
            <p:cNvCxnSpPr/>
            <p:nvPr/>
          </p:nvCxnSpPr>
          <p:spPr>
            <a:xfrm>
              <a:off x="2975635" y="2427537"/>
              <a:ext cx="0" cy="3762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單箭頭接點 7"/>
            <p:cNvCxnSpPr/>
            <p:nvPr/>
          </p:nvCxnSpPr>
          <p:spPr>
            <a:xfrm>
              <a:off x="4488845" y="2427537"/>
              <a:ext cx="0" cy="3762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圓角矩形 8"/>
            <p:cNvSpPr/>
            <p:nvPr/>
          </p:nvSpPr>
          <p:spPr>
            <a:xfrm>
              <a:off x="2223329" y="2783282"/>
              <a:ext cx="2769457" cy="5878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 smtClean="0">
                  <a:solidFill>
                    <a:schemeClr val="tx1"/>
                  </a:solidFill>
                </a:rPr>
                <a:t>Debugging</a:t>
              </a:r>
              <a:endParaRPr lang="zh-TW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2223329" y="1839709"/>
              <a:ext cx="1513211" cy="5878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 smtClean="0">
                  <a:solidFill>
                    <a:schemeClr val="tx1"/>
                  </a:solidFill>
                </a:rPr>
                <a:t>Correctness Proofs</a:t>
              </a:r>
              <a:endParaRPr lang="zh-TW" alt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直線單箭頭接點 10"/>
            <p:cNvCxnSpPr/>
            <p:nvPr/>
          </p:nvCxnSpPr>
          <p:spPr>
            <a:xfrm>
              <a:off x="2983727" y="1463471"/>
              <a:ext cx="0" cy="3762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單箭頭接點 11"/>
            <p:cNvCxnSpPr/>
            <p:nvPr/>
          </p:nvCxnSpPr>
          <p:spPr>
            <a:xfrm>
              <a:off x="4496937" y="1463471"/>
              <a:ext cx="0" cy="3762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>
              <a:off x="1888372" y="1459593"/>
              <a:ext cx="261051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手繪多邊形 15"/>
            <p:cNvSpPr/>
            <p:nvPr/>
          </p:nvSpPr>
          <p:spPr>
            <a:xfrm flipH="1">
              <a:off x="1888372" y="1458821"/>
              <a:ext cx="1766045" cy="2168666"/>
            </a:xfrm>
            <a:custGeom>
              <a:avLst/>
              <a:gdLst>
                <a:gd name="connsiteX0" fmla="*/ 0 w 1658868"/>
                <a:gd name="connsiteY0" fmla="*/ 1933997 h 2168666"/>
                <a:gd name="connsiteX1" fmla="*/ 0 w 1658868"/>
                <a:gd name="connsiteY1" fmla="*/ 2168666 h 2168666"/>
                <a:gd name="connsiteX2" fmla="*/ 1658868 w 1658868"/>
                <a:gd name="connsiteY2" fmla="*/ 2168666 h 2168666"/>
                <a:gd name="connsiteX3" fmla="*/ 1658868 w 1658868"/>
                <a:gd name="connsiteY3" fmla="*/ 0 h 216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8868" h="2168666">
                  <a:moveTo>
                    <a:pt x="0" y="1933997"/>
                  </a:moveTo>
                  <a:lnTo>
                    <a:pt x="0" y="2168666"/>
                  </a:lnTo>
                  <a:lnTo>
                    <a:pt x="1658868" y="2168666"/>
                  </a:lnTo>
                  <a:lnTo>
                    <a:pt x="1658868" y="0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弧形箭號 (左彎) 14"/>
          <p:cNvSpPr/>
          <p:nvPr/>
        </p:nvSpPr>
        <p:spPr>
          <a:xfrm rot="10800000">
            <a:off x="5989194" y="3698060"/>
            <a:ext cx="864754" cy="1572672"/>
          </a:xfrm>
          <a:prstGeom prst="curvedLeftArrow">
            <a:avLst>
              <a:gd name="adj1" fmla="val 28566"/>
              <a:gd name="adj2" fmla="val 64808"/>
              <a:gd name="adj3" fmla="val 291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5668494" y="4232939"/>
            <a:ext cx="1340111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Refinement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7251202" y="2006082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Requirements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7251202" y="2773298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Analysis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7251202" y="3540514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Design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7251202" y="4504580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Coding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cxnSp>
        <p:nvCxnSpPr>
          <p:cNvPr id="24" name="直線單箭頭接點 23"/>
          <p:cNvCxnSpPr/>
          <p:nvPr/>
        </p:nvCxnSpPr>
        <p:spPr>
          <a:xfrm>
            <a:off x="8057429" y="3361126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>
            <a:off x="8057429" y="4128342"/>
            <a:ext cx="0" cy="3762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>
            <a:off x="8057429" y="5092408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>
            <a:off x="8057429" y="2593910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 flipH="1" flipV="1">
            <a:off x="4694104" y="3813094"/>
            <a:ext cx="2557098" cy="153810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 flipV="1">
            <a:off x="4697046" y="5792343"/>
            <a:ext cx="2579797" cy="3788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圓角矩形 22"/>
          <p:cNvSpPr/>
          <p:nvPr/>
        </p:nvSpPr>
        <p:spPr>
          <a:xfrm>
            <a:off x="7251202" y="5270732"/>
            <a:ext cx="1561019" cy="5878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Verification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775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Common Big O </a:t>
            </a:r>
            <a:r>
              <a:rPr lang="en-US" altLang="zh-TW" dirty="0"/>
              <a:t>Hierarchy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3"/>
            <a:ext cx="7886700" cy="4895580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n!</a:t>
            </a:r>
            <a:r>
              <a:rPr lang="en-US" altLang="zh-TW" dirty="0" smtClean="0"/>
              <a:t>)	factorial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2</a:t>
            </a:r>
            <a:r>
              <a:rPr lang="en-US" altLang="zh-TW" b="1" baseline="30000" dirty="0" smtClean="0"/>
              <a:t>n</a:t>
            </a:r>
            <a:r>
              <a:rPr lang="en-US" altLang="zh-TW" dirty="0" smtClean="0"/>
              <a:t>)	exponential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err="1" smtClean="0"/>
              <a:t>n</a:t>
            </a:r>
            <a:r>
              <a:rPr lang="en-US" altLang="zh-TW" b="1" baseline="30000" dirty="0" err="1" smtClean="0"/>
              <a:t>k</a:t>
            </a:r>
            <a:r>
              <a:rPr lang="en-US" altLang="zh-TW" dirty="0" smtClean="0"/>
              <a:t>)	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…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n</a:t>
            </a:r>
            <a:r>
              <a:rPr lang="en-US" altLang="zh-TW" b="1" baseline="30000" dirty="0" smtClean="0"/>
              <a:t>3</a:t>
            </a:r>
            <a:r>
              <a:rPr lang="en-US" altLang="zh-TW" dirty="0" smtClean="0"/>
              <a:t>)	cubic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n</a:t>
            </a:r>
            <a:r>
              <a:rPr lang="en-US" altLang="zh-TW" b="1" baseline="30000" dirty="0" smtClean="0"/>
              <a:t>2</a:t>
            </a:r>
            <a:r>
              <a:rPr lang="en-US" altLang="zh-TW" dirty="0" smtClean="0"/>
              <a:t>)	quadratic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err="1" smtClean="0"/>
              <a:t>nlog</a:t>
            </a:r>
            <a:r>
              <a:rPr lang="en-US" altLang="zh-TW" b="1" dirty="0" smtClean="0"/>
              <a:t>(n)</a:t>
            </a:r>
            <a:r>
              <a:rPr lang="en-US" altLang="zh-TW" dirty="0" smtClean="0"/>
              <a:t>)	log-linear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n</a:t>
            </a:r>
            <a:r>
              <a:rPr lang="en-US" altLang="zh-TW" dirty="0" smtClean="0"/>
              <a:t>)	linear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n</a:t>
            </a:r>
            <a:r>
              <a:rPr lang="en-US" altLang="zh-TW" b="1" baseline="30000" dirty="0" smtClean="0"/>
              <a:t>0.x</a:t>
            </a:r>
            <a:r>
              <a:rPr lang="en-US" altLang="zh-TW" dirty="0" smtClean="0"/>
              <a:t>)	sub-linear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log(n)</a:t>
            </a:r>
            <a:r>
              <a:rPr lang="en-US" altLang="zh-TW" dirty="0" smtClean="0"/>
              <a:t>)	logarithm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1</a:t>
            </a:r>
            <a:r>
              <a:rPr lang="en-US" altLang="zh-TW" dirty="0" smtClean="0"/>
              <a:t>)	constant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130</a:t>
            </a:fld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7687434" y="1675057"/>
            <a:ext cx="760651" cy="7363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7495754" y="1459071"/>
            <a:ext cx="1038309" cy="10438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7188256" y="1135389"/>
            <a:ext cx="1456567" cy="15051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6751286" y="738879"/>
            <a:ext cx="2082182" cy="20230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6844207" y="172119"/>
            <a:ext cx="490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n!</a:t>
            </a:r>
            <a:endParaRPr lang="zh-TW" altLang="en-US" sz="2800" dirty="0"/>
          </a:p>
        </p:txBody>
      </p:sp>
      <p:sp>
        <p:nvSpPr>
          <p:cNvPr id="13" name="手繪多邊形 12"/>
          <p:cNvSpPr/>
          <p:nvPr/>
        </p:nvSpPr>
        <p:spPr>
          <a:xfrm>
            <a:off x="7309131" y="496118"/>
            <a:ext cx="258945" cy="258945"/>
          </a:xfrm>
          <a:custGeom>
            <a:avLst/>
            <a:gdLst>
              <a:gd name="connsiteX0" fmla="*/ 258945 w 258945"/>
              <a:gd name="connsiteY0" fmla="*/ 258945 h 258945"/>
              <a:gd name="connsiteX1" fmla="*/ 210393 w 258945"/>
              <a:gd name="connsiteY1" fmla="*/ 80920 h 258945"/>
              <a:gd name="connsiteX2" fmla="*/ 0 w 258945"/>
              <a:gd name="connsiteY2" fmla="*/ 0 h 25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945" h="258945">
                <a:moveTo>
                  <a:pt x="258945" y="258945"/>
                </a:moveTo>
                <a:cubicBezTo>
                  <a:pt x="256247" y="191511"/>
                  <a:pt x="253550" y="124077"/>
                  <a:pt x="210393" y="80920"/>
                </a:cubicBezTo>
                <a:cubicBezTo>
                  <a:pt x="167236" y="37763"/>
                  <a:pt x="83618" y="18881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手繪多邊形 13"/>
          <p:cNvSpPr/>
          <p:nvPr/>
        </p:nvSpPr>
        <p:spPr>
          <a:xfrm>
            <a:off x="6953082" y="956002"/>
            <a:ext cx="511438" cy="341708"/>
          </a:xfrm>
          <a:custGeom>
            <a:avLst/>
            <a:gdLst>
              <a:gd name="connsiteX0" fmla="*/ 258945 w 258945"/>
              <a:gd name="connsiteY0" fmla="*/ 258945 h 258945"/>
              <a:gd name="connsiteX1" fmla="*/ 210393 w 258945"/>
              <a:gd name="connsiteY1" fmla="*/ 80920 h 258945"/>
              <a:gd name="connsiteX2" fmla="*/ 0 w 258945"/>
              <a:gd name="connsiteY2" fmla="*/ 0 h 25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945" h="258945">
                <a:moveTo>
                  <a:pt x="258945" y="258945"/>
                </a:moveTo>
                <a:cubicBezTo>
                  <a:pt x="256247" y="191511"/>
                  <a:pt x="253550" y="124077"/>
                  <a:pt x="210393" y="80920"/>
                </a:cubicBezTo>
                <a:cubicBezTo>
                  <a:pt x="167236" y="37763"/>
                  <a:pt x="83618" y="18881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6214595" y="602574"/>
            <a:ext cx="793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exp.</a:t>
            </a:r>
            <a:endParaRPr lang="zh-TW" altLang="en-US" sz="2800" dirty="0"/>
          </a:p>
        </p:txBody>
      </p:sp>
      <p:sp>
        <p:nvSpPr>
          <p:cNvPr id="16" name="手繪多邊形 15"/>
          <p:cNvSpPr/>
          <p:nvPr/>
        </p:nvSpPr>
        <p:spPr>
          <a:xfrm>
            <a:off x="6676077" y="1434014"/>
            <a:ext cx="860137" cy="329349"/>
          </a:xfrm>
          <a:custGeom>
            <a:avLst/>
            <a:gdLst>
              <a:gd name="connsiteX0" fmla="*/ 258945 w 258945"/>
              <a:gd name="connsiteY0" fmla="*/ 258945 h 258945"/>
              <a:gd name="connsiteX1" fmla="*/ 210393 w 258945"/>
              <a:gd name="connsiteY1" fmla="*/ 80920 h 258945"/>
              <a:gd name="connsiteX2" fmla="*/ 0 w 258945"/>
              <a:gd name="connsiteY2" fmla="*/ 0 h 25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945" h="258945">
                <a:moveTo>
                  <a:pt x="258945" y="258945"/>
                </a:moveTo>
                <a:cubicBezTo>
                  <a:pt x="256247" y="191511"/>
                  <a:pt x="253550" y="124077"/>
                  <a:pt x="210393" y="80920"/>
                </a:cubicBezTo>
                <a:cubicBezTo>
                  <a:pt x="167236" y="37763"/>
                  <a:pt x="83618" y="18881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5754296" y="1123748"/>
            <a:ext cx="949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cubic</a:t>
            </a:r>
            <a:endParaRPr lang="zh-TW" altLang="en-US" sz="2800" dirty="0"/>
          </a:p>
        </p:txBody>
      </p:sp>
      <p:sp>
        <p:nvSpPr>
          <p:cNvPr id="19" name="橢圓 18"/>
          <p:cNvSpPr/>
          <p:nvPr/>
        </p:nvSpPr>
        <p:spPr>
          <a:xfrm>
            <a:off x="7868168" y="1782652"/>
            <a:ext cx="511515" cy="55974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手繪多邊形 19"/>
          <p:cNvSpPr/>
          <p:nvPr/>
        </p:nvSpPr>
        <p:spPr>
          <a:xfrm rot="1003481">
            <a:off x="7326071" y="2099210"/>
            <a:ext cx="299405" cy="679731"/>
          </a:xfrm>
          <a:custGeom>
            <a:avLst/>
            <a:gdLst>
              <a:gd name="connsiteX0" fmla="*/ 299405 w 299405"/>
              <a:gd name="connsiteY0" fmla="*/ 0 h 679731"/>
              <a:gd name="connsiteX1" fmla="*/ 64736 w 299405"/>
              <a:gd name="connsiteY1" fmla="*/ 169933 h 679731"/>
              <a:gd name="connsiteX2" fmla="*/ 129473 w 299405"/>
              <a:gd name="connsiteY2" fmla="*/ 501707 h 679731"/>
              <a:gd name="connsiteX3" fmla="*/ 0 w 299405"/>
              <a:gd name="connsiteY3" fmla="*/ 679731 h 67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405" h="679731">
                <a:moveTo>
                  <a:pt x="299405" y="0"/>
                </a:moveTo>
                <a:cubicBezTo>
                  <a:pt x="196231" y="43157"/>
                  <a:pt x="93058" y="86315"/>
                  <a:pt x="64736" y="169933"/>
                </a:cubicBezTo>
                <a:cubicBezTo>
                  <a:pt x="36414" y="253551"/>
                  <a:pt x="140262" y="416741"/>
                  <a:pt x="129473" y="501707"/>
                </a:cubicBezTo>
                <a:cubicBezTo>
                  <a:pt x="118684" y="586673"/>
                  <a:pt x="59342" y="633202"/>
                  <a:pt x="0" y="67973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手繪多邊形 21"/>
          <p:cNvSpPr/>
          <p:nvPr/>
        </p:nvSpPr>
        <p:spPr>
          <a:xfrm rot="424328">
            <a:off x="7570281" y="2208454"/>
            <a:ext cx="299405" cy="779629"/>
          </a:xfrm>
          <a:custGeom>
            <a:avLst/>
            <a:gdLst>
              <a:gd name="connsiteX0" fmla="*/ 299405 w 299405"/>
              <a:gd name="connsiteY0" fmla="*/ 0 h 679731"/>
              <a:gd name="connsiteX1" fmla="*/ 64736 w 299405"/>
              <a:gd name="connsiteY1" fmla="*/ 169933 h 679731"/>
              <a:gd name="connsiteX2" fmla="*/ 129473 w 299405"/>
              <a:gd name="connsiteY2" fmla="*/ 501707 h 679731"/>
              <a:gd name="connsiteX3" fmla="*/ 0 w 299405"/>
              <a:gd name="connsiteY3" fmla="*/ 679731 h 67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405" h="679731">
                <a:moveTo>
                  <a:pt x="299405" y="0"/>
                </a:moveTo>
                <a:cubicBezTo>
                  <a:pt x="196231" y="43157"/>
                  <a:pt x="93058" y="86315"/>
                  <a:pt x="64736" y="169933"/>
                </a:cubicBezTo>
                <a:cubicBezTo>
                  <a:pt x="36414" y="253551"/>
                  <a:pt x="140262" y="416741"/>
                  <a:pt x="129473" y="501707"/>
                </a:cubicBezTo>
                <a:cubicBezTo>
                  <a:pt x="118684" y="586673"/>
                  <a:pt x="59342" y="633202"/>
                  <a:pt x="0" y="67973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7118481" y="2686041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…</a:t>
            </a:r>
            <a:endParaRPr lang="zh-TW" altLang="en-US" sz="2800" dirty="0"/>
          </a:p>
        </p:txBody>
      </p:sp>
      <p:sp>
        <p:nvSpPr>
          <p:cNvPr id="24" name="橢圓 23"/>
          <p:cNvSpPr/>
          <p:nvPr/>
        </p:nvSpPr>
        <p:spPr>
          <a:xfrm>
            <a:off x="7991749" y="1942094"/>
            <a:ext cx="339608" cy="3118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手繪多邊形 24"/>
          <p:cNvSpPr/>
          <p:nvPr/>
        </p:nvSpPr>
        <p:spPr>
          <a:xfrm rot="21173551">
            <a:off x="7917351" y="2197078"/>
            <a:ext cx="299405" cy="813589"/>
          </a:xfrm>
          <a:custGeom>
            <a:avLst/>
            <a:gdLst>
              <a:gd name="connsiteX0" fmla="*/ 299405 w 299405"/>
              <a:gd name="connsiteY0" fmla="*/ 0 h 679731"/>
              <a:gd name="connsiteX1" fmla="*/ 64736 w 299405"/>
              <a:gd name="connsiteY1" fmla="*/ 169933 h 679731"/>
              <a:gd name="connsiteX2" fmla="*/ 129473 w 299405"/>
              <a:gd name="connsiteY2" fmla="*/ 501707 h 679731"/>
              <a:gd name="connsiteX3" fmla="*/ 0 w 299405"/>
              <a:gd name="connsiteY3" fmla="*/ 679731 h 67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405" h="679731">
                <a:moveTo>
                  <a:pt x="299405" y="0"/>
                </a:moveTo>
                <a:cubicBezTo>
                  <a:pt x="196231" y="43157"/>
                  <a:pt x="93058" y="86315"/>
                  <a:pt x="64736" y="169933"/>
                </a:cubicBezTo>
                <a:cubicBezTo>
                  <a:pt x="36414" y="253551"/>
                  <a:pt x="140262" y="416741"/>
                  <a:pt x="129473" y="501707"/>
                </a:cubicBezTo>
                <a:cubicBezTo>
                  <a:pt x="118684" y="586673"/>
                  <a:pt x="59342" y="633202"/>
                  <a:pt x="0" y="67973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7567456" y="2926504"/>
            <a:ext cx="93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const.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5968519" y="2563247"/>
            <a:ext cx="1366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quadratic</a:t>
            </a:r>
            <a:endParaRPr lang="zh-TW" altLang="en-US" sz="2400" dirty="0"/>
          </a:p>
        </p:txBody>
      </p:sp>
      <p:sp>
        <p:nvSpPr>
          <p:cNvPr id="28" name="矩形圖說文字 27"/>
          <p:cNvSpPr/>
          <p:nvPr/>
        </p:nvSpPr>
        <p:spPr>
          <a:xfrm>
            <a:off x="5818173" y="3631435"/>
            <a:ext cx="2982271" cy="656927"/>
          </a:xfrm>
          <a:prstGeom prst="wedgeRectCallout">
            <a:avLst>
              <a:gd name="adj1" fmla="val -9353"/>
              <a:gd name="adj2" fmla="val -100382"/>
            </a:avLst>
          </a:prstGeom>
          <a:solidFill>
            <a:schemeClr val="accent1">
              <a:lumMod val="20000"/>
              <a:lumOff val="80000"/>
              <a:alpha val="89804"/>
            </a:scheme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O(n</a:t>
            </a:r>
            <a:r>
              <a:rPr lang="en-US" altLang="zh-TW" b="1" baseline="30000" dirty="0" smtClean="0">
                <a:solidFill>
                  <a:srgbClr val="800080"/>
                </a:solidFill>
                <a:ea typeface="Cambria Math" panose="02040503050406030204" pitchFamily="18" charset="0"/>
              </a:rPr>
              <a:t>2</a:t>
            </a: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) algorithms/problems are also O(n</a:t>
            </a:r>
            <a:r>
              <a:rPr lang="en-US" altLang="zh-TW" b="1" baseline="30000" dirty="0" smtClean="0">
                <a:solidFill>
                  <a:srgbClr val="800080"/>
                </a:solidFill>
                <a:ea typeface="Cambria Math" panose="02040503050406030204" pitchFamily="18" charset="0"/>
              </a:rPr>
              <a:t>3</a:t>
            </a: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) ones, and so on</a:t>
            </a:r>
          </a:p>
        </p:txBody>
      </p:sp>
      <p:sp>
        <p:nvSpPr>
          <p:cNvPr id="29" name="矩形圖說文字 28"/>
          <p:cNvSpPr/>
          <p:nvPr/>
        </p:nvSpPr>
        <p:spPr>
          <a:xfrm>
            <a:off x="4782393" y="5212514"/>
            <a:ext cx="4018050" cy="1192399"/>
          </a:xfrm>
          <a:prstGeom prst="wedgeRectCallout">
            <a:avLst>
              <a:gd name="adj1" fmla="val -66069"/>
              <a:gd name="adj2" fmla="val 28379"/>
            </a:avLst>
          </a:prstGeom>
          <a:solidFill>
            <a:schemeClr val="accent1">
              <a:lumMod val="20000"/>
              <a:lumOff val="80000"/>
              <a:alpha val="89804"/>
            </a:scheme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800080"/>
                </a:solidFill>
                <a:ea typeface="Cambria Math" panose="02040503050406030204" pitchFamily="18" charset="0"/>
              </a:rPr>
              <a:t>O(1) </a:t>
            </a: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means that the execution time is </a:t>
            </a:r>
            <a:r>
              <a:rPr lang="en-US" altLang="zh-TW" dirty="0" smtClean="0">
                <a:solidFill>
                  <a:srgbClr val="800080"/>
                </a:solidFill>
                <a:ea typeface="Cambria Math" panose="02040503050406030204" pitchFamily="18" charset="0"/>
              </a:rPr>
              <a:t>independent of problem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E.g., time for retrieving the k</a:t>
            </a:r>
            <a:r>
              <a:rPr lang="en-US" altLang="zh-TW" baseline="30000" dirty="0" smtClean="0">
                <a:solidFill>
                  <a:schemeClr val="tx1"/>
                </a:solidFill>
                <a:ea typeface="Cambria Math" panose="02040503050406030204" pitchFamily="18" charset="0"/>
              </a:rPr>
              <a:t>th</a:t>
            </a: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 entry of an array (of size n) is O(1)</a:t>
            </a:r>
          </a:p>
        </p:txBody>
      </p:sp>
      <p:sp>
        <p:nvSpPr>
          <p:cNvPr id="30" name="矩形圖說文字 29"/>
          <p:cNvSpPr/>
          <p:nvPr/>
        </p:nvSpPr>
        <p:spPr>
          <a:xfrm>
            <a:off x="4782393" y="4413882"/>
            <a:ext cx="4018049" cy="656927"/>
          </a:xfrm>
          <a:prstGeom prst="wedgeRectCallout">
            <a:avLst>
              <a:gd name="adj1" fmla="val -64559"/>
              <a:gd name="adj2" fmla="val -17851"/>
            </a:avLst>
          </a:prstGeom>
          <a:solidFill>
            <a:schemeClr val="accent1">
              <a:lumMod val="20000"/>
              <a:lumOff val="80000"/>
              <a:alpha val="89804"/>
            </a:scheme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Many other classes are not listed here, e.g., O(n</a:t>
            </a:r>
            <a:r>
              <a:rPr lang="en-US" altLang="zh-TW" baseline="30000" dirty="0" smtClean="0">
                <a:solidFill>
                  <a:schemeClr val="tx1"/>
                </a:solidFill>
                <a:ea typeface="Cambria Math" panose="02040503050406030204" pitchFamily="18" charset="0"/>
              </a:rPr>
              <a:t>1.5</a:t>
            </a: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), O(</a:t>
            </a:r>
            <a:r>
              <a:rPr lang="en-US" altLang="zh-TW" dirty="0" err="1" smtClean="0">
                <a:solidFill>
                  <a:schemeClr val="tx1"/>
                </a:solidFill>
                <a:ea typeface="Cambria Math" panose="02040503050406030204" pitchFamily="18" charset="0"/>
              </a:rPr>
              <a:t>loglog</a:t>
            </a: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(n)), O(nlog</a:t>
            </a:r>
            <a:r>
              <a:rPr lang="en-US" altLang="zh-TW" baseline="30000" dirty="0" smtClean="0">
                <a:solidFill>
                  <a:schemeClr val="tx1"/>
                </a:solidFill>
                <a:ea typeface="Cambria Math" panose="02040503050406030204" pitchFamily="18" charset="0"/>
              </a:rPr>
              <a:t>2</a:t>
            </a: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(n))…</a:t>
            </a:r>
          </a:p>
        </p:txBody>
      </p:sp>
    </p:spTree>
    <p:extLst>
      <p:ext uri="{BB962C8B-B14F-4D97-AF65-F5344CB8AC3E}">
        <p14:creationId xmlns:p14="http://schemas.microsoft.com/office/powerpoint/2010/main" xmlns="" val="414531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Omega Definitions 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zh-TW" dirty="0" smtClean="0"/>
                  <a:t>f(n) = </a:t>
                </a:r>
                <a:r>
                  <a:rPr lang="el-GR" altLang="zh-TW" dirty="0"/>
                  <a:t>Ω</a:t>
                </a:r>
                <a:r>
                  <a:rPr lang="en-US" altLang="zh-TW" dirty="0" smtClean="0"/>
                  <a:t>(g(n</a:t>
                </a:r>
                <a:r>
                  <a:rPr lang="en-US" altLang="zh-TW" dirty="0"/>
                  <a:t>)) </a:t>
                </a:r>
                <a:r>
                  <a:rPr lang="en-US" altLang="zh-TW" i="1" dirty="0" err="1"/>
                  <a:t>iff</a:t>
                </a:r>
                <a:r>
                  <a:rPr lang="en-US" altLang="zh-TW" i="1" dirty="0"/>
                  <a:t/>
                </a:r>
              </a:p>
              <a:p>
                <a:pPr lvl="1"/>
                <a:r>
                  <a:rPr lang="en-US" altLang="zh-TW" dirty="0"/>
                  <a:t>there exist positive constants </a:t>
                </a:r>
                <a:r>
                  <a:rPr lang="en-US" altLang="zh-TW" dirty="0">
                    <a:solidFill>
                      <a:srgbClr val="800080"/>
                    </a:solidFill>
                  </a:rPr>
                  <a:t>c </a:t>
                </a:r>
                <a:r>
                  <a:rPr lang="en-US" altLang="zh-TW" dirty="0"/>
                  <a:t>and </a:t>
                </a:r>
                <a:r>
                  <a:rPr lang="en-US" altLang="zh-TW" dirty="0">
                    <a:solidFill>
                      <a:srgbClr val="800080"/>
                    </a:solidFill>
                  </a:rPr>
                  <a:t>n</a:t>
                </a:r>
                <a:r>
                  <a:rPr lang="en-US" altLang="zh-TW" baseline="-25000" dirty="0">
                    <a:solidFill>
                      <a:srgbClr val="800080"/>
                    </a:solidFill>
                  </a:rPr>
                  <a:t>0</a:t>
                </a:r>
                <a:r>
                  <a:rPr lang="en-US" altLang="zh-TW" dirty="0"/>
                  <a:t/>
                </a:r>
                <a:br>
                  <a:rPr lang="en-US" altLang="zh-TW" dirty="0"/>
                </a:br>
                <a:r>
                  <a:rPr lang="en-US" altLang="zh-TW" dirty="0"/>
                  <a:t>such that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f(n)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dirty="0" smtClean="0">
                    <a:solidFill>
                      <a:srgbClr val="800080"/>
                    </a:solidFill>
                  </a:rPr>
                  <a:t/>
                </a:r>
                <a:r>
                  <a:rPr lang="en-US" altLang="zh-TW" dirty="0">
                    <a:solidFill>
                      <a:srgbClr val="80008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c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dirty="0">
                    <a:solidFill>
                      <a:srgbClr val="800080"/>
                    </a:solidFill>
                  </a:rPr>
                  <a:t>g(n) </a:t>
                </a:r>
                <a:r>
                  <a:rPr lang="en-US" altLang="zh-TW" dirty="0"/>
                  <a:t>for all n,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n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n</a:t>
                </a:r>
                <a:r>
                  <a:rPr lang="en-US" altLang="zh-TW" baseline="-250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0</a:t>
                </a:r>
              </a:p>
              <a:p>
                <a:endParaRPr lang="en-US" altLang="zh-TW" dirty="0" smtClean="0"/>
              </a:p>
              <a:p>
                <a:endParaRPr lang="en-US" altLang="zh-TW" dirty="0"/>
              </a:p>
              <a:p>
                <a:endParaRPr lang="en-US" altLang="zh-TW" dirty="0" smtClean="0"/>
              </a:p>
              <a:p>
                <a:pPr lvl="1"/>
                <a:endParaRPr lang="en-US" altLang="zh-TW" dirty="0"/>
              </a:p>
              <a:p>
                <a:r>
                  <a:rPr lang="en-US" altLang="zh-TW" dirty="0" smtClean="0"/>
                  <a:t>Example</a:t>
                </a: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200" u="sng" dirty="0"/>
                  <a:t>n+1</a:t>
                </a:r>
                <a:r>
                  <a:rPr lang="en-US" altLang="zh-TW" sz="2200" dirty="0"/>
                  <a:t> 	= </a:t>
                </a:r>
                <a:r>
                  <a:rPr lang="el-GR" altLang="zh-TW" sz="2000" dirty="0"/>
                  <a:t>Ω</a:t>
                </a:r>
                <a:r>
                  <a:rPr lang="en-US" altLang="zh-TW" sz="2200" dirty="0" smtClean="0"/>
                  <a:t>(</a:t>
                </a:r>
                <a:r>
                  <a:rPr lang="en-US" altLang="zh-TW" sz="2200" u="sng" dirty="0" smtClean="0"/>
                  <a:t>n</a:t>
                </a:r>
                <a:r>
                  <a:rPr lang="en-US" altLang="zh-TW" sz="2200" dirty="0"/>
                  <a:t>),</a:t>
                </a:r>
                <a:r>
                  <a:rPr lang="zh-TW" altLang="en-US" sz="2200" dirty="0"/>
                  <a:t/>
                </a:r>
                <a:r>
                  <a:rPr lang="en-US" altLang="zh-TW" sz="2200" dirty="0"/>
                  <a:t/>
                </a:r>
                <a:r>
                  <a:rPr lang="en-US" altLang="zh-TW" sz="2200" u="sng" dirty="0"/>
                  <a:t>n+1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2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zh-TW" sz="22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200" u="sng" dirty="0"/>
                  <a:t>n</a:t>
                </a:r>
                <a:r>
                  <a:rPr lang="en-US" altLang="zh-TW" sz="2200" dirty="0"/>
                  <a:t/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200" dirty="0"/>
                  <a:t> n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2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:endParaRPr lang="en-US" altLang="zh-TW" sz="2200" dirty="0">
                  <a:solidFill>
                    <a:srgbClr val="800080"/>
                  </a:solidFill>
                </a:endParaRP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200" u="sng" dirty="0"/>
                  <a:t>n+1000</a:t>
                </a:r>
                <a:r>
                  <a:rPr lang="en-US" altLang="zh-TW" sz="2200" dirty="0"/>
                  <a:t>	= </a:t>
                </a:r>
                <a:r>
                  <a:rPr lang="el-GR" altLang="zh-TW" sz="2000" dirty="0"/>
                  <a:t>Ω</a:t>
                </a:r>
                <a:r>
                  <a:rPr lang="en-US" altLang="zh-TW" sz="2200" dirty="0" smtClean="0"/>
                  <a:t>(</a:t>
                </a:r>
                <a:r>
                  <a:rPr lang="en-US" altLang="zh-TW" sz="2200" u="sng" dirty="0" smtClean="0"/>
                  <a:t>n</a:t>
                </a:r>
                <a:r>
                  <a:rPr lang="en-US" altLang="zh-TW" sz="2200" dirty="0"/>
                  <a:t>),	</a:t>
                </a:r>
                <a:r>
                  <a:rPr lang="en-US" altLang="zh-TW" sz="2200" u="sng" dirty="0"/>
                  <a:t>n+1000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200" dirty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zh-TW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200" u="sng" dirty="0"/>
                  <a:t>n</a:t>
                </a:r>
                <a:r>
                  <a:rPr lang="en-US" altLang="zh-TW" sz="2200" dirty="0"/>
                  <a:t/>
                </a:r>
                <a:r>
                  <a:rPr lang="en-US" altLang="zh-TW" sz="2200" dirty="0" smtClean="0"/>
                  <a:t/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200" dirty="0"/>
                  <a:t> n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2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:endParaRPr lang="en-US" altLang="zh-TW" sz="2200" dirty="0">
                  <a:solidFill>
                    <a:srgbClr val="800080"/>
                  </a:solidFill>
                </a:endParaRP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200" u="sng" dirty="0"/>
                  <a:t>1000n</a:t>
                </a:r>
                <a:r>
                  <a:rPr lang="en-US" altLang="zh-TW" sz="2200" dirty="0"/>
                  <a:t>	= </a:t>
                </a:r>
                <a:r>
                  <a:rPr lang="el-GR" altLang="zh-TW" sz="2000" dirty="0"/>
                  <a:t>Ω</a:t>
                </a:r>
                <a:r>
                  <a:rPr lang="en-US" altLang="zh-TW" sz="2200" dirty="0" smtClean="0"/>
                  <a:t>(</a:t>
                </a:r>
                <a:r>
                  <a:rPr lang="en-US" altLang="zh-TW" sz="2200" u="sng" dirty="0" smtClean="0"/>
                  <a:t>n</a:t>
                </a:r>
                <a:r>
                  <a:rPr lang="en-US" altLang="zh-TW" sz="2200" dirty="0"/>
                  <a:t>),	</a:t>
                </a:r>
                <a:r>
                  <a:rPr lang="en-US" altLang="zh-TW" sz="2200" u="sng" dirty="0"/>
                  <a:t>1000n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200" dirty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1000</a:t>
                </a:r>
                <a14:m>
                  <m:oMath xmlns:m="http://schemas.openxmlformats.org/officeDocument/2006/math">
                    <m:r>
                      <a:rPr lang="en-US" altLang="zh-TW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200" u="sng" dirty="0"/>
                  <a:t>n</a:t>
                </a:r>
                <a:r>
                  <a:rPr lang="en-US" altLang="zh-TW" sz="2200" dirty="0"/>
                  <a:t/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200" dirty="0"/>
                  <a:t> n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2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:endParaRPr lang="en-US" altLang="zh-TW" sz="2200" dirty="0">
                  <a:solidFill>
                    <a:srgbClr val="800080"/>
                  </a:solidFill>
                </a:endParaRP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200" u="sng" dirty="0"/>
                  <a:t>1000n+1000</a:t>
                </a:r>
                <a:r>
                  <a:rPr lang="en-US" altLang="zh-TW" sz="2200" dirty="0"/>
                  <a:t>	= </a:t>
                </a:r>
                <a:r>
                  <a:rPr lang="el-GR" altLang="zh-TW" sz="2000" dirty="0"/>
                  <a:t>Ω</a:t>
                </a:r>
                <a:r>
                  <a:rPr lang="en-US" altLang="zh-TW" sz="2200" dirty="0" smtClean="0"/>
                  <a:t>(</a:t>
                </a:r>
                <a:r>
                  <a:rPr lang="en-US" altLang="zh-TW" sz="2200" u="sng" dirty="0" smtClean="0"/>
                  <a:t>n</a:t>
                </a:r>
                <a:r>
                  <a:rPr lang="en-US" altLang="zh-TW" sz="2200" dirty="0"/>
                  <a:t>),	</a:t>
                </a:r>
                <a:r>
                  <a:rPr lang="en-US" altLang="zh-TW" sz="2200" u="sng" dirty="0"/>
                  <a:t>1000n+1000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2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1000</a:t>
                </a:r>
                <a14:m>
                  <m:oMath xmlns:m="http://schemas.openxmlformats.org/officeDocument/2006/math">
                    <m:r>
                      <a:rPr lang="en-US" altLang="zh-TW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200" u="sng" dirty="0"/>
                  <a:t>n</a:t>
                </a:r>
                <a:r>
                  <a:rPr lang="en-US" altLang="zh-TW" sz="2200" dirty="0"/>
                  <a:t/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200" dirty="0"/>
                  <a:t> n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2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:endParaRPr lang="en-US" altLang="zh-TW" sz="2200" dirty="0">
                  <a:solidFill>
                    <a:srgbClr val="800080"/>
                  </a:solidFill>
                </a:endParaRP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200" u="sng" dirty="0"/>
                  <a:t>log(n)+1</a:t>
                </a:r>
                <a:r>
                  <a:rPr lang="en-US" altLang="zh-TW" sz="2200" dirty="0"/>
                  <a:t>	= </a:t>
                </a:r>
                <a:r>
                  <a:rPr lang="el-GR" altLang="zh-TW" sz="2000" dirty="0"/>
                  <a:t>Ω</a:t>
                </a:r>
                <a:r>
                  <a:rPr lang="en-US" altLang="zh-TW" sz="2200" dirty="0" smtClean="0"/>
                  <a:t>(</a:t>
                </a:r>
                <a:r>
                  <a:rPr lang="en-US" altLang="zh-TW" sz="2200" u="sng" dirty="0" smtClean="0"/>
                  <a:t>log(n</a:t>
                </a:r>
                <a:r>
                  <a:rPr lang="en-US" altLang="zh-TW" sz="2200" u="sng" dirty="0"/>
                  <a:t>)</a:t>
                </a:r>
                <a:r>
                  <a:rPr lang="en-US" altLang="zh-TW" sz="2200" dirty="0"/>
                  <a:t>),</a:t>
                </a:r>
                <a:r>
                  <a:rPr lang="en-US" altLang="zh-TW" sz="2200" dirty="0">
                    <a:solidFill>
                      <a:srgbClr val="C00000"/>
                    </a:solidFill>
                  </a:rPr>
                  <a:t/>
                </a:r>
                <a:r>
                  <a:rPr lang="en-US" altLang="zh-TW" sz="2200" u="sng" dirty="0"/>
                  <a:t>log(n)+1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2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zh-TW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200" u="sng" dirty="0"/>
                  <a:t>log(n)</a:t>
                </a:r>
                <a:r>
                  <a:rPr lang="en-US" altLang="zh-TW" sz="2200" dirty="0"/>
                  <a:t/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200" dirty="0"/>
                  <a:t> n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2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10</a:t>
                </a:r>
                <a:endParaRPr lang="en-US" altLang="zh-TW" sz="2200" dirty="0">
                  <a:solidFill>
                    <a:srgbClr val="800080"/>
                  </a:solidFill>
                </a:endParaRPr>
              </a:p>
              <a:p>
                <a:pPr lvl="1"/>
                <a:endParaRPr lang="en-US" altLang="zh-TW" dirty="0" smtClean="0"/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59" t="-2745" b="-31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131</a:t>
            </a:fld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3139710" y="2545594"/>
            <a:ext cx="0" cy="46124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3309441" y="2583211"/>
            <a:ext cx="210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Compare with Big O 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313284" y="3244334"/>
            <a:ext cx="4721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such that f(n) ≦ cg(n) for all n ≧ n</a:t>
            </a:r>
            <a:r>
              <a:rPr lang="en-US" altLang="zh-TW" sz="2400" baseline="-25000" dirty="0" smtClean="0"/>
              <a:t>0</a:t>
            </a:r>
            <a:r>
              <a:rPr lang="en-US" altLang="zh-TW" sz="2400" dirty="0" smtClean="0"/>
              <a:t>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84930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Omega </a:t>
            </a:r>
            <a:r>
              <a:rPr lang="en-US" altLang="zh-TW" dirty="0"/>
              <a:t>Definitions (</a:t>
            </a:r>
            <a:r>
              <a:rPr lang="en-US" altLang="zh-TW" dirty="0" smtClean="0"/>
              <a:t>Cont’d)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 smtClean="0"/>
                  <a:t>More examples</a:t>
                </a: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 smtClean="0"/>
                  <a:t>2n</a:t>
                </a:r>
                <a:r>
                  <a:rPr lang="en-US" altLang="zh-TW" sz="2000" u="sng" baseline="30000" dirty="0" smtClean="0"/>
                  <a:t>2</a:t>
                </a:r>
                <a:r>
                  <a:rPr lang="en-US" altLang="zh-TW" sz="2000" u="sng" dirty="0" smtClean="0"/>
                  <a:t>+3n+4</a:t>
                </a:r>
                <a:r>
                  <a:rPr lang="en-US" altLang="zh-TW" sz="2000" dirty="0" smtClean="0"/>
                  <a:t/>
                </a:r>
                <a:r>
                  <a:rPr lang="en-US" altLang="zh-TW" sz="2000" dirty="0"/>
                  <a:t>	= </a:t>
                </a:r>
                <a:r>
                  <a:rPr lang="el-GR" altLang="zh-TW" sz="2000" dirty="0"/>
                  <a:t>Ω</a:t>
                </a:r>
                <a:r>
                  <a:rPr lang="en-US" altLang="zh-TW" sz="2000" dirty="0" smtClean="0"/>
                  <a:t>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u="sng" baseline="30000" dirty="0" smtClean="0"/>
                  <a:t>2</a:t>
                </a:r>
                <a:r>
                  <a:rPr lang="en-US" altLang="zh-TW" sz="2000" dirty="0" smtClean="0"/>
                  <a:t>),</a:t>
                </a:r>
                <a:r>
                  <a:rPr lang="zh-TW" altLang="en-US" sz="2000" dirty="0" smtClean="0"/>
                  <a:t/>
                </a:r>
                <a:r>
                  <a:rPr lang="en-US" altLang="zh-TW" sz="2000" dirty="0"/>
                  <a:t/>
                </a: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 smtClean="0"/>
                  <a:t>2n</a:t>
                </a:r>
                <a:r>
                  <a:rPr lang="en-US" altLang="zh-TW" sz="2000" u="sng" baseline="30000" dirty="0" smtClean="0"/>
                  <a:t>2</a:t>
                </a:r>
                <a:r>
                  <a:rPr lang="en-US" altLang="zh-TW" sz="2000" u="sng" dirty="0" smtClean="0"/>
                  <a:t>+3n+4 </a:t>
                </a:r>
                <a:r>
                  <a:rPr lang="en-US" altLang="zh-TW" sz="2000" dirty="0"/>
                  <a:t>	= </a:t>
                </a:r>
                <a:r>
                  <a:rPr lang="el-GR" altLang="zh-TW" sz="2000" dirty="0"/>
                  <a:t>Ω</a:t>
                </a:r>
                <a:r>
                  <a:rPr lang="en-US" altLang="zh-TW" sz="2000" dirty="0" smtClean="0"/>
                  <a:t>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b="1" u="sng" baseline="30000" dirty="0" smtClean="0">
                    <a:solidFill>
                      <a:srgbClr val="800080"/>
                    </a:solidFill>
                  </a:rPr>
                  <a:t>1.9</a:t>
                </a:r>
                <a:r>
                  <a:rPr lang="en-US" altLang="zh-TW" sz="2000" dirty="0" smtClean="0"/>
                  <a:t>),</a:t>
                </a: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/>
                  <a:t>2n</a:t>
                </a:r>
                <a:r>
                  <a:rPr lang="en-US" altLang="zh-TW" sz="2000" u="sng" baseline="30000" dirty="0"/>
                  <a:t>2</a:t>
                </a:r>
                <a:r>
                  <a:rPr lang="en-US" altLang="zh-TW" sz="2000" u="sng" dirty="0"/>
                  <a:t>+3n+4 </a:t>
                </a:r>
                <a:r>
                  <a:rPr lang="en-US" altLang="zh-TW" sz="2000" dirty="0"/>
                  <a:t>	= </a:t>
                </a:r>
                <a:r>
                  <a:rPr lang="el-GR" altLang="zh-TW" sz="2000" dirty="0"/>
                  <a:t>Ω</a:t>
                </a:r>
                <a:r>
                  <a:rPr lang="en-US" altLang="zh-TW" sz="2000" dirty="0" smtClean="0"/>
                  <a:t>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dirty="0" smtClean="0"/>
                  <a:t>), </a:t>
                </a: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/>
                  <a:t>2n</a:t>
                </a:r>
                <a:r>
                  <a:rPr lang="en-US" altLang="zh-TW" sz="2000" u="sng" baseline="30000" dirty="0"/>
                  <a:t>2</a:t>
                </a:r>
                <a:r>
                  <a:rPr lang="en-US" altLang="zh-TW" sz="2000" u="sng" dirty="0"/>
                  <a:t>+3n+4 </a:t>
                </a:r>
                <a:r>
                  <a:rPr lang="en-US" altLang="zh-TW" sz="2000" dirty="0"/>
                  <a:t>	= </a:t>
                </a:r>
                <a:r>
                  <a:rPr lang="el-GR" altLang="zh-TW" sz="2000" dirty="0"/>
                  <a:t>Ω </a:t>
                </a:r>
                <a:r>
                  <a:rPr lang="en-US" altLang="zh-TW" sz="2000" dirty="0" smtClean="0"/>
                  <a:t>(</a:t>
                </a:r>
                <a:r>
                  <a:rPr lang="en-US" altLang="zh-TW" sz="2000" u="sng" dirty="0" smtClean="0"/>
                  <a:t>1</a:t>
                </a:r>
                <a:r>
                  <a:rPr lang="en-US" altLang="zh-TW" sz="2000" dirty="0" smtClean="0"/>
                  <a:t>),</a:t>
                </a:r>
                <a:endParaRPr lang="en-US" altLang="zh-TW" sz="1600" u="sng" dirty="0" smtClean="0"/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r>
                  <a:rPr lang="en-US" altLang="zh-TW" sz="2000" u="sng" dirty="0" smtClean="0"/>
                  <a:t>2n</a:t>
                </a:r>
                <a:r>
                  <a:rPr lang="en-US" altLang="zh-TW" sz="2000" u="sng" baseline="30000" dirty="0" smtClean="0"/>
                  <a:t>2</a:t>
                </a:r>
                <a:r>
                  <a:rPr lang="en-US" altLang="zh-TW" sz="2000" u="sng" dirty="0" smtClean="0"/>
                  <a:t>+3n+4 </a:t>
                </a:r>
                <a:r>
                  <a:rPr lang="en-US" altLang="zh-TW" sz="2000" dirty="0"/>
                  <a:t/>
                </a:r>
                <a14:m>
                  <m:oMath xmlns:m="http://schemas.openxmlformats.org/officeDocument/2006/math">
                    <m:r>
                      <a:rPr lang="en-US" altLang="zh-TW" sz="2000" b="1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altLang="zh-TW" sz="2000" dirty="0"/>
                  <a:t/>
                </a:r>
                <a:r>
                  <a:rPr lang="el-GR" altLang="zh-TW" sz="2000" dirty="0"/>
                  <a:t>Ω</a:t>
                </a:r>
                <a:r>
                  <a:rPr lang="en-US" altLang="zh-TW" sz="2000" dirty="0" smtClean="0"/>
                  <a:t>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b="1" u="sng" baseline="30000" dirty="0" smtClean="0">
                    <a:solidFill>
                      <a:srgbClr val="800080"/>
                    </a:solidFill>
                  </a:rPr>
                  <a:t>2.1</a:t>
                </a:r>
                <a:r>
                  <a:rPr lang="en-US" altLang="zh-TW" sz="2000" dirty="0" smtClean="0"/>
                  <a:t>),</a:t>
                </a:r>
                <a:r>
                  <a:rPr lang="en-US" altLang="zh-TW" sz="2000" dirty="0"/>
                  <a:t/>
                </a:r>
                <a:endParaRPr lang="en-US" altLang="zh-TW" sz="2000" dirty="0" smtClean="0"/>
              </a:p>
              <a:p>
                <a:pPr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endParaRPr lang="en-US" altLang="zh-TW" dirty="0" smtClean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r>
                  <a:rPr lang="en-US" altLang="zh-TW" b="1" dirty="0"/>
                  <a:t>Theorem  1.3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zh-TW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𝑎𝑚</m:t>
                    </m:r>
                    <m:r>
                      <a:rPr lang="en-US" altLang="zh-TW" b="1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zh-TW" b="1" i="1" baseline="30000" dirty="0" err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 + …</m:t>
                    </m:r>
                    <m:r>
                      <a:rPr lang="zh-TW" alt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i="1" baseline="-25000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TW" dirty="0"/>
                  <a:t> , </a:t>
                </a:r>
                <a14:m>
                  <m:oMath xmlns:m="http://schemas.openxmlformats.org/officeDocument/2006/math">
                    <m:r>
                      <a:rPr lang="en-US" altLang="zh-TW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zh-TW" dirty="0"/>
                  <a:t/>
                </a:r>
                <a:br>
                  <a:rPr lang="en-US" altLang="zh-TW" dirty="0"/>
                </a:b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zh-TW" dirty="0"/>
                  <a:t/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zh-TW" altLang="en-US" b="1" i="1" dirty="0">
                        <a:latin typeface="Cambria Math" panose="02040503050406030204" pitchFamily="18" charset="0"/>
                      </a:rPr>
                      <m:t>𝛀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1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zh-TW" b="1" i="1" baseline="30000" dirty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dirty="0"/>
              </a:p>
              <a:p>
                <a:pPr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endParaRPr lang="en-US" altLang="zh-TW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endParaRPr lang="en-US" altLang="zh-TW" sz="2000" u="sng" dirty="0">
                  <a:solidFill>
                    <a:srgbClr val="C0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endParaRPr lang="en-US" altLang="zh-TW" sz="2000" u="sng" dirty="0" smtClean="0">
                  <a:solidFill>
                    <a:srgbClr val="C0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pPr lvl="1">
                  <a:tabLst>
                    <a:tab pos="2330450" algn="l"/>
                    <a:tab pos="3859213" algn="l"/>
                    <a:tab pos="4749800" algn="l"/>
                    <a:tab pos="5381625" algn="l"/>
                    <a:tab pos="6457950" algn="l"/>
                  </a:tabLst>
                </a:pPr>
                <a:endParaRPr lang="en-US" altLang="zh-TW" sz="2000" dirty="0"/>
              </a:p>
              <a:p>
                <a:pPr lvl="1"/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05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Theta Definitions 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zh-TW" dirty="0" smtClean="0"/>
                  <a:t>f(n) = </a:t>
                </a:r>
                <a:r>
                  <a:rPr lang="el-GR" altLang="zh-TW" dirty="0"/>
                  <a:t>Θ</a:t>
                </a:r>
                <a:r>
                  <a:rPr lang="en-US" altLang="zh-TW" dirty="0" smtClean="0"/>
                  <a:t>(g(n</a:t>
                </a:r>
                <a:r>
                  <a:rPr lang="en-US" altLang="zh-TW" dirty="0"/>
                  <a:t>)) </a:t>
                </a:r>
                <a:r>
                  <a:rPr lang="en-US" altLang="zh-TW" i="1" dirty="0" err="1"/>
                  <a:t>iff</a:t>
                </a:r>
                <a:r>
                  <a:rPr lang="en-US" altLang="zh-TW" i="1" dirty="0"/>
                  <a:t/>
                </a:r>
              </a:p>
              <a:p>
                <a:pPr lvl="1"/>
                <a:r>
                  <a:rPr lang="en-US" altLang="zh-TW" dirty="0"/>
                  <a:t>there exist positive constants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c</a:t>
                </a:r>
                <a:r>
                  <a:rPr lang="en-US" altLang="zh-TW" baseline="-25000" dirty="0" smtClean="0">
                    <a:solidFill>
                      <a:srgbClr val="800080"/>
                    </a:solidFill>
                  </a:rPr>
                  <a:t>1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, c</a:t>
                </a:r>
                <a:r>
                  <a:rPr lang="en-US" altLang="zh-TW" baseline="-25000" dirty="0" smtClean="0">
                    <a:solidFill>
                      <a:srgbClr val="800080"/>
                    </a:solidFill>
                  </a:rPr>
                  <a:t>2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/>
                </a:r>
                <a:r>
                  <a:rPr lang="en-US" altLang="zh-TW" dirty="0"/>
                  <a:t>and </a:t>
                </a:r>
                <a:r>
                  <a:rPr lang="en-US" altLang="zh-TW" dirty="0">
                    <a:solidFill>
                      <a:srgbClr val="800080"/>
                    </a:solidFill>
                  </a:rPr>
                  <a:t>n</a:t>
                </a:r>
                <a:r>
                  <a:rPr lang="en-US" altLang="zh-TW" baseline="-25000" dirty="0">
                    <a:solidFill>
                      <a:srgbClr val="800080"/>
                    </a:solidFill>
                  </a:rPr>
                  <a:t>0</a:t>
                </a:r>
                <a:r>
                  <a:rPr lang="en-US" altLang="zh-TW" dirty="0"/>
                  <a:t/>
                </a:r>
                <a:br>
                  <a:rPr lang="en-US" altLang="zh-TW" dirty="0"/>
                </a:br>
                <a:r>
                  <a:rPr lang="en-US" altLang="zh-TW" dirty="0"/>
                  <a:t>such that </a:t>
                </a:r>
                <a:r>
                  <a:rPr lang="en-US" altLang="zh-TW" dirty="0" smtClean="0">
                    <a:solidFill>
                      <a:srgbClr val="80008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c</a:t>
                </a:r>
                <a:r>
                  <a:rPr lang="en-US" altLang="zh-TW" baseline="-25000" dirty="0" smtClean="0">
                    <a:solidFill>
                      <a:srgbClr val="80008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dirty="0">
                    <a:solidFill>
                      <a:srgbClr val="800080"/>
                    </a:solidFill>
                  </a:rPr>
                  <a:t>g(n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dirty="0" smtClean="0">
                    <a:solidFill>
                      <a:srgbClr val="800080"/>
                    </a:solidFill>
                  </a:rPr>
                  <a:t/>
                </a:r>
                <a:r>
                  <a:rPr lang="en-US" altLang="zh-TW" dirty="0">
                    <a:solidFill>
                      <a:srgbClr val="800080"/>
                    </a:solidFill>
                  </a:rPr>
                  <a:t>f(n)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dirty="0" smtClean="0">
                    <a:solidFill>
                      <a:srgbClr val="800080"/>
                    </a:solidFill>
                  </a:rPr>
                  <a:t/>
                </a:r>
                <a:r>
                  <a:rPr lang="en-US" altLang="zh-TW" dirty="0">
                    <a:solidFill>
                      <a:srgbClr val="80008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c</a:t>
                </a:r>
                <a:r>
                  <a:rPr lang="en-US" altLang="zh-TW" baseline="-25000" dirty="0" smtClean="0">
                    <a:solidFill>
                      <a:srgbClr val="80008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dirty="0">
                    <a:solidFill>
                      <a:srgbClr val="800080"/>
                    </a:solidFill>
                  </a:rPr>
                  <a:t>g(n) </a:t>
                </a:r>
                <a:r>
                  <a:rPr lang="en-US" altLang="zh-TW" dirty="0"/>
                  <a:t>for all n,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n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n</a:t>
                </a:r>
                <a:r>
                  <a:rPr lang="en-US" altLang="zh-TW" baseline="-250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0</a:t>
                </a:r>
              </a:p>
              <a:p>
                <a:pPr lvl="1"/>
                <a:r>
                  <a:rPr lang="en-US" altLang="zh-TW" dirty="0" smtClean="0"/>
                  <a:t>i.e., f(n) is O(g(n))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b="0" i="0" dirty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zh-TW" dirty="0" smtClean="0"/>
                  <a:t>(g(n)) </a:t>
                </a:r>
              </a:p>
              <a:p>
                <a:r>
                  <a:rPr lang="en-US" altLang="zh-TW" dirty="0" smtClean="0"/>
                  <a:t>Example</a:t>
                </a:r>
              </a:p>
              <a:p>
                <a:pPr lvl="1">
                  <a:tabLst>
                    <a:tab pos="2063750" algn="l"/>
                    <a:tab pos="3317875" algn="l"/>
                    <a:tab pos="6724650" algn="l"/>
                  </a:tabLst>
                </a:pPr>
                <a:r>
                  <a:rPr lang="en-US" altLang="zh-TW" sz="2000" u="sng" dirty="0"/>
                  <a:t>n+1</a:t>
                </a:r>
                <a:r>
                  <a:rPr lang="en-US" altLang="zh-TW" sz="2000" dirty="0"/>
                  <a:t> 	= </a:t>
                </a:r>
                <a:r>
                  <a:rPr lang="el-GR" altLang="zh-TW" sz="1800" dirty="0"/>
                  <a:t>Θ</a:t>
                </a:r>
                <a:r>
                  <a:rPr lang="en-US" altLang="zh-TW" sz="2000" dirty="0" smtClean="0"/>
                  <a:t>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dirty="0"/>
                  <a:t>),</a:t>
                </a:r>
                <a:r>
                  <a:rPr lang="zh-TW" altLang="en-US" sz="2000" dirty="0"/>
                  <a:t/>
                </a:r>
                <a:r>
                  <a:rPr lang="en-US" altLang="zh-TW" sz="2000" dirty="0"/>
                  <a:t/>
                </a:r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zh-TW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/>
                  <a:t>n</a:t>
                </a:r>
                <a14:m>
                  <m:oMath xmlns:m="http://schemas.openxmlformats.org/officeDocument/2006/math">
                    <m:r>
                      <a:rPr lang="en-US" altLang="zh-TW" sz="2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 </m:t>
                    </m:r>
                  </m:oMath>
                </a14:m>
                <a:r>
                  <a:rPr lang="en-US" altLang="zh-TW" sz="2000" u="sng" dirty="0"/>
                  <a:t>n+1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zh-TW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/>
                  <a:t>n</a:t>
                </a:r>
                <a:r>
                  <a:rPr lang="en-US" altLang="zh-TW" sz="2000" dirty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000" dirty="0"/>
                  <a:t> n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0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:endParaRPr lang="en-US" altLang="zh-TW" sz="2000" dirty="0">
                  <a:solidFill>
                    <a:srgbClr val="800080"/>
                  </a:solidFill>
                </a:endParaRPr>
              </a:p>
              <a:p>
                <a:pPr lvl="1">
                  <a:tabLst>
                    <a:tab pos="2063750" algn="l"/>
                    <a:tab pos="3317875" algn="l"/>
                    <a:tab pos="6724650" algn="l"/>
                  </a:tabLst>
                </a:pPr>
                <a:r>
                  <a:rPr lang="en-US" altLang="zh-TW" sz="2000" u="sng" dirty="0"/>
                  <a:t>n+1000</a:t>
                </a:r>
                <a:r>
                  <a:rPr lang="en-US" altLang="zh-TW" sz="2000" dirty="0"/>
                  <a:t>	= </a:t>
                </a:r>
                <a:r>
                  <a:rPr lang="el-GR" altLang="zh-TW" sz="1800" dirty="0"/>
                  <a:t>Θ</a:t>
                </a:r>
                <a:r>
                  <a:rPr lang="en-US" altLang="zh-TW" sz="2000" dirty="0" smtClean="0"/>
                  <a:t>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dirty="0"/>
                  <a:t>),	</a:t>
                </a:r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/>
                  <a:t>n</a:t>
                </a:r>
                <a:r>
                  <a:rPr lang="en-US" altLang="zh-TW" sz="2000" dirty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 </m:t>
                    </m:r>
                  </m:oMath>
                </a14:m>
                <a:r>
                  <a:rPr lang="en-US" altLang="zh-TW" sz="2000" u="sng" dirty="0"/>
                  <a:t>n+1000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/>
                </a:r>
                <a:r>
                  <a:rPr lang="en-US" altLang="zh-TW" sz="2000" dirty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001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/>
                  <a:t>n</a:t>
                </a:r>
                <a:r>
                  <a:rPr lang="en-US" altLang="zh-TW" sz="2000" dirty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000" dirty="0"/>
                  <a:t> n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0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:endParaRPr lang="en-US" altLang="zh-TW" sz="2000" dirty="0">
                  <a:solidFill>
                    <a:srgbClr val="800080"/>
                  </a:solidFill>
                </a:endParaRPr>
              </a:p>
              <a:p>
                <a:pPr lvl="1">
                  <a:tabLst>
                    <a:tab pos="2063750" algn="l"/>
                    <a:tab pos="3317875" algn="l"/>
                    <a:tab pos="6724650" algn="l"/>
                  </a:tabLst>
                </a:pPr>
                <a:r>
                  <a:rPr lang="en-US" altLang="zh-TW" sz="2000" u="sng" dirty="0"/>
                  <a:t>1000n</a:t>
                </a:r>
                <a:r>
                  <a:rPr lang="en-US" altLang="zh-TW" sz="2000" dirty="0"/>
                  <a:t>	= </a:t>
                </a:r>
                <a:r>
                  <a:rPr lang="el-GR" altLang="zh-TW" sz="1800" dirty="0"/>
                  <a:t>Θ</a:t>
                </a:r>
                <a:r>
                  <a:rPr lang="en-US" altLang="zh-TW" sz="2000" dirty="0" smtClean="0"/>
                  <a:t>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dirty="0"/>
                  <a:t>),	</a:t>
                </a:r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1000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/>
                  <a:t>n</a:t>
                </a:r>
                <a14:m>
                  <m:oMath xmlns:m="http://schemas.openxmlformats.org/officeDocument/2006/math">
                    <m:r>
                      <a:rPr lang="en-US" altLang="zh-TW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sz="2000" dirty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/>
                </a:r>
                <a:r>
                  <a:rPr lang="en-US" altLang="zh-TW" sz="2000" u="sng" dirty="0"/>
                  <a:t>1000n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/>
                </a:r>
                <a:r>
                  <a:rPr lang="en-US" altLang="zh-TW" sz="2000" dirty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1000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/>
                  <a:t>n</a:t>
                </a:r>
                <a:r>
                  <a:rPr lang="en-US" altLang="zh-TW" sz="2000" dirty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000" dirty="0"/>
                  <a:t> n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0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:endParaRPr lang="en-US" altLang="zh-TW" sz="2000" dirty="0">
                  <a:solidFill>
                    <a:srgbClr val="800080"/>
                  </a:solidFill>
                </a:endParaRPr>
              </a:p>
              <a:p>
                <a:pPr lvl="1">
                  <a:tabLst>
                    <a:tab pos="2063750" algn="l"/>
                    <a:tab pos="3317875" algn="l"/>
                    <a:tab pos="6724650" algn="l"/>
                  </a:tabLst>
                </a:pPr>
                <a:r>
                  <a:rPr lang="en-US" altLang="zh-TW" sz="2000" u="sng" dirty="0"/>
                  <a:t>1000n+1000</a:t>
                </a:r>
                <a:r>
                  <a:rPr lang="en-US" altLang="zh-TW" sz="2000" dirty="0"/>
                  <a:t>	= </a:t>
                </a:r>
                <a:r>
                  <a:rPr lang="el-GR" altLang="zh-TW" sz="1800" dirty="0"/>
                  <a:t>Θ</a:t>
                </a:r>
                <a:r>
                  <a:rPr lang="en-US" altLang="zh-TW" sz="2000" dirty="0" smtClean="0"/>
                  <a:t>(</a:t>
                </a:r>
                <a:r>
                  <a:rPr lang="en-US" altLang="zh-TW" sz="2000" u="sng" dirty="0" smtClean="0"/>
                  <a:t>n</a:t>
                </a:r>
                <a:r>
                  <a:rPr lang="en-US" altLang="zh-TW" sz="2000" dirty="0" smtClean="0"/>
                  <a:t>),     </a:t>
                </a:r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1000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/>
                  <a:t>n</a:t>
                </a:r>
                <a14:m>
                  <m:oMath xmlns:m="http://schemas.openxmlformats.org/officeDocument/2006/math">
                    <m:r>
                      <a:rPr lang="en-US" altLang="zh-TW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sz="2000" dirty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/>
                </a:r>
                <a:r>
                  <a:rPr lang="en-US" altLang="zh-TW" sz="2000" u="sng" dirty="0"/>
                  <a:t>1000n+1000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 2000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/>
                  <a:t>n</a:t>
                </a:r>
                <a:r>
                  <a:rPr lang="en-US" altLang="zh-TW" sz="2000" dirty="0"/>
                  <a:t/>
                </a:r>
                <a:r>
                  <a:rPr lang="en-US" altLang="zh-TW" sz="2000" dirty="0" smtClean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000" dirty="0"/>
                  <a:t> n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000" dirty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:endParaRPr lang="en-US" altLang="zh-TW" sz="2000" dirty="0">
                  <a:solidFill>
                    <a:srgbClr val="800080"/>
                  </a:solidFill>
                </a:endParaRPr>
              </a:p>
              <a:p>
                <a:pPr lvl="1">
                  <a:tabLst>
                    <a:tab pos="2063750" algn="l"/>
                    <a:tab pos="3317875" algn="l"/>
                    <a:tab pos="6724650" algn="l"/>
                  </a:tabLst>
                </a:pPr>
                <a:r>
                  <a:rPr lang="en-US" altLang="zh-TW" sz="2000" u="sng" dirty="0"/>
                  <a:t>log(n)+1</a:t>
                </a:r>
                <a:r>
                  <a:rPr lang="en-US" altLang="zh-TW" sz="2000" dirty="0"/>
                  <a:t>	= </a:t>
                </a:r>
                <a:r>
                  <a:rPr lang="el-GR" altLang="zh-TW" sz="1800" dirty="0"/>
                  <a:t>Θ</a:t>
                </a:r>
                <a:r>
                  <a:rPr lang="en-US" altLang="zh-TW" sz="2000" dirty="0" smtClean="0"/>
                  <a:t>(</a:t>
                </a:r>
                <a:r>
                  <a:rPr lang="en-US" altLang="zh-TW" sz="2000" u="sng" dirty="0" smtClean="0"/>
                  <a:t>log(n)</a:t>
                </a:r>
                <a:r>
                  <a:rPr lang="en-US" altLang="zh-TW" sz="2000" dirty="0" smtClean="0"/>
                  <a:t>),</a:t>
                </a:r>
                <a:r>
                  <a:rPr lang="en-US" altLang="zh-TW" sz="2000" dirty="0" smtClean="0">
                    <a:solidFill>
                      <a:srgbClr val="C00000"/>
                    </a:solidFill>
                  </a:rPr>
                  <a:t/>
                </a:r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/>
                  <a:t>log(n)</a:t>
                </a:r>
                <a:r>
                  <a:rPr lang="en-US" altLang="zh-TW" sz="2000" dirty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sz="2000" dirty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/>
                </a:r>
                <a:r>
                  <a:rPr lang="en-US" altLang="zh-TW" sz="2000" u="sng" dirty="0" smtClean="0"/>
                  <a:t>log(n</a:t>
                </a:r>
                <a:r>
                  <a:rPr lang="en-US" altLang="zh-TW" sz="2000" u="sng" dirty="0"/>
                  <a:t>)+1</a:t>
                </a:r>
                <a:r>
                  <a:rPr lang="en-US" altLang="zh-TW" sz="2000" dirty="0" smtClean="0"/>
                  <a:t/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sz="2000" dirty="0" smtClean="0">
                    <a:solidFill>
                      <a:srgbClr val="C00000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 2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u="sng" dirty="0"/>
                  <a:t>log(n)</a:t>
                </a:r>
                <a:r>
                  <a:rPr lang="en-US" altLang="zh-TW" sz="2000" dirty="0"/>
                  <a:t/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altLang="zh-TW" sz="2000" dirty="0"/>
                  <a:t> n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000" dirty="0" smtClean="0">
                    <a:solidFill>
                      <a:srgbClr val="80008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10</a:t>
                </a:r>
              </a:p>
              <a:p>
                <a:pPr lvl="2">
                  <a:tabLst>
                    <a:tab pos="2063750" algn="l"/>
                    <a:tab pos="3317875" algn="l"/>
                    <a:tab pos="6724650" algn="l"/>
                  </a:tabLst>
                </a:pPr>
                <a:endParaRPr lang="en-US" altLang="zh-TW" sz="1600" dirty="0"/>
              </a:p>
              <a:p>
                <a:r>
                  <a:rPr lang="en-US" altLang="zh-TW" b="1" dirty="0"/>
                  <a:t>Theorem  1.4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zh-TW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𝑎𝑚</m:t>
                    </m:r>
                    <m:r>
                      <a:rPr lang="en-US" altLang="zh-TW" b="1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zh-TW" b="1" i="1" baseline="30000" dirty="0" err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 + …</m:t>
                    </m:r>
                    <m:r>
                      <a:rPr lang="zh-TW" alt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i="1" baseline="-25000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TW" dirty="0"/>
                  <a:t> , </a:t>
                </a:r>
                <a14:m>
                  <m:oMath xmlns:m="http://schemas.openxmlformats.org/officeDocument/2006/math">
                    <m:r>
                      <a:rPr lang="en-US" altLang="zh-TW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zh-TW" dirty="0"/>
                  <a:t/>
                </a:r>
                <a:br>
                  <a:rPr lang="en-US" altLang="zh-TW" dirty="0"/>
                </a:b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zh-TW" dirty="0"/>
                  <a:t/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zh-TW" altLang="en-US" b="1" i="1" dirty="0">
                        <a:latin typeface="Cambria Math" panose="02040503050406030204" pitchFamily="18" charset="0"/>
                      </a:rPr>
                      <m:t>𝚯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1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zh-TW" b="1" i="1" baseline="30000" dirty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dirty="0"/>
              </a:p>
              <a:p>
                <a:endParaRPr lang="en-US" altLang="zh-TW" dirty="0" smtClean="0"/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59" t="-27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7466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Step Counting — Asymptotic Notation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134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1509131"/>
            <a:ext cx="7886700" cy="30466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sz="2400" b="1" dirty="0">
                <a:solidFill>
                  <a:schemeClr val="tx1"/>
                </a:solidFill>
              </a:rPr>
              <a:t>float</a:t>
            </a:r>
            <a:r>
              <a:rPr lang="en-US" altLang="zh-TW" sz="2400" dirty="0">
                <a:solidFill>
                  <a:schemeClr val="tx1"/>
                </a:solidFill>
              </a:rPr>
              <a:t> sum (</a:t>
            </a:r>
            <a:r>
              <a:rPr lang="en-US" altLang="zh-TW" sz="2400" b="1" dirty="0">
                <a:solidFill>
                  <a:schemeClr val="tx1"/>
                </a:solidFill>
              </a:rPr>
              <a:t>float</a:t>
            </a:r>
            <a:r>
              <a:rPr lang="en-US" altLang="zh-TW" sz="2400" dirty="0">
                <a:solidFill>
                  <a:schemeClr val="tx1"/>
                </a:solidFill>
              </a:rPr>
              <a:t> *a, </a:t>
            </a:r>
            <a:r>
              <a:rPr lang="en-US" altLang="zh-TW" sz="2400" b="1" dirty="0" err="1">
                <a:solidFill>
                  <a:schemeClr val="tx1"/>
                </a:solidFill>
              </a:rPr>
              <a:t>const</a:t>
            </a:r>
            <a:r>
              <a:rPr lang="en-US" altLang="zh-TW" sz="2400" b="1" dirty="0">
                <a:solidFill>
                  <a:schemeClr val="tx1"/>
                </a:solidFill>
              </a:rPr>
              <a:t> </a:t>
            </a:r>
            <a:r>
              <a:rPr lang="en-US" altLang="zh-TW" sz="2400" b="1" dirty="0" err="1">
                <a:solidFill>
                  <a:schemeClr val="tx1"/>
                </a:solidFill>
              </a:rPr>
              <a:t>int</a:t>
            </a:r>
            <a:r>
              <a:rPr lang="en-US" altLang="zh-TW" sz="2400" b="1" dirty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n</a:t>
            </a:r>
            <a:r>
              <a:rPr lang="en-US" altLang="zh-TW" sz="2400" dirty="0" smtClean="0">
                <a:solidFill>
                  <a:schemeClr val="tx1"/>
                </a:solidFill>
              </a:rPr>
              <a:t>)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400" b="1" u="sng" dirty="0" smtClean="0">
                <a:solidFill>
                  <a:schemeClr val="tx1"/>
                </a:solidFill>
              </a:rPr>
              <a:t>s/e	freq.	subtotal</a:t>
            </a:r>
            <a:endParaRPr lang="en-US" altLang="zh-TW" sz="2400" u="sng" dirty="0">
              <a:solidFill>
                <a:schemeClr val="tx1"/>
              </a:solidFill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sz="2400" dirty="0" smtClean="0">
                <a:solidFill>
                  <a:schemeClr val="tx1"/>
                </a:solidFill>
              </a:rPr>
              <a:t>{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400" dirty="0" smtClean="0">
                <a:solidFill>
                  <a:schemeClr val="tx1"/>
                </a:solidFill>
              </a:rPr>
              <a:t>0		</a:t>
            </a:r>
            <a:endParaRPr lang="zh-TW" altLang="en-US" sz="2400" dirty="0">
              <a:solidFill>
                <a:schemeClr val="tx1"/>
              </a:solidFill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sz="2400" dirty="0">
                <a:solidFill>
                  <a:schemeClr val="tx1"/>
                </a:solidFill>
              </a:rPr>
              <a:t>  </a:t>
            </a:r>
            <a:r>
              <a:rPr lang="en-US" altLang="zh-TW" sz="2400" b="1" dirty="0">
                <a:solidFill>
                  <a:schemeClr val="tx1"/>
                </a:solidFill>
              </a:rPr>
              <a:t>float</a:t>
            </a:r>
            <a:r>
              <a:rPr lang="en-US" altLang="zh-TW" sz="2400" dirty="0">
                <a:solidFill>
                  <a:schemeClr val="tx1"/>
                </a:solidFill>
              </a:rPr>
              <a:t> s </a:t>
            </a:r>
            <a:r>
              <a:rPr lang="en-US" altLang="zh-TW" sz="2400" b="1" dirty="0">
                <a:solidFill>
                  <a:schemeClr val="tx1"/>
                </a:solidFill>
              </a:rPr>
              <a:t>=</a:t>
            </a:r>
            <a:r>
              <a:rPr lang="en-US" altLang="zh-TW" sz="2400" dirty="0">
                <a:solidFill>
                  <a:schemeClr val="tx1"/>
                </a:solidFill>
              </a:rPr>
              <a:t> 0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;	</a:t>
            </a:r>
            <a:r>
              <a:rPr lang="en-US" altLang="zh-TW" sz="2400" dirty="0" smtClean="0">
                <a:solidFill>
                  <a:schemeClr val="tx1"/>
                </a:solidFill>
              </a:rPr>
              <a:t>1	</a:t>
            </a:r>
            <a:r>
              <a:rPr lang="el-GR" altLang="zh-TW" sz="2400" dirty="0" smtClean="0">
                <a:solidFill>
                  <a:schemeClr val="tx1"/>
                </a:solidFill>
              </a:rPr>
              <a:t>Θ</a:t>
            </a:r>
            <a:r>
              <a:rPr lang="en-US" altLang="zh-TW" sz="2400" dirty="0" smtClean="0">
                <a:solidFill>
                  <a:schemeClr val="tx1"/>
                </a:solidFill>
              </a:rPr>
              <a:t>(</a:t>
            </a:r>
            <a:r>
              <a:rPr lang="nn-NO" altLang="zh-TW" sz="2400" dirty="0" smtClean="0">
                <a:solidFill>
                  <a:schemeClr val="tx1"/>
                </a:solidFill>
              </a:rPr>
              <a:t>1) </a:t>
            </a:r>
            <a:r>
              <a:rPr lang="en-US" altLang="zh-TW" sz="2400" dirty="0" smtClean="0">
                <a:solidFill>
                  <a:schemeClr val="tx1"/>
                </a:solidFill>
              </a:rPr>
              <a:t>	</a:t>
            </a:r>
            <a:r>
              <a:rPr lang="el-GR" altLang="zh-TW" sz="2400" dirty="0" smtClean="0">
                <a:solidFill>
                  <a:schemeClr val="tx1"/>
                </a:solidFill>
              </a:rPr>
              <a:t>Θ</a:t>
            </a:r>
            <a:r>
              <a:rPr lang="en-US" altLang="zh-TW" sz="2400" dirty="0">
                <a:solidFill>
                  <a:schemeClr val="tx1"/>
                </a:solidFill>
              </a:rPr>
              <a:t>(</a:t>
            </a:r>
            <a:r>
              <a:rPr lang="nn-NO" altLang="zh-TW" sz="2400" dirty="0">
                <a:solidFill>
                  <a:schemeClr val="tx1"/>
                </a:solidFill>
              </a:rPr>
              <a:t>1</a:t>
            </a:r>
            <a:r>
              <a:rPr lang="nn-NO" altLang="zh-TW" sz="2400" dirty="0" smtClean="0">
                <a:solidFill>
                  <a:schemeClr val="tx1"/>
                </a:solidFill>
              </a:rPr>
              <a:t>)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nn-NO" altLang="zh-TW" sz="2400" b="1" dirty="0" smtClean="0">
                <a:solidFill>
                  <a:schemeClr val="tx1"/>
                </a:solidFill>
              </a:rPr>
              <a:t>  for</a:t>
            </a:r>
            <a:r>
              <a:rPr lang="nn-NO" altLang="zh-TW" sz="2400" dirty="0" smtClean="0">
                <a:solidFill>
                  <a:schemeClr val="tx1"/>
                </a:solidFill>
              </a:rPr>
              <a:t> (int i = 0; i &lt; n; i++) 	1	</a:t>
            </a:r>
            <a:r>
              <a:rPr lang="el-GR" altLang="zh-TW" sz="2400" dirty="0" smtClean="0">
                <a:solidFill>
                  <a:schemeClr val="tx1"/>
                </a:solidFill>
              </a:rPr>
              <a:t>Θ</a:t>
            </a:r>
            <a:r>
              <a:rPr lang="en-US" altLang="zh-TW" sz="2400" dirty="0" smtClean="0">
                <a:solidFill>
                  <a:schemeClr val="tx1"/>
                </a:solidFill>
              </a:rPr>
              <a:t>(</a:t>
            </a:r>
            <a:r>
              <a:rPr lang="nn-NO" altLang="zh-TW" sz="2400" dirty="0" smtClean="0">
                <a:solidFill>
                  <a:schemeClr val="tx1"/>
                </a:solidFill>
              </a:rPr>
              <a:t>n) 	</a:t>
            </a:r>
            <a:r>
              <a:rPr lang="el-GR" altLang="zh-TW" sz="2400" dirty="0" smtClean="0">
                <a:solidFill>
                  <a:schemeClr val="tx1"/>
                </a:solidFill>
              </a:rPr>
              <a:t>Θ</a:t>
            </a:r>
            <a:r>
              <a:rPr lang="en-US" altLang="zh-TW" sz="2400" dirty="0" smtClean="0">
                <a:solidFill>
                  <a:schemeClr val="tx1"/>
                </a:solidFill>
              </a:rPr>
              <a:t>(</a:t>
            </a:r>
            <a:r>
              <a:rPr lang="nn-NO" altLang="zh-TW" sz="2400" dirty="0" smtClean="0">
                <a:solidFill>
                  <a:schemeClr val="tx1"/>
                </a:solidFill>
              </a:rPr>
              <a:t>n)</a:t>
            </a: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sz="2400" dirty="0" smtClean="0">
                <a:solidFill>
                  <a:schemeClr val="tx1"/>
                </a:solidFill>
              </a:rPr>
              <a:t>     s </a:t>
            </a:r>
            <a:r>
              <a:rPr lang="en-US" altLang="zh-TW" sz="2400" dirty="0">
                <a:solidFill>
                  <a:schemeClr val="tx1"/>
                </a:solidFill>
              </a:rPr>
              <a:t>+= a[</a:t>
            </a:r>
            <a:r>
              <a:rPr lang="en-US" altLang="zh-TW" sz="2400" dirty="0" err="1">
                <a:solidFill>
                  <a:schemeClr val="tx1"/>
                </a:solidFill>
              </a:rPr>
              <a:t>i</a:t>
            </a:r>
            <a:r>
              <a:rPr lang="en-US" altLang="zh-TW" sz="2400" dirty="0" smtClean="0">
                <a:solidFill>
                  <a:schemeClr val="tx1"/>
                </a:solidFill>
              </a:rPr>
              <a:t>];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400" dirty="0" smtClean="0">
                <a:solidFill>
                  <a:schemeClr val="tx1"/>
                </a:solidFill>
              </a:rPr>
              <a:t>1	</a:t>
            </a:r>
            <a:r>
              <a:rPr lang="el-GR" altLang="zh-TW" sz="2400" dirty="0" smtClean="0">
                <a:solidFill>
                  <a:schemeClr val="tx1"/>
                </a:solidFill>
              </a:rPr>
              <a:t>Θ</a:t>
            </a:r>
            <a:r>
              <a:rPr lang="en-US" altLang="zh-TW" sz="2400" dirty="0">
                <a:solidFill>
                  <a:schemeClr val="tx1"/>
                </a:solidFill>
              </a:rPr>
              <a:t>(</a:t>
            </a:r>
            <a:r>
              <a:rPr lang="nn-NO" altLang="zh-TW" sz="2400" dirty="0">
                <a:solidFill>
                  <a:schemeClr val="tx1"/>
                </a:solidFill>
              </a:rPr>
              <a:t>n) </a:t>
            </a:r>
            <a:r>
              <a:rPr lang="en-US" altLang="zh-TW" sz="2400" dirty="0" smtClean="0">
                <a:solidFill>
                  <a:schemeClr val="tx1"/>
                </a:solidFill>
              </a:rPr>
              <a:t>	</a:t>
            </a:r>
            <a:r>
              <a:rPr lang="el-GR" altLang="zh-TW" sz="2400" dirty="0" smtClean="0">
                <a:solidFill>
                  <a:schemeClr val="tx1"/>
                </a:solidFill>
              </a:rPr>
              <a:t>Θ</a:t>
            </a:r>
            <a:r>
              <a:rPr lang="en-US" altLang="zh-TW" sz="2400" dirty="0" smtClean="0">
                <a:solidFill>
                  <a:schemeClr val="tx1"/>
                </a:solidFill>
              </a:rPr>
              <a:t>(</a:t>
            </a:r>
            <a:r>
              <a:rPr lang="nn-NO" altLang="zh-TW" sz="2400" dirty="0" smtClean="0">
                <a:solidFill>
                  <a:schemeClr val="tx1"/>
                </a:solidFill>
              </a:rPr>
              <a:t>n)</a:t>
            </a:r>
            <a:endParaRPr lang="zh-TW" altLang="en-US" sz="2400" dirty="0">
              <a:solidFill>
                <a:schemeClr val="tx1"/>
              </a:solidFill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sz="2400" b="1" dirty="0" smtClean="0">
                <a:solidFill>
                  <a:schemeClr val="tx1"/>
                </a:solidFill>
              </a:rPr>
              <a:t>  return</a:t>
            </a:r>
            <a:r>
              <a:rPr lang="en-US" altLang="zh-TW" sz="2400" dirty="0" smtClean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s</a:t>
            </a:r>
            <a:r>
              <a:rPr lang="en-US" altLang="zh-TW" sz="2400" dirty="0" smtClean="0">
                <a:solidFill>
                  <a:schemeClr val="tx1"/>
                </a:solidFill>
              </a:rPr>
              <a:t>;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400" dirty="0" smtClean="0">
                <a:solidFill>
                  <a:schemeClr val="tx1"/>
                </a:solidFill>
              </a:rPr>
              <a:t>1	</a:t>
            </a:r>
            <a:r>
              <a:rPr lang="el-GR" altLang="zh-TW" sz="2400" dirty="0" smtClean="0">
                <a:solidFill>
                  <a:schemeClr val="tx1"/>
                </a:solidFill>
              </a:rPr>
              <a:t>Θ</a:t>
            </a:r>
            <a:r>
              <a:rPr lang="en-US" altLang="zh-TW" sz="2400" dirty="0">
                <a:solidFill>
                  <a:schemeClr val="tx1"/>
                </a:solidFill>
              </a:rPr>
              <a:t>(</a:t>
            </a:r>
            <a:r>
              <a:rPr lang="nn-NO" altLang="zh-TW" sz="2400" dirty="0">
                <a:solidFill>
                  <a:schemeClr val="tx1"/>
                </a:solidFill>
              </a:rPr>
              <a:t>1) </a:t>
            </a:r>
            <a:r>
              <a:rPr lang="en-US" altLang="zh-TW" sz="2400" dirty="0" smtClean="0">
                <a:solidFill>
                  <a:schemeClr val="tx1"/>
                </a:solidFill>
              </a:rPr>
              <a:t>	</a:t>
            </a:r>
            <a:r>
              <a:rPr lang="el-GR" altLang="zh-TW" sz="2400" dirty="0" smtClean="0">
                <a:solidFill>
                  <a:schemeClr val="tx1"/>
                </a:solidFill>
              </a:rPr>
              <a:t>Θ</a:t>
            </a:r>
            <a:r>
              <a:rPr lang="en-US" altLang="zh-TW" sz="2400" dirty="0">
                <a:solidFill>
                  <a:schemeClr val="tx1"/>
                </a:solidFill>
              </a:rPr>
              <a:t>(</a:t>
            </a:r>
            <a:r>
              <a:rPr lang="nn-NO" altLang="zh-TW" sz="2400" dirty="0">
                <a:solidFill>
                  <a:schemeClr val="tx1"/>
                </a:solidFill>
              </a:rPr>
              <a:t>1) </a:t>
            </a:r>
            <a:endParaRPr lang="en-US" altLang="zh-TW" sz="2400" dirty="0">
              <a:solidFill>
                <a:schemeClr val="tx1"/>
              </a:solidFill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sz="2400" dirty="0" smtClean="0">
                <a:solidFill>
                  <a:schemeClr val="tx1"/>
                </a:solidFill>
              </a:rPr>
              <a:t>}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400" dirty="0" smtClean="0">
                <a:solidFill>
                  <a:schemeClr val="tx1"/>
                </a:solidFill>
              </a:rPr>
              <a:t>0		</a:t>
            </a: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sz="2400" dirty="0" smtClean="0">
                <a:solidFill>
                  <a:schemeClr val="tx1"/>
                </a:solidFill>
                <a:highlight>
                  <a:srgbClr val="FFFFFF"/>
                </a:highlight>
              </a:rPr>
              <a:t>	</a:t>
            </a:r>
            <a:r>
              <a:rPr lang="en-US" altLang="zh-TW" sz="2400" b="1" dirty="0" smtClean="0">
                <a:solidFill>
                  <a:schemeClr val="tx1"/>
                </a:solidFill>
                <a:highlight>
                  <a:srgbClr val="FFFFFF"/>
                </a:highlight>
              </a:rPr>
              <a:t>overall</a:t>
            </a:r>
            <a:r>
              <a:rPr lang="en-US" altLang="zh-TW" sz="2400" dirty="0" smtClean="0">
                <a:solidFill>
                  <a:schemeClr val="tx1"/>
                </a:solidFill>
                <a:highlight>
                  <a:srgbClr val="FFFFFF"/>
                </a:highlight>
              </a:rPr>
              <a:t>:	</a:t>
            </a:r>
            <a:r>
              <a:rPr lang="el-GR" altLang="zh-TW" sz="2400" dirty="0">
                <a:solidFill>
                  <a:schemeClr val="tx1"/>
                </a:solidFill>
              </a:rPr>
              <a:t> </a:t>
            </a:r>
            <a:r>
              <a:rPr lang="el-GR" altLang="zh-TW" sz="2400" b="1" dirty="0">
                <a:solidFill>
                  <a:schemeClr val="tx1"/>
                </a:solidFill>
              </a:rPr>
              <a:t>Θ</a:t>
            </a:r>
            <a:r>
              <a:rPr lang="en-US" altLang="zh-TW" sz="2400" b="1" dirty="0">
                <a:solidFill>
                  <a:schemeClr val="tx1"/>
                </a:solidFill>
              </a:rPr>
              <a:t>(</a:t>
            </a:r>
            <a:r>
              <a:rPr lang="nn-NO" altLang="zh-TW" sz="2400" b="1" dirty="0">
                <a:solidFill>
                  <a:schemeClr val="tx1"/>
                </a:solidFill>
              </a:rPr>
              <a:t>n)</a:t>
            </a:r>
            <a:endParaRPr lang="zh-TW" altLang="en-US" sz="2400" b="1" dirty="0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28650" y="4839037"/>
            <a:ext cx="6006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/>
              <a:t>s/e</a:t>
            </a:r>
            <a:r>
              <a:rPr lang="en-US" altLang="zh-TW" sz="2400" dirty="0" smtClean="0"/>
              <a:t>: number of steps per execution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17924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Step Counting — Asymptotic Notation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135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36741" y="1509130"/>
            <a:ext cx="8353510" cy="30628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tabLst>
                <a:tab pos="3859213" algn="l"/>
                <a:tab pos="5292725" algn="l"/>
                <a:tab pos="5559425" algn="l"/>
                <a:tab pos="63690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</a:rPr>
              <a:t>(recursion of sum())	</a:t>
            </a:r>
            <a:r>
              <a:rPr lang="en-US" altLang="zh-TW" sz="2000" b="1" dirty="0">
                <a:solidFill>
                  <a:schemeClr val="tx1"/>
                </a:solidFill>
              </a:rPr>
              <a:t>	freq.	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	subtotal</a:t>
            </a:r>
            <a:endParaRPr lang="en-US" altLang="zh-TW" sz="2000" dirty="0" smtClean="0">
              <a:solidFill>
                <a:schemeClr val="tx1"/>
              </a:solidFill>
            </a:endParaRP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99288" algn="l"/>
              </a:tabLst>
            </a:pPr>
            <a:r>
              <a:rPr lang="en-US" altLang="zh-TW" sz="2000" b="1" dirty="0" smtClean="0">
                <a:solidFill>
                  <a:schemeClr val="tx1"/>
                </a:solidFill>
              </a:rPr>
              <a:t>float</a:t>
            </a:r>
            <a:r>
              <a:rPr lang="en-US" altLang="zh-TW" sz="2000" dirty="0" smtClean="0">
                <a:solidFill>
                  <a:schemeClr val="tx1"/>
                </a:solidFill>
              </a:rPr>
              <a:t> </a:t>
            </a:r>
            <a:r>
              <a:rPr lang="en-US" altLang="zh-TW" sz="2000" dirty="0" err="1" smtClean="0">
                <a:solidFill>
                  <a:schemeClr val="tx1"/>
                </a:solidFill>
              </a:rPr>
              <a:t>Rsum</a:t>
            </a:r>
            <a:r>
              <a:rPr lang="en-US" altLang="zh-TW" sz="2000" dirty="0" smtClean="0">
                <a:solidFill>
                  <a:schemeClr val="tx1"/>
                </a:solidFill>
              </a:rPr>
              <a:t> </a:t>
            </a:r>
            <a:r>
              <a:rPr lang="en-US" altLang="zh-TW" sz="2000" dirty="0">
                <a:solidFill>
                  <a:schemeClr val="tx1"/>
                </a:solidFill>
              </a:rPr>
              <a:t>(</a:t>
            </a:r>
            <a:r>
              <a:rPr lang="en-US" altLang="zh-TW" sz="2000" b="1" dirty="0">
                <a:solidFill>
                  <a:schemeClr val="tx1"/>
                </a:solidFill>
              </a:rPr>
              <a:t>float</a:t>
            </a:r>
            <a:r>
              <a:rPr lang="en-US" altLang="zh-TW" sz="2000" dirty="0">
                <a:solidFill>
                  <a:schemeClr val="tx1"/>
                </a:solidFill>
              </a:rPr>
              <a:t> *a, </a:t>
            </a:r>
            <a:r>
              <a:rPr lang="en-US" altLang="zh-TW" sz="2000" b="1" dirty="0" err="1">
                <a:solidFill>
                  <a:schemeClr val="tx1"/>
                </a:solidFill>
              </a:rPr>
              <a:t>const</a:t>
            </a:r>
            <a:r>
              <a:rPr lang="en-US" altLang="zh-TW" sz="2000" b="1" dirty="0">
                <a:solidFill>
                  <a:schemeClr val="tx1"/>
                </a:solidFill>
              </a:rPr>
              <a:t> </a:t>
            </a:r>
            <a:r>
              <a:rPr lang="en-US" altLang="zh-TW" sz="2000" b="1" dirty="0" err="1">
                <a:solidFill>
                  <a:schemeClr val="tx1"/>
                </a:solidFill>
              </a:rPr>
              <a:t>int</a:t>
            </a:r>
            <a:r>
              <a:rPr lang="en-US" altLang="zh-TW" sz="2000" b="1" dirty="0">
                <a:solidFill>
                  <a:schemeClr val="tx1"/>
                </a:solidFill>
              </a:rPr>
              <a:t> </a:t>
            </a:r>
            <a:r>
              <a:rPr lang="en-US" altLang="zh-TW" sz="2000" dirty="0">
                <a:solidFill>
                  <a:schemeClr val="tx1"/>
                </a:solidFill>
              </a:rPr>
              <a:t>n</a:t>
            </a:r>
            <a:r>
              <a:rPr lang="en-US" altLang="zh-TW" sz="2000" dirty="0" smtClean="0">
                <a:solidFill>
                  <a:schemeClr val="tx1"/>
                </a:solidFill>
              </a:rPr>
              <a:t>)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000" b="1" u="sng" dirty="0" smtClean="0">
                <a:solidFill>
                  <a:schemeClr val="tx1"/>
                </a:solidFill>
              </a:rPr>
              <a:t>s/e	n=0 	n&gt;0	n=0	n&gt;0</a:t>
            </a:r>
            <a:endParaRPr lang="en-US" altLang="zh-TW" sz="2000" u="sng" dirty="0" smtClean="0">
              <a:solidFill>
                <a:schemeClr val="tx1"/>
              </a:solidFill>
            </a:endParaRP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99288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</a:rPr>
              <a:t>{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000" dirty="0" smtClean="0">
                <a:solidFill>
                  <a:schemeClr val="tx1"/>
                </a:solidFill>
              </a:rPr>
              <a:t>0			</a:t>
            </a:r>
            <a:endParaRPr lang="zh-TW" altLang="en-US" sz="2000" dirty="0" smtClean="0">
              <a:solidFill>
                <a:schemeClr val="tx1"/>
              </a:solidFill>
            </a:endParaRP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99288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</a:rPr>
              <a:t>   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if</a:t>
            </a:r>
            <a:r>
              <a:rPr lang="en-US" altLang="zh-TW" sz="2000" dirty="0" smtClean="0">
                <a:solidFill>
                  <a:schemeClr val="tx1"/>
                </a:solidFill>
              </a:rPr>
              <a:t> </a:t>
            </a:r>
            <a:r>
              <a:rPr lang="en-US" altLang="zh-TW" sz="2000" dirty="0">
                <a:solidFill>
                  <a:schemeClr val="tx1"/>
                </a:solidFill>
              </a:rPr>
              <a:t>(n &lt;= 0) 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000" dirty="0" smtClean="0">
                <a:solidFill>
                  <a:schemeClr val="tx1"/>
                </a:solidFill>
              </a:rPr>
              <a:t>1	</a:t>
            </a:r>
            <a:r>
              <a:rPr lang="el-GR" altLang="zh-TW" sz="2000" dirty="0" smtClean="0">
                <a:solidFill>
                  <a:schemeClr val="tx1"/>
                </a:solidFill>
              </a:rPr>
              <a:t>Θ</a:t>
            </a:r>
            <a:r>
              <a:rPr lang="en-US" altLang="zh-TW" sz="2000" dirty="0">
                <a:solidFill>
                  <a:schemeClr val="tx1"/>
                </a:solidFill>
              </a:rPr>
              <a:t>(1) </a:t>
            </a:r>
            <a:r>
              <a:rPr lang="el-GR" altLang="zh-TW" sz="2000" dirty="0" smtClean="0">
                <a:solidFill>
                  <a:schemeClr val="tx1"/>
                </a:solidFill>
              </a:rPr>
              <a:t> </a:t>
            </a:r>
            <a:r>
              <a:rPr lang="el-GR" altLang="zh-TW" sz="2000" dirty="0">
                <a:solidFill>
                  <a:schemeClr val="tx1"/>
                </a:solidFill>
              </a:rPr>
              <a:t>Θ</a:t>
            </a:r>
            <a:r>
              <a:rPr lang="en-US" altLang="zh-TW" sz="2000" dirty="0">
                <a:solidFill>
                  <a:schemeClr val="tx1"/>
                </a:solidFill>
              </a:rPr>
              <a:t>(1) </a:t>
            </a:r>
            <a:r>
              <a:rPr lang="en-US" altLang="zh-TW" sz="2000" dirty="0" smtClean="0">
                <a:solidFill>
                  <a:schemeClr val="tx1"/>
                </a:solidFill>
              </a:rPr>
              <a:t>	</a:t>
            </a:r>
            <a:r>
              <a:rPr lang="el-GR" altLang="zh-TW" sz="2000" dirty="0" smtClean="0">
                <a:solidFill>
                  <a:schemeClr val="tx1"/>
                </a:solidFill>
              </a:rPr>
              <a:t>Θ</a:t>
            </a:r>
            <a:r>
              <a:rPr lang="en-US" altLang="zh-TW" sz="2000" dirty="0" smtClean="0">
                <a:solidFill>
                  <a:schemeClr val="tx1"/>
                </a:solidFill>
              </a:rPr>
              <a:t>(1)	</a:t>
            </a:r>
            <a:r>
              <a:rPr lang="el-GR" altLang="zh-TW" sz="2000" dirty="0" smtClean="0">
                <a:solidFill>
                  <a:schemeClr val="tx1"/>
                </a:solidFill>
              </a:rPr>
              <a:t>Θ</a:t>
            </a:r>
            <a:r>
              <a:rPr lang="en-US" altLang="zh-TW" sz="2000" dirty="0">
                <a:solidFill>
                  <a:schemeClr val="tx1"/>
                </a:solidFill>
              </a:rPr>
              <a:t>(1)</a:t>
            </a: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99288" algn="l"/>
              </a:tabLst>
            </a:pPr>
            <a:r>
              <a:rPr lang="en-US" altLang="zh-TW" sz="2000" dirty="0">
                <a:solidFill>
                  <a:schemeClr val="tx1"/>
                </a:solidFill>
              </a:rPr>
              <a:t>      </a:t>
            </a:r>
            <a:r>
              <a:rPr lang="en-US" altLang="zh-TW" sz="2000" b="1" dirty="0">
                <a:solidFill>
                  <a:schemeClr val="tx1"/>
                </a:solidFill>
              </a:rPr>
              <a:t>return</a:t>
            </a:r>
            <a:r>
              <a:rPr lang="en-US" altLang="zh-TW" sz="2000" dirty="0">
                <a:solidFill>
                  <a:schemeClr val="tx1"/>
                </a:solidFill>
              </a:rPr>
              <a:t> 0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;	</a:t>
            </a:r>
            <a:r>
              <a:rPr lang="en-US" altLang="zh-TW" sz="2000" dirty="0" smtClean="0">
                <a:solidFill>
                  <a:schemeClr val="tx1"/>
                </a:solidFill>
              </a:rPr>
              <a:t>1	</a:t>
            </a:r>
            <a:r>
              <a:rPr lang="el-GR" altLang="zh-TW" sz="2000" dirty="0" smtClean="0">
                <a:solidFill>
                  <a:schemeClr val="tx1"/>
                </a:solidFill>
              </a:rPr>
              <a:t>Θ</a:t>
            </a:r>
            <a:r>
              <a:rPr lang="en-US" altLang="zh-TW" sz="2000" dirty="0">
                <a:solidFill>
                  <a:schemeClr val="tx1"/>
                </a:solidFill>
              </a:rPr>
              <a:t>(1</a:t>
            </a:r>
            <a:r>
              <a:rPr lang="en-US" altLang="zh-TW" sz="2000" dirty="0" smtClean="0">
                <a:solidFill>
                  <a:schemeClr val="tx1"/>
                </a:solidFill>
              </a:rPr>
              <a:t>)	</a:t>
            </a:r>
            <a:r>
              <a:rPr lang="en-US" altLang="zh-TW" sz="2000" dirty="0">
                <a:solidFill>
                  <a:schemeClr val="tx1"/>
                </a:solidFill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</a:rPr>
              <a:t>0	</a:t>
            </a:r>
            <a:r>
              <a:rPr lang="el-GR" altLang="zh-TW" sz="2000" dirty="0" smtClean="0">
                <a:solidFill>
                  <a:schemeClr val="tx1"/>
                </a:solidFill>
              </a:rPr>
              <a:t>Θ</a:t>
            </a:r>
            <a:r>
              <a:rPr lang="en-US" altLang="zh-TW" sz="2000" dirty="0">
                <a:solidFill>
                  <a:schemeClr val="tx1"/>
                </a:solidFill>
              </a:rPr>
              <a:t>(1</a:t>
            </a:r>
            <a:r>
              <a:rPr lang="en-US" altLang="zh-TW" sz="2000" dirty="0" smtClean="0">
                <a:solidFill>
                  <a:schemeClr val="tx1"/>
                </a:solidFill>
              </a:rPr>
              <a:t>)</a:t>
            </a:r>
            <a:r>
              <a:rPr lang="en-US" altLang="zh-TW" sz="2000" dirty="0">
                <a:solidFill>
                  <a:schemeClr val="tx1"/>
                </a:solidFill>
              </a:rPr>
              <a:t> 	</a:t>
            </a:r>
            <a:r>
              <a:rPr lang="en-US" altLang="zh-TW" sz="2000" dirty="0" smtClean="0">
                <a:solidFill>
                  <a:schemeClr val="tx1"/>
                </a:solidFill>
              </a:rPr>
              <a:t>0</a:t>
            </a:r>
            <a:endParaRPr lang="zh-TW" altLang="en-US" sz="2000" dirty="0" smtClean="0">
              <a:solidFill>
                <a:schemeClr val="tx1"/>
              </a:solidFill>
            </a:endParaRP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99288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</a:rPr>
              <a:t>   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else</a:t>
            </a:r>
            <a:r>
              <a:rPr lang="en-US" altLang="zh-TW" sz="2000" dirty="0" smtClean="0">
                <a:solidFill>
                  <a:schemeClr val="tx1"/>
                </a:solidFill>
              </a:rPr>
              <a:t> 	0			</a:t>
            </a: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99288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</a:rPr>
              <a:t>      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return </a:t>
            </a:r>
            <a:r>
              <a:rPr lang="en-US" altLang="zh-TW" sz="2000" dirty="0" smtClean="0">
                <a:solidFill>
                  <a:schemeClr val="tx1"/>
                </a:solidFill>
              </a:rPr>
              <a:t>(</a:t>
            </a:r>
            <a:r>
              <a:rPr lang="en-US" altLang="zh-TW" sz="2000" dirty="0" err="1" smtClean="0">
                <a:solidFill>
                  <a:schemeClr val="tx1"/>
                </a:solidFill>
              </a:rPr>
              <a:t>Rsum</a:t>
            </a:r>
            <a:r>
              <a:rPr lang="en-US" altLang="zh-TW" sz="2000" dirty="0" smtClean="0">
                <a:solidFill>
                  <a:schemeClr val="tx1"/>
                </a:solidFill>
              </a:rPr>
              <a:t>(a</a:t>
            </a:r>
            <a:r>
              <a:rPr lang="en-US" altLang="zh-TW" sz="2000" dirty="0">
                <a:solidFill>
                  <a:schemeClr val="tx1"/>
                </a:solidFill>
              </a:rPr>
              <a:t>, n-1) + a[n-1</a:t>
            </a:r>
            <a:r>
              <a:rPr lang="en-US" altLang="zh-TW" sz="2000" dirty="0" smtClean="0">
                <a:solidFill>
                  <a:schemeClr val="tx1"/>
                </a:solidFill>
              </a:rPr>
              <a:t>]);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000" dirty="0" smtClean="0">
                <a:solidFill>
                  <a:schemeClr val="tx1"/>
                </a:solidFill>
              </a:rPr>
              <a:t>1+t(n-1)	0	</a:t>
            </a:r>
            <a:r>
              <a:rPr lang="el-GR" altLang="zh-TW" sz="2000" dirty="0">
                <a:solidFill>
                  <a:schemeClr val="tx1"/>
                </a:solidFill>
              </a:rPr>
              <a:t> Θ</a:t>
            </a:r>
            <a:r>
              <a:rPr lang="en-US" altLang="zh-TW" sz="2000" dirty="0">
                <a:solidFill>
                  <a:schemeClr val="tx1"/>
                </a:solidFill>
              </a:rPr>
              <a:t>(1) </a:t>
            </a:r>
            <a:r>
              <a:rPr lang="en-US" altLang="zh-TW" sz="2000" dirty="0" smtClean="0">
                <a:solidFill>
                  <a:schemeClr val="tx1"/>
                </a:solidFill>
              </a:rPr>
              <a:t>	0	</a:t>
            </a:r>
            <a:r>
              <a:rPr lang="el-GR" altLang="zh-TW" sz="2000" dirty="0">
                <a:solidFill>
                  <a:schemeClr val="tx1"/>
                </a:solidFill>
              </a:rPr>
              <a:t> Θ</a:t>
            </a:r>
            <a:r>
              <a:rPr lang="en-US" altLang="zh-TW" sz="2000" dirty="0" smtClean="0">
                <a:solidFill>
                  <a:schemeClr val="tx1"/>
                </a:solidFill>
              </a:rPr>
              <a:t>(1+t(n-1))</a:t>
            </a:r>
            <a:endParaRPr lang="zh-TW" altLang="en-US" sz="2000" dirty="0">
              <a:solidFill>
                <a:schemeClr val="tx1"/>
              </a:solidFill>
            </a:endParaRP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99288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</a:rPr>
              <a:t>}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	</a:t>
            </a:r>
            <a:r>
              <a:rPr lang="en-US" altLang="zh-TW" sz="2000" dirty="0" smtClean="0">
                <a:solidFill>
                  <a:schemeClr val="tx1"/>
                </a:solidFill>
              </a:rPr>
              <a:t>0</a:t>
            </a: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99288" algn="l"/>
              </a:tabLst>
            </a:pP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</a:rPr>
              <a:t>	</a:t>
            </a:r>
            <a:r>
              <a:rPr lang="en-US" altLang="zh-TW" sz="2000" dirty="0" smtClean="0">
                <a:solidFill>
                  <a:schemeClr val="tx1"/>
                </a:solidFill>
                <a:highlight>
                  <a:srgbClr val="FFFFFF"/>
                </a:highlight>
              </a:rPr>
              <a:t>	</a:t>
            </a:r>
            <a:r>
              <a:rPr lang="en-US" altLang="zh-TW" sz="2000" b="1" dirty="0" smtClean="0">
                <a:solidFill>
                  <a:schemeClr val="tx1"/>
                </a:solidFill>
                <a:highlight>
                  <a:srgbClr val="FFFFFF"/>
                </a:highlight>
              </a:rPr>
              <a:t>overall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</a:rPr>
              <a:t>: </a:t>
            </a:r>
            <a:r>
              <a:rPr lang="en-US" altLang="zh-TW" sz="2000" dirty="0" smtClean="0">
                <a:solidFill>
                  <a:schemeClr val="tx1"/>
                </a:solidFill>
                <a:highlight>
                  <a:srgbClr val="FFFFFF"/>
                </a:highlight>
              </a:rPr>
              <a:t>	</a:t>
            </a:r>
            <a:r>
              <a:rPr lang="el-GR" altLang="zh-TW" sz="2000" b="1" dirty="0" smtClean="0">
                <a:solidFill>
                  <a:schemeClr val="tx1"/>
                </a:solidFill>
              </a:rPr>
              <a:t>Θ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(1)</a:t>
            </a:r>
            <a:r>
              <a:rPr lang="en-US" altLang="zh-TW" sz="2000" dirty="0" smtClean="0">
                <a:solidFill>
                  <a:schemeClr val="tx1"/>
                </a:solidFill>
                <a:highlight>
                  <a:srgbClr val="FFFFFF"/>
                </a:highlight>
              </a:rPr>
              <a:t>	</a:t>
            </a:r>
            <a:r>
              <a:rPr lang="el-GR" altLang="zh-TW" sz="2000" dirty="0">
                <a:solidFill>
                  <a:schemeClr val="tx1"/>
                </a:solidFill>
              </a:rPr>
              <a:t> </a:t>
            </a:r>
            <a:r>
              <a:rPr lang="el-GR" altLang="zh-TW" sz="2000" b="1" dirty="0">
                <a:solidFill>
                  <a:schemeClr val="tx1"/>
                </a:solidFill>
              </a:rPr>
              <a:t>Θ</a:t>
            </a:r>
            <a:r>
              <a:rPr lang="en-US" altLang="zh-TW" sz="2000" b="1" dirty="0">
                <a:solidFill>
                  <a:schemeClr val="tx1"/>
                </a:solidFill>
              </a:rPr>
              <a:t>(1+t(n-1))</a:t>
            </a:r>
            <a:endParaRPr lang="zh-TW" altLang="en-US" sz="2000" b="1" dirty="0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8650" y="4839037"/>
            <a:ext cx="6006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/>
              <a:t>s/e</a:t>
            </a:r>
            <a:r>
              <a:rPr lang="en-US" altLang="zh-TW" sz="2400" dirty="0" smtClean="0"/>
              <a:t>: number of steps per execution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5419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Step Counting — Asymptotic Notation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136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1509129"/>
            <a:ext cx="8029828" cy="33946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TW" sz="2400" b="1" dirty="0">
                <a:solidFill>
                  <a:schemeClr val="tx1"/>
                </a:solidFill>
              </a:rPr>
              <a:t>void</a:t>
            </a:r>
            <a:r>
              <a:rPr lang="en-US" altLang="zh-TW" sz="2400" dirty="0">
                <a:solidFill>
                  <a:schemeClr val="tx1"/>
                </a:solidFill>
              </a:rPr>
              <a:t> </a:t>
            </a:r>
            <a:r>
              <a:rPr lang="en-US" altLang="zh-TW" sz="2400" dirty="0" err="1" smtClean="0">
                <a:solidFill>
                  <a:schemeClr val="tx1"/>
                </a:solidFill>
              </a:rPr>
              <a:t>MatAdd</a:t>
            </a:r>
            <a:r>
              <a:rPr lang="en-US" altLang="zh-TW" sz="2400" dirty="0" smtClean="0">
                <a:solidFill>
                  <a:schemeClr val="tx1"/>
                </a:solidFill>
              </a:rPr>
              <a:t> (</a:t>
            </a:r>
            <a:r>
              <a:rPr lang="en-US" altLang="zh-TW" sz="2400" b="1" dirty="0" err="1" smtClean="0">
                <a:solidFill>
                  <a:schemeClr val="tx1"/>
                </a:solidFill>
              </a:rPr>
              <a:t>int</a:t>
            </a:r>
            <a:r>
              <a:rPr lang="en-US" altLang="zh-TW" sz="2400" dirty="0" smtClean="0">
                <a:solidFill>
                  <a:schemeClr val="tx1"/>
                </a:solidFill>
              </a:rPr>
              <a:t> **a, </a:t>
            </a:r>
            <a:r>
              <a:rPr lang="en-US" altLang="zh-TW" sz="2400" dirty="0" err="1" smtClean="0">
                <a:solidFill>
                  <a:schemeClr val="tx1"/>
                </a:solidFill>
              </a:rPr>
              <a:t>int</a:t>
            </a:r>
            <a:r>
              <a:rPr lang="en-US" altLang="zh-TW" sz="2400" dirty="0" smtClean="0">
                <a:solidFill>
                  <a:schemeClr val="tx1"/>
                </a:solidFill>
              </a:rPr>
              <a:t> **b, </a:t>
            </a:r>
            <a:r>
              <a:rPr lang="en-US" altLang="zh-TW" sz="2400" b="1" dirty="0" err="1" smtClean="0">
                <a:solidFill>
                  <a:schemeClr val="tx1"/>
                </a:solidFill>
              </a:rPr>
              <a:t>int</a:t>
            </a:r>
            <a:r>
              <a:rPr lang="en-US" altLang="zh-TW" sz="2400" dirty="0" smtClean="0">
                <a:solidFill>
                  <a:schemeClr val="tx1"/>
                </a:solidFill>
              </a:rPr>
              <a:t> **c, </a:t>
            </a:r>
            <a:r>
              <a:rPr lang="en-US" altLang="zh-TW" sz="2400" b="1" dirty="0" err="1">
                <a:solidFill>
                  <a:schemeClr val="tx1"/>
                </a:solidFill>
              </a:rPr>
              <a:t>int</a:t>
            </a:r>
            <a:r>
              <a:rPr lang="en-US" altLang="zh-TW" sz="2400" dirty="0">
                <a:solidFill>
                  <a:schemeClr val="tx1"/>
                </a:solidFill>
              </a:rPr>
              <a:t> m, </a:t>
            </a:r>
            <a:r>
              <a:rPr lang="en-US" altLang="zh-TW" sz="2400" b="1" dirty="0" err="1">
                <a:solidFill>
                  <a:schemeClr val="tx1"/>
                </a:solidFill>
              </a:rPr>
              <a:t>int</a:t>
            </a:r>
            <a:r>
              <a:rPr lang="en-US" altLang="zh-TW" sz="2400" dirty="0">
                <a:solidFill>
                  <a:schemeClr val="tx1"/>
                </a:solidFill>
              </a:rPr>
              <a:t> n</a:t>
            </a:r>
            <a:r>
              <a:rPr lang="en-US" altLang="zh-TW" sz="2400" dirty="0" smtClean="0">
                <a:solidFill>
                  <a:schemeClr val="tx1"/>
                </a:solidFill>
              </a:rPr>
              <a:t>)</a:t>
            </a:r>
          </a:p>
          <a:p>
            <a:pPr>
              <a:tabLst>
                <a:tab pos="4038600" algn="l"/>
                <a:tab pos="4749800" algn="l"/>
                <a:tab pos="5922963" algn="l"/>
              </a:tabLst>
            </a:pPr>
            <a:r>
              <a:rPr lang="en-US" altLang="zh-TW" sz="2400" dirty="0" smtClean="0">
                <a:solidFill>
                  <a:schemeClr val="tx1"/>
                </a:solidFill>
              </a:rPr>
              <a:t>	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>
              <a:tabLst>
                <a:tab pos="4038600" algn="l"/>
                <a:tab pos="4749800" algn="l"/>
                <a:tab pos="5922963" algn="l"/>
              </a:tabLst>
            </a:pPr>
            <a:r>
              <a:rPr lang="en-US" altLang="zh-TW" sz="2400" dirty="0" smtClean="0">
                <a:solidFill>
                  <a:schemeClr val="tx1"/>
                </a:solidFill>
              </a:rPr>
              <a:t>{	</a:t>
            </a:r>
            <a:endParaRPr lang="zh-TW" altLang="en-US" sz="2400" dirty="0">
              <a:solidFill>
                <a:schemeClr val="tx1"/>
              </a:solidFill>
            </a:endParaRPr>
          </a:p>
          <a:p>
            <a:pPr>
              <a:tabLst>
                <a:tab pos="4038600" algn="l"/>
                <a:tab pos="4749800" algn="l"/>
                <a:tab pos="5922963" algn="l"/>
              </a:tabLst>
            </a:pPr>
            <a:r>
              <a:rPr lang="nn-NO" altLang="zh-TW" sz="2400" dirty="0">
                <a:solidFill>
                  <a:schemeClr val="tx1"/>
                </a:solidFill>
              </a:rPr>
              <a:t> </a:t>
            </a:r>
            <a:r>
              <a:rPr lang="nn-NO" altLang="zh-TW" sz="2400" dirty="0" smtClean="0">
                <a:solidFill>
                  <a:schemeClr val="tx1"/>
                </a:solidFill>
              </a:rPr>
              <a:t> </a:t>
            </a:r>
            <a:r>
              <a:rPr lang="nn-NO" altLang="zh-TW" sz="2400" b="1" dirty="0" smtClean="0">
                <a:solidFill>
                  <a:schemeClr val="tx1"/>
                </a:solidFill>
              </a:rPr>
              <a:t>for</a:t>
            </a:r>
            <a:r>
              <a:rPr lang="nn-NO" altLang="zh-TW" sz="2400" dirty="0" smtClean="0">
                <a:solidFill>
                  <a:schemeClr val="tx1"/>
                </a:solidFill>
              </a:rPr>
              <a:t> </a:t>
            </a:r>
            <a:r>
              <a:rPr lang="nn-NO" altLang="zh-TW" sz="2400" dirty="0">
                <a:solidFill>
                  <a:schemeClr val="tx1"/>
                </a:solidFill>
              </a:rPr>
              <a:t>(</a:t>
            </a:r>
            <a:r>
              <a:rPr lang="nn-NO" altLang="zh-TW" sz="2400" b="1" dirty="0">
                <a:solidFill>
                  <a:schemeClr val="tx1"/>
                </a:solidFill>
              </a:rPr>
              <a:t>int</a:t>
            </a:r>
            <a:r>
              <a:rPr lang="nn-NO" altLang="zh-TW" sz="2400" dirty="0">
                <a:solidFill>
                  <a:schemeClr val="tx1"/>
                </a:solidFill>
              </a:rPr>
              <a:t> i = 0; i &lt; m; i</a:t>
            </a:r>
            <a:r>
              <a:rPr lang="nn-NO" altLang="zh-TW" sz="2400" dirty="0" smtClean="0">
                <a:solidFill>
                  <a:schemeClr val="tx1"/>
                </a:solidFill>
              </a:rPr>
              <a:t>++)	</a:t>
            </a:r>
            <a:r>
              <a:rPr lang="el-GR" altLang="zh-TW" sz="2400" dirty="0" smtClean="0">
                <a:solidFill>
                  <a:schemeClr val="accent6">
                    <a:lumMod val="75000"/>
                  </a:schemeClr>
                </a:solidFill>
              </a:rPr>
              <a:t>Θ</a:t>
            </a:r>
            <a:r>
              <a:rPr lang="en-US" altLang="zh-TW" sz="24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nn-NO" altLang="zh-TW" sz="2400" dirty="0" smtClean="0">
                <a:solidFill>
                  <a:schemeClr val="accent6">
                    <a:lumMod val="75000"/>
                  </a:schemeClr>
                </a:solidFill>
              </a:rPr>
              <a:t>m)</a:t>
            </a:r>
            <a:endParaRPr lang="nn-NO" altLang="zh-TW" sz="24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tabLst>
                <a:tab pos="4038600" algn="l"/>
                <a:tab pos="4749800" algn="l"/>
                <a:tab pos="5922963" algn="l"/>
              </a:tabLst>
            </a:pPr>
            <a:r>
              <a:rPr lang="en-US" altLang="zh-TW" sz="2400" dirty="0">
                <a:solidFill>
                  <a:schemeClr val="tx1"/>
                </a:solidFill>
              </a:rPr>
              <a:t>  </a:t>
            </a:r>
            <a:r>
              <a:rPr lang="en-US" altLang="zh-TW" sz="2400" dirty="0" smtClean="0">
                <a:solidFill>
                  <a:schemeClr val="tx1"/>
                </a:solidFill>
              </a:rPr>
              <a:t>    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for</a:t>
            </a:r>
            <a:r>
              <a:rPr lang="en-US" altLang="zh-TW" sz="2400" dirty="0" smtClean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(</a:t>
            </a:r>
            <a:r>
              <a:rPr lang="en-US" altLang="zh-TW" sz="2400" b="1" dirty="0" err="1">
                <a:solidFill>
                  <a:schemeClr val="tx1"/>
                </a:solidFill>
              </a:rPr>
              <a:t>int</a:t>
            </a:r>
            <a:r>
              <a:rPr lang="en-US" altLang="zh-TW" sz="2400" dirty="0">
                <a:solidFill>
                  <a:schemeClr val="tx1"/>
                </a:solidFill>
              </a:rPr>
              <a:t>  j = 0; j &lt; n; j</a:t>
            </a:r>
            <a:r>
              <a:rPr lang="en-US" altLang="zh-TW" sz="2400" dirty="0" smtClean="0">
                <a:solidFill>
                  <a:schemeClr val="tx1"/>
                </a:solidFill>
              </a:rPr>
              <a:t>++)	</a:t>
            </a:r>
            <a:r>
              <a:rPr lang="el-GR" altLang="zh-TW" sz="2400" dirty="0" smtClean="0">
                <a:solidFill>
                  <a:schemeClr val="accent6">
                    <a:lumMod val="75000"/>
                  </a:schemeClr>
                </a:solidFill>
              </a:rPr>
              <a:t>Θ</a:t>
            </a:r>
            <a:r>
              <a:rPr lang="en-US" altLang="zh-TW" sz="24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altLang="zh-TW" sz="2400" dirty="0" err="1" smtClean="0">
                <a:solidFill>
                  <a:schemeClr val="accent6">
                    <a:lumMod val="75000"/>
                  </a:schemeClr>
                </a:solidFill>
              </a:rPr>
              <a:t>mn</a:t>
            </a:r>
            <a:r>
              <a:rPr lang="en-US" altLang="zh-TW" sz="24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tabLst>
                <a:tab pos="4038600" algn="l"/>
                <a:tab pos="4749800" algn="l"/>
                <a:tab pos="5922963" algn="l"/>
              </a:tabLst>
            </a:pPr>
            <a:r>
              <a:rPr lang="pl-PL" altLang="zh-TW" sz="2400" dirty="0">
                <a:solidFill>
                  <a:schemeClr val="tx1"/>
                </a:solidFill>
              </a:rPr>
              <a:t>    </a:t>
            </a:r>
            <a:r>
              <a:rPr lang="en-US" altLang="zh-TW" sz="2400" dirty="0" smtClean="0">
                <a:solidFill>
                  <a:schemeClr val="tx1"/>
                </a:solidFill>
              </a:rPr>
              <a:t>      </a:t>
            </a:r>
            <a:r>
              <a:rPr lang="pl-PL" altLang="zh-TW" sz="2400" dirty="0" smtClean="0">
                <a:solidFill>
                  <a:schemeClr val="tx1"/>
                </a:solidFill>
              </a:rPr>
              <a:t>c[i</a:t>
            </a:r>
            <a:r>
              <a:rPr lang="pl-PL" altLang="zh-TW" sz="2400" dirty="0">
                <a:solidFill>
                  <a:schemeClr val="tx1"/>
                </a:solidFill>
              </a:rPr>
              <a:t>][j] = a[i][j] + b[i][j</a:t>
            </a:r>
            <a:r>
              <a:rPr lang="pl-PL" altLang="zh-TW" sz="2400" dirty="0" smtClean="0">
                <a:solidFill>
                  <a:schemeClr val="tx1"/>
                </a:solidFill>
              </a:rPr>
              <a:t>];</a:t>
            </a:r>
            <a:r>
              <a:rPr lang="en-US" altLang="zh-TW" sz="2400" dirty="0" smtClean="0">
                <a:solidFill>
                  <a:schemeClr val="tx1"/>
                </a:solidFill>
              </a:rPr>
              <a:t>		</a:t>
            </a:r>
          </a:p>
          <a:p>
            <a:pPr>
              <a:tabLst>
                <a:tab pos="4038600" algn="l"/>
                <a:tab pos="4749800" algn="l"/>
                <a:tab pos="5922963" algn="l"/>
              </a:tabLst>
            </a:pPr>
            <a:r>
              <a:rPr lang="en-US" altLang="zh-TW" sz="2400" dirty="0" smtClean="0">
                <a:solidFill>
                  <a:schemeClr val="tx1"/>
                </a:solidFill>
              </a:rPr>
              <a:t>  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return</a:t>
            </a:r>
            <a:r>
              <a:rPr lang="en-US" altLang="zh-TW" sz="2400" dirty="0" smtClean="0">
                <a:solidFill>
                  <a:schemeClr val="tx1"/>
                </a:solidFill>
              </a:rPr>
              <a:t>;	</a:t>
            </a:r>
            <a:endParaRPr lang="pl-PL" altLang="zh-TW" sz="2400" dirty="0" smtClean="0">
              <a:solidFill>
                <a:schemeClr val="tx1"/>
              </a:solidFill>
            </a:endParaRPr>
          </a:p>
          <a:p>
            <a:pPr>
              <a:tabLst>
                <a:tab pos="4038600" algn="l"/>
                <a:tab pos="4749800" algn="l"/>
                <a:tab pos="5922963" algn="l"/>
              </a:tabLst>
            </a:pPr>
            <a:r>
              <a:rPr lang="en-US" altLang="zh-TW" sz="2400" dirty="0" smtClean="0">
                <a:solidFill>
                  <a:schemeClr val="tx1"/>
                </a:solidFill>
              </a:rPr>
              <a:t>}	</a:t>
            </a:r>
          </a:p>
          <a:p>
            <a:pPr>
              <a:tabLst>
                <a:tab pos="3051175" algn="l"/>
                <a:tab pos="4038600" algn="l"/>
                <a:tab pos="5922963" algn="l"/>
              </a:tabLst>
            </a:pPr>
            <a:r>
              <a:rPr lang="en-US" altLang="zh-TW" sz="2400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en-US" altLang="zh-TW" sz="2400" dirty="0" smtClean="0">
                <a:solidFill>
                  <a:schemeClr val="tx1"/>
                </a:solidFill>
                <a:highlight>
                  <a:srgbClr val="FFFFFF"/>
                </a:highlight>
              </a:rPr>
              <a:t>                                        </a:t>
            </a:r>
            <a:r>
              <a:rPr lang="en-US" altLang="zh-TW" sz="2400" b="1" dirty="0" smtClean="0">
                <a:solidFill>
                  <a:schemeClr val="tx1"/>
                </a:solidFill>
                <a:highlight>
                  <a:srgbClr val="FFFFFF"/>
                </a:highlight>
              </a:rPr>
              <a:t>overall</a:t>
            </a:r>
            <a:r>
              <a:rPr lang="en-US" altLang="zh-TW" sz="2400" dirty="0" smtClean="0">
                <a:solidFill>
                  <a:schemeClr val="tx1"/>
                </a:solidFill>
                <a:highlight>
                  <a:srgbClr val="FFFFFF"/>
                </a:highlight>
              </a:rPr>
              <a:t>: 	</a:t>
            </a:r>
            <a:r>
              <a:rPr lang="el-GR" altLang="zh-TW" sz="2400" b="1" dirty="0" smtClean="0">
                <a:solidFill>
                  <a:schemeClr val="tx1"/>
                </a:solidFill>
              </a:rPr>
              <a:t>Θ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(</a:t>
            </a:r>
            <a:r>
              <a:rPr lang="en-US" altLang="zh-TW" sz="2400" b="1" dirty="0" err="1" smtClean="0">
                <a:solidFill>
                  <a:schemeClr val="tx1"/>
                </a:solidFill>
              </a:rPr>
              <a:t>mn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)</a:t>
            </a:r>
            <a:endParaRPr lang="zh-TW" altLang="en-US" sz="2400" b="1" dirty="0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  <p:sp>
        <p:nvSpPr>
          <p:cNvPr id="3" name="右大括弧 2"/>
          <p:cNvSpPr/>
          <p:nvPr/>
        </p:nvSpPr>
        <p:spPr>
          <a:xfrm>
            <a:off x="4304963" y="3115434"/>
            <a:ext cx="202301" cy="566442"/>
          </a:xfrm>
          <a:prstGeom prst="rightBrace">
            <a:avLst>
              <a:gd name="adj1" fmla="val 36333"/>
              <a:gd name="adj2" fmla="val 1571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0116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Recursive </a:t>
            </a:r>
            <a:r>
              <a:rPr lang="en-US" altLang="zh-TW" dirty="0"/>
              <a:t>Permutation Generator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137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84521" y="1384555"/>
            <a:ext cx="8460073" cy="48435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Permutations(</a:t>
            </a:r>
            <a:r>
              <a:rPr lang="en-US" altLang="zh-TW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*a,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k,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m)</a:t>
            </a: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r>
              <a:rPr lang="zh-TW" altLang="en-US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 one element between k and m means one possible permutation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(k == m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r>
              <a:rPr lang="nn-NO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nn-NO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nn-NO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nn-NO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nn-NO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i=0; i&lt;=m; i++) </a:t>
            </a:r>
            <a:endParaRPr lang="nn-NO" altLang="zh-TW" dirty="0" smtClean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n-NO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cout</a:t>
            </a:r>
            <a:r>
              <a:rPr lang="nn-NO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&lt;&lt; a[i] &lt;&lt; </a:t>
            </a:r>
            <a:r>
              <a:rPr lang="nn-NO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 ";</a:t>
            </a:r>
            <a:endParaRPr lang="nn-NO" altLang="zh-TW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&lt;&lt;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n-NO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nn-NO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nn-NO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nn-NO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nn-NO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i=k; i&lt;=m; i</a:t>
            </a:r>
            <a:r>
              <a:rPr lang="nn-NO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  <a:endParaRPr lang="nn-NO" altLang="zh-TW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swap(a[k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], a[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]);</a:t>
            </a: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Permutations(a, k+1, m); </a:t>
            </a: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swap(a[k], a[</a:t>
            </a:r>
            <a:r>
              <a:rPr lang="en-US" altLang="zh-TW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]);  </a:t>
            </a:r>
          </a:p>
          <a:p>
            <a:r>
              <a:rPr lang="zh-TW" altLang="en-US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90692" y="2842323"/>
            <a:ext cx="2690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k==m </a:t>
            </a:r>
            <a:br>
              <a:rPr lang="en-US" altLang="zh-TW" sz="2400" dirty="0" smtClean="0"/>
            </a:br>
            <a:r>
              <a:rPr lang="en-US" altLang="zh-TW" sz="2400" dirty="0" smtClean="0">
                <a:sym typeface="Wingdings" panose="05000000000000000000" pitchFamily="2" charset="2"/>
              </a:rPr>
              <a:t> </a:t>
            </a:r>
            <a:r>
              <a:rPr lang="el-GR" altLang="zh-TW" sz="2400" dirty="0" smtClean="0"/>
              <a:t>Θ</a:t>
            </a:r>
            <a:r>
              <a:rPr lang="en-US" altLang="zh-TW" sz="2400" dirty="0" smtClean="0"/>
              <a:t>(t(k, </a:t>
            </a:r>
            <a:r>
              <a:rPr lang="en-US" altLang="zh-TW" sz="2400" dirty="0"/>
              <a:t>m)) </a:t>
            </a:r>
            <a:r>
              <a:rPr lang="en-US" altLang="zh-TW" sz="2400" dirty="0" smtClean="0"/>
              <a:t>= </a:t>
            </a:r>
            <a:r>
              <a:rPr lang="el-GR" altLang="zh-TW" sz="2400" dirty="0" smtClean="0">
                <a:solidFill>
                  <a:srgbClr val="800080"/>
                </a:solidFill>
              </a:rPr>
              <a:t>Θ</a:t>
            </a:r>
            <a:r>
              <a:rPr lang="en-US" altLang="zh-TW" sz="2400" dirty="0" smtClean="0">
                <a:solidFill>
                  <a:srgbClr val="800080"/>
                </a:solidFill>
              </a:rPr>
              <a:t>(m)</a:t>
            </a:r>
            <a:endParaRPr lang="zh-TW" altLang="en-US" sz="2400" dirty="0">
              <a:solidFill>
                <a:srgbClr val="800080"/>
              </a:solidFill>
            </a:endParaRPr>
          </a:p>
        </p:txBody>
      </p:sp>
      <p:sp>
        <p:nvSpPr>
          <p:cNvPr id="10" name="右大括弧 9"/>
          <p:cNvSpPr/>
          <p:nvPr/>
        </p:nvSpPr>
        <p:spPr>
          <a:xfrm>
            <a:off x="4304962" y="2593884"/>
            <a:ext cx="246718" cy="1327876"/>
          </a:xfrm>
          <a:prstGeom prst="rightBrace">
            <a:avLst>
              <a:gd name="adj1" fmla="val 62878"/>
              <a:gd name="adj2" fmla="val 50000"/>
            </a:avLst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文字方塊 12"/>
              <p:cNvSpPr txBox="1"/>
              <p:nvPr/>
            </p:nvSpPr>
            <p:spPr>
              <a:xfrm>
                <a:off x="4690692" y="4538613"/>
                <a:ext cx="3802644" cy="1508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altLang="zh-TW" sz="2400" dirty="0"/>
                  <a:t>Θ</a:t>
                </a:r>
                <a:r>
                  <a:rPr lang="en-US" altLang="zh-TW" sz="2400" dirty="0" smtClean="0"/>
                  <a:t>(t(k, m)) = </a:t>
                </a:r>
                <a:br>
                  <a:rPr lang="en-US" altLang="zh-TW" sz="2400" dirty="0" smtClean="0"/>
                </a:br>
                <a:r>
                  <a:rPr lang="en-US" altLang="zh-TW" sz="2400" dirty="0" smtClean="0"/>
                  <a:t>(m-k+1)</a:t>
                </a:r>
                <a14:m>
                  <m:oMath xmlns:m="http://schemas.openxmlformats.org/officeDocument/2006/math">
                    <m:r>
                      <a:rPr lang="en-US" altLang="zh-TW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l-GR" altLang="zh-TW" sz="2400" dirty="0" smtClean="0"/>
                  <a:t>Θ</a:t>
                </a:r>
                <a:r>
                  <a:rPr lang="en-US" altLang="zh-TW" sz="2400" dirty="0" smtClean="0"/>
                  <a:t>(t(k+1, m)) + </a:t>
                </a:r>
                <a:r>
                  <a:rPr lang="el-GR" altLang="zh-TW" sz="2400" dirty="0" smtClean="0"/>
                  <a:t>Θ</a:t>
                </a:r>
                <a:r>
                  <a:rPr lang="en-US" altLang="zh-TW" sz="2400" dirty="0" smtClean="0"/>
                  <a:t>(1) </a:t>
                </a:r>
              </a:p>
              <a:p>
                <a:endParaRPr lang="en-US" altLang="zh-TW" sz="2400" dirty="0"/>
              </a:p>
              <a:p>
                <a:r>
                  <a:rPr lang="el-GR" altLang="zh-TW" dirty="0" smtClean="0"/>
                  <a:t>Θ</a:t>
                </a:r>
                <a:r>
                  <a:rPr lang="en-US" altLang="zh-TW" dirty="0" smtClean="0"/>
                  <a:t>(1) comes from the if statement</a:t>
                </a:r>
                <a:endParaRPr lang="zh-TW" altLang="en-US" dirty="0"/>
              </a:p>
            </p:txBody>
          </p:sp>
        </mc:Choice>
        <mc:Fallback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692" y="4538613"/>
                <a:ext cx="3802644" cy="1508105"/>
              </a:xfrm>
              <a:prstGeom prst="rect">
                <a:avLst/>
              </a:prstGeom>
              <a:blipFill rotWithShape="0">
                <a:blip r:embed="rId2"/>
                <a:stretch>
                  <a:fillRect l="-2404" t="-3239" r="-1603" b="-36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右大括弧 7"/>
          <p:cNvSpPr/>
          <p:nvPr/>
        </p:nvSpPr>
        <p:spPr>
          <a:xfrm>
            <a:off x="4307688" y="4354142"/>
            <a:ext cx="246718" cy="1327876"/>
          </a:xfrm>
          <a:prstGeom prst="rightBrace">
            <a:avLst>
              <a:gd name="adj1" fmla="val 62878"/>
              <a:gd name="adj2" fmla="val 50000"/>
            </a:avLst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1941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Recursive Permutation Generator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138</a:t>
            </a:fld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文字方塊 5"/>
              <p:cNvSpPr txBox="1"/>
              <p:nvPr/>
            </p:nvSpPr>
            <p:spPr>
              <a:xfrm>
                <a:off x="699865" y="1427121"/>
                <a:ext cx="744338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b="1" dirty="0" smtClean="0"/>
                  <a:t>Solve the recurrence</a:t>
                </a:r>
              </a:p>
              <a:p>
                <a:r>
                  <a:rPr lang="el-GR" altLang="zh-TW" sz="2400" dirty="0" smtClean="0"/>
                  <a:t>Θ</a:t>
                </a:r>
                <a:r>
                  <a:rPr lang="en-US" altLang="zh-TW" sz="2400" dirty="0" smtClean="0"/>
                  <a:t>(t(k, m)) = (m-k+1)</a:t>
                </a:r>
                <a14:m>
                  <m:oMath xmlns:m="http://schemas.openxmlformats.org/officeDocument/2006/math">
                    <m:r>
                      <a:rPr lang="en-US" altLang="zh-TW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l-GR" altLang="zh-TW" sz="2400" dirty="0" smtClean="0"/>
                  <a:t>Θ</a:t>
                </a:r>
                <a:r>
                  <a:rPr lang="en-US" altLang="zh-TW" sz="2400" dirty="0" smtClean="0"/>
                  <a:t>(t(k+1, m)) + </a:t>
                </a:r>
                <a:r>
                  <a:rPr lang="el-GR" altLang="zh-TW" sz="2400" dirty="0" smtClean="0"/>
                  <a:t>Θ</a:t>
                </a:r>
                <a:r>
                  <a:rPr lang="en-US" altLang="zh-TW" sz="2400" dirty="0" smtClean="0"/>
                  <a:t>(1)		Eq. (1)</a:t>
                </a:r>
              </a:p>
              <a:p>
                <a:r>
                  <a:rPr lang="el-GR" altLang="zh-TW" sz="2400" dirty="0"/>
                  <a:t>Θ</a:t>
                </a:r>
                <a:r>
                  <a:rPr lang="en-US" altLang="zh-TW" sz="2400" dirty="0"/>
                  <a:t>(t(m, m)) = </a:t>
                </a:r>
                <a:r>
                  <a:rPr lang="el-GR" altLang="zh-TW" sz="2400" dirty="0">
                    <a:solidFill>
                      <a:srgbClr val="800080"/>
                    </a:solidFill>
                  </a:rPr>
                  <a:t>Θ</a:t>
                </a:r>
                <a:r>
                  <a:rPr lang="en-US" altLang="zh-TW" sz="2400" dirty="0">
                    <a:solidFill>
                      <a:srgbClr val="800080"/>
                    </a:solidFill>
                  </a:rPr>
                  <a:t>(m</a:t>
                </a:r>
                <a:r>
                  <a:rPr lang="en-US" altLang="zh-TW" sz="2400" dirty="0" smtClean="0">
                    <a:solidFill>
                      <a:srgbClr val="800080"/>
                    </a:solidFill>
                  </a:rPr>
                  <a:t>)  </a:t>
                </a:r>
                <a:r>
                  <a:rPr lang="en-US" altLang="zh-TW" sz="2400" dirty="0" smtClean="0">
                    <a:solidFill>
                      <a:srgbClr val="C00000"/>
                    </a:solidFill>
                  </a:rPr>
                  <a:t/>
                </a:r>
                <a:r>
                  <a:rPr lang="en-US" altLang="zh-TW" sz="2400" dirty="0" smtClean="0"/>
                  <a:t>Eq. (2)</a:t>
                </a:r>
                <a:endParaRPr lang="zh-TW" altLang="en-US" sz="2400" dirty="0"/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5" y="1427121"/>
                <a:ext cx="7443384" cy="1200329"/>
              </a:xfrm>
              <a:prstGeom prst="rect">
                <a:avLst/>
              </a:prstGeom>
              <a:blipFill rotWithShape="0">
                <a:blip r:embed="rId2"/>
                <a:stretch>
                  <a:fillRect l="-1310" t="-4061" r="-246" b="-106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文字方塊 6"/>
              <p:cNvSpPr txBox="1"/>
              <p:nvPr/>
            </p:nvSpPr>
            <p:spPr>
              <a:xfrm>
                <a:off x="699865" y="2872605"/>
                <a:ext cx="8152822" cy="3816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200" dirty="0"/>
                  <a:t>Let </a:t>
                </a:r>
                <a:r>
                  <a:rPr lang="en-US" altLang="zh-TW" sz="2200" dirty="0" smtClean="0"/>
                  <a:t>k=0 and m=(n-1)</a:t>
                </a:r>
                <a:endParaRPr lang="en-US" altLang="zh-TW" sz="2200" dirty="0"/>
              </a:p>
              <a:p>
                <a:r>
                  <a:rPr lang="el-GR" altLang="zh-TW" sz="2200" dirty="0" smtClean="0"/>
                  <a:t>Θ</a:t>
                </a:r>
                <a:r>
                  <a:rPr lang="en-US" altLang="zh-TW" sz="2200" dirty="0" smtClean="0"/>
                  <a:t>(t(0, n-1)) = n </a:t>
                </a:r>
                <a14:m>
                  <m:oMath xmlns:m="http://schemas.openxmlformats.org/officeDocument/2006/math">
                    <m:r>
                      <a:rPr lang="en-US" altLang="zh-TW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200" dirty="0" smtClean="0"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/>
                </a:r>
                <a:r>
                  <a:rPr lang="el-GR" altLang="zh-TW" sz="2200" dirty="0"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Θ</a:t>
                </a:r>
                <a:r>
                  <a:rPr lang="en-US" altLang="zh-TW" sz="2200" dirty="0"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(t(1, n-1))</a:t>
                </a:r>
                <a:r>
                  <a:rPr lang="en-US" altLang="zh-TW" sz="2200" dirty="0">
                    <a:effectLst>
                      <a:glow rad="63500">
                        <a:schemeClr val="accent6">
                          <a:satMod val="175000"/>
                          <a:alpha val="40000"/>
                        </a:schemeClr>
                      </a:glow>
                    </a:effectLst>
                  </a:rPr>
                  <a:t/>
                </a:r>
                <a:r>
                  <a:rPr lang="en-US" altLang="zh-TW" sz="2200" dirty="0" smtClean="0"/>
                  <a:t>+ </a:t>
                </a:r>
                <a:r>
                  <a:rPr lang="el-GR" altLang="zh-TW" sz="2200" dirty="0" smtClean="0"/>
                  <a:t>Θ</a:t>
                </a:r>
                <a:r>
                  <a:rPr lang="en-US" altLang="zh-TW" sz="2200" dirty="0" smtClean="0"/>
                  <a:t>(1)</a:t>
                </a:r>
              </a:p>
              <a:p>
                <a:pPr>
                  <a:tabLst>
                    <a:tab pos="1431925" algn="l"/>
                  </a:tabLst>
                </a:pPr>
                <a:r>
                  <a:rPr lang="en-US" altLang="zh-TW" sz="2200" dirty="0"/>
                  <a:t/>
                </a:r>
                <a:r>
                  <a:rPr lang="en-US" altLang="zh-TW" sz="2200" dirty="0" smtClean="0"/>
                  <a:t>= n 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200" dirty="0" smtClean="0"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/>
                </a:r>
                <a:r>
                  <a:rPr lang="en-US" altLang="zh-TW" sz="2200" dirty="0"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(n-1)</a:t>
                </a:r>
                <a14:m>
                  <m:oMath xmlns:m="http://schemas.openxmlformats.org/officeDocument/2006/math">
                    <m:r>
                      <a:rPr lang="en-US" altLang="zh-TW" sz="2200"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l-GR" altLang="zh-TW" sz="2200" dirty="0"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Θ</a:t>
                </a:r>
                <a:r>
                  <a:rPr lang="en-US" altLang="zh-TW" sz="2200" dirty="0"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(t(2, n-1)) + </a:t>
                </a:r>
                <a:r>
                  <a:rPr lang="el-GR" altLang="zh-TW" sz="2200" dirty="0"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Θ</a:t>
                </a:r>
                <a:r>
                  <a:rPr lang="en-US" altLang="zh-TW" sz="2200" dirty="0"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(1) </a:t>
                </a:r>
                <a:r>
                  <a:rPr lang="en-US" altLang="zh-TW" sz="2200" dirty="0" smtClean="0"/>
                  <a:t>+ </a:t>
                </a:r>
                <a:r>
                  <a:rPr lang="el-GR" altLang="zh-TW" sz="2200" dirty="0"/>
                  <a:t>Θ</a:t>
                </a:r>
                <a:r>
                  <a:rPr lang="en-US" altLang="zh-TW" sz="2200" dirty="0"/>
                  <a:t>(1</a:t>
                </a:r>
                <a:r>
                  <a:rPr lang="en-US" altLang="zh-TW" sz="2200" dirty="0" smtClean="0"/>
                  <a:t>)</a:t>
                </a:r>
              </a:p>
              <a:p>
                <a:pPr>
                  <a:tabLst>
                    <a:tab pos="1431925" algn="l"/>
                  </a:tabLst>
                </a:pPr>
                <a:r>
                  <a:rPr lang="en-US" altLang="zh-TW" sz="2200" dirty="0"/>
                  <a:t/>
                </a:r>
                <a:r>
                  <a:rPr lang="en-US" altLang="zh-TW" sz="2200" dirty="0" smtClean="0"/>
                  <a:t>= …</a:t>
                </a:r>
              </a:p>
              <a:p>
                <a:pPr>
                  <a:tabLst>
                    <a:tab pos="1431925" algn="l"/>
                  </a:tabLst>
                </a:pPr>
                <a:r>
                  <a:rPr lang="en-US" altLang="zh-TW" sz="2200" dirty="0"/>
                  <a:t/>
                </a:r>
                <a:r>
                  <a:rPr lang="en-US" altLang="zh-TW" sz="2200" dirty="0" smtClean="0"/>
                  <a:t>= n 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200" dirty="0"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/>
                </a:r>
                <a:r>
                  <a:rPr lang="en-US" altLang="zh-TW" sz="2200" dirty="0"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(n-1)</a:t>
                </a:r>
                <a14:m>
                  <m:oMath xmlns:m="http://schemas.openxmlformats.org/officeDocument/2006/math">
                    <m:r>
                      <a:rPr lang="en-US" altLang="zh-TW" sz="2200"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 ×</m:t>
                    </m:r>
                  </m:oMath>
                </a14:m>
                <a:r>
                  <a:rPr lang="en-US" altLang="zh-TW" sz="2200" dirty="0"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 (n-2) … </a:t>
                </a:r>
                <a14:m>
                  <m:oMath xmlns:m="http://schemas.openxmlformats.org/officeDocument/2006/math">
                    <m:r>
                      <a:rPr lang="en-US" altLang="zh-TW" sz="2200"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200" dirty="0"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 2 </a:t>
                </a:r>
                <a14:m>
                  <m:oMath xmlns:m="http://schemas.openxmlformats.org/officeDocument/2006/math">
                    <m:r>
                      <a:rPr lang="en-US" altLang="zh-TW" sz="2200"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l-GR" altLang="zh-TW" sz="2200" dirty="0"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Θ</a:t>
                </a:r>
                <a:r>
                  <a:rPr lang="en-US" altLang="zh-TW" sz="2200" dirty="0"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(t(n-1, n-1)) + (n-1)</a:t>
                </a:r>
                <a14:m>
                  <m:oMath xmlns:m="http://schemas.openxmlformats.org/officeDocument/2006/math">
                    <m:r>
                      <a:rPr lang="en-US" altLang="zh-TW" sz="220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l-GR" altLang="zh-TW" sz="2200" dirty="0"/>
                  <a:t>Θ</a:t>
                </a:r>
                <a:r>
                  <a:rPr lang="en-US" altLang="zh-TW" sz="2200" dirty="0"/>
                  <a:t>(1</a:t>
                </a:r>
                <a:r>
                  <a:rPr lang="en-US" altLang="zh-TW" sz="2200" dirty="0" smtClean="0"/>
                  <a:t>)</a:t>
                </a:r>
              </a:p>
              <a:p>
                <a:pPr>
                  <a:tabLst>
                    <a:tab pos="1431925" algn="l"/>
                  </a:tabLst>
                </a:pPr>
                <a:endParaRPr lang="en-US" altLang="zh-TW" sz="2200" dirty="0"/>
              </a:p>
              <a:p>
                <a:pPr>
                  <a:tabLst>
                    <a:tab pos="1431925" algn="l"/>
                  </a:tabLst>
                </a:pPr>
                <a:endParaRPr lang="en-US" altLang="zh-TW" sz="2200" dirty="0" smtClean="0"/>
              </a:p>
              <a:p>
                <a:pPr>
                  <a:tabLst>
                    <a:tab pos="1431925" algn="l"/>
                  </a:tabLst>
                </a:pPr>
                <a:r>
                  <a:rPr lang="en-US" altLang="zh-TW" sz="2200" dirty="0"/>
                  <a:t/>
                </a:r>
                <a:r>
                  <a:rPr lang="en-US" altLang="zh-TW" sz="2200" dirty="0" smtClean="0"/>
                  <a:t>= n! 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200" dirty="0" smtClean="0"/>
                  <a:t/>
                </a:r>
                <a:r>
                  <a:rPr lang="el-GR" altLang="zh-TW" sz="2200" dirty="0"/>
                  <a:t>Θ</a:t>
                </a:r>
                <a:r>
                  <a:rPr lang="en-US" altLang="zh-TW" sz="2200" dirty="0"/>
                  <a:t>(t(n-1, n-1)) + </a:t>
                </a:r>
                <a:r>
                  <a:rPr lang="el-GR" altLang="zh-TW" sz="2200" dirty="0"/>
                  <a:t>Θ</a:t>
                </a:r>
                <a:r>
                  <a:rPr lang="en-US" altLang="zh-TW" sz="2200" dirty="0"/>
                  <a:t>(n-1)</a:t>
                </a:r>
              </a:p>
              <a:p>
                <a:pPr>
                  <a:tabLst>
                    <a:tab pos="1431925" algn="l"/>
                  </a:tabLst>
                </a:pPr>
                <a:r>
                  <a:rPr lang="en-US" altLang="zh-TW" sz="2200" dirty="0"/>
                  <a:t>	= n! </a:t>
                </a:r>
                <a14:m>
                  <m:oMath xmlns:m="http://schemas.openxmlformats.org/officeDocument/2006/math">
                    <m:r>
                      <a:rPr lang="en-US" altLang="zh-TW" sz="220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200" dirty="0"/>
                  <a:t/>
                </a:r>
                <a:r>
                  <a:rPr lang="el-GR" altLang="zh-TW" sz="2200" dirty="0"/>
                  <a:t>Θ</a:t>
                </a:r>
                <a:r>
                  <a:rPr lang="en-US" altLang="zh-TW" sz="2200" dirty="0"/>
                  <a:t>(n-1) + </a:t>
                </a:r>
                <a:r>
                  <a:rPr lang="el-GR" altLang="zh-TW" sz="2200" dirty="0"/>
                  <a:t>Θ</a:t>
                </a:r>
                <a:r>
                  <a:rPr lang="en-US" altLang="zh-TW" sz="2200" dirty="0"/>
                  <a:t>(n-1)       </a:t>
                </a:r>
                <a:r>
                  <a:rPr lang="en-US" altLang="zh-TW" sz="2200" dirty="0" smtClean="0"/>
                  <a:t>… because of Eq. (2)</a:t>
                </a:r>
                <a:endParaRPr lang="en-US" altLang="zh-TW" sz="2200" dirty="0"/>
              </a:p>
              <a:p>
                <a:pPr>
                  <a:tabLst>
                    <a:tab pos="1431925" algn="l"/>
                  </a:tabLst>
                </a:pPr>
                <a:r>
                  <a:rPr lang="en-US" altLang="zh-TW" sz="2200" dirty="0" smtClean="0"/>
                  <a:t>	= </a:t>
                </a:r>
                <a:r>
                  <a:rPr lang="el-GR" altLang="zh-TW" sz="2200" dirty="0"/>
                  <a:t>Θ</a:t>
                </a:r>
                <a:r>
                  <a:rPr lang="en-US" altLang="zh-TW" sz="2200" dirty="0" smtClean="0"/>
                  <a:t>(n</a:t>
                </a:r>
                <a:r>
                  <a:rPr lang="en-US" altLang="zh-TW" sz="2200" dirty="0">
                    <a:ea typeface="Cambria Math" panose="02040503050406030204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200" dirty="0"/>
                  <a:t/>
                </a:r>
                <a:r>
                  <a:rPr lang="en-US" altLang="zh-TW" sz="2200" dirty="0" smtClean="0"/>
                  <a:t>n!)</a:t>
                </a:r>
                <a:endParaRPr lang="en-US" altLang="zh-TW" sz="2200" dirty="0"/>
              </a:p>
              <a:p>
                <a:pPr>
                  <a:tabLst>
                    <a:tab pos="1431925" algn="l"/>
                  </a:tabLst>
                </a:pPr>
                <a:endParaRPr lang="en-US" altLang="zh-TW" sz="2200" dirty="0" smtClean="0"/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5" y="2872605"/>
                <a:ext cx="8152822" cy="3816429"/>
              </a:xfrm>
              <a:prstGeom prst="rect">
                <a:avLst/>
              </a:prstGeom>
              <a:blipFill rotWithShape="0">
                <a:blip r:embed="rId3"/>
                <a:stretch>
                  <a:fillRect l="-972" t="-11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右大括弧 7"/>
          <p:cNvSpPr/>
          <p:nvPr/>
        </p:nvSpPr>
        <p:spPr>
          <a:xfrm>
            <a:off x="8343718" y="3136619"/>
            <a:ext cx="202301" cy="1488934"/>
          </a:xfrm>
          <a:prstGeom prst="rightBrace">
            <a:avLst>
              <a:gd name="adj1" fmla="val 36333"/>
              <a:gd name="adj2" fmla="val 4723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右大括弧 10"/>
          <p:cNvSpPr/>
          <p:nvPr/>
        </p:nvSpPr>
        <p:spPr>
          <a:xfrm rot="5400000">
            <a:off x="3611830" y="3376265"/>
            <a:ext cx="202301" cy="2656715"/>
          </a:xfrm>
          <a:prstGeom prst="rightBrace">
            <a:avLst>
              <a:gd name="adj1" fmla="val 36333"/>
              <a:gd name="adj2" fmla="val 4723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 rot="16200000">
            <a:off x="7991797" y="3679917"/>
            <a:ext cx="14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n-1 equations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316927" y="4839759"/>
            <a:ext cx="109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n-1 terms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97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Binary Search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139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1541465"/>
            <a:ext cx="7568581" cy="42281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20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2000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BinarySearch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sz="20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*a, </a:t>
            </a:r>
            <a:r>
              <a:rPr lang="en-US" altLang="zh-TW" sz="20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sz="20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20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20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x, </a:t>
            </a:r>
            <a:r>
              <a:rPr lang="en-US" altLang="zh-TW" sz="20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sz="20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20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20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n)</a:t>
            </a:r>
          </a:p>
          <a:p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//Search the sorted array a[0], … , a[n-1] for x</a:t>
            </a:r>
          </a:p>
          <a:p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20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left = 0, right = n-1;</a:t>
            </a:r>
          </a:p>
          <a:p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20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while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(left &lt;= </a:t>
            </a:r>
            <a:r>
              <a:rPr lang="en-US" altLang="zh-TW" sz="20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right)</a:t>
            </a:r>
            <a:endParaRPr lang="en-US" altLang="zh-TW" sz="2000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//there are more elements</a:t>
            </a:r>
          </a:p>
          <a:p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altLang="zh-TW" sz="20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middle =(</a:t>
            </a:r>
            <a:r>
              <a:rPr lang="en-US" altLang="zh-TW" sz="2000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left+right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)/2;</a:t>
            </a:r>
          </a:p>
          <a:p>
            <a:pPr>
              <a:tabLst>
                <a:tab pos="2873375" algn="l"/>
              </a:tabLst>
            </a:pP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altLang="zh-TW" sz="20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(x&lt;a[middle]) </a:t>
            </a:r>
            <a:r>
              <a:rPr lang="en-US" altLang="zh-TW" sz="20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	   right=middle-1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>
              <a:tabLst>
                <a:tab pos="2873375" algn="l"/>
              </a:tabLst>
            </a:pP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altLang="zh-TW" sz="20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else if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(x&gt;a[middle]) </a:t>
            </a:r>
            <a:r>
              <a:rPr lang="en-US" altLang="zh-TW" sz="20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left 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= middle+1;</a:t>
            </a:r>
          </a:p>
          <a:p>
            <a:pPr>
              <a:tabLst>
                <a:tab pos="2873375" algn="l"/>
              </a:tabLst>
            </a:pP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altLang="zh-TW" sz="20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else return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	middle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//end of while</a:t>
            </a:r>
          </a:p>
          <a:p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20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-1;</a:t>
            </a:r>
          </a:p>
          <a:p>
            <a:r>
              <a:rPr lang="en-US" altLang="zh-TW" sz="20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sz="20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316159" y="3655538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TW" sz="2400" dirty="0" smtClean="0"/>
              <a:t>Θ</a:t>
            </a:r>
            <a:r>
              <a:rPr lang="en-US" altLang="zh-TW" sz="2400" dirty="0" smtClean="0"/>
              <a:t>(log(n))</a:t>
            </a:r>
            <a:endParaRPr lang="zh-TW" altLang="en-US" sz="2400" dirty="0"/>
          </a:p>
        </p:txBody>
      </p:sp>
      <p:sp>
        <p:nvSpPr>
          <p:cNvPr id="8" name="右大括弧 7"/>
          <p:cNvSpPr/>
          <p:nvPr/>
        </p:nvSpPr>
        <p:spPr>
          <a:xfrm>
            <a:off x="7083101" y="2844916"/>
            <a:ext cx="233058" cy="2051074"/>
          </a:xfrm>
          <a:prstGeom prst="rightBrace">
            <a:avLst>
              <a:gd name="adj1" fmla="val 62878"/>
              <a:gd name="adj2" fmla="val 50000"/>
            </a:avLst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1182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Verification (Cont'd)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800080"/>
                </a:solidFill>
              </a:rPr>
              <a:t>Correctness proofs</a:t>
            </a:r>
          </a:p>
          <a:p>
            <a:pPr lvl="1"/>
            <a:r>
              <a:rPr lang="en-US" altLang="zh-TW" dirty="0">
                <a:solidFill>
                  <a:srgbClr val="800080"/>
                </a:solidFill>
              </a:rPr>
              <a:t>Formal </a:t>
            </a:r>
            <a:r>
              <a:rPr lang="en-US" altLang="zh-TW" dirty="0"/>
              <a:t>method</a:t>
            </a:r>
          </a:p>
          <a:p>
            <a:pPr lvl="1"/>
            <a:r>
              <a:rPr lang="en-US" altLang="zh-TW" dirty="0"/>
              <a:t>Typically required for individual algorithm </a:t>
            </a:r>
            <a:endParaRPr lang="en-US" altLang="zh-TW" dirty="0" smtClean="0"/>
          </a:p>
          <a:p>
            <a:pPr lvl="2"/>
            <a:r>
              <a:rPr lang="en-US" altLang="zh-TW" dirty="0" smtClean="0"/>
              <a:t>Select proven correct algorithms can reduce errors</a:t>
            </a:r>
            <a:endParaRPr lang="en-US" altLang="zh-TW" dirty="0"/>
          </a:p>
          <a:p>
            <a:pPr lvl="1"/>
            <a:r>
              <a:rPr lang="en-US" altLang="zh-TW" dirty="0"/>
              <a:t>Not easily achievable for </a:t>
            </a:r>
            <a:r>
              <a:rPr lang="en-US" altLang="zh-TW" dirty="0" smtClean="0"/>
              <a:t>the whole </a:t>
            </a:r>
            <a:r>
              <a:rPr lang="en-US" altLang="zh-TW" dirty="0"/>
              <a:t>program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4824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Magic Square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140</a:t>
            </a:fld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267415" y="1709233"/>
          <a:ext cx="4341540" cy="414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83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83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83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83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83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2977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15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24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977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16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14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23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977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22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13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977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21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19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977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25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6772508" y="1858537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= 65</a:t>
            </a:r>
            <a:endParaRPr lang="zh-TW" altLang="en-US" sz="2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772507" y="2653991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= 65</a:t>
            </a:r>
            <a:endParaRPr lang="zh-TW" altLang="en-US" sz="2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772506" y="3528083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= 65</a:t>
            </a:r>
            <a:endParaRPr lang="zh-TW" altLang="en-US" sz="20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772506" y="4384170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= 65</a:t>
            </a:r>
            <a:endParaRPr lang="zh-TW" altLang="en-US" sz="20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772506" y="5197629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= 65</a:t>
            </a:r>
            <a:endParaRPr lang="zh-TW" altLang="en-US" sz="2000" dirty="0"/>
          </a:p>
        </p:txBody>
      </p:sp>
      <p:sp>
        <p:nvSpPr>
          <p:cNvPr id="13" name="文字方塊 12"/>
          <p:cNvSpPr txBox="1"/>
          <p:nvPr/>
        </p:nvSpPr>
        <p:spPr>
          <a:xfrm rot="5400000">
            <a:off x="2401229" y="6023707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= 65</a:t>
            </a:r>
            <a:endParaRPr lang="zh-TW" altLang="en-US" sz="2000" dirty="0"/>
          </a:p>
        </p:txBody>
      </p:sp>
      <p:sp>
        <p:nvSpPr>
          <p:cNvPr id="14" name="文字方塊 13"/>
          <p:cNvSpPr txBox="1"/>
          <p:nvPr/>
        </p:nvSpPr>
        <p:spPr>
          <a:xfrm rot="5400000">
            <a:off x="3248722" y="6023707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= 65</a:t>
            </a:r>
            <a:endParaRPr lang="zh-TW" altLang="en-US" sz="2000" dirty="0"/>
          </a:p>
        </p:txBody>
      </p:sp>
      <p:sp>
        <p:nvSpPr>
          <p:cNvPr id="15" name="文字方塊 14"/>
          <p:cNvSpPr txBox="1"/>
          <p:nvPr/>
        </p:nvSpPr>
        <p:spPr>
          <a:xfrm rot="5400000">
            <a:off x="4170556" y="6023864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= 65</a:t>
            </a:r>
            <a:endParaRPr lang="zh-TW" altLang="en-US" sz="2000" dirty="0"/>
          </a:p>
        </p:txBody>
      </p:sp>
      <p:sp>
        <p:nvSpPr>
          <p:cNvPr id="16" name="文字方塊 15"/>
          <p:cNvSpPr txBox="1"/>
          <p:nvPr/>
        </p:nvSpPr>
        <p:spPr>
          <a:xfrm rot="5400000">
            <a:off x="5018049" y="6023864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= 65</a:t>
            </a:r>
            <a:endParaRPr lang="zh-TW" altLang="en-US" sz="2000" dirty="0"/>
          </a:p>
        </p:txBody>
      </p:sp>
      <p:sp>
        <p:nvSpPr>
          <p:cNvPr id="17" name="文字方塊 16"/>
          <p:cNvSpPr txBox="1"/>
          <p:nvPr/>
        </p:nvSpPr>
        <p:spPr>
          <a:xfrm rot="5400000">
            <a:off x="5852923" y="6023708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= 65</a:t>
            </a:r>
            <a:endParaRPr lang="zh-TW" altLang="en-US" sz="2000" dirty="0"/>
          </a:p>
        </p:txBody>
      </p:sp>
      <p:sp>
        <p:nvSpPr>
          <p:cNvPr id="18" name="文字方塊 17"/>
          <p:cNvSpPr txBox="1"/>
          <p:nvPr/>
        </p:nvSpPr>
        <p:spPr>
          <a:xfrm rot="2512869">
            <a:off x="6639881" y="5949368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= 65</a:t>
            </a:r>
            <a:endParaRPr lang="zh-TW" altLang="en-US" sz="2000" dirty="0"/>
          </a:p>
        </p:txBody>
      </p:sp>
      <p:sp>
        <p:nvSpPr>
          <p:cNvPr id="19" name="文字方塊 18"/>
          <p:cNvSpPr txBox="1"/>
          <p:nvPr/>
        </p:nvSpPr>
        <p:spPr>
          <a:xfrm rot="18900000">
            <a:off x="6643771" y="1163622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= 65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54595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H. </a:t>
            </a:r>
            <a:r>
              <a:rPr lang="en-US" altLang="zh-TW" dirty="0" err="1" smtClean="0"/>
              <a:t>Coxeter</a:t>
            </a:r>
            <a:r>
              <a:rPr lang="en-US" altLang="zh-TW" dirty="0" smtClean="0"/>
              <a:t> Rule for Magic Square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dirty="0" smtClean="0">
                <a:solidFill>
                  <a:srgbClr val="0000CC"/>
                </a:solidFill>
              </a:rPr>
              <a:t>To generate a magic square of n x n when n is odd:</a:t>
            </a:r>
          </a:p>
          <a:p>
            <a:r>
              <a:rPr lang="en-US" altLang="zh-TW" dirty="0" smtClean="0"/>
              <a:t>Start with 1 in the middle of the top row; then go up and left, assigning numbers in increasing order to empty squares;</a:t>
            </a:r>
          </a:p>
          <a:p>
            <a:r>
              <a:rPr lang="en-US" altLang="zh-TW" dirty="0" smtClean="0"/>
              <a:t>If you fall off the square imagine the same square as tiling the plane and continue;</a:t>
            </a:r>
          </a:p>
          <a:p>
            <a:r>
              <a:rPr lang="en-US" altLang="zh-TW" dirty="0" smtClean="0"/>
              <a:t>If a square is occupied, move down instead and continue.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141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Magic Square </a:t>
            </a:r>
            <a:r>
              <a:rPr lang="en-US" altLang="zh-TW" dirty="0" smtClean="0"/>
              <a:t>Underlying Concept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142</a:t>
            </a:fld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267415" y="1709233"/>
          <a:ext cx="4341540" cy="414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83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83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83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83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83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2977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15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24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977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16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14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23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977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22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13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977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21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19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977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25</a:t>
                      </a:r>
                      <a:endParaRPr lang="zh-TW" sz="2800" kern="10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</a:t>
                      </a:r>
                      <a:endParaRPr lang="zh-TW" sz="28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橢圓 2"/>
          <p:cNvSpPr/>
          <p:nvPr/>
        </p:nvSpPr>
        <p:spPr>
          <a:xfrm>
            <a:off x="4155688" y="1813932"/>
            <a:ext cx="557561" cy="5724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/>
          <p:cNvCxnSpPr>
            <a:stCxn id="3" idx="1"/>
          </p:cNvCxnSpPr>
          <p:nvPr/>
        </p:nvCxnSpPr>
        <p:spPr>
          <a:xfrm flipH="1" flipV="1">
            <a:off x="3612995" y="1384555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H="1" flipV="1">
            <a:off x="3709639" y="5614585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flipH="1" flipV="1">
            <a:off x="2765502" y="4744789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flipH="1" flipV="1">
            <a:off x="1880839" y="3889862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H="1" flipV="1">
            <a:off x="6237249" y="3889862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H="1" flipV="1">
            <a:off x="5412059" y="3100642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>
            <a:off x="5300424" y="3085775"/>
            <a:ext cx="0" cy="48859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 flipH="1" flipV="1">
            <a:off x="4564444" y="3100642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H="1" flipV="1">
            <a:off x="3612995" y="2264600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H="1" flipV="1">
            <a:off x="2775101" y="1452629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 flipV="1">
            <a:off x="2832653" y="5617117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H="1" flipV="1">
            <a:off x="1888516" y="4744789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 flipV="1">
            <a:off x="6344923" y="4685428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>
            <a:off x="6168051" y="4767610"/>
            <a:ext cx="0" cy="48859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 flipH="1" flipV="1">
            <a:off x="5432071" y="4782477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 flipH="1" flipV="1">
            <a:off x="4444071" y="3938527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H="1" flipV="1">
            <a:off x="3588025" y="3120428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 flipH="1" flipV="1">
            <a:off x="2717303" y="2324957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>
            <a:off x="2717303" y="2324957"/>
            <a:ext cx="0" cy="48859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 flipH="1" flipV="1">
            <a:off x="1840317" y="2324957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H="1" flipV="1">
            <a:off x="6341885" y="2218939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flipH="1" flipV="1">
            <a:off x="5348929" y="1409163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H="1" flipV="1">
            <a:off x="5373401" y="5594022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flipH="1" flipV="1">
            <a:off x="4470620" y="4782477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 flipH="1" flipV="1">
            <a:off x="3627744" y="3958313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>
            <a:off x="3564609" y="3982922"/>
            <a:ext cx="0" cy="48859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/>
          <p:nvPr/>
        </p:nvCxnSpPr>
        <p:spPr>
          <a:xfrm flipH="1" flipV="1">
            <a:off x="2754411" y="3906904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/>
          <p:nvPr/>
        </p:nvCxnSpPr>
        <p:spPr>
          <a:xfrm flipH="1" flipV="1">
            <a:off x="1841364" y="3105492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/>
          <p:cNvCxnSpPr/>
          <p:nvPr/>
        </p:nvCxnSpPr>
        <p:spPr>
          <a:xfrm flipH="1" flipV="1">
            <a:off x="6330420" y="3022259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/>
          <p:nvPr/>
        </p:nvCxnSpPr>
        <p:spPr>
          <a:xfrm flipH="1" flipV="1">
            <a:off x="5356363" y="2247048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 flipH="1" flipV="1">
            <a:off x="4470620" y="1393422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/>
          <p:nvPr/>
        </p:nvCxnSpPr>
        <p:spPr>
          <a:xfrm flipH="1" flipV="1">
            <a:off x="4587050" y="5601504"/>
            <a:ext cx="624346" cy="51320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3902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Magic Square Algorithm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143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1" y="1188720"/>
            <a:ext cx="7886700" cy="55327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magic (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n)</a:t>
            </a:r>
          </a:p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create a magic square of size n, n is odd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MaxSize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51;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maximum square size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square[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MaxSize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][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MaxSize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], k, l;</a:t>
            </a:r>
          </a:p>
          <a:p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check correctness of n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((n &gt; 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MaxSize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|| (n &lt; 1))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&lt;&lt; "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Error!..n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out of range \n"; </a:t>
            </a:r>
            <a:endParaRPr lang="en-US" altLang="zh-TW" b="1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eturn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else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(!(n%2))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&lt;&lt; "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Error!..n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is even \n"; </a:t>
            </a:r>
            <a:endParaRPr lang="en-US" altLang="zh-TW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return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n is odd. </a:t>
            </a:r>
            <a:r>
              <a:rPr lang="en-US" altLang="zh-TW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Coxeter's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rule can be used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 n; 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++)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initialize square to 0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j = 0; j &lt; n; j++)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square[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][j] = 0;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square[0][(n-1)/2] = 1;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middle of first row</a:t>
            </a: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please continue to the next slide…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右大括弧 6"/>
          <p:cNvSpPr/>
          <p:nvPr/>
        </p:nvSpPr>
        <p:spPr>
          <a:xfrm>
            <a:off x="6816587" y="2012471"/>
            <a:ext cx="210393" cy="590719"/>
          </a:xfrm>
          <a:prstGeom prst="rightBrace">
            <a:avLst>
              <a:gd name="adj1" fmla="val 4055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148862" y="212316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TW" b="1" dirty="0">
                <a:solidFill>
                  <a:srgbClr val="800080"/>
                </a:solidFill>
              </a:rPr>
              <a:t>Θ</a:t>
            </a:r>
            <a:r>
              <a:rPr lang="en-US" altLang="zh-TW" b="1" dirty="0" smtClean="0">
                <a:solidFill>
                  <a:srgbClr val="800080"/>
                </a:solidFill>
              </a:rPr>
              <a:t>(1)</a:t>
            </a:r>
            <a:endParaRPr lang="zh-TW" altLang="en-US" b="1" dirty="0">
              <a:solidFill>
                <a:srgbClr val="800080"/>
              </a:solidFill>
            </a:endParaRPr>
          </a:p>
        </p:txBody>
      </p:sp>
      <p:sp>
        <p:nvSpPr>
          <p:cNvPr id="10" name="右大括弧 9"/>
          <p:cNvSpPr/>
          <p:nvPr/>
        </p:nvSpPr>
        <p:spPr>
          <a:xfrm>
            <a:off x="5937673" y="3079662"/>
            <a:ext cx="229447" cy="1597534"/>
          </a:xfrm>
          <a:prstGeom prst="rightBrace">
            <a:avLst>
              <a:gd name="adj1" fmla="val 4055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187440" y="369376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TW" b="1" dirty="0">
                <a:solidFill>
                  <a:srgbClr val="800080"/>
                </a:solidFill>
              </a:rPr>
              <a:t>Θ</a:t>
            </a:r>
            <a:r>
              <a:rPr lang="en-US" altLang="zh-TW" b="1" dirty="0" smtClean="0">
                <a:solidFill>
                  <a:srgbClr val="800080"/>
                </a:solidFill>
              </a:rPr>
              <a:t>(1)</a:t>
            </a:r>
            <a:endParaRPr lang="zh-TW" altLang="en-US" b="1" dirty="0">
              <a:solidFill>
                <a:srgbClr val="800080"/>
              </a:solidFill>
            </a:endParaRPr>
          </a:p>
        </p:txBody>
      </p:sp>
      <p:sp>
        <p:nvSpPr>
          <p:cNvPr id="12" name="右大括弧 11"/>
          <p:cNvSpPr/>
          <p:nvPr/>
        </p:nvSpPr>
        <p:spPr>
          <a:xfrm>
            <a:off x="7682176" y="5294137"/>
            <a:ext cx="210393" cy="760652"/>
          </a:xfrm>
          <a:prstGeom prst="rightBrace">
            <a:avLst>
              <a:gd name="adj1" fmla="val 4055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7892569" y="5489797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TW" b="1" dirty="0">
                <a:solidFill>
                  <a:srgbClr val="800080"/>
                </a:solidFill>
              </a:rPr>
              <a:t>Θ</a:t>
            </a:r>
            <a:r>
              <a:rPr lang="en-US" altLang="zh-TW" b="1" dirty="0" smtClean="0">
                <a:solidFill>
                  <a:srgbClr val="800080"/>
                </a:solidFill>
              </a:rPr>
              <a:t>(n</a:t>
            </a:r>
            <a:r>
              <a:rPr lang="en-US" altLang="zh-TW" b="1" baseline="30000" dirty="0" smtClean="0">
                <a:solidFill>
                  <a:srgbClr val="800080"/>
                </a:solidFill>
              </a:rPr>
              <a:t>2</a:t>
            </a:r>
            <a:r>
              <a:rPr lang="en-US" altLang="zh-TW" b="1" dirty="0" smtClean="0">
                <a:solidFill>
                  <a:srgbClr val="800080"/>
                </a:solidFill>
              </a:rPr>
              <a:t>)</a:t>
            </a:r>
            <a:endParaRPr lang="zh-TW" altLang="en-US" b="1" dirty="0">
              <a:solidFill>
                <a:srgbClr val="80008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185926" y="6127092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TW" b="1" dirty="0">
                <a:solidFill>
                  <a:srgbClr val="800080"/>
                </a:solidFill>
              </a:rPr>
              <a:t>Θ</a:t>
            </a:r>
            <a:r>
              <a:rPr lang="en-US" altLang="zh-TW" b="1" dirty="0" smtClean="0">
                <a:solidFill>
                  <a:srgbClr val="800080"/>
                </a:solidFill>
              </a:rPr>
              <a:t>(1)</a:t>
            </a:r>
            <a:endParaRPr lang="zh-TW" altLang="en-US" b="1" dirty="0">
              <a:solidFill>
                <a:srgbClr val="800080"/>
              </a:solidFill>
            </a:endParaRPr>
          </a:p>
        </p:txBody>
      </p:sp>
      <p:sp>
        <p:nvSpPr>
          <p:cNvPr id="15" name="右大括弧 14"/>
          <p:cNvSpPr/>
          <p:nvPr/>
        </p:nvSpPr>
        <p:spPr>
          <a:xfrm>
            <a:off x="6938469" y="6176618"/>
            <a:ext cx="210393" cy="270281"/>
          </a:xfrm>
          <a:prstGeom prst="rightBrace">
            <a:avLst>
              <a:gd name="adj1" fmla="val 4055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7748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144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365126"/>
            <a:ext cx="7886700" cy="6356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and j are current position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key = 2; 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endParaRPr lang="en-US" altLang="zh-TW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 = (n-1)/2;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while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(key &lt;= n*n) {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move up and left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(i-1 &lt; 0)  k = n-1; else k = i-1;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(j-1 &lt; 0)  l = n-1; else l = j-1;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(square[k][l])  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(i+1)%n;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{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square[k][l] is unoccupied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k;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j = l;</a:t>
            </a:r>
          </a:p>
          <a:p>
            <a:r>
              <a:rPr lang="zh-TW" alt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square[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][j] = key;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key++;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}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end of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while</a:t>
            </a:r>
            <a:endParaRPr lang="en-US" altLang="zh-TW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output the magic square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&lt;&lt; "magic square of size " &lt;&lt; n &lt;&lt;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nn-NO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nn-NO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 i = 0; i &lt; n; i++) {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 j = 0; j &lt; n; j++)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square[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][j] &lt;&lt; " ";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altLang="zh-TW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altLang="zh-TW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zh-TW" alt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345031" y="67152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TW" b="1" dirty="0">
                <a:solidFill>
                  <a:srgbClr val="800080"/>
                </a:solidFill>
              </a:rPr>
              <a:t>Θ</a:t>
            </a:r>
            <a:r>
              <a:rPr lang="en-US" altLang="zh-TW" b="1" dirty="0" smtClean="0">
                <a:solidFill>
                  <a:srgbClr val="800080"/>
                </a:solidFill>
              </a:rPr>
              <a:t>(1)</a:t>
            </a:r>
            <a:endParaRPr lang="zh-TW" altLang="en-US" b="1" dirty="0">
              <a:solidFill>
                <a:srgbClr val="800080"/>
              </a:solidFill>
            </a:endParaRPr>
          </a:p>
        </p:txBody>
      </p:sp>
      <p:sp>
        <p:nvSpPr>
          <p:cNvPr id="7" name="右大括弧 6"/>
          <p:cNvSpPr/>
          <p:nvPr/>
        </p:nvSpPr>
        <p:spPr>
          <a:xfrm>
            <a:off x="6105334" y="630886"/>
            <a:ext cx="210393" cy="471689"/>
          </a:xfrm>
          <a:prstGeom prst="rightBrace">
            <a:avLst>
              <a:gd name="adj1" fmla="val 4055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右大括弧 7"/>
          <p:cNvSpPr/>
          <p:nvPr/>
        </p:nvSpPr>
        <p:spPr>
          <a:xfrm>
            <a:off x="6105334" y="1281963"/>
            <a:ext cx="210393" cy="3134557"/>
          </a:xfrm>
          <a:prstGeom prst="rightBrace">
            <a:avLst>
              <a:gd name="adj1" fmla="val 4055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6345031" y="2664575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TW" b="1" dirty="0">
                <a:solidFill>
                  <a:srgbClr val="800080"/>
                </a:solidFill>
              </a:rPr>
              <a:t>Θ</a:t>
            </a:r>
            <a:r>
              <a:rPr lang="en-US" altLang="zh-TW" b="1" dirty="0" smtClean="0">
                <a:solidFill>
                  <a:srgbClr val="800080"/>
                </a:solidFill>
              </a:rPr>
              <a:t>(n</a:t>
            </a:r>
            <a:r>
              <a:rPr lang="en-US" altLang="zh-TW" b="1" baseline="30000" dirty="0" smtClean="0">
                <a:solidFill>
                  <a:srgbClr val="800080"/>
                </a:solidFill>
              </a:rPr>
              <a:t>2</a:t>
            </a:r>
            <a:r>
              <a:rPr lang="en-US" altLang="zh-TW" b="1" dirty="0" smtClean="0">
                <a:solidFill>
                  <a:srgbClr val="800080"/>
                </a:solidFill>
              </a:rPr>
              <a:t>)</a:t>
            </a:r>
            <a:endParaRPr lang="zh-TW" altLang="en-US" b="1" dirty="0">
              <a:solidFill>
                <a:srgbClr val="800080"/>
              </a:solidFill>
            </a:endParaRPr>
          </a:p>
        </p:txBody>
      </p:sp>
      <p:sp>
        <p:nvSpPr>
          <p:cNvPr id="10" name="右大括弧 9"/>
          <p:cNvSpPr/>
          <p:nvPr/>
        </p:nvSpPr>
        <p:spPr>
          <a:xfrm>
            <a:off x="6859310" y="5111512"/>
            <a:ext cx="210393" cy="1250277"/>
          </a:xfrm>
          <a:prstGeom prst="rightBrace">
            <a:avLst>
              <a:gd name="adj1" fmla="val 4055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7099007" y="5551984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TW" b="1" dirty="0">
                <a:solidFill>
                  <a:srgbClr val="800080"/>
                </a:solidFill>
              </a:rPr>
              <a:t>Θ</a:t>
            </a:r>
            <a:r>
              <a:rPr lang="en-US" altLang="zh-TW" b="1" dirty="0" smtClean="0">
                <a:solidFill>
                  <a:srgbClr val="800080"/>
                </a:solidFill>
              </a:rPr>
              <a:t>(n</a:t>
            </a:r>
            <a:r>
              <a:rPr lang="en-US" altLang="zh-TW" b="1" baseline="30000" dirty="0" smtClean="0">
                <a:solidFill>
                  <a:srgbClr val="800080"/>
                </a:solidFill>
              </a:rPr>
              <a:t>2</a:t>
            </a:r>
            <a:r>
              <a:rPr lang="en-US" altLang="zh-TW" b="1" dirty="0" smtClean="0">
                <a:solidFill>
                  <a:srgbClr val="800080"/>
                </a:solidFill>
              </a:rPr>
              <a:t>)</a:t>
            </a:r>
            <a:endParaRPr lang="zh-TW" altLang="en-US" b="1" dirty="0">
              <a:solidFill>
                <a:srgbClr val="80008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099007" y="473849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TW" b="1" dirty="0">
                <a:solidFill>
                  <a:srgbClr val="800080"/>
                </a:solidFill>
              </a:rPr>
              <a:t>Θ</a:t>
            </a:r>
            <a:r>
              <a:rPr lang="en-US" altLang="zh-TW" b="1" dirty="0" smtClean="0">
                <a:solidFill>
                  <a:srgbClr val="800080"/>
                </a:solidFill>
              </a:rPr>
              <a:t>(1)</a:t>
            </a:r>
            <a:endParaRPr lang="zh-TW" altLang="en-US" b="1" dirty="0">
              <a:solidFill>
                <a:srgbClr val="800080"/>
              </a:solidFill>
            </a:endParaRPr>
          </a:p>
        </p:txBody>
      </p:sp>
      <p:sp>
        <p:nvSpPr>
          <p:cNvPr id="13" name="右大括弧 12"/>
          <p:cNvSpPr/>
          <p:nvPr/>
        </p:nvSpPr>
        <p:spPr>
          <a:xfrm>
            <a:off x="6859310" y="4776207"/>
            <a:ext cx="210393" cy="270281"/>
          </a:xfrm>
          <a:prstGeom prst="rightBrace">
            <a:avLst>
              <a:gd name="adj1" fmla="val 4055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0762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Magic Square (Cont’d)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We just show how </a:t>
            </a:r>
            <a:r>
              <a:rPr lang="en-US" altLang="zh-TW" dirty="0"/>
              <a:t>can we quickly </a:t>
            </a:r>
            <a:r>
              <a:rPr lang="en-US" altLang="zh-TW" dirty="0" smtClean="0"/>
              <a:t>analyze the complexity of an algorithm without knowing all the details</a:t>
            </a:r>
          </a:p>
          <a:p>
            <a:pPr lvl="1"/>
            <a:endParaRPr lang="en-US" altLang="zh-TW" dirty="0"/>
          </a:p>
          <a:p>
            <a:r>
              <a:rPr lang="el-GR" altLang="zh-TW" dirty="0" smtClean="0">
                <a:solidFill>
                  <a:srgbClr val="800080"/>
                </a:solidFill>
              </a:rPr>
              <a:t>Θ</a:t>
            </a:r>
            <a:r>
              <a:rPr lang="en-US" altLang="zh-TW" dirty="0">
                <a:solidFill>
                  <a:srgbClr val="800080"/>
                </a:solidFill>
              </a:rPr>
              <a:t>(n</a:t>
            </a:r>
            <a:r>
              <a:rPr lang="en-US" altLang="zh-TW" baseline="30000" dirty="0">
                <a:solidFill>
                  <a:srgbClr val="800080"/>
                </a:solidFill>
              </a:rPr>
              <a:t>2</a:t>
            </a:r>
            <a:r>
              <a:rPr lang="en-US" altLang="zh-TW" dirty="0" smtClean="0">
                <a:solidFill>
                  <a:srgbClr val="800080"/>
                </a:solidFill>
              </a:rPr>
              <a:t>) is the optimal </a:t>
            </a:r>
            <a:r>
              <a:rPr lang="en-US" altLang="zh-TW" dirty="0" smtClean="0"/>
              <a:t>one we can achieve (in terms of asymptotic complexity) to generate an 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 magic square</a:t>
            </a:r>
          </a:p>
          <a:p>
            <a:pPr lvl="1"/>
            <a:r>
              <a:rPr lang="en-US" altLang="zh-TW" dirty="0" smtClean="0"/>
              <a:t>Since there are </a:t>
            </a:r>
            <a:r>
              <a:rPr lang="en-US" altLang="zh-TW" dirty="0" smtClean="0">
                <a:solidFill>
                  <a:srgbClr val="800080"/>
                </a:solidFill>
              </a:rPr>
              <a:t>n</a:t>
            </a:r>
            <a:r>
              <a:rPr lang="en-US" altLang="zh-TW" baseline="30000" dirty="0" smtClean="0">
                <a:solidFill>
                  <a:srgbClr val="800080"/>
                </a:solidFill>
              </a:rPr>
              <a:t>2</a:t>
            </a:r>
            <a:r>
              <a:rPr lang="en-US" altLang="zh-TW" dirty="0" smtClean="0">
                <a:solidFill>
                  <a:srgbClr val="0070C0"/>
                </a:solidFill>
              </a:rPr>
              <a:t> </a:t>
            </a:r>
            <a:r>
              <a:rPr lang="en-US" altLang="zh-TW" dirty="0" smtClean="0"/>
              <a:t>positions the algorithm must place a number  </a:t>
            </a:r>
            <a:endParaRPr lang="zh-TW" altLang="en-US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3818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Practical Complexities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639273" y="1431406"/>
          <a:ext cx="7876077" cy="4574825"/>
        </p:xfrm>
        <a:graphic>
          <a:graphicData uri="http://schemas.openxmlformats.org/drawingml/2006/table">
            <a:tbl>
              <a:tblPr firstRow="1" bandCol="1">
                <a:tableStyleId>{5FD0F851-EC5A-4D38-B0AD-8093EC10F338}</a:tableStyleId>
              </a:tblPr>
              <a:tblGrid>
                <a:gridCol w="13700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58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00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86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72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866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6755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215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Prob. size</a:t>
                      </a:r>
                      <a:endParaRPr lang="zh-TW" sz="24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n</a:t>
                      </a:r>
                      <a:endParaRPr lang="zh-TW" sz="24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</a:rPr>
                        <a:t>nlog</a:t>
                      </a:r>
                      <a:r>
                        <a:rPr lang="en-US" sz="2400" dirty="0" smtClean="0">
                          <a:effectLst/>
                        </a:rPr>
                        <a:t>(n)</a:t>
                      </a:r>
                      <a:endParaRPr lang="zh-TW" sz="24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</a:t>
                      </a:r>
                      <a:r>
                        <a:rPr lang="en-US" sz="2400" baseline="30000" dirty="0">
                          <a:effectLst/>
                        </a:rPr>
                        <a:t>2</a:t>
                      </a:r>
                      <a:endParaRPr lang="zh-TW" sz="24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n</a:t>
                      </a:r>
                      <a:r>
                        <a:rPr lang="en-US" sz="2400" kern="1200" baseline="30000" dirty="0">
                          <a:effectLst/>
                        </a:rPr>
                        <a:t>3</a:t>
                      </a:r>
                      <a:endParaRPr lang="zh-TW" sz="2400" b="1" kern="1200" baseline="300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1200" dirty="0" smtClean="0">
                          <a:effectLst/>
                        </a:rPr>
                        <a:t>n</a:t>
                      </a:r>
                      <a:r>
                        <a:rPr lang="en-US" altLang="zh-TW" sz="2400" kern="1200" baseline="30000" dirty="0" smtClean="0">
                          <a:effectLst/>
                        </a:rPr>
                        <a:t>4</a:t>
                      </a:r>
                      <a:endParaRPr lang="zh-TW" sz="2400" b="1" kern="1200" baseline="300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1200" dirty="0" smtClean="0">
                          <a:effectLst/>
                        </a:rPr>
                        <a:t>2</a:t>
                      </a:r>
                      <a:r>
                        <a:rPr lang="en-US" altLang="zh-TW" sz="2400" kern="1200" baseline="30000" dirty="0" smtClean="0">
                          <a:effectLst/>
                        </a:rPr>
                        <a:t>n</a:t>
                      </a:r>
                      <a:endParaRPr lang="zh-TW" sz="2400" b="1" kern="1200" baseline="300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93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100</a:t>
                      </a:r>
                      <a:endParaRPr lang="zh-TW" sz="1050" b="1" baseline="30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.1 </a:t>
                      </a:r>
                      <a:r>
                        <a:rPr lang="el-GR" sz="2000" dirty="0" smtClean="0">
                          <a:effectLst/>
                        </a:rPr>
                        <a:t>μ</a:t>
                      </a:r>
                      <a:r>
                        <a:rPr lang="en-US" sz="2000" dirty="0" smtClean="0">
                          <a:effectLst/>
                        </a:rPr>
                        <a:t>s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</a:rPr>
                        <a:t>.66 </a:t>
                      </a:r>
                      <a:r>
                        <a:rPr lang="el-GR" altLang="zh-TW" sz="2000" dirty="0" smtClean="0">
                          <a:effectLst/>
                        </a:rPr>
                        <a:t>μ</a:t>
                      </a:r>
                      <a:r>
                        <a:rPr lang="en-US" altLang="zh-TW" sz="2000" dirty="0" smtClean="0">
                          <a:effectLst/>
                        </a:rPr>
                        <a:t>s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10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l-GR" altLang="zh-TW" sz="2000" dirty="0" smtClean="0">
                          <a:effectLst/>
                        </a:rPr>
                        <a:t>μ</a:t>
                      </a:r>
                      <a:r>
                        <a:rPr lang="en-US" sz="2000" baseline="0" dirty="0" smtClean="0">
                          <a:effectLst/>
                        </a:rPr>
                        <a:t>s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 ms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effectLst/>
                        </a:rPr>
                        <a:t>100 ms</a:t>
                      </a:r>
                      <a:endParaRPr lang="zh-TW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effectLst/>
                        </a:rPr>
                        <a:t>4 </a:t>
                      </a:r>
                      <a:r>
                        <a:rPr lang="en-US" sz="2000" kern="1200" dirty="0">
                          <a:effectLst/>
                        </a:rPr>
                        <a:t>x </a:t>
                      </a:r>
                      <a:r>
                        <a:rPr lang="en-US" sz="2000" kern="1200" dirty="0" smtClean="0">
                          <a:effectLst/>
                        </a:rPr>
                        <a:t>10</a:t>
                      </a:r>
                      <a:r>
                        <a:rPr lang="en-US" sz="2000" kern="1200" baseline="30000" dirty="0" smtClean="0">
                          <a:effectLst/>
                        </a:rPr>
                        <a:t>13 </a:t>
                      </a:r>
                      <a:r>
                        <a:rPr lang="en-US" sz="2000" kern="1200" dirty="0" smtClean="0">
                          <a:effectLst/>
                        </a:rPr>
                        <a:t>y</a:t>
                      </a:r>
                      <a:endParaRPr lang="zh-TW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883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10</a:t>
                      </a:r>
                      <a:r>
                        <a:rPr lang="en-US" sz="2400" baseline="30000" dirty="0" smtClean="0">
                          <a:effectLst/>
                        </a:rPr>
                        <a:t>3</a:t>
                      </a:r>
                      <a:endParaRPr lang="zh-TW" sz="1050" b="1" baseline="30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 </a:t>
                      </a:r>
                      <a:r>
                        <a:rPr lang="el-GR" sz="2000" dirty="0" smtClean="0">
                          <a:effectLst/>
                        </a:rPr>
                        <a:t>μ</a:t>
                      </a:r>
                      <a:r>
                        <a:rPr lang="en-US" sz="2000" dirty="0" smtClean="0">
                          <a:effectLst/>
                        </a:rPr>
                        <a:t>s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</a:rPr>
                        <a:t>10 </a:t>
                      </a:r>
                      <a:r>
                        <a:rPr lang="el-GR" altLang="zh-TW" sz="2000" dirty="0" smtClean="0">
                          <a:effectLst/>
                        </a:rPr>
                        <a:t>μ</a:t>
                      </a:r>
                      <a:r>
                        <a:rPr lang="en-US" altLang="zh-TW" sz="2000" dirty="0" smtClean="0">
                          <a:effectLst/>
                        </a:rPr>
                        <a:t>s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</a:rPr>
                        <a:t>ms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 s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effectLst/>
                        </a:rPr>
                        <a:t>17 min</a:t>
                      </a:r>
                      <a:endParaRPr lang="zh-TW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3.2 x </a:t>
                      </a:r>
                      <a:r>
                        <a:rPr lang="en-US" sz="2000" kern="1200" dirty="0" smtClean="0">
                          <a:effectLst/>
                        </a:rPr>
                        <a:t>10</a:t>
                      </a:r>
                      <a:r>
                        <a:rPr lang="en-US" sz="2000" kern="1200" baseline="30000" dirty="0" smtClean="0">
                          <a:effectLst/>
                        </a:rPr>
                        <a:t>283</a:t>
                      </a:r>
                      <a:r>
                        <a:rPr lang="en-US" sz="2000" kern="1200" baseline="30000" dirty="0">
                          <a:effectLst/>
                        </a:rPr>
                        <a:t> </a:t>
                      </a:r>
                      <a:r>
                        <a:rPr lang="en-US" sz="2000" kern="1200" dirty="0" smtClean="0">
                          <a:effectLst/>
                        </a:rPr>
                        <a:t>y</a:t>
                      </a:r>
                      <a:endParaRPr lang="zh-TW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3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10</a:t>
                      </a:r>
                      <a:r>
                        <a:rPr lang="en-US" sz="2400" baseline="30000" dirty="0" smtClean="0">
                          <a:effectLst/>
                        </a:rPr>
                        <a:t>4</a:t>
                      </a:r>
                      <a:endParaRPr lang="zh-TW" sz="1050" b="1" baseline="30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</a:rPr>
                        <a:t>10 </a:t>
                      </a:r>
                      <a:r>
                        <a:rPr lang="el-GR" altLang="zh-TW" sz="2000" baseline="0" dirty="0" smtClean="0">
                          <a:effectLst/>
                        </a:rPr>
                        <a:t>μ</a:t>
                      </a:r>
                      <a:r>
                        <a:rPr lang="en-US" altLang="zh-TW" sz="2000" baseline="0" dirty="0" smtClean="0">
                          <a:effectLst/>
                        </a:rPr>
                        <a:t>s</a:t>
                      </a:r>
                      <a:endParaRPr lang="zh-TW" altLang="zh-TW" sz="2000" baseline="0" dirty="0" smtClean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130 </a:t>
                      </a:r>
                      <a:r>
                        <a:rPr lang="el-GR" altLang="zh-TW" sz="2000" baseline="0" dirty="0" smtClean="0">
                          <a:effectLst/>
                        </a:rPr>
                        <a:t>μ</a:t>
                      </a:r>
                      <a:r>
                        <a:rPr lang="en-US" altLang="zh-TW" sz="2000" baseline="0" dirty="0" smtClean="0">
                          <a:effectLst/>
                        </a:rPr>
                        <a:t>s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100 </a:t>
                      </a:r>
                      <a:r>
                        <a:rPr lang="en-US" sz="2000" dirty="0" err="1" smtClean="0">
                          <a:effectLst/>
                        </a:rPr>
                        <a:t>ms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17 m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effectLst/>
                        </a:rPr>
                        <a:t>116</a:t>
                      </a:r>
                      <a:r>
                        <a:rPr lang="en-US" sz="2000" kern="1200" baseline="0" dirty="0">
                          <a:effectLst/>
                        </a:rPr>
                        <a:t> </a:t>
                      </a:r>
                      <a:r>
                        <a:rPr lang="en-US" sz="2000" kern="1200" baseline="0" dirty="0" smtClean="0">
                          <a:effectLst/>
                        </a:rPr>
                        <a:t>d</a:t>
                      </a:r>
                      <a:endParaRPr lang="zh-TW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3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aseline="0" dirty="0" smtClean="0">
                          <a:effectLst/>
                        </a:rPr>
                        <a:t>10</a:t>
                      </a:r>
                      <a:r>
                        <a:rPr lang="en-US" altLang="zh-TW" sz="2400" baseline="30000" dirty="0" smtClean="0">
                          <a:effectLst/>
                        </a:rPr>
                        <a:t>5</a:t>
                      </a:r>
                      <a:endParaRPr lang="zh-TW" sz="2400" b="1" baseline="30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dirty="0" smtClean="0">
                          <a:effectLst/>
                        </a:rPr>
                        <a:t>0.1 </a:t>
                      </a:r>
                      <a:r>
                        <a:rPr lang="en-US" altLang="zh-TW" sz="2000" dirty="0" err="1" smtClean="0">
                          <a:effectLst/>
                        </a:rPr>
                        <a:t>ms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dirty="0" smtClean="0">
                          <a:effectLst/>
                        </a:rPr>
                        <a:t>1.7 </a:t>
                      </a:r>
                      <a:r>
                        <a:rPr lang="en-US" altLang="zh-TW" sz="2000" dirty="0" err="1" smtClean="0">
                          <a:effectLst/>
                        </a:rPr>
                        <a:t>ms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dirty="0" smtClean="0">
                          <a:effectLst/>
                        </a:rPr>
                        <a:t>10 s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dirty="0" smtClean="0">
                          <a:effectLst/>
                        </a:rPr>
                        <a:t>12 d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200" dirty="0" smtClean="0">
                          <a:effectLst/>
                        </a:rPr>
                        <a:t>3171 y</a:t>
                      </a:r>
                      <a:endParaRPr lang="zh-TW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3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</a:t>
                      </a:r>
                      <a:r>
                        <a:rPr lang="en-US" sz="2400" baseline="30000" dirty="0">
                          <a:effectLst/>
                        </a:rPr>
                        <a:t>6</a:t>
                      </a:r>
                      <a:endParaRPr lang="zh-TW" sz="1050" b="1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</a:rPr>
                        <a:t>ms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20 </a:t>
                      </a:r>
                      <a:r>
                        <a:rPr lang="en-US" sz="2000" dirty="0" err="1" smtClean="0">
                          <a:effectLst/>
                        </a:rPr>
                        <a:t>ms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17 m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32 y</a:t>
                      </a:r>
                      <a:endParaRPr lang="zh-TW" sz="20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3 x </a:t>
                      </a:r>
                      <a:r>
                        <a:rPr lang="en-US" sz="2000" kern="1200" dirty="0" smtClean="0">
                          <a:effectLst/>
                        </a:rPr>
                        <a:t>10</a:t>
                      </a:r>
                      <a:r>
                        <a:rPr lang="en-US" sz="2000" kern="1200" baseline="30000" dirty="0" smtClean="0">
                          <a:effectLst/>
                        </a:rPr>
                        <a:t>7 </a:t>
                      </a:r>
                      <a:r>
                        <a:rPr lang="en-US" sz="2000" kern="1200" dirty="0" smtClean="0">
                          <a:effectLst/>
                        </a:rPr>
                        <a:t>y</a:t>
                      </a:r>
                      <a:endParaRPr lang="zh-TW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146</a:t>
            </a:fld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628650" y="6042214"/>
            <a:ext cx="772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Assume a </a:t>
            </a:r>
            <a:r>
              <a:rPr lang="en-US" altLang="zh-TW" sz="2400" dirty="0"/>
              <a:t>computer </a:t>
            </a:r>
            <a:r>
              <a:rPr lang="en-US" altLang="zh-TW" sz="2400" dirty="0" smtClean="0"/>
              <a:t>that performs 1 billion steps per second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71417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Practice Complexity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147</a:t>
            </a:fld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521122" y="5940738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/>
              <a:t>n</a:t>
            </a:r>
            <a:endParaRPr lang="zh-TW" altLang="en-US" sz="32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628650" y="3285677"/>
            <a:ext cx="788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/>
              <a:t>t(n)</a:t>
            </a:r>
            <a:endParaRPr lang="zh-TW" altLang="en-US" sz="32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17649" y="1801343"/>
            <a:ext cx="6488270" cy="4365987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922194" y="2063835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2</a:t>
            </a:r>
            <a:r>
              <a:rPr lang="en-US" altLang="zh-TW" sz="2800" baseline="30000" dirty="0" smtClean="0"/>
              <a:t>n</a:t>
            </a:r>
            <a:endParaRPr lang="zh-TW" altLang="en-US" sz="2800" baseline="300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844686" y="2169032"/>
            <a:ext cx="495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n</a:t>
            </a:r>
            <a:r>
              <a:rPr lang="en-US" altLang="zh-TW" sz="2800" baseline="30000" dirty="0" smtClean="0"/>
              <a:t>2</a:t>
            </a:r>
            <a:endParaRPr lang="zh-TW" altLang="en-US" sz="2800" baseline="30000" dirty="0"/>
          </a:p>
        </p:txBody>
      </p:sp>
      <p:sp>
        <p:nvSpPr>
          <p:cNvPr id="13" name="文字方塊 12"/>
          <p:cNvSpPr txBox="1"/>
          <p:nvPr/>
        </p:nvSpPr>
        <p:spPr>
          <a:xfrm rot="21131855">
            <a:off x="6986455" y="4539608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n</a:t>
            </a:r>
            <a:endParaRPr lang="zh-TW" altLang="en-US" sz="2800" baseline="30000" dirty="0"/>
          </a:p>
        </p:txBody>
      </p:sp>
      <p:sp>
        <p:nvSpPr>
          <p:cNvPr id="14" name="文字方塊 13"/>
          <p:cNvSpPr txBox="1"/>
          <p:nvPr/>
        </p:nvSpPr>
        <p:spPr>
          <a:xfrm rot="21268157">
            <a:off x="6616918" y="4939562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log</a:t>
            </a:r>
            <a:r>
              <a:rPr lang="en-US" altLang="zh-TW" sz="2800" baseline="-25000" dirty="0" smtClean="0"/>
              <a:t>2</a:t>
            </a:r>
            <a:r>
              <a:rPr lang="en-US" altLang="zh-TW" sz="2800" dirty="0" smtClean="0"/>
              <a:t>n</a:t>
            </a:r>
            <a:endParaRPr lang="zh-TW" altLang="en-US" sz="2800" baseline="30000" dirty="0"/>
          </a:p>
        </p:txBody>
      </p:sp>
      <p:sp>
        <p:nvSpPr>
          <p:cNvPr id="15" name="文字方塊 14"/>
          <p:cNvSpPr txBox="1"/>
          <p:nvPr/>
        </p:nvSpPr>
        <p:spPr>
          <a:xfrm rot="20348005">
            <a:off x="6523623" y="3510184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nlog</a:t>
            </a:r>
            <a:r>
              <a:rPr lang="en-US" altLang="zh-TW" sz="2800" baseline="-25000" dirty="0" smtClean="0"/>
              <a:t>2</a:t>
            </a:r>
            <a:r>
              <a:rPr lang="en-US" altLang="zh-TW" sz="2800" dirty="0" smtClean="0"/>
              <a:t>n</a:t>
            </a:r>
            <a:endParaRPr lang="zh-TW" alt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xmlns="" val="20760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Limitations of asymptotic analysis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509333"/>
            <a:ext cx="8024283" cy="4823734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For two programs that are both O(n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) time complexity</a:t>
            </a:r>
          </a:p>
          <a:p>
            <a:pPr lvl="1"/>
            <a:r>
              <a:rPr lang="en-US" altLang="zh-TW" sz="2600" dirty="0" smtClean="0"/>
              <a:t>We cannot tell which is faster because we d</a:t>
            </a:r>
            <a:r>
              <a:rPr lang="en-US" altLang="zh-TW" sz="2600" dirty="0" smtClean="0">
                <a:ea typeface="新細明體" charset="-120"/>
              </a:rPr>
              <a:t>oesn’t account for constant factors</a:t>
            </a:r>
          </a:p>
          <a:p>
            <a:r>
              <a:rPr lang="en-US" altLang="zh-TW" dirty="0" smtClean="0"/>
              <a:t>For one program that is O(n) and the other is O(n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)</a:t>
            </a:r>
          </a:p>
          <a:p>
            <a:pPr lvl="1"/>
            <a:r>
              <a:rPr lang="en-US" altLang="zh-TW" sz="2600" dirty="0" smtClean="0"/>
              <a:t>Sometimes the problem size is not very large, and </a:t>
            </a:r>
            <a:r>
              <a:rPr lang="en-US" altLang="zh-TW" sz="2600" dirty="0"/>
              <a:t>the </a:t>
            </a:r>
            <a:r>
              <a:rPr lang="en-US" altLang="zh-TW" sz="2600" dirty="0" smtClean="0"/>
              <a:t>O(n</a:t>
            </a:r>
            <a:r>
              <a:rPr lang="en-US" altLang="zh-TW" sz="2600" baseline="30000" dirty="0" smtClean="0"/>
              <a:t>2</a:t>
            </a:r>
            <a:r>
              <a:rPr lang="en-US" altLang="zh-TW" sz="2600" dirty="0" smtClean="0"/>
              <a:t>) one actually is faster than the O(n) one</a:t>
            </a:r>
          </a:p>
          <a:p>
            <a:pPr lvl="1"/>
            <a:r>
              <a:rPr lang="en-US" altLang="zh-TW" sz="2600" dirty="0" smtClean="0">
                <a:solidFill>
                  <a:schemeClr val="tx2"/>
                </a:solidFill>
                <a:ea typeface="新細明體" charset="-120"/>
              </a:rPr>
              <a:t>E.g., 1000n  </a:t>
            </a:r>
            <a:r>
              <a:rPr lang="en-US" altLang="zh-TW" sz="2600" dirty="0" err="1" smtClean="0">
                <a:solidFill>
                  <a:schemeClr val="tx2"/>
                </a:solidFill>
                <a:ea typeface="新細明體" charset="-120"/>
              </a:rPr>
              <a:t>vs</a:t>
            </a:r>
            <a:r>
              <a:rPr lang="en-US" altLang="zh-TW" sz="2600" dirty="0" smtClean="0">
                <a:solidFill>
                  <a:schemeClr val="tx2"/>
                </a:solidFill>
                <a:ea typeface="新細明體" charset="-120"/>
              </a:rPr>
              <a:t>  n</a:t>
            </a:r>
            <a:r>
              <a:rPr lang="en-US" altLang="zh-TW" sz="2600" baseline="30000" dirty="0" smtClean="0">
                <a:solidFill>
                  <a:schemeClr val="tx2"/>
                </a:solidFill>
                <a:ea typeface="新細明體" charset="-120"/>
              </a:rPr>
              <a:t>2 </a:t>
            </a:r>
            <a:r>
              <a:rPr lang="en-US" altLang="zh-TW" sz="2600" dirty="0" smtClean="0">
                <a:solidFill>
                  <a:schemeClr val="tx2"/>
                </a:solidFill>
                <a:ea typeface="新細明體" charset="-120"/>
              </a:rPr>
              <a:t>and interested in n &lt; 1000</a:t>
            </a:r>
          </a:p>
          <a:p>
            <a:r>
              <a:rPr lang="en-US" altLang="zh-TW" dirty="0" smtClean="0">
                <a:ea typeface="新細明體" charset="-120"/>
              </a:rPr>
              <a:t>Modern computers have a </a:t>
            </a:r>
            <a:r>
              <a:rPr lang="en-US" altLang="zh-TW" dirty="0" smtClean="0">
                <a:solidFill>
                  <a:srgbClr val="CC0099"/>
                </a:solidFill>
                <a:ea typeface="新細明體" charset="-120"/>
              </a:rPr>
              <a:t>hierarchical memory organization </a:t>
            </a:r>
            <a:r>
              <a:rPr lang="en-US" altLang="zh-TW" dirty="0" smtClean="0">
                <a:ea typeface="新細明體" charset="-120"/>
              </a:rPr>
              <a:t>with different access time for memory at different levels of the hierarchy. </a:t>
            </a:r>
          </a:p>
          <a:p>
            <a:pPr lvl="1"/>
            <a:r>
              <a:rPr lang="en-US" altLang="zh-TW" dirty="0" smtClean="0">
                <a:ea typeface="新細明體" charset="-120"/>
              </a:rPr>
              <a:t>Our analysis doesn’t account for this difference in memory access times. </a:t>
            </a:r>
            <a:r>
              <a:rPr lang="en-US" altLang="zh-TW" dirty="0" smtClean="0"/>
              <a:t>So </a:t>
            </a:r>
            <a:r>
              <a:rPr lang="en-US" altLang="zh-TW" dirty="0" smtClean="0">
                <a:ea typeface="新細明體" charset="-120"/>
              </a:rPr>
              <a:t>programs that do more work may take less time than those that do less work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6685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charset="-120"/>
              </a:rPr>
              <a:t>Memory Hierarchy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149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10221" y="4214289"/>
            <a:ext cx="749300" cy="749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 b="1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29421" y="4595289"/>
            <a:ext cx="368300" cy="368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/>
            <a:r>
              <a:rPr lang="en-US" altLang="zh-TW" b="1">
                <a:solidFill>
                  <a:schemeClr val="tx2"/>
                </a:solidFill>
                <a:ea typeface="新細明體" charset="-120"/>
              </a:rPr>
              <a:t>R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672421" y="4214289"/>
            <a:ext cx="749300" cy="749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/>
            <a:r>
              <a:rPr lang="en-US" altLang="zh-TW" b="1">
                <a:solidFill>
                  <a:schemeClr val="tx2"/>
                </a:solidFill>
                <a:ea typeface="新細明體" charset="-120"/>
              </a:rPr>
              <a:t>L1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20221" y="3223689"/>
            <a:ext cx="596900" cy="173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/>
            <a:r>
              <a:rPr lang="en-US" altLang="zh-TW" b="1">
                <a:solidFill>
                  <a:schemeClr val="tx2"/>
                </a:solidFill>
                <a:ea typeface="新細明體" charset="-120"/>
              </a:rPr>
              <a:t>L2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949021" y="2156889"/>
            <a:ext cx="673100" cy="2806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/>
            <a:r>
              <a:rPr lang="en-US" altLang="zh-TW" b="1">
                <a:solidFill>
                  <a:schemeClr val="tx2"/>
                </a:solidFill>
                <a:ea typeface="新細明體" charset="-120"/>
              </a:rPr>
              <a:t>MAIN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87996" y="4573064"/>
            <a:ext cx="568232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altLang="zh-TW" b="1">
                <a:solidFill>
                  <a:schemeClr val="tx2"/>
                </a:solidFill>
                <a:ea typeface="新細明體" charset="-120"/>
              </a:rPr>
              <a:t>ALU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2065871" y="4817539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</p:spPr>
        <p:txBody>
          <a:bodyPr/>
          <a:lstStyle/>
          <a:p>
            <a:endParaRPr lang="zh-TW" altLang="en-US" b="1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2904071" y="4817539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</p:spPr>
        <p:txBody>
          <a:bodyPr/>
          <a:lstStyle/>
          <a:p>
            <a:endParaRPr lang="zh-TW" altLang="en-US" b="1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4428071" y="4817539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</p:spPr>
        <p:txBody>
          <a:bodyPr/>
          <a:lstStyle/>
          <a:p>
            <a:endParaRPr lang="zh-TW" altLang="en-US" b="1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5723471" y="4817539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</p:spPr>
        <p:txBody>
          <a:bodyPr/>
          <a:lstStyle/>
          <a:p>
            <a:endParaRPr lang="zh-TW" altLang="en-US" b="1"/>
          </a:p>
        </p:txBody>
      </p: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2354796" y="5030271"/>
            <a:ext cx="5287963" cy="369888"/>
            <a:chOff x="1622" y="3350"/>
            <a:chExt cx="3331" cy="233"/>
          </a:xfrm>
        </p:grpSpPr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622" y="3350"/>
              <a:ext cx="3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zh-TW" b="1">
                  <a:ea typeface="新細明體" charset="-120"/>
                </a:rPr>
                <a:t>8-32</a:t>
              </a: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2390" y="3350"/>
              <a:ext cx="42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zh-TW" b="1">
                  <a:ea typeface="新細明體" charset="-120"/>
                </a:rPr>
                <a:t>32KB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3254" y="3350"/>
              <a:ext cx="50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zh-TW" b="1">
                  <a:ea typeface="新細明體" charset="-120"/>
                </a:rPr>
                <a:t>512KB</a:t>
              </a: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4406" y="3350"/>
              <a:ext cx="5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zh-TW" b="1">
                  <a:ea typeface="新細明體" charset="-120"/>
                </a:rPr>
                <a:t>512MB</a:t>
              </a: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370671" y="5427141"/>
            <a:ext cx="5230813" cy="646894"/>
            <a:chOff x="1622" y="3350"/>
            <a:chExt cx="3295" cy="514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622" y="3350"/>
              <a:ext cx="117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endParaRPr lang="en-US" altLang="zh-TW" b="1">
                <a:solidFill>
                  <a:srgbClr val="0000CC"/>
                </a:solidFill>
                <a:ea typeface="新細明體" charset="-120"/>
              </a:endParaRPr>
            </a:p>
            <a:p>
              <a:endParaRPr lang="en-US" altLang="zh-TW" b="1">
                <a:solidFill>
                  <a:srgbClr val="0000CC"/>
                </a:solidFill>
                <a:ea typeface="新細明體" charset="-12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670" y="3350"/>
              <a:ext cx="268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zh-TW" b="1">
                  <a:solidFill>
                    <a:srgbClr val="0000CC"/>
                  </a:solidFill>
                  <a:ea typeface="新細明體" charset="-120"/>
                </a:rPr>
                <a:t>1C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2534" y="3350"/>
              <a:ext cx="268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zh-TW" b="1">
                  <a:solidFill>
                    <a:srgbClr val="0000CC"/>
                  </a:solidFill>
                  <a:ea typeface="新細明體" charset="-120"/>
                </a:rPr>
                <a:t>2C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350" y="3350"/>
              <a:ext cx="341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zh-TW" b="1">
                  <a:solidFill>
                    <a:srgbClr val="0000CC"/>
                  </a:solidFill>
                  <a:ea typeface="新細明體" charset="-120"/>
                </a:rPr>
                <a:t>10C</a:t>
              </a: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502" y="3350"/>
              <a:ext cx="415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zh-TW" b="1" dirty="0">
                  <a:solidFill>
                    <a:srgbClr val="0000CC"/>
                  </a:solidFill>
                  <a:ea typeface="新細明體" charset="-120"/>
                </a:rPr>
                <a:t>100C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Verification </a:t>
            </a:r>
            <a:r>
              <a:rPr lang="en-US" altLang="zh-TW" dirty="0"/>
              <a:t>(Cont'd)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rgbClr val="800080"/>
                </a:solidFill>
              </a:rPr>
              <a:t>Testing</a:t>
            </a:r>
          </a:p>
          <a:p>
            <a:pPr lvl="1"/>
            <a:r>
              <a:rPr lang="en-US" altLang="zh-TW" dirty="0"/>
              <a:t>Run </a:t>
            </a:r>
            <a:r>
              <a:rPr lang="en-US" altLang="zh-TW" dirty="0" smtClean="0"/>
              <a:t>a program </a:t>
            </a:r>
            <a:r>
              <a:rPr lang="en-US" altLang="zh-TW" dirty="0"/>
              <a:t>against possible </a:t>
            </a:r>
            <a:r>
              <a:rPr lang="en-US" altLang="zh-TW" dirty="0">
                <a:solidFill>
                  <a:srgbClr val="800080"/>
                </a:solidFill>
              </a:rPr>
              <a:t>inputs</a:t>
            </a:r>
          </a:p>
          <a:p>
            <a:pPr lvl="2"/>
            <a:r>
              <a:rPr lang="en-US" altLang="zh-TW" dirty="0"/>
              <a:t>Check correctness</a:t>
            </a:r>
          </a:p>
          <a:p>
            <a:pPr lvl="2"/>
            <a:r>
              <a:rPr lang="en-US" altLang="zh-TW" dirty="0"/>
              <a:t>Check performance (e.g., execution time)</a:t>
            </a:r>
          </a:p>
          <a:p>
            <a:pPr lvl="1"/>
            <a:r>
              <a:rPr lang="en-US" altLang="zh-TW" dirty="0" smtClean="0">
                <a:solidFill>
                  <a:srgbClr val="800080"/>
                </a:solidFill>
              </a:rPr>
              <a:t>Coverage</a:t>
            </a:r>
            <a:r>
              <a:rPr lang="en-US" altLang="zh-TW" dirty="0" smtClean="0">
                <a:solidFill>
                  <a:srgbClr val="7030A0"/>
                </a:solidFill>
              </a:rPr>
              <a:t> </a:t>
            </a:r>
            <a:r>
              <a:rPr lang="en-US" altLang="zh-TW" dirty="0"/>
              <a:t>– a </a:t>
            </a:r>
            <a:r>
              <a:rPr lang="en-US" altLang="zh-TW" dirty="0" smtClean="0"/>
              <a:t>metric </a:t>
            </a:r>
            <a:r>
              <a:rPr lang="en-US" altLang="zh-TW" dirty="0"/>
              <a:t>for </a:t>
            </a:r>
            <a:r>
              <a:rPr lang="en-US" altLang="zh-TW" dirty="0" smtClean="0"/>
              <a:t>assessing the </a:t>
            </a:r>
            <a:r>
              <a:rPr lang="en-US" altLang="zh-TW" dirty="0"/>
              <a:t>completeness of testing </a:t>
            </a:r>
          </a:p>
          <a:p>
            <a:pPr lvl="2"/>
            <a:r>
              <a:rPr lang="en-US" altLang="zh-TW" dirty="0"/>
              <a:t>Testing inputs should be developed to </a:t>
            </a:r>
            <a:r>
              <a:rPr lang="en-US" altLang="zh-TW" dirty="0">
                <a:solidFill>
                  <a:srgbClr val="800080"/>
                </a:solidFill>
              </a:rPr>
              <a:t>cover as many </a:t>
            </a:r>
            <a:r>
              <a:rPr lang="en-US" altLang="zh-TW" dirty="0" smtClean="0">
                <a:solidFill>
                  <a:srgbClr val="800080"/>
                </a:solidFill>
              </a:rPr>
              <a:t>percentages of codes </a:t>
            </a:r>
            <a:r>
              <a:rPr lang="en-US" altLang="zh-TW" dirty="0"/>
              <a:t>as possible</a:t>
            </a:r>
          </a:p>
          <a:p>
            <a:pPr lvl="3"/>
            <a:r>
              <a:rPr lang="en-US" altLang="zh-TW" dirty="0"/>
              <a:t>E.g., all the cases within a </a:t>
            </a:r>
            <a:r>
              <a:rPr lang="en-US" altLang="zh-TW" b="1" dirty="0"/>
              <a:t>switch</a:t>
            </a:r>
            <a:r>
              <a:rPr lang="en-US" altLang="zh-TW" dirty="0"/>
              <a:t> statement should at least be </a:t>
            </a:r>
            <a:r>
              <a:rPr lang="en-US" altLang="zh-TW" dirty="0" smtClean="0"/>
              <a:t>touched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74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Performance Measurement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2"/>
            <a:ext cx="7886700" cy="4942267"/>
          </a:xfrm>
        </p:spPr>
        <p:txBody>
          <a:bodyPr/>
          <a:lstStyle/>
          <a:p>
            <a:r>
              <a:rPr lang="en-US" altLang="zh-TW" dirty="0" smtClean="0"/>
              <a:t>Performance measurement provide </a:t>
            </a:r>
            <a:r>
              <a:rPr lang="en-US" altLang="zh-TW" dirty="0"/>
              <a:t>actual </a:t>
            </a:r>
            <a:r>
              <a:rPr lang="en-US" altLang="zh-TW" dirty="0" smtClean="0"/>
              <a:t>execution time. It depends on:</a:t>
            </a:r>
          </a:p>
          <a:p>
            <a:pPr lvl="1"/>
            <a:r>
              <a:rPr lang="en-US" altLang="zh-TW" dirty="0" smtClean="0"/>
              <a:t>Particular compiler &amp; options</a:t>
            </a:r>
          </a:p>
          <a:p>
            <a:pPr lvl="1"/>
            <a:r>
              <a:rPr lang="en-US" altLang="zh-TW" dirty="0" smtClean="0"/>
              <a:t>Specific computer</a:t>
            </a:r>
          </a:p>
          <a:p>
            <a:r>
              <a:rPr lang="en-US" altLang="zh-TW" dirty="0" smtClean="0">
                <a:ea typeface="新細明體" charset="-120"/>
              </a:rPr>
              <a:t>Measure actual time on an actual computer, we need</a:t>
            </a:r>
          </a:p>
          <a:p>
            <a:pPr lvl="1"/>
            <a:r>
              <a:rPr lang="en-US" altLang="zh-TW" dirty="0" smtClean="0">
                <a:ea typeface="新細明體" charset="-120"/>
              </a:rPr>
              <a:t>programming language</a:t>
            </a:r>
          </a:p>
          <a:p>
            <a:pPr lvl="1"/>
            <a:r>
              <a:rPr lang="en-US" altLang="zh-TW" dirty="0" smtClean="0">
                <a:ea typeface="新細明體" charset="-120"/>
              </a:rPr>
              <a:t>working program</a:t>
            </a:r>
          </a:p>
          <a:p>
            <a:pPr lvl="1"/>
            <a:r>
              <a:rPr lang="en-US" altLang="zh-TW" dirty="0" smtClean="0">
                <a:ea typeface="新細明體" charset="-120"/>
              </a:rPr>
              <a:t>Computer</a:t>
            </a:r>
          </a:p>
          <a:p>
            <a:pPr lvl="1"/>
            <a:r>
              <a:rPr lang="en-US" altLang="zh-TW" dirty="0" smtClean="0">
                <a:ea typeface="新細明體" charset="-120"/>
              </a:rPr>
              <a:t>compiler and options to use</a:t>
            </a:r>
          </a:p>
          <a:p>
            <a:pPr lvl="1"/>
            <a:r>
              <a:rPr lang="en-US" altLang="zh-TW" dirty="0" smtClean="0">
                <a:ea typeface="新細明體" charset="-120"/>
              </a:rPr>
              <a:t>data to use for measurement</a:t>
            </a:r>
          </a:p>
          <a:p>
            <a:pPr lvl="1"/>
            <a:r>
              <a:rPr lang="en-US" altLang="zh-TW" dirty="0" smtClean="0">
                <a:ea typeface="新細明體" charset="-120"/>
              </a:rPr>
              <a:t>timing mechanism --- clock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6685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Performance </a:t>
            </a:r>
            <a:r>
              <a:rPr lang="en-US" altLang="zh-TW" dirty="0" smtClean="0"/>
              <a:t>Measurement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3"/>
            <a:ext cx="7886700" cy="4823734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Techniques	</a:t>
            </a:r>
          </a:p>
          <a:p>
            <a:pPr lvl="1"/>
            <a:r>
              <a:rPr lang="en-US" altLang="zh-TW" dirty="0" smtClean="0"/>
              <a:t>Use time-related library functions</a:t>
            </a:r>
          </a:p>
          <a:p>
            <a:pPr lvl="2"/>
            <a:r>
              <a:rPr lang="en-US" altLang="zh-TW" dirty="0" err="1" smtClean="0"/>
              <a:t>gettimeofday</a:t>
            </a:r>
            <a:r>
              <a:rPr lang="en-US" altLang="zh-TW" dirty="0" smtClean="0"/>
              <a:t>()</a:t>
            </a:r>
          </a:p>
          <a:p>
            <a:pPr lvl="2"/>
            <a:r>
              <a:rPr lang="en-US" altLang="zh-TW" dirty="0"/>
              <a:t>clock</a:t>
            </a:r>
            <a:r>
              <a:rPr lang="en-US" altLang="zh-TW" dirty="0" smtClean="0"/>
              <a:t>()</a:t>
            </a:r>
          </a:p>
          <a:p>
            <a:pPr lvl="2"/>
            <a:r>
              <a:rPr lang="en-US" altLang="zh-TW" dirty="0" smtClean="0"/>
              <a:t>time()</a:t>
            </a:r>
          </a:p>
          <a:p>
            <a:pPr lvl="1"/>
            <a:r>
              <a:rPr lang="en-US" altLang="zh-TW" dirty="0" smtClean="0"/>
              <a:t>Repeatedly measure a program to reduce noises</a:t>
            </a:r>
          </a:p>
          <a:p>
            <a:pPr lvl="1"/>
            <a:r>
              <a:rPr lang="en-US" altLang="zh-TW" dirty="0" smtClean="0"/>
              <a:t>Use randomized inputs to obtain best-case, average, and worst-case execution time</a:t>
            </a:r>
          </a:p>
          <a:p>
            <a:pPr lvl="1"/>
            <a:r>
              <a:rPr lang="en-US" altLang="zh-TW" dirty="0" smtClean="0"/>
              <a:t>Predict the execution time of a problem with different input size</a:t>
            </a:r>
          </a:p>
          <a:p>
            <a:pPr lvl="2"/>
            <a:r>
              <a:rPr lang="en-US" altLang="zh-TW" dirty="0" smtClean="0"/>
              <a:t>Regression (curve fitting)</a:t>
            </a:r>
          </a:p>
          <a:p>
            <a:pPr lvl="2"/>
            <a:r>
              <a:rPr lang="en-US" altLang="zh-TW" dirty="0" smtClean="0"/>
              <a:t>Interpolation </a:t>
            </a:r>
          </a:p>
          <a:p>
            <a:pPr lvl="2"/>
            <a:r>
              <a:rPr lang="en-US" altLang="zh-TW" dirty="0" smtClean="0"/>
              <a:t>Extrapolation </a:t>
            </a:r>
          </a:p>
          <a:p>
            <a:r>
              <a:rPr lang="en-US" altLang="zh-TW" dirty="0" smtClean="0"/>
              <a:t>Please read Section 1.7.2 for details</a:t>
            </a:r>
          </a:p>
          <a:p>
            <a:pPr lvl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5511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charset="-120"/>
              </a:rPr>
              <a:t>Timing In C++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long start, stop;</a:t>
            </a:r>
          </a:p>
          <a:p>
            <a:pPr>
              <a:buNone/>
            </a:pPr>
            <a:endParaRPr lang="en-US" altLang="zh-TW" dirty="0" smtClean="0">
              <a:solidFill>
                <a:schemeClr val="tx2"/>
              </a:solidFill>
              <a:ea typeface="新細明體" charset="-120"/>
            </a:endParaRP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time(start); </a:t>
            </a:r>
            <a:r>
              <a:rPr lang="en-US" altLang="zh-TW" dirty="0" smtClean="0">
                <a:solidFill>
                  <a:schemeClr val="tx2"/>
                </a:solidFill>
                <a:ea typeface="新細明體" charset="-120"/>
              </a:rPr>
              <a:t>// set start to current time in </a:t>
            </a:r>
          </a:p>
          <a:p>
            <a:pPr>
              <a:buNone/>
            </a:pPr>
            <a:r>
              <a:rPr lang="en-US" altLang="zh-TW" dirty="0" smtClean="0">
                <a:solidFill>
                  <a:schemeClr val="tx2"/>
                </a:solidFill>
                <a:ea typeface="新細明體" charset="-120"/>
              </a:rPr>
              <a:t>                    // hundredths of a second</a:t>
            </a:r>
          </a:p>
          <a:p>
            <a:pPr>
              <a:buNone/>
            </a:pPr>
            <a:r>
              <a:rPr lang="en-US" altLang="zh-TW" dirty="0" smtClean="0">
                <a:solidFill>
                  <a:schemeClr val="tx2"/>
                </a:solidFill>
                <a:ea typeface="新細明體" charset="-120"/>
              </a:rPr>
              <a:t>// code to be timed comes here</a:t>
            </a:r>
          </a:p>
          <a:p>
            <a:pPr>
              <a:buNone/>
            </a:pPr>
            <a:endParaRPr lang="en-US" altLang="zh-TW" dirty="0" smtClean="0">
              <a:ea typeface="新細明體" charset="-120"/>
            </a:endParaRP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time(stop); </a:t>
            </a:r>
            <a:r>
              <a:rPr lang="en-US" altLang="zh-TW" dirty="0" smtClean="0">
                <a:solidFill>
                  <a:schemeClr val="tx2"/>
                </a:solidFill>
                <a:ea typeface="新細明體" charset="-120"/>
              </a:rPr>
              <a:t>// set stop to current time</a:t>
            </a:r>
          </a:p>
          <a:p>
            <a:pPr>
              <a:buNone/>
            </a:pPr>
            <a:endParaRPr lang="en-US" altLang="zh-TW" dirty="0" smtClean="0">
              <a:ea typeface="新細明體" charset="-120"/>
            </a:endParaRP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long </a:t>
            </a:r>
            <a:r>
              <a:rPr lang="en-US" altLang="zh-TW" dirty="0" err="1" smtClean="0">
                <a:ea typeface="新細明體" charset="-120"/>
              </a:rPr>
              <a:t>runTime</a:t>
            </a:r>
            <a:r>
              <a:rPr lang="en-US" altLang="zh-TW" dirty="0" smtClean="0">
                <a:ea typeface="新細明體" charset="-120"/>
              </a:rPr>
              <a:t> = stop – start;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152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charset="-120"/>
              </a:rPr>
              <a:t>Shortcoming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charset="-120"/>
              </a:rPr>
              <a:t>Clock accuracy</a:t>
            </a:r>
          </a:p>
          <a:p>
            <a:pPr>
              <a:buFont typeface="Monotype Sorts" pitchFamily="2" charset="2"/>
              <a:buNone/>
            </a:pPr>
            <a:r>
              <a:rPr lang="en-US" altLang="zh-TW" dirty="0" smtClean="0">
                <a:ea typeface="新細明體" charset="-120"/>
              </a:rPr>
              <a:t>   assume 1/100 second</a:t>
            </a:r>
          </a:p>
          <a:p>
            <a:pPr>
              <a:buFont typeface="Monotype Sorts" pitchFamily="2" charset="2"/>
              <a:buNone/>
            </a:pPr>
            <a:endParaRPr lang="en-US" altLang="zh-TW" dirty="0" smtClean="0">
              <a:ea typeface="新細明體" charset="-120"/>
            </a:endParaRPr>
          </a:p>
          <a:p>
            <a:r>
              <a:rPr lang="en-US" altLang="zh-TW" dirty="0" smtClean="0">
                <a:ea typeface="新細明體" charset="-120"/>
              </a:rPr>
              <a:t>Repeat work many times to bring total time to be &gt;= 1/10 second</a:t>
            </a:r>
          </a:p>
          <a:p>
            <a:pPr>
              <a:buFont typeface="Monotype Sorts" pitchFamily="2" charset="2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153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charset="-120"/>
              </a:rPr>
              <a:t>Accurate Timing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time(start);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long counter;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do {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   counter++;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   </a:t>
            </a:r>
            <a:r>
              <a:rPr lang="en-US" altLang="zh-TW" dirty="0" err="1" smtClean="0">
                <a:ea typeface="新細明體" charset="-120"/>
              </a:rPr>
              <a:t>doSomething</a:t>
            </a:r>
            <a:r>
              <a:rPr lang="en-US" altLang="zh-TW" dirty="0" smtClean="0">
                <a:ea typeface="新細明體" charset="-120"/>
              </a:rPr>
              <a:t>();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   time(stop);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} while (stop - start &lt; 10)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double </a:t>
            </a:r>
            <a:r>
              <a:rPr lang="en-US" altLang="zh-TW" dirty="0" err="1" smtClean="0">
                <a:ea typeface="新細明體" charset="-120"/>
              </a:rPr>
              <a:t>elapsedTime</a:t>
            </a:r>
            <a:r>
              <a:rPr lang="en-US" altLang="zh-TW" dirty="0" smtClean="0">
                <a:ea typeface="新細明體" charset="-120"/>
              </a:rPr>
              <a:t> = stop - start;</a:t>
            </a:r>
          </a:p>
          <a:p>
            <a:pPr>
              <a:buNone/>
            </a:pPr>
            <a:endParaRPr lang="en-US" altLang="zh-TW" dirty="0" smtClean="0">
              <a:ea typeface="新細明體" charset="-120"/>
            </a:endParaRP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double </a:t>
            </a:r>
            <a:r>
              <a:rPr lang="en-US" altLang="zh-TW" dirty="0" err="1" smtClean="0">
                <a:ea typeface="新細明體" charset="-120"/>
              </a:rPr>
              <a:t>timeForTask</a:t>
            </a:r>
            <a:r>
              <a:rPr lang="en-US" altLang="zh-TW" dirty="0" smtClean="0">
                <a:ea typeface="新細明體" charset="-120"/>
              </a:rPr>
              <a:t> = </a:t>
            </a:r>
            <a:r>
              <a:rPr lang="en-US" altLang="zh-TW" dirty="0" err="1" smtClean="0">
                <a:ea typeface="新細明體" charset="-120"/>
              </a:rPr>
              <a:t>elapsedTime</a:t>
            </a:r>
            <a:r>
              <a:rPr lang="en-US" altLang="zh-TW" dirty="0" smtClean="0">
                <a:ea typeface="新細明體" charset="-120"/>
              </a:rPr>
              <a:t>/counter;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154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charset="-120"/>
              </a:rPr>
              <a:t>Accuracy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 smtClean="0">
                <a:ea typeface="新細明體" charset="-120"/>
              </a:rPr>
              <a:t>Now accuracy is 10%.</a:t>
            </a:r>
          </a:p>
          <a:p>
            <a:r>
              <a:rPr lang="en-US" altLang="zh-TW" dirty="0" smtClean="0">
                <a:ea typeface="新細明體" charset="-120"/>
              </a:rPr>
              <a:t>first reading may be just about to change to start + 1</a:t>
            </a:r>
          </a:p>
          <a:p>
            <a:r>
              <a:rPr lang="en-US" altLang="zh-TW" dirty="0" smtClean="0">
                <a:ea typeface="新細明體" charset="-120"/>
              </a:rPr>
              <a:t>second reading may have just changed to stop</a:t>
            </a:r>
          </a:p>
          <a:p>
            <a:r>
              <a:rPr lang="en-US" altLang="zh-TW" dirty="0" smtClean="0">
                <a:ea typeface="新細明體" charset="-120"/>
              </a:rPr>
              <a:t>so stop - start is off by 1 unit</a:t>
            </a:r>
          </a:p>
          <a:p>
            <a:r>
              <a:rPr lang="en-US" altLang="zh-TW" dirty="0" smtClean="0">
                <a:ea typeface="新細明體" charset="-120"/>
              </a:rPr>
              <a:t>Examining remaining cases, we get</a:t>
            </a:r>
          </a:p>
          <a:p>
            <a:r>
              <a:rPr lang="en-US" altLang="zh-TW" dirty="0" err="1" smtClean="0">
                <a:solidFill>
                  <a:schemeClr val="tx2"/>
                </a:solidFill>
                <a:ea typeface="新細明體" charset="-120"/>
              </a:rPr>
              <a:t>trueElapsedTime</a:t>
            </a:r>
            <a:r>
              <a:rPr lang="en-US" altLang="zh-TW" dirty="0" smtClean="0">
                <a:solidFill>
                  <a:schemeClr val="tx2"/>
                </a:solidFill>
                <a:ea typeface="新細明體" charset="-120"/>
              </a:rPr>
              <a:t> = stop - start +- 1</a:t>
            </a:r>
          </a:p>
          <a:p>
            <a:r>
              <a:rPr lang="en-US" altLang="zh-TW" dirty="0" smtClean="0">
                <a:ea typeface="新細明體" charset="-120"/>
              </a:rPr>
              <a:t>To ensure 10% accuracy, require</a:t>
            </a:r>
          </a:p>
          <a:p>
            <a:r>
              <a:rPr lang="en-US" altLang="zh-TW" dirty="0" err="1" smtClean="0">
                <a:solidFill>
                  <a:schemeClr val="tx2"/>
                </a:solidFill>
                <a:ea typeface="新細明體" charset="-120"/>
              </a:rPr>
              <a:t>elapsedTime</a:t>
            </a:r>
            <a:r>
              <a:rPr lang="en-US" altLang="zh-TW" dirty="0" smtClean="0">
                <a:solidFill>
                  <a:schemeClr val="tx2"/>
                </a:solidFill>
                <a:ea typeface="新細明體" charset="-120"/>
              </a:rPr>
              <a:t> = stop – start</a:t>
            </a:r>
          </a:p>
          <a:p>
            <a:r>
              <a:rPr lang="en-US" altLang="zh-TW" dirty="0" smtClean="0">
                <a:solidFill>
                  <a:schemeClr val="tx2"/>
                </a:solidFill>
                <a:ea typeface="新細明體" charset="-120"/>
              </a:rPr>
              <a:t>                      &gt;= 10 </a:t>
            </a:r>
            <a:r>
              <a:rPr lang="en-US" altLang="zh-TW" dirty="0" smtClean="0">
                <a:ea typeface="新細明體" charset="-120"/>
              </a:rPr>
              <a:t>(</a:t>
            </a:r>
            <a:r>
              <a:rPr lang="en-US" altLang="zh-TW" dirty="0" err="1" smtClean="0">
                <a:ea typeface="新細明體" charset="-120"/>
              </a:rPr>
              <a:t>DesiredTime</a:t>
            </a:r>
            <a:r>
              <a:rPr lang="en-US" altLang="zh-TW" dirty="0" smtClean="0">
                <a:ea typeface="新細明體" charset="-120"/>
              </a:rPr>
              <a:t>)</a:t>
            </a:r>
            <a:endParaRPr lang="en-US" altLang="zh-TW" dirty="0" smtClean="0">
              <a:solidFill>
                <a:schemeClr val="tx2"/>
              </a:solidFill>
              <a:ea typeface="新細明體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155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charset="-120"/>
              </a:rPr>
              <a:t>What Went Wrong?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time(start);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long counter;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do {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   counter++;</a:t>
            </a:r>
          </a:p>
          <a:p>
            <a:pPr>
              <a:buNone/>
            </a:pPr>
            <a:r>
              <a:rPr lang="en-US" altLang="zh-TW" dirty="0" smtClean="0">
                <a:solidFill>
                  <a:schemeClr val="tx2"/>
                </a:solidFill>
                <a:ea typeface="新細明體" charset="-120"/>
              </a:rPr>
              <a:t>         </a:t>
            </a:r>
            <a:r>
              <a:rPr lang="en-US" altLang="zh-TW" dirty="0" err="1" smtClean="0">
                <a:solidFill>
                  <a:schemeClr val="tx2"/>
                </a:solidFill>
                <a:ea typeface="新細明體" charset="-120"/>
              </a:rPr>
              <a:t>insertionSort</a:t>
            </a:r>
            <a:r>
              <a:rPr lang="en-US" altLang="zh-TW" dirty="0" smtClean="0">
                <a:solidFill>
                  <a:schemeClr val="tx2"/>
                </a:solidFill>
                <a:ea typeface="新細明體" charset="-120"/>
              </a:rPr>
              <a:t>(</a:t>
            </a:r>
            <a:r>
              <a:rPr lang="en-US" altLang="zh-TW" dirty="0" err="1" smtClean="0">
                <a:solidFill>
                  <a:schemeClr val="tx2"/>
                </a:solidFill>
                <a:ea typeface="新細明體" charset="-120"/>
              </a:rPr>
              <a:t>a,n</a:t>
            </a:r>
            <a:r>
              <a:rPr lang="en-US" altLang="zh-TW" dirty="0" smtClean="0">
                <a:solidFill>
                  <a:schemeClr val="tx2"/>
                </a:solidFill>
                <a:ea typeface="新細明體" charset="-120"/>
              </a:rPr>
              <a:t>);</a:t>
            </a:r>
          </a:p>
          <a:p>
            <a:pPr>
              <a:buNone/>
            </a:pPr>
            <a:r>
              <a:rPr lang="en-US" altLang="zh-TW" dirty="0" smtClean="0">
                <a:solidFill>
                  <a:schemeClr val="tx2"/>
                </a:solidFill>
                <a:ea typeface="新細明體" charset="-120"/>
              </a:rPr>
              <a:t>         time(stop);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} while (stop - start &lt; </a:t>
            </a:r>
            <a:r>
              <a:rPr lang="en-US" altLang="zh-TW" dirty="0" err="1" smtClean="0">
                <a:ea typeface="新細明體" charset="-120"/>
              </a:rPr>
              <a:t>DesiredTime</a:t>
            </a:r>
            <a:r>
              <a:rPr lang="en-US" altLang="zh-TW" dirty="0" smtClean="0">
                <a:ea typeface="新細明體" charset="-120"/>
              </a:rPr>
              <a:t>)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double </a:t>
            </a:r>
            <a:r>
              <a:rPr lang="en-US" altLang="zh-TW" dirty="0" err="1" smtClean="0">
                <a:ea typeface="新細明體" charset="-120"/>
              </a:rPr>
              <a:t>elapsedTime</a:t>
            </a:r>
            <a:r>
              <a:rPr lang="en-US" altLang="zh-TW" dirty="0" smtClean="0">
                <a:ea typeface="新細明體" charset="-120"/>
              </a:rPr>
              <a:t> = (stop – start);</a:t>
            </a:r>
          </a:p>
          <a:p>
            <a:pPr>
              <a:buNone/>
            </a:pPr>
            <a:endParaRPr lang="en-US" altLang="zh-TW" dirty="0" smtClean="0">
              <a:ea typeface="新細明體" charset="-120"/>
            </a:endParaRP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double </a:t>
            </a:r>
            <a:r>
              <a:rPr lang="en-US" altLang="zh-TW" dirty="0" err="1" smtClean="0">
                <a:ea typeface="新細明體" charset="-120"/>
              </a:rPr>
              <a:t>timeToSort</a:t>
            </a:r>
            <a:r>
              <a:rPr lang="en-US" altLang="zh-TW" dirty="0" smtClean="0">
                <a:ea typeface="新細明體" charset="-120"/>
              </a:rPr>
              <a:t> = </a:t>
            </a:r>
            <a:r>
              <a:rPr lang="en-US" altLang="zh-TW" dirty="0" err="1" smtClean="0">
                <a:ea typeface="新細明體" charset="-120"/>
              </a:rPr>
              <a:t>elapsedTime</a:t>
            </a:r>
            <a:r>
              <a:rPr lang="en-US" altLang="zh-TW" dirty="0" smtClean="0">
                <a:ea typeface="新細明體" charset="-120"/>
              </a:rPr>
              <a:t>/counter;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156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charset="-120"/>
              </a:rPr>
              <a:t>The Fix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time(start);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long counter;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do {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   counter++;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   </a:t>
            </a:r>
            <a:r>
              <a:rPr lang="en-US" altLang="zh-TW" dirty="0" smtClean="0">
                <a:solidFill>
                  <a:srgbClr val="FF0000"/>
                </a:solidFill>
                <a:ea typeface="新細明體" charset="-120"/>
              </a:rPr>
              <a:t>// put code to initialize a here</a:t>
            </a:r>
          </a:p>
          <a:p>
            <a:pPr>
              <a:buNone/>
            </a:pPr>
            <a:r>
              <a:rPr lang="en-US" altLang="zh-TW" dirty="0" smtClean="0">
                <a:solidFill>
                  <a:schemeClr val="tx2"/>
                </a:solidFill>
                <a:ea typeface="新細明體" charset="-120"/>
              </a:rPr>
              <a:t>         </a:t>
            </a:r>
            <a:r>
              <a:rPr lang="en-US" altLang="zh-TW" dirty="0" err="1" smtClean="0">
                <a:solidFill>
                  <a:schemeClr val="tx2"/>
                </a:solidFill>
                <a:ea typeface="新細明體" charset="-120"/>
              </a:rPr>
              <a:t>insertionSort</a:t>
            </a:r>
            <a:r>
              <a:rPr lang="en-US" altLang="zh-TW" dirty="0" smtClean="0">
                <a:solidFill>
                  <a:schemeClr val="tx2"/>
                </a:solidFill>
                <a:ea typeface="新細明體" charset="-120"/>
              </a:rPr>
              <a:t>(</a:t>
            </a:r>
            <a:r>
              <a:rPr lang="en-US" altLang="zh-TW" dirty="0" err="1" smtClean="0">
                <a:solidFill>
                  <a:schemeClr val="tx2"/>
                </a:solidFill>
                <a:ea typeface="新細明體" charset="-120"/>
              </a:rPr>
              <a:t>a,n</a:t>
            </a:r>
            <a:r>
              <a:rPr lang="en-US" altLang="zh-TW" dirty="0" smtClean="0">
                <a:solidFill>
                  <a:schemeClr val="tx2"/>
                </a:solidFill>
                <a:ea typeface="新細明體" charset="-120"/>
              </a:rPr>
              <a:t>);</a:t>
            </a:r>
          </a:p>
          <a:p>
            <a:pPr>
              <a:buNone/>
            </a:pPr>
            <a:r>
              <a:rPr lang="en-US" altLang="zh-TW" dirty="0" smtClean="0">
                <a:solidFill>
                  <a:schemeClr val="tx2"/>
                </a:solidFill>
                <a:ea typeface="新細明體" charset="-120"/>
              </a:rPr>
              <a:t>         time(stop);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} while (stop - start &lt; </a:t>
            </a:r>
            <a:r>
              <a:rPr lang="en-US" altLang="zh-TW" dirty="0" err="1" smtClean="0">
                <a:ea typeface="新細明體" charset="-120"/>
              </a:rPr>
              <a:t>DesiredTime</a:t>
            </a:r>
            <a:r>
              <a:rPr lang="en-US" altLang="zh-TW" dirty="0" smtClean="0">
                <a:ea typeface="新細明體" charset="-120"/>
              </a:rPr>
              <a:t>)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double </a:t>
            </a:r>
            <a:r>
              <a:rPr lang="en-US" altLang="zh-TW" dirty="0" err="1" smtClean="0">
                <a:ea typeface="新細明體" charset="-120"/>
              </a:rPr>
              <a:t>elapsedTime</a:t>
            </a:r>
            <a:r>
              <a:rPr lang="en-US" altLang="zh-TW" dirty="0" smtClean="0">
                <a:ea typeface="新細明體" charset="-120"/>
              </a:rPr>
              <a:t> = (stop – start);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double </a:t>
            </a:r>
            <a:r>
              <a:rPr lang="en-US" altLang="zh-TW" dirty="0" err="1" smtClean="0">
                <a:ea typeface="新細明體" charset="-120"/>
              </a:rPr>
              <a:t>timeToSort</a:t>
            </a:r>
            <a:r>
              <a:rPr lang="en-US" altLang="zh-TW" dirty="0" smtClean="0">
                <a:ea typeface="新細明體" charset="-120"/>
              </a:rPr>
              <a:t> = </a:t>
            </a:r>
            <a:r>
              <a:rPr lang="en-US" altLang="zh-TW" dirty="0" err="1" smtClean="0">
                <a:ea typeface="新細明體" charset="-120"/>
              </a:rPr>
              <a:t>elapsedTime</a:t>
            </a:r>
            <a:r>
              <a:rPr lang="en-US" altLang="zh-TW" dirty="0" smtClean="0">
                <a:ea typeface="新細明體" charset="-120"/>
              </a:rPr>
              <a:t>/counter;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157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charset="-120"/>
              </a:rPr>
              <a:t>Bad Way To Time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do {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   counter++;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   time(start);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   </a:t>
            </a:r>
            <a:r>
              <a:rPr lang="en-US" altLang="zh-TW" dirty="0" err="1" smtClean="0">
                <a:ea typeface="新細明體" charset="-120"/>
              </a:rPr>
              <a:t>doSomething</a:t>
            </a:r>
            <a:r>
              <a:rPr lang="en-US" altLang="zh-TW" dirty="0" smtClean="0">
                <a:ea typeface="新細明體" charset="-120"/>
              </a:rPr>
              <a:t>();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   time(stop)</a:t>
            </a:r>
          </a:p>
          <a:p>
            <a:pPr>
              <a:buNone/>
            </a:pPr>
            <a:r>
              <a:rPr lang="en-US" altLang="zh-TW" sz="3200" dirty="0" smtClean="0">
                <a:ea typeface="新細明體" charset="-120"/>
              </a:rPr>
              <a:t>        </a:t>
            </a:r>
            <a:r>
              <a:rPr lang="en-US" altLang="zh-TW" dirty="0" smtClean="0">
                <a:ea typeface="新細明體" charset="-120"/>
              </a:rPr>
              <a:t>double </a:t>
            </a:r>
            <a:r>
              <a:rPr lang="en-US" altLang="zh-TW" dirty="0" err="1" smtClean="0">
                <a:ea typeface="新細明體" charset="-120"/>
              </a:rPr>
              <a:t>elapsedTime</a:t>
            </a:r>
            <a:r>
              <a:rPr lang="en-US" altLang="zh-TW" dirty="0" smtClean="0">
                <a:ea typeface="新細明體" charset="-120"/>
              </a:rPr>
              <a:t> += stop - start;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} while (</a:t>
            </a:r>
            <a:r>
              <a:rPr lang="en-US" altLang="zh-TW" dirty="0" err="1" smtClean="0">
                <a:ea typeface="新細明體" charset="-120"/>
              </a:rPr>
              <a:t>elapsedTime</a:t>
            </a:r>
            <a:r>
              <a:rPr lang="en-US" altLang="zh-TW" dirty="0" smtClean="0">
                <a:ea typeface="新細明體" charset="-120"/>
              </a:rPr>
              <a:t> &lt; </a:t>
            </a:r>
            <a:r>
              <a:rPr lang="en-US" altLang="zh-TW" dirty="0" err="1" smtClean="0">
                <a:ea typeface="新細明體" charset="-120"/>
              </a:rPr>
              <a:t>DesiredTime</a:t>
            </a:r>
            <a:r>
              <a:rPr lang="en-US" altLang="zh-TW" dirty="0" smtClean="0">
                <a:ea typeface="新細明體" charset="-120"/>
              </a:rPr>
              <a:t>)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double </a:t>
            </a:r>
            <a:r>
              <a:rPr lang="en-US" altLang="zh-TW" dirty="0" err="1" smtClean="0">
                <a:ea typeface="新細明體" charset="-120"/>
              </a:rPr>
              <a:t>timeToSort</a:t>
            </a:r>
            <a:r>
              <a:rPr lang="en-US" altLang="zh-TW" dirty="0" smtClean="0">
                <a:ea typeface="新細明體" charset="-120"/>
              </a:rPr>
              <a:t> = </a:t>
            </a:r>
            <a:r>
              <a:rPr lang="en-US" altLang="zh-TW" dirty="0" err="1" smtClean="0">
                <a:ea typeface="新細明體" charset="-120"/>
              </a:rPr>
              <a:t>elapsedTime</a:t>
            </a:r>
            <a:r>
              <a:rPr lang="en-US" altLang="zh-TW" dirty="0" smtClean="0">
                <a:ea typeface="新細明體" charset="-120"/>
              </a:rPr>
              <a:t>/counter;</a:t>
            </a:r>
          </a:p>
          <a:p>
            <a:pPr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158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charset="-120"/>
              </a:rPr>
              <a:t>Another Bad Way To Time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For(long </a:t>
            </a:r>
            <a:r>
              <a:rPr lang="en-US" altLang="zh-TW" dirty="0" err="1" smtClean="0">
                <a:ea typeface="新細明體" charset="-120"/>
              </a:rPr>
              <a:t>elapsedTime</a:t>
            </a:r>
            <a:r>
              <a:rPr lang="en-US" altLang="zh-TW" dirty="0" smtClean="0">
                <a:ea typeface="新細明體" charset="-120"/>
              </a:rPr>
              <a:t> =0,i=0; </a:t>
            </a:r>
            <a:r>
              <a:rPr lang="en-US" altLang="zh-TW" dirty="0" err="1" smtClean="0">
                <a:ea typeface="新細明體" charset="-120"/>
              </a:rPr>
              <a:t>elapsedTime</a:t>
            </a:r>
            <a:r>
              <a:rPr lang="en-US" altLang="zh-TW" dirty="0" smtClean="0">
                <a:ea typeface="新細明體" charset="-120"/>
              </a:rPr>
              <a:t> &lt; </a:t>
            </a:r>
            <a:r>
              <a:rPr lang="en-US" altLang="zh-TW" dirty="0" err="1" smtClean="0">
                <a:ea typeface="新細明體" charset="-120"/>
              </a:rPr>
              <a:t>DesiredTime</a:t>
            </a:r>
            <a:r>
              <a:rPr lang="en-US" altLang="zh-TW" dirty="0" smtClean="0">
                <a:ea typeface="新細明體" charset="-120"/>
              </a:rPr>
              <a:t>; </a:t>
            </a:r>
            <a:r>
              <a:rPr lang="en-US" altLang="zh-TW" dirty="0" err="1" smtClean="0">
                <a:ea typeface="新細明體" charset="-120"/>
              </a:rPr>
              <a:t>i</a:t>
            </a:r>
            <a:r>
              <a:rPr lang="en-US" altLang="zh-TW" dirty="0" smtClean="0">
                <a:ea typeface="新細明體" charset="-120"/>
              </a:rPr>
              <a:t>++)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{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   time(start);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   </a:t>
            </a:r>
            <a:r>
              <a:rPr lang="en-US" altLang="zh-TW" dirty="0" err="1" smtClean="0">
                <a:ea typeface="新細明體" charset="-120"/>
              </a:rPr>
              <a:t>doSomething</a:t>
            </a:r>
            <a:r>
              <a:rPr lang="en-US" altLang="zh-TW" dirty="0" smtClean="0">
                <a:ea typeface="新細明體" charset="-120"/>
              </a:rPr>
              <a:t>();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         time(stop)</a:t>
            </a:r>
          </a:p>
          <a:p>
            <a:pPr>
              <a:buNone/>
            </a:pPr>
            <a:r>
              <a:rPr lang="en-US" altLang="zh-TW" sz="3200" dirty="0" smtClean="0">
                <a:ea typeface="新細明體" charset="-120"/>
              </a:rPr>
              <a:t>        </a:t>
            </a:r>
            <a:r>
              <a:rPr lang="en-US" altLang="zh-TW" dirty="0" err="1" smtClean="0">
                <a:ea typeface="新細明體" charset="-120"/>
              </a:rPr>
              <a:t>elapsedTime</a:t>
            </a:r>
            <a:r>
              <a:rPr lang="en-US" altLang="zh-TW" dirty="0" smtClean="0">
                <a:ea typeface="新細明體" charset="-120"/>
              </a:rPr>
              <a:t> += stop - start;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}</a:t>
            </a:r>
          </a:p>
          <a:p>
            <a:pPr>
              <a:buNone/>
            </a:pPr>
            <a:r>
              <a:rPr lang="en-US" altLang="zh-TW" dirty="0" smtClean="0">
                <a:ea typeface="新細明體" charset="-120"/>
              </a:rPr>
              <a:t>double </a:t>
            </a:r>
            <a:r>
              <a:rPr lang="en-US" altLang="zh-TW" dirty="0" err="1" smtClean="0">
                <a:ea typeface="新細明體" charset="-120"/>
              </a:rPr>
              <a:t>runTime</a:t>
            </a:r>
            <a:r>
              <a:rPr lang="en-US" altLang="zh-TW" dirty="0" smtClean="0">
                <a:ea typeface="新細明體" charset="-120"/>
              </a:rPr>
              <a:t> = (double)(</a:t>
            </a:r>
            <a:r>
              <a:rPr lang="en-US" altLang="zh-TW" dirty="0" err="1" smtClean="0">
                <a:ea typeface="新細明體" charset="-120"/>
              </a:rPr>
              <a:t>elapsedTime</a:t>
            </a:r>
            <a:r>
              <a:rPr lang="en-US" altLang="zh-TW" dirty="0" smtClean="0">
                <a:ea typeface="新細明體" charset="-120"/>
              </a:rPr>
              <a:t>)/(double)(</a:t>
            </a:r>
            <a:r>
              <a:rPr lang="en-US" altLang="zh-TW" dirty="0" err="1" smtClean="0">
                <a:ea typeface="新細明體" charset="-120"/>
              </a:rPr>
              <a:t>i</a:t>
            </a:r>
            <a:r>
              <a:rPr lang="en-US" altLang="zh-TW" dirty="0" smtClean="0">
                <a:ea typeface="新細明體" charset="-120"/>
              </a:rPr>
              <a:t>);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159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Verification </a:t>
            </a:r>
            <a:r>
              <a:rPr lang="en-US" altLang="zh-TW" dirty="0"/>
              <a:t>(Cont'd)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800080"/>
                </a:solidFill>
              </a:rPr>
              <a:t>Debugging</a:t>
            </a:r>
            <a:endParaRPr lang="en-US" altLang="zh-TW" dirty="0">
              <a:solidFill>
                <a:srgbClr val="800080"/>
              </a:solidFill>
            </a:endParaRPr>
          </a:p>
          <a:p>
            <a:pPr lvl="1"/>
            <a:r>
              <a:rPr lang="en-US" altLang="zh-TW" dirty="0"/>
              <a:t>Removal of errors </a:t>
            </a:r>
            <a:r>
              <a:rPr lang="en-US" altLang="zh-TW" dirty="0" smtClean="0"/>
              <a:t>found by correctness proofs &amp; system tests</a:t>
            </a:r>
            <a:endParaRPr lang="en-US" altLang="zh-TW" dirty="0"/>
          </a:p>
          <a:p>
            <a:pPr lvl="1"/>
            <a:r>
              <a:rPr lang="en-US" altLang="zh-TW" dirty="0">
                <a:solidFill>
                  <a:srgbClr val="800080"/>
                </a:solidFill>
              </a:rPr>
              <a:t>Well-documented</a:t>
            </a:r>
            <a:r>
              <a:rPr lang="en-US" altLang="zh-TW" dirty="0"/>
              <a:t> and </a:t>
            </a:r>
            <a:r>
              <a:rPr lang="en-US" altLang="zh-TW" dirty="0">
                <a:solidFill>
                  <a:srgbClr val="800080"/>
                </a:solidFill>
              </a:rPr>
              <a:t>well-structured</a:t>
            </a:r>
            <a:r>
              <a:rPr lang="en-US" altLang="zh-TW" dirty="0"/>
              <a:t> program eases </a:t>
            </a:r>
            <a:r>
              <a:rPr lang="en-US" altLang="zh-TW" dirty="0" smtClean="0"/>
              <a:t>debugging</a:t>
            </a:r>
          </a:p>
          <a:p>
            <a:pPr lvl="1"/>
            <a:r>
              <a:rPr lang="en-US" altLang="zh-TW" dirty="0" smtClean="0"/>
              <a:t>A large undocumented, unstructured “spaghetti” code is a programmer’s nightmare.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74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Measuring </a:t>
            </a:r>
            <a:r>
              <a:rPr lang="en-US" altLang="zh-TW" dirty="0" err="1" smtClean="0"/>
              <a:t>SequentialSearch</a:t>
            </a:r>
            <a:r>
              <a:rPr lang="en-US" altLang="zh-TW" dirty="0" smtClean="0"/>
              <a:t>()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3"/>
            <a:ext cx="7886700" cy="269013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altLang="zh-TW" dirty="0" err="1" smtClean="0"/>
              <a:t>int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SequrntialSearch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*a, const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n, const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x)</a:t>
            </a:r>
          </a:p>
          <a:p>
            <a:pPr>
              <a:buNone/>
            </a:pPr>
            <a:r>
              <a:rPr lang="en-US" altLang="zh-TW" dirty="0" smtClean="0"/>
              <a:t>{//Search a[0:n-1]</a:t>
            </a:r>
          </a:p>
          <a:p>
            <a:pPr>
              <a:buNone/>
            </a:pPr>
            <a:r>
              <a:rPr lang="en-US" altLang="zh-TW" dirty="0" smtClean="0"/>
              <a:t>    for(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=0;i&lt;n &amp;&amp; a[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] != x; 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++);</a:t>
            </a:r>
          </a:p>
          <a:p>
            <a:pPr>
              <a:buNone/>
            </a:pPr>
            <a:r>
              <a:rPr lang="en-US" altLang="zh-TW" dirty="0" smtClean="0"/>
              <a:t>    if(I == n)return -1;</a:t>
            </a:r>
          </a:p>
          <a:p>
            <a:pPr>
              <a:buNone/>
            </a:pPr>
            <a:r>
              <a:rPr lang="en-US" altLang="zh-TW" dirty="0" smtClean="0"/>
              <a:t>    else return I;</a:t>
            </a:r>
          </a:p>
          <a:p>
            <a:pPr>
              <a:buNone/>
            </a:pPr>
            <a:r>
              <a:rPr lang="en-US" altLang="zh-TW" dirty="0" smtClean="0"/>
              <a:t>}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160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Measuring </a:t>
            </a:r>
            <a:r>
              <a:rPr lang="en-US" altLang="zh-TW" dirty="0" err="1" smtClean="0"/>
              <a:t>SequentialSearch</a:t>
            </a:r>
            <a:r>
              <a:rPr lang="en-US" altLang="zh-TW" dirty="0" smtClean="0"/>
              <a:t>()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7067"/>
            <a:ext cx="7886700" cy="377613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altLang="zh-TW" dirty="0" smtClean="0"/>
              <a:t>void </a:t>
            </a:r>
            <a:r>
              <a:rPr lang="en-US" altLang="zh-TW" dirty="0" err="1" smtClean="0"/>
              <a:t>TimeSearch</a:t>
            </a:r>
            <a:r>
              <a:rPr lang="en-US" altLang="zh-TW" dirty="0" smtClean="0"/>
              <a:t>()</a:t>
            </a:r>
          </a:p>
          <a:p>
            <a:pPr>
              <a:buNone/>
            </a:pPr>
            <a:r>
              <a:rPr lang="en-US" altLang="zh-TW" dirty="0" smtClean="0"/>
              <a:t>{  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a[1001], n[20];</a:t>
            </a:r>
          </a:p>
          <a:p>
            <a:pPr>
              <a:buNone/>
            </a:pPr>
            <a:r>
              <a:rPr lang="en-US" altLang="zh-TW" dirty="0" smtClean="0"/>
              <a:t>     const long r[20] =  {300000,300000,200000,200000,100000,</a:t>
            </a:r>
          </a:p>
          <a:p>
            <a:pPr>
              <a:buNone/>
            </a:pPr>
            <a:r>
              <a:rPr lang="en-US" altLang="zh-TW" dirty="0" smtClean="0"/>
              <a:t>           100000, 100000, 80000, 80000, 50000, 50000, 25000, </a:t>
            </a:r>
          </a:p>
          <a:p>
            <a:pPr>
              <a:buNone/>
            </a:pPr>
            <a:r>
              <a:rPr lang="en-US" altLang="zh-TW" dirty="0" smtClean="0"/>
              <a:t>           15000, 10000, 7500, 7000, 6000, 5000, 5000};</a:t>
            </a:r>
          </a:p>
          <a:p>
            <a:pPr>
              <a:buNone/>
            </a:pPr>
            <a:r>
              <a:rPr lang="en-US" altLang="zh-TW" dirty="0" smtClean="0"/>
              <a:t>     for(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j=1;j&lt;=1000; j++)a[j]=j;//init a</a:t>
            </a:r>
          </a:p>
          <a:p>
            <a:pPr>
              <a:buNone/>
            </a:pPr>
            <a:r>
              <a:rPr lang="en-US" altLang="zh-TW" dirty="0" smtClean="0"/>
              <a:t>     for(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j=0;j&lt;10; j++){n[j]=10*j; n[j+10]=100*(j+1);}//init n</a:t>
            </a:r>
          </a:p>
          <a:p>
            <a:pPr>
              <a:buNone/>
            </a:pPr>
            <a:r>
              <a:rPr lang="en-US" altLang="zh-TW" dirty="0" smtClean="0"/>
              <a:t>     </a:t>
            </a:r>
            <a:r>
              <a:rPr lang="en-US" altLang="zh-TW" dirty="0" err="1" smtClean="0"/>
              <a:t>cout</a:t>
            </a:r>
            <a:r>
              <a:rPr lang="en-US" altLang="zh-TW" dirty="0" smtClean="0"/>
              <a:t> &lt;&lt;“ n   </a:t>
            </a:r>
            <a:r>
              <a:rPr lang="en-US" altLang="zh-TW" dirty="0" err="1" smtClean="0"/>
              <a:t>totalTime</a:t>
            </a:r>
            <a:r>
              <a:rPr lang="en-US" altLang="zh-TW" dirty="0" smtClean="0"/>
              <a:t>   </a:t>
            </a:r>
            <a:r>
              <a:rPr lang="en-US" altLang="zh-TW" dirty="0" err="1" smtClean="0"/>
              <a:t>runTime</a:t>
            </a:r>
            <a:r>
              <a:rPr lang="en-US" altLang="zh-TW" dirty="0" smtClean="0"/>
              <a:t>”&lt;&lt;</a:t>
            </a:r>
            <a:r>
              <a:rPr lang="en-US" altLang="zh-TW" dirty="0" err="1" smtClean="0"/>
              <a:t>endl</a:t>
            </a:r>
            <a:r>
              <a:rPr lang="en-US" altLang="zh-TW" dirty="0" smtClean="0"/>
              <a:t>;</a:t>
            </a:r>
          </a:p>
          <a:p>
            <a:pPr>
              <a:buNone/>
            </a:pPr>
            <a:r>
              <a:rPr lang="en-US" altLang="zh-TW" dirty="0" smtClean="0"/>
              <a:t>    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161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Measuring </a:t>
            </a:r>
            <a:r>
              <a:rPr lang="en-US" altLang="zh-TW" dirty="0" err="1" smtClean="0"/>
              <a:t>SequentialSearch</a:t>
            </a:r>
            <a:r>
              <a:rPr lang="en-US" altLang="zh-TW" dirty="0" smtClean="0"/>
              <a:t>()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7067"/>
            <a:ext cx="7886700" cy="496146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altLang="zh-TW" dirty="0" smtClean="0"/>
              <a:t>     for(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j=0;j&lt;20; j++){//obtain computing time</a:t>
            </a:r>
          </a:p>
          <a:p>
            <a:pPr>
              <a:buNone/>
            </a:pPr>
            <a:r>
              <a:rPr lang="en-US" altLang="zh-TW" dirty="0" smtClean="0"/>
              <a:t>          long start, stop;</a:t>
            </a:r>
          </a:p>
          <a:p>
            <a:pPr>
              <a:buNone/>
            </a:pPr>
            <a:r>
              <a:rPr lang="en-US" altLang="zh-TW" dirty="0" smtClean="0"/>
              <a:t>          time(start);</a:t>
            </a:r>
          </a:p>
          <a:p>
            <a:pPr>
              <a:buNone/>
            </a:pPr>
            <a:r>
              <a:rPr lang="en-US" altLang="zh-TW" dirty="0" smtClean="0"/>
              <a:t>          for(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b=1;b&lt;=r[j];b++) </a:t>
            </a:r>
          </a:p>
          <a:p>
            <a:pPr>
              <a:buNone/>
            </a:pPr>
            <a:r>
              <a:rPr lang="en-US" altLang="zh-TW" dirty="0" smtClean="0"/>
              <a:t>              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k = </a:t>
            </a:r>
            <a:r>
              <a:rPr lang="en-US" altLang="zh-TW" dirty="0" err="1" smtClean="0"/>
              <a:t>SequentialSearch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a,n</a:t>
            </a:r>
            <a:r>
              <a:rPr lang="en-US" altLang="zh-TW" dirty="0" smtClean="0"/>
              <a:t>[j],0);</a:t>
            </a:r>
          </a:p>
          <a:p>
            <a:pPr>
              <a:buNone/>
            </a:pPr>
            <a:r>
              <a:rPr lang="en-US" altLang="zh-TW" dirty="0" smtClean="0"/>
              <a:t>          time(stop);</a:t>
            </a:r>
          </a:p>
          <a:p>
            <a:pPr>
              <a:buNone/>
            </a:pPr>
            <a:r>
              <a:rPr lang="en-US" altLang="zh-TW" dirty="0" smtClean="0"/>
              <a:t>          long </a:t>
            </a:r>
            <a:r>
              <a:rPr lang="en-US" altLang="zh-TW" dirty="0" err="1" smtClean="0"/>
              <a:t>totalTime</a:t>
            </a:r>
            <a:r>
              <a:rPr lang="en-US" altLang="zh-TW" dirty="0" smtClean="0"/>
              <a:t> = stop – start;</a:t>
            </a:r>
          </a:p>
          <a:p>
            <a:pPr>
              <a:buNone/>
            </a:pPr>
            <a:r>
              <a:rPr lang="en-US" altLang="zh-TW" dirty="0" smtClean="0"/>
              <a:t>          float </a:t>
            </a:r>
            <a:r>
              <a:rPr lang="en-US" altLang="zh-TW" dirty="0" err="1" smtClean="0"/>
              <a:t>runTime</a:t>
            </a:r>
            <a:r>
              <a:rPr lang="en-US" altLang="zh-TW" dirty="0" smtClean="0"/>
              <a:t> = (float)(</a:t>
            </a:r>
            <a:r>
              <a:rPr lang="en-US" altLang="zh-TW" dirty="0" err="1" smtClean="0"/>
              <a:t>totalTime</a:t>
            </a:r>
            <a:r>
              <a:rPr lang="en-US" altLang="zh-TW" dirty="0" smtClean="0"/>
              <a:t>)/(float)(r[j]);</a:t>
            </a:r>
          </a:p>
          <a:p>
            <a:pPr>
              <a:buNone/>
            </a:pPr>
            <a:r>
              <a:rPr lang="en-US" altLang="zh-TW" dirty="0" smtClean="0"/>
              <a:t>          </a:t>
            </a:r>
            <a:r>
              <a:rPr lang="en-US" altLang="zh-TW" dirty="0" err="1" smtClean="0"/>
              <a:t>cout</a:t>
            </a:r>
            <a:r>
              <a:rPr lang="en-US" altLang="zh-TW" dirty="0" smtClean="0"/>
              <a:t> &lt;&lt; “   “&lt;&lt; n[j] &lt;&lt;“   “&lt;&lt; </a:t>
            </a:r>
            <a:r>
              <a:rPr lang="en-US" altLang="zh-TW" dirty="0" err="1" smtClean="0"/>
              <a:t>totalTime</a:t>
            </a:r>
            <a:r>
              <a:rPr lang="en-US" altLang="zh-TW" dirty="0" smtClean="0"/>
              <a:t> &lt;&lt;“   “</a:t>
            </a:r>
          </a:p>
          <a:p>
            <a:pPr>
              <a:buNone/>
            </a:pPr>
            <a:r>
              <a:rPr lang="en-US" altLang="zh-TW" dirty="0" smtClean="0"/>
              <a:t>                   &lt;&lt; </a:t>
            </a:r>
            <a:r>
              <a:rPr lang="en-US" altLang="zh-TW" dirty="0" err="1" smtClean="0"/>
              <a:t>runTime</a:t>
            </a:r>
            <a:r>
              <a:rPr lang="en-US" altLang="zh-TW" dirty="0" smtClean="0"/>
              <a:t> &lt;&lt; </a:t>
            </a:r>
            <a:r>
              <a:rPr lang="en-US" altLang="zh-TW" dirty="0" err="1" smtClean="0"/>
              <a:t>endl</a:t>
            </a:r>
            <a:r>
              <a:rPr lang="en-US" altLang="zh-TW" dirty="0" smtClean="0"/>
              <a:t>;</a:t>
            </a:r>
          </a:p>
          <a:p>
            <a:pPr>
              <a:buNone/>
            </a:pPr>
            <a:r>
              <a:rPr lang="en-US" altLang="zh-TW" dirty="0" smtClean="0"/>
              <a:t>     }</a:t>
            </a:r>
          </a:p>
          <a:p>
            <a:pPr>
              <a:buNone/>
            </a:pPr>
            <a:r>
              <a:rPr lang="en-US" altLang="zh-TW" dirty="0" smtClean="0"/>
              <a:t>     </a:t>
            </a:r>
            <a:r>
              <a:rPr lang="en-US" altLang="zh-TW" dirty="0" err="1" smtClean="0"/>
              <a:t>cout</a:t>
            </a:r>
            <a:r>
              <a:rPr lang="en-US" altLang="zh-TW" dirty="0" smtClean="0"/>
              <a:t> &lt;&lt; “Times are in hundreds of a second.” &lt;&lt; </a:t>
            </a:r>
            <a:r>
              <a:rPr lang="en-US" altLang="zh-TW" dirty="0" err="1" smtClean="0"/>
              <a:t>endl</a:t>
            </a:r>
            <a:r>
              <a:rPr lang="en-US" altLang="zh-TW" dirty="0" smtClean="0"/>
              <a:t>;</a:t>
            </a:r>
          </a:p>
          <a:p>
            <a:pPr>
              <a:buNone/>
            </a:pPr>
            <a:r>
              <a:rPr lang="en-US" altLang="zh-TW" dirty="0" smtClean="0"/>
              <a:t>}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162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163</a:t>
            </a:fld>
            <a:endParaRPr lang="zh-TW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26531" y="1329266"/>
          <a:ext cx="77724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295400"/>
                <a:gridCol w="1295400"/>
                <a:gridCol w="1295400"/>
                <a:gridCol w="1295400"/>
                <a:gridCol w="1295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n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total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err="1" smtClean="0"/>
                        <a:t>runTime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n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total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err="1" smtClean="0"/>
                        <a:t>runTime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241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0.0008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527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0.0105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533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0.0018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200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505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0.0202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582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0.0029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300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451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0.0301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30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736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0.0037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400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593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0.0395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467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0.0047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500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494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0.0494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50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565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0.0056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600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439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0.0585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60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659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0.0066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700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484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0.0691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70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604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0.0075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800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467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0.0778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80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681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0.0085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900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434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0.0868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90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472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0.0094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1000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484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0.0968</a:t>
                      </a:r>
                      <a:endParaRPr lang="zh-TW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>
          <a:xfrm>
            <a:off x="628650" y="365126"/>
            <a:ext cx="7886700" cy="101942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Measuring </a:t>
            </a:r>
            <a:r>
              <a:rPr kumimoji="0" lang="en-US" altLang="zh-TW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SequentialSearch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()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Alan Turing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One </a:t>
            </a:r>
            <a:r>
              <a:rPr lang="en-US" altLang="zh-TW" dirty="0" smtClean="0"/>
              <a:t>of the greatest </a:t>
            </a:r>
            <a:r>
              <a:rPr lang="en-US" altLang="zh-TW" dirty="0">
                <a:solidFill>
                  <a:srgbClr val="800080"/>
                </a:solidFill>
              </a:rPr>
              <a:t>computer </a:t>
            </a:r>
            <a:r>
              <a:rPr lang="en-US" altLang="zh-TW" dirty="0" smtClean="0">
                <a:solidFill>
                  <a:srgbClr val="800080"/>
                </a:solidFill>
              </a:rPr>
              <a:t>scientists </a:t>
            </a:r>
            <a:r>
              <a:rPr lang="en-US" altLang="zh-TW" dirty="0"/>
              <a:t>and </a:t>
            </a:r>
            <a:r>
              <a:rPr lang="en-US" altLang="zh-TW" dirty="0">
                <a:solidFill>
                  <a:srgbClr val="800080"/>
                </a:solidFill>
              </a:rPr>
              <a:t>computational </a:t>
            </a:r>
            <a:r>
              <a:rPr lang="en-US" altLang="zh-TW" dirty="0" smtClean="0">
                <a:solidFill>
                  <a:srgbClr val="800080"/>
                </a:solidFill>
              </a:rPr>
              <a:t>theorists</a:t>
            </a:r>
            <a:endParaRPr lang="en-US" altLang="zh-TW" dirty="0">
              <a:solidFill>
                <a:srgbClr val="800080"/>
              </a:solidFill>
            </a:endParaRPr>
          </a:p>
          <a:p>
            <a:pPr lvl="1"/>
            <a:r>
              <a:rPr lang="en-US" altLang="zh-TW" dirty="0" smtClean="0"/>
              <a:t>Complexity analysis is part of computational theory </a:t>
            </a:r>
          </a:p>
          <a:p>
            <a:r>
              <a:rPr lang="en-US" altLang="zh-TW" dirty="0" smtClean="0"/>
              <a:t>Often called the </a:t>
            </a:r>
            <a:r>
              <a:rPr lang="en-US" altLang="zh-TW" dirty="0"/>
              <a:t>father of modern </a:t>
            </a:r>
            <a:r>
              <a:rPr lang="en-US" altLang="zh-TW" dirty="0" smtClean="0"/>
              <a:t>computing</a:t>
            </a:r>
          </a:p>
          <a:p>
            <a:r>
              <a:rPr lang="en-US" altLang="zh-TW" dirty="0" smtClean="0"/>
              <a:t>Some famous things</a:t>
            </a:r>
          </a:p>
          <a:p>
            <a:pPr lvl="1"/>
            <a:r>
              <a:rPr lang="en-US" altLang="zh-TW" dirty="0" smtClean="0"/>
              <a:t>Turing award 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圖靈獎</a:t>
            </a:r>
            <a:r>
              <a:rPr lang="en-US" altLang="zh-TW" dirty="0" smtClean="0"/>
              <a:t>)</a:t>
            </a:r>
          </a:p>
          <a:p>
            <a:pPr lvl="2"/>
            <a:r>
              <a:rPr lang="en-US" altLang="zh-TW" dirty="0"/>
              <a:t>Nobel Prize of computing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Turing machine</a:t>
            </a:r>
            <a:r>
              <a:rPr lang="zh-TW" altLang="en-US" dirty="0" smtClean="0"/>
              <a:t> </a:t>
            </a:r>
            <a:r>
              <a:rPr lang="en-US" altLang="zh-TW" dirty="0"/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靈機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lvl="2"/>
            <a:r>
              <a:rPr lang="en-US" altLang="zh-TW" dirty="0" smtClean="0"/>
              <a:t>Theoretical computer model</a:t>
            </a:r>
          </a:p>
          <a:p>
            <a:pPr lvl="2"/>
            <a:r>
              <a:rPr lang="en-US" altLang="zh-TW" dirty="0" smtClean="0"/>
              <a:t>http</a:t>
            </a:r>
            <a:r>
              <a:rPr lang="en-US" altLang="zh-TW" dirty="0"/>
              <a:t>://www.google.com/doodles/alan-turings-100th-birthday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Turing test</a:t>
            </a:r>
            <a:r>
              <a:rPr lang="zh-TW" altLang="en-US" dirty="0" smtClean="0"/>
              <a:t> </a:t>
            </a:r>
            <a:r>
              <a:rPr lang="en-US" altLang="zh-TW" dirty="0"/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靈測試</a:t>
            </a:r>
            <a:r>
              <a:rPr lang="en-US" altLang="zh-TW" dirty="0" smtClean="0"/>
              <a:t>)</a:t>
            </a:r>
          </a:p>
          <a:p>
            <a:pPr lvl="2"/>
            <a:r>
              <a:rPr lang="en-US" altLang="zh-TW" dirty="0" smtClean="0"/>
              <a:t>Test </a:t>
            </a:r>
            <a:r>
              <a:rPr lang="en-US" altLang="zh-TW" dirty="0"/>
              <a:t>of a </a:t>
            </a:r>
            <a:r>
              <a:rPr lang="en-US" altLang="zh-TW" dirty="0" smtClean="0"/>
              <a:t>computer’s ability </a:t>
            </a:r>
            <a:r>
              <a:rPr lang="en-US" altLang="zh-TW" dirty="0"/>
              <a:t>to exhibit </a:t>
            </a:r>
            <a:r>
              <a:rPr lang="en-US" altLang="zh-TW" dirty="0" smtClean="0"/>
              <a:t>behavior equivalent to human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164</a:t>
            </a:fld>
            <a:endParaRPr lang="zh-TW" altLang="en-US"/>
          </a:p>
        </p:txBody>
      </p:sp>
      <p:pic>
        <p:nvPicPr>
          <p:cNvPr id="1026" name="Picture 2" descr="http://upload.wikimedia.org/wikipedia/en/c/c8/Alan_Turing_pho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7953" y="1305616"/>
            <a:ext cx="1244711" cy="155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94776" y="3066914"/>
            <a:ext cx="2602534" cy="1383165"/>
          </a:xfrm>
          <a:prstGeom prst="rect">
            <a:avLst/>
          </a:prstGeom>
        </p:spPr>
      </p:pic>
      <p:sp>
        <p:nvSpPr>
          <p:cNvPr id="7" name="手繪多邊形 6"/>
          <p:cNvSpPr/>
          <p:nvPr/>
        </p:nvSpPr>
        <p:spPr>
          <a:xfrm>
            <a:off x="5741366" y="3843148"/>
            <a:ext cx="342900" cy="525780"/>
          </a:xfrm>
          <a:custGeom>
            <a:avLst/>
            <a:gdLst>
              <a:gd name="connsiteX0" fmla="*/ 0 w 342900"/>
              <a:gd name="connsiteY0" fmla="*/ 525780 h 525780"/>
              <a:gd name="connsiteX1" fmla="*/ 91440 w 342900"/>
              <a:gd name="connsiteY1" fmla="*/ 121920 h 525780"/>
              <a:gd name="connsiteX2" fmla="*/ 342900 w 342900"/>
              <a:gd name="connsiteY2" fmla="*/ 0 h 52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525780">
                <a:moveTo>
                  <a:pt x="0" y="525780"/>
                </a:moveTo>
                <a:cubicBezTo>
                  <a:pt x="17145" y="367665"/>
                  <a:pt x="34290" y="209550"/>
                  <a:pt x="91440" y="121920"/>
                </a:cubicBezTo>
                <a:cubicBezTo>
                  <a:pt x="148590" y="34290"/>
                  <a:pt x="245745" y="17145"/>
                  <a:pt x="342900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614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Common Big O </a:t>
            </a:r>
            <a:r>
              <a:rPr lang="en-US" altLang="zh-TW" dirty="0"/>
              <a:t>Hierarchy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3"/>
            <a:ext cx="7886700" cy="4895580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n!</a:t>
            </a:r>
            <a:r>
              <a:rPr lang="en-US" altLang="zh-TW" dirty="0" smtClean="0"/>
              <a:t>)	factorial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2</a:t>
            </a:r>
            <a:r>
              <a:rPr lang="en-US" altLang="zh-TW" b="1" baseline="30000" dirty="0" smtClean="0"/>
              <a:t>n</a:t>
            </a:r>
            <a:r>
              <a:rPr lang="en-US" altLang="zh-TW" dirty="0" smtClean="0"/>
              <a:t>)	exponential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err="1" smtClean="0"/>
              <a:t>n</a:t>
            </a:r>
            <a:r>
              <a:rPr lang="en-US" altLang="zh-TW" b="1" baseline="30000" dirty="0" err="1" smtClean="0"/>
              <a:t>k</a:t>
            </a:r>
            <a:r>
              <a:rPr lang="en-US" altLang="zh-TW" dirty="0" smtClean="0"/>
              <a:t>)	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…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n</a:t>
            </a:r>
            <a:r>
              <a:rPr lang="en-US" altLang="zh-TW" b="1" baseline="30000" dirty="0" smtClean="0"/>
              <a:t>3</a:t>
            </a:r>
            <a:r>
              <a:rPr lang="en-US" altLang="zh-TW" dirty="0" smtClean="0"/>
              <a:t>)	cubic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n</a:t>
            </a:r>
            <a:r>
              <a:rPr lang="en-US" altLang="zh-TW" b="1" baseline="30000" dirty="0" smtClean="0"/>
              <a:t>2</a:t>
            </a:r>
            <a:r>
              <a:rPr lang="en-US" altLang="zh-TW" dirty="0" smtClean="0"/>
              <a:t>)	quadratic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err="1" smtClean="0"/>
              <a:t>nlog</a:t>
            </a:r>
            <a:r>
              <a:rPr lang="en-US" altLang="zh-TW" b="1" dirty="0" smtClean="0"/>
              <a:t>(n)</a:t>
            </a:r>
            <a:r>
              <a:rPr lang="en-US" altLang="zh-TW" dirty="0" smtClean="0"/>
              <a:t>)	log-linear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n</a:t>
            </a:r>
            <a:r>
              <a:rPr lang="en-US" altLang="zh-TW" dirty="0" smtClean="0"/>
              <a:t>)	linear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n</a:t>
            </a:r>
            <a:r>
              <a:rPr lang="en-US" altLang="zh-TW" b="1" baseline="30000" dirty="0" smtClean="0"/>
              <a:t>0.x</a:t>
            </a:r>
            <a:r>
              <a:rPr lang="en-US" altLang="zh-TW" dirty="0" smtClean="0"/>
              <a:t>)	sub-linear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log(n)</a:t>
            </a:r>
            <a:r>
              <a:rPr lang="en-US" altLang="zh-TW" dirty="0" smtClean="0"/>
              <a:t>)	logarithm</a:t>
            </a:r>
          </a:p>
          <a:p>
            <a:pPr>
              <a:tabLst>
                <a:tab pos="1885950" algn="l"/>
              </a:tabLst>
            </a:pPr>
            <a:r>
              <a:rPr lang="en-US" altLang="zh-TW" dirty="0" smtClean="0"/>
              <a:t>O(</a:t>
            </a:r>
            <a:r>
              <a:rPr lang="en-US" altLang="zh-TW" b="1" dirty="0" smtClean="0"/>
              <a:t>1</a:t>
            </a:r>
            <a:r>
              <a:rPr lang="en-US" altLang="zh-TW" dirty="0" smtClean="0"/>
              <a:t>)	constant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165</a:t>
            </a:fld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7687434" y="1675057"/>
            <a:ext cx="760651" cy="7363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7495754" y="1459071"/>
            <a:ext cx="1038309" cy="10438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7188256" y="1135389"/>
            <a:ext cx="1456567" cy="15051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6751286" y="738879"/>
            <a:ext cx="2082182" cy="20230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6844207" y="172119"/>
            <a:ext cx="490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n!</a:t>
            </a:r>
            <a:endParaRPr lang="zh-TW" altLang="en-US" sz="2800" dirty="0"/>
          </a:p>
        </p:txBody>
      </p:sp>
      <p:sp>
        <p:nvSpPr>
          <p:cNvPr id="13" name="手繪多邊形 12"/>
          <p:cNvSpPr/>
          <p:nvPr/>
        </p:nvSpPr>
        <p:spPr>
          <a:xfrm>
            <a:off x="7309131" y="496118"/>
            <a:ext cx="258945" cy="258945"/>
          </a:xfrm>
          <a:custGeom>
            <a:avLst/>
            <a:gdLst>
              <a:gd name="connsiteX0" fmla="*/ 258945 w 258945"/>
              <a:gd name="connsiteY0" fmla="*/ 258945 h 258945"/>
              <a:gd name="connsiteX1" fmla="*/ 210393 w 258945"/>
              <a:gd name="connsiteY1" fmla="*/ 80920 h 258945"/>
              <a:gd name="connsiteX2" fmla="*/ 0 w 258945"/>
              <a:gd name="connsiteY2" fmla="*/ 0 h 25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945" h="258945">
                <a:moveTo>
                  <a:pt x="258945" y="258945"/>
                </a:moveTo>
                <a:cubicBezTo>
                  <a:pt x="256247" y="191511"/>
                  <a:pt x="253550" y="124077"/>
                  <a:pt x="210393" y="80920"/>
                </a:cubicBezTo>
                <a:cubicBezTo>
                  <a:pt x="167236" y="37763"/>
                  <a:pt x="83618" y="18881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手繪多邊形 13"/>
          <p:cNvSpPr/>
          <p:nvPr/>
        </p:nvSpPr>
        <p:spPr>
          <a:xfrm>
            <a:off x="6953082" y="956002"/>
            <a:ext cx="511438" cy="341708"/>
          </a:xfrm>
          <a:custGeom>
            <a:avLst/>
            <a:gdLst>
              <a:gd name="connsiteX0" fmla="*/ 258945 w 258945"/>
              <a:gd name="connsiteY0" fmla="*/ 258945 h 258945"/>
              <a:gd name="connsiteX1" fmla="*/ 210393 w 258945"/>
              <a:gd name="connsiteY1" fmla="*/ 80920 h 258945"/>
              <a:gd name="connsiteX2" fmla="*/ 0 w 258945"/>
              <a:gd name="connsiteY2" fmla="*/ 0 h 25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945" h="258945">
                <a:moveTo>
                  <a:pt x="258945" y="258945"/>
                </a:moveTo>
                <a:cubicBezTo>
                  <a:pt x="256247" y="191511"/>
                  <a:pt x="253550" y="124077"/>
                  <a:pt x="210393" y="80920"/>
                </a:cubicBezTo>
                <a:cubicBezTo>
                  <a:pt x="167236" y="37763"/>
                  <a:pt x="83618" y="18881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6214595" y="602574"/>
            <a:ext cx="793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exp.</a:t>
            </a:r>
            <a:endParaRPr lang="zh-TW" altLang="en-US" sz="2800" dirty="0"/>
          </a:p>
        </p:txBody>
      </p:sp>
      <p:sp>
        <p:nvSpPr>
          <p:cNvPr id="16" name="手繪多邊形 15"/>
          <p:cNvSpPr/>
          <p:nvPr/>
        </p:nvSpPr>
        <p:spPr>
          <a:xfrm>
            <a:off x="6676077" y="1434014"/>
            <a:ext cx="860137" cy="329349"/>
          </a:xfrm>
          <a:custGeom>
            <a:avLst/>
            <a:gdLst>
              <a:gd name="connsiteX0" fmla="*/ 258945 w 258945"/>
              <a:gd name="connsiteY0" fmla="*/ 258945 h 258945"/>
              <a:gd name="connsiteX1" fmla="*/ 210393 w 258945"/>
              <a:gd name="connsiteY1" fmla="*/ 80920 h 258945"/>
              <a:gd name="connsiteX2" fmla="*/ 0 w 258945"/>
              <a:gd name="connsiteY2" fmla="*/ 0 h 25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945" h="258945">
                <a:moveTo>
                  <a:pt x="258945" y="258945"/>
                </a:moveTo>
                <a:cubicBezTo>
                  <a:pt x="256247" y="191511"/>
                  <a:pt x="253550" y="124077"/>
                  <a:pt x="210393" y="80920"/>
                </a:cubicBezTo>
                <a:cubicBezTo>
                  <a:pt x="167236" y="37763"/>
                  <a:pt x="83618" y="18881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5754296" y="1123748"/>
            <a:ext cx="949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cubic</a:t>
            </a:r>
            <a:endParaRPr lang="zh-TW" altLang="en-US" sz="2800" dirty="0"/>
          </a:p>
        </p:txBody>
      </p:sp>
      <p:sp>
        <p:nvSpPr>
          <p:cNvPr id="19" name="橢圓 18"/>
          <p:cNvSpPr/>
          <p:nvPr/>
        </p:nvSpPr>
        <p:spPr>
          <a:xfrm>
            <a:off x="7868168" y="1782652"/>
            <a:ext cx="511515" cy="55974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手繪多邊形 19"/>
          <p:cNvSpPr/>
          <p:nvPr/>
        </p:nvSpPr>
        <p:spPr>
          <a:xfrm rot="1003481">
            <a:off x="7326071" y="2099210"/>
            <a:ext cx="299405" cy="679731"/>
          </a:xfrm>
          <a:custGeom>
            <a:avLst/>
            <a:gdLst>
              <a:gd name="connsiteX0" fmla="*/ 299405 w 299405"/>
              <a:gd name="connsiteY0" fmla="*/ 0 h 679731"/>
              <a:gd name="connsiteX1" fmla="*/ 64736 w 299405"/>
              <a:gd name="connsiteY1" fmla="*/ 169933 h 679731"/>
              <a:gd name="connsiteX2" fmla="*/ 129473 w 299405"/>
              <a:gd name="connsiteY2" fmla="*/ 501707 h 679731"/>
              <a:gd name="connsiteX3" fmla="*/ 0 w 299405"/>
              <a:gd name="connsiteY3" fmla="*/ 679731 h 67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405" h="679731">
                <a:moveTo>
                  <a:pt x="299405" y="0"/>
                </a:moveTo>
                <a:cubicBezTo>
                  <a:pt x="196231" y="43157"/>
                  <a:pt x="93058" y="86315"/>
                  <a:pt x="64736" y="169933"/>
                </a:cubicBezTo>
                <a:cubicBezTo>
                  <a:pt x="36414" y="253551"/>
                  <a:pt x="140262" y="416741"/>
                  <a:pt x="129473" y="501707"/>
                </a:cubicBezTo>
                <a:cubicBezTo>
                  <a:pt x="118684" y="586673"/>
                  <a:pt x="59342" y="633202"/>
                  <a:pt x="0" y="67973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手繪多邊形 21"/>
          <p:cNvSpPr/>
          <p:nvPr/>
        </p:nvSpPr>
        <p:spPr>
          <a:xfrm rot="424328">
            <a:off x="7570281" y="2208454"/>
            <a:ext cx="299405" cy="779629"/>
          </a:xfrm>
          <a:custGeom>
            <a:avLst/>
            <a:gdLst>
              <a:gd name="connsiteX0" fmla="*/ 299405 w 299405"/>
              <a:gd name="connsiteY0" fmla="*/ 0 h 679731"/>
              <a:gd name="connsiteX1" fmla="*/ 64736 w 299405"/>
              <a:gd name="connsiteY1" fmla="*/ 169933 h 679731"/>
              <a:gd name="connsiteX2" fmla="*/ 129473 w 299405"/>
              <a:gd name="connsiteY2" fmla="*/ 501707 h 679731"/>
              <a:gd name="connsiteX3" fmla="*/ 0 w 299405"/>
              <a:gd name="connsiteY3" fmla="*/ 679731 h 67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405" h="679731">
                <a:moveTo>
                  <a:pt x="299405" y="0"/>
                </a:moveTo>
                <a:cubicBezTo>
                  <a:pt x="196231" y="43157"/>
                  <a:pt x="93058" y="86315"/>
                  <a:pt x="64736" y="169933"/>
                </a:cubicBezTo>
                <a:cubicBezTo>
                  <a:pt x="36414" y="253551"/>
                  <a:pt x="140262" y="416741"/>
                  <a:pt x="129473" y="501707"/>
                </a:cubicBezTo>
                <a:cubicBezTo>
                  <a:pt x="118684" y="586673"/>
                  <a:pt x="59342" y="633202"/>
                  <a:pt x="0" y="67973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7118481" y="2686041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…</a:t>
            </a:r>
            <a:endParaRPr lang="zh-TW" altLang="en-US" sz="2800" dirty="0"/>
          </a:p>
        </p:txBody>
      </p:sp>
      <p:sp>
        <p:nvSpPr>
          <p:cNvPr id="24" name="橢圓 23"/>
          <p:cNvSpPr/>
          <p:nvPr/>
        </p:nvSpPr>
        <p:spPr>
          <a:xfrm>
            <a:off x="7991749" y="1942094"/>
            <a:ext cx="339608" cy="3118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手繪多邊形 24"/>
          <p:cNvSpPr/>
          <p:nvPr/>
        </p:nvSpPr>
        <p:spPr>
          <a:xfrm rot="21173551">
            <a:off x="7917351" y="2197078"/>
            <a:ext cx="299405" cy="813589"/>
          </a:xfrm>
          <a:custGeom>
            <a:avLst/>
            <a:gdLst>
              <a:gd name="connsiteX0" fmla="*/ 299405 w 299405"/>
              <a:gd name="connsiteY0" fmla="*/ 0 h 679731"/>
              <a:gd name="connsiteX1" fmla="*/ 64736 w 299405"/>
              <a:gd name="connsiteY1" fmla="*/ 169933 h 679731"/>
              <a:gd name="connsiteX2" fmla="*/ 129473 w 299405"/>
              <a:gd name="connsiteY2" fmla="*/ 501707 h 679731"/>
              <a:gd name="connsiteX3" fmla="*/ 0 w 299405"/>
              <a:gd name="connsiteY3" fmla="*/ 679731 h 67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405" h="679731">
                <a:moveTo>
                  <a:pt x="299405" y="0"/>
                </a:moveTo>
                <a:cubicBezTo>
                  <a:pt x="196231" y="43157"/>
                  <a:pt x="93058" y="86315"/>
                  <a:pt x="64736" y="169933"/>
                </a:cubicBezTo>
                <a:cubicBezTo>
                  <a:pt x="36414" y="253551"/>
                  <a:pt x="140262" y="416741"/>
                  <a:pt x="129473" y="501707"/>
                </a:cubicBezTo>
                <a:cubicBezTo>
                  <a:pt x="118684" y="586673"/>
                  <a:pt x="59342" y="633202"/>
                  <a:pt x="0" y="67973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7567456" y="2926504"/>
            <a:ext cx="93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const.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5968519" y="2563247"/>
            <a:ext cx="1366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quadratic</a:t>
            </a:r>
            <a:endParaRPr lang="zh-TW" altLang="en-US" sz="2400" dirty="0"/>
          </a:p>
        </p:txBody>
      </p:sp>
      <p:sp>
        <p:nvSpPr>
          <p:cNvPr id="28" name="矩形圖說文字 27"/>
          <p:cNvSpPr/>
          <p:nvPr/>
        </p:nvSpPr>
        <p:spPr>
          <a:xfrm>
            <a:off x="5818173" y="3631435"/>
            <a:ext cx="2982271" cy="656927"/>
          </a:xfrm>
          <a:prstGeom prst="wedgeRectCallout">
            <a:avLst>
              <a:gd name="adj1" fmla="val -9353"/>
              <a:gd name="adj2" fmla="val -100382"/>
            </a:avLst>
          </a:prstGeom>
          <a:solidFill>
            <a:schemeClr val="accent1">
              <a:lumMod val="20000"/>
              <a:lumOff val="80000"/>
              <a:alpha val="89804"/>
            </a:scheme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O(n</a:t>
            </a:r>
            <a:r>
              <a:rPr lang="en-US" altLang="zh-TW" b="1" baseline="30000" dirty="0" smtClean="0">
                <a:solidFill>
                  <a:srgbClr val="800080"/>
                </a:solidFill>
                <a:ea typeface="Cambria Math" panose="02040503050406030204" pitchFamily="18" charset="0"/>
              </a:rPr>
              <a:t>2</a:t>
            </a: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) algorithms/problems are also O(n</a:t>
            </a:r>
            <a:r>
              <a:rPr lang="en-US" altLang="zh-TW" b="1" baseline="30000" dirty="0" smtClean="0">
                <a:solidFill>
                  <a:srgbClr val="800080"/>
                </a:solidFill>
                <a:ea typeface="Cambria Math" panose="02040503050406030204" pitchFamily="18" charset="0"/>
              </a:rPr>
              <a:t>3</a:t>
            </a: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) ones, and so on</a:t>
            </a:r>
          </a:p>
        </p:txBody>
      </p:sp>
      <p:sp>
        <p:nvSpPr>
          <p:cNvPr id="29" name="矩形圖說文字 28"/>
          <p:cNvSpPr/>
          <p:nvPr/>
        </p:nvSpPr>
        <p:spPr>
          <a:xfrm>
            <a:off x="4782393" y="5212514"/>
            <a:ext cx="4018050" cy="1192399"/>
          </a:xfrm>
          <a:prstGeom prst="wedgeRectCallout">
            <a:avLst>
              <a:gd name="adj1" fmla="val -66069"/>
              <a:gd name="adj2" fmla="val 28379"/>
            </a:avLst>
          </a:prstGeom>
          <a:solidFill>
            <a:schemeClr val="accent1">
              <a:lumMod val="20000"/>
              <a:lumOff val="80000"/>
              <a:alpha val="89804"/>
            </a:scheme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800080"/>
                </a:solidFill>
                <a:ea typeface="Cambria Math" panose="02040503050406030204" pitchFamily="18" charset="0"/>
              </a:rPr>
              <a:t>O(1) </a:t>
            </a: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means that the execution time is </a:t>
            </a:r>
            <a:r>
              <a:rPr lang="en-US" altLang="zh-TW" dirty="0" smtClean="0">
                <a:solidFill>
                  <a:srgbClr val="800080"/>
                </a:solidFill>
                <a:ea typeface="Cambria Math" panose="02040503050406030204" pitchFamily="18" charset="0"/>
              </a:rPr>
              <a:t>independent of problem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E.g., time for retrieving the k</a:t>
            </a:r>
            <a:r>
              <a:rPr lang="en-US" altLang="zh-TW" baseline="30000" dirty="0" smtClean="0">
                <a:solidFill>
                  <a:schemeClr val="tx1"/>
                </a:solidFill>
                <a:ea typeface="Cambria Math" panose="02040503050406030204" pitchFamily="18" charset="0"/>
              </a:rPr>
              <a:t>th</a:t>
            </a: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 entry of an array (of size n) is O(1)</a:t>
            </a:r>
          </a:p>
        </p:txBody>
      </p:sp>
      <p:sp>
        <p:nvSpPr>
          <p:cNvPr id="30" name="矩形圖說文字 29"/>
          <p:cNvSpPr/>
          <p:nvPr/>
        </p:nvSpPr>
        <p:spPr>
          <a:xfrm>
            <a:off x="4782393" y="4413882"/>
            <a:ext cx="4018049" cy="656927"/>
          </a:xfrm>
          <a:prstGeom prst="wedgeRectCallout">
            <a:avLst>
              <a:gd name="adj1" fmla="val -64559"/>
              <a:gd name="adj2" fmla="val -17851"/>
            </a:avLst>
          </a:prstGeom>
          <a:solidFill>
            <a:schemeClr val="accent1">
              <a:lumMod val="20000"/>
              <a:lumOff val="80000"/>
              <a:alpha val="89804"/>
            </a:scheme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Many other classes are not listed here, e.g., O(n</a:t>
            </a:r>
            <a:r>
              <a:rPr lang="en-US" altLang="zh-TW" baseline="30000" dirty="0" smtClean="0">
                <a:solidFill>
                  <a:schemeClr val="tx1"/>
                </a:solidFill>
                <a:ea typeface="Cambria Math" panose="02040503050406030204" pitchFamily="18" charset="0"/>
              </a:rPr>
              <a:t>1.5</a:t>
            </a: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), O(</a:t>
            </a:r>
            <a:r>
              <a:rPr lang="en-US" altLang="zh-TW" dirty="0" err="1" smtClean="0">
                <a:solidFill>
                  <a:schemeClr val="tx1"/>
                </a:solidFill>
                <a:ea typeface="Cambria Math" panose="02040503050406030204" pitchFamily="18" charset="0"/>
              </a:rPr>
              <a:t>loglog</a:t>
            </a: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(n)), O(nlog</a:t>
            </a:r>
            <a:r>
              <a:rPr lang="en-US" altLang="zh-TW" baseline="30000" dirty="0" smtClean="0">
                <a:solidFill>
                  <a:schemeClr val="tx1"/>
                </a:solidFill>
                <a:ea typeface="Cambria Math" panose="02040503050406030204" pitchFamily="18" charset="0"/>
              </a:rPr>
              <a:t>2</a:t>
            </a:r>
            <a:r>
              <a:rPr lang="en-US" altLang="zh-TW" dirty="0" smtClean="0">
                <a:solidFill>
                  <a:schemeClr val="tx1"/>
                </a:solidFill>
                <a:ea typeface="Cambria Math" panose="02040503050406030204" pitchFamily="18" charset="0"/>
              </a:rPr>
              <a:t>(n))…</a:t>
            </a:r>
          </a:p>
        </p:txBody>
      </p:sp>
    </p:spTree>
    <p:extLst>
      <p:ext uri="{BB962C8B-B14F-4D97-AF65-F5344CB8AC3E}">
        <p14:creationId xmlns:p14="http://schemas.microsoft.com/office/powerpoint/2010/main" xmlns="" val="230557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Time Complexity of Learning DS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l-GR" altLang="zh-TW" dirty="0" smtClean="0"/>
                  <a:t>Θ</a:t>
                </a:r>
                <a:r>
                  <a:rPr lang="en-US" altLang="zh-TW" dirty="0"/>
                  <a:t>(1</a:t>
                </a:r>
                <a:r>
                  <a:rPr lang="en-US" altLang="zh-TW" dirty="0" smtClean="0"/>
                  <a:t>) </a:t>
                </a:r>
              </a:p>
              <a:p>
                <a:pPr lvl="1"/>
                <a:r>
                  <a:rPr lang="en-US" altLang="zh-TW" dirty="0" smtClean="0"/>
                  <a:t>Number of weeks in the semester </a:t>
                </a:r>
                <a:br>
                  <a:rPr lang="en-US" altLang="zh-TW" dirty="0" smtClean="0"/>
                </a:br>
                <a:r>
                  <a:rPr lang="en-US" altLang="zh-TW" dirty="0" smtClean="0"/>
                  <a:t>= 18 = </a:t>
                </a:r>
                <a:r>
                  <a:rPr lang="el-GR" altLang="zh-TW" dirty="0" smtClean="0">
                    <a:solidFill>
                      <a:srgbClr val="800080"/>
                    </a:solidFill>
                  </a:rPr>
                  <a:t>Θ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(1</a:t>
                </a:r>
                <a:r>
                  <a:rPr lang="en-US" altLang="zh-TW" dirty="0">
                    <a:solidFill>
                      <a:srgbClr val="800080"/>
                    </a:solidFill>
                  </a:rPr>
                  <a:t>)</a:t>
                </a:r>
                <a:endParaRPr lang="zh-TW" altLang="en-US" dirty="0">
                  <a:solidFill>
                    <a:srgbClr val="800080"/>
                  </a:solidFill>
                </a:endParaRPr>
              </a:p>
              <a:p>
                <a:pPr lvl="1"/>
                <a:r>
                  <a:rPr lang="en-US" altLang="zh-TW" dirty="0" smtClean="0"/>
                  <a:t>Number of chapters covered in the semester </a:t>
                </a:r>
                <a:br>
                  <a:rPr lang="en-US" altLang="zh-TW" dirty="0" smtClean="0"/>
                </a:br>
                <a:r>
                  <a:rPr lang="en-US" altLang="zh-TW" dirty="0" smtClean="0"/>
                  <a:t>= 8 = </a:t>
                </a:r>
                <a:r>
                  <a:rPr lang="el-GR" altLang="zh-TW" dirty="0">
                    <a:solidFill>
                      <a:srgbClr val="800080"/>
                    </a:solidFill>
                  </a:rPr>
                  <a:t>Θ</a:t>
                </a:r>
                <a:r>
                  <a:rPr lang="en-US" altLang="zh-TW" dirty="0">
                    <a:solidFill>
                      <a:srgbClr val="800080"/>
                    </a:solidFill>
                  </a:rPr>
                  <a:t>(1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)</a:t>
                </a:r>
                <a:endParaRPr lang="zh-TW" altLang="en-US" dirty="0">
                  <a:solidFill>
                    <a:srgbClr val="800080"/>
                  </a:solidFill>
                </a:endParaRPr>
              </a:p>
              <a:p>
                <a:pPr lvl="1"/>
                <a:r>
                  <a:rPr lang="en-US" altLang="zh-TW" dirty="0" smtClean="0"/>
                  <a:t>Time(read these chapters twice)</a:t>
                </a:r>
                <a:br>
                  <a:rPr lang="en-US" altLang="zh-TW" dirty="0" smtClean="0"/>
                </a:br>
                <a:r>
                  <a:rPr lang="en-US" altLang="zh-TW" dirty="0" smtClean="0"/>
                  <a:t>= 2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dirty="0" smtClean="0"/>
                  <a:t> 8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dirty="0"/>
                  <a:t/>
                </a:r>
                <a:r>
                  <a:rPr lang="en-US" altLang="zh-TW" dirty="0" smtClean="0"/>
                  <a:t>Time</a:t>
                </a:r>
                <a:r>
                  <a:rPr lang="en-US" altLang="zh-TW" baseline="-25000" dirty="0" smtClean="0"/>
                  <a:t>read_one_chapter</a:t>
                </a:r>
                <a:br>
                  <a:rPr lang="en-US" altLang="zh-TW" baseline="-25000" dirty="0" smtClean="0"/>
                </a:br>
                <a:r>
                  <a:rPr lang="en-US" altLang="zh-TW" dirty="0" smtClean="0"/>
                  <a:t>= </a:t>
                </a:r>
                <a:r>
                  <a:rPr lang="el-GR" altLang="zh-TW" dirty="0">
                    <a:solidFill>
                      <a:srgbClr val="800080"/>
                    </a:solidFill>
                  </a:rPr>
                  <a:t>Θ</a:t>
                </a:r>
                <a:r>
                  <a:rPr lang="en-US" altLang="zh-TW" dirty="0">
                    <a:solidFill>
                      <a:srgbClr val="800080"/>
                    </a:solidFill>
                  </a:rPr>
                  <a:t>(1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)</a:t>
                </a:r>
              </a:p>
              <a:p>
                <a:pPr lvl="1"/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166</a:t>
            </a:fld>
            <a:endParaRPr lang="zh-TW" altLang="en-US"/>
          </a:p>
        </p:txBody>
      </p:sp>
      <p:pic>
        <p:nvPicPr>
          <p:cNvPr id="5122" name="Picture 2" descr="http://images.gamme.com.tw/news/2013/06/4/ppmUnZ_ZkKOVp6g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91265" y="3729134"/>
            <a:ext cx="2627217" cy="26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手繪多邊形 4"/>
          <p:cNvSpPr/>
          <p:nvPr/>
        </p:nvSpPr>
        <p:spPr>
          <a:xfrm>
            <a:off x="6522098" y="3564294"/>
            <a:ext cx="2220686" cy="1222310"/>
          </a:xfrm>
          <a:custGeom>
            <a:avLst/>
            <a:gdLst>
              <a:gd name="connsiteX0" fmla="*/ 0 w 2220686"/>
              <a:gd name="connsiteY0" fmla="*/ 401216 h 1222310"/>
              <a:gd name="connsiteX1" fmla="*/ 363894 w 2220686"/>
              <a:gd name="connsiteY1" fmla="*/ 727788 h 1222310"/>
              <a:gd name="connsiteX2" fmla="*/ 447869 w 2220686"/>
              <a:gd name="connsiteY2" fmla="*/ 727788 h 1222310"/>
              <a:gd name="connsiteX3" fmla="*/ 1175657 w 2220686"/>
              <a:gd name="connsiteY3" fmla="*/ 867747 h 1222310"/>
              <a:gd name="connsiteX4" fmla="*/ 1959429 w 2220686"/>
              <a:gd name="connsiteY4" fmla="*/ 1222310 h 1222310"/>
              <a:gd name="connsiteX5" fmla="*/ 2220686 w 2220686"/>
              <a:gd name="connsiteY5" fmla="*/ 522514 h 1222310"/>
              <a:gd name="connsiteX6" fmla="*/ 2136710 w 2220686"/>
              <a:gd name="connsiteY6" fmla="*/ 475861 h 1222310"/>
              <a:gd name="connsiteX7" fmla="*/ 382555 w 2220686"/>
              <a:gd name="connsiteY7" fmla="*/ 0 h 122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0686" h="1222310">
                <a:moveTo>
                  <a:pt x="0" y="401216"/>
                </a:moveTo>
                <a:lnTo>
                  <a:pt x="363894" y="727788"/>
                </a:lnTo>
                <a:lnTo>
                  <a:pt x="447869" y="727788"/>
                </a:lnTo>
                <a:lnTo>
                  <a:pt x="1175657" y="867747"/>
                </a:lnTo>
                <a:lnTo>
                  <a:pt x="1959429" y="1222310"/>
                </a:lnTo>
                <a:lnTo>
                  <a:pt x="2220686" y="522514"/>
                </a:lnTo>
                <a:lnTo>
                  <a:pt x="2136710" y="475861"/>
                </a:lnTo>
                <a:lnTo>
                  <a:pt x="382555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8074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1.1 Overview: System Life Cycle</a:t>
            </a:r>
          </a:p>
          <a:p>
            <a:r>
              <a:rPr lang="en-US" altLang="zh-TW" b="1" dirty="0" smtClean="0">
                <a:solidFill>
                  <a:srgbClr val="800080"/>
                </a:solidFill>
              </a:rPr>
              <a:t>1.2 Object-Oriented Design</a:t>
            </a:r>
          </a:p>
          <a:p>
            <a:r>
              <a:rPr lang="en-US" altLang="zh-TW" dirty="0" smtClean="0"/>
              <a:t>1.3 Data Abstraction and Encapsulation</a:t>
            </a:r>
          </a:p>
          <a:p>
            <a:r>
              <a:rPr lang="en-US" altLang="zh-TW" dirty="0" smtClean="0"/>
              <a:t>(1.4 Basics of C++)</a:t>
            </a:r>
          </a:p>
          <a:p>
            <a:r>
              <a:rPr lang="en-US" altLang="zh-TW" dirty="0" smtClean="0"/>
              <a:t>1.5 Algorithm Specification</a:t>
            </a:r>
          </a:p>
          <a:p>
            <a:r>
              <a:rPr lang="en-US" altLang="zh-TW" dirty="0" smtClean="0"/>
              <a:t>(1.6 Standard Template Library)</a:t>
            </a:r>
          </a:p>
          <a:p>
            <a:r>
              <a:rPr lang="en-US" altLang="zh-TW" dirty="0" smtClean="0"/>
              <a:t>1.7 Performance Analysis and Measurement</a:t>
            </a:r>
          </a:p>
          <a:p>
            <a:pPr marL="0" indent="0">
              <a:buNone/>
            </a:pPr>
            <a:endParaRPr lang="en-US" altLang="zh-TW" dirty="0" smtClean="0"/>
          </a:p>
          <a:p>
            <a:pPr lvl="1"/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9828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Programming </a:t>
            </a:r>
            <a:r>
              <a:rPr lang="en-US" altLang="zh-TW" dirty="0" smtClean="0"/>
              <a:t>Paradigms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Non-structured</a:t>
            </a:r>
          </a:p>
          <a:p>
            <a:pPr lvl="1"/>
            <a:endParaRPr lang="en-US" altLang="zh-TW" dirty="0" smtClean="0"/>
          </a:p>
          <a:p>
            <a:r>
              <a:rPr lang="en-US" altLang="zh-TW" dirty="0" smtClean="0"/>
              <a:t>Structured</a:t>
            </a:r>
          </a:p>
          <a:p>
            <a:pPr lvl="1"/>
            <a:endParaRPr lang="en-US" altLang="zh-TW" dirty="0"/>
          </a:p>
          <a:p>
            <a:r>
              <a:rPr lang="en-US" altLang="zh-TW" dirty="0" smtClean="0"/>
              <a:t>Object-oriented</a:t>
            </a:r>
          </a:p>
          <a:p>
            <a:pPr lvl="1"/>
            <a:endParaRPr lang="en-US" altLang="zh-TW" dirty="0"/>
          </a:p>
          <a:p>
            <a:pPr lvl="1"/>
            <a:endParaRPr lang="en-US" altLang="zh-TW" dirty="0" smtClean="0"/>
          </a:p>
          <a:p>
            <a:pPr lvl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18</a:t>
            </a:fld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721759" y="2164627"/>
            <a:ext cx="358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800080"/>
                </a:solidFill>
              </a:rPr>
              <a:t>More disciplines </a:t>
            </a:r>
            <a:r>
              <a:rPr lang="en-US" altLang="zh-TW" sz="2400" dirty="0" smtClean="0"/>
              <a:t>are imposed on programmers </a:t>
            </a:r>
            <a:endParaRPr lang="zh-TW" altLang="en-US" sz="2400" dirty="0"/>
          </a:p>
        </p:txBody>
      </p:sp>
      <p:sp>
        <p:nvSpPr>
          <p:cNvPr id="8" name="向下箭號 7"/>
          <p:cNvSpPr/>
          <p:nvPr/>
        </p:nvSpPr>
        <p:spPr>
          <a:xfrm>
            <a:off x="3969379" y="1683945"/>
            <a:ext cx="543208" cy="208229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8896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Non-Structured Programming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Characteristics</a:t>
            </a:r>
            <a:endParaRPr lang="en-US" altLang="zh-TW" dirty="0"/>
          </a:p>
          <a:p>
            <a:pPr lvl="1"/>
            <a:r>
              <a:rPr lang="en-US" altLang="zh-TW" dirty="0"/>
              <a:t>Sequentially ordered commands</a:t>
            </a:r>
          </a:p>
          <a:p>
            <a:pPr lvl="1"/>
            <a:r>
              <a:rPr lang="en-US" altLang="zh-TW" dirty="0"/>
              <a:t>Lines are numbered or labeled</a:t>
            </a:r>
          </a:p>
          <a:p>
            <a:pPr lvl="1"/>
            <a:r>
              <a:rPr lang="en-US" altLang="zh-TW" dirty="0" smtClean="0">
                <a:solidFill>
                  <a:srgbClr val="800080"/>
                </a:solidFill>
              </a:rPr>
              <a:t>Unrestricted </a:t>
            </a:r>
            <a:r>
              <a:rPr lang="en-US" altLang="zh-TW" dirty="0" smtClean="0"/>
              <a:t>jump/branch </a:t>
            </a:r>
            <a:r>
              <a:rPr lang="en-US" altLang="zh-TW" dirty="0"/>
              <a:t>to any line</a:t>
            </a:r>
          </a:p>
          <a:p>
            <a:r>
              <a:rPr lang="en-US" altLang="zh-TW" dirty="0" smtClean="0">
                <a:solidFill>
                  <a:srgbClr val="800080"/>
                </a:solidFill>
              </a:rPr>
              <a:t>Pros</a:t>
            </a:r>
            <a:endParaRPr lang="en-US" altLang="zh-TW" dirty="0">
              <a:solidFill>
                <a:srgbClr val="800080"/>
              </a:solidFill>
            </a:endParaRPr>
          </a:p>
          <a:p>
            <a:pPr marL="742950" lvl="1" indent="-285750"/>
            <a:r>
              <a:rPr lang="en-US" altLang="zh-TW" dirty="0"/>
              <a:t>Extremely skillful programmers </a:t>
            </a:r>
            <a:r>
              <a:rPr lang="en-US" altLang="zh-TW" dirty="0" smtClean="0"/>
              <a:t>can find </a:t>
            </a:r>
            <a:r>
              <a:rPr lang="en-US" altLang="zh-TW" dirty="0" smtClean="0">
                <a:solidFill>
                  <a:srgbClr val="800080"/>
                </a:solidFill>
              </a:rPr>
              <a:t>tricky methods </a:t>
            </a:r>
            <a:r>
              <a:rPr lang="en-US" altLang="zh-TW" dirty="0" smtClean="0"/>
              <a:t>to </a:t>
            </a:r>
            <a:r>
              <a:rPr lang="en-US" altLang="zh-TW" dirty="0"/>
              <a:t>produce high performance or </a:t>
            </a:r>
            <a:r>
              <a:rPr lang="en-US" altLang="zh-TW" dirty="0" smtClean="0"/>
              <a:t>compact code</a:t>
            </a:r>
          </a:p>
          <a:p>
            <a:r>
              <a:rPr lang="en-US" altLang="zh-TW" dirty="0">
                <a:solidFill>
                  <a:srgbClr val="800080"/>
                </a:solidFill>
              </a:rPr>
              <a:t>Cons</a:t>
            </a:r>
          </a:p>
          <a:p>
            <a:pPr marL="742950" lvl="1" indent="-285750"/>
            <a:r>
              <a:rPr lang="en-US" altLang="zh-TW" dirty="0" smtClean="0"/>
              <a:t>Encourage </a:t>
            </a:r>
            <a:r>
              <a:rPr lang="en-US" altLang="zh-TW" dirty="0" smtClean="0">
                <a:solidFill>
                  <a:srgbClr val="800080"/>
                </a:solidFill>
              </a:rPr>
              <a:t>spaghetti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  <a:r>
              <a:rPr lang="en-US" altLang="zh-TW" dirty="0"/>
              <a:t>codes</a:t>
            </a:r>
          </a:p>
          <a:p>
            <a:pPr marL="742950" lvl="1" indent="-285750"/>
            <a:r>
              <a:rPr lang="en-US" altLang="zh-TW" dirty="0"/>
              <a:t>Poor </a:t>
            </a:r>
            <a:r>
              <a:rPr lang="en-US" altLang="zh-TW" dirty="0">
                <a:solidFill>
                  <a:srgbClr val="800080"/>
                </a:solidFill>
              </a:rPr>
              <a:t>maintainability</a:t>
            </a:r>
          </a:p>
          <a:p>
            <a:pPr marL="742950" lvl="1" indent="-285750"/>
            <a:r>
              <a:rPr lang="en-US" altLang="zh-TW" dirty="0"/>
              <a:t>Difficult </a:t>
            </a:r>
            <a:r>
              <a:rPr lang="en-US" altLang="zh-TW" dirty="0" smtClean="0"/>
              <a:t>in building large programs (poor </a:t>
            </a:r>
            <a:r>
              <a:rPr lang="en-US" altLang="zh-TW" dirty="0" smtClean="0">
                <a:solidFill>
                  <a:srgbClr val="800080"/>
                </a:solidFill>
              </a:rPr>
              <a:t>scalability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5634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800080"/>
                </a:solidFill>
              </a:rPr>
              <a:t>1.1 Overview: System Life Cycle</a:t>
            </a:r>
          </a:p>
          <a:p>
            <a:r>
              <a:rPr lang="en-US" altLang="zh-TW" dirty="0" smtClean="0"/>
              <a:t>1.2 Object-Oriented Design</a:t>
            </a:r>
          </a:p>
          <a:p>
            <a:r>
              <a:rPr lang="en-US" altLang="zh-TW" dirty="0" smtClean="0"/>
              <a:t>1.3 Data Abstraction and Encapsulation</a:t>
            </a:r>
          </a:p>
          <a:p>
            <a:r>
              <a:rPr lang="en-US" altLang="zh-TW" dirty="0" smtClean="0"/>
              <a:t>(1.4 Basics of C++)</a:t>
            </a:r>
          </a:p>
          <a:p>
            <a:r>
              <a:rPr lang="en-US" altLang="zh-TW" dirty="0" smtClean="0"/>
              <a:t>1.5 Algorithm Specification</a:t>
            </a:r>
          </a:p>
          <a:p>
            <a:r>
              <a:rPr lang="en-US" altLang="zh-TW" dirty="0" smtClean="0"/>
              <a:t>(1.6 Standard Template Library)</a:t>
            </a:r>
          </a:p>
          <a:p>
            <a:r>
              <a:rPr lang="en-US" altLang="zh-TW" dirty="0" smtClean="0"/>
              <a:t>1.7 Performance Analysis and Measurement</a:t>
            </a:r>
          </a:p>
          <a:p>
            <a:pPr marL="0" indent="0">
              <a:buNone/>
            </a:pPr>
            <a:endParaRPr lang="en-US" altLang="zh-TW" dirty="0" smtClean="0"/>
          </a:p>
          <a:p>
            <a:pPr lvl="1"/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3715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Spaghetti Code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282689"/>
            <a:ext cx="7886700" cy="466763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20</a:t>
            </a:fld>
            <a:endParaRPr lang="zh-TW" altLang="en-US"/>
          </a:p>
        </p:txBody>
      </p:sp>
      <p:pic>
        <p:nvPicPr>
          <p:cNvPr id="1026" name="Picture 2" descr="https://craftofcoding.files.wordpress.com/2013/10/pi_forspaghetti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90938" y="1296615"/>
            <a:ext cx="3723153" cy="52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mnftiu.cc/wp-content/uploads/2013/12/spaghetti-with-tomato-sauc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858947" y="4383112"/>
            <a:ext cx="2001706" cy="174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50787" y="6356351"/>
            <a:ext cx="483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</a:rPr>
              <a:t>https://craftofcoding.wordpress.com/2013/10/07/what-is-spaghetti-code</a:t>
            </a:r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</a:rPr>
              <a:t>http://www.quora.com/What-does-spaghetti-code-actually-look-like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8" name="Picture 4" descr="http://qph.is.quoracdn.net/main-qimg-30fddfc623620b01a3e5c791337caae8?convert_to_webp=true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35889" y="1391497"/>
            <a:ext cx="2696872" cy="467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6751877" y="1282689"/>
            <a:ext cx="210877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/>
              <a:t>FORTRAN’s three-way arithmetic IF</a:t>
            </a:r>
          </a:p>
          <a:p>
            <a:r>
              <a:rPr lang="en-US" altLang="zh-TW" sz="1600" dirty="0" smtClean="0"/>
              <a:t>Jump to one </a:t>
            </a:r>
            <a:r>
              <a:rPr lang="en-US" altLang="zh-TW" sz="1600" dirty="0"/>
              <a:t>of three </a:t>
            </a:r>
            <a:r>
              <a:rPr lang="en-US" altLang="zh-TW" sz="1600" dirty="0" smtClean="0"/>
              <a:t>locations in the </a:t>
            </a:r>
            <a:r>
              <a:rPr lang="en-US" altLang="zh-TW" sz="1600" dirty="0"/>
              <a:t>program depending on the </a:t>
            </a:r>
            <a:r>
              <a:rPr lang="en-US" altLang="zh-TW" sz="1600" dirty="0" smtClean="0"/>
              <a:t>whether expression was negative</a:t>
            </a:r>
            <a:r>
              <a:rPr lang="en-US" altLang="zh-TW" sz="1600" dirty="0"/>
              <a:t>, zero, or </a:t>
            </a:r>
            <a:r>
              <a:rPr lang="en-US" altLang="zh-TW" sz="1600" dirty="0" smtClean="0"/>
              <a:t>positive.  </a:t>
            </a:r>
          </a:p>
        </p:txBody>
      </p:sp>
    </p:spTree>
    <p:extLst>
      <p:ext uri="{BB962C8B-B14F-4D97-AF65-F5344CB8AC3E}">
        <p14:creationId xmlns:p14="http://schemas.microsoft.com/office/powerpoint/2010/main" xmlns="" val="167003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Spaghetti Circuit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21</a:t>
            </a:fld>
            <a:endParaRPr lang="zh-TW" altLang="en-US"/>
          </a:p>
        </p:txBody>
      </p:sp>
      <p:pic>
        <p:nvPicPr>
          <p:cNvPr id="2050" name="Picture 2" descr="http://qph.is.quoracdn.net/main-qimg-917770742b13053c9e1bd0dd3549e2ea?convert_to_webp=tru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6890" y="1509333"/>
            <a:ext cx="4090500" cy="305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qph.is.quoracdn.net/main-qimg-3232c8ffa35520b59aab503f0a7231ec?convert_to_webp=tru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34000" y="3136772"/>
            <a:ext cx="44479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897938" y="1572528"/>
            <a:ext cx="2182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ym typeface="Wingdings" panose="05000000000000000000" pitchFamily="2" charset="2"/>
              </a:rPr>
              <a:t> </a:t>
            </a:r>
            <a:r>
              <a:rPr lang="en-US" altLang="zh-TW" sz="2000" dirty="0" smtClean="0"/>
              <a:t>Spaghetti circuit</a:t>
            </a:r>
            <a:endParaRPr lang="zh-TW" altLang="en-US" sz="2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4897938" y="2611884"/>
            <a:ext cx="1758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↓ Clean circuit</a:t>
            </a:r>
            <a:endParaRPr lang="zh-TW" altLang="en-US" sz="2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98919" y="6500047"/>
            <a:ext cx="5192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</a:rPr>
              <a:t>http</a:t>
            </a:r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</a:rPr>
              <a:t>://www.quora.com/What-does-spaghetti-code-actually-look-like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4152" y="5703737"/>
            <a:ext cx="3485579" cy="5880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r>
              <a:rPr lang="en-US" altLang="zh-TW" dirty="0" smtClean="0">
                <a:solidFill>
                  <a:schemeClr val="tx1"/>
                </a:solidFill>
              </a:rPr>
              <a:t>What do you think the possible function of these circuits is?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2054" name="Picture 6" descr="http://livlyevent.blog.so-net.ne.jp/_images/blog/_4dc/livlyevent/20110405_1.jpg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52258" y="5706006"/>
            <a:ext cx="492009" cy="54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737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Structured Programming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Basic structures</a:t>
            </a:r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dirty="0" smtClean="0"/>
              <a:t>All programs can be equivalently transformed to those use </a:t>
            </a:r>
            <a:r>
              <a:rPr lang="en-US" altLang="zh-TW" b="1" dirty="0" smtClean="0">
                <a:solidFill>
                  <a:srgbClr val="800080"/>
                </a:solidFill>
              </a:rPr>
              <a:t>only</a:t>
            </a:r>
            <a:r>
              <a:rPr lang="en-US" altLang="zh-TW" dirty="0" smtClean="0"/>
              <a:t> the above three structures</a:t>
            </a:r>
            <a:endParaRPr lang="zh-TW" altLang="en-US" i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10" name="流程圖: 決策 9"/>
          <p:cNvSpPr/>
          <p:nvPr/>
        </p:nvSpPr>
        <p:spPr>
          <a:xfrm>
            <a:off x="3175934" y="2362693"/>
            <a:ext cx="1828799" cy="708727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Condition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4463789" y="3196198"/>
            <a:ext cx="1339913" cy="3892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Statement(s)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5" name="手繪多邊形 14"/>
          <p:cNvSpPr/>
          <p:nvPr/>
        </p:nvSpPr>
        <p:spPr>
          <a:xfrm>
            <a:off x="5004733" y="2717055"/>
            <a:ext cx="129013" cy="479143"/>
          </a:xfrm>
          <a:custGeom>
            <a:avLst/>
            <a:gdLst>
              <a:gd name="connsiteX0" fmla="*/ 0 w 273050"/>
              <a:gd name="connsiteY0" fmla="*/ 0 h 654050"/>
              <a:gd name="connsiteX1" fmla="*/ 273050 w 273050"/>
              <a:gd name="connsiteY1" fmla="*/ 0 h 654050"/>
              <a:gd name="connsiteX2" fmla="*/ 273050 w 273050"/>
              <a:gd name="connsiteY2" fmla="*/ 654050 h 654050"/>
              <a:gd name="connsiteX3" fmla="*/ 273050 w 273050"/>
              <a:gd name="connsiteY3" fmla="*/ 654050 h 6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050" h="654050">
                <a:moveTo>
                  <a:pt x="0" y="0"/>
                </a:moveTo>
                <a:lnTo>
                  <a:pt x="273050" y="0"/>
                </a:lnTo>
                <a:lnTo>
                  <a:pt x="273050" y="654050"/>
                </a:lnTo>
                <a:lnTo>
                  <a:pt x="273050" y="654050"/>
                </a:lnTo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20" name="直線接點 19"/>
          <p:cNvCxnSpPr/>
          <p:nvPr/>
        </p:nvCxnSpPr>
        <p:spPr>
          <a:xfrm flipH="1">
            <a:off x="4090334" y="2237915"/>
            <a:ext cx="1" cy="1247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手繪多邊形 20"/>
          <p:cNvSpPr/>
          <p:nvPr/>
        </p:nvSpPr>
        <p:spPr>
          <a:xfrm flipH="1">
            <a:off x="3046919" y="2717054"/>
            <a:ext cx="129013" cy="479143"/>
          </a:xfrm>
          <a:custGeom>
            <a:avLst/>
            <a:gdLst>
              <a:gd name="connsiteX0" fmla="*/ 0 w 273050"/>
              <a:gd name="connsiteY0" fmla="*/ 0 h 654050"/>
              <a:gd name="connsiteX1" fmla="*/ 273050 w 273050"/>
              <a:gd name="connsiteY1" fmla="*/ 0 h 654050"/>
              <a:gd name="connsiteX2" fmla="*/ 273050 w 273050"/>
              <a:gd name="connsiteY2" fmla="*/ 654050 h 654050"/>
              <a:gd name="connsiteX3" fmla="*/ 273050 w 273050"/>
              <a:gd name="connsiteY3" fmla="*/ 654050 h 6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050" h="654050">
                <a:moveTo>
                  <a:pt x="0" y="0"/>
                </a:moveTo>
                <a:lnTo>
                  <a:pt x="273050" y="0"/>
                </a:lnTo>
                <a:lnTo>
                  <a:pt x="273050" y="654050"/>
                </a:lnTo>
                <a:lnTo>
                  <a:pt x="273050" y="654050"/>
                </a:lnTo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2376962" y="3197206"/>
            <a:ext cx="1339913" cy="3892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Statement(s)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24" name="直線接點 23"/>
          <p:cNvCxnSpPr/>
          <p:nvPr/>
        </p:nvCxnSpPr>
        <p:spPr>
          <a:xfrm flipH="1">
            <a:off x="3050578" y="3606474"/>
            <a:ext cx="1" cy="1247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流程圖: 決策 24"/>
          <p:cNvSpPr/>
          <p:nvPr/>
        </p:nvSpPr>
        <p:spPr>
          <a:xfrm>
            <a:off x="6393940" y="2355467"/>
            <a:ext cx="1828799" cy="708727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Condition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28" name="直線接點 27"/>
          <p:cNvCxnSpPr/>
          <p:nvPr/>
        </p:nvCxnSpPr>
        <p:spPr>
          <a:xfrm>
            <a:off x="7308340" y="2129535"/>
            <a:ext cx="1" cy="22593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圓角矩形 29"/>
          <p:cNvSpPr/>
          <p:nvPr/>
        </p:nvSpPr>
        <p:spPr>
          <a:xfrm>
            <a:off x="6632157" y="3181489"/>
            <a:ext cx="1339913" cy="3892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Statement(s)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33" name="直線接點 32"/>
          <p:cNvCxnSpPr>
            <a:stCxn id="25" idx="2"/>
          </p:cNvCxnSpPr>
          <p:nvPr/>
        </p:nvCxnSpPr>
        <p:spPr>
          <a:xfrm flipH="1">
            <a:off x="7308338" y="3064194"/>
            <a:ext cx="2" cy="125786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手繪多邊形 33"/>
          <p:cNvSpPr/>
          <p:nvPr/>
        </p:nvSpPr>
        <p:spPr>
          <a:xfrm>
            <a:off x="6219727" y="2706986"/>
            <a:ext cx="1086415" cy="1186004"/>
          </a:xfrm>
          <a:custGeom>
            <a:avLst/>
            <a:gdLst>
              <a:gd name="connsiteX0" fmla="*/ 172015 w 1086415"/>
              <a:gd name="connsiteY0" fmla="*/ 0 h 1186004"/>
              <a:gd name="connsiteX1" fmla="*/ 0 w 1086415"/>
              <a:gd name="connsiteY1" fmla="*/ 0 h 1186004"/>
              <a:gd name="connsiteX2" fmla="*/ 0 w 1086415"/>
              <a:gd name="connsiteY2" fmla="*/ 1068309 h 1186004"/>
              <a:gd name="connsiteX3" fmla="*/ 1086415 w 1086415"/>
              <a:gd name="connsiteY3" fmla="*/ 1068309 h 1186004"/>
              <a:gd name="connsiteX4" fmla="*/ 1086415 w 1086415"/>
              <a:gd name="connsiteY4" fmla="*/ 1186004 h 118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415" h="1186004">
                <a:moveTo>
                  <a:pt x="172015" y="0"/>
                </a:moveTo>
                <a:lnTo>
                  <a:pt x="0" y="0"/>
                </a:lnTo>
                <a:lnTo>
                  <a:pt x="0" y="1068309"/>
                </a:lnTo>
                <a:lnTo>
                  <a:pt x="1086415" y="1068309"/>
                </a:lnTo>
                <a:lnTo>
                  <a:pt x="1086415" y="1186004"/>
                </a:ln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5" name="手繪多邊形 34"/>
          <p:cNvSpPr/>
          <p:nvPr/>
        </p:nvSpPr>
        <p:spPr>
          <a:xfrm>
            <a:off x="7306142" y="2254313"/>
            <a:ext cx="1204111" cy="1403287"/>
          </a:xfrm>
          <a:custGeom>
            <a:avLst/>
            <a:gdLst>
              <a:gd name="connsiteX0" fmla="*/ 0 w 1204111"/>
              <a:gd name="connsiteY0" fmla="*/ 1312752 h 1403287"/>
              <a:gd name="connsiteX1" fmla="*/ 0 w 1204111"/>
              <a:gd name="connsiteY1" fmla="*/ 1403287 h 1403287"/>
              <a:gd name="connsiteX2" fmla="*/ 1204111 w 1204111"/>
              <a:gd name="connsiteY2" fmla="*/ 1403287 h 1403287"/>
              <a:gd name="connsiteX3" fmla="*/ 1204111 w 1204111"/>
              <a:gd name="connsiteY3" fmla="*/ 0 h 1403287"/>
              <a:gd name="connsiteX4" fmla="*/ 0 w 1204111"/>
              <a:gd name="connsiteY4" fmla="*/ 0 h 140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111" h="1403287">
                <a:moveTo>
                  <a:pt x="0" y="1312752"/>
                </a:moveTo>
                <a:lnTo>
                  <a:pt x="0" y="1403287"/>
                </a:lnTo>
                <a:lnTo>
                  <a:pt x="1204111" y="1403287"/>
                </a:lnTo>
                <a:lnTo>
                  <a:pt x="1204111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40" name="群組 39"/>
          <p:cNvGrpSpPr/>
          <p:nvPr/>
        </p:nvGrpSpPr>
        <p:grpSpPr>
          <a:xfrm>
            <a:off x="443616" y="2202476"/>
            <a:ext cx="1520982" cy="1791787"/>
            <a:chOff x="362139" y="2202476"/>
            <a:chExt cx="1520982" cy="1791787"/>
          </a:xfrm>
        </p:grpSpPr>
        <p:sp>
          <p:nvSpPr>
            <p:cNvPr id="5" name="圓角矩形 4"/>
            <p:cNvSpPr/>
            <p:nvPr/>
          </p:nvSpPr>
          <p:spPr>
            <a:xfrm>
              <a:off x="464268" y="2389643"/>
              <a:ext cx="1339913" cy="3892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Statement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464267" y="2903720"/>
              <a:ext cx="1339913" cy="3892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</a:rPr>
                <a:t>Statement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464266" y="3417797"/>
              <a:ext cx="1339913" cy="3892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Statement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直線接點 8"/>
            <p:cNvCxnSpPr>
              <a:stCxn id="5" idx="2"/>
              <a:endCxn id="7" idx="0"/>
            </p:cNvCxnSpPr>
            <p:nvPr/>
          </p:nvCxnSpPr>
          <p:spPr>
            <a:xfrm flipH="1">
              <a:off x="1134224" y="2778942"/>
              <a:ext cx="1" cy="124778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直線接點 10"/>
            <p:cNvCxnSpPr/>
            <p:nvPr/>
          </p:nvCxnSpPr>
          <p:spPr>
            <a:xfrm flipH="1">
              <a:off x="1134222" y="3293019"/>
              <a:ext cx="1" cy="124778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直線接點 11"/>
            <p:cNvCxnSpPr/>
            <p:nvPr/>
          </p:nvCxnSpPr>
          <p:spPr>
            <a:xfrm flipH="1">
              <a:off x="1134222" y="3814006"/>
              <a:ext cx="1" cy="18025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1134221" y="2202476"/>
              <a:ext cx="1" cy="18716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" name="矩形 36"/>
            <p:cNvSpPr/>
            <p:nvPr/>
          </p:nvSpPr>
          <p:spPr>
            <a:xfrm>
              <a:off x="362139" y="2327254"/>
              <a:ext cx="1520982" cy="1565736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654116" y="4176209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Sequence</a:t>
            </a:r>
            <a:endParaRPr lang="zh-TW" altLang="en-US" b="1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2804340" y="4176209"/>
            <a:ext cx="257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/>
              <a:t>Selection (or choice)</a:t>
            </a:r>
          </a:p>
          <a:p>
            <a:pPr algn="ctr"/>
            <a:r>
              <a:rPr lang="en-US" altLang="zh-TW" dirty="0" smtClean="0"/>
              <a:t>If(condition) {…} else {…}</a:t>
            </a:r>
            <a:endParaRPr lang="zh-TW" altLang="en-US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6125444" y="4176209"/>
            <a:ext cx="235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/>
              <a:t>Repetition (or looping)</a:t>
            </a:r>
          </a:p>
          <a:p>
            <a:pPr algn="ctr"/>
            <a:r>
              <a:rPr lang="en-US" altLang="zh-TW" dirty="0" smtClean="0"/>
              <a:t>While(condition) {…}</a:t>
            </a:r>
            <a:endParaRPr lang="zh-TW" altLang="en-US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2740402" y="2355208"/>
            <a:ext cx="60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True</a:t>
            </a:r>
            <a:endParaRPr lang="zh-TW" altLang="en-US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4903932" y="2362693"/>
            <a:ext cx="652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False</a:t>
            </a:r>
            <a:endParaRPr lang="zh-TW" altLang="en-US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5916935" y="2362693"/>
            <a:ext cx="652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False</a:t>
            </a:r>
            <a:endParaRPr lang="zh-TW" altLang="en-US" dirty="0"/>
          </a:p>
        </p:txBody>
      </p:sp>
      <p:sp>
        <p:nvSpPr>
          <p:cNvPr id="45" name="文字方塊 44"/>
          <p:cNvSpPr txBox="1"/>
          <p:nvPr/>
        </p:nvSpPr>
        <p:spPr>
          <a:xfrm>
            <a:off x="7483516" y="2874250"/>
            <a:ext cx="59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True</a:t>
            </a:r>
            <a:endParaRPr lang="zh-TW" altLang="en-US" dirty="0"/>
          </a:p>
        </p:txBody>
      </p:sp>
      <p:cxnSp>
        <p:nvCxnSpPr>
          <p:cNvPr id="46" name="直線接點 45"/>
          <p:cNvCxnSpPr/>
          <p:nvPr/>
        </p:nvCxnSpPr>
        <p:spPr>
          <a:xfrm flipH="1">
            <a:off x="5128704" y="3595211"/>
            <a:ext cx="1" cy="1247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xmlns="" val="22128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Structured </a:t>
            </a:r>
            <a:r>
              <a:rPr lang="en-US" altLang="zh-TW" dirty="0" smtClean="0"/>
              <a:t>Programming (Cont’d)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3"/>
            <a:ext cx="7886700" cy="4847018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Pros</a:t>
            </a:r>
          </a:p>
          <a:p>
            <a:pPr lvl="1"/>
            <a:r>
              <a:rPr lang="en-US" altLang="zh-TW" dirty="0" smtClean="0"/>
              <a:t>Easy to </a:t>
            </a:r>
            <a:r>
              <a:rPr lang="en-US" altLang="zh-TW" dirty="0" smtClean="0">
                <a:solidFill>
                  <a:srgbClr val="800080"/>
                </a:solidFill>
              </a:rPr>
              <a:t>understand</a:t>
            </a:r>
          </a:p>
          <a:p>
            <a:pPr lvl="1"/>
            <a:r>
              <a:rPr lang="en-US" altLang="zh-TW" dirty="0" smtClean="0"/>
              <a:t>Easy to </a:t>
            </a:r>
            <a:r>
              <a:rPr lang="en-US" altLang="zh-TW" dirty="0" smtClean="0">
                <a:solidFill>
                  <a:srgbClr val="800080"/>
                </a:solidFill>
              </a:rPr>
              <a:t>maintain</a:t>
            </a:r>
          </a:p>
          <a:p>
            <a:pPr lvl="1"/>
            <a:r>
              <a:rPr lang="en-US" altLang="zh-TW" dirty="0" smtClean="0"/>
              <a:t>Easy to </a:t>
            </a:r>
            <a:r>
              <a:rPr lang="en-US" altLang="zh-TW" dirty="0" smtClean="0">
                <a:solidFill>
                  <a:srgbClr val="800080"/>
                </a:solidFill>
              </a:rPr>
              <a:t>analyze</a:t>
            </a:r>
          </a:p>
          <a:p>
            <a:pPr lvl="2"/>
            <a:endParaRPr lang="en-US" altLang="zh-TW" dirty="0" smtClean="0"/>
          </a:p>
          <a:p>
            <a:r>
              <a:rPr lang="en-US" altLang="zh-TW" dirty="0" smtClean="0"/>
              <a:t>Pure structured languages strictly disallow C/C++’s</a:t>
            </a:r>
          </a:p>
          <a:p>
            <a:pPr lvl="1"/>
            <a:r>
              <a:rPr lang="en-US" altLang="zh-TW" i="1" dirty="0" err="1" smtClean="0"/>
              <a:t>goto</a:t>
            </a:r>
            <a:endParaRPr lang="en-US" altLang="zh-TW" i="1" dirty="0" smtClean="0"/>
          </a:p>
          <a:p>
            <a:pPr lvl="1"/>
            <a:r>
              <a:rPr lang="en-US" altLang="zh-TW" i="1" dirty="0" smtClean="0"/>
              <a:t>break</a:t>
            </a:r>
          </a:p>
          <a:p>
            <a:pPr lvl="1"/>
            <a:r>
              <a:rPr lang="en-US" altLang="zh-TW" i="1" dirty="0" smtClean="0"/>
              <a:t>continue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615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Structured Programming (Cont’d)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Compared with non-structured programming</a:t>
            </a:r>
          </a:p>
          <a:p>
            <a:pPr lvl="1"/>
            <a:r>
              <a:rPr lang="en-US" altLang="zh-TW" dirty="0" smtClean="0"/>
              <a:t>Structured programming restricts programmers' freedom </a:t>
            </a:r>
          </a:p>
          <a:p>
            <a:pPr lvl="1"/>
            <a:r>
              <a:rPr lang="en-US" altLang="zh-TW" dirty="0" smtClean="0"/>
              <a:t>Structured programming prevents spaghetti codes</a:t>
            </a:r>
          </a:p>
          <a:p>
            <a:pPr lvl="1"/>
            <a:r>
              <a:rPr lang="en-US" altLang="zh-TW" dirty="0"/>
              <a:t>Structured </a:t>
            </a:r>
            <a:r>
              <a:rPr lang="en-US" altLang="zh-TW" dirty="0" smtClean="0"/>
              <a:t>programming does not change programmability</a:t>
            </a:r>
          </a:p>
          <a:p>
            <a:pPr lvl="2"/>
            <a:r>
              <a:rPr lang="en-US" altLang="zh-TW" dirty="0" smtClean="0"/>
              <a:t>Whatever problem non-structured programming can solve can also be done using structured programming (and vice versa)</a:t>
            </a:r>
          </a:p>
          <a:p>
            <a:pPr lvl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5458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Structured Programming (Cont’d)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3"/>
            <a:ext cx="4396217" cy="4667630"/>
          </a:xfrm>
        </p:spPr>
        <p:txBody>
          <a:bodyPr/>
          <a:lstStyle/>
          <a:p>
            <a:r>
              <a:rPr lang="en-US" altLang="zh-TW" dirty="0"/>
              <a:t>C and C++ are structured languages but NOT pure </a:t>
            </a:r>
            <a:r>
              <a:rPr lang="en-US" altLang="zh-TW" dirty="0" smtClean="0"/>
              <a:t>ones</a:t>
            </a:r>
          </a:p>
          <a:p>
            <a:pPr lvl="1"/>
            <a:r>
              <a:rPr lang="en-US" altLang="zh-TW" i="1" dirty="0" err="1" smtClean="0"/>
              <a:t>goto</a:t>
            </a:r>
            <a:r>
              <a:rPr lang="en-US" altLang="zh-TW" i="1" dirty="0" smtClean="0"/>
              <a:t>, break, continue</a:t>
            </a:r>
            <a:r>
              <a:rPr lang="en-US" altLang="zh-TW" dirty="0" smtClean="0"/>
              <a:t> statements are allowed</a:t>
            </a:r>
          </a:p>
          <a:p>
            <a:pPr lvl="2"/>
            <a:endParaRPr lang="en-US" altLang="zh-TW" dirty="0"/>
          </a:p>
          <a:p>
            <a:r>
              <a:rPr lang="en-US" altLang="zh-TW" i="1" dirty="0" err="1" smtClean="0">
                <a:solidFill>
                  <a:srgbClr val="800080"/>
                </a:solidFill>
              </a:rPr>
              <a:t>goto</a:t>
            </a:r>
            <a:r>
              <a:rPr lang="en-US" altLang="zh-TW" dirty="0" smtClean="0">
                <a:solidFill>
                  <a:srgbClr val="800080"/>
                </a:solidFill>
              </a:rPr>
              <a:t> </a:t>
            </a:r>
            <a:r>
              <a:rPr lang="en-US" altLang="zh-TW" dirty="0">
                <a:solidFill>
                  <a:srgbClr val="800080"/>
                </a:solidFill>
              </a:rPr>
              <a:t>statement is </a:t>
            </a:r>
            <a:r>
              <a:rPr lang="en-US" altLang="zh-TW" dirty="0" smtClean="0">
                <a:solidFill>
                  <a:srgbClr val="800080"/>
                </a:solidFill>
              </a:rPr>
              <a:t>notorious but not </a:t>
            </a:r>
            <a:r>
              <a:rPr lang="en-US" altLang="zh-TW" dirty="0">
                <a:solidFill>
                  <a:srgbClr val="800080"/>
                </a:solidFill>
              </a:rPr>
              <a:t>always bad</a:t>
            </a:r>
          </a:p>
          <a:p>
            <a:pPr lvl="1"/>
            <a:r>
              <a:rPr lang="en-US" altLang="zh-TW" dirty="0"/>
              <a:t>See the example on the right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25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329667" y="1503730"/>
            <a:ext cx="3417167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  <a:highlight>
                  <a:srgbClr val="FFFFFF"/>
                </a:highlight>
              </a:rPr>
              <a:t>for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x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en-US" altLang="zh-TW" dirty="0" smtClean="0">
                <a:solidFill>
                  <a:srgbClr val="FF8000"/>
                </a:solidFill>
                <a:highlight>
                  <a:srgbClr val="FFFFFF"/>
                </a:highlight>
              </a:rPr>
              <a:t>0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;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 x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&lt;</a:t>
            </a:r>
            <a:r>
              <a:rPr lang="en-US" altLang="zh-TW" dirty="0" smtClean="0">
                <a:solidFill>
                  <a:srgbClr val="FF8000"/>
                </a:solidFill>
                <a:highlight>
                  <a:srgbClr val="FFFFFF"/>
                </a:highlight>
              </a:rPr>
              <a:t>1000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;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 x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++){</a:t>
            </a:r>
            <a:endParaRPr lang="en-US" altLang="zh-TW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</a:t>
            </a:r>
            <a:r>
              <a:rPr lang="en-US" altLang="zh-TW" b="1" dirty="0" smtClean="0">
                <a:solidFill>
                  <a:srgbClr val="0000FF"/>
                </a:solidFill>
                <a:highlight>
                  <a:srgbClr val="FFFFFF"/>
                </a:highlight>
              </a:rPr>
              <a:t>for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y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en-US" altLang="zh-TW" dirty="0" smtClean="0">
                <a:solidFill>
                  <a:srgbClr val="FF8000"/>
                </a:solidFill>
                <a:highlight>
                  <a:srgbClr val="FFFFFF"/>
                </a:highlight>
              </a:rPr>
              <a:t>0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;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 y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&lt;</a:t>
            </a:r>
            <a:r>
              <a:rPr lang="en-US" altLang="zh-TW" dirty="0" smtClean="0">
                <a:solidFill>
                  <a:srgbClr val="FF8000"/>
                </a:solidFill>
                <a:highlight>
                  <a:srgbClr val="FFFFFF"/>
                </a:highlight>
              </a:rPr>
              <a:t>1000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;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 y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++){</a:t>
            </a:r>
          </a:p>
          <a:p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   </a:t>
            </a:r>
            <a:r>
              <a:rPr lang="en-US" altLang="zh-TW" b="1" dirty="0" smtClean="0">
                <a:solidFill>
                  <a:srgbClr val="0000FF"/>
                </a:solidFill>
                <a:highlight>
                  <a:srgbClr val="FFFFFF"/>
                </a:highlight>
              </a:rPr>
              <a:t>for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z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en-US" altLang="zh-TW" dirty="0" smtClean="0">
                <a:solidFill>
                  <a:srgbClr val="FF8000"/>
                </a:solidFill>
                <a:highlight>
                  <a:srgbClr val="FFFFFF"/>
                </a:highlight>
              </a:rPr>
              <a:t>0</a:t>
            </a:r>
            <a:r>
              <a:rPr lang="en-US" altLang="zh-TW" b="1" dirty="0">
                <a:solidFill>
                  <a:srgbClr val="000080"/>
                </a:solidFill>
                <a:highlight>
                  <a:srgbClr val="FFFFFF"/>
                </a:highlight>
              </a:rPr>
              <a:t>;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z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&lt;</a:t>
            </a:r>
            <a:r>
              <a:rPr lang="en-US" altLang="zh-TW" dirty="0" smtClean="0">
                <a:solidFill>
                  <a:srgbClr val="FF8000"/>
                </a:solidFill>
                <a:highlight>
                  <a:srgbClr val="FFFFFF"/>
                </a:highlight>
              </a:rPr>
              <a:t>1000</a:t>
            </a:r>
            <a:r>
              <a:rPr lang="en-US" altLang="zh-TW" b="1" dirty="0">
                <a:solidFill>
                  <a:srgbClr val="000080"/>
                </a:solidFill>
                <a:highlight>
                  <a:srgbClr val="FFFFFF"/>
                </a:highlight>
              </a:rPr>
              <a:t>;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z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++){</a:t>
            </a:r>
            <a:endParaRPr lang="en-US" altLang="zh-TW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        </a:t>
            </a:r>
            <a:r>
              <a:rPr lang="en-US" altLang="zh-TW" b="1" dirty="0" smtClean="0">
                <a:solidFill>
                  <a:srgbClr val="0000FF"/>
                </a:solidFill>
                <a:highlight>
                  <a:srgbClr val="FFFFFF"/>
                </a:highlight>
              </a:rPr>
              <a:t>if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 g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x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, 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y, z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) &gt; 0 ){</a:t>
            </a:r>
          </a:p>
          <a:p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            </a:t>
            </a:r>
            <a:r>
              <a:rPr lang="en-US" altLang="zh-TW" dirty="0" err="1" smtClean="0">
                <a:solidFill>
                  <a:srgbClr val="000000"/>
                </a:solidFill>
                <a:highlight>
                  <a:srgbClr val="FFFFFF"/>
                </a:highlight>
              </a:rPr>
              <a:t>cout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&lt;&lt;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 x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 &lt;&lt; “, ” </a:t>
            </a:r>
            <a:b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</a:b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                         &lt;&lt; </a:t>
            </a:r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y 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&lt;&lt; “, ” &lt;&lt; z;</a:t>
            </a:r>
          </a:p>
          <a:p>
            <a:r>
              <a:rPr lang="en-US" altLang="zh-TW" b="1" dirty="0">
                <a:solidFill>
                  <a:srgbClr val="000080"/>
                </a:solidFill>
                <a:highlight>
                  <a:srgbClr val="FFFFFF"/>
                </a:highlight>
              </a:rPr>
              <a:t> 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               </a:t>
            </a:r>
            <a:r>
              <a:rPr lang="en-US" altLang="zh-TW" b="1" dirty="0" err="1">
                <a:solidFill>
                  <a:srgbClr val="0000FF"/>
                </a:solidFill>
                <a:highlight>
                  <a:srgbClr val="FFFFFF"/>
                </a:highlight>
              </a:rPr>
              <a:t>goto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</a:rPr>
              <a:t> END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;</a:t>
            </a:r>
          </a:p>
          <a:p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            }</a:t>
            </a:r>
          </a:p>
          <a:p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        }</a:t>
            </a:r>
            <a:endParaRPr lang="en-US" altLang="zh-TW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zh-TW" altLang="en-US" dirty="0" smtClean="0">
                <a:solidFill>
                  <a:srgbClr val="000000"/>
                </a:solidFill>
                <a:highlight>
                  <a:srgbClr val="FFFFFF"/>
                </a:highlight>
              </a:rPr>
              <a:t>    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}</a:t>
            </a:r>
            <a:endParaRPr lang="zh-TW" altLang="en-US" dirty="0" smtClean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}</a:t>
            </a:r>
          </a:p>
          <a:p>
            <a:r>
              <a:rPr lang="en-US" altLang="zh-TW" dirty="0" smtClean="0">
                <a:solidFill>
                  <a:srgbClr val="000000"/>
                </a:solidFill>
                <a:highlight>
                  <a:srgbClr val="FFFFFF"/>
                </a:highlight>
              </a:rPr>
              <a:t>END</a:t>
            </a:r>
            <a:r>
              <a:rPr lang="en-US" altLang="zh-TW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: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177268" y="5060159"/>
            <a:ext cx="3721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Code snippet for searching an integer solution of g(x, y, z)&gt;0 in </a:t>
            </a:r>
            <a:r>
              <a:rPr lang="en-US" altLang="zh-TW" dirty="0"/>
              <a:t>a brute force </a:t>
            </a:r>
            <a:r>
              <a:rPr lang="en-US" altLang="zh-TW" dirty="0" smtClean="0"/>
              <a:t>way.  In this example, it is convenient to use </a:t>
            </a:r>
            <a:r>
              <a:rPr lang="en-US" altLang="zh-TW" dirty="0" err="1" smtClean="0"/>
              <a:t>goto</a:t>
            </a:r>
            <a:r>
              <a:rPr lang="en-US" altLang="zh-TW" dirty="0" smtClean="0"/>
              <a:t> to leave the nested loops.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84497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Object-Oriented Programming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Philosophy of </a:t>
            </a:r>
            <a:r>
              <a:rPr lang="en-US" altLang="zh-TW" dirty="0">
                <a:solidFill>
                  <a:srgbClr val="800080"/>
                </a:solidFill>
              </a:rPr>
              <a:t>divide-and-conquer</a:t>
            </a:r>
            <a:r>
              <a:rPr lang="en-US" altLang="zh-TW" dirty="0">
                <a:solidFill>
                  <a:srgbClr val="C00000"/>
                </a:solidFill>
              </a:rPr>
              <a:t> </a:t>
            </a:r>
            <a:r>
              <a:rPr lang="en-US" altLang="zh-TW" dirty="0"/>
              <a:t>is </a:t>
            </a:r>
            <a:r>
              <a:rPr lang="en-US" altLang="zh-TW" dirty="0" smtClean="0"/>
              <a:t>the same as structured programming</a:t>
            </a:r>
          </a:p>
          <a:p>
            <a:r>
              <a:rPr lang="en-US" altLang="zh-TW" dirty="0" smtClean="0"/>
              <a:t>How a project should be </a:t>
            </a:r>
            <a:r>
              <a:rPr lang="en-US" altLang="zh-TW" dirty="0" smtClean="0">
                <a:solidFill>
                  <a:srgbClr val="800080"/>
                </a:solidFill>
              </a:rPr>
              <a:t>decomposed </a:t>
            </a:r>
            <a:r>
              <a:rPr lang="en-US" altLang="zh-TW" dirty="0" smtClean="0"/>
              <a:t>is changed</a:t>
            </a:r>
          </a:p>
          <a:p>
            <a:pPr lvl="1"/>
            <a:endParaRPr lang="en-US" altLang="zh-TW" dirty="0" smtClean="0"/>
          </a:p>
          <a:p>
            <a:r>
              <a:rPr lang="en-US" altLang="zh-TW" dirty="0" smtClean="0">
                <a:solidFill>
                  <a:srgbClr val="800080"/>
                </a:solidFill>
              </a:rPr>
              <a:t>Decomposition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/>
              <a:t>methods</a:t>
            </a:r>
            <a:endParaRPr lang="en-US" altLang="zh-TW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>
                <a:solidFill>
                  <a:srgbClr val="800080"/>
                </a:solidFill>
              </a:rPr>
              <a:t>Algorithmic </a:t>
            </a:r>
            <a:r>
              <a:rPr lang="en-US" altLang="zh-TW" dirty="0" smtClean="0"/>
              <a:t>(</a:t>
            </a:r>
            <a:r>
              <a:rPr lang="en-US" altLang="zh-TW" dirty="0" smtClean="0">
                <a:solidFill>
                  <a:srgbClr val="800080"/>
                </a:solidFill>
              </a:rPr>
              <a:t>functional</a:t>
            </a:r>
            <a:r>
              <a:rPr lang="en-US" altLang="zh-TW" dirty="0" smtClean="0"/>
              <a:t>) decomposition is used for </a:t>
            </a:r>
            <a:r>
              <a:rPr lang="en-US" altLang="zh-TW" dirty="0"/>
              <a:t>the structured </a:t>
            </a:r>
            <a:r>
              <a:rPr lang="en-US" altLang="zh-TW" dirty="0" smtClean="0"/>
              <a:t>programming method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>
                <a:solidFill>
                  <a:srgbClr val="800080"/>
                </a:solidFill>
              </a:rPr>
              <a:t>Object-oriented</a:t>
            </a:r>
            <a:r>
              <a:rPr lang="en-US" altLang="zh-TW" dirty="0" smtClean="0"/>
              <a:t> </a:t>
            </a:r>
            <a:r>
              <a:rPr lang="en-US" altLang="zh-TW" dirty="0"/>
              <a:t>decomposition </a:t>
            </a:r>
            <a:r>
              <a:rPr lang="en-US" altLang="zh-TW" dirty="0" smtClean="0"/>
              <a:t>is used for </a:t>
            </a:r>
            <a:r>
              <a:rPr lang="en-US" altLang="zh-TW" dirty="0"/>
              <a:t>the </a:t>
            </a:r>
            <a:r>
              <a:rPr lang="en-US" altLang="zh-TW" dirty="0" smtClean="0"/>
              <a:t>object-oriented programming </a:t>
            </a:r>
            <a:r>
              <a:rPr lang="en-US" altLang="zh-TW" dirty="0"/>
              <a:t>method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zh-TW" dirty="0" smtClean="0"/>
          </a:p>
          <a:p>
            <a:pPr lvl="2"/>
            <a:endParaRPr lang="en-US" altLang="zh-TW" dirty="0" smtClean="0"/>
          </a:p>
          <a:p>
            <a:pPr lvl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5249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35516" cy="1019429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Algorithmic/Functional Decomposition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Used </a:t>
            </a:r>
            <a:r>
              <a:rPr lang="en-US" altLang="zh-TW" dirty="0"/>
              <a:t>by structured </a:t>
            </a:r>
            <a:r>
              <a:rPr lang="en-US" altLang="zh-TW" dirty="0" smtClean="0"/>
              <a:t>programming</a:t>
            </a:r>
          </a:p>
          <a:p>
            <a:r>
              <a:rPr lang="en-US" altLang="zh-TW" dirty="0" smtClean="0"/>
              <a:t>View software as a </a:t>
            </a:r>
            <a:r>
              <a:rPr lang="en-US" altLang="zh-TW" dirty="0" smtClean="0">
                <a:solidFill>
                  <a:srgbClr val="800080"/>
                </a:solidFill>
              </a:rPr>
              <a:t>process</a:t>
            </a:r>
          </a:p>
          <a:p>
            <a:r>
              <a:rPr lang="en-US" altLang="zh-TW" dirty="0" smtClean="0"/>
              <a:t>Decompose software into </a:t>
            </a:r>
            <a:r>
              <a:rPr lang="en-US" altLang="zh-TW" dirty="0" smtClean="0">
                <a:solidFill>
                  <a:srgbClr val="800080"/>
                </a:solidFill>
              </a:rPr>
              <a:t>modules </a:t>
            </a:r>
            <a:r>
              <a:rPr lang="en-US" altLang="zh-TW" dirty="0" smtClean="0"/>
              <a:t>that represent </a:t>
            </a:r>
            <a:r>
              <a:rPr lang="en-US" altLang="zh-TW" dirty="0" smtClean="0">
                <a:solidFill>
                  <a:srgbClr val="800080"/>
                </a:solidFill>
              </a:rPr>
              <a:t>steps of the process</a:t>
            </a:r>
          </a:p>
          <a:p>
            <a:pPr lvl="1"/>
            <a:r>
              <a:rPr lang="en-US" altLang="zh-TW" dirty="0" smtClean="0"/>
              <a:t>In C, the modules are </a:t>
            </a:r>
            <a:r>
              <a:rPr lang="en-US" altLang="zh-TW" dirty="0" smtClean="0">
                <a:solidFill>
                  <a:srgbClr val="800080"/>
                </a:solidFill>
              </a:rPr>
              <a:t>functions</a:t>
            </a:r>
            <a:endParaRPr lang="en-US" altLang="zh-TW" dirty="0">
              <a:solidFill>
                <a:srgbClr val="800080"/>
              </a:solidFill>
            </a:endParaRPr>
          </a:p>
          <a:p>
            <a:endParaRPr lang="en-US" altLang="zh-TW" dirty="0" smtClean="0"/>
          </a:p>
          <a:p>
            <a:r>
              <a:rPr lang="en-US" altLang="zh-TW" dirty="0" smtClean="0"/>
              <a:t>Compute-centric perspective</a:t>
            </a:r>
          </a:p>
          <a:p>
            <a:r>
              <a:rPr lang="en-US" altLang="zh-TW" dirty="0" smtClean="0"/>
              <a:t>Data structures are a secondary concern, which is addressed after project decomposed into function modules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6624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Object-Oriented (OO) Decomposition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Used by object-oriented programming</a:t>
            </a:r>
          </a:p>
          <a:p>
            <a:r>
              <a:rPr lang="en-US" altLang="zh-TW" dirty="0" smtClean="0"/>
              <a:t>View software as </a:t>
            </a:r>
            <a:r>
              <a:rPr lang="en-US" altLang="zh-TW" dirty="0" smtClean="0">
                <a:solidFill>
                  <a:srgbClr val="800080"/>
                </a:solidFill>
              </a:rPr>
              <a:t>a set of well-defined objects</a:t>
            </a:r>
          </a:p>
          <a:p>
            <a:pPr lvl="1"/>
            <a:r>
              <a:rPr lang="en-US" altLang="zh-TW" dirty="0" smtClean="0"/>
              <a:t>Objects model </a:t>
            </a:r>
            <a:r>
              <a:rPr lang="en-US" altLang="zh-TW" dirty="0" smtClean="0">
                <a:solidFill>
                  <a:srgbClr val="800080"/>
                </a:solidFill>
              </a:rPr>
              <a:t>entities </a:t>
            </a:r>
            <a:r>
              <a:rPr lang="en-US" altLang="zh-TW" dirty="0" smtClean="0"/>
              <a:t>in the </a:t>
            </a:r>
            <a:r>
              <a:rPr lang="en-US" altLang="zh-TW" dirty="0" smtClean="0">
                <a:solidFill>
                  <a:srgbClr val="800080"/>
                </a:solidFill>
              </a:rPr>
              <a:t>application domain</a:t>
            </a:r>
            <a:endParaRPr lang="en-US" altLang="zh-TW" dirty="0" smtClean="0"/>
          </a:p>
          <a:p>
            <a:pPr lvl="2"/>
            <a:r>
              <a:rPr lang="en-US" altLang="zh-TW" dirty="0" smtClean="0"/>
              <a:t>e.g., students, courses, and teachers in a course scheduling system</a:t>
            </a:r>
          </a:p>
          <a:p>
            <a:pPr lvl="1"/>
            <a:r>
              <a:rPr lang="en-US" altLang="zh-TW" dirty="0" smtClean="0"/>
              <a:t>Objects interact with one another to form software system</a:t>
            </a:r>
          </a:p>
          <a:p>
            <a:r>
              <a:rPr lang="en-US" altLang="zh-TW" dirty="0" smtClean="0"/>
              <a:t>Algorithmic or functional decomposition is addressed after the system has been decomposed into objects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0759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OO Decomposition (cont'd)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Pros</a:t>
            </a:r>
          </a:p>
          <a:p>
            <a:pPr lvl="1"/>
            <a:r>
              <a:rPr lang="en-US" altLang="zh-TW" dirty="0"/>
              <a:t>Encourage the </a:t>
            </a:r>
            <a:r>
              <a:rPr lang="en-US" altLang="zh-TW" dirty="0">
                <a:solidFill>
                  <a:srgbClr val="800080"/>
                </a:solidFill>
              </a:rPr>
              <a:t>reuse </a:t>
            </a:r>
            <a:r>
              <a:rPr lang="en-US" altLang="zh-TW" dirty="0"/>
              <a:t>of software</a:t>
            </a:r>
          </a:p>
          <a:p>
            <a:pPr lvl="1"/>
            <a:r>
              <a:rPr lang="en-US" altLang="zh-TW" dirty="0"/>
              <a:t>Software becomes more </a:t>
            </a:r>
            <a:r>
              <a:rPr lang="en-US" altLang="zh-TW" dirty="0">
                <a:solidFill>
                  <a:srgbClr val="800080"/>
                </a:solidFill>
              </a:rPr>
              <a:t>flexible </a:t>
            </a:r>
            <a:r>
              <a:rPr lang="en-US" altLang="zh-TW" dirty="0"/>
              <a:t>that can evolve as requirements change</a:t>
            </a:r>
          </a:p>
          <a:p>
            <a:pPr lvl="1"/>
            <a:r>
              <a:rPr lang="en-US" altLang="zh-TW" dirty="0"/>
              <a:t>More intuitive because objects naturally </a:t>
            </a:r>
            <a:r>
              <a:rPr lang="en-US" altLang="zh-TW" dirty="0">
                <a:solidFill>
                  <a:srgbClr val="800080"/>
                </a:solidFill>
              </a:rPr>
              <a:t>model </a:t>
            </a:r>
            <a:r>
              <a:rPr lang="en-US" altLang="zh-TW" dirty="0"/>
              <a:t>entities in the </a:t>
            </a:r>
            <a:r>
              <a:rPr lang="en-US" altLang="zh-TW" dirty="0">
                <a:solidFill>
                  <a:srgbClr val="800080"/>
                </a:solidFill>
              </a:rPr>
              <a:t>application domain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864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System Life Cycle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Large-scale computer programs = </a:t>
            </a:r>
            <a:r>
              <a:rPr lang="en-US" altLang="zh-TW" b="1" dirty="0" smtClean="0"/>
              <a:t>systems</a:t>
            </a:r>
            <a:r>
              <a:rPr lang="en-US" altLang="zh-TW" dirty="0" smtClean="0"/>
              <a:t> containing many complex interacting parts</a:t>
            </a:r>
          </a:p>
          <a:p>
            <a:r>
              <a:rPr lang="en-US" altLang="zh-TW" dirty="0" smtClean="0"/>
              <a:t>Five phases of system developing process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/>
              <a:t>Requirements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/>
              <a:t>Analysis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/>
              <a:t>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/>
              <a:t>Refinement and coding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/>
              <a:t>Verification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3</a:t>
            </a:fld>
            <a:endParaRPr lang="zh-TW" altLang="en-US"/>
          </a:p>
        </p:txBody>
      </p:sp>
      <p:sp>
        <p:nvSpPr>
          <p:cNvPr id="5" name="弧形箭號 (左彎) 4"/>
          <p:cNvSpPr/>
          <p:nvPr/>
        </p:nvSpPr>
        <p:spPr>
          <a:xfrm rot="10800000">
            <a:off x="5989194" y="3698060"/>
            <a:ext cx="864754" cy="1572672"/>
          </a:xfrm>
          <a:prstGeom prst="curvedLeftArrow">
            <a:avLst>
              <a:gd name="adj1" fmla="val 28566"/>
              <a:gd name="adj2" fmla="val 64808"/>
              <a:gd name="adj3" fmla="val 291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5668494" y="4232939"/>
            <a:ext cx="1340111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Refinement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7251202" y="2006082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Requirements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251202" y="2773298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Analysis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7251202" y="3540514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Design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7251202" y="4504580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Coding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7251202" y="5270732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Verification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8057429" y="3361126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8057429" y="4128342"/>
            <a:ext cx="0" cy="3762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>
            <a:off x="8057429" y="5092408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8057429" y="2593910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004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Definitions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Object </a:t>
            </a:r>
          </a:p>
          <a:p>
            <a:pPr lvl="1"/>
            <a:r>
              <a:rPr lang="en-US" altLang="zh-TW" dirty="0"/>
              <a:t>E</a:t>
            </a:r>
            <a:r>
              <a:rPr lang="en-US" altLang="zh-TW" dirty="0" smtClean="0"/>
              <a:t>ntity that </a:t>
            </a:r>
            <a:r>
              <a:rPr lang="en-US" altLang="zh-TW" dirty="0"/>
              <a:t>has a local state </a:t>
            </a:r>
            <a:r>
              <a:rPr lang="en-US" altLang="zh-TW" dirty="0" smtClean="0"/>
              <a:t>and performs computations</a:t>
            </a:r>
          </a:p>
          <a:p>
            <a:pPr lvl="2"/>
            <a:r>
              <a:rPr lang="en-US" altLang="zh-TW" dirty="0" smtClean="0"/>
              <a:t>i.e., a combination of </a:t>
            </a:r>
            <a:r>
              <a:rPr lang="en-US" altLang="zh-TW" dirty="0" smtClean="0">
                <a:solidFill>
                  <a:srgbClr val="800080"/>
                </a:solidFill>
              </a:rPr>
              <a:t>data </a:t>
            </a:r>
            <a:r>
              <a:rPr lang="en-US" altLang="zh-TW" dirty="0" smtClean="0"/>
              <a:t>and </a:t>
            </a:r>
            <a:r>
              <a:rPr lang="en-US" altLang="zh-TW" dirty="0" smtClean="0">
                <a:solidFill>
                  <a:srgbClr val="800080"/>
                </a:solidFill>
              </a:rPr>
              <a:t>procedural elements (operations)</a:t>
            </a:r>
          </a:p>
          <a:p>
            <a:pPr lvl="2"/>
            <a:endParaRPr lang="en-US" altLang="zh-TW" dirty="0" smtClean="0"/>
          </a:p>
          <a:p>
            <a:r>
              <a:rPr lang="en-US" altLang="zh-TW" dirty="0" smtClean="0"/>
              <a:t>Object-oriented programming</a:t>
            </a:r>
          </a:p>
          <a:p>
            <a:pPr lvl="1"/>
            <a:r>
              <a:rPr lang="en-US" altLang="zh-TW" dirty="0"/>
              <a:t>M</a:t>
            </a:r>
            <a:r>
              <a:rPr lang="en-US" altLang="zh-TW" dirty="0" smtClean="0"/>
              <a:t>ethod of implementation in which …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altLang="zh-TW" dirty="0" smtClean="0">
                <a:solidFill>
                  <a:srgbClr val="800080"/>
                </a:solidFill>
              </a:rPr>
              <a:t>Objects </a:t>
            </a:r>
            <a:r>
              <a:rPr lang="en-US" altLang="zh-TW" dirty="0" smtClean="0"/>
              <a:t>are the fundamental building blocks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altLang="zh-TW" dirty="0" smtClean="0"/>
              <a:t>Each object is an instance of some </a:t>
            </a:r>
            <a:r>
              <a:rPr lang="en-US" altLang="zh-TW" dirty="0" smtClean="0">
                <a:solidFill>
                  <a:srgbClr val="800080"/>
                </a:solidFill>
              </a:rPr>
              <a:t>type </a:t>
            </a:r>
            <a:r>
              <a:rPr lang="en-US" altLang="zh-TW" dirty="0" smtClean="0"/>
              <a:t>(or </a:t>
            </a:r>
            <a:r>
              <a:rPr lang="en-US" altLang="zh-TW" dirty="0" smtClean="0">
                <a:solidFill>
                  <a:srgbClr val="800080"/>
                </a:solidFill>
              </a:rPr>
              <a:t>class</a:t>
            </a:r>
            <a:r>
              <a:rPr lang="en-US" altLang="zh-TW" dirty="0" smtClean="0"/>
              <a:t>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altLang="zh-TW" dirty="0" smtClean="0"/>
              <a:t>Classes are related to each other by </a:t>
            </a:r>
            <a:r>
              <a:rPr lang="en-US" altLang="zh-TW" dirty="0" smtClean="0">
                <a:solidFill>
                  <a:srgbClr val="800080"/>
                </a:solidFill>
              </a:rPr>
              <a:t>inheritance </a:t>
            </a:r>
            <a:r>
              <a:rPr lang="en-US" altLang="zh-TW" dirty="0" smtClean="0"/>
              <a:t>relationships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9709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Definitions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 language is said to be an </a:t>
            </a:r>
            <a:r>
              <a:rPr lang="en-US" altLang="zh-TW" dirty="0" smtClean="0">
                <a:solidFill>
                  <a:srgbClr val="800080"/>
                </a:solidFill>
              </a:rPr>
              <a:t>object-oriented </a:t>
            </a:r>
            <a:r>
              <a:rPr lang="en-US" altLang="zh-TW" dirty="0" smtClean="0"/>
              <a:t>language if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/>
              <a:t>It supports </a:t>
            </a:r>
            <a:r>
              <a:rPr lang="en-US" altLang="zh-TW" dirty="0" smtClean="0">
                <a:solidFill>
                  <a:srgbClr val="800080"/>
                </a:solidFill>
              </a:rPr>
              <a:t>objects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/>
              <a:t>It requires objects to belong to a </a:t>
            </a:r>
            <a:r>
              <a:rPr lang="en-US" altLang="zh-TW" dirty="0" smtClean="0">
                <a:solidFill>
                  <a:srgbClr val="800080"/>
                </a:solidFill>
              </a:rPr>
              <a:t>class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/>
              <a:t>It support </a:t>
            </a:r>
            <a:r>
              <a:rPr lang="en-US" altLang="zh-TW" dirty="0" smtClean="0">
                <a:solidFill>
                  <a:srgbClr val="800080"/>
                </a:solidFill>
              </a:rPr>
              <a:t>inheritance</a:t>
            </a:r>
          </a:p>
          <a:p>
            <a:endParaRPr lang="en-US" altLang="zh-TW" dirty="0" smtClean="0"/>
          </a:p>
          <a:p>
            <a:r>
              <a:rPr lang="en-US" altLang="zh-TW" dirty="0"/>
              <a:t>A language is said to be </a:t>
            </a:r>
            <a:r>
              <a:rPr lang="en-US" altLang="zh-TW" dirty="0" smtClean="0"/>
              <a:t>merely an </a:t>
            </a:r>
            <a:r>
              <a:rPr lang="en-US" altLang="zh-TW" dirty="0" smtClean="0">
                <a:solidFill>
                  <a:srgbClr val="800080"/>
                </a:solidFill>
              </a:rPr>
              <a:t>object-</a:t>
            </a:r>
            <a:r>
              <a:rPr lang="en-US" altLang="zh-TW" u="sng" dirty="0" smtClean="0">
                <a:solidFill>
                  <a:srgbClr val="800080"/>
                </a:solidFill>
              </a:rPr>
              <a:t>based</a:t>
            </a:r>
            <a:r>
              <a:rPr lang="en-US" altLang="zh-TW" dirty="0" smtClean="0"/>
              <a:t> language if it supports the first two features but does not support </a:t>
            </a:r>
            <a:r>
              <a:rPr lang="en-US" altLang="zh-TW" dirty="0" smtClean="0">
                <a:solidFill>
                  <a:srgbClr val="800080"/>
                </a:solidFill>
              </a:rPr>
              <a:t>inheritance</a:t>
            </a:r>
            <a:endParaRPr lang="zh-TW" altLang="en-US" dirty="0">
              <a:solidFill>
                <a:srgbClr val="80008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953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Evolution of Programming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Four generations of higher level languages</a:t>
            </a:r>
          </a:p>
          <a:p>
            <a:pPr lvl="1"/>
            <a:r>
              <a:rPr lang="en-US" altLang="zh-TW" dirty="0" smtClean="0"/>
              <a:t>1</a:t>
            </a:r>
            <a:r>
              <a:rPr lang="en-US" altLang="zh-TW" baseline="30000" dirty="0" smtClean="0"/>
              <a:t>st</a:t>
            </a:r>
            <a:r>
              <a:rPr lang="en-US" altLang="zh-TW" dirty="0" smtClean="0"/>
              <a:t> Generation. FORTRAN, etc.</a:t>
            </a:r>
          </a:p>
          <a:p>
            <a:pPr lvl="2"/>
            <a:r>
              <a:rPr lang="en-US" altLang="zh-TW" dirty="0" smtClean="0"/>
              <a:t>Salient feature of evaluating </a:t>
            </a:r>
            <a:r>
              <a:rPr lang="en-US" altLang="zh-TW" dirty="0" smtClean="0">
                <a:solidFill>
                  <a:srgbClr val="800080"/>
                </a:solidFill>
              </a:rPr>
              <a:t>mathematical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>
                <a:solidFill>
                  <a:srgbClr val="800080"/>
                </a:solidFill>
              </a:rPr>
              <a:t>expression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>
                <a:solidFill>
                  <a:srgbClr val="800080"/>
                </a:solidFill>
              </a:rPr>
              <a:t> </a:t>
            </a:r>
          </a:p>
          <a:p>
            <a:pPr lvl="1"/>
            <a:r>
              <a:rPr lang="en-US" altLang="zh-TW" dirty="0" smtClean="0"/>
              <a:t>2</a:t>
            </a:r>
            <a:r>
              <a:rPr lang="en-US" altLang="zh-TW" baseline="30000" dirty="0" smtClean="0"/>
              <a:t>nd</a:t>
            </a:r>
            <a:r>
              <a:rPr lang="en-US" altLang="zh-TW" dirty="0" smtClean="0"/>
              <a:t> Generation. C, Pascal, etc.</a:t>
            </a:r>
          </a:p>
          <a:p>
            <a:pPr lvl="2"/>
            <a:r>
              <a:rPr lang="en-US" altLang="zh-TW" dirty="0" smtClean="0"/>
              <a:t>Emphasis on effectively </a:t>
            </a:r>
            <a:r>
              <a:rPr lang="en-US" altLang="zh-TW" dirty="0" smtClean="0">
                <a:solidFill>
                  <a:srgbClr val="800080"/>
                </a:solidFill>
              </a:rPr>
              <a:t>expressing algorithm</a:t>
            </a:r>
          </a:p>
          <a:p>
            <a:pPr lvl="1"/>
            <a:r>
              <a:rPr lang="en-US" altLang="zh-TW" dirty="0" smtClean="0"/>
              <a:t>3</a:t>
            </a:r>
            <a:r>
              <a:rPr lang="en-US" altLang="zh-TW" baseline="30000" dirty="0" smtClean="0"/>
              <a:t>rd</a:t>
            </a:r>
            <a:r>
              <a:rPr lang="en-US" altLang="zh-TW" dirty="0" smtClean="0"/>
              <a:t> Generation. Modula, etc.</a:t>
            </a:r>
          </a:p>
          <a:p>
            <a:pPr lvl="2"/>
            <a:r>
              <a:rPr lang="en-US" altLang="zh-TW" dirty="0" smtClean="0"/>
              <a:t>Introduce of the concept of </a:t>
            </a:r>
            <a:r>
              <a:rPr lang="en-US" altLang="zh-TW" dirty="0" smtClean="0">
                <a:solidFill>
                  <a:srgbClr val="800080"/>
                </a:solidFill>
              </a:rPr>
              <a:t>abstract data types (ADT)</a:t>
            </a:r>
          </a:p>
          <a:p>
            <a:pPr lvl="1"/>
            <a:r>
              <a:rPr lang="en-US" altLang="zh-TW" dirty="0" smtClean="0"/>
              <a:t>4</a:t>
            </a:r>
            <a:r>
              <a:rPr lang="en-US" altLang="zh-TW" baseline="30000" dirty="0" smtClean="0"/>
              <a:t>th</a:t>
            </a:r>
            <a:r>
              <a:rPr lang="en-US" altLang="zh-TW" dirty="0" smtClean="0"/>
              <a:t> Generation. Smalltalk, Objective C, C++, etc.</a:t>
            </a:r>
          </a:p>
          <a:p>
            <a:pPr lvl="2"/>
            <a:r>
              <a:rPr lang="en-US" altLang="zh-TW" dirty="0" smtClean="0"/>
              <a:t>Emphasis on </a:t>
            </a:r>
            <a:r>
              <a:rPr lang="en-US" altLang="zh-TW" dirty="0" smtClean="0">
                <a:solidFill>
                  <a:srgbClr val="800080"/>
                </a:solidFill>
              </a:rPr>
              <a:t>inheritance </a:t>
            </a:r>
            <a:r>
              <a:rPr lang="en-US" altLang="zh-TW" dirty="0" smtClean="0"/>
              <a:t>between ADTs</a:t>
            </a:r>
          </a:p>
          <a:p>
            <a:pPr lvl="1"/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7627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History of C++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 smtClean="0"/>
              <a:t>C++ was designed by </a:t>
            </a:r>
            <a:r>
              <a:rPr lang="en-US" altLang="zh-TW" dirty="0" err="1" smtClean="0"/>
              <a:t>Bjarne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Stroustrup</a:t>
            </a:r>
            <a:r>
              <a:rPr lang="en-US" altLang="zh-TW" dirty="0" smtClean="0"/>
              <a:t> of AT&amp;T Bell Lab in early 1980s to incorporate OO paradigm into C</a:t>
            </a:r>
          </a:p>
          <a:p>
            <a:r>
              <a:rPr lang="en-US" altLang="zh-TW" dirty="0" smtClean="0"/>
              <a:t>C has the good properties:</a:t>
            </a:r>
          </a:p>
          <a:p>
            <a:pPr lvl="1"/>
            <a:r>
              <a:rPr lang="en-US" altLang="zh-TW" dirty="0" smtClean="0"/>
              <a:t>Efficient (hardware)</a:t>
            </a:r>
          </a:p>
          <a:p>
            <a:pPr lvl="1"/>
            <a:r>
              <a:rPr lang="en-US" altLang="zh-TW" dirty="0" smtClean="0"/>
              <a:t>Flexible </a:t>
            </a:r>
          </a:p>
          <a:p>
            <a:pPr lvl="1"/>
            <a:r>
              <a:rPr lang="en-US" altLang="zh-TW" dirty="0" smtClean="0"/>
              <a:t>Available (C compilers)</a:t>
            </a:r>
          </a:p>
          <a:p>
            <a:r>
              <a:rPr lang="en-US" altLang="zh-TW" dirty="0" smtClean="0"/>
              <a:t>C++ improves on &amp; goes beyond C:</a:t>
            </a:r>
          </a:p>
          <a:p>
            <a:pPr lvl="1"/>
            <a:r>
              <a:rPr lang="en-US" altLang="zh-TW" dirty="0" smtClean="0"/>
              <a:t>Class, object, ADT</a:t>
            </a:r>
          </a:p>
          <a:p>
            <a:pPr lvl="1"/>
            <a:r>
              <a:rPr lang="en-US" altLang="zh-TW" dirty="0" smtClean="0"/>
              <a:t>Functions and class templates</a:t>
            </a:r>
          </a:p>
          <a:p>
            <a:pPr lvl="1"/>
            <a:r>
              <a:rPr lang="en-US" altLang="zh-TW" dirty="0" smtClean="0"/>
              <a:t>Inheritance, polymorphism</a:t>
            </a:r>
          </a:p>
          <a:p>
            <a:pPr lvl="1">
              <a:buNone/>
            </a:pPr>
            <a:r>
              <a:rPr lang="en-US" altLang="zh-TW" dirty="0" smtClean="0"/>
              <a:t>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1.1 Overview: System Life Cycle</a:t>
            </a:r>
          </a:p>
          <a:p>
            <a:r>
              <a:rPr lang="en-US" altLang="zh-TW" dirty="0">
                <a:solidFill>
                  <a:schemeClr val="bg1">
                    <a:lumMod val="50000"/>
                  </a:schemeClr>
                </a:solidFill>
              </a:rPr>
              <a:t>1.2 Object-Oriented Design</a:t>
            </a:r>
          </a:p>
          <a:p>
            <a:r>
              <a:rPr lang="en-US" altLang="zh-TW" b="1" dirty="0">
                <a:solidFill>
                  <a:srgbClr val="800080"/>
                </a:solidFill>
              </a:rPr>
              <a:t>1.3 Data Abstraction and Encapsulation</a:t>
            </a:r>
          </a:p>
          <a:p>
            <a:r>
              <a:rPr lang="en-US" altLang="zh-TW" dirty="0" smtClean="0"/>
              <a:t>(1.4 Basics of C++)</a:t>
            </a:r>
          </a:p>
          <a:p>
            <a:r>
              <a:rPr lang="en-US" altLang="zh-TW" dirty="0" smtClean="0"/>
              <a:t>1.5 Algorithm Specification</a:t>
            </a:r>
          </a:p>
          <a:p>
            <a:r>
              <a:rPr lang="en-US" altLang="zh-TW" dirty="0" smtClean="0"/>
              <a:t>(1.6 Standard Template Library)</a:t>
            </a:r>
          </a:p>
          <a:p>
            <a:r>
              <a:rPr lang="en-US" altLang="zh-TW" dirty="0" smtClean="0"/>
              <a:t>1.7 Performance Analysis and Measurement</a:t>
            </a:r>
          </a:p>
          <a:p>
            <a:pPr marL="0" indent="0">
              <a:buNone/>
            </a:pPr>
            <a:endParaRPr lang="en-US" altLang="zh-TW" dirty="0" smtClean="0"/>
          </a:p>
          <a:p>
            <a:pPr lvl="1"/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2199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Definition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800080"/>
                </a:solidFill>
              </a:rPr>
              <a:t>Data Encapsulation (or Information Hiding) (</a:t>
            </a:r>
            <a:r>
              <a:rPr lang="zh-TW" altLang="en-US" dirty="0" smtClean="0">
                <a:solidFill>
                  <a:srgbClr val="8000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封裝</a:t>
            </a:r>
            <a:r>
              <a:rPr lang="en-US" altLang="zh-TW" dirty="0" smtClean="0">
                <a:solidFill>
                  <a:srgbClr val="800080"/>
                </a:solidFill>
              </a:rPr>
              <a:t>)</a:t>
            </a:r>
          </a:p>
          <a:p>
            <a:pPr lvl="1"/>
            <a:r>
              <a:rPr lang="en-US" altLang="zh-TW" dirty="0" smtClean="0">
                <a:solidFill>
                  <a:srgbClr val="800080"/>
                </a:solidFill>
              </a:rPr>
              <a:t>Conceal the implementation details </a:t>
            </a:r>
            <a:r>
              <a:rPr lang="en-US" altLang="zh-TW" dirty="0" smtClean="0"/>
              <a:t>of a data object form the outside world</a:t>
            </a:r>
          </a:p>
          <a:p>
            <a:pPr lvl="1"/>
            <a:endParaRPr lang="en-US" altLang="zh-TW" dirty="0"/>
          </a:p>
          <a:p>
            <a:r>
              <a:rPr lang="en-US" altLang="zh-TW" dirty="0" smtClean="0">
                <a:solidFill>
                  <a:srgbClr val="800080"/>
                </a:solidFill>
              </a:rPr>
              <a:t>Data Abstraction (</a:t>
            </a:r>
            <a:r>
              <a:rPr lang="zh-TW" altLang="en-US" dirty="0" smtClean="0">
                <a:solidFill>
                  <a:srgbClr val="8000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抽象化</a:t>
            </a:r>
            <a:r>
              <a:rPr lang="en-US" altLang="zh-TW" dirty="0" smtClean="0">
                <a:solidFill>
                  <a:srgbClr val="800080"/>
                </a:solidFill>
              </a:rPr>
              <a:t>)</a:t>
            </a:r>
          </a:p>
          <a:p>
            <a:pPr lvl="1"/>
            <a:r>
              <a:rPr lang="en-US" altLang="zh-TW" dirty="0" smtClean="0"/>
              <a:t>Separation between the </a:t>
            </a:r>
            <a:r>
              <a:rPr lang="en-US" altLang="zh-TW" dirty="0" smtClean="0">
                <a:solidFill>
                  <a:srgbClr val="800080"/>
                </a:solidFill>
              </a:rPr>
              <a:t>specification </a:t>
            </a:r>
            <a:r>
              <a:rPr lang="en-US" altLang="zh-TW" dirty="0" smtClean="0"/>
              <a:t>of a data object and its </a:t>
            </a:r>
            <a:r>
              <a:rPr lang="en-US" altLang="zh-TW" dirty="0" smtClean="0">
                <a:solidFill>
                  <a:srgbClr val="800080"/>
                </a:solidFill>
              </a:rPr>
              <a:t>implementation</a:t>
            </a:r>
          </a:p>
          <a:p>
            <a:pPr lvl="1"/>
            <a:endParaRPr lang="en-US" altLang="zh-TW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091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DVD </a:t>
            </a:r>
            <a:r>
              <a:rPr lang="en-US" altLang="zh-TW" dirty="0" smtClean="0"/>
              <a:t>Player Analogy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48380" y="1509333"/>
            <a:ext cx="4066970" cy="4965358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dirty="0" smtClean="0">
                <a:solidFill>
                  <a:srgbClr val="800080"/>
                </a:solidFill>
              </a:rPr>
              <a:t>Encapsulation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/>
              <a:t>―the buttons and remote control</a:t>
            </a:r>
          </a:p>
          <a:p>
            <a:pPr lvl="1"/>
            <a:r>
              <a:rPr lang="en-US" altLang="zh-TW" dirty="0" smtClean="0"/>
              <a:t>The only </a:t>
            </a:r>
            <a:r>
              <a:rPr lang="en-US" altLang="zh-TW" dirty="0" smtClean="0">
                <a:solidFill>
                  <a:srgbClr val="800080"/>
                </a:solidFill>
              </a:rPr>
              <a:t>interfaces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/>
              <a:t>exposed to users</a:t>
            </a:r>
          </a:p>
          <a:p>
            <a:pPr lvl="1"/>
            <a:r>
              <a:rPr lang="en-US" altLang="zh-TW" dirty="0" smtClean="0">
                <a:solidFill>
                  <a:srgbClr val="800080"/>
                </a:solidFill>
              </a:rPr>
              <a:t>Hide and protect </a:t>
            </a:r>
            <a:r>
              <a:rPr lang="en-US" altLang="zh-TW" dirty="0" smtClean="0"/>
              <a:t>internal (vulnerable, dangerous</a:t>
            </a:r>
            <a:r>
              <a:rPr lang="en-US" altLang="zh-TW" dirty="0"/>
              <a:t>, </a:t>
            </a:r>
            <a:r>
              <a:rPr lang="en-US" altLang="zh-TW" dirty="0" smtClean="0"/>
              <a:t>and proprietary</a:t>
            </a:r>
            <a:r>
              <a:rPr lang="en-US" altLang="zh-TW" dirty="0"/>
              <a:t>) </a:t>
            </a:r>
            <a:r>
              <a:rPr lang="en-US" altLang="zh-TW" dirty="0" smtClean="0"/>
              <a:t>design from users</a:t>
            </a:r>
            <a:endParaRPr lang="en-US" altLang="zh-TW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lvl="2"/>
            <a:endParaRPr lang="en-US" altLang="zh-TW" dirty="0" smtClean="0">
              <a:sym typeface="Wingdings" panose="05000000000000000000" pitchFamily="2" charset="2"/>
            </a:endParaRPr>
          </a:p>
          <a:p>
            <a:r>
              <a:rPr lang="en-US" altLang="zh-TW" dirty="0" smtClean="0">
                <a:solidFill>
                  <a:srgbClr val="800080"/>
                </a:solidFill>
                <a:sym typeface="Wingdings" panose="05000000000000000000" pitchFamily="2" charset="2"/>
              </a:rPr>
              <a:t>Abstraction</a:t>
            </a:r>
            <a:r>
              <a:rPr lang="en-US" altLang="zh-TW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zh-TW" dirty="0" smtClean="0"/>
              <a:t>― the </a:t>
            </a:r>
            <a:r>
              <a:rPr lang="en-US" altLang="zh-TW" dirty="0" smtClean="0">
                <a:sym typeface="Wingdings" panose="05000000000000000000" pitchFamily="2" charset="2"/>
              </a:rPr>
              <a:t>user manual</a:t>
            </a:r>
          </a:p>
          <a:p>
            <a:pPr lvl="1"/>
            <a:r>
              <a:rPr lang="en-US" altLang="zh-TW" dirty="0" smtClean="0"/>
              <a:t>Only specify what the function of each button is</a:t>
            </a:r>
          </a:p>
          <a:p>
            <a:pPr lvl="1"/>
            <a:r>
              <a:rPr lang="en-US" altLang="zh-TW" dirty="0" smtClean="0"/>
              <a:t>How the player achieve the function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>
                <a:solidFill>
                  <a:srgbClr val="800080"/>
                </a:solidFill>
              </a:rPr>
              <a:t>is not mentioned nor restricted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36</a:t>
            </a:fld>
            <a:endParaRPr lang="zh-TW" altLang="en-US"/>
          </a:p>
        </p:txBody>
      </p:sp>
      <p:pic>
        <p:nvPicPr>
          <p:cNvPr id="3076" name="Picture 4" descr="http://ampalrsmarketing.com/wp-content/uploads/2015/01/img_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5818" y="2497837"/>
            <a:ext cx="3545389" cy="11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ages.owneriq.net/download/images/b/b66516ba-f5df-4c7e-96c2-796083d197cd-000001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5054" t="50014" r="25153"/>
          <a:stretch/>
        </p:blipFill>
        <p:spPr bwMode="auto">
          <a:xfrm>
            <a:off x="830972" y="3880806"/>
            <a:ext cx="3415087" cy="24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globaliptv.com/wp-content/uploads/2012/04/global-remote-control-2012.30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16460" y="1691165"/>
            <a:ext cx="1444107" cy="11952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198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Definition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800080"/>
                </a:solidFill>
              </a:rPr>
              <a:t>Data </a:t>
            </a:r>
            <a:r>
              <a:rPr lang="en-US" altLang="zh-TW" dirty="0" smtClean="0">
                <a:solidFill>
                  <a:srgbClr val="800080"/>
                </a:solidFill>
              </a:rPr>
              <a:t>Type =</a:t>
            </a:r>
            <a:endParaRPr lang="en-US" altLang="zh-TW" dirty="0">
              <a:solidFill>
                <a:srgbClr val="800080"/>
              </a:solidFill>
            </a:endParaRPr>
          </a:p>
          <a:p>
            <a:pPr lvl="1"/>
            <a:r>
              <a:rPr lang="en-US" altLang="zh-TW" dirty="0" smtClean="0">
                <a:solidFill>
                  <a:srgbClr val="800080"/>
                </a:solidFill>
              </a:rPr>
              <a:t>Collections of objects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>      +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>
                <a:solidFill>
                  <a:srgbClr val="800080"/>
                </a:solidFill>
              </a:rPr>
              <a:t>Operations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  <a:r>
              <a:rPr lang="en-US" altLang="zh-TW" dirty="0"/>
              <a:t>on the objects</a:t>
            </a:r>
            <a:endParaRPr lang="zh-TW" altLang="en-US" dirty="0"/>
          </a:p>
          <a:p>
            <a:pPr lvl="2"/>
            <a:endParaRPr lang="en-US" altLang="zh-TW" dirty="0" smtClean="0"/>
          </a:p>
          <a:p>
            <a:r>
              <a:rPr lang="en-US" altLang="zh-TW" dirty="0" smtClean="0">
                <a:solidFill>
                  <a:srgbClr val="800080"/>
                </a:solidFill>
              </a:rPr>
              <a:t>Abstract Data Type (ADT)</a:t>
            </a:r>
          </a:p>
          <a:p>
            <a:pPr lvl="2"/>
            <a:endParaRPr lang="en-US" altLang="zh-TW" dirty="0" smtClean="0"/>
          </a:p>
          <a:p>
            <a:pPr lvl="1"/>
            <a:r>
              <a:rPr lang="en-US" altLang="zh-TW" dirty="0" smtClean="0"/>
              <a:t>Object</a:t>
            </a:r>
            <a:endParaRPr lang="en-US" altLang="zh-TW" dirty="0" smtClean="0">
              <a:solidFill>
                <a:srgbClr val="800080"/>
              </a:solidFill>
            </a:endParaRPr>
          </a:p>
          <a:p>
            <a:pPr lvl="2"/>
            <a:endParaRPr lang="en-US" altLang="zh-TW" dirty="0" smtClean="0"/>
          </a:p>
          <a:p>
            <a:pPr lvl="1"/>
            <a:r>
              <a:rPr lang="en-US" altLang="zh-TW" dirty="0" smtClean="0"/>
              <a:t>Operation</a:t>
            </a:r>
            <a:endParaRPr lang="zh-TW" altLang="en-US" dirty="0">
              <a:solidFill>
                <a:srgbClr val="80008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37</a:t>
            </a:fld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3120851" y="4217380"/>
            <a:ext cx="3779172" cy="452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手繪多邊形 7"/>
          <p:cNvSpPr/>
          <p:nvPr/>
        </p:nvSpPr>
        <p:spPr>
          <a:xfrm>
            <a:off x="4863647" y="4067998"/>
            <a:ext cx="131275" cy="751438"/>
          </a:xfrm>
          <a:custGeom>
            <a:avLst/>
            <a:gdLst>
              <a:gd name="connsiteX0" fmla="*/ 81482 w 144856"/>
              <a:gd name="connsiteY0" fmla="*/ 0 h 751438"/>
              <a:gd name="connsiteX1" fmla="*/ 0 w 144856"/>
              <a:gd name="connsiteY1" fmla="*/ 199177 h 751438"/>
              <a:gd name="connsiteX2" fmla="*/ 99589 w 144856"/>
              <a:gd name="connsiteY2" fmla="*/ 298765 h 751438"/>
              <a:gd name="connsiteX3" fmla="*/ 36214 w 144856"/>
              <a:gd name="connsiteY3" fmla="*/ 497941 h 751438"/>
              <a:gd name="connsiteX4" fmla="*/ 144856 w 144856"/>
              <a:gd name="connsiteY4" fmla="*/ 543208 h 751438"/>
              <a:gd name="connsiteX5" fmla="*/ 72428 w 144856"/>
              <a:gd name="connsiteY5" fmla="*/ 751438 h 75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856" h="751438">
                <a:moveTo>
                  <a:pt x="81482" y="0"/>
                </a:moveTo>
                <a:lnTo>
                  <a:pt x="0" y="199177"/>
                </a:lnTo>
                <a:lnTo>
                  <a:pt x="99589" y="298765"/>
                </a:lnTo>
                <a:lnTo>
                  <a:pt x="36214" y="497941"/>
                </a:lnTo>
                <a:lnTo>
                  <a:pt x="144856" y="543208"/>
                </a:lnTo>
                <a:lnTo>
                  <a:pt x="72428" y="751438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202824" y="4243662"/>
            <a:ext cx="151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Specification</a:t>
            </a:r>
            <a:endParaRPr lang="zh-TW" altLang="en-US" sz="2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058345" y="4243662"/>
            <a:ext cx="1778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</a:rPr>
              <a:t>Representation</a:t>
            </a:r>
            <a:endParaRPr lang="zh-TW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3120851" y="4917932"/>
            <a:ext cx="3779172" cy="452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手繪多邊形 11"/>
          <p:cNvSpPr/>
          <p:nvPr/>
        </p:nvSpPr>
        <p:spPr>
          <a:xfrm>
            <a:off x="4863647" y="4768550"/>
            <a:ext cx="131275" cy="751438"/>
          </a:xfrm>
          <a:custGeom>
            <a:avLst/>
            <a:gdLst>
              <a:gd name="connsiteX0" fmla="*/ 81482 w 144856"/>
              <a:gd name="connsiteY0" fmla="*/ 0 h 751438"/>
              <a:gd name="connsiteX1" fmla="*/ 0 w 144856"/>
              <a:gd name="connsiteY1" fmla="*/ 199177 h 751438"/>
              <a:gd name="connsiteX2" fmla="*/ 99589 w 144856"/>
              <a:gd name="connsiteY2" fmla="*/ 298765 h 751438"/>
              <a:gd name="connsiteX3" fmla="*/ 36214 w 144856"/>
              <a:gd name="connsiteY3" fmla="*/ 497941 h 751438"/>
              <a:gd name="connsiteX4" fmla="*/ 144856 w 144856"/>
              <a:gd name="connsiteY4" fmla="*/ 543208 h 751438"/>
              <a:gd name="connsiteX5" fmla="*/ 72428 w 144856"/>
              <a:gd name="connsiteY5" fmla="*/ 751438 h 75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856" h="751438">
                <a:moveTo>
                  <a:pt x="81482" y="0"/>
                </a:moveTo>
                <a:lnTo>
                  <a:pt x="0" y="199177"/>
                </a:lnTo>
                <a:lnTo>
                  <a:pt x="99589" y="298765"/>
                </a:lnTo>
                <a:lnTo>
                  <a:pt x="36214" y="497941"/>
                </a:lnTo>
                <a:lnTo>
                  <a:pt x="144856" y="543208"/>
                </a:lnTo>
                <a:lnTo>
                  <a:pt x="72428" y="751438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202824" y="4944214"/>
            <a:ext cx="151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Specification</a:t>
            </a:r>
            <a:endParaRPr lang="zh-TW" altLang="en-US" sz="20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058345" y="4944214"/>
            <a:ext cx="1861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</a:rPr>
              <a:t>Implementation</a:t>
            </a:r>
            <a:endParaRPr lang="zh-TW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右大括弧 4"/>
          <p:cNvSpPr/>
          <p:nvPr/>
        </p:nvSpPr>
        <p:spPr>
          <a:xfrm rot="16200000">
            <a:off x="2896772" y="2373203"/>
            <a:ext cx="195417" cy="3302523"/>
          </a:xfrm>
          <a:prstGeom prst="rightBrace">
            <a:avLst>
              <a:gd name="adj1" fmla="val 5527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接點 15"/>
          <p:cNvCxnSpPr/>
          <p:nvPr/>
        </p:nvCxnSpPr>
        <p:spPr>
          <a:xfrm>
            <a:off x="4915265" y="3465871"/>
            <a:ext cx="0" cy="271109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474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Predefined (built-in) types</a:t>
            </a:r>
          </a:p>
          <a:p>
            <a:pPr lvl="1"/>
            <a:r>
              <a:rPr lang="en-US" altLang="zh-TW" dirty="0" smtClean="0"/>
              <a:t>Fundamental types</a:t>
            </a:r>
          </a:p>
          <a:p>
            <a:pPr lvl="2"/>
            <a:r>
              <a:rPr lang="en-US" altLang="zh-TW" i="1" dirty="0" smtClean="0">
                <a:solidFill>
                  <a:srgbClr val="800080"/>
                </a:solidFill>
              </a:rPr>
              <a:t>char</a:t>
            </a:r>
          </a:p>
          <a:p>
            <a:pPr lvl="2"/>
            <a:r>
              <a:rPr lang="en-US" altLang="zh-TW" i="1" dirty="0" err="1" smtClean="0">
                <a:solidFill>
                  <a:srgbClr val="800080"/>
                </a:solidFill>
              </a:rPr>
              <a:t>int</a:t>
            </a:r>
            <a:endParaRPr lang="en-US" altLang="zh-TW" i="1" dirty="0" smtClean="0">
              <a:solidFill>
                <a:srgbClr val="800080"/>
              </a:solidFill>
            </a:endParaRPr>
          </a:p>
          <a:p>
            <a:pPr lvl="2"/>
            <a:r>
              <a:rPr lang="en-US" altLang="zh-TW" i="1" dirty="0" smtClean="0">
                <a:solidFill>
                  <a:srgbClr val="800080"/>
                </a:solidFill>
              </a:rPr>
              <a:t>float</a:t>
            </a:r>
          </a:p>
          <a:p>
            <a:pPr lvl="2"/>
            <a:r>
              <a:rPr lang="en-US" altLang="zh-TW" i="1" dirty="0" smtClean="0">
                <a:solidFill>
                  <a:srgbClr val="800080"/>
                </a:solidFill>
              </a:rPr>
              <a:t>double</a:t>
            </a:r>
          </a:p>
          <a:p>
            <a:pPr lvl="1"/>
            <a:r>
              <a:rPr lang="en-US" altLang="zh-TW" dirty="0" smtClean="0"/>
              <a:t>Modifiers</a:t>
            </a:r>
          </a:p>
          <a:p>
            <a:pPr lvl="2"/>
            <a:r>
              <a:rPr lang="en-US" altLang="zh-TW" i="1" dirty="0" smtClean="0">
                <a:solidFill>
                  <a:srgbClr val="800080"/>
                </a:solidFill>
              </a:rPr>
              <a:t>short</a:t>
            </a:r>
          </a:p>
          <a:p>
            <a:pPr lvl="2"/>
            <a:r>
              <a:rPr lang="en-US" altLang="zh-TW" i="1" dirty="0" smtClean="0">
                <a:solidFill>
                  <a:srgbClr val="800080"/>
                </a:solidFill>
              </a:rPr>
              <a:t>long</a:t>
            </a:r>
          </a:p>
          <a:p>
            <a:pPr lvl="2"/>
            <a:r>
              <a:rPr lang="en-US" altLang="zh-TW" i="1" dirty="0" smtClean="0">
                <a:solidFill>
                  <a:srgbClr val="800080"/>
                </a:solidFill>
              </a:rPr>
              <a:t>signed </a:t>
            </a:r>
          </a:p>
          <a:p>
            <a:pPr lvl="2"/>
            <a:r>
              <a:rPr lang="en-US" altLang="zh-TW" i="1" dirty="0" smtClean="0">
                <a:solidFill>
                  <a:srgbClr val="800080"/>
                </a:solidFill>
              </a:rPr>
              <a:t>unsigned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en-US" altLang="zh-TW" dirty="0"/>
              <a:t>Derived types</a:t>
            </a:r>
          </a:p>
          <a:p>
            <a:pPr lvl="2"/>
            <a:r>
              <a:rPr lang="en-US" altLang="zh-TW" dirty="0" smtClean="0"/>
              <a:t>Pointer (</a:t>
            </a:r>
            <a:r>
              <a:rPr lang="en-US" altLang="zh-TW" i="1" dirty="0" smtClean="0">
                <a:solidFill>
                  <a:srgbClr val="800080"/>
                </a:solidFill>
              </a:rPr>
              <a:t>*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lvl="2"/>
            <a:r>
              <a:rPr lang="en-US" altLang="zh-TW" dirty="0" smtClean="0"/>
              <a:t>Reference (</a:t>
            </a:r>
            <a:r>
              <a:rPr lang="en-US" altLang="zh-TW" i="1" dirty="0" smtClean="0">
                <a:solidFill>
                  <a:srgbClr val="800080"/>
                </a:solidFill>
              </a:rPr>
              <a:t>&amp;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lvl="1"/>
            <a:r>
              <a:rPr lang="en-US" altLang="zh-TW" dirty="0"/>
              <a:t>Aggregate </a:t>
            </a:r>
            <a:r>
              <a:rPr lang="en-US" altLang="zh-TW" dirty="0" smtClean="0"/>
              <a:t>types</a:t>
            </a:r>
            <a:endParaRPr lang="en-US" altLang="zh-TW" dirty="0"/>
          </a:p>
          <a:p>
            <a:pPr lvl="2"/>
            <a:r>
              <a:rPr lang="en-US" altLang="zh-TW" dirty="0" smtClean="0"/>
              <a:t>Arrays</a:t>
            </a:r>
          </a:p>
          <a:p>
            <a:pPr lvl="2"/>
            <a:r>
              <a:rPr lang="en-US" altLang="zh-TW" i="1" dirty="0" err="1">
                <a:solidFill>
                  <a:srgbClr val="800080"/>
                </a:solidFill>
              </a:rPr>
              <a:t>s</a:t>
            </a:r>
            <a:r>
              <a:rPr lang="en-US" altLang="zh-TW" i="1" dirty="0" err="1" smtClean="0">
                <a:solidFill>
                  <a:srgbClr val="800080"/>
                </a:solidFill>
              </a:rPr>
              <a:t>truct</a:t>
            </a:r>
            <a:endParaRPr lang="en-US" altLang="zh-TW" i="1" dirty="0">
              <a:solidFill>
                <a:srgbClr val="800080"/>
              </a:solidFill>
            </a:endParaRPr>
          </a:p>
          <a:p>
            <a:pPr lvl="2"/>
            <a:r>
              <a:rPr lang="en-US" altLang="zh-TW" i="1" dirty="0" smtClean="0">
                <a:solidFill>
                  <a:srgbClr val="800080"/>
                </a:solidFill>
              </a:rPr>
              <a:t>class</a:t>
            </a:r>
            <a:endParaRPr lang="zh-TW" altLang="en-US" i="1" dirty="0">
              <a:solidFill>
                <a:srgbClr val="800080"/>
              </a:solidFill>
            </a:endParaRPr>
          </a:p>
          <a:p>
            <a:r>
              <a:rPr lang="en-US" altLang="zh-TW" dirty="0" smtClean="0"/>
              <a:t>User-defined types</a:t>
            </a:r>
            <a:endParaRPr lang="en-US" altLang="zh-TW" dirty="0"/>
          </a:p>
          <a:p>
            <a:pPr lvl="1"/>
            <a:r>
              <a:rPr lang="en-US" altLang="zh-TW" i="1" dirty="0" err="1" smtClean="0">
                <a:solidFill>
                  <a:srgbClr val="800080"/>
                </a:solidFill>
              </a:rPr>
              <a:t>struct</a:t>
            </a:r>
            <a:endParaRPr lang="en-US" altLang="zh-TW" i="1" dirty="0" smtClean="0">
              <a:solidFill>
                <a:srgbClr val="800080"/>
              </a:solidFill>
            </a:endParaRPr>
          </a:p>
          <a:p>
            <a:pPr lvl="1"/>
            <a:r>
              <a:rPr lang="en-US" altLang="zh-TW" i="1" dirty="0" smtClean="0">
                <a:solidFill>
                  <a:srgbClr val="800080"/>
                </a:solidFill>
              </a:rPr>
              <a:t>class</a:t>
            </a:r>
            <a:endParaRPr lang="zh-TW" altLang="en-US" i="1" dirty="0">
              <a:solidFill>
                <a:srgbClr val="800080"/>
              </a:solidFill>
            </a:endParaRPr>
          </a:p>
          <a:p>
            <a:pPr lvl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38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Data Types in C++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55537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ADT </a:t>
            </a:r>
            <a:r>
              <a:rPr lang="en-US" altLang="zh-TW" dirty="0" smtClean="0"/>
              <a:t>Example: </a:t>
            </a:r>
            <a:r>
              <a:rPr lang="en-US" altLang="zh-TW" i="1" dirty="0" err="1" smtClean="0"/>
              <a:t>NaturalNumber</a:t>
            </a:r>
            <a:r>
              <a:rPr lang="en-US" altLang="zh-TW" i="1" dirty="0" smtClean="0"/>
              <a:t> </a:t>
            </a:r>
            <a:endParaRPr lang="zh-TW" altLang="en-US" i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內容版面配置區 6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09332"/>
                <a:ext cx="7886700" cy="5212144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altLang="zh-TW" b="1" dirty="0" smtClean="0"/>
                  <a:t>ADT</a:t>
                </a:r>
                <a:r>
                  <a:rPr lang="en-US" altLang="zh-TW" dirty="0" smtClean="0"/>
                  <a:t/>
                </a:r>
                <a:r>
                  <a:rPr lang="en-US" altLang="zh-TW" i="1" dirty="0" err="1" smtClean="0"/>
                  <a:t>NaturalNumber</a:t>
                </a:r>
                <a:r>
                  <a:rPr lang="en-US" altLang="zh-TW" dirty="0" smtClean="0"/>
                  <a:t> is </a:t>
                </a:r>
              </a:p>
              <a:p>
                <a:pPr marL="180975" indent="0">
                  <a:buNone/>
                </a:pPr>
                <a:r>
                  <a:rPr lang="en-US" altLang="zh-TW" b="1" dirty="0" smtClean="0">
                    <a:solidFill>
                      <a:srgbClr val="800080"/>
                    </a:solidFill>
                  </a:rPr>
                  <a:t>objects</a:t>
                </a:r>
                <a:r>
                  <a:rPr lang="en-US" altLang="zh-TW" dirty="0"/>
                  <a:t>: </a:t>
                </a:r>
                <a:endParaRPr lang="en-US" altLang="zh-TW" dirty="0" smtClean="0"/>
              </a:p>
              <a:p>
                <a:pPr marL="442913" indent="0">
                  <a:buNone/>
                </a:pPr>
                <a:r>
                  <a:rPr lang="en-US" altLang="zh-TW" dirty="0" smtClean="0"/>
                  <a:t>An </a:t>
                </a:r>
                <a:r>
                  <a:rPr lang="en-US" altLang="zh-TW" dirty="0"/>
                  <a:t>ordered subrange of the integers starting at zero and ending at MAXINT on the computer. </a:t>
                </a:r>
                <a:endParaRPr lang="en-US" altLang="zh-TW" dirty="0" smtClean="0"/>
              </a:p>
              <a:p>
                <a:pPr marL="180975" indent="0">
                  <a:buNone/>
                </a:pPr>
                <a:r>
                  <a:rPr lang="en-US" altLang="zh-TW" b="1" dirty="0" smtClean="0">
                    <a:solidFill>
                      <a:srgbClr val="800080"/>
                    </a:solidFill>
                  </a:rPr>
                  <a:t>functions</a:t>
                </a:r>
                <a:r>
                  <a:rPr lang="en-US" altLang="zh-TW" dirty="0"/>
                  <a:t>: </a:t>
                </a:r>
                <a:endParaRPr lang="en-US" altLang="zh-TW" dirty="0" smtClean="0"/>
              </a:p>
              <a:p>
                <a:pPr marL="442913" indent="0">
                  <a:buNone/>
                </a:pPr>
                <a:r>
                  <a:rPr lang="en-US" altLang="zh-TW" dirty="0" smtClean="0"/>
                  <a:t>for </a:t>
                </a:r>
                <a:r>
                  <a:rPr lang="en-US" altLang="zh-TW" dirty="0"/>
                  <a:t>all x, y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zh-TW" dirty="0"/>
                  <a:t/>
                </a:r>
                <a:r>
                  <a:rPr lang="en-US" altLang="zh-TW" i="1" dirty="0" err="1"/>
                  <a:t>NaturalNumber</a:t>
                </a:r>
                <a:r>
                  <a:rPr lang="en-US" altLang="zh-TW" dirty="0"/>
                  <a:t>; </a:t>
                </a:r>
                <a:r>
                  <a:rPr lang="en-US" altLang="zh-TW" b="1" dirty="0" smtClean="0"/>
                  <a:t>true</a:t>
                </a:r>
                <a:r>
                  <a:rPr lang="en-US" altLang="zh-TW" dirty="0" smtClean="0"/>
                  <a:t>, </a:t>
                </a:r>
                <a:r>
                  <a:rPr lang="en-US" altLang="zh-TW" b="1" dirty="0" smtClean="0"/>
                  <a:t>false</a:t>
                </a:r>
                <a:r>
                  <a:rPr lang="en-US" altLang="zh-TW" dirty="0" smtClean="0"/>
                  <a:t/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zh-TW" dirty="0"/>
                  <a:t/>
                </a:r>
                <a:r>
                  <a:rPr lang="en-US" altLang="zh-TW" i="1" dirty="0"/>
                  <a:t>Boolean</a:t>
                </a:r>
                <a:r>
                  <a:rPr lang="en-US" altLang="zh-TW" dirty="0"/>
                  <a:t/>
                </a:r>
                <a:r>
                  <a:rPr lang="en-US" altLang="zh-TW" dirty="0" smtClean="0"/>
                  <a:t/>
                </a:r>
                <a:br>
                  <a:rPr lang="en-US" altLang="zh-TW" dirty="0" smtClean="0"/>
                </a:br>
                <a:r>
                  <a:rPr lang="en-US" altLang="zh-TW" dirty="0" smtClean="0"/>
                  <a:t>and </a:t>
                </a:r>
                <a:r>
                  <a:rPr lang="en-US" altLang="zh-TW" dirty="0"/>
                  <a:t>where +, -, </a:t>
                </a:r>
                <a:r>
                  <a:rPr lang="en-US" altLang="zh-TW" dirty="0" smtClean="0"/>
                  <a:t>&lt;, ==, = are the usual integer operations</a:t>
                </a:r>
              </a:p>
              <a:p>
                <a:pPr marL="0" indent="0">
                  <a:buNone/>
                  <a:tabLst>
                    <a:tab pos="442913" algn="l"/>
                    <a:tab pos="3765550" algn="l"/>
                    <a:tab pos="4219575" algn="l"/>
                  </a:tabLst>
                </a:pPr>
                <a:r>
                  <a:rPr lang="en-US" altLang="zh-TW" i="1" dirty="0" smtClean="0"/>
                  <a:t/>
                </a:r>
                <a:r>
                  <a:rPr lang="en-US" altLang="zh-TW" i="1" dirty="0" smtClean="0">
                    <a:solidFill>
                      <a:srgbClr val="800080"/>
                    </a:solidFill>
                  </a:rPr>
                  <a:t>Zero </a:t>
                </a:r>
                <a:r>
                  <a:rPr lang="en-US" altLang="zh-TW" dirty="0" smtClean="0"/>
                  <a:t>(): </a:t>
                </a:r>
                <a:r>
                  <a:rPr lang="en-US" altLang="zh-TW" i="1" dirty="0" err="1" smtClean="0"/>
                  <a:t>NaturalNumber</a:t>
                </a:r>
                <a:r>
                  <a:rPr lang="zh-TW" altLang="en-US" dirty="0"/>
                  <a:t/>
                </a:r>
                <a:r>
                  <a:rPr lang="en-US" altLang="zh-TW" dirty="0" smtClean="0"/>
                  <a:t>	::= 	0</a:t>
                </a:r>
              </a:p>
              <a:p>
                <a:pPr marL="0" indent="0">
                  <a:buNone/>
                  <a:tabLst>
                    <a:tab pos="442913" algn="l"/>
                    <a:tab pos="3765550" algn="l"/>
                    <a:tab pos="4219575" algn="l"/>
                  </a:tabLst>
                </a:pPr>
                <a:r>
                  <a:rPr lang="en-US" altLang="zh-TW" i="1" dirty="0" smtClean="0"/>
                  <a:t/>
                </a:r>
                <a:r>
                  <a:rPr lang="en-US" altLang="zh-TW" i="1" dirty="0" err="1" smtClean="0">
                    <a:solidFill>
                      <a:srgbClr val="800080"/>
                    </a:solidFill>
                  </a:rPr>
                  <a:t>IsZero</a:t>
                </a:r>
                <a:r>
                  <a:rPr lang="en-US" altLang="zh-TW" i="1" dirty="0" smtClean="0">
                    <a:solidFill>
                      <a:srgbClr val="800080"/>
                    </a:solidFill>
                  </a:rPr>
                  <a:t/>
                </a:r>
                <a:r>
                  <a:rPr lang="en-US" altLang="zh-TW" dirty="0" smtClean="0"/>
                  <a:t>(x</a:t>
                </a:r>
                <a:r>
                  <a:rPr lang="en-US" altLang="zh-TW" dirty="0"/>
                  <a:t>): </a:t>
                </a:r>
                <a:r>
                  <a:rPr lang="en-US" altLang="zh-TW" i="1" dirty="0"/>
                  <a:t>Boolean</a:t>
                </a:r>
                <a:r>
                  <a:rPr lang="en-US" altLang="zh-TW" dirty="0"/>
                  <a:t/>
                </a:r>
                <a:r>
                  <a:rPr lang="en-US" altLang="zh-TW" dirty="0" smtClean="0"/>
                  <a:t>	::= 	</a:t>
                </a:r>
                <a:r>
                  <a:rPr lang="en-US" altLang="zh-TW" b="1" dirty="0" smtClean="0"/>
                  <a:t>if</a:t>
                </a:r>
                <a:r>
                  <a:rPr lang="en-US" altLang="zh-TW" dirty="0" smtClean="0"/>
                  <a:t/>
                </a:r>
                <a:r>
                  <a:rPr lang="en-US" altLang="zh-TW" dirty="0"/>
                  <a:t>(x == 0) </a:t>
                </a:r>
                <a:r>
                  <a:rPr lang="en-US" altLang="zh-TW" i="1" dirty="0" err="1"/>
                  <a:t>IsZero</a:t>
                </a:r>
                <a:r>
                  <a:rPr lang="en-US" altLang="zh-TW" dirty="0"/>
                  <a:t> = </a:t>
                </a:r>
                <a:r>
                  <a:rPr lang="en-US" altLang="zh-TW" b="1" dirty="0" smtClean="0"/>
                  <a:t>true</a:t>
                </a:r>
                <a:r>
                  <a:rPr lang="en-US" altLang="zh-TW" dirty="0" smtClean="0"/>
                  <a:t>					else </a:t>
                </a:r>
                <a:r>
                  <a:rPr lang="en-US" altLang="zh-TW" i="1" dirty="0" err="1"/>
                  <a:t>IsZero</a:t>
                </a:r>
                <a:r>
                  <a:rPr lang="en-US" altLang="zh-TW" dirty="0"/>
                  <a:t> = </a:t>
                </a:r>
                <a:r>
                  <a:rPr lang="en-US" altLang="zh-TW" b="1" dirty="0" smtClean="0"/>
                  <a:t>false</a:t>
                </a:r>
              </a:p>
              <a:p>
                <a:pPr marL="0" indent="0">
                  <a:buNone/>
                  <a:tabLst>
                    <a:tab pos="442913" algn="l"/>
                    <a:tab pos="3765550" algn="l"/>
                    <a:tab pos="4219575" algn="l"/>
                  </a:tabLst>
                </a:pPr>
                <a:r>
                  <a:rPr lang="en-US" altLang="zh-TW" i="1" dirty="0" smtClean="0"/>
                  <a:t/>
                </a:r>
                <a:r>
                  <a:rPr lang="en-US" altLang="zh-TW" i="1" dirty="0" smtClean="0">
                    <a:solidFill>
                      <a:srgbClr val="800080"/>
                    </a:solidFill>
                  </a:rPr>
                  <a:t>Add </a:t>
                </a:r>
                <a:r>
                  <a:rPr lang="en-US" altLang="zh-TW" dirty="0" smtClean="0"/>
                  <a:t>(x</a:t>
                </a:r>
                <a:r>
                  <a:rPr lang="en-US" altLang="zh-TW" dirty="0"/>
                  <a:t>, y): </a:t>
                </a:r>
                <a:r>
                  <a:rPr lang="en-US" altLang="zh-TW" i="1" dirty="0" err="1"/>
                  <a:t>NaturalNumber</a:t>
                </a:r>
                <a:r>
                  <a:rPr lang="en-US" altLang="zh-TW" dirty="0"/>
                  <a:t/>
                </a:r>
                <a:r>
                  <a:rPr lang="en-US" altLang="zh-TW" dirty="0" smtClean="0"/>
                  <a:t>	::=</a:t>
                </a:r>
                <a:r>
                  <a:rPr lang="en-US" altLang="zh-TW" dirty="0"/>
                  <a:t/>
                </a:r>
                <a:r>
                  <a:rPr lang="en-US" altLang="zh-TW" b="1" dirty="0" smtClean="0"/>
                  <a:t>if</a:t>
                </a:r>
                <a:r>
                  <a:rPr lang="en-US" altLang="zh-TW" dirty="0" smtClean="0"/>
                  <a:t/>
                </a:r>
                <a:r>
                  <a:rPr lang="en-US" altLang="zh-TW" dirty="0"/>
                  <a:t>(</a:t>
                </a:r>
                <a:r>
                  <a:rPr lang="en-US" altLang="zh-TW" dirty="0" err="1"/>
                  <a:t>x+y</a:t>
                </a:r>
                <a:r>
                  <a:rPr lang="en-US" altLang="zh-TW" dirty="0"/>
                  <a:t>&lt;= MAXINT) </a:t>
                </a:r>
                <a:r>
                  <a:rPr lang="en-US" altLang="zh-TW" i="1" dirty="0"/>
                  <a:t>Add</a:t>
                </a:r>
                <a:r>
                  <a:rPr lang="en-US" altLang="zh-TW" dirty="0"/>
                  <a:t> = x + y </a:t>
                </a:r>
                <a:r>
                  <a:rPr lang="en-US" altLang="zh-TW" dirty="0" smtClean="0"/>
                  <a:t/>
                </a:r>
                <a:br>
                  <a:rPr lang="en-US" altLang="zh-TW" dirty="0" smtClean="0"/>
                </a:br>
                <a:r>
                  <a:rPr lang="en-US" altLang="zh-TW" dirty="0"/>
                  <a:t/>
                </a:r>
                <a:r>
                  <a:rPr lang="en-US" altLang="zh-TW" dirty="0" smtClean="0"/>
                  <a:t>		else </a:t>
                </a:r>
                <a:r>
                  <a:rPr lang="en-US" altLang="zh-TW" i="1" dirty="0"/>
                  <a:t>Add</a:t>
                </a:r>
                <a:r>
                  <a:rPr lang="en-US" altLang="zh-TW" dirty="0"/>
                  <a:t> = </a:t>
                </a:r>
                <a:r>
                  <a:rPr lang="en-US" altLang="zh-TW" dirty="0" smtClean="0"/>
                  <a:t>MAXINT</a:t>
                </a:r>
              </a:p>
              <a:p>
                <a:pPr marL="0" indent="0">
                  <a:buNone/>
                  <a:tabLst>
                    <a:tab pos="442913" algn="l"/>
                    <a:tab pos="3765550" algn="l"/>
                    <a:tab pos="4219575" algn="l"/>
                  </a:tabLst>
                </a:pPr>
                <a:r>
                  <a:rPr lang="en-US" altLang="zh-TW" i="1" dirty="0" smtClean="0"/>
                  <a:t/>
                </a:r>
                <a:r>
                  <a:rPr lang="en-US" altLang="zh-TW" i="1" dirty="0" smtClean="0">
                    <a:solidFill>
                      <a:srgbClr val="800080"/>
                    </a:solidFill>
                  </a:rPr>
                  <a:t>Equal </a:t>
                </a:r>
                <a:r>
                  <a:rPr lang="en-US" altLang="zh-TW" dirty="0" smtClean="0"/>
                  <a:t>(x</a:t>
                </a:r>
                <a:r>
                  <a:rPr lang="en-US" altLang="zh-TW" dirty="0"/>
                  <a:t>, y): </a:t>
                </a:r>
                <a:r>
                  <a:rPr lang="en-US" altLang="zh-TW" i="1" dirty="0" smtClean="0"/>
                  <a:t>Boolean</a:t>
                </a:r>
                <a:r>
                  <a:rPr lang="en-US" altLang="zh-TW" dirty="0"/>
                  <a:t/>
                </a:r>
                <a:r>
                  <a:rPr lang="en-US" altLang="zh-TW" dirty="0" smtClean="0"/>
                  <a:t>::=</a:t>
                </a:r>
                <a:r>
                  <a:rPr lang="en-US" altLang="zh-TW" dirty="0"/>
                  <a:t/>
                </a:r>
                <a:r>
                  <a:rPr lang="en-US" altLang="zh-TW" b="1" dirty="0" smtClean="0"/>
                  <a:t>if</a:t>
                </a:r>
                <a:r>
                  <a:rPr lang="en-US" altLang="zh-TW" dirty="0" smtClean="0"/>
                  <a:t/>
                </a:r>
                <a:r>
                  <a:rPr lang="en-US" altLang="zh-TW" dirty="0"/>
                  <a:t>(x == y) </a:t>
                </a:r>
                <a:r>
                  <a:rPr lang="en-US" altLang="zh-TW" i="1" dirty="0"/>
                  <a:t>Equal</a:t>
                </a:r>
                <a:r>
                  <a:rPr lang="en-US" altLang="zh-TW" dirty="0"/>
                  <a:t> = </a:t>
                </a:r>
                <a:r>
                  <a:rPr lang="en-US" altLang="zh-TW" b="1" dirty="0" smtClean="0"/>
                  <a:t>true</a:t>
                </a:r>
                <a:r>
                  <a:rPr lang="en-US" altLang="zh-TW" dirty="0"/>
                  <a:t/>
                </a:r>
                <a:r>
                  <a:rPr lang="en-US" altLang="zh-TW" dirty="0" smtClean="0"/>
                  <a:t/>
                </a:r>
                <a:r>
                  <a:rPr lang="en-US" altLang="zh-TW" dirty="0"/>
                  <a:t/>
                </a:r>
                <a:r>
                  <a:rPr lang="en-US" altLang="zh-TW" dirty="0" smtClean="0"/>
                  <a:t>		else </a:t>
                </a:r>
                <a:r>
                  <a:rPr lang="en-US" altLang="zh-TW" i="1" dirty="0"/>
                  <a:t>Equal</a:t>
                </a:r>
                <a:r>
                  <a:rPr lang="en-US" altLang="zh-TW" dirty="0"/>
                  <a:t> = </a:t>
                </a:r>
                <a:r>
                  <a:rPr lang="en-US" altLang="zh-TW" b="1" dirty="0" smtClean="0"/>
                  <a:t>false</a:t>
                </a:r>
              </a:p>
              <a:p>
                <a:pPr marL="0" indent="0">
                  <a:buNone/>
                  <a:tabLst>
                    <a:tab pos="442913" algn="l"/>
                    <a:tab pos="3765550" algn="l"/>
                    <a:tab pos="4219575" algn="l"/>
                  </a:tabLst>
                </a:pPr>
                <a:r>
                  <a:rPr lang="en-US" altLang="zh-TW" dirty="0"/>
                  <a:t/>
                </a:r>
                <a:r>
                  <a:rPr lang="en-US" altLang="zh-TW" i="1" dirty="0" smtClean="0">
                    <a:solidFill>
                      <a:srgbClr val="800080"/>
                    </a:solidFill>
                  </a:rPr>
                  <a:t>Successor </a:t>
                </a:r>
                <a:r>
                  <a:rPr lang="en-US" altLang="zh-TW" dirty="0" smtClean="0"/>
                  <a:t>(x</a:t>
                </a:r>
                <a:r>
                  <a:rPr lang="en-US" altLang="zh-TW" dirty="0"/>
                  <a:t>): </a:t>
                </a:r>
                <a:r>
                  <a:rPr lang="en-US" altLang="zh-TW" i="1" dirty="0" err="1" smtClean="0"/>
                  <a:t>NaturalNumber</a:t>
                </a:r>
                <a:r>
                  <a:rPr lang="en-US" altLang="zh-TW" dirty="0" smtClean="0"/>
                  <a:t/>
                </a:r>
                <a:r>
                  <a:rPr lang="en-US" altLang="zh-TW" dirty="0"/>
                  <a:t>::=	</a:t>
                </a:r>
                <a:r>
                  <a:rPr lang="en-US" altLang="zh-TW" b="1" dirty="0"/>
                  <a:t>if</a:t>
                </a:r>
                <a:r>
                  <a:rPr lang="en-US" altLang="zh-TW" dirty="0"/>
                  <a:t> (x == MAXINT) </a:t>
                </a:r>
                <a:r>
                  <a:rPr lang="en-US" altLang="zh-TW" i="1" dirty="0"/>
                  <a:t>Successor</a:t>
                </a:r>
                <a:r>
                  <a:rPr lang="en-US" altLang="zh-TW" dirty="0"/>
                  <a:t> = x</a:t>
                </a:r>
                <a:br>
                  <a:rPr lang="en-US" altLang="zh-TW" dirty="0"/>
                </a:br>
                <a:r>
                  <a:rPr lang="en-US" altLang="zh-TW" dirty="0"/>
                  <a:t>			else </a:t>
                </a:r>
                <a:r>
                  <a:rPr lang="en-US" altLang="zh-TW" i="1" dirty="0"/>
                  <a:t>Successor</a:t>
                </a:r>
                <a:r>
                  <a:rPr lang="en-US" altLang="zh-TW" dirty="0"/>
                  <a:t> = x +1 </a:t>
                </a:r>
                <a:endParaRPr lang="en-US" altLang="zh-TW" dirty="0" smtClean="0"/>
              </a:p>
              <a:p>
                <a:pPr marL="0" indent="0">
                  <a:buNone/>
                  <a:tabLst>
                    <a:tab pos="442913" algn="l"/>
                    <a:tab pos="3765550" algn="l"/>
                    <a:tab pos="4219575" algn="l"/>
                  </a:tabLst>
                </a:pPr>
                <a:r>
                  <a:rPr lang="en-US" altLang="zh-TW" dirty="0"/>
                  <a:t/>
                </a:r>
                <a:r>
                  <a:rPr lang="en-US" altLang="zh-TW" i="1" dirty="0" err="1" smtClean="0">
                    <a:solidFill>
                      <a:srgbClr val="800080"/>
                    </a:solidFill>
                  </a:rPr>
                  <a:t>Substract</a:t>
                </a:r>
                <a:r>
                  <a:rPr lang="en-US" altLang="zh-TW" i="1" dirty="0" smtClean="0">
                    <a:solidFill>
                      <a:srgbClr val="800080"/>
                    </a:solidFill>
                  </a:rPr>
                  <a:t/>
                </a:r>
                <a:r>
                  <a:rPr lang="en-US" altLang="zh-TW" dirty="0" smtClean="0"/>
                  <a:t>(</a:t>
                </a:r>
                <a:r>
                  <a:rPr lang="en-US" altLang="zh-TW" dirty="0"/>
                  <a:t>x, y): </a:t>
                </a:r>
                <a:r>
                  <a:rPr lang="en-US" altLang="zh-TW" i="1" dirty="0" err="1" smtClean="0"/>
                  <a:t>NaturalNumber</a:t>
                </a:r>
                <a:r>
                  <a:rPr lang="en-US" altLang="zh-TW" dirty="0"/>
                  <a:t>	::=	</a:t>
                </a:r>
                <a:r>
                  <a:rPr lang="en-US" altLang="zh-TW" b="1" dirty="0"/>
                  <a:t>if</a:t>
                </a:r>
                <a:r>
                  <a:rPr lang="en-US" altLang="zh-TW" dirty="0"/>
                  <a:t> (x &lt; y) </a:t>
                </a:r>
                <a:r>
                  <a:rPr lang="en-US" altLang="zh-TW" i="1" dirty="0" err="1"/>
                  <a:t>Substract</a:t>
                </a:r>
                <a:r>
                  <a:rPr lang="en-US" altLang="zh-TW" dirty="0"/>
                  <a:t> = 0 </a:t>
                </a:r>
                <a:br>
                  <a:rPr lang="en-US" altLang="zh-TW" dirty="0"/>
                </a:br>
                <a:r>
                  <a:rPr lang="en-US" altLang="zh-TW" dirty="0"/>
                  <a:t>			else </a:t>
                </a:r>
                <a:r>
                  <a:rPr lang="en-US" altLang="zh-TW" i="1" dirty="0" err="1"/>
                  <a:t>Substract</a:t>
                </a:r>
                <a:r>
                  <a:rPr lang="en-US" altLang="zh-TW" dirty="0"/>
                  <a:t> = x – </a:t>
                </a:r>
                <a:r>
                  <a:rPr lang="en-US" altLang="zh-TW" dirty="0" smtClean="0"/>
                  <a:t>y</a:t>
                </a:r>
              </a:p>
              <a:p>
                <a:pPr marL="0" indent="0">
                  <a:buNone/>
                  <a:tabLst>
                    <a:tab pos="271463" algn="l"/>
                    <a:tab pos="3765550" algn="l"/>
                    <a:tab pos="4219575" algn="l"/>
                  </a:tabLst>
                </a:pPr>
                <a:r>
                  <a:rPr lang="en-US" altLang="zh-TW" b="1" dirty="0" smtClean="0"/>
                  <a:t>end</a:t>
                </a:r>
                <a:r>
                  <a:rPr lang="en-US" altLang="zh-TW" dirty="0" smtClean="0"/>
                  <a:t/>
                </a:r>
                <a:r>
                  <a:rPr lang="en-US" altLang="zh-TW" i="1" dirty="0" err="1" smtClean="0"/>
                  <a:t>NaturalNumber</a:t>
                </a:r>
                <a:r>
                  <a:rPr lang="en-US" altLang="zh-TW" dirty="0" smtClean="0"/>
                  <a:t/>
                </a:r>
                <a:endParaRPr lang="en-US" altLang="zh-TW" dirty="0"/>
              </a:p>
            </p:txBody>
          </p:sp>
        </mc:Choice>
        <mc:Fallback>
          <p:sp>
            <p:nvSpPr>
              <p:cNvPr id="7" name="內容版面配置區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09332"/>
                <a:ext cx="7886700" cy="5212144"/>
              </a:xfrm>
              <a:blipFill rotWithShape="0">
                <a:blip r:embed="rId2"/>
                <a:stretch>
                  <a:fillRect l="-618" t="-1988" r="-1082" b="-70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0345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Requirements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Clarify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>
                <a:solidFill>
                  <a:srgbClr val="800080"/>
                </a:solidFill>
              </a:rPr>
              <a:t>problem specifications</a:t>
            </a:r>
          </a:p>
          <a:p>
            <a:pPr lvl="1"/>
            <a:r>
              <a:rPr lang="en-US" altLang="zh-TW" dirty="0" smtClean="0">
                <a:solidFill>
                  <a:srgbClr val="800080"/>
                </a:solidFill>
              </a:rPr>
              <a:t>Input </a:t>
            </a:r>
          </a:p>
          <a:p>
            <a:pPr lvl="2"/>
            <a:r>
              <a:rPr lang="en-US" altLang="zh-TW" dirty="0" smtClean="0"/>
              <a:t>What are given</a:t>
            </a:r>
          </a:p>
          <a:p>
            <a:pPr lvl="1"/>
            <a:r>
              <a:rPr lang="en-US" altLang="zh-TW" dirty="0" smtClean="0">
                <a:solidFill>
                  <a:srgbClr val="800080"/>
                </a:solidFill>
              </a:rPr>
              <a:t>Output</a:t>
            </a:r>
          </a:p>
          <a:p>
            <a:pPr lvl="2"/>
            <a:r>
              <a:rPr lang="en-US" altLang="zh-TW" dirty="0" smtClean="0"/>
              <a:t> What must be produced</a:t>
            </a:r>
          </a:p>
          <a:p>
            <a:pPr lvl="2"/>
            <a:endParaRPr lang="en-US" altLang="zh-TW" dirty="0" smtClean="0"/>
          </a:p>
          <a:p>
            <a:r>
              <a:rPr lang="en-US" altLang="zh-TW" dirty="0" smtClean="0"/>
              <a:t>Initially vague </a:t>
            </a:r>
            <a:r>
              <a:rPr lang="en-US" altLang="zh-TW" dirty="0" smtClean="0">
                <a:sym typeface="Wingdings" panose="05000000000000000000" pitchFamily="2" charset="2"/>
              </a:rPr>
              <a:t> </a:t>
            </a:r>
            <a:r>
              <a:rPr lang="en-US" altLang="zh-TW">
                <a:sym typeface="Wingdings" panose="05000000000000000000" pitchFamily="2" charset="2"/>
              </a:rPr>
              <a:t>more </a:t>
            </a:r>
            <a:r>
              <a:rPr lang="en-US" altLang="zh-TW" smtClean="0">
                <a:sym typeface="Wingdings" panose="05000000000000000000" pitchFamily="2" charset="2"/>
              </a:rPr>
              <a:t>precise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16" name="弧形箭號 (左彎) 15"/>
          <p:cNvSpPr/>
          <p:nvPr/>
        </p:nvSpPr>
        <p:spPr>
          <a:xfrm rot="10800000">
            <a:off x="5989194" y="3698060"/>
            <a:ext cx="864754" cy="1572672"/>
          </a:xfrm>
          <a:prstGeom prst="curvedLeftArrow">
            <a:avLst>
              <a:gd name="adj1" fmla="val 28566"/>
              <a:gd name="adj2" fmla="val 64808"/>
              <a:gd name="adj3" fmla="val 291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5668494" y="4232939"/>
            <a:ext cx="1340111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Refinement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7251202" y="2006082"/>
            <a:ext cx="1561019" cy="5878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Requirements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7251202" y="2773298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Analysis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7251202" y="3540514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Design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7251202" y="4504580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Coding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7251202" y="5270732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Verification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cxnSp>
        <p:nvCxnSpPr>
          <p:cNvPr id="23" name="直線單箭頭接點 22"/>
          <p:cNvCxnSpPr/>
          <p:nvPr/>
        </p:nvCxnSpPr>
        <p:spPr>
          <a:xfrm>
            <a:off x="8057429" y="3361126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>
            <a:off x="8057429" y="4128342"/>
            <a:ext cx="0" cy="3762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>
            <a:off x="8057429" y="5092408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>
            <a:off x="8057429" y="2593910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6217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ADT </a:t>
            </a:r>
            <a:r>
              <a:rPr lang="en-US" altLang="zh-TW" dirty="0" smtClean="0"/>
              <a:t>Example: </a:t>
            </a:r>
            <a:r>
              <a:rPr lang="en-US" altLang="zh-TW" i="1" dirty="0" err="1" smtClean="0"/>
              <a:t>NaturalNumber</a:t>
            </a:r>
            <a:r>
              <a:rPr lang="en-US" altLang="zh-TW" i="1" dirty="0" smtClean="0"/>
              <a:t> </a:t>
            </a:r>
            <a:endParaRPr lang="zh-TW" altLang="en-US" i="1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628650" y="1487018"/>
            <a:ext cx="7886700" cy="1180618"/>
          </a:xfrm>
        </p:spPr>
        <p:txBody>
          <a:bodyPr>
            <a:normAutofit fontScale="62500" lnSpcReduction="20000"/>
          </a:bodyPr>
          <a:lstStyle/>
          <a:p>
            <a:pPr marL="180975" indent="0">
              <a:buNone/>
            </a:pPr>
            <a:r>
              <a:rPr lang="en-US" altLang="zh-TW" sz="3200" b="1" dirty="0" smtClean="0">
                <a:solidFill>
                  <a:srgbClr val="800080"/>
                </a:solidFill>
              </a:rPr>
              <a:t>objects</a:t>
            </a:r>
            <a:r>
              <a:rPr lang="en-US" altLang="zh-TW" sz="3200" dirty="0"/>
              <a:t>: </a:t>
            </a:r>
            <a:endParaRPr lang="en-US" altLang="zh-TW" sz="3200" dirty="0" smtClean="0"/>
          </a:p>
          <a:p>
            <a:pPr marL="442913" indent="0">
              <a:buNone/>
            </a:pPr>
            <a:r>
              <a:rPr lang="en-US" altLang="zh-TW" dirty="0" smtClean="0"/>
              <a:t>An </a:t>
            </a:r>
            <a:r>
              <a:rPr lang="en-US" altLang="zh-TW" dirty="0"/>
              <a:t>ordered subrange of the integers starting at zero and ending at MAXINT on the computer. </a:t>
            </a:r>
            <a:endParaRPr lang="en-US" altLang="zh-TW" dirty="0" smtClean="0"/>
          </a:p>
          <a:p>
            <a:pPr marL="180975" indent="0">
              <a:buNone/>
            </a:pPr>
            <a:r>
              <a:rPr lang="en-US" altLang="zh-TW" sz="3200" b="1" dirty="0" smtClean="0">
                <a:solidFill>
                  <a:srgbClr val="800080"/>
                </a:solidFill>
              </a:rPr>
              <a:t>functions specification</a:t>
            </a:r>
            <a:r>
              <a:rPr lang="en-US" altLang="zh-TW" sz="3200" dirty="0" smtClean="0"/>
              <a:t>: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40</a:t>
            </a:fld>
            <a:endParaRPr lang="zh-TW" alt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80573511"/>
              </p:ext>
            </p:extLst>
          </p:nvPr>
        </p:nvGraphicFramePr>
        <p:xfrm>
          <a:off x="897466" y="2667636"/>
          <a:ext cx="7687734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3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76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317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0362"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Format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Return Type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Behavior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0362">
                <a:tc>
                  <a:txBody>
                    <a:bodyPr/>
                    <a:lstStyle/>
                    <a:p>
                      <a:r>
                        <a:rPr lang="en-US" altLang="zh-TW" sz="1600" i="1" dirty="0" smtClean="0">
                          <a:solidFill>
                            <a:srgbClr val="800080"/>
                          </a:solidFill>
                        </a:rPr>
                        <a:t>Zero </a:t>
                      </a:r>
                      <a:r>
                        <a:rPr lang="en-US" altLang="zh-TW" sz="1600" dirty="0" smtClean="0"/>
                        <a:t>()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i="1" dirty="0" err="1" smtClean="0"/>
                        <a:t>NaturalNumber</a:t>
                      </a:r>
                      <a:r>
                        <a:rPr lang="zh-TW" altLang="en-US" sz="1600" dirty="0" smtClean="0"/>
                        <a:t> 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0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4859">
                <a:tc>
                  <a:txBody>
                    <a:bodyPr/>
                    <a:lstStyle/>
                    <a:p>
                      <a:r>
                        <a:rPr lang="en-US" altLang="zh-TW" sz="1600" i="1" dirty="0" err="1" smtClean="0">
                          <a:solidFill>
                            <a:srgbClr val="800080"/>
                          </a:solidFill>
                        </a:rPr>
                        <a:t>IsZero</a:t>
                      </a:r>
                      <a:r>
                        <a:rPr lang="en-US" altLang="zh-TW" sz="1600" i="1" dirty="0" smtClean="0">
                          <a:solidFill>
                            <a:srgbClr val="800080"/>
                          </a:solidFill>
                        </a:rPr>
                        <a:t> </a:t>
                      </a:r>
                      <a:r>
                        <a:rPr lang="en-US" altLang="zh-TW" sz="1600" dirty="0" smtClean="0"/>
                        <a:t>(x)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i="1" dirty="0" smtClean="0"/>
                        <a:t>Boolean</a:t>
                      </a:r>
                      <a:r>
                        <a:rPr lang="en-US" altLang="zh-TW" sz="1600" dirty="0" smtClean="0"/>
                        <a:t> 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i="1" dirty="0" smtClean="0"/>
                        <a:t>if</a:t>
                      </a:r>
                      <a:r>
                        <a:rPr lang="en-US" altLang="zh-TW" sz="1600" dirty="0" smtClean="0"/>
                        <a:t> (x == 0) </a:t>
                      </a:r>
                    </a:p>
                    <a:p>
                      <a:r>
                        <a:rPr lang="en-US" altLang="zh-TW" sz="1600" i="1" dirty="0" smtClean="0"/>
                        <a:t>    </a:t>
                      </a:r>
                      <a:r>
                        <a:rPr lang="en-US" altLang="zh-TW" sz="1600" b="1" i="1" dirty="0" smtClean="0"/>
                        <a:t>return</a:t>
                      </a:r>
                      <a:r>
                        <a:rPr lang="en-US" altLang="zh-TW" sz="1600" dirty="0" smtClean="0"/>
                        <a:t> </a:t>
                      </a:r>
                      <a:r>
                        <a:rPr lang="en-US" altLang="zh-TW" sz="1600" b="1" i="1" dirty="0" smtClean="0"/>
                        <a:t>true</a:t>
                      </a:r>
                      <a:r>
                        <a:rPr lang="en-US" altLang="zh-TW" sz="1600" dirty="0" smtClean="0"/>
                        <a:t>	</a:t>
                      </a:r>
                    </a:p>
                    <a:p>
                      <a:r>
                        <a:rPr lang="en-US" altLang="zh-TW" sz="1600" b="1" i="1" dirty="0" smtClean="0"/>
                        <a:t>else </a:t>
                      </a:r>
                    </a:p>
                    <a:p>
                      <a:r>
                        <a:rPr lang="en-US" altLang="zh-TW" sz="1600" i="1" dirty="0" smtClean="0"/>
                        <a:t>    </a:t>
                      </a:r>
                      <a:r>
                        <a:rPr lang="en-US" altLang="zh-TW" sz="1600" b="1" i="1" dirty="0" smtClean="0"/>
                        <a:t>return</a:t>
                      </a:r>
                      <a:r>
                        <a:rPr lang="en-US" altLang="zh-TW" sz="1600" dirty="0" smtClean="0"/>
                        <a:t> </a:t>
                      </a:r>
                      <a:r>
                        <a:rPr lang="en-US" altLang="zh-TW" sz="1600" b="1" i="1" dirty="0" smtClean="0"/>
                        <a:t>false</a:t>
                      </a:r>
                      <a:endParaRPr lang="zh-TW" altLang="en-US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5693">
                <a:tc>
                  <a:txBody>
                    <a:bodyPr/>
                    <a:lstStyle/>
                    <a:p>
                      <a:r>
                        <a:rPr lang="en-US" altLang="zh-TW" sz="1600" i="1" dirty="0" smtClean="0">
                          <a:solidFill>
                            <a:srgbClr val="800080"/>
                          </a:solidFill>
                        </a:rPr>
                        <a:t>Add </a:t>
                      </a:r>
                      <a:r>
                        <a:rPr lang="en-US" altLang="zh-TW" sz="1600" dirty="0" smtClean="0"/>
                        <a:t>(x, y)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i="1" dirty="0" err="1" smtClean="0"/>
                        <a:t>NaturalNumber</a:t>
                      </a:r>
                      <a:r>
                        <a:rPr lang="en-US" altLang="zh-TW" sz="1600" dirty="0" smtClean="0"/>
                        <a:t> 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1" dirty="0" smtClean="0"/>
                        <a:t>if</a:t>
                      </a:r>
                      <a:r>
                        <a:rPr lang="en-US" altLang="zh-TW" sz="1600" dirty="0" smtClean="0"/>
                        <a:t> (</a:t>
                      </a:r>
                      <a:r>
                        <a:rPr lang="en-US" altLang="zh-TW" sz="1600" dirty="0" err="1" smtClean="0"/>
                        <a:t>x+y</a:t>
                      </a:r>
                      <a:r>
                        <a:rPr lang="en-US" altLang="zh-TW" sz="1600" dirty="0" smtClean="0"/>
                        <a:t> &lt;= MAXINT) </a:t>
                      </a:r>
                      <a:r>
                        <a:rPr lang="en-US" altLang="zh-TW" sz="1600" b="1" i="1" dirty="0" smtClean="0"/>
                        <a:t>return</a:t>
                      </a:r>
                      <a:r>
                        <a:rPr lang="en-US" altLang="zh-TW" sz="1600" dirty="0" smtClean="0"/>
                        <a:t> x + y </a:t>
                      </a:r>
                      <a:br>
                        <a:rPr lang="en-US" altLang="zh-TW" sz="1600" dirty="0" smtClean="0"/>
                      </a:br>
                      <a:r>
                        <a:rPr lang="en-US" altLang="zh-TW" sz="1600" b="1" i="1" dirty="0" smtClean="0"/>
                        <a:t>else</a:t>
                      </a:r>
                      <a:r>
                        <a:rPr lang="en-US" altLang="zh-TW" sz="1600" dirty="0" smtClean="0"/>
                        <a:t> </a:t>
                      </a:r>
                      <a:r>
                        <a:rPr lang="en-US" altLang="zh-TW" sz="1600" b="1" i="1" dirty="0" smtClean="0"/>
                        <a:t>return</a:t>
                      </a:r>
                      <a:r>
                        <a:rPr lang="en-US" altLang="zh-TW" sz="1600" dirty="0" smtClean="0"/>
                        <a:t> MAXINT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5693">
                <a:tc>
                  <a:txBody>
                    <a:bodyPr/>
                    <a:lstStyle/>
                    <a:p>
                      <a:r>
                        <a:rPr lang="en-US" altLang="zh-TW" sz="1600" i="1" dirty="0" smtClean="0">
                          <a:solidFill>
                            <a:srgbClr val="800080"/>
                          </a:solidFill>
                        </a:rPr>
                        <a:t>Equal </a:t>
                      </a:r>
                      <a:r>
                        <a:rPr lang="en-US" altLang="zh-TW" sz="1600" dirty="0" smtClean="0"/>
                        <a:t>(x, y)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i="1" dirty="0" smtClean="0"/>
                        <a:t>Boolean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if</a:t>
                      </a:r>
                      <a:r>
                        <a:rPr lang="en-US" altLang="zh-TW" sz="1600" dirty="0" smtClean="0"/>
                        <a:t> (x == y) </a:t>
                      </a:r>
                      <a:r>
                        <a:rPr lang="en-US" altLang="zh-TW" sz="1600" b="1" i="1" dirty="0" smtClean="0"/>
                        <a:t>return</a:t>
                      </a:r>
                      <a:r>
                        <a:rPr lang="en-US" altLang="zh-TW" sz="1600" dirty="0" smtClean="0"/>
                        <a:t> </a:t>
                      </a:r>
                      <a:r>
                        <a:rPr lang="en-US" altLang="zh-TW" sz="1600" b="1" i="1" dirty="0" smtClean="0"/>
                        <a:t>true</a:t>
                      </a:r>
                    </a:p>
                    <a:p>
                      <a:r>
                        <a:rPr lang="en-US" altLang="zh-TW" sz="1600" b="1" i="1" dirty="0" smtClean="0"/>
                        <a:t>else return false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5693">
                <a:tc>
                  <a:txBody>
                    <a:bodyPr/>
                    <a:lstStyle/>
                    <a:p>
                      <a:r>
                        <a:rPr lang="en-US" altLang="zh-TW" sz="1600" i="1" dirty="0" smtClean="0">
                          <a:solidFill>
                            <a:srgbClr val="800080"/>
                          </a:solidFill>
                        </a:rPr>
                        <a:t>Successor </a:t>
                      </a:r>
                      <a:r>
                        <a:rPr lang="en-US" altLang="zh-TW" sz="1600" dirty="0" smtClean="0"/>
                        <a:t>(x)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i="1" dirty="0" err="1" smtClean="0"/>
                        <a:t>NaturalNumber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if</a:t>
                      </a:r>
                      <a:r>
                        <a:rPr lang="en-US" altLang="zh-TW" sz="1600" dirty="0" smtClean="0"/>
                        <a:t> (x == MAXINT) </a:t>
                      </a:r>
                      <a:r>
                        <a:rPr lang="en-US" altLang="zh-TW" sz="1600" b="1" i="1" dirty="0" smtClean="0"/>
                        <a:t>return</a:t>
                      </a:r>
                      <a:r>
                        <a:rPr lang="en-US" altLang="zh-TW" sz="1600" dirty="0" smtClean="0"/>
                        <a:t> x</a:t>
                      </a:r>
                    </a:p>
                    <a:p>
                      <a:r>
                        <a:rPr lang="en-US" altLang="zh-TW" sz="1600" b="1" i="1" dirty="0" smtClean="0"/>
                        <a:t>else</a:t>
                      </a:r>
                      <a:r>
                        <a:rPr lang="en-US" altLang="zh-TW" sz="1600" dirty="0" smtClean="0"/>
                        <a:t> </a:t>
                      </a:r>
                      <a:r>
                        <a:rPr lang="en-US" altLang="zh-TW" sz="1600" b="1" i="1" dirty="0" smtClean="0"/>
                        <a:t>return</a:t>
                      </a:r>
                      <a:r>
                        <a:rPr lang="en-US" altLang="zh-TW" sz="1600" dirty="0" smtClean="0"/>
                        <a:t> (x+1)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5693">
                <a:tc>
                  <a:txBody>
                    <a:bodyPr/>
                    <a:lstStyle/>
                    <a:p>
                      <a:r>
                        <a:rPr lang="en-US" altLang="zh-TW" sz="1600" i="1" dirty="0" err="1" smtClean="0">
                          <a:solidFill>
                            <a:srgbClr val="800080"/>
                          </a:solidFill>
                        </a:rPr>
                        <a:t>Substract</a:t>
                      </a:r>
                      <a:r>
                        <a:rPr lang="en-US" altLang="zh-TW" sz="1600" i="1" dirty="0" smtClean="0">
                          <a:solidFill>
                            <a:srgbClr val="800080"/>
                          </a:solidFill>
                        </a:rPr>
                        <a:t> </a:t>
                      </a:r>
                      <a:r>
                        <a:rPr lang="en-US" altLang="zh-TW" sz="1600" dirty="0" smtClean="0"/>
                        <a:t>(x, y)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i="1" dirty="0" err="1" smtClean="0"/>
                        <a:t>NaturalNumber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i="1" dirty="0" smtClean="0"/>
                        <a:t>if</a:t>
                      </a:r>
                      <a:r>
                        <a:rPr lang="en-US" altLang="zh-TW" sz="1600" dirty="0" smtClean="0"/>
                        <a:t> (x &lt; y) </a:t>
                      </a:r>
                      <a:r>
                        <a:rPr lang="en-US" altLang="zh-TW" sz="1600" b="1" i="1" dirty="0" smtClean="0"/>
                        <a:t>return</a:t>
                      </a:r>
                      <a:r>
                        <a:rPr lang="en-US" altLang="zh-TW" sz="1600" dirty="0" smtClean="0"/>
                        <a:t> 0</a:t>
                      </a:r>
                    </a:p>
                    <a:p>
                      <a:r>
                        <a:rPr lang="en-US" altLang="zh-TW" sz="1600" b="1" i="1" dirty="0" smtClean="0"/>
                        <a:t>else</a:t>
                      </a:r>
                      <a:r>
                        <a:rPr lang="en-US" altLang="zh-TW" sz="1600" dirty="0" smtClean="0"/>
                        <a:t> </a:t>
                      </a:r>
                      <a:r>
                        <a:rPr lang="en-US" altLang="zh-TW" sz="1600" b="1" i="1" dirty="0" smtClean="0"/>
                        <a:t>return</a:t>
                      </a:r>
                      <a:r>
                        <a:rPr lang="en-US" altLang="zh-TW" sz="1600" dirty="0" smtClean="0"/>
                        <a:t> (x-y)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2509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Advantages of Encapsulation and Abstraction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 smtClean="0">
                <a:solidFill>
                  <a:srgbClr val="800080"/>
                </a:solidFill>
              </a:rPr>
              <a:t>Simplify software development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Ease </a:t>
            </a:r>
            <a:r>
              <a:rPr lang="en-US" altLang="zh-TW" dirty="0" smtClean="0">
                <a:solidFill>
                  <a:srgbClr val="800080"/>
                </a:solidFill>
              </a:rPr>
              <a:t>testing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/>
              <a:t>and </a:t>
            </a:r>
            <a:r>
              <a:rPr lang="en-US" altLang="zh-TW" dirty="0" smtClean="0">
                <a:solidFill>
                  <a:srgbClr val="800080"/>
                </a:solidFill>
              </a:rPr>
              <a:t>debugging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Enable </a:t>
            </a:r>
            <a:r>
              <a:rPr lang="en-US" altLang="zh-TW" dirty="0" smtClean="0">
                <a:solidFill>
                  <a:srgbClr val="800080"/>
                </a:solidFill>
              </a:rPr>
              <a:t>reusability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Support </a:t>
            </a:r>
            <a:r>
              <a:rPr lang="en-US" altLang="zh-TW" dirty="0" smtClean="0">
                <a:solidFill>
                  <a:srgbClr val="800080"/>
                </a:solidFill>
              </a:rPr>
              <a:t>modifications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/>
              <a:t>to the representation of a data type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4519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Simplify Software Development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2"/>
            <a:ext cx="7886700" cy="3113467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Data abstraction </a:t>
            </a:r>
            <a:r>
              <a:rPr lang="en-US" altLang="zh-TW" dirty="0" smtClean="0">
                <a:sym typeface="Wingdings" pitchFamily="2" charset="2"/>
              </a:rPr>
              <a:t>facilitates decomposition of complex task of developing SW into simpler subtasks.</a:t>
            </a:r>
            <a:endParaRPr lang="en-US" altLang="zh-TW" dirty="0" smtClean="0"/>
          </a:p>
          <a:p>
            <a:r>
              <a:rPr lang="en-US" altLang="zh-TW" dirty="0" smtClean="0"/>
              <a:t>Consider developing a course scheduling </a:t>
            </a:r>
            <a:r>
              <a:rPr lang="en-US" altLang="zh-TW" dirty="0"/>
              <a:t>program </a:t>
            </a:r>
            <a:r>
              <a:rPr lang="en-US" altLang="zh-TW" dirty="0" smtClean="0"/>
              <a:t>for NTHU – top-down review results in</a:t>
            </a:r>
          </a:p>
          <a:p>
            <a:pPr lvl="1"/>
            <a:r>
              <a:rPr lang="en-US" altLang="zh-TW" dirty="0" smtClean="0"/>
              <a:t>Three data types: S (student), T(teacher), C(course) (or A,B,C)</a:t>
            </a:r>
          </a:p>
          <a:p>
            <a:pPr lvl="1"/>
            <a:r>
              <a:rPr lang="en-US" altLang="zh-TW" dirty="0" smtClean="0"/>
              <a:t>Additional code of using them (called Glue)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42</a:t>
            </a:fld>
            <a:endParaRPr lang="zh-TW" altLang="en-US"/>
          </a:p>
        </p:txBody>
      </p:sp>
      <p:grpSp>
        <p:nvGrpSpPr>
          <p:cNvPr id="57" name="群組 56"/>
          <p:cNvGrpSpPr/>
          <p:nvPr/>
        </p:nvGrpSpPr>
        <p:grpSpPr>
          <a:xfrm>
            <a:off x="863638" y="4588933"/>
            <a:ext cx="3369733" cy="1896534"/>
            <a:chOff x="2777067" y="4588933"/>
            <a:chExt cx="3369733" cy="1896534"/>
          </a:xfrm>
        </p:grpSpPr>
        <p:sp>
          <p:nvSpPr>
            <p:cNvPr id="48" name="矩形 47"/>
            <p:cNvSpPr/>
            <p:nvPr/>
          </p:nvSpPr>
          <p:spPr>
            <a:xfrm>
              <a:off x="3149600" y="4826000"/>
              <a:ext cx="880533" cy="558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smtClean="0"/>
                <a:t>S</a:t>
              </a:r>
              <a:endParaRPr lang="zh-TW" altLang="en-US" sz="2400" dirty="0"/>
            </a:p>
          </p:txBody>
        </p:sp>
        <p:sp>
          <p:nvSpPr>
            <p:cNvPr id="51" name="矩形 50"/>
            <p:cNvSpPr/>
            <p:nvPr/>
          </p:nvSpPr>
          <p:spPr>
            <a:xfrm>
              <a:off x="4944501" y="4826003"/>
              <a:ext cx="880533" cy="558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smtClean="0"/>
                <a:t>T</a:t>
              </a:r>
              <a:endParaRPr lang="zh-TW" altLang="en-US" sz="2400" dirty="0"/>
            </a:p>
          </p:txBody>
        </p:sp>
        <p:sp>
          <p:nvSpPr>
            <p:cNvPr id="52" name="矩形 51"/>
            <p:cNvSpPr/>
            <p:nvPr/>
          </p:nvSpPr>
          <p:spPr>
            <a:xfrm>
              <a:off x="4080918" y="5621854"/>
              <a:ext cx="880533" cy="558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smtClean="0"/>
                <a:t>C</a:t>
              </a:r>
              <a:endParaRPr lang="zh-TW" altLang="en-US" sz="2400" dirty="0"/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2827867" y="5909733"/>
              <a:ext cx="764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/>
                <a:t>Glue</a:t>
              </a:r>
              <a:endParaRPr lang="zh-TW" altLang="en-US" sz="2400" dirty="0"/>
            </a:p>
          </p:txBody>
        </p:sp>
        <p:sp>
          <p:nvSpPr>
            <p:cNvPr id="56" name="圓角矩形 55"/>
            <p:cNvSpPr/>
            <p:nvPr/>
          </p:nvSpPr>
          <p:spPr>
            <a:xfrm>
              <a:off x="2777067" y="4588933"/>
              <a:ext cx="3369733" cy="189653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8" name="群組 57"/>
          <p:cNvGrpSpPr/>
          <p:nvPr/>
        </p:nvGrpSpPr>
        <p:grpSpPr>
          <a:xfrm>
            <a:off x="4707432" y="4605869"/>
            <a:ext cx="3369733" cy="1896534"/>
            <a:chOff x="2777067" y="4588933"/>
            <a:chExt cx="3369733" cy="1896534"/>
          </a:xfrm>
        </p:grpSpPr>
        <p:sp>
          <p:nvSpPr>
            <p:cNvPr id="59" name="矩形 58"/>
            <p:cNvSpPr/>
            <p:nvPr/>
          </p:nvSpPr>
          <p:spPr>
            <a:xfrm>
              <a:off x="3149600" y="4826000"/>
              <a:ext cx="880533" cy="558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smtClean="0"/>
                <a:t>A</a:t>
              </a:r>
              <a:endParaRPr lang="zh-TW" altLang="en-US" sz="2400" dirty="0"/>
            </a:p>
          </p:txBody>
        </p:sp>
        <p:sp>
          <p:nvSpPr>
            <p:cNvPr id="60" name="矩形 59"/>
            <p:cNvSpPr/>
            <p:nvPr/>
          </p:nvSpPr>
          <p:spPr>
            <a:xfrm>
              <a:off x="4944501" y="4826003"/>
              <a:ext cx="880533" cy="558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smtClean="0"/>
                <a:t>B</a:t>
              </a:r>
              <a:endParaRPr lang="zh-TW" altLang="en-US" sz="2400" dirty="0"/>
            </a:p>
          </p:txBody>
        </p:sp>
        <p:sp>
          <p:nvSpPr>
            <p:cNvPr id="61" name="矩形 60"/>
            <p:cNvSpPr/>
            <p:nvPr/>
          </p:nvSpPr>
          <p:spPr>
            <a:xfrm>
              <a:off x="4080918" y="5621854"/>
              <a:ext cx="880533" cy="558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smtClean="0"/>
                <a:t>C</a:t>
              </a:r>
              <a:endParaRPr lang="zh-TW" altLang="en-US" sz="2400" dirty="0"/>
            </a:p>
          </p:txBody>
        </p:sp>
        <p:sp>
          <p:nvSpPr>
            <p:cNvPr id="62" name="文字方塊 61"/>
            <p:cNvSpPr txBox="1"/>
            <p:nvPr/>
          </p:nvSpPr>
          <p:spPr>
            <a:xfrm>
              <a:off x="2827867" y="5909733"/>
              <a:ext cx="764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/>
                <a:t>Glue</a:t>
              </a:r>
              <a:endParaRPr lang="zh-TW" altLang="en-US" sz="2400" dirty="0"/>
            </a:p>
          </p:txBody>
        </p:sp>
        <p:sp>
          <p:nvSpPr>
            <p:cNvPr id="63" name="圓角矩形 62"/>
            <p:cNvSpPr/>
            <p:nvPr/>
          </p:nvSpPr>
          <p:spPr>
            <a:xfrm>
              <a:off x="2777067" y="4588933"/>
              <a:ext cx="3369733" cy="189653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12409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With or Without Data Abstraction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One can either adopt ADTs or directly dive into coding (without data abstraction)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43</a:t>
            </a:fld>
            <a:endParaRPr lang="zh-TW" altLang="en-US"/>
          </a:p>
        </p:txBody>
      </p:sp>
      <p:grpSp>
        <p:nvGrpSpPr>
          <p:cNvPr id="48" name="群組 47"/>
          <p:cNvGrpSpPr/>
          <p:nvPr/>
        </p:nvGrpSpPr>
        <p:grpSpPr>
          <a:xfrm>
            <a:off x="5923319" y="2845559"/>
            <a:ext cx="2841458" cy="3014665"/>
            <a:chOff x="5923319" y="2947157"/>
            <a:chExt cx="2841458" cy="3014665"/>
          </a:xfrm>
        </p:grpSpPr>
        <p:sp>
          <p:nvSpPr>
            <p:cNvPr id="31" name="圓角矩形 30"/>
            <p:cNvSpPr/>
            <p:nvPr/>
          </p:nvSpPr>
          <p:spPr>
            <a:xfrm>
              <a:off x="6003470" y="3417797"/>
              <a:ext cx="2761307" cy="254402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文字方塊 54"/>
            <p:cNvSpPr txBox="1"/>
            <p:nvPr/>
          </p:nvSpPr>
          <p:spPr>
            <a:xfrm>
              <a:off x="6270100" y="2947157"/>
              <a:ext cx="226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A monolithic program</a:t>
              </a:r>
              <a:endParaRPr lang="zh-TW" altLang="en-US" b="1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5923319" y="4542997"/>
              <a:ext cx="152400" cy="1000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5928645" y="4773379"/>
              <a:ext cx="152400" cy="1000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5931229" y="5043837"/>
              <a:ext cx="152400" cy="1000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2" name="文字方塊 31"/>
          <p:cNvSpPr txBox="1"/>
          <p:nvPr/>
        </p:nvSpPr>
        <p:spPr>
          <a:xfrm>
            <a:off x="5325996" y="2900990"/>
            <a:ext cx="53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C00000"/>
                </a:solidFill>
              </a:rPr>
              <a:t>vs.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277188" y="2845559"/>
            <a:ext cx="5150518" cy="3509400"/>
            <a:chOff x="344920" y="2947157"/>
            <a:chExt cx="5150518" cy="3509400"/>
          </a:xfrm>
        </p:grpSpPr>
        <p:sp>
          <p:nvSpPr>
            <p:cNvPr id="6" name="圓角矩形 5"/>
            <p:cNvSpPr/>
            <p:nvPr/>
          </p:nvSpPr>
          <p:spPr>
            <a:xfrm>
              <a:off x="2358886" y="3417797"/>
              <a:ext cx="2761307" cy="254402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684811" y="3716564"/>
              <a:ext cx="694852" cy="76954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 smtClean="0">
                  <a:solidFill>
                    <a:schemeClr val="tx1"/>
                  </a:solidFill>
                </a:rPr>
                <a:t>T</a:t>
              </a:r>
              <a:endParaRPr lang="zh-TW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006616" y="3716564"/>
              <a:ext cx="796705" cy="769544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 smtClean="0">
                  <a:solidFill>
                    <a:schemeClr val="tx1"/>
                  </a:solidFill>
                </a:rPr>
                <a:t>S</a:t>
              </a:r>
              <a:endParaRPr lang="zh-TW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379663" y="5165013"/>
              <a:ext cx="907611" cy="58547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 smtClean="0">
                  <a:solidFill>
                    <a:schemeClr val="tx1"/>
                  </a:solidFill>
                </a:rPr>
                <a:t>C</a:t>
              </a:r>
              <a:endParaRPr lang="zh-TW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292431" y="3832561"/>
              <a:ext cx="152400" cy="1000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292431" y="4057352"/>
              <a:ext cx="152400" cy="1000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3292431" y="4260552"/>
              <a:ext cx="152400" cy="1000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3930416" y="3882135"/>
              <a:ext cx="152400" cy="1000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 rot="5400000">
              <a:off x="3679727" y="5104692"/>
              <a:ext cx="152400" cy="1000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 rot="5400000">
              <a:off x="3482767" y="5104692"/>
              <a:ext cx="152400" cy="1000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 rot="5400000">
              <a:off x="4073646" y="5104692"/>
              <a:ext cx="152400" cy="1000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 rot="5400000">
              <a:off x="3876686" y="5104692"/>
              <a:ext cx="152400" cy="1000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3926693" y="4235101"/>
              <a:ext cx="152400" cy="1000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2500955" y="5221297"/>
              <a:ext cx="764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/>
                <a:t>Glue</a:t>
              </a:r>
              <a:endParaRPr lang="zh-TW" altLang="en-US" sz="2400" dirty="0"/>
            </a:p>
          </p:txBody>
        </p:sp>
        <p:sp>
          <p:nvSpPr>
            <p:cNvPr id="21" name="手繪多邊形 20"/>
            <p:cNvSpPr/>
            <p:nvPr/>
          </p:nvSpPr>
          <p:spPr>
            <a:xfrm>
              <a:off x="3454356" y="3870661"/>
              <a:ext cx="476250" cy="57150"/>
            </a:xfrm>
            <a:custGeom>
              <a:avLst/>
              <a:gdLst>
                <a:gd name="connsiteX0" fmla="*/ 0 w 476250"/>
                <a:gd name="connsiteY0" fmla="*/ 0 h 57150"/>
                <a:gd name="connsiteX1" fmla="*/ 234950 w 476250"/>
                <a:gd name="connsiteY1" fmla="*/ 38100 h 57150"/>
                <a:gd name="connsiteX2" fmla="*/ 476250 w 476250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0" h="57150">
                  <a:moveTo>
                    <a:pt x="0" y="0"/>
                  </a:moveTo>
                  <a:cubicBezTo>
                    <a:pt x="77787" y="14287"/>
                    <a:pt x="155575" y="28575"/>
                    <a:pt x="234950" y="38100"/>
                  </a:cubicBezTo>
                  <a:cubicBezTo>
                    <a:pt x="314325" y="47625"/>
                    <a:pt x="395287" y="52387"/>
                    <a:pt x="476250" y="571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手繪多邊形 21"/>
            <p:cNvSpPr/>
            <p:nvPr/>
          </p:nvSpPr>
          <p:spPr>
            <a:xfrm>
              <a:off x="3448006" y="4099260"/>
              <a:ext cx="512874" cy="979237"/>
            </a:xfrm>
            <a:custGeom>
              <a:avLst/>
              <a:gdLst>
                <a:gd name="connsiteX0" fmla="*/ 0 w 317500"/>
                <a:gd name="connsiteY0" fmla="*/ 0 h 812800"/>
                <a:gd name="connsiteX1" fmla="*/ 209550 w 317500"/>
                <a:gd name="connsiteY1" fmla="*/ 279400 h 812800"/>
                <a:gd name="connsiteX2" fmla="*/ 317500 w 317500"/>
                <a:gd name="connsiteY2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812800">
                  <a:moveTo>
                    <a:pt x="0" y="0"/>
                  </a:moveTo>
                  <a:cubicBezTo>
                    <a:pt x="78316" y="71966"/>
                    <a:pt x="156633" y="143933"/>
                    <a:pt x="209550" y="279400"/>
                  </a:cubicBezTo>
                  <a:cubicBezTo>
                    <a:pt x="262467" y="414867"/>
                    <a:pt x="289983" y="613833"/>
                    <a:pt x="317500" y="8128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手繪多邊形 22"/>
            <p:cNvSpPr/>
            <p:nvPr/>
          </p:nvSpPr>
          <p:spPr>
            <a:xfrm>
              <a:off x="3843632" y="4276974"/>
              <a:ext cx="317114" cy="801524"/>
            </a:xfrm>
            <a:custGeom>
              <a:avLst/>
              <a:gdLst>
                <a:gd name="connsiteX0" fmla="*/ 74274 w 317114"/>
                <a:gd name="connsiteY0" fmla="*/ 87 h 647787"/>
                <a:gd name="connsiteX1" fmla="*/ 10774 w 317114"/>
                <a:gd name="connsiteY1" fmla="*/ 76287 h 647787"/>
                <a:gd name="connsiteX2" fmla="*/ 271124 w 317114"/>
                <a:gd name="connsiteY2" fmla="*/ 463637 h 647787"/>
                <a:gd name="connsiteX3" fmla="*/ 315574 w 317114"/>
                <a:gd name="connsiteY3" fmla="*/ 647787 h 64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114" h="647787">
                  <a:moveTo>
                    <a:pt x="74274" y="87"/>
                  </a:moveTo>
                  <a:cubicBezTo>
                    <a:pt x="26120" y="-442"/>
                    <a:pt x="-22034" y="-971"/>
                    <a:pt x="10774" y="76287"/>
                  </a:cubicBezTo>
                  <a:cubicBezTo>
                    <a:pt x="43582" y="153545"/>
                    <a:pt x="220324" y="368387"/>
                    <a:pt x="271124" y="463637"/>
                  </a:cubicBezTo>
                  <a:cubicBezTo>
                    <a:pt x="321924" y="558887"/>
                    <a:pt x="318749" y="603337"/>
                    <a:pt x="315574" y="64778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手繪多邊形 23"/>
            <p:cNvSpPr/>
            <p:nvPr/>
          </p:nvSpPr>
          <p:spPr>
            <a:xfrm>
              <a:off x="2368506" y="4308811"/>
              <a:ext cx="1165780" cy="300464"/>
            </a:xfrm>
            <a:custGeom>
              <a:avLst/>
              <a:gdLst>
                <a:gd name="connsiteX0" fmla="*/ 1079500 w 1165780"/>
                <a:gd name="connsiteY0" fmla="*/ 0 h 422698"/>
                <a:gd name="connsiteX1" fmla="*/ 1162050 w 1165780"/>
                <a:gd name="connsiteY1" fmla="*/ 260350 h 422698"/>
                <a:gd name="connsiteX2" fmla="*/ 971550 w 1165780"/>
                <a:gd name="connsiteY2" fmla="*/ 406400 h 422698"/>
                <a:gd name="connsiteX3" fmla="*/ 0 w 1165780"/>
                <a:gd name="connsiteY3" fmla="*/ 412750 h 42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5780" h="422698">
                  <a:moveTo>
                    <a:pt x="1079500" y="0"/>
                  </a:moveTo>
                  <a:cubicBezTo>
                    <a:pt x="1129771" y="96308"/>
                    <a:pt x="1180042" y="192617"/>
                    <a:pt x="1162050" y="260350"/>
                  </a:cubicBezTo>
                  <a:cubicBezTo>
                    <a:pt x="1144058" y="328083"/>
                    <a:pt x="1165225" y="381000"/>
                    <a:pt x="971550" y="406400"/>
                  </a:cubicBezTo>
                  <a:cubicBezTo>
                    <a:pt x="777875" y="431800"/>
                    <a:pt x="388937" y="422275"/>
                    <a:pt x="0" y="4127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手繪多邊形 25"/>
            <p:cNvSpPr/>
            <p:nvPr/>
          </p:nvSpPr>
          <p:spPr>
            <a:xfrm>
              <a:off x="2362386" y="4832103"/>
              <a:ext cx="1384300" cy="242463"/>
            </a:xfrm>
            <a:custGeom>
              <a:avLst/>
              <a:gdLst>
                <a:gd name="connsiteX0" fmla="*/ 1384300 w 1384300"/>
                <a:gd name="connsiteY0" fmla="*/ 222250 h 222250"/>
                <a:gd name="connsiteX1" fmla="*/ 1143000 w 1384300"/>
                <a:gd name="connsiteY1" fmla="*/ 38100 h 222250"/>
                <a:gd name="connsiteX2" fmla="*/ 0 w 1384300"/>
                <a:gd name="connsiteY2" fmla="*/ 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4300" h="222250">
                  <a:moveTo>
                    <a:pt x="1384300" y="222250"/>
                  </a:moveTo>
                  <a:cubicBezTo>
                    <a:pt x="1379008" y="148696"/>
                    <a:pt x="1373717" y="75142"/>
                    <a:pt x="1143000" y="38100"/>
                  </a:cubicBezTo>
                  <a:cubicBezTo>
                    <a:pt x="912283" y="1058"/>
                    <a:pt x="456141" y="529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2273457" y="4542598"/>
              <a:ext cx="152400" cy="1000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2278783" y="4772980"/>
              <a:ext cx="152400" cy="1000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2281367" y="5043438"/>
              <a:ext cx="152400" cy="1000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2728502" y="2947157"/>
              <a:ext cx="1992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ADTs are identified</a:t>
              </a:r>
              <a:endParaRPr lang="zh-TW" altLang="en-US" b="1" dirty="0"/>
            </a:p>
          </p:txBody>
        </p:sp>
        <p:sp>
          <p:nvSpPr>
            <p:cNvPr id="5" name="手繪多邊形 4"/>
            <p:cNvSpPr/>
            <p:nvPr/>
          </p:nvSpPr>
          <p:spPr>
            <a:xfrm>
              <a:off x="2410482" y="4598832"/>
              <a:ext cx="1545579" cy="507720"/>
            </a:xfrm>
            <a:custGeom>
              <a:avLst/>
              <a:gdLst>
                <a:gd name="connsiteX0" fmla="*/ 0 w 1545579"/>
                <a:gd name="connsiteY0" fmla="*/ 6014 h 507720"/>
                <a:gd name="connsiteX1" fmla="*/ 1132885 w 1545579"/>
                <a:gd name="connsiteY1" fmla="*/ 70750 h 507720"/>
                <a:gd name="connsiteX2" fmla="*/ 1545579 w 1545579"/>
                <a:gd name="connsiteY2" fmla="*/ 507720 h 5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5579" h="507720">
                  <a:moveTo>
                    <a:pt x="0" y="6014"/>
                  </a:moveTo>
                  <a:cubicBezTo>
                    <a:pt x="437644" y="-3427"/>
                    <a:pt x="875289" y="-12868"/>
                    <a:pt x="1132885" y="70750"/>
                  </a:cubicBezTo>
                  <a:cubicBezTo>
                    <a:pt x="1390481" y="154368"/>
                    <a:pt x="1468030" y="331044"/>
                    <a:pt x="1545579" y="50772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344920" y="4882709"/>
              <a:ext cx="1682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Adding a course</a:t>
              </a:r>
              <a:endParaRPr lang="zh-TW" altLang="en-US" dirty="0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344920" y="4616240"/>
              <a:ext cx="1807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Deleting a course</a:t>
              </a:r>
              <a:endParaRPr lang="zh-TW" altLang="en-US" dirty="0"/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344920" y="4376142"/>
              <a:ext cx="1933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Searching a course</a:t>
              </a:r>
              <a:endParaRPr lang="zh-TW" altLang="en-US" dirty="0"/>
            </a:p>
          </p:txBody>
        </p:sp>
        <p:sp>
          <p:nvSpPr>
            <p:cNvPr id="25" name="手繪多邊形 24"/>
            <p:cNvSpPr/>
            <p:nvPr/>
          </p:nvSpPr>
          <p:spPr>
            <a:xfrm>
              <a:off x="2415540" y="5013300"/>
              <a:ext cx="1143000" cy="79064"/>
            </a:xfrm>
            <a:custGeom>
              <a:avLst/>
              <a:gdLst>
                <a:gd name="connsiteX0" fmla="*/ 1143000 w 1143000"/>
                <a:gd name="connsiteY0" fmla="*/ 63525 h 79064"/>
                <a:gd name="connsiteX1" fmla="*/ 914400 w 1143000"/>
                <a:gd name="connsiteY1" fmla="*/ 25 h 79064"/>
                <a:gd name="connsiteX2" fmla="*/ 488950 w 1143000"/>
                <a:gd name="connsiteY2" fmla="*/ 69875 h 79064"/>
                <a:gd name="connsiteX3" fmla="*/ 0 w 1143000"/>
                <a:gd name="connsiteY3" fmla="*/ 76225 h 7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0" h="79064">
                  <a:moveTo>
                    <a:pt x="1143000" y="63525"/>
                  </a:moveTo>
                  <a:cubicBezTo>
                    <a:pt x="1083204" y="31246"/>
                    <a:pt x="1023408" y="-1033"/>
                    <a:pt x="914400" y="25"/>
                  </a:cubicBezTo>
                  <a:cubicBezTo>
                    <a:pt x="805392" y="1083"/>
                    <a:pt x="641350" y="57175"/>
                    <a:pt x="488950" y="69875"/>
                  </a:cubicBezTo>
                  <a:cubicBezTo>
                    <a:pt x="336550" y="82575"/>
                    <a:pt x="168275" y="79400"/>
                    <a:pt x="0" y="7622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4" name="直線接點 33"/>
            <p:cNvCxnSpPr/>
            <p:nvPr/>
          </p:nvCxnSpPr>
          <p:spPr>
            <a:xfrm flipH="1" flipV="1">
              <a:off x="2027304" y="3590925"/>
              <a:ext cx="801621" cy="2912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字方塊 34"/>
            <p:cNvSpPr txBox="1"/>
            <p:nvPr/>
          </p:nvSpPr>
          <p:spPr>
            <a:xfrm>
              <a:off x="1171954" y="3206524"/>
              <a:ext cx="1441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ADT </a:t>
              </a:r>
              <a:r>
                <a:rPr lang="en-US" altLang="zh-TW" i="1" dirty="0" smtClean="0"/>
                <a:t>Teachers</a:t>
              </a:r>
              <a:endParaRPr lang="zh-TW" altLang="en-US" i="1" dirty="0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2565551" y="6087225"/>
              <a:ext cx="1361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ADT </a:t>
              </a:r>
              <a:r>
                <a:rPr lang="en-US" altLang="zh-TW" i="1" dirty="0" smtClean="0"/>
                <a:t>Courses</a:t>
              </a:r>
              <a:endParaRPr lang="zh-TW" altLang="en-US" i="1" dirty="0"/>
            </a:p>
          </p:txBody>
        </p:sp>
        <p:cxnSp>
          <p:nvCxnSpPr>
            <p:cNvPr id="47" name="直線接點 46"/>
            <p:cNvCxnSpPr/>
            <p:nvPr/>
          </p:nvCxnSpPr>
          <p:spPr>
            <a:xfrm flipV="1">
              <a:off x="3418297" y="5600250"/>
              <a:ext cx="231977" cy="5118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字方塊 48"/>
            <p:cNvSpPr txBox="1"/>
            <p:nvPr/>
          </p:nvSpPr>
          <p:spPr>
            <a:xfrm>
              <a:off x="4044272" y="6081991"/>
              <a:ext cx="1451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ADT </a:t>
              </a:r>
              <a:r>
                <a:rPr lang="en-US" altLang="zh-TW" i="1" dirty="0" smtClean="0"/>
                <a:t>Students</a:t>
              </a:r>
              <a:endParaRPr lang="zh-TW" altLang="en-US" i="1" dirty="0"/>
            </a:p>
          </p:txBody>
        </p:sp>
        <p:cxnSp>
          <p:nvCxnSpPr>
            <p:cNvPr id="50" name="直線接點 49"/>
            <p:cNvCxnSpPr/>
            <p:nvPr/>
          </p:nvCxnSpPr>
          <p:spPr>
            <a:xfrm flipV="1">
              <a:off x="4393897" y="4235102"/>
              <a:ext cx="195207" cy="184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12409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Two Scenarios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509332"/>
            <a:ext cx="5553075" cy="4840667"/>
          </a:xfrm>
        </p:spPr>
        <p:txBody>
          <a:bodyPr>
            <a:normAutofit/>
          </a:bodyPr>
          <a:lstStyle/>
          <a:p>
            <a:r>
              <a:rPr lang="en-US" altLang="zh-TW" dirty="0"/>
              <a:t>With </a:t>
            </a:r>
            <a:r>
              <a:rPr lang="en-US" altLang="zh-TW" dirty="0" smtClean="0"/>
              <a:t>encapsulation </a:t>
            </a:r>
            <a:r>
              <a:rPr lang="en-US" altLang="zh-TW" dirty="0"/>
              <a:t>and </a:t>
            </a:r>
            <a:r>
              <a:rPr lang="en-US" altLang="zh-TW" dirty="0" smtClean="0"/>
              <a:t>abstraction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altLang="zh-TW" dirty="0" smtClean="0"/>
              <a:t>Scenario 1: Four programmers team</a:t>
            </a:r>
          </a:p>
          <a:p>
            <a:pPr lvl="2"/>
            <a:r>
              <a:rPr lang="en-US" altLang="zh-TW" dirty="0" smtClean="0"/>
              <a:t>They can </a:t>
            </a:r>
            <a:r>
              <a:rPr lang="en-US" altLang="zh-TW" dirty="0" err="1" smtClean="0">
                <a:solidFill>
                  <a:srgbClr val="800080"/>
                </a:solidFill>
              </a:rPr>
              <a:t>parallelly</a:t>
            </a:r>
            <a:r>
              <a:rPr lang="en-US" altLang="zh-TW" dirty="0" smtClean="0">
                <a:solidFill>
                  <a:srgbClr val="800080"/>
                </a:solidFill>
              </a:rPr>
              <a:t> work </a:t>
            </a:r>
            <a:r>
              <a:rPr lang="en-US" altLang="zh-TW" dirty="0" smtClean="0"/>
              <a:t>on data types A, </a:t>
            </a:r>
            <a:r>
              <a:rPr lang="en-US" altLang="zh-TW" dirty="0"/>
              <a:t>B</a:t>
            </a:r>
            <a:r>
              <a:rPr lang="en-US" altLang="zh-TW" dirty="0" smtClean="0"/>
              <a:t>, </a:t>
            </a:r>
            <a:r>
              <a:rPr lang="en-US" altLang="zh-TW" dirty="0"/>
              <a:t>C</a:t>
            </a:r>
            <a:r>
              <a:rPr lang="en-US" altLang="zh-TW" dirty="0" smtClean="0"/>
              <a:t>, (or in the example, S, T, C) and </a:t>
            </a:r>
            <a:r>
              <a:rPr lang="en-US" altLang="zh-TW" dirty="0"/>
              <a:t>Glue</a:t>
            </a:r>
          </a:p>
          <a:p>
            <a:pPr lvl="2"/>
            <a:r>
              <a:rPr lang="en-US" altLang="zh-TW" dirty="0" smtClean="0"/>
              <a:t>No one need to know how another one implement their portion of code</a:t>
            </a:r>
          </a:p>
          <a:p>
            <a:pPr lvl="2"/>
            <a:r>
              <a:rPr lang="en-US" altLang="zh-TW" dirty="0" smtClean="0"/>
              <a:t>More concentration and less interference (especially when the project is large)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altLang="zh-TW" dirty="0" smtClean="0"/>
              <a:t>Scenario 2: A single programmer</a:t>
            </a:r>
          </a:p>
          <a:p>
            <a:pPr lvl="2"/>
            <a:r>
              <a:rPr lang="en-US" altLang="zh-TW" dirty="0" smtClean="0"/>
              <a:t>Focus on </a:t>
            </a:r>
            <a:r>
              <a:rPr lang="en-US" altLang="zh-TW" dirty="0">
                <a:solidFill>
                  <a:srgbClr val="800080"/>
                </a:solidFill>
              </a:rPr>
              <a:t>A</a:t>
            </a:r>
            <a:r>
              <a:rPr lang="en-US" altLang="zh-TW" dirty="0" smtClean="0">
                <a:solidFill>
                  <a:srgbClr val="800080"/>
                </a:solidFill>
              </a:rPr>
              <a:t>, </a:t>
            </a:r>
            <a:r>
              <a:rPr lang="en-US" altLang="zh-TW" dirty="0">
                <a:solidFill>
                  <a:srgbClr val="800080"/>
                </a:solidFill>
              </a:rPr>
              <a:t>B</a:t>
            </a:r>
            <a:r>
              <a:rPr lang="en-US" altLang="zh-TW" dirty="0" smtClean="0">
                <a:solidFill>
                  <a:srgbClr val="800080"/>
                </a:solidFill>
              </a:rPr>
              <a:t>, </a:t>
            </a:r>
            <a:r>
              <a:rPr lang="en-US" altLang="zh-TW" dirty="0">
                <a:solidFill>
                  <a:srgbClr val="800080"/>
                </a:solidFill>
              </a:rPr>
              <a:t>C</a:t>
            </a:r>
            <a:r>
              <a:rPr lang="en-US" altLang="zh-TW" dirty="0" smtClean="0"/>
              <a:t>, and </a:t>
            </a:r>
            <a:r>
              <a:rPr lang="en-US" altLang="zh-TW" dirty="0">
                <a:solidFill>
                  <a:srgbClr val="800080"/>
                </a:solidFill>
              </a:rPr>
              <a:t>Glue</a:t>
            </a:r>
            <a:r>
              <a:rPr lang="en-US" altLang="zh-TW" dirty="0" smtClean="0">
                <a:solidFill>
                  <a:srgbClr val="800080"/>
                </a:solidFill>
              </a:rPr>
              <a:t> </a:t>
            </a:r>
            <a:r>
              <a:rPr lang="en-US" altLang="zh-TW" b="1" dirty="0" smtClean="0"/>
              <a:t>one at a time</a:t>
            </a:r>
          </a:p>
          <a:p>
            <a:pPr lvl="2"/>
            <a:r>
              <a:rPr lang="en-US" altLang="zh-TW" dirty="0" smtClean="0"/>
              <a:t>Less things need to be kept in mind at a time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89304" y="1932577"/>
            <a:ext cx="2276845" cy="20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2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Testing and Debugging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09333"/>
                <a:ext cx="5572125" cy="466763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TW" dirty="0"/>
                  <a:t>With encapsulation and </a:t>
                </a:r>
                <a:r>
                  <a:rPr lang="en-US" altLang="zh-TW" dirty="0" smtClean="0"/>
                  <a:t>abstraction</a:t>
                </a:r>
              </a:p>
              <a:p>
                <a:pPr lvl="1"/>
                <a:r>
                  <a:rPr lang="en-US" altLang="zh-TW" dirty="0" smtClean="0">
                    <a:solidFill>
                      <a:srgbClr val="800080"/>
                    </a:solidFill>
                  </a:rPr>
                  <a:t>A, B, C</a:t>
                </a:r>
                <a:r>
                  <a:rPr lang="en-US" altLang="zh-TW" dirty="0" smtClean="0"/>
                  <a:t>, and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Glue </a:t>
                </a:r>
                <a:r>
                  <a:rPr lang="en-US" altLang="zh-TW" dirty="0" smtClean="0"/>
                  <a:t>can be individually tested and debugged</a:t>
                </a:r>
              </a:p>
              <a:p>
                <a:pPr lvl="2"/>
                <a:r>
                  <a:rPr lang="en-US" altLang="zh-TW" dirty="0" smtClean="0"/>
                  <a:t>Testing efforts are </a:t>
                </a:r>
                <a:r>
                  <a:rPr lang="en-US" altLang="zh-TW" i="1" dirty="0" smtClean="0"/>
                  <a:t>T</a:t>
                </a:r>
                <a:r>
                  <a:rPr lang="en-US" altLang="zh-TW" dirty="0" smtClean="0"/>
                  <a:t>(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A</a:t>
                </a:r>
                <a:r>
                  <a:rPr lang="en-US" altLang="zh-TW" dirty="0" smtClean="0"/>
                  <a:t>) + </a:t>
                </a:r>
                <a:r>
                  <a:rPr lang="en-US" altLang="zh-TW" i="1" dirty="0" smtClean="0"/>
                  <a:t>T</a:t>
                </a:r>
                <a:r>
                  <a:rPr lang="en-US" altLang="zh-TW" dirty="0" smtClean="0"/>
                  <a:t>(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B</a:t>
                </a:r>
                <a:r>
                  <a:rPr lang="en-US" altLang="zh-TW" dirty="0" smtClean="0"/>
                  <a:t>) + </a:t>
                </a:r>
                <a:r>
                  <a:rPr lang="en-US" altLang="zh-TW" i="1" dirty="0" smtClean="0"/>
                  <a:t>T</a:t>
                </a:r>
                <a:r>
                  <a:rPr lang="en-US" altLang="zh-TW" dirty="0" smtClean="0"/>
                  <a:t>(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C</a:t>
                </a:r>
                <a:r>
                  <a:rPr lang="en-US" altLang="zh-TW" dirty="0" smtClean="0"/>
                  <a:t>) + </a:t>
                </a:r>
                <a:r>
                  <a:rPr lang="en-US" altLang="zh-TW" i="1" dirty="0" smtClean="0"/>
                  <a:t>T</a:t>
                </a:r>
                <a:r>
                  <a:rPr lang="en-US" altLang="zh-TW" dirty="0" smtClean="0"/>
                  <a:t>(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Glue</a:t>
                </a:r>
                <a:r>
                  <a:rPr lang="en-US" altLang="zh-TW" dirty="0" smtClean="0"/>
                  <a:t>)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dirty="0" smtClean="0"/>
                  <a:t/>
                </a:r>
                <a:r>
                  <a:rPr lang="en-US" altLang="zh-TW" i="1" dirty="0" smtClean="0"/>
                  <a:t>T</a:t>
                </a:r>
                <a:r>
                  <a:rPr lang="en-US" altLang="zh-TW" dirty="0" smtClean="0"/>
                  <a:t>(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A+B+C+Glue</a:t>
                </a:r>
                <a:r>
                  <a:rPr lang="en-US" altLang="zh-TW" dirty="0" smtClean="0"/>
                  <a:t>)</a:t>
                </a:r>
              </a:p>
              <a:p>
                <a:pPr lvl="1"/>
                <a:r>
                  <a:rPr lang="en-US" altLang="zh-TW" dirty="0" smtClean="0"/>
                  <a:t>Assume we are confident that some portions, say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A, B, </a:t>
                </a:r>
                <a:r>
                  <a:rPr lang="en-US" altLang="zh-TW" dirty="0" smtClean="0"/>
                  <a:t>and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C, </a:t>
                </a:r>
                <a:r>
                  <a:rPr lang="en-US" altLang="zh-TW" dirty="0" smtClean="0"/>
                  <a:t>are clear, but a bug still exists… </a:t>
                </a:r>
              </a:p>
              <a:p>
                <a:pPr lvl="2"/>
                <a:r>
                  <a:rPr lang="en-US" altLang="zh-TW" dirty="0" smtClean="0">
                    <a:sym typeface="Wingdings" panose="05000000000000000000" pitchFamily="2" charset="2"/>
                  </a:rPr>
                  <a:t> </a:t>
                </a:r>
                <a:r>
                  <a:rPr lang="en-US" altLang="zh-TW" dirty="0" smtClean="0"/>
                  <a:t>The remainder, say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Glue</a:t>
                </a:r>
                <a:r>
                  <a:rPr lang="en-US" altLang="zh-TW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altLang="zh-TW" dirty="0" smtClean="0"/>
                  <a:t>has the bug</a:t>
                </a:r>
              </a:p>
              <a:p>
                <a:pPr lvl="1"/>
                <a:r>
                  <a:rPr lang="en-US" altLang="zh-TW" dirty="0" smtClean="0"/>
                  <a:t>Assume we notice the bug is related to a specific operation on a data type, say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mistakenly deleting a course</a:t>
                </a:r>
                <a:r>
                  <a:rPr lang="en-US" altLang="zh-TW" dirty="0" smtClean="0"/>
                  <a:t>…</a:t>
                </a:r>
              </a:p>
              <a:p>
                <a:pPr lvl="2"/>
                <a:r>
                  <a:rPr lang="en-US" altLang="zh-TW" dirty="0" smtClean="0">
                    <a:sym typeface="Wingdings" panose="05000000000000000000" pitchFamily="2" charset="2"/>
                  </a:rPr>
                  <a:t> </a:t>
                </a:r>
                <a:r>
                  <a:rPr lang="en-US" altLang="zh-TW" dirty="0" smtClean="0"/>
                  <a:t>The bug resides in the corresponding objects and operations</a:t>
                </a:r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09333"/>
                <a:ext cx="5572125" cy="4667630"/>
              </a:xfrm>
              <a:blipFill rotWithShape="0">
                <a:blip r:embed="rId2"/>
                <a:stretch>
                  <a:fillRect l="-1969" t="-3007" r="-21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45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89304" y="1932577"/>
            <a:ext cx="2276845" cy="2042223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6383867" y="4487330"/>
            <a:ext cx="2235200" cy="1930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6417734" y="1574799"/>
            <a:ext cx="1966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w. data abstraction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6502401" y="4131732"/>
            <a:ext cx="2029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No data abstraction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65885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When we (or other people) develop  </a:t>
            </a:r>
          </a:p>
          <a:p>
            <a:pPr lvl="1"/>
            <a:r>
              <a:rPr lang="en-US" altLang="zh-TW" dirty="0" smtClean="0"/>
              <a:t>Textbook </a:t>
            </a:r>
            <a:r>
              <a:rPr lang="en-US" altLang="zh-TW" dirty="0"/>
              <a:t>ordering </a:t>
            </a:r>
            <a:r>
              <a:rPr lang="en-US" altLang="zh-TW" dirty="0" smtClean="0"/>
              <a:t>program</a:t>
            </a:r>
          </a:p>
          <a:p>
            <a:pPr lvl="1"/>
            <a:r>
              <a:rPr lang="en-US" altLang="zh-TW" dirty="0" smtClean="0"/>
              <a:t>Dorm allocation </a:t>
            </a:r>
            <a:r>
              <a:rPr lang="en-US" altLang="zh-TW" dirty="0"/>
              <a:t>program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NTHU-NCTU tournament </a:t>
            </a:r>
            <a:r>
              <a:rPr lang="en-US" altLang="zh-TW" dirty="0"/>
              <a:t>program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…</a:t>
            </a:r>
          </a:p>
          <a:p>
            <a:pPr marL="457200" lvl="1" indent="0">
              <a:buNone/>
            </a:pP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Reusability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46</a:t>
            </a:fld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89304" y="1932577"/>
            <a:ext cx="2276845" cy="2042223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90652" y="4154188"/>
            <a:ext cx="5664144" cy="2182223"/>
          </a:xfrm>
          <a:prstGeom prst="rect">
            <a:avLst/>
          </a:prstGeom>
        </p:spPr>
      </p:pic>
      <p:sp>
        <p:nvSpPr>
          <p:cNvPr id="5" name="向下箭號 4"/>
          <p:cNvSpPr/>
          <p:nvPr/>
        </p:nvSpPr>
        <p:spPr>
          <a:xfrm rot="1924612">
            <a:off x="5728894" y="3700996"/>
            <a:ext cx="447675" cy="36195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2925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Modifications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3"/>
            <a:ext cx="4638675" cy="4767642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ADTs lead to </a:t>
            </a:r>
            <a:r>
              <a:rPr lang="en-US" altLang="zh-TW" dirty="0" smtClean="0">
                <a:solidFill>
                  <a:srgbClr val="800080"/>
                </a:solidFill>
              </a:rPr>
              <a:t>information hiding </a:t>
            </a:r>
          </a:p>
          <a:p>
            <a:pPr lvl="1"/>
            <a:r>
              <a:rPr lang="en-US" altLang="zh-TW" dirty="0" smtClean="0">
                <a:sym typeface="Wingdings" panose="05000000000000000000" pitchFamily="2" charset="2"/>
              </a:rPr>
              <a:t>Implementation of a data type is invisible to </a:t>
            </a:r>
            <a:r>
              <a:rPr lang="en-US" altLang="zh-TW" dirty="0" smtClean="0">
                <a:solidFill>
                  <a:srgbClr val="800080"/>
                </a:solidFill>
                <a:sym typeface="Wingdings" panose="05000000000000000000" pitchFamily="2" charset="2"/>
              </a:rPr>
              <a:t>users </a:t>
            </a:r>
            <a:r>
              <a:rPr lang="en-US" altLang="zh-TW" dirty="0" smtClean="0">
                <a:sym typeface="Wingdings" panose="05000000000000000000" pitchFamily="2" charset="2"/>
              </a:rPr>
              <a:t>and </a:t>
            </a:r>
            <a:r>
              <a:rPr lang="en-US" altLang="zh-TW" dirty="0" smtClean="0">
                <a:solidFill>
                  <a:srgbClr val="800080"/>
                </a:solidFill>
                <a:sym typeface="Wingdings" panose="05000000000000000000" pitchFamily="2" charset="2"/>
              </a:rPr>
              <a:t>the rest of the program </a:t>
            </a:r>
          </a:p>
          <a:p>
            <a:pPr lvl="1"/>
            <a:r>
              <a:rPr lang="en-US" altLang="zh-TW" dirty="0" smtClean="0">
                <a:sym typeface="Wingdings" panose="05000000000000000000" pitchFamily="2" charset="2"/>
              </a:rPr>
              <a:t>Ease </a:t>
            </a:r>
            <a:r>
              <a:rPr lang="en-US" altLang="zh-TW" dirty="0" smtClean="0">
                <a:solidFill>
                  <a:srgbClr val="800080"/>
                </a:solidFill>
                <a:sym typeface="Wingdings" panose="05000000000000000000" pitchFamily="2" charset="2"/>
              </a:rPr>
              <a:t>changing</a:t>
            </a:r>
            <a:r>
              <a:rPr lang="en-US" altLang="zh-TW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zh-TW" dirty="0" smtClean="0">
                <a:sym typeface="Wingdings" panose="05000000000000000000" pitchFamily="2" charset="2"/>
              </a:rPr>
              <a:t>(e.g., upgrade) a data type without rewriting the entire program or affecting any users</a:t>
            </a:r>
          </a:p>
          <a:p>
            <a:pPr lvl="1"/>
            <a:r>
              <a:rPr lang="en-US" altLang="zh-TW" dirty="0" smtClean="0"/>
              <a:t>Allow us to start from a quick implementation then </a:t>
            </a:r>
            <a:r>
              <a:rPr lang="en-US" altLang="zh-TW" dirty="0" smtClean="0">
                <a:solidFill>
                  <a:srgbClr val="800080"/>
                </a:solidFill>
              </a:rPr>
              <a:t>progressively refine </a:t>
            </a:r>
            <a:r>
              <a:rPr lang="en-US" altLang="zh-TW" dirty="0" smtClean="0"/>
              <a:t>the program </a:t>
            </a:r>
          </a:p>
          <a:p>
            <a:pPr lvl="1"/>
            <a:r>
              <a:rPr lang="en-US" altLang="zh-TW" dirty="0" smtClean="0"/>
              <a:t>Even if we need to modify the interface of a data type</a:t>
            </a:r>
          </a:p>
          <a:p>
            <a:pPr lvl="2"/>
            <a:r>
              <a:rPr lang="en-US" altLang="zh-TW" dirty="0" smtClean="0"/>
              <a:t>We can </a:t>
            </a:r>
            <a:r>
              <a:rPr lang="en-US" altLang="zh-TW" dirty="0" smtClean="0">
                <a:solidFill>
                  <a:srgbClr val="800080"/>
                </a:solidFill>
              </a:rPr>
              <a:t>systematically identify the required modifications </a:t>
            </a:r>
            <a:r>
              <a:rPr lang="en-US" altLang="zh-TW" dirty="0" smtClean="0"/>
              <a:t>to the other parts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47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58787" y="4314493"/>
            <a:ext cx="2276845" cy="2042223"/>
          </a:xfrm>
          <a:prstGeom prst="rect">
            <a:avLst/>
          </a:prstGeom>
        </p:spPr>
      </p:pic>
      <p:pic>
        <p:nvPicPr>
          <p:cNvPr id="9" name="Picture 2" descr="http://www.waypointcms.com/GalleryContent/Normal/user-management_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45427" y="5052695"/>
            <a:ext cx="1043527" cy="82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五角星形 9"/>
          <p:cNvSpPr/>
          <p:nvPr/>
        </p:nvSpPr>
        <p:spPr>
          <a:xfrm rot="731649">
            <a:off x="8086007" y="4345086"/>
            <a:ext cx="328551" cy="36397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38505" y="1526177"/>
            <a:ext cx="2276845" cy="2042223"/>
          </a:xfrm>
          <a:prstGeom prst="rect">
            <a:avLst/>
          </a:prstGeom>
        </p:spPr>
      </p:pic>
      <p:pic>
        <p:nvPicPr>
          <p:cNvPr id="12" name="Picture 2" descr="http://www.waypointcms.com/GalleryContent/Normal/user-management_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45426" y="2192266"/>
            <a:ext cx="1043527" cy="82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向下箭號 4"/>
          <p:cNvSpPr/>
          <p:nvPr/>
        </p:nvSpPr>
        <p:spPr>
          <a:xfrm>
            <a:off x="7041211" y="3817955"/>
            <a:ext cx="711996" cy="263556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282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Overhead of Adopting ADT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 smtClean="0">
                <a:solidFill>
                  <a:srgbClr val="800080"/>
                </a:solidFill>
              </a:rPr>
              <a:t>Execution time </a:t>
            </a:r>
            <a:r>
              <a:rPr lang="en-US" altLang="zh-TW" dirty="0" smtClean="0"/>
              <a:t>overhead</a:t>
            </a:r>
          </a:p>
          <a:p>
            <a:pPr lvl="1"/>
            <a:r>
              <a:rPr lang="en-US" altLang="zh-TW" dirty="0" smtClean="0"/>
              <a:t>Accessing data through interfacing </a:t>
            </a:r>
            <a:r>
              <a:rPr lang="en-US" altLang="zh-TW" dirty="0"/>
              <a:t>operations</a:t>
            </a:r>
            <a:r>
              <a:rPr lang="en-US" altLang="zh-TW" dirty="0" smtClean="0"/>
              <a:t> is potentially slower than directly accessing them</a:t>
            </a:r>
          </a:p>
          <a:p>
            <a:r>
              <a:rPr lang="en-US" altLang="zh-TW" dirty="0" smtClean="0">
                <a:solidFill>
                  <a:srgbClr val="800080"/>
                </a:solidFill>
              </a:rPr>
              <a:t>Memory space </a:t>
            </a:r>
            <a:r>
              <a:rPr lang="en-US" altLang="zh-TW" dirty="0" smtClean="0"/>
              <a:t>overhead</a:t>
            </a:r>
          </a:p>
          <a:p>
            <a:pPr lvl="1"/>
            <a:r>
              <a:rPr lang="en-US" altLang="zh-TW" dirty="0" smtClean="0"/>
              <a:t>Every object maintains a table specifying its operations</a:t>
            </a:r>
          </a:p>
          <a:p>
            <a:r>
              <a:rPr lang="en-US" altLang="zh-TW" dirty="0" smtClean="0"/>
              <a:t>Coding </a:t>
            </a:r>
            <a:r>
              <a:rPr lang="en-US" altLang="zh-TW" dirty="0"/>
              <a:t>is </a:t>
            </a:r>
            <a:r>
              <a:rPr lang="en-US" altLang="zh-TW" dirty="0" smtClean="0"/>
              <a:t>more tedious</a:t>
            </a:r>
          </a:p>
          <a:p>
            <a:endParaRPr lang="en-US" altLang="zh-TW" dirty="0"/>
          </a:p>
          <a:p>
            <a:r>
              <a:rPr lang="en-US" altLang="zh-TW" dirty="0" smtClean="0"/>
              <a:t>Therefore, C (not C++) is still widely used for programming the following things</a:t>
            </a:r>
          </a:p>
          <a:p>
            <a:pPr lvl="1"/>
            <a:r>
              <a:rPr lang="en-US" altLang="zh-TW" dirty="0" smtClean="0"/>
              <a:t>Operating systems</a:t>
            </a:r>
          </a:p>
          <a:p>
            <a:pPr lvl="1"/>
            <a:r>
              <a:rPr lang="en-US" altLang="zh-TW" dirty="0" smtClean="0"/>
              <a:t>Performance sensitive systems</a:t>
            </a:r>
          </a:p>
          <a:p>
            <a:pPr lvl="1"/>
            <a:r>
              <a:rPr lang="en-US" altLang="zh-TW" dirty="0" smtClean="0"/>
              <a:t>Resource constrained systems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849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1.1 Overview: System Life Cycle</a:t>
            </a:r>
          </a:p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1.2 Object-Oriented Design</a:t>
            </a:r>
          </a:p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1.3 Data Abstraction and Encapsulation</a:t>
            </a:r>
          </a:p>
          <a:p>
            <a:r>
              <a:rPr lang="en-US" altLang="zh-TW" b="1" dirty="0" smtClean="0">
                <a:solidFill>
                  <a:srgbClr val="800080"/>
                </a:solidFill>
              </a:rPr>
              <a:t>1.4 </a:t>
            </a:r>
            <a:r>
              <a:rPr lang="en-US" altLang="zh-TW" b="1" dirty="0" smtClean="0">
                <a:solidFill>
                  <a:srgbClr val="800080"/>
                </a:solidFill>
              </a:rPr>
              <a:t>Basics of C</a:t>
            </a:r>
            <a:r>
              <a:rPr lang="en-US" altLang="zh-TW" b="1" dirty="0" smtClean="0">
                <a:solidFill>
                  <a:srgbClr val="800080"/>
                </a:solidFill>
              </a:rPr>
              <a:t>++</a:t>
            </a:r>
            <a:endParaRPr lang="en-US" altLang="zh-TW" b="1" dirty="0" smtClean="0">
              <a:solidFill>
                <a:srgbClr val="800080"/>
              </a:solidFill>
            </a:endParaRPr>
          </a:p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1.5 Algorithm Specification</a:t>
            </a:r>
          </a:p>
          <a:p>
            <a:r>
              <a:rPr lang="en-US" altLang="zh-TW" dirty="0" smtClean="0"/>
              <a:t>(1.6 Standard Template Library)</a:t>
            </a:r>
          </a:p>
          <a:p>
            <a:r>
              <a:rPr lang="en-US" altLang="zh-TW" dirty="0" smtClean="0"/>
              <a:t>1.7 Performance Analysis and Measurement</a:t>
            </a:r>
          </a:p>
          <a:p>
            <a:pPr marL="0" indent="0">
              <a:buNone/>
            </a:pPr>
            <a:endParaRPr lang="en-US" altLang="zh-TW" dirty="0" smtClean="0"/>
          </a:p>
          <a:p>
            <a:pPr lvl="1"/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702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Analysis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3"/>
            <a:ext cx="5039844" cy="466763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800080"/>
                </a:solidFill>
              </a:rPr>
              <a:t>Break down the problem</a:t>
            </a:r>
          </a:p>
          <a:p>
            <a:pPr lvl="1"/>
            <a:r>
              <a:rPr lang="en-US" altLang="zh-TW" dirty="0"/>
              <a:t>I</a:t>
            </a:r>
            <a:r>
              <a:rPr lang="en-US" altLang="zh-TW" dirty="0" smtClean="0"/>
              <a:t>nto manageable pieces</a:t>
            </a:r>
          </a:p>
          <a:p>
            <a:pPr lvl="1"/>
            <a:r>
              <a:rPr lang="en-US" altLang="zh-TW" dirty="0" smtClean="0"/>
              <a:t>Also known as </a:t>
            </a:r>
            <a:r>
              <a:rPr lang="en-US" altLang="zh-TW" dirty="0" smtClean="0">
                <a:solidFill>
                  <a:srgbClr val="800080"/>
                </a:solidFill>
              </a:rPr>
              <a:t>divide and conquer</a:t>
            </a:r>
          </a:p>
          <a:p>
            <a:pPr lvl="2"/>
            <a:endParaRPr lang="en-US" altLang="zh-TW" dirty="0">
              <a:solidFill>
                <a:srgbClr val="C00000"/>
              </a:solidFill>
            </a:endParaRPr>
          </a:p>
          <a:p>
            <a:r>
              <a:rPr lang="en-US" altLang="zh-TW" dirty="0" smtClean="0"/>
              <a:t>Two approaches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>
                <a:solidFill>
                  <a:srgbClr val="800080"/>
                </a:solidFill>
              </a:rPr>
              <a:t>Bottom-up</a:t>
            </a:r>
            <a:r>
              <a:rPr lang="en-US" altLang="zh-TW" dirty="0" smtClean="0"/>
              <a:t> (not good)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>
                <a:solidFill>
                  <a:srgbClr val="800080"/>
                </a:solidFill>
              </a:rPr>
              <a:t>Top-down </a:t>
            </a:r>
            <a:r>
              <a:rPr lang="en-US" altLang="zh-TW" dirty="0" smtClean="0"/>
              <a:t>(better)</a:t>
            </a:r>
          </a:p>
          <a:p>
            <a:pPr lvl="2"/>
            <a:endParaRPr lang="en-US" altLang="zh-TW" dirty="0" smtClean="0"/>
          </a:p>
          <a:p>
            <a:pPr marL="457200" lvl="1" indent="0">
              <a:buNone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5" name="弧形箭號 (左彎) 4"/>
          <p:cNvSpPr/>
          <p:nvPr/>
        </p:nvSpPr>
        <p:spPr>
          <a:xfrm rot="10800000">
            <a:off x="5989194" y="3698060"/>
            <a:ext cx="864754" cy="1572672"/>
          </a:xfrm>
          <a:prstGeom prst="curvedLeftArrow">
            <a:avLst>
              <a:gd name="adj1" fmla="val 28566"/>
              <a:gd name="adj2" fmla="val 64808"/>
              <a:gd name="adj3" fmla="val 291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5668494" y="4232939"/>
            <a:ext cx="1340111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Refinement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7251202" y="2006082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Requirements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251202" y="2773298"/>
            <a:ext cx="1561019" cy="5878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Analysis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7251202" y="3540514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Design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7251202" y="4504580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Coding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7251202" y="5270732"/>
            <a:ext cx="1561019" cy="5878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Verification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8057429" y="3361126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8057429" y="4128342"/>
            <a:ext cx="0" cy="3762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>
            <a:off x="8057429" y="5092408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8057429" y="2593910"/>
            <a:ext cx="0" cy="179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0756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1.4 Basics of C++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C++ is a “better” C, implying</a:t>
            </a:r>
          </a:p>
          <a:p>
            <a:pPr lvl="1"/>
            <a:r>
              <a:rPr lang="en-US" altLang="zh-TW" dirty="0" smtClean="0"/>
              <a:t>C and C++ have a lot of features in common</a:t>
            </a:r>
          </a:p>
          <a:p>
            <a:pPr lvl="1"/>
            <a:r>
              <a:rPr lang="en-US" altLang="zh-TW" dirty="0" smtClean="0"/>
              <a:t>C++ has a number of features not associated with either data abstraction or inheritance that improve on C</a:t>
            </a:r>
          </a:p>
          <a:p>
            <a:r>
              <a:rPr lang="en-US" altLang="zh-TW" dirty="0" smtClean="0"/>
              <a:t>C++ has some OOP features not found in C</a:t>
            </a:r>
          </a:p>
          <a:p>
            <a:pPr lvl="1"/>
            <a:r>
              <a:rPr lang="en-US" altLang="zh-TW" dirty="0" smtClean="0"/>
              <a:t>Class</a:t>
            </a:r>
          </a:p>
          <a:p>
            <a:pPr lvl="1"/>
            <a:r>
              <a:rPr lang="en-US" altLang="zh-TW" dirty="0" smtClean="0"/>
              <a:t>Operator and function overload</a:t>
            </a:r>
          </a:p>
          <a:p>
            <a:pPr lvl="1"/>
            <a:r>
              <a:rPr lang="en-US" altLang="zh-TW" dirty="0" smtClean="0"/>
              <a:t>Inheritance</a:t>
            </a:r>
          </a:p>
          <a:p>
            <a:pPr lvl="1"/>
            <a:r>
              <a:rPr lang="en-US" altLang="zh-TW" dirty="0" smtClean="0"/>
              <a:t>Polymorphism</a:t>
            </a:r>
          </a:p>
          <a:p>
            <a:pPr lvl="1"/>
            <a:r>
              <a:rPr lang="en-US" altLang="zh-TW" dirty="0" smtClean="0"/>
              <a:t>Template</a:t>
            </a:r>
          </a:p>
          <a:p>
            <a:pPr lvl="1"/>
            <a:r>
              <a:rPr lang="en-US" altLang="zh-TW" dirty="0" smtClean="0"/>
              <a:t>..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C++ statements &amp; Operators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Same statement syntax and semantics as C</a:t>
            </a:r>
          </a:p>
          <a:p>
            <a:r>
              <a:rPr lang="en-US" altLang="zh-TW" dirty="0" smtClean="0"/>
              <a:t>C++ operators are Identical to C operators except</a:t>
            </a:r>
          </a:p>
          <a:p>
            <a:r>
              <a:rPr lang="en-US" altLang="zh-TW" dirty="0" smtClean="0"/>
              <a:t>C++ memory allocation operator: </a:t>
            </a:r>
          </a:p>
          <a:p>
            <a:pPr lvl="1"/>
            <a:r>
              <a:rPr lang="en-US" altLang="zh-TW" dirty="0" smtClean="0"/>
              <a:t>new</a:t>
            </a:r>
          </a:p>
          <a:p>
            <a:pPr lvl="1"/>
            <a:r>
              <a:rPr lang="en-US" altLang="zh-TW" dirty="0" smtClean="0"/>
              <a:t>delete</a:t>
            </a:r>
          </a:p>
          <a:p>
            <a:r>
              <a:rPr lang="en-US" altLang="zh-TW" dirty="0" smtClean="0"/>
              <a:t>C++ input output operator</a:t>
            </a:r>
          </a:p>
          <a:p>
            <a:pPr lvl="1"/>
            <a:r>
              <a:rPr lang="en-US" altLang="zh-TW" dirty="0" smtClean="0"/>
              <a:t>&lt;&lt;</a:t>
            </a:r>
          </a:p>
          <a:p>
            <a:pPr lvl="1"/>
            <a:r>
              <a:rPr lang="en-US" altLang="zh-TW" dirty="0" smtClean="0"/>
              <a:t>&gt;&gt;</a:t>
            </a:r>
          </a:p>
          <a:p>
            <a:r>
              <a:rPr lang="en-US" altLang="zh-TW" dirty="0" smtClean="0"/>
              <a:t>C++ allows operator overloading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Data Declarations in C++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altLang="zh-TW" sz="3000" dirty="0" err="1" smtClean="0">
                <a:solidFill>
                  <a:srgbClr val="C00000"/>
                </a:solidFill>
              </a:rPr>
              <a:t>datatype</a:t>
            </a:r>
            <a:r>
              <a:rPr lang="en-US" altLang="zh-TW" sz="3000" dirty="0" smtClean="0">
                <a:solidFill>
                  <a:srgbClr val="C00000"/>
                </a:solidFill>
              </a:rPr>
              <a:t>   name;</a:t>
            </a:r>
          </a:p>
          <a:p>
            <a:r>
              <a:rPr lang="en-US" altLang="zh-TW" dirty="0" smtClean="0"/>
              <a:t>Constant values:  numeric 5,4.3 &amp; literal ‘a’</a:t>
            </a:r>
          </a:p>
          <a:p>
            <a:r>
              <a:rPr lang="en-US" altLang="zh-TW" dirty="0" smtClean="0"/>
              <a:t>Variables: instances of data types</a:t>
            </a:r>
          </a:p>
          <a:p>
            <a:r>
              <a:rPr lang="en-US" altLang="zh-TW" dirty="0" smtClean="0"/>
              <a:t>Constant variables:  const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MAX = 500;</a:t>
            </a:r>
          </a:p>
          <a:p>
            <a:r>
              <a:rPr lang="en-US" altLang="zh-TW" dirty="0" smtClean="0"/>
              <a:t>Enumeration types: </a:t>
            </a:r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    </a:t>
            </a:r>
            <a:r>
              <a:rPr lang="en-US" altLang="zh-TW" dirty="0" err="1" smtClean="0"/>
              <a:t>enum</a:t>
            </a:r>
            <a:r>
              <a:rPr lang="en-US" altLang="zh-TW" dirty="0" smtClean="0"/>
              <a:t> semester  {SUMMER, FALL, SPRING};</a:t>
            </a:r>
          </a:p>
          <a:p>
            <a:r>
              <a:rPr lang="en-US" altLang="zh-TW" dirty="0" smtClean="0"/>
              <a:t>Pointers: hold memory addresses of objects</a:t>
            </a:r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   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=25; 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*</a:t>
            </a:r>
            <a:r>
              <a:rPr lang="en-US" altLang="zh-TW" dirty="0" err="1" smtClean="0"/>
              <a:t>np</a:t>
            </a:r>
            <a:r>
              <a:rPr lang="en-US" altLang="zh-TW" dirty="0" smtClean="0"/>
              <a:t>; </a:t>
            </a:r>
            <a:r>
              <a:rPr lang="en-US" altLang="zh-TW" dirty="0" err="1" smtClean="0"/>
              <a:t>np</a:t>
            </a:r>
            <a:r>
              <a:rPr lang="en-US" altLang="zh-TW" dirty="0" smtClean="0"/>
              <a:t> = &amp;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;</a:t>
            </a:r>
          </a:p>
          <a:p>
            <a:r>
              <a:rPr lang="en-US" altLang="zh-TW" dirty="0" smtClean="0"/>
              <a:t>Reference types: provide an alternate name for an object</a:t>
            </a:r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   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= 5;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&amp;j=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Input/Output</a:t>
            </a:r>
            <a:r>
              <a:rPr lang="en-US" altLang="zh-TW" dirty="0" smtClean="0"/>
              <a:t> in C++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dirty="0" smtClean="0"/>
              <a:t>#include &lt;</a:t>
            </a:r>
            <a:r>
              <a:rPr lang="en-US" altLang="zh-TW" dirty="0" err="1" smtClean="0"/>
              <a:t>iostream</a:t>
            </a:r>
            <a:r>
              <a:rPr lang="en-US" altLang="zh-TW" dirty="0" smtClean="0"/>
              <a:t>&gt;</a:t>
            </a:r>
          </a:p>
          <a:p>
            <a:pPr>
              <a:buNone/>
            </a:pPr>
            <a:r>
              <a:rPr lang="en-US" altLang="zh-TW" dirty="0" err="1" smtClean="0"/>
              <a:t>int</a:t>
            </a:r>
            <a:r>
              <a:rPr lang="en-US" altLang="zh-TW" dirty="0" smtClean="0"/>
              <a:t> main()</a:t>
            </a:r>
          </a:p>
          <a:p>
            <a:pPr>
              <a:buNone/>
            </a:pPr>
            <a:r>
              <a:rPr lang="en-US" altLang="zh-TW" dirty="0" smtClean="0"/>
              <a:t>{</a:t>
            </a:r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 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n=50; float f=20.3;</a:t>
            </a:r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  std::</a:t>
            </a:r>
            <a:r>
              <a:rPr lang="en-US" altLang="zh-TW" dirty="0" err="1" smtClean="0"/>
              <a:t>cout</a:t>
            </a:r>
            <a:r>
              <a:rPr lang="en-US" altLang="zh-TW" dirty="0" smtClean="0"/>
              <a:t> &lt;&lt; “n: “ &lt;&lt; n &lt;&lt; </a:t>
            </a:r>
            <a:r>
              <a:rPr lang="en-US" altLang="zh-TW" dirty="0" err="1" smtClean="0"/>
              <a:t>endl</a:t>
            </a:r>
            <a:r>
              <a:rPr lang="en-US" altLang="zh-TW" dirty="0" smtClean="0"/>
              <a:t>;</a:t>
            </a:r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  std</a:t>
            </a:r>
            <a:r>
              <a:rPr lang="en-US" altLang="zh-TW" dirty="0" smtClean="0"/>
              <a:t>::</a:t>
            </a:r>
            <a:r>
              <a:rPr lang="en-US" altLang="zh-TW" dirty="0" err="1" smtClean="0"/>
              <a:t>cout</a:t>
            </a:r>
            <a:r>
              <a:rPr lang="en-US" altLang="zh-TW" dirty="0" smtClean="0"/>
              <a:t> &lt;&lt; </a:t>
            </a:r>
            <a:r>
              <a:rPr lang="en-US" altLang="zh-TW" dirty="0" smtClean="0"/>
              <a:t>“f: </a:t>
            </a:r>
            <a:r>
              <a:rPr lang="en-US" altLang="zh-TW" dirty="0" smtClean="0"/>
              <a:t>“ &lt;&lt; </a:t>
            </a:r>
            <a:r>
              <a:rPr lang="en-US" altLang="zh-TW" dirty="0" smtClean="0"/>
              <a:t>f </a:t>
            </a:r>
            <a:r>
              <a:rPr lang="en-US" altLang="zh-TW" dirty="0" smtClean="0"/>
              <a:t>&lt;&lt; </a:t>
            </a:r>
            <a:r>
              <a:rPr lang="en-US" altLang="zh-TW" dirty="0" err="1" smtClean="0"/>
              <a:t>endl</a:t>
            </a:r>
            <a:r>
              <a:rPr lang="en-US" altLang="zh-TW" dirty="0" smtClean="0"/>
              <a:t>;</a:t>
            </a:r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  std::</a:t>
            </a:r>
            <a:r>
              <a:rPr lang="en-US" altLang="zh-TW" dirty="0" err="1" smtClean="0"/>
              <a:t>cin</a:t>
            </a:r>
            <a:r>
              <a:rPr lang="en-US" altLang="zh-TW" dirty="0" smtClean="0"/>
              <a:t> &gt;&gt; n &gt;&gt; f;</a:t>
            </a:r>
          </a:p>
          <a:p>
            <a:pPr>
              <a:buNone/>
            </a:pPr>
            <a:r>
              <a:rPr lang="en-US" altLang="zh-TW" dirty="0" smtClean="0"/>
              <a:t>}</a:t>
            </a:r>
            <a:r>
              <a:rPr lang="en-US" altLang="zh-TW" dirty="0" smtClean="0"/>
              <a:t>   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Functions in C++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 smtClean="0"/>
              <a:t>Function prototype: (function declaration)</a:t>
            </a:r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   </a:t>
            </a:r>
            <a:r>
              <a:rPr lang="en-US" altLang="zh-TW" dirty="0" err="1" smtClean="0"/>
              <a:t>rtype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funName</a:t>
            </a:r>
            <a:r>
              <a:rPr lang="en-US" altLang="zh-TW" dirty="0" smtClean="0"/>
              <a:t>(type1, type2);</a:t>
            </a:r>
          </a:p>
          <a:p>
            <a:r>
              <a:rPr lang="en-US" altLang="zh-TW" dirty="0" smtClean="0"/>
              <a:t>Function definition:</a:t>
            </a:r>
          </a:p>
          <a:p>
            <a:pPr>
              <a:buNone/>
            </a:pPr>
            <a:r>
              <a:rPr lang="en-US" altLang="zh-TW" dirty="0" smtClean="0"/>
              <a:t>     </a:t>
            </a:r>
            <a:r>
              <a:rPr lang="en-US" altLang="zh-TW" dirty="0" err="1" smtClean="0"/>
              <a:t>rtype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funName</a:t>
            </a:r>
            <a:r>
              <a:rPr lang="en-US" altLang="zh-TW" dirty="0" smtClean="0"/>
              <a:t>(type1 p1, type2 p2)</a:t>
            </a:r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  {</a:t>
            </a:r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      //function body</a:t>
            </a:r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      return y; // y is of type </a:t>
            </a:r>
            <a:r>
              <a:rPr lang="en-US" altLang="zh-TW" dirty="0" err="1" smtClean="0"/>
              <a:t>rtype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  }</a:t>
            </a:r>
          </a:p>
          <a:p>
            <a:r>
              <a:rPr lang="en-US" altLang="zh-TW" dirty="0" smtClean="0"/>
              <a:t>Function invoking:</a:t>
            </a:r>
          </a:p>
          <a:p>
            <a:pPr>
              <a:buNone/>
            </a:pPr>
            <a:r>
              <a:rPr lang="en-US" altLang="zh-TW" dirty="0" smtClean="0"/>
              <a:t>     </a:t>
            </a:r>
            <a:r>
              <a:rPr lang="en-US" altLang="zh-TW" dirty="0" err="1" smtClean="0"/>
              <a:t>funName</a:t>
            </a:r>
            <a:r>
              <a:rPr lang="en-US" altLang="zh-TW" dirty="0" smtClean="0"/>
              <a:t>(v1,v2);</a:t>
            </a:r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  </a:t>
            </a:r>
            <a:r>
              <a:rPr lang="en-US" altLang="zh-TW" dirty="0" err="1" smtClean="0"/>
              <a:t>rtype</a:t>
            </a:r>
            <a:r>
              <a:rPr lang="en-US" altLang="zh-TW" dirty="0" smtClean="0"/>
              <a:t> x = </a:t>
            </a:r>
            <a:r>
              <a:rPr lang="en-US" altLang="zh-TW" dirty="0" err="1" smtClean="0"/>
              <a:t>funName</a:t>
            </a:r>
            <a:r>
              <a:rPr lang="en-US" altLang="zh-TW" dirty="0" smtClean="0"/>
              <a:t>(v1,v2);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Parameter Passing in C++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Pass be value: </a:t>
            </a:r>
            <a:r>
              <a:rPr lang="en-US" altLang="zh-TW" dirty="0" err="1" smtClean="0"/>
              <a:t>rtype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funName</a:t>
            </a:r>
            <a:r>
              <a:rPr lang="en-US" altLang="zh-TW" dirty="0" smtClean="0"/>
              <a:t>(type1, type2);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Argument objects copied to parameters </a:t>
            </a:r>
          </a:p>
          <a:p>
            <a:pPr lvl="1"/>
            <a:r>
              <a:rPr lang="en-US" altLang="zh-TW" dirty="0" smtClean="0"/>
              <a:t>Function access this local copy</a:t>
            </a:r>
            <a:endParaRPr lang="en-US" altLang="zh-TW" dirty="0" smtClean="0"/>
          </a:p>
          <a:p>
            <a:r>
              <a:rPr lang="en-US" altLang="zh-TW" dirty="0" smtClean="0"/>
              <a:t>Pass by reference: </a:t>
            </a:r>
            <a:r>
              <a:rPr lang="en-US" altLang="zh-TW" dirty="0" err="1" smtClean="0"/>
              <a:t>rtype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funName</a:t>
            </a:r>
            <a:r>
              <a:rPr lang="en-US" altLang="zh-TW" dirty="0" smtClean="0"/>
              <a:t>(type1&amp;, type2&amp;);</a:t>
            </a:r>
          </a:p>
          <a:p>
            <a:pPr lvl="1"/>
            <a:r>
              <a:rPr lang="en-US" altLang="zh-TW" dirty="0" smtClean="0"/>
              <a:t>Only the address of object is copied into function’s local store</a:t>
            </a:r>
          </a:p>
          <a:p>
            <a:pPr lvl="1"/>
            <a:r>
              <a:rPr lang="en-US" altLang="zh-TW" dirty="0" smtClean="0"/>
              <a:t>More efficient</a:t>
            </a:r>
          </a:p>
          <a:p>
            <a:pPr lvl="1"/>
            <a:r>
              <a:rPr lang="en-US" altLang="zh-TW" dirty="0" err="1" smtClean="0"/>
              <a:t>funName</a:t>
            </a:r>
            <a:r>
              <a:rPr lang="en-US" altLang="zh-TW" dirty="0" smtClean="0"/>
              <a:t>(v1,v2);</a:t>
            </a:r>
            <a:endParaRPr lang="en-US" altLang="zh-TW" dirty="0" smtClean="0"/>
          </a:p>
          <a:p>
            <a:r>
              <a:rPr lang="en-US" altLang="zh-TW" dirty="0" smtClean="0"/>
              <a:t>Pass by address: </a:t>
            </a:r>
            <a:r>
              <a:rPr lang="en-US" altLang="zh-TW" dirty="0" err="1" smtClean="0"/>
              <a:t>rtype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funName</a:t>
            </a:r>
            <a:r>
              <a:rPr lang="en-US" altLang="zh-TW" dirty="0" smtClean="0"/>
              <a:t>(type1*, type2*);</a:t>
            </a:r>
          </a:p>
          <a:p>
            <a:pPr lvl="1"/>
            <a:r>
              <a:rPr lang="en-US" altLang="zh-TW" dirty="0" err="1" smtClean="0"/>
              <a:t>funName</a:t>
            </a:r>
            <a:r>
              <a:rPr lang="en-US" altLang="zh-TW" dirty="0" smtClean="0"/>
              <a:t>(&amp;v1,&amp;v2</a:t>
            </a:r>
            <a:r>
              <a:rPr lang="en-US" altLang="zh-TW" dirty="0" smtClean="0"/>
              <a:t>);</a:t>
            </a:r>
          </a:p>
          <a:p>
            <a:pPr lvl="1"/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Function Name Overloading in C++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There can be more than one function with the same name as long as they have different signatures</a:t>
            </a:r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   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Max(</a:t>
            </a:r>
            <a:r>
              <a:rPr lang="en-US" altLang="zh-TW" dirty="0" err="1" smtClean="0"/>
              <a:t>int,int</a:t>
            </a:r>
            <a:r>
              <a:rPr lang="en-US" altLang="zh-TW" dirty="0" smtClean="0"/>
              <a:t>);</a:t>
            </a:r>
          </a:p>
          <a:p>
            <a:pPr>
              <a:buNone/>
            </a:pPr>
            <a:r>
              <a:rPr lang="en-US" altLang="zh-TW" dirty="0" smtClean="0"/>
              <a:t>   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Max(</a:t>
            </a:r>
            <a:r>
              <a:rPr lang="en-US" altLang="zh-TW" dirty="0" err="1" smtClean="0"/>
              <a:t>int,int,int</a:t>
            </a:r>
            <a:r>
              <a:rPr lang="en-US" altLang="zh-TW" dirty="0" smtClean="0"/>
              <a:t>);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   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Max(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*,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);</a:t>
            </a:r>
          </a:p>
          <a:p>
            <a:pPr>
              <a:buNone/>
            </a:pPr>
            <a:r>
              <a:rPr lang="en-US" altLang="zh-TW" dirty="0" smtClean="0"/>
              <a:t>   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Max(</a:t>
            </a:r>
            <a:r>
              <a:rPr lang="en-US" altLang="zh-TW" dirty="0" err="1" smtClean="0"/>
              <a:t>float,int</a:t>
            </a:r>
            <a:r>
              <a:rPr lang="en-US" altLang="zh-TW" dirty="0" smtClean="0"/>
              <a:t>);</a:t>
            </a:r>
          </a:p>
          <a:p>
            <a:pPr>
              <a:buNone/>
            </a:pPr>
            <a:r>
              <a:rPr lang="en-US" altLang="zh-TW" dirty="0" smtClean="0"/>
              <a:t>   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Max(</a:t>
            </a:r>
            <a:r>
              <a:rPr lang="en-US" altLang="zh-TW" dirty="0" err="1" smtClean="0"/>
              <a:t>int,float</a:t>
            </a:r>
            <a:r>
              <a:rPr lang="en-US" altLang="zh-TW" dirty="0" smtClean="0"/>
              <a:t>);</a:t>
            </a:r>
          </a:p>
          <a:p>
            <a:pPr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Dynamic Memory Allocation in C++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Objects may be allocated from and released to the free store (heap) during runtime via new and delete operators.</a:t>
            </a:r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*</a:t>
            </a:r>
            <a:r>
              <a:rPr lang="en-US" altLang="zh-TW" dirty="0" err="1" smtClean="0"/>
              <a:t>ip</a:t>
            </a:r>
            <a:r>
              <a:rPr lang="en-US" altLang="zh-TW" dirty="0" smtClean="0"/>
              <a:t> = new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;</a:t>
            </a:r>
          </a:p>
          <a:p>
            <a:pPr>
              <a:buNone/>
            </a:pPr>
            <a:r>
              <a:rPr lang="en-US" altLang="zh-TW" dirty="0" smtClean="0"/>
              <a:t>   …</a:t>
            </a:r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delete </a:t>
            </a:r>
            <a:r>
              <a:rPr lang="en-US" altLang="zh-TW" dirty="0" err="1" smtClean="0"/>
              <a:t>ip</a:t>
            </a:r>
            <a:r>
              <a:rPr lang="en-US" altLang="zh-TW" dirty="0" smtClean="0"/>
              <a:t>;</a:t>
            </a:r>
          </a:p>
          <a:p>
            <a:pPr>
              <a:buNone/>
            </a:pPr>
            <a:r>
              <a:rPr lang="en-US" altLang="zh-TW" dirty="0" smtClean="0"/>
              <a:t> </a:t>
            </a:r>
            <a:r>
              <a:rPr lang="en-US" altLang="zh-TW" dirty="0" smtClean="0"/>
              <a:t> 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 *</a:t>
            </a:r>
            <a:r>
              <a:rPr lang="en-US" altLang="zh-TW" dirty="0" err="1" smtClean="0"/>
              <a:t>jp</a:t>
            </a:r>
            <a:r>
              <a:rPr lang="en-US" altLang="zh-TW" dirty="0" smtClean="0"/>
              <a:t> </a:t>
            </a:r>
            <a:r>
              <a:rPr lang="en-US" altLang="zh-TW" dirty="0" smtClean="0"/>
              <a:t>= new </a:t>
            </a:r>
            <a:r>
              <a:rPr lang="en-US" altLang="zh-TW" dirty="0" err="1" smtClean="0"/>
              <a:t>int</a:t>
            </a:r>
            <a:r>
              <a:rPr lang="en-US" altLang="zh-TW" dirty="0" smtClean="0"/>
              <a:t>[10];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   …</a:t>
            </a:r>
          </a:p>
          <a:p>
            <a:pPr>
              <a:buNone/>
            </a:pPr>
            <a:r>
              <a:rPr lang="en-US" altLang="zh-TW" dirty="0" smtClean="0"/>
              <a:t>   </a:t>
            </a:r>
            <a:r>
              <a:rPr lang="en-US" altLang="zh-TW" dirty="0" smtClean="0"/>
              <a:t>delete[] </a:t>
            </a:r>
            <a:r>
              <a:rPr lang="en-US" altLang="zh-TW" dirty="0" err="1" smtClean="0"/>
              <a:t>jp</a:t>
            </a:r>
            <a:r>
              <a:rPr lang="en-US" altLang="zh-TW" dirty="0" smtClean="0"/>
              <a:t>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Exceptions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Throwing an exception</a:t>
            </a:r>
          </a:p>
          <a:p>
            <a:pPr>
              <a:buNone/>
            </a:pPr>
            <a:r>
              <a:rPr lang="en-US" altLang="zh-TW" dirty="0" smtClean="0"/>
              <a:t>    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58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185333" y="2470203"/>
            <a:ext cx="6163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TW" sz="2400" dirty="0" err="1" smtClean="0"/>
              <a:t>int</a:t>
            </a:r>
            <a:r>
              <a:rPr lang="en-US" altLang="zh-TW" sz="2400" dirty="0" smtClean="0"/>
              <a:t> </a:t>
            </a:r>
            <a:r>
              <a:rPr lang="en-US" altLang="zh-TW" sz="2400" dirty="0" err="1" smtClean="0"/>
              <a:t>DivZero</a:t>
            </a:r>
            <a:r>
              <a:rPr lang="en-US" altLang="zh-TW" sz="2400" dirty="0" smtClean="0"/>
              <a:t>(</a:t>
            </a:r>
            <a:r>
              <a:rPr lang="en-US" altLang="zh-TW" sz="2400" dirty="0" err="1" smtClean="0"/>
              <a:t>int</a:t>
            </a:r>
            <a:r>
              <a:rPr lang="en-US" altLang="zh-TW" sz="2400" dirty="0" smtClean="0"/>
              <a:t> a, </a:t>
            </a:r>
            <a:r>
              <a:rPr lang="en-US" altLang="zh-TW" sz="2400" dirty="0" err="1" smtClean="0"/>
              <a:t>int</a:t>
            </a:r>
            <a:r>
              <a:rPr lang="en-US" altLang="zh-TW" sz="2400" dirty="0" smtClean="0"/>
              <a:t> b, </a:t>
            </a:r>
            <a:r>
              <a:rPr lang="en-US" altLang="zh-TW" sz="2400" dirty="0" err="1" smtClean="0"/>
              <a:t>int</a:t>
            </a:r>
            <a:r>
              <a:rPr lang="en-US" altLang="zh-TW" sz="2400" dirty="0" smtClean="0"/>
              <a:t> c)</a:t>
            </a:r>
          </a:p>
          <a:p>
            <a:pPr>
              <a:buNone/>
            </a:pPr>
            <a:r>
              <a:rPr lang="en-US" altLang="zh-TW" sz="2400" dirty="0" smtClean="0"/>
              <a:t>    {   if(a&lt;=0 || b&lt;=0 ||c&lt;=0)</a:t>
            </a:r>
          </a:p>
          <a:p>
            <a:pPr>
              <a:buNone/>
            </a:pPr>
            <a:r>
              <a:rPr lang="en-US" altLang="zh-TW" sz="2400" dirty="0" smtClean="0"/>
              <a:t>             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throw</a:t>
            </a:r>
            <a:r>
              <a:rPr lang="en-US" altLang="zh-TW" sz="2400" dirty="0" smtClean="0"/>
              <a:t> “All parameters should be &gt;0”;</a:t>
            </a:r>
          </a:p>
          <a:p>
            <a:pPr>
              <a:buNone/>
            </a:pPr>
            <a:r>
              <a:rPr lang="en-US" altLang="zh-TW" sz="2400" dirty="0" smtClean="0"/>
              <a:t>         return a + b*c + b/c;</a:t>
            </a:r>
          </a:p>
          <a:p>
            <a:pPr>
              <a:buNone/>
            </a:pPr>
            <a:r>
              <a:rPr lang="en-US" altLang="zh-TW" sz="2400" dirty="0" smtClean="0"/>
              <a:t>    }//throwing an exception of type char*</a:t>
            </a:r>
            <a:endParaRPr lang="zh-TW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Exceptions -- Handling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509333"/>
            <a:ext cx="8193617" cy="1081467"/>
          </a:xfrm>
        </p:spPr>
        <p:txBody>
          <a:bodyPr>
            <a:normAutofit fontScale="92500"/>
          </a:bodyPr>
          <a:lstStyle/>
          <a:p>
            <a:r>
              <a:rPr lang="en-US" altLang="zh-TW" dirty="0" smtClean="0"/>
              <a:t>Exceptions that might be thrown by a piece of code can be handled by enclosing this code within a try block</a:t>
            </a:r>
          </a:p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914399" y="2621340"/>
            <a:ext cx="77554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TW" sz="2400" dirty="0" smtClean="0"/>
              <a:t> </a:t>
            </a:r>
            <a:r>
              <a:rPr lang="en-US" altLang="zh-TW" sz="2400" dirty="0" err="1" smtClean="0"/>
              <a:t>int</a:t>
            </a:r>
            <a:r>
              <a:rPr lang="en-US" altLang="zh-TW" sz="2400" dirty="0" smtClean="0"/>
              <a:t> main(){</a:t>
            </a:r>
          </a:p>
          <a:p>
            <a:pPr>
              <a:buNone/>
            </a:pPr>
            <a:r>
              <a:rPr lang="en-US" altLang="zh-TW" sz="2400" dirty="0" smtClean="0"/>
              <a:t>       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try</a:t>
            </a:r>
            <a:r>
              <a:rPr lang="en-US" altLang="zh-TW" sz="2400" dirty="0" smtClean="0"/>
              <a:t> {</a:t>
            </a:r>
            <a:r>
              <a:rPr lang="en-US" altLang="zh-TW" sz="2400" dirty="0" err="1" smtClean="0"/>
              <a:t>cout</a:t>
            </a:r>
            <a:r>
              <a:rPr lang="en-US" altLang="zh-TW" sz="2400" dirty="0" smtClean="0"/>
              <a:t> &lt;&lt; </a:t>
            </a:r>
            <a:r>
              <a:rPr lang="en-US" altLang="zh-TW" sz="2400" dirty="0" err="1" smtClean="0"/>
              <a:t>DivZero</a:t>
            </a:r>
            <a:r>
              <a:rPr lang="en-US" altLang="zh-TW" sz="2400" dirty="0" smtClean="0"/>
              <a:t>(2,0,4) &lt;&lt; </a:t>
            </a:r>
            <a:r>
              <a:rPr lang="en-US" altLang="zh-TW" sz="2400" dirty="0" err="1" smtClean="0"/>
              <a:t>endl</a:t>
            </a:r>
            <a:r>
              <a:rPr lang="en-US" altLang="zh-TW" sz="2400" dirty="0" smtClean="0"/>
              <a:t>;}</a:t>
            </a:r>
          </a:p>
          <a:p>
            <a:pPr>
              <a:buNone/>
            </a:pPr>
            <a:r>
              <a:rPr lang="en-US" altLang="zh-TW" sz="2400" dirty="0" smtClean="0"/>
              <a:t>       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catch</a:t>
            </a:r>
            <a:r>
              <a:rPr lang="en-US" altLang="zh-TW" sz="2400" dirty="0" smtClean="0"/>
              <a:t>(char* e){</a:t>
            </a:r>
          </a:p>
          <a:p>
            <a:pPr>
              <a:buNone/>
            </a:pPr>
            <a:r>
              <a:rPr lang="en-US" altLang="zh-TW" sz="2400" dirty="0" smtClean="0"/>
              <a:t>           </a:t>
            </a:r>
            <a:r>
              <a:rPr lang="en-US" altLang="zh-TW" sz="2400" dirty="0" err="1" smtClean="0"/>
              <a:t>cout</a:t>
            </a:r>
            <a:r>
              <a:rPr lang="en-US" altLang="zh-TW" sz="2400" dirty="0" smtClean="0"/>
              <a:t>&lt;&lt;“The parameters to </a:t>
            </a:r>
            <a:r>
              <a:rPr lang="en-US" altLang="zh-TW" sz="2400" dirty="0" err="1" smtClean="0"/>
              <a:t>DivZero</a:t>
            </a:r>
            <a:r>
              <a:rPr lang="en-US" altLang="zh-TW" sz="2400" dirty="0" smtClean="0"/>
              <a:t> were </a:t>
            </a:r>
            <a:r>
              <a:rPr lang="en-US" altLang="zh-TW" sz="2400" dirty="0" smtClean="0"/>
              <a:t>2,0,4”&lt;&lt;</a:t>
            </a:r>
            <a:r>
              <a:rPr lang="en-US" altLang="zh-TW" sz="2400" dirty="0" err="1" smtClean="0"/>
              <a:t>endl</a:t>
            </a:r>
            <a:r>
              <a:rPr lang="en-US" altLang="zh-TW" sz="2400" dirty="0" smtClean="0"/>
              <a:t>;</a:t>
            </a:r>
            <a:endParaRPr lang="en-US" altLang="zh-TW" sz="2400" dirty="0" smtClean="0"/>
          </a:p>
          <a:p>
            <a:pPr>
              <a:buNone/>
            </a:pPr>
            <a:r>
              <a:rPr lang="en-US" altLang="zh-TW" sz="2400" dirty="0" smtClean="0"/>
              <a:t>           </a:t>
            </a:r>
            <a:r>
              <a:rPr lang="en-US" altLang="zh-TW" sz="2400" dirty="0" err="1" smtClean="0"/>
              <a:t>cout</a:t>
            </a:r>
            <a:r>
              <a:rPr lang="en-US" altLang="zh-TW" sz="2400" dirty="0" smtClean="0"/>
              <a:t>&lt;&lt;“An exception has been thrown”&lt;&lt;</a:t>
            </a:r>
            <a:r>
              <a:rPr lang="en-US" altLang="zh-TW" sz="2400" dirty="0" err="1" smtClean="0"/>
              <a:t>endl</a:t>
            </a:r>
            <a:r>
              <a:rPr lang="en-US" altLang="zh-TW" sz="2400" dirty="0" smtClean="0"/>
              <a:t>;</a:t>
            </a:r>
          </a:p>
          <a:p>
            <a:pPr>
              <a:buNone/>
            </a:pPr>
            <a:r>
              <a:rPr lang="en-US" altLang="zh-TW" sz="2400" dirty="0" smtClean="0"/>
              <a:t>           </a:t>
            </a:r>
            <a:r>
              <a:rPr lang="en-US" altLang="zh-TW" sz="2400" dirty="0" err="1" smtClean="0"/>
              <a:t>cout</a:t>
            </a:r>
            <a:r>
              <a:rPr lang="en-US" altLang="zh-TW" sz="2400" dirty="0" smtClean="0"/>
              <a:t>&lt;&lt; e &lt;&lt; </a:t>
            </a:r>
            <a:r>
              <a:rPr lang="en-US" altLang="zh-TW" sz="2400" dirty="0" err="1" smtClean="0"/>
              <a:t>endl</a:t>
            </a:r>
            <a:r>
              <a:rPr lang="en-US" altLang="zh-TW" sz="2400" dirty="0" smtClean="0"/>
              <a:t>;</a:t>
            </a:r>
          </a:p>
          <a:p>
            <a:pPr>
              <a:buNone/>
            </a:pPr>
            <a:r>
              <a:rPr lang="en-US" altLang="zh-TW" sz="2400" dirty="0" smtClean="0"/>
              <a:t>       }</a:t>
            </a:r>
          </a:p>
          <a:p>
            <a:pPr>
              <a:buNone/>
            </a:pPr>
            <a:r>
              <a:rPr lang="en-US" altLang="zh-TW" sz="2400" dirty="0" smtClean="0"/>
              <a:t>       return 0;</a:t>
            </a:r>
          </a:p>
          <a:p>
            <a:pPr>
              <a:buNone/>
            </a:pPr>
            <a:r>
              <a:rPr lang="en-US" altLang="zh-TW" sz="2400" dirty="0" smtClean="0"/>
              <a:t>    }</a:t>
            </a:r>
            <a:endParaRPr lang="zh-TW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Bottom-up </a:t>
            </a:r>
            <a:r>
              <a:rPr lang="en-US" altLang="zh-TW" dirty="0" smtClean="0"/>
              <a:t>Analysis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800080"/>
                </a:solidFill>
              </a:rPr>
              <a:t>Issues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Too </a:t>
            </a:r>
            <a:r>
              <a:rPr lang="en-US" altLang="zh-TW" dirty="0"/>
              <a:t>early </a:t>
            </a:r>
            <a:r>
              <a:rPr lang="en-US" altLang="zh-TW" dirty="0" smtClean="0"/>
              <a:t>emphasis </a:t>
            </a:r>
            <a:r>
              <a:rPr lang="en-US" altLang="zh-TW" dirty="0"/>
              <a:t>on </a:t>
            </a:r>
            <a:r>
              <a:rPr lang="en-US" altLang="zh-TW" dirty="0" smtClean="0"/>
              <a:t>low-level details</a:t>
            </a:r>
          </a:p>
          <a:p>
            <a:pPr lvl="1"/>
            <a:r>
              <a:rPr lang="en-US" altLang="zh-TW" dirty="0" smtClean="0"/>
              <a:t>Lack of </a:t>
            </a:r>
            <a:r>
              <a:rPr lang="en-US" altLang="zh-TW" dirty="0" smtClean="0">
                <a:solidFill>
                  <a:srgbClr val="800080"/>
                </a:solidFill>
              </a:rPr>
              <a:t>prior planning </a:t>
            </a:r>
            <a:r>
              <a:rPr lang="en-US" altLang="zh-TW" dirty="0" smtClean="0"/>
              <a:t>and a </a:t>
            </a:r>
            <a:r>
              <a:rPr lang="en-US" altLang="zh-TW" dirty="0" smtClean="0">
                <a:solidFill>
                  <a:srgbClr val="800080"/>
                </a:solidFill>
              </a:rPr>
              <a:t>big picture</a:t>
            </a:r>
          </a:p>
          <a:p>
            <a:pPr lvl="2"/>
            <a:endParaRPr lang="en-US" altLang="zh-TW" dirty="0" smtClean="0">
              <a:solidFill>
                <a:srgbClr val="800080"/>
              </a:solidFill>
            </a:endParaRPr>
          </a:p>
          <a:p>
            <a:r>
              <a:rPr lang="en-US" altLang="zh-TW" dirty="0" smtClean="0">
                <a:solidFill>
                  <a:srgbClr val="800080"/>
                </a:solidFill>
              </a:rPr>
              <a:t>Risks and difficulties</a:t>
            </a:r>
            <a:endParaRPr lang="en-US" altLang="zh-TW" dirty="0">
              <a:solidFill>
                <a:srgbClr val="800080"/>
              </a:solidFill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en-US" altLang="zh-TW" dirty="0" smtClean="0">
                <a:sym typeface="Wingdings" panose="05000000000000000000" pitchFamily="2" charset="2"/>
              </a:rPr>
              <a:t>Resulting </a:t>
            </a:r>
            <a:r>
              <a:rPr lang="en-US" altLang="zh-TW" dirty="0">
                <a:sym typeface="Wingdings" panose="05000000000000000000" pitchFamily="2" charset="2"/>
              </a:rPr>
              <a:t>system </a:t>
            </a:r>
            <a:r>
              <a:rPr lang="en-US" altLang="zh-TW" dirty="0" smtClean="0">
                <a:sym typeface="Wingdings" panose="05000000000000000000" pitchFamily="2" charset="2"/>
              </a:rPr>
              <a:t>can </a:t>
            </a:r>
            <a:r>
              <a:rPr lang="en-US" altLang="zh-TW" dirty="0" smtClean="0"/>
              <a:t>have </a:t>
            </a:r>
            <a:r>
              <a:rPr lang="en-US" altLang="zh-TW" dirty="0"/>
              <a:t>many loosely </a:t>
            </a:r>
            <a:r>
              <a:rPr lang="en-US" altLang="zh-TW" dirty="0" smtClean="0"/>
              <a:t>connected </a:t>
            </a:r>
            <a:r>
              <a:rPr lang="en-US" altLang="zh-TW" dirty="0"/>
              <a:t>and error-ridden segments </a:t>
            </a:r>
            <a:r>
              <a:rPr lang="en-US" altLang="zh-TW" dirty="0">
                <a:sym typeface="Wingdings" panose="05000000000000000000" pitchFamily="2" charset="2"/>
              </a:rPr>
              <a:t></a:t>
            </a:r>
            <a:endParaRPr lang="en-US" altLang="zh-TW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en-US" altLang="zh-TW" dirty="0" smtClean="0"/>
              <a:t>Unpractical for </a:t>
            </a:r>
            <a:r>
              <a:rPr lang="en-US" altLang="zh-TW" dirty="0"/>
              <a:t>tackling large-scale, complex problem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5710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1.1 Overview: System Life Cycle</a:t>
            </a:r>
          </a:p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1.2 Object-Oriented Design</a:t>
            </a:r>
          </a:p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1.3 Data Abstraction and Encapsulation</a:t>
            </a:r>
          </a:p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(1.4 Basics of C++)</a:t>
            </a:r>
          </a:p>
          <a:p>
            <a:r>
              <a:rPr lang="en-US" altLang="zh-TW" b="1" dirty="0" smtClean="0">
                <a:solidFill>
                  <a:srgbClr val="800080"/>
                </a:solidFill>
              </a:rPr>
              <a:t>1.5 Algorithm Specification</a:t>
            </a:r>
          </a:p>
          <a:p>
            <a:r>
              <a:rPr lang="en-US" altLang="zh-TW" dirty="0" smtClean="0"/>
              <a:t>(1.6 Standard Template Library)</a:t>
            </a:r>
          </a:p>
          <a:p>
            <a:r>
              <a:rPr lang="en-US" altLang="zh-TW" dirty="0" smtClean="0"/>
              <a:t>1.7 Performance Analysis and Measurement</a:t>
            </a:r>
          </a:p>
          <a:p>
            <a:pPr marL="0" indent="0">
              <a:buNone/>
            </a:pPr>
            <a:endParaRPr lang="en-US" altLang="zh-TW" dirty="0" smtClean="0"/>
          </a:p>
          <a:p>
            <a:pPr lvl="1"/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702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Algorithm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Criteria of an algorithm</a:t>
            </a:r>
          </a:p>
          <a:p>
            <a:r>
              <a:rPr lang="en-US" altLang="zh-TW" dirty="0" smtClean="0"/>
              <a:t>Example algorithms</a:t>
            </a:r>
          </a:p>
          <a:p>
            <a:pPr lvl="1"/>
            <a:r>
              <a:rPr lang="en-US" altLang="zh-TW" dirty="0" smtClean="0"/>
              <a:t>Selection </a:t>
            </a:r>
            <a:r>
              <a:rPr lang="en-US" altLang="zh-TW" dirty="0" smtClean="0">
                <a:solidFill>
                  <a:srgbClr val="800080"/>
                </a:solidFill>
              </a:rPr>
              <a:t>sort</a:t>
            </a:r>
          </a:p>
          <a:p>
            <a:pPr lvl="1"/>
            <a:r>
              <a:rPr lang="en-US" altLang="zh-TW" dirty="0" smtClean="0"/>
              <a:t>Binary </a:t>
            </a:r>
            <a:r>
              <a:rPr lang="en-US" altLang="zh-TW" dirty="0" smtClean="0">
                <a:solidFill>
                  <a:srgbClr val="800080"/>
                </a:solidFill>
              </a:rPr>
              <a:t>search</a:t>
            </a:r>
          </a:p>
          <a:p>
            <a:r>
              <a:rPr lang="en-US" altLang="zh-TW" dirty="0" smtClean="0">
                <a:solidFill>
                  <a:srgbClr val="800080"/>
                </a:solidFill>
              </a:rPr>
              <a:t>Recursion</a:t>
            </a:r>
            <a:endParaRPr lang="en-US" altLang="zh-TW" dirty="0" smtClean="0"/>
          </a:p>
          <a:p>
            <a:pPr lvl="1"/>
            <a:r>
              <a:rPr lang="en-US" altLang="zh-TW" dirty="0"/>
              <a:t>Selection </a:t>
            </a:r>
            <a:r>
              <a:rPr lang="en-US" altLang="zh-TW" dirty="0">
                <a:solidFill>
                  <a:srgbClr val="800080"/>
                </a:solidFill>
              </a:rPr>
              <a:t>sort</a:t>
            </a:r>
          </a:p>
          <a:p>
            <a:pPr lvl="1"/>
            <a:r>
              <a:rPr lang="en-US" altLang="zh-TW" dirty="0"/>
              <a:t>Binary </a:t>
            </a:r>
            <a:r>
              <a:rPr lang="en-US" altLang="zh-TW" dirty="0">
                <a:solidFill>
                  <a:srgbClr val="800080"/>
                </a:solidFill>
              </a:rPr>
              <a:t>search</a:t>
            </a:r>
          </a:p>
          <a:p>
            <a:pPr lvl="1"/>
            <a:r>
              <a:rPr lang="en-US" altLang="zh-TW" dirty="0" smtClean="0">
                <a:solidFill>
                  <a:srgbClr val="800080"/>
                </a:solidFill>
              </a:rPr>
              <a:t>Permutation</a:t>
            </a:r>
          </a:p>
          <a:p>
            <a:pPr marL="914400" lvl="2" indent="0">
              <a:buNone/>
            </a:pP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4118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Algorithm (Definition)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36637"/>
            <a:ext cx="8108950" cy="4948830"/>
          </a:xfrm>
        </p:spPr>
        <p:txBody>
          <a:bodyPr>
            <a:normAutofit fontScale="92500"/>
          </a:bodyPr>
          <a:lstStyle/>
          <a:p>
            <a:r>
              <a:rPr lang="en-US" altLang="zh-TW" dirty="0" smtClean="0"/>
              <a:t>A </a:t>
            </a:r>
            <a:r>
              <a:rPr lang="en-US" altLang="zh-TW" dirty="0"/>
              <a:t>finite set of </a:t>
            </a:r>
            <a:r>
              <a:rPr lang="en-US" altLang="zh-TW" dirty="0" smtClean="0"/>
              <a:t>instructions that, if followed, accomplishes a particular task.  Algorithm must satisfy criteria below: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b="1" dirty="0" smtClean="0"/>
              <a:t>Input</a:t>
            </a:r>
          </a:p>
          <a:p>
            <a:pPr lvl="2"/>
            <a:r>
              <a:rPr lang="en-US" altLang="zh-TW" dirty="0" smtClean="0"/>
              <a:t>Read </a:t>
            </a:r>
            <a:r>
              <a:rPr lang="en-US" altLang="zh-TW" dirty="0" smtClean="0">
                <a:solidFill>
                  <a:srgbClr val="800080"/>
                </a:solidFill>
              </a:rPr>
              <a:t>zero or more </a:t>
            </a:r>
            <a:r>
              <a:rPr lang="en-US" altLang="zh-TW" dirty="0" smtClean="0"/>
              <a:t>quantities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b="1" dirty="0" smtClean="0"/>
              <a:t>Output</a:t>
            </a:r>
          </a:p>
          <a:p>
            <a:pPr lvl="2"/>
            <a:r>
              <a:rPr lang="en-US" altLang="zh-TW" dirty="0" smtClean="0"/>
              <a:t>Produce </a:t>
            </a:r>
            <a:r>
              <a:rPr lang="en-US" altLang="zh-TW" dirty="0" smtClean="0">
                <a:solidFill>
                  <a:srgbClr val="800080"/>
                </a:solidFill>
              </a:rPr>
              <a:t>one or more </a:t>
            </a:r>
            <a:r>
              <a:rPr lang="en-US" altLang="zh-TW" dirty="0" smtClean="0"/>
              <a:t>quantities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b="1" dirty="0" smtClean="0"/>
              <a:t>Definiteness </a:t>
            </a:r>
          </a:p>
          <a:p>
            <a:pPr lvl="2"/>
            <a:r>
              <a:rPr lang="en-US" altLang="zh-TW" dirty="0" smtClean="0"/>
              <a:t>Each instruction is </a:t>
            </a:r>
            <a:r>
              <a:rPr lang="en-US" altLang="zh-TW" dirty="0" smtClean="0">
                <a:solidFill>
                  <a:srgbClr val="800080"/>
                </a:solidFill>
              </a:rPr>
              <a:t>unambiguous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b="1" dirty="0" smtClean="0"/>
              <a:t>Finiteness</a:t>
            </a:r>
          </a:p>
          <a:p>
            <a:pPr lvl="2"/>
            <a:r>
              <a:rPr lang="en-US" altLang="zh-TW" dirty="0" smtClean="0">
                <a:solidFill>
                  <a:srgbClr val="800080"/>
                </a:solidFill>
              </a:rPr>
              <a:t>Terminates </a:t>
            </a:r>
            <a:r>
              <a:rPr lang="en-US" altLang="zh-TW" dirty="0" smtClean="0"/>
              <a:t>after a finite number steps </a:t>
            </a:r>
            <a:r>
              <a:rPr lang="en-US" altLang="zh-TW" dirty="0" smtClean="0">
                <a:solidFill>
                  <a:srgbClr val="800080"/>
                </a:solidFill>
              </a:rPr>
              <a:t>for all possible inputs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b="1" dirty="0" smtClean="0"/>
              <a:t>Effectiveness</a:t>
            </a:r>
            <a:endParaRPr lang="en-US" altLang="zh-TW" b="1" dirty="0"/>
          </a:p>
          <a:p>
            <a:pPr lvl="2"/>
            <a:r>
              <a:rPr lang="en-US" altLang="zh-TW" dirty="0"/>
              <a:t>Each </a:t>
            </a:r>
            <a:r>
              <a:rPr lang="en-US" altLang="zh-TW" dirty="0" smtClean="0"/>
              <a:t>instruction </a:t>
            </a:r>
            <a:r>
              <a:rPr lang="en-US" altLang="zh-TW" dirty="0"/>
              <a:t>is </a:t>
            </a:r>
            <a:r>
              <a:rPr lang="en-US" altLang="zh-TW" dirty="0">
                <a:solidFill>
                  <a:srgbClr val="800080"/>
                </a:solidFill>
              </a:rPr>
              <a:t>basic </a:t>
            </a:r>
            <a:r>
              <a:rPr lang="en-US" altLang="zh-TW" dirty="0" smtClean="0"/>
              <a:t>enough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/>
              <a:t>Correctness</a:t>
            </a:r>
          </a:p>
          <a:p>
            <a:pPr lvl="2"/>
            <a:r>
              <a:rPr lang="en-US" altLang="zh-TW" dirty="0" smtClean="0"/>
              <a:t>Accomplishes a particular task </a:t>
            </a:r>
            <a:r>
              <a:rPr lang="en-US" altLang="zh-TW" dirty="0" smtClean="0">
                <a:solidFill>
                  <a:srgbClr val="800080"/>
                </a:solidFill>
              </a:rPr>
              <a:t>for all possible inputs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2374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Algorithms vs. Programs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2"/>
            <a:ext cx="7886700" cy="3535107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(From computational theorists’ perspective)</a:t>
            </a:r>
            <a:endParaRPr lang="en-US" altLang="zh-TW" dirty="0" smtClean="0"/>
          </a:p>
          <a:p>
            <a:r>
              <a:rPr lang="en-US" altLang="zh-TW" dirty="0" smtClean="0"/>
              <a:t>Unlike an algorithm, a program needs not always satisfy “</a:t>
            </a:r>
            <a:r>
              <a:rPr lang="en-US" altLang="zh-TW" dirty="0" smtClean="0">
                <a:solidFill>
                  <a:srgbClr val="000099"/>
                </a:solidFill>
              </a:rPr>
              <a:t>finiteness</a:t>
            </a:r>
            <a:r>
              <a:rPr lang="en-US" altLang="zh-TW" dirty="0" smtClean="0"/>
              <a:t>” criterion</a:t>
            </a:r>
            <a:endParaRPr lang="en-US" altLang="zh-TW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altLang="zh-TW" dirty="0" smtClean="0"/>
              <a:t>Kernel of an </a:t>
            </a:r>
            <a:r>
              <a:rPr lang="en-US" altLang="zh-TW" dirty="0" smtClean="0">
                <a:solidFill>
                  <a:srgbClr val="800080"/>
                </a:solidFill>
              </a:rPr>
              <a:t>operating system </a:t>
            </a:r>
            <a:r>
              <a:rPr lang="en-US" altLang="zh-TW" dirty="0" smtClean="0"/>
              <a:t>is an infinite loop</a:t>
            </a:r>
          </a:p>
          <a:p>
            <a:pPr lvl="2"/>
            <a:r>
              <a:rPr lang="en-US" altLang="zh-TW" dirty="0" smtClean="0"/>
              <a:t>Continuously wait until more tasks are entered</a:t>
            </a:r>
          </a:p>
          <a:p>
            <a:pPr lvl="2"/>
            <a:r>
              <a:rPr lang="en-US" altLang="zh-TW" dirty="0"/>
              <a:t>Continuously </a:t>
            </a:r>
            <a:r>
              <a:rPr lang="en-US" altLang="zh-TW" dirty="0" smtClean="0"/>
              <a:t>dispatch available tasks</a:t>
            </a:r>
            <a:endParaRPr lang="en-US" altLang="zh-TW" dirty="0"/>
          </a:p>
          <a:p>
            <a:pPr lvl="2"/>
            <a:endParaRPr lang="en-US" altLang="zh-TW" dirty="0" smtClean="0"/>
          </a:p>
          <a:p>
            <a:pPr lvl="1"/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63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9530576" y="1189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2128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Algorithms vs. Programs (Cont’d)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64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750596" y="1815563"/>
            <a:ext cx="7981924" cy="42804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indent="-355600">
              <a:buFont typeface="Arial" pitchFamily="34" charset="0"/>
              <a:buChar char="•"/>
              <a:tabLst>
                <a:tab pos="355600" algn="l"/>
              </a:tabLst>
            </a:pPr>
            <a:r>
              <a:rPr lang="en-US" altLang="zh-TW" sz="3000" b="1" dirty="0" smtClean="0">
                <a:solidFill>
                  <a:schemeClr val="tx1"/>
                </a:solidFill>
              </a:rPr>
              <a:t>Which program(s) can always terminate in a finite number of steps</a:t>
            </a:r>
            <a:r>
              <a:rPr lang="en-US" altLang="zh-TW" sz="3000" dirty="0" smtClean="0">
                <a:solidFill>
                  <a:schemeClr val="tx1"/>
                </a:solidFill>
              </a:rPr>
              <a:t>?</a:t>
            </a:r>
          </a:p>
          <a:p>
            <a:pPr marL="777875" indent="-342900">
              <a:buFont typeface="+mj-lt"/>
              <a:buAutoNum type="arabicPeriod"/>
              <a:tabLst>
                <a:tab pos="720725" algn="l"/>
              </a:tabLst>
            </a:pPr>
            <a:r>
              <a:rPr lang="en-US" altLang="zh-TW" sz="2800" dirty="0" smtClean="0">
                <a:solidFill>
                  <a:schemeClr val="tx1"/>
                </a:solidFill>
              </a:rPr>
              <a:t>Testing whether any given number is a </a:t>
            </a:r>
            <a:r>
              <a:rPr lang="en-US" altLang="zh-TW" sz="2800" dirty="0" smtClean="0">
                <a:solidFill>
                  <a:srgbClr val="800080"/>
                </a:solidFill>
              </a:rPr>
              <a:t>prime</a:t>
            </a:r>
            <a:endParaRPr lang="en-US" altLang="zh-TW" sz="2800" baseline="30000" dirty="0">
              <a:solidFill>
                <a:srgbClr val="800080"/>
              </a:solidFill>
            </a:endParaRPr>
          </a:p>
          <a:p>
            <a:pPr marL="777875" indent="-342900">
              <a:buFont typeface="+mj-lt"/>
              <a:buAutoNum type="arabicPeriod"/>
              <a:tabLst>
                <a:tab pos="720725" algn="l"/>
              </a:tabLst>
            </a:pPr>
            <a:r>
              <a:rPr lang="en-US" altLang="zh-TW" sz="2800" dirty="0" smtClean="0">
                <a:solidFill>
                  <a:schemeClr val="tx1"/>
                </a:solidFill>
              </a:rPr>
              <a:t>Calculating </a:t>
            </a:r>
            <a:r>
              <a:rPr lang="en-US" altLang="zh-TW" sz="2800" dirty="0" smtClean="0">
                <a:solidFill>
                  <a:srgbClr val="800080"/>
                </a:solidFill>
              </a:rPr>
              <a:t>10000!</a:t>
            </a:r>
            <a:r>
              <a:rPr lang="en-US" altLang="zh-TW" sz="2800" dirty="0">
                <a:solidFill>
                  <a:schemeClr val="tx1"/>
                </a:solidFill>
              </a:rPr>
              <a:t> </a:t>
            </a:r>
            <a:r>
              <a:rPr lang="en-US" altLang="zh-TW" sz="2800" dirty="0" smtClean="0">
                <a:solidFill>
                  <a:schemeClr val="tx1"/>
                </a:solidFill>
              </a:rPr>
              <a:t>(</a:t>
            </a:r>
            <a:r>
              <a:rPr lang="en-US" altLang="zh-TW" sz="2800" dirty="0" err="1" smtClean="0">
                <a:solidFill>
                  <a:schemeClr val="tx1"/>
                </a:solidFill>
              </a:rPr>
              <a:t>i.e</a:t>
            </a:r>
            <a:r>
              <a:rPr lang="en-US" altLang="zh-TW" sz="2800" dirty="0" smtClean="0">
                <a:solidFill>
                  <a:schemeClr val="tx1"/>
                </a:solidFill>
              </a:rPr>
              <a:t>, factorial(10000))</a:t>
            </a:r>
          </a:p>
          <a:p>
            <a:pPr marL="777875" indent="-342900">
              <a:buFont typeface="+mj-lt"/>
              <a:buAutoNum type="arabicPeriod"/>
              <a:tabLst>
                <a:tab pos="720725" algn="l"/>
              </a:tabLst>
            </a:pPr>
            <a:r>
              <a:rPr lang="en-US" altLang="zh-TW" sz="2800" dirty="0">
                <a:solidFill>
                  <a:schemeClr val="tx1"/>
                </a:solidFill>
              </a:rPr>
              <a:t>Displaying all </a:t>
            </a:r>
            <a:r>
              <a:rPr lang="en-US" altLang="zh-TW" sz="2800" dirty="0" smtClean="0">
                <a:solidFill>
                  <a:srgbClr val="800080"/>
                </a:solidFill>
              </a:rPr>
              <a:t>prime numbers</a:t>
            </a:r>
          </a:p>
          <a:p>
            <a:pPr marL="777875" indent="-342900">
              <a:buFont typeface="+mj-lt"/>
              <a:buAutoNum type="arabicPeriod"/>
              <a:tabLst>
                <a:tab pos="720725" algn="l"/>
              </a:tabLst>
            </a:pPr>
            <a:r>
              <a:rPr lang="en-US" altLang="zh-TW" sz="2800" dirty="0" smtClean="0">
                <a:solidFill>
                  <a:schemeClr val="tx1"/>
                </a:solidFill>
              </a:rPr>
              <a:t>Deciphering an </a:t>
            </a:r>
            <a:r>
              <a:rPr lang="en-US" altLang="zh-TW" sz="2800" dirty="0" smtClean="0">
                <a:solidFill>
                  <a:srgbClr val="800080"/>
                </a:solidFill>
              </a:rPr>
              <a:t>RSA-encoded</a:t>
            </a:r>
            <a:r>
              <a:rPr lang="en-US" altLang="zh-TW" sz="2800" dirty="0" smtClean="0">
                <a:solidFill>
                  <a:srgbClr val="C00000"/>
                </a:solidFill>
              </a:rPr>
              <a:t> </a:t>
            </a:r>
            <a:r>
              <a:rPr lang="en-US" altLang="zh-TW" sz="2800" dirty="0" smtClean="0">
                <a:solidFill>
                  <a:schemeClr val="tx1"/>
                </a:solidFill>
              </a:rPr>
              <a:t>message without knowing the private key</a:t>
            </a:r>
          </a:p>
          <a:p>
            <a:pPr marL="777875" indent="-342900">
              <a:buFont typeface="+mj-lt"/>
              <a:buAutoNum type="arabicPeriod"/>
              <a:tabLst>
                <a:tab pos="720725" algn="l"/>
              </a:tabLst>
            </a:pPr>
            <a:endParaRPr lang="en-US" altLang="zh-TW" sz="2400" dirty="0">
              <a:solidFill>
                <a:schemeClr val="tx1"/>
              </a:solidFill>
            </a:endParaRPr>
          </a:p>
          <a:p>
            <a:pPr marL="777875" indent="-342900">
              <a:buFont typeface="+mj-lt"/>
              <a:buAutoNum type="arabicPeriod"/>
              <a:tabLst>
                <a:tab pos="720725" algn="l"/>
              </a:tabLst>
            </a:pPr>
            <a:endParaRPr lang="en-US" altLang="zh-TW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917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Algorithms vs. Programs (Cont’d)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>
                <a:solidFill>
                  <a:srgbClr val="800080"/>
                </a:solidFill>
              </a:rPr>
              <a:t>Primality </a:t>
            </a:r>
            <a:r>
              <a:rPr lang="en-US" altLang="zh-TW" dirty="0" smtClean="0"/>
              <a:t>test</a:t>
            </a:r>
          </a:p>
          <a:p>
            <a:pPr lvl="1"/>
            <a:r>
              <a:rPr lang="en-US" altLang="zh-TW" dirty="0" smtClean="0"/>
              <a:t>Even with the brutal force method, it can terminate in a finite number step</a:t>
            </a:r>
          </a:p>
          <a:p>
            <a:pPr lvl="2"/>
            <a:endParaRPr lang="en-US" altLang="zh-TW" dirty="0" smtClean="0"/>
          </a:p>
          <a:p>
            <a:r>
              <a:rPr lang="en-US" altLang="zh-TW" dirty="0" smtClean="0"/>
              <a:t>Calculating </a:t>
            </a:r>
            <a:r>
              <a:rPr lang="en-US" altLang="zh-TW" dirty="0" smtClean="0">
                <a:solidFill>
                  <a:srgbClr val="800080"/>
                </a:solidFill>
              </a:rPr>
              <a:t>factorial(10000)</a:t>
            </a:r>
          </a:p>
          <a:p>
            <a:pPr lvl="1"/>
            <a:r>
              <a:rPr lang="en-US" altLang="zh-TW" dirty="0" smtClean="0"/>
              <a:t>Factorial(10000) is an astronomical figure 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天文數字</a:t>
            </a:r>
            <a:r>
              <a:rPr lang="en-US" altLang="zh-TW" dirty="0" smtClean="0"/>
              <a:t>) though, it involves </a:t>
            </a:r>
            <a:r>
              <a:rPr lang="en-US" altLang="zh-TW" dirty="0" smtClean="0">
                <a:solidFill>
                  <a:srgbClr val="800080"/>
                </a:solidFill>
              </a:rPr>
              <a:t>a finite number </a:t>
            </a:r>
            <a:r>
              <a:rPr lang="en-US" altLang="zh-TW" dirty="0" smtClean="0"/>
              <a:t>of digits.  So the program </a:t>
            </a:r>
            <a:r>
              <a:rPr lang="en-US" altLang="zh-TW" dirty="0"/>
              <a:t>can terminate in a finite number step</a:t>
            </a:r>
          </a:p>
          <a:p>
            <a:pPr lvl="2"/>
            <a:endParaRPr lang="en-US" altLang="zh-TW" dirty="0" smtClean="0"/>
          </a:p>
          <a:p>
            <a:r>
              <a:rPr lang="en-US" altLang="zh-TW" dirty="0" smtClean="0"/>
              <a:t>Displaying </a:t>
            </a:r>
            <a:r>
              <a:rPr lang="en-US" altLang="zh-TW" dirty="0" smtClean="0">
                <a:solidFill>
                  <a:srgbClr val="800080"/>
                </a:solidFill>
              </a:rPr>
              <a:t>all prime numbers</a:t>
            </a:r>
          </a:p>
          <a:p>
            <a:pPr lvl="1"/>
            <a:r>
              <a:rPr lang="en-US" altLang="zh-TW" dirty="0" smtClean="0"/>
              <a:t>Since there are infinitely many primes, this program never terminates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4306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10000 </a:t>
            </a:r>
            <a:r>
              <a:rPr lang="en-US" altLang="zh-TW" dirty="0" smtClean="0"/>
              <a:t>Factorial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sz="1600" dirty="0"/>
              <a:t>10000 factorial is </a:t>
            </a:r>
            <a:r>
              <a:rPr lang="en-US" altLang="zh-TW" sz="1600" dirty="0">
                <a:solidFill>
                  <a:srgbClr val="7030A0"/>
                </a:solidFill>
              </a:rPr>
              <a:t>35,659</a:t>
            </a:r>
            <a:r>
              <a:rPr lang="en-US" altLang="zh-TW" sz="1600" dirty="0"/>
              <a:t> digits long.  Here it </a:t>
            </a:r>
            <a:r>
              <a:rPr lang="en-US" altLang="zh-TW" sz="1600" dirty="0" smtClean="0"/>
              <a:t>is:</a:t>
            </a:r>
            <a:br>
              <a:rPr lang="en-US" altLang="zh-TW" sz="1600" dirty="0" smtClean="0"/>
            </a:br>
            <a:r>
              <a:rPr lang="en-US" altLang="zh-TW" sz="1600" dirty="0" smtClean="0"/>
              <a:t>2846259680917054518906413212119868890148051401702799230794179994274411 3400037644437729907867577847758158840621423175288300423399401535187390 5242116138271617481982419982759241828925978789812425312059465996259867 0656016157203603239792632873671705574197596209947972034615369811989709 2611277500484198845410475544642442136573303076703628825803548967461117 0973695786036701910715127305872810411586405612811653853259684258259955 8468814643042558983664931705925171720427659740744613340005419405246230 3436869154059404066227828248371512038322178644627183822923899638992827 2218797024593876938030946273322925705554596900278752822425443480211275 5901916942542902891690721909708369053987374745248337289952180236328274 1217040268086769210451555840567172555372015852132829034279989818449313 6106403814893044996215999993596708929801903369984844046654192362584249 4716317896119204123310826865107135451684554093603300960721034694437798 2349430780626069422302681885227592057029230843126188497606560742586279 4488271559568315334405344254466484168945804257094616736131876052349822 8632645292152942347987060334429073715868849917893258069148316885425195 6006172372636323974420786924642956012306288720122652952964091508301336 6309827338063539729015065818225742954758943997651138655412081257886837 0423920876448476156900126488927159070630640966162803878404448519164379 0807186112370622133415415065991843875961023926713276546986163657706626</a:t>
            </a:r>
            <a:br>
              <a:rPr lang="en-US" altLang="zh-TW" sz="1600" dirty="0" smtClean="0"/>
            </a:br>
            <a:r>
              <a:rPr lang="en-US" altLang="zh-TW" sz="1600" dirty="0" smtClean="0"/>
              <a:t>…</a:t>
            </a:r>
            <a:endParaRPr lang="zh-TW" altLang="en-US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66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51877" y="6352144"/>
            <a:ext cx="4087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TW" sz="1400" dirty="0">
                <a:hlinkClick r:id="rId2"/>
              </a:rPr>
              <a:t>http://</a:t>
            </a:r>
            <a:r>
              <a:rPr lang="en-US" altLang="zh-TW" sz="1400" dirty="0" smtClean="0">
                <a:hlinkClick r:id="rId2"/>
              </a:rPr>
              <a:t>gimbo.org.uk/texts/ten_thousand_factorial.txt</a:t>
            </a:r>
            <a:endParaRPr lang="en-US" altLang="zh-TW" sz="1400" dirty="0"/>
          </a:p>
        </p:txBody>
      </p:sp>
    </p:spTree>
    <p:extLst>
      <p:ext uri="{BB962C8B-B14F-4D97-AF65-F5344CB8AC3E}">
        <p14:creationId xmlns:p14="http://schemas.microsoft.com/office/powerpoint/2010/main" xmlns="" val="310997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Algorithms vs. Programs (Cont’d)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509333"/>
            <a:ext cx="8024283" cy="4857600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Breaking RSA</a:t>
            </a:r>
          </a:p>
          <a:p>
            <a:pPr lvl="1"/>
            <a:r>
              <a:rPr lang="en-US" altLang="zh-TW" dirty="0" smtClean="0"/>
              <a:t>This </a:t>
            </a:r>
            <a:r>
              <a:rPr lang="en-US" altLang="zh-TW" dirty="0"/>
              <a:t>problem corresponds to </a:t>
            </a:r>
            <a:r>
              <a:rPr lang="en-US" altLang="zh-TW" dirty="0">
                <a:solidFill>
                  <a:srgbClr val="800080"/>
                </a:solidFill>
              </a:rPr>
              <a:t>factorization </a:t>
            </a:r>
            <a:r>
              <a:rPr lang="en-US" altLang="zh-TW" dirty="0" smtClean="0"/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質因數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分解</a:t>
            </a:r>
            <a:r>
              <a:rPr lang="en-US" altLang="zh-TW" dirty="0" smtClean="0"/>
              <a:t>)</a:t>
            </a:r>
          </a:p>
          <a:p>
            <a:pPr lvl="2"/>
            <a:r>
              <a:rPr lang="en-US" altLang="zh-TW" dirty="0" smtClean="0"/>
              <a:t>Factorization as well as breaking RSA is feasible </a:t>
            </a:r>
            <a:r>
              <a:rPr lang="en-US" altLang="zh-TW" dirty="0"/>
              <a:t>in a finite number of steps</a:t>
            </a:r>
          </a:p>
          <a:p>
            <a:pPr lvl="1"/>
            <a:r>
              <a:rPr lang="en-US" altLang="zh-TW" dirty="0" smtClean="0"/>
              <a:t>RSA is based on the </a:t>
            </a:r>
            <a:r>
              <a:rPr lang="en-US" altLang="zh-TW" dirty="0" smtClean="0">
                <a:solidFill>
                  <a:srgbClr val="800080"/>
                </a:solidFill>
              </a:rPr>
              <a:t>belief (not a proof) </a:t>
            </a:r>
            <a:r>
              <a:rPr lang="en-US" altLang="zh-TW" dirty="0" smtClean="0"/>
              <a:t>that </a:t>
            </a:r>
            <a:r>
              <a:rPr lang="en-US" altLang="zh-TW" dirty="0"/>
              <a:t>factoring large integers (particularly that with exactly two </a:t>
            </a:r>
            <a:r>
              <a:rPr lang="en-US" altLang="zh-TW" dirty="0" smtClean="0"/>
              <a:t>huge prime </a:t>
            </a:r>
            <a:r>
              <a:rPr lang="en-US" altLang="zh-TW" dirty="0"/>
              <a:t>factors) is </a:t>
            </a:r>
            <a:r>
              <a:rPr lang="en-US" altLang="zh-TW" dirty="0" smtClean="0"/>
              <a:t>difficult</a:t>
            </a:r>
          </a:p>
          <a:p>
            <a:pPr lvl="2"/>
            <a:r>
              <a:rPr lang="en-US" altLang="zh-TW" dirty="0" smtClean="0"/>
              <a:t>E.g., cost thousands of years with a GHz computer</a:t>
            </a:r>
          </a:p>
          <a:p>
            <a:pPr lvl="1"/>
            <a:r>
              <a:rPr lang="en-US" altLang="zh-TW" dirty="0" smtClean="0"/>
              <a:t>Conspiracy theory 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陰謀論</a:t>
            </a:r>
            <a:r>
              <a:rPr lang="en-US" altLang="zh-TW" dirty="0" smtClean="0"/>
              <a:t>) </a:t>
            </a:r>
          </a:p>
          <a:p>
            <a:pPr lvl="2"/>
            <a:r>
              <a:rPr lang="en-US" altLang="zh-TW" dirty="0" smtClean="0"/>
              <a:t>Since the proof is unknown nowadays, some </a:t>
            </a:r>
            <a:r>
              <a:rPr lang="en-US" altLang="zh-TW" dirty="0"/>
              <a:t>people oppositely believe </a:t>
            </a:r>
            <a:r>
              <a:rPr lang="en-US" altLang="zh-TW" dirty="0" smtClean="0"/>
              <a:t>that some countries have efficient ways to do factorization!! </a:t>
            </a:r>
          </a:p>
          <a:p>
            <a:pPr lvl="2"/>
            <a:endParaRPr lang="en-US" altLang="zh-TW" dirty="0" smtClean="0"/>
          </a:p>
          <a:p>
            <a:r>
              <a:rPr lang="en-US" altLang="zh-TW" dirty="0" smtClean="0"/>
              <a:t>Interested students may want to take a </a:t>
            </a:r>
            <a:r>
              <a:rPr lang="en-US" altLang="zh-TW" dirty="0" smtClean="0">
                <a:solidFill>
                  <a:srgbClr val="800080"/>
                </a:solidFill>
              </a:rPr>
              <a:t>Cryptography </a:t>
            </a:r>
            <a:r>
              <a:rPr lang="en-US" altLang="zh-TW" dirty="0" smtClean="0"/>
              <a:t>class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916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Describing Algorithms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Many </a:t>
            </a:r>
            <a:r>
              <a:rPr lang="en-US" altLang="zh-TW" dirty="0"/>
              <a:t>allowable ways</a:t>
            </a:r>
            <a:endParaRPr lang="en-US" altLang="zh-TW" dirty="0" smtClean="0"/>
          </a:p>
          <a:p>
            <a:pPr lvl="1"/>
            <a:r>
              <a:rPr lang="en-US" altLang="zh-TW" dirty="0"/>
              <a:t>Programming </a:t>
            </a:r>
            <a:r>
              <a:rPr lang="en-US" altLang="zh-TW" dirty="0" smtClean="0"/>
              <a:t>languages (e.g., C++)</a:t>
            </a:r>
          </a:p>
          <a:p>
            <a:pPr lvl="1"/>
            <a:r>
              <a:rPr lang="en-US" altLang="zh-TW" dirty="0"/>
              <a:t>Natural </a:t>
            </a:r>
            <a:r>
              <a:rPr lang="en-US" altLang="zh-TW" dirty="0" smtClean="0"/>
              <a:t>languages</a:t>
            </a:r>
            <a:endParaRPr lang="en-US" altLang="zh-TW" dirty="0"/>
          </a:p>
          <a:p>
            <a:pPr lvl="2"/>
            <a:r>
              <a:rPr lang="en-US" altLang="zh-TW" dirty="0"/>
              <a:t>Must assure definiteness and </a:t>
            </a:r>
            <a:r>
              <a:rPr lang="en-US" altLang="zh-TW" dirty="0" smtClean="0"/>
              <a:t>effectiveness</a:t>
            </a:r>
            <a:endParaRPr lang="en-US" altLang="zh-TW" dirty="0"/>
          </a:p>
          <a:p>
            <a:pPr lvl="1"/>
            <a:r>
              <a:rPr lang="en-US" altLang="zh-TW" b="1" dirty="0" smtClean="0">
                <a:solidFill>
                  <a:srgbClr val="800080"/>
                </a:solidFill>
              </a:rPr>
              <a:t>Pseudocode</a:t>
            </a:r>
            <a:r>
              <a:rPr lang="en-US" altLang="zh-TW" dirty="0" smtClean="0">
                <a:solidFill>
                  <a:srgbClr val="800080"/>
                </a:solidFill>
              </a:rPr>
              <a:t> </a:t>
            </a:r>
            <a:r>
              <a:rPr lang="en-US" altLang="zh-TW" dirty="0" smtClean="0"/>
              <a:t>(e.g., combining </a:t>
            </a:r>
            <a:r>
              <a:rPr lang="en-US" altLang="zh-TW" dirty="0" smtClean="0">
                <a:solidFill>
                  <a:srgbClr val="7030A0"/>
                </a:solidFill>
              </a:rPr>
              <a:t>C, </a:t>
            </a:r>
            <a:r>
              <a:rPr lang="en-US" altLang="zh-TW" dirty="0" smtClean="0">
                <a:solidFill>
                  <a:srgbClr val="800080"/>
                </a:solidFill>
              </a:rPr>
              <a:t>C++, </a:t>
            </a:r>
            <a:r>
              <a:rPr lang="en-US" altLang="zh-TW" dirty="0" smtClean="0"/>
              <a:t>and </a:t>
            </a:r>
            <a:r>
              <a:rPr lang="en-US" altLang="zh-TW" dirty="0" smtClean="0">
                <a:solidFill>
                  <a:srgbClr val="800080"/>
                </a:solidFill>
              </a:rPr>
              <a:t>English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lvl="2"/>
            <a:r>
              <a:rPr lang="en-US" altLang="zh-TW" dirty="0" smtClean="0"/>
              <a:t>Less language-dependent</a:t>
            </a:r>
          </a:p>
          <a:p>
            <a:pPr lvl="2"/>
            <a:r>
              <a:rPr lang="en-US" altLang="zh-TW" dirty="0" smtClean="0"/>
              <a:t>More flexibility</a:t>
            </a:r>
          </a:p>
          <a:p>
            <a:pPr lvl="1"/>
            <a:r>
              <a:rPr lang="en-US" altLang="zh-TW" dirty="0" smtClean="0"/>
              <a:t>Graphic </a:t>
            </a:r>
            <a:r>
              <a:rPr lang="en-US" altLang="zh-TW" dirty="0"/>
              <a:t>representations </a:t>
            </a:r>
            <a:r>
              <a:rPr lang="en-US" altLang="zh-TW" dirty="0" smtClean="0"/>
              <a:t>(i.e., </a:t>
            </a:r>
            <a:r>
              <a:rPr lang="en-US" altLang="zh-TW" dirty="0" smtClean="0">
                <a:solidFill>
                  <a:srgbClr val="800080"/>
                </a:solidFill>
              </a:rPr>
              <a:t>flowcharts</a:t>
            </a:r>
            <a:r>
              <a:rPr lang="en-US" altLang="zh-TW" dirty="0"/>
              <a:t>)</a:t>
            </a:r>
          </a:p>
          <a:p>
            <a:pPr lvl="2"/>
            <a:r>
              <a:rPr lang="en-US" altLang="zh-TW" dirty="0" smtClean="0"/>
              <a:t>Typically for small </a:t>
            </a:r>
            <a:r>
              <a:rPr lang="en-US" altLang="zh-TW" dirty="0"/>
              <a:t>and simple </a:t>
            </a:r>
            <a:r>
              <a:rPr lang="en-US" altLang="zh-TW" dirty="0" smtClean="0"/>
              <a:t>algorithms only</a:t>
            </a:r>
            <a:endParaRPr lang="en-US" altLang="zh-TW" dirty="0"/>
          </a:p>
          <a:p>
            <a:pPr lvl="3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6633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Algorithm Specification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Examples</a:t>
            </a:r>
            <a:endParaRPr lang="en-US" altLang="zh-TW" dirty="0"/>
          </a:p>
          <a:p>
            <a:pPr lvl="1"/>
            <a:r>
              <a:rPr lang="en-US" altLang="zh-TW" dirty="0" smtClean="0"/>
              <a:t>Selection sort</a:t>
            </a:r>
          </a:p>
          <a:p>
            <a:pPr lvl="1"/>
            <a:r>
              <a:rPr lang="en-US" altLang="zh-TW" dirty="0" smtClean="0"/>
              <a:t>Binary search</a:t>
            </a:r>
            <a:endParaRPr lang="zh-TW" altLang="en-US" dirty="0"/>
          </a:p>
          <a:p>
            <a:pPr lvl="1"/>
            <a:r>
              <a:rPr lang="en-US" altLang="zh-TW" dirty="0" smtClean="0"/>
              <a:t>Permutation generator</a:t>
            </a:r>
            <a:endParaRPr lang="en-US" altLang="zh-TW" dirty="0"/>
          </a:p>
          <a:p>
            <a:pPr lvl="2"/>
            <a:endParaRPr lang="en-US" altLang="zh-TW" dirty="0" smtClean="0"/>
          </a:p>
          <a:p>
            <a:r>
              <a:rPr lang="en-US" altLang="zh-TW" dirty="0" smtClean="0"/>
              <a:t>Focuses </a:t>
            </a:r>
            <a:endParaRPr lang="en-US" altLang="zh-TW" dirty="0"/>
          </a:p>
          <a:p>
            <a:pPr lvl="1"/>
            <a:r>
              <a:rPr lang="en-US" altLang="zh-TW" dirty="0">
                <a:solidFill>
                  <a:srgbClr val="800080"/>
                </a:solidFill>
              </a:rPr>
              <a:t>Inputs </a:t>
            </a:r>
            <a:r>
              <a:rPr lang="en-US" altLang="zh-TW" dirty="0"/>
              <a:t>and </a:t>
            </a:r>
            <a:r>
              <a:rPr lang="en-US" altLang="zh-TW" dirty="0">
                <a:solidFill>
                  <a:srgbClr val="800080"/>
                </a:solidFill>
              </a:rPr>
              <a:t>outputs</a:t>
            </a:r>
          </a:p>
          <a:p>
            <a:pPr lvl="1"/>
            <a:r>
              <a:rPr lang="en-US" altLang="zh-TW" dirty="0"/>
              <a:t>Clear and basic-enough </a:t>
            </a:r>
            <a:r>
              <a:rPr lang="en-US" altLang="zh-TW" dirty="0">
                <a:solidFill>
                  <a:srgbClr val="800080"/>
                </a:solidFill>
              </a:rPr>
              <a:t>instructions</a:t>
            </a:r>
            <a:endParaRPr lang="zh-TW" altLang="en-US" dirty="0">
              <a:solidFill>
                <a:srgbClr val="800080"/>
              </a:solidFill>
            </a:endParaRPr>
          </a:p>
          <a:p>
            <a:pPr lvl="1"/>
            <a:r>
              <a:rPr lang="en-US" altLang="zh-TW" dirty="0"/>
              <a:t>Finiteness and correctness </a:t>
            </a:r>
            <a:r>
              <a:rPr lang="en-US" altLang="zh-TW" dirty="0">
                <a:solidFill>
                  <a:srgbClr val="800080"/>
                </a:solidFill>
              </a:rPr>
              <a:t>proofs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9145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Top-down Analysis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Strategies</a:t>
            </a:r>
          </a:p>
          <a:p>
            <a:pPr lvl="1"/>
            <a:r>
              <a:rPr lang="en-US" altLang="zh-TW" dirty="0" smtClean="0"/>
              <a:t>Start </a:t>
            </a:r>
            <a:r>
              <a:rPr lang="en-US" altLang="zh-TW" dirty="0"/>
              <a:t>from a </a:t>
            </a:r>
            <a:r>
              <a:rPr lang="en-US" altLang="zh-TW" dirty="0">
                <a:solidFill>
                  <a:srgbClr val="800080"/>
                </a:solidFill>
              </a:rPr>
              <a:t>high-level plan </a:t>
            </a:r>
          </a:p>
          <a:p>
            <a:pPr lvl="2"/>
            <a:r>
              <a:rPr lang="en-US" altLang="zh-TW" dirty="0" smtClean="0"/>
              <a:t>Breaking a problem down into manageable pieces</a:t>
            </a:r>
          </a:p>
          <a:p>
            <a:pPr lvl="1"/>
            <a:r>
              <a:rPr lang="en-US" altLang="zh-TW" dirty="0" smtClean="0"/>
              <a:t>Subsequently </a:t>
            </a:r>
            <a:r>
              <a:rPr lang="en-US" altLang="zh-TW" dirty="0"/>
              <a:t>refining the plan </a:t>
            </a:r>
          </a:p>
          <a:p>
            <a:pPr lvl="2"/>
            <a:r>
              <a:rPr lang="en-US" altLang="zh-TW" dirty="0" smtClean="0"/>
              <a:t>Gradually </a:t>
            </a:r>
            <a:r>
              <a:rPr lang="en-US" altLang="zh-TW" dirty="0"/>
              <a:t>t</a:t>
            </a:r>
            <a:r>
              <a:rPr lang="en-US" altLang="zh-TW" dirty="0" smtClean="0"/>
              <a:t>aking </a:t>
            </a:r>
            <a:r>
              <a:rPr lang="en-US" altLang="zh-TW" dirty="0"/>
              <a:t>into account low-level </a:t>
            </a:r>
            <a:r>
              <a:rPr lang="en-US" altLang="zh-TW" dirty="0" smtClean="0"/>
              <a:t>details</a:t>
            </a:r>
          </a:p>
          <a:p>
            <a:pPr lvl="2"/>
            <a:endParaRPr lang="en-US" altLang="zh-TW" dirty="0" smtClean="0"/>
          </a:p>
          <a:p>
            <a:r>
              <a:rPr lang="en-US" altLang="zh-TW" dirty="0" smtClean="0"/>
              <a:t>Advantages</a:t>
            </a:r>
            <a:endParaRPr lang="en-US" altLang="zh-TW" dirty="0"/>
          </a:p>
          <a:p>
            <a:pPr marL="801688" lvl="1" indent="-344488">
              <a:buNone/>
            </a:pP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en-US" altLang="zh-TW" dirty="0">
                <a:sym typeface="Wingdings" panose="05000000000000000000" pitchFamily="2" charset="2"/>
              </a:rPr>
              <a:t>N</a:t>
            </a:r>
            <a:r>
              <a:rPr lang="en-US" altLang="zh-TW" dirty="0" smtClean="0"/>
              <a:t>ecessary for </a:t>
            </a:r>
            <a:r>
              <a:rPr lang="en-US" altLang="zh-TW" dirty="0"/>
              <a:t>tackling large-scale, complex problem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572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Selection Sort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70</a:t>
            </a:fld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912900" y="4241278"/>
            <a:ext cx="7873551" cy="20722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sz="1600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*a, </a:t>
            </a:r>
            <a:r>
              <a:rPr lang="en-US" altLang="zh-TW" sz="1600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sz="1600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1600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n)</a:t>
            </a:r>
          </a:p>
          <a:p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  <a:r>
              <a:rPr lang="en-US" altLang="zh-TW" sz="1600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//Sort the n integers a[0] to a[n-1] into non-decreasing order.</a:t>
            </a:r>
          </a:p>
          <a:p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1600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sz="1600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=0; </a:t>
            </a:r>
            <a:r>
              <a:rPr lang="en-US" altLang="zh-TW" sz="1600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&lt;n; </a:t>
            </a:r>
            <a:r>
              <a:rPr lang="en-US" altLang="zh-TW" sz="1600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++) {</a:t>
            </a:r>
          </a:p>
          <a:p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exam a[</a:t>
            </a:r>
            <a:r>
              <a:rPr lang="en-US" altLang="zh-TW" sz="1600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 to a[n-1] and suppose the smallest one is at a[j];  </a:t>
            </a:r>
          </a:p>
          <a:p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interchange a[</a:t>
            </a:r>
            <a:r>
              <a:rPr lang="en-US" altLang="zh-TW" sz="1600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 and a[j];</a:t>
            </a:r>
          </a:p>
          <a:p>
            <a:r>
              <a:rPr lang="zh-TW" altLang="en-US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sz="1600" dirty="0" smtClean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sz="16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628650" y="1509333"/>
            <a:ext cx="7886700" cy="2774800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Task: </a:t>
            </a:r>
          </a:p>
          <a:p>
            <a:pPr lvl="1"/>
            <a:r>
              <a:rPr lang="en-US" altLang="zh-TW" dirty="0" smtClean="0"/>
              <a:t>Devise a program that sorts a collection of n ≧1 integers. </a:t>
            </a:r>
          </a:p>
          <a:p>
            <a:r>
              <a:rPr lang="en-US" altLang="zh-TW" dirty="0" smtClean="0"/>
              <a:t>A simple solution:</a:t>
            </a:r>
          </a:p>
          <a:p>
            <a:pPr lvl="1"/>
            <a:r>
              <a:rPr lang="en-US" altLang="zh-TW" dirty="0" smtClean="0"/>
              <a:t>From those integers that are currently unsorted, find the smallest and place it next in the sorted list</a:t>
            </a:r>
          </a:p>
          <a:p>
            <a:r>
              <a:rPr lang="en-US" altLang="zh-TW" dirty="0" smtClean="0"/>
              <a:t>Selection sort algorithm: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8308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Selection </a:t>
            </a:r>
            <a:r>
              <a:rPr lang="en-US" altLang="zh-TW" dirty="0" smtClean="0"/>
              <a:t>Sort </a:t>
            </a:r>
            <a:r>
              <a:rPr lang="en-US" altLang="zh-TW" dirty="0"/>
              <a:t>— </a:t>
            </a:r>
            <a:r>
              <a:rPr lang="en-US" altLang="zh-TW" dirty="0" smtClean="0"/>
              <a:t>C++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71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964723" y="1784032"/>
            <a:ext cx="7215347" cy="38340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*a,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n)</a:t>
            </a: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 Sort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the n integers a[0] to a[n-1] into </a:t>
            </a:r>
            <a:endParaRPr lang="en-US" altLang="zh-TW" dirty="0" smtClean="0">
              <a:solidFill>
                <a:schemeClr val="accent6">
                  <a:lumMod val="75000"/>
                </a:schemeClr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// non-decreasing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order.</a:t>
            </a: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=0; 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&lt;n; 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++) </a:t>
            </a:r>
            <a:endParaRPr lang="en-US" altLang="zh-TW" dirty="0" smtClean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{</a:t>
            </a:r>
            <a:endParaRPr lang="en-US" altLang="zh-TW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altLang="zh-TW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j=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      </a:t>
            </a:r>
            <a:endParaRPr lang="en-US" altLang="zh-TW" dirty="0" smtClean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//find the smallest integer in a[</a:t>
            </a:r>
            <a:r>
              <a:rPr lang="en-US" altLang="zh-TW" dirty="0" err="1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 to a[n-1] 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n-NO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nn-NO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nn-NO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nn-NO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nn-NO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k = i+1; k&lt;n; k++)</a:t>
            </a: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(a[k] &lt; a[j]) j = k; </a:t>
            </a: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swap(a[</a:t>
            </a:r>
            <a:r>
              <a:rPr lang="en-US" altLang="zh-TW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], a[j]);</a:t>
            </a:r>
          </a:p>
          <a:p>
            <a:r>
              <a:rPr lang="zh-TW" altLang="en-US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80572" y="4698179"/>
            <a:ext cx="3547515" cy="1943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swap(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&amp; 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&amp; j)</a:t>
            </a:r>
          </a:p>
          <a:p>
            <a:pPr lvl="0"/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/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temp = 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0"/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= j;</a:t>
            </a:r>
          </a:p>
          <a:p>
            <a:pPr lvl="0"/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j = temp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0"/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矩形圖說文字 6"/>
          <p:cNvSpPr/>
          <p:nvPr/>
        </p:nvSpPr>
        <p:spPr>
          <a:xfrm>
            <a:off x="7586043" y="5211349"/>
            <a:ext cx="1375318" cy="916759"/>
          </a:xfrm>
          <a:prstGeom prst="wedgeRectCallout">
            <a:avLst>
              <a:gd name="adj1" fmla="val -88077"/>
              <a:gd name="adj2" fmla="val -5416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Passed by reference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5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Illustration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72</a:t>
            </a:fld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636900" y="1500702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平行四邊形 44"/>
          <p:cNvSpPr/>
          <p:nvPr/>
        </p:nvSpPr>
        <p:spPr>
          <a:xfrm rot="5400000" flipV="1">
            <a:off x="227968" y="171788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7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9686" y="144242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平行四邊形 47"/>
          <p:cNvSpPr/>
          <p:nvPr/>
        </p:nvSpPr>
        <p:spPr>
          <a:xfrm rot="5400000" flipV="1">
            <a:off x="713196" y="171788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0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3691" y="144242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平行四邊形 50"/>
          <p:cNvSpPr/>
          <p:nvPr/>
        </p:nvSpPr>
        <p:spPr>
          <a:xfrm rot="5400000" flipV="1">
            <a:off x="1187201" y="171788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3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46069" y="144242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平行四邊形 53"/>
          <p:cNvSpPr/>
          <p:nvPr/>
        </p:nvSpPr>
        <p:spPr>
          <a:xfrm rot="5400000" flipV="1">
            <a:off x="1659579" y="171788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6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20074" y="144242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平行四邊形 56"/>
          <p:cNvSpPr/>
          <p:nvPr/>
        </p:nvSpPr>
        <p:spPr>
          <a:xfrm rot="5400000" flipV="1">
            <a:off x="2133584" y="171788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9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23458" y="144242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平行四邊形 59"/>
          <p:cNvSpPr/>
          <p:nvPr/>
        </p:nvSpPr>
        <p:spPr>
          <a:xfrm rot="5400000" flipV="1">
            <a:off x="2536968" y="171788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2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97463" y="144242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平行四邊形 62"/>
          <p:cNvSpPr/>
          <p:nvPr/>
        </p:nvSpPr>
        <p:spPr>
          <a:xfrm rot="5400000" flipV="1">
            <a:off x="3010973" y="171788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5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69841" y="144242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平行四邊形 65"/>
          <p:cNvSpPr/>
          <p:nvPr/>
        </p:nvSpPr>
        <p:spPr>
          <a:xfrm rot="5400000" flipV="1">
            <a:off x="3483351" y="171788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8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43846" y="144242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平行四邊形 68"/>
          <p:cNvSpPr/>
          <p:nvPr/>
        </p:nvSpPr>
        <p:spPr>
          <a:xfrm rot="5400000" flipV="1">
            <a:off x="3957356" y="171788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文字方塊 70"/>
          <p:cNvSpPr txBox="1"/>
          <p:nvPr/>
        </p:nvSpPr>
        <p:spPr>
          <a:xfrm>
            <a:off x="557572" y="144945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7</a:t>
            </a:r>
            <a:endParaRPr lang="zh-TW" altLang="en-US" sz="2000" b="1" dirty="0"/>
          </a:p>
        </p:txBody>
      </p:sp>
      <p:sp>
        <p:nvSpPr>
          <p:cNvPr id="72" name="文字方塊 71"/>
          <p:cNvSpPr txBox="1"/>
          <p:nvPr/>
        </p:nvSpPr>
        <p:spPr>
          <a:xfrm>
            <a:off x="1979785" y="144945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</a:t>
            </a:r>
            <a:endParaRPr lang="zh-TW" altLang="en-US" sz="2000" b="1" dirty="0"/>
          </a:p>
        </p:txBody>
      </p:sp>
      <p:sp>
        <p:nvSpPr>
          <p:cNvPr id="73" name="文字方塊 72"/>
          <p:cNvSpPr txBox="1"/>
          <p:nvPr/>
        </p:nvSpPr>
        <p:spPr>
          <a:xfrm>
            <a:off x="982846" y="144945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10</a:t>
            </a:r>
            <a:endParaRPr lang="zh-TW" altLang="en-US" sz="2000" b="1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3351912" y="144945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4</a:t>
            </a:r>
            <a:endParaRPr lang="zh-TW" altLang="en-US" sz="2000" b="1" dirty="0"/>
          </a:p>
        </p:txBody>
      </p:sp>
      <p:sp>
        <p:nvSpPr>
          <p:cNvPr id="75" name="文字方塊 74"/>
          <p:cNvSpPr txBox="1"/>
          <p:nvPr/>
        </p:nvSpPr>
        <p:spPr>
          <a:xfrm>
            <a:off x="3846572" y="144945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6</a:t>
            </a:r>
            <a:endParaRPr lang="zh-TW" altLang="en-US" sz="2000" b="1" dirty="0"/>
          </a:p>
        </p:txBody>
      </p:sp>
      <p:sp>
        <p:nvSpPr>
          <p:cNvPr id="76" name="文字方塊 75"/>
          <p:cNvSpPr txBox="1"/>
          <p:nvPr/>
        </p:nvSpPr>
        <p:spPr>
          <a:xfrm>
            <a:off x="2334548" y="144945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13</a:t>
            </a:r>
            <a:endParaRPr lang="zh-TW" altLang="en-US" sz="2000" b="1" dirty="0"/>
          </a:p>
        </p:txBody>
      </p:sp>
      <p:sp>
        <p:nvSpPr>
          <p:cNvPr id="77" name="文字方塊 76"/>
          <p:cNvSpPr txBox="1"/>
          <p:nvPr/>
        </p:nvSpPr>
        <p:spPr>
          <a:xfrm>
            <a:off x="2811064" y="144945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23</a:t>
            </a:r>
            <a:endParaRPr lang="zh-TW" altLang="en-US" sz="2000" b="1" dirty="0"/>
          </a:p>
        </p:txBody>
      </p:sp>
      <p:sp>
        <p:nvSpPr>
          <p:cNvPr id="78" name="文字方塊 77"/>
          <p:cNvSpPr txBox="1"/>
          <p:nvPr/>
        </p:nvSpPr>
        <p:spPr>
          <a:xfrm>
            <a:off x="1444574" y="144945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36</a:t>
            </a:r>
            <a:endParaRPr lang="zh-TW" altLang="en-US" sz="2000" b="1" dirty="0"/>
          </a:p>
        </p:txBody>
      </p:sp>
      <p:sp>
        <p:nvSpPr>
          <p:cNvPr id="80" name="矩形 79"/>
          <p:cNvSpPr/>
          <p:nvPr/>
        </p:nvSpPr>
        <p:spPr>
          <a:xfrm>
            <a:off x="639687" y="2957795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平行四邊形 80"/>
          <p:cNvSpPr/>
          <p:nvPr/>
        </p:nvSpPr>
        <p:spPr>
          <a:xfrm rot="5400000" flipV="1">
            <a:off x="230755" y="3174977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2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2473" y="2899519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平行四邊形 82"/>
          <p:cNvSpPr/>
          <p:nvPr/>
        </p:nvSpPr>
        <p:spPr>
          <a:xfrm rot="5400000" flipV="1">
            <a:off x="715983" y="3174977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4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6478" y="2899519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平行四邊形 84"/>
          <p:cNvSpPr/>
          <p:nvPr/>
        </p:nvSpPr>
        <p:spPr>
          <a:xfrm rot="5400000" flipV="1">
            <a:off x="1189988" y="3174977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6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48856" y="2899519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平行四邊形 86"/>
          <p:cNvSpPr/>
          <p:nvPr/>
        </p:nvSpPr>
        <p:spPr>
          <a:xfrm rot="5400000" flipV="1">
            <a:off x="1662366" y="3174977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8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55090" y="2311788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平行四邊形 88"/>
          <p:cNvSpPr/>
          <p:nvPr/>
        </p:nvSpPr>
        <p:spPr>
          <a:xfrm rot="5400000" flipV="1">
            <a:off x="2136371" y="3174977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0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26245" y="2899519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平行四邊形 90"/>
          <p:cNvSpPr/>
          <p:nvPr/>
        </p:nvSpPr>
        <p:spPr>
          <a:xfrm rot="5400000" flipV="1">
            <a:off x="2539755" y="3174977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00250" y="2899519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平行四邊形 92"/>
          <p:cNvSpPr/>
          <p:nvPr/>
        </p:nvSpPr>
        <p:spPr>
          <a:xfrm rot="5400000" flipV="1">
            <a:off x="3013760" y="3174977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4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72628" y="2899519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平行四邊形 94"/>
          <p:cNvSpPr/>
          <p:nvPr/>
        </p:nvSpPr>
        <p:spPr>
          <a:xfrm rot="5400000" flipV="1">
            <a:off x="3486138" y="3174977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6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46633" y="2899519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平行四邊形 96"/>
          <p:cNvSpPr/>
          <p:nvPr/>
        </p:nvSpPr>
        <p:spPr>
          <a:xfrm rot="5400000" flipV="1">
            <a:off x="3960143" y="3174977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文字方塊 98"/>
          <p:cNvSpPr txBox="1"/>
          <p:nvPr/>
        </p:nvSpPr>
        <p:spPr>
          <a:xfrm>
            <a:off x="560359" y="290655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7</a:t>
            </a:r>
            <a:endParaRPr lang="zh-TW" altLang="en-US" sz="2000" b="1" dirty="0"/>
          </a:p>
        </p:txBody>
      </p:sp>
      <p:sp>
        <p:nvSpPr>
          <p:cNvPr id="100" name="文字方塊 99"/>
          <p:cNvSpPr txBox="1"/>
          <p:nvPr/>
        </p:nvSpPr>
        <p:spPr>
          <a:xfrm>
            <a:off x="1966909" y="239654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</a:t>
            </a:r>
            <a:endParaRPr lang="zh-TW" altLang="en-US" sz="2000" b="1" dirty="0"/>
          </a:p>
        </p:txBody>
      </p:sp>
      <p:sp>
        <p:nvSpPr>
          <p:cNvPr id="101" name="文字方塊 100"/>
          <p:cNvSpPr txBox="1"/>
          <p:nvPr/>
        </p:nvSpPr>
        <p:spPr>
          <a:xfrm>
            <a:off x="985633" y="290655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10</a:t>
            </a:r>
            <a:endParaRPr lang="zh-TW" altLang="en-US" sz="2000" b="1" dirty="0"/>
          </a:p>
        </p:txBody>
      </p:sp>
      <p:sp>
        <p:nvSpPr>
          <p:cNvPr id="102" name="文字方塊 101"/>
          <p:cNvSpPr txBox="1"/>
          <p:nvPr/>
        </p:nvSpPr>
        <p:spPr>
          <a:xfrm>
            <a:off x="3354699" y="290655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4</a:t>
            </a:r>
            <a:endParaRPr lang="zh-TW" altLang="en-US" sz="2000" b="1" dirty="0"/>
          </a:p>
        </p:txBody>
      </p:sp>
      <p:sp>
        <p:nvSpPr>
          <p:cNvPr id="103" name="文字方塊 102"/>
          <p:cNvSpPr txBox="1"/>
          <p:nvPr/>
        </p:nvSpPr>
        <p:spPr>
          <a:xfrm>
            <a:off x="3849359" y="290655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6</a:t>
            </a:r>
            <a:endParaRPr lang="zh-TW" altLang="en-US" sz="2000" b="1" dirty="0"/>
          </a:p>
        </p:txBody>
      </p:sp>
      <p:sp>
        <p:nvSpPr>
          <p:cNvPr id="104" name="文字方塊 103"/>
          <p:cNvSpPr txBox="1"/>
          <p:nvPr/>
        </p:nvSpPr>
        <p:spPr>
          <a:xfrm>
            <a:off x="2337335" y="290655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13</a:t>
            </a:r>
            <a:endParaRPr lang="zh-TW" altLang="en-US" sz="2000" b="1" dirty="0"/>
          </a:p>
        </p:txBody>
      </p:sp>
      <p:sp>
        <p:nvSpPr>
          <p:cNvPr id="105" name="文字方塊 104"/>
          <p:cNvSpPr txBox="1"/>
          <p:nvPr/>
        </p:nvSpPr>
        <p:spPr>
          <a:xfrm>
            <a:off x="2813851" y="290655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23</a:t>
            </a:r>
            <a:endParaRPr lang="zh-TW" altLang="en-US" sz="2000" b="1" dirty="0"/>
          </a:p>
        </p:txBody>
      </p:sp>
      <p:sp>
        <p:nvSpPr>
          <p:cNvPr id="106" name="文字方塊 105"/>
          <p:cNvSpPr txBox="1"/>
          <p:nvPr/>
        </p:nvSpPr>
        <p:spPr>
          <a:xfrm>
            <a:off x="1447361" y="290655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36</a:t>
            </a:r>
            <a:endParaRPr lang="zh-TW" altLang="en-US" sz="2000" b="1" dirty="0"/>
          </a:p>
        </p:txBody>
      </p:sp>
      <p:sp>
        <p:nvSpPr>
          <p:cNvPr id="107" name="矩形 106"/>
          <p:cNvSpPr/>
          <p:nvPr/>
        </p:nvSpPr>
        <p:spPr>
          <a:xfrm>
            <a:off x="639687" y="4358239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平行四邊形 107"/>
          <p:cNvSpPr/>
          <p:nvPr/>
        </p:nvSpPr>
        <p:spPr>
          <a:xfrm rot="5400000" flipV="1">
            <a:off x="230755" y="4575421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9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3810" y="3712232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平行四邊形 109"/>
          <p:cNvSpPr/>
          <p:nvPr/>
        </p:nvSpPr>
        <p:spPr>
          <a:xfrm rot="5400000" flipV="1">
            <a:off x="715983" y="4575421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1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6478" y="4299963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平行四邊形 111"/>
          <p:cNvSpPr/>
          <p:nvPr/>
        </p:nvSpPr>
        <p:spPr>
          <a:xfrm rot="5400000" flipV="1">
            <a:off x="1189988" y="4575421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3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48856" y="4299963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平行四邊形 113"/>
          <p:cNvSpPr/>
          <p:nvPr/>
        </p:nvSpPr>
        <p:spPr>
          <a:xfrm rot="5400000" flipV="1">
            <a:off x="1662366" y="4575421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5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55090" y="3712232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平行四邊形 115"/>
          <p:cNvSpPr/>
          <p:nvPr/>
        </p:nvSpPr>
        <p:spPr>
          <a:xfrm rot="5400000" flipV="1">
            <a:off x="2136371" y="4575421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7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26245" y="4299963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平行四邊形 117"/>
          <p:cNvSpPr/>
          <p:nvPr/>
        </p:nvSpPr>
        <p:spPr>
          <a:xfrm rot="5400000" flipV="1">
            <a:off x="2539755" y="4575421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9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00250" y="4299963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平行四邊形 119"/>
          <p:cNvSpPr/>
          <p:nvPr/>
        </p:nvSpPr>
        <p:spPr>
          <a:xfrm rot="5400000" flipV="1">
            <a:off x="3013760" y="4575421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1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72628" y="4299963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平行四邊形 121"/>
          <p:cNvSpPr/>
          <p:nvPr/>
        </p:nvSpPr>
        <p:spPr>
          <a:xfrm rot="5400000" flipV="1">
            <a:off x="3486138" y="4575421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3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46633" y="4299963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平行四邊形 123"/>
          <p:cNvSpPr/>
          <p:nvPr/>
        </p:nvSpPr>
        <p:spPr>
          <a:xfrm rot="5400000" flipV="1">
            <a:off x="3960143" y="4575421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6" name="文字方塊 125"/>
          <p:cNvSpPr txBox="1"/>
          <p:nvPr/>
        </p:nvSpPr>
        <p:spPr>
          <a:xfrm>
            <a:off x="808600" y="380931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7</a:t>
            </a:r>
            <a:endParaRPr lang="zh-TW" altLang="en-US" sz="2000" b="1" dirty="0"/>
          </a:p>
        </p:txBody>
      </p:sp>
      <p:sp>
        <p:nvSpPr>
          <p:cNvPr id="127" name="文字方塊 126"/>
          <p:cNvSpPr txBox="1"/>
          <p:nvPr/>
        </p:nvSpPr>
        <p:spPr>
          <a:xfrm>
            <a:off x="1960513" y="377581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</a:t>
            </a:r>
            <a:endParaRPr lang="zh-TW" altLang="en-US" sz="2000" b="1" dirty="0"/>
          </a:p>
        </p:txBody>
      </p:sp>
      <p:sp>
        <p:nvSpPr>
          <p:cNvPr id="128" name="文字方塊 127"/>
          <p:cNvSpPr txBox="1"/>
          <p:nvPr/>
        </p:nvSpPr>
        <p:spPr>
          <a:xfrm>
            <a:off x="985633" y="430699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10</a:t>
            </a:r>
            <a:endParaRPr lang="zh-TW" altLang="en-US" sz="2000" b="1" dirty="0"/>
          </a:p>
        </p:txBody>
      </p:sp>
      <p:sp>
        <p:nvSpPr>
          <p:cNvPr id="129" name="文字方塊 128"/>
          <p:cNvSpPr txBox="1"/>
          <p:nvPr/>
        </p:nvSpPr>
        <p:spPr>
          <a:xfrm>
            <a:off x="3354699" y="430699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4</a:t>
            </a:r>
            <a:endParaRPr lang="zh-TW" altLang="en-US" sz="2000" b="1" dirty="0"/>
          </a:p>
        </p:txBody>
      </p:sp>
      <p:sp>
        <p:nvSpPr>
          <p:cNvPr id="130" name="文字方塊 129"/>
          <p:cNvSpPr txBox="1"/>
          <p:nvPr/>
        </p:nvSpPr>
        <p:spPr>
          <a:xfrm>
            <a:off x="3849359" y="430699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6</a:t>
            </a:r>
            <a:endParaRPr lang="zh-TW" altLang="en-US" sz="2000" b="1" dirty="0"/>
          </a:p>
        </p:txBody>
      </p:sp>
      <p:sp>
        <p:nvSpPr>
          <p:cNvPr id="131" name="文字方塊 130"/>
          <p:cNvSpPr txBox="1"/>
          <p:nvPr/>
        </p:nvSpPr>
        <p:spPr>
          <a:xfrm>
            <a:off x="2337335" y="430699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13</a:t>
            </a:r>
            <a:endParaRPr lang="zh-TW" altLang="en-US" sz="2000" b="1" dirty="0"/>
          </a:p>
        </p:txBody>
      </p:sp>
      <p:sp>
        <p:nvSpPr>
          <p:cNvPr id="132" name="文字方塊 131"/>
          <p:cNvSpPr txBox="1"/>
          <p:nvPr/>
        </p:nvSpPr>
        <p:spPr>
          <a:xfrm>
            <a:off x="2813851" y="430699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23</a:t>
            </a:r>
            <a:endParaRPr lang="zh-TW" altLang="en-US" sz="2000" b="1" dirty="0"/>
          </a:p>
        </p:txBody>
      </p:sp>
      <p:sp>
        <p:nvSpPr>
          <p:cNvPr id="133" name="文字方塊 132"/>
          <p:cNvSpPr txBox="1"/>
          <p:nvPr/>
        </p:nvSpPr>
        <p:spPr>
          <a:xfrm>
            <a:off x="1447361" y="430699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36</a:t>
            </a:r>
            <a:endParaRPr lang="zh-TW" altLang="en-US" sz="2000" b="1" dirty="0"/>
          </a:p>
        </p:txBody>
      </p:sp>
      <p:sp>
        <p:nvSpPr>
          <p:cNvPr id="134" name="矩形 133"/>
          <p:cNvSpPr/>
          <p:nvPr/>
        </p:nvSpPr>
        <p:spPr>
          <a:xfrm>
            <a:off x="639687" y="5709864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5" name="平行四邊形 134"/>
          <p:cNvSpPr/>
          <p:nvPr/>
        </p:nvSpPr>
        <p:spPr>
          <a:xfrm rot="5400000" flipV="1">
            <a:off x="230755" y="5927046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6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2123" y="5651352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平行四邊形 136"/>
          <p:cNvSpPr/>
          <p:nvPr/>
        </p:nvSpPr>
        <p:spPr>
          <a:xfrm rot="5400000" flipV="1">
            <a:off x="715983" y="5927046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8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6478" y="5651588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平行四邊形 138"/>
          <p:cNvSpPr/>
          <p:nvPr/>
        </p:nvSpPr>
        <p:spPr>
          <a:xfrm rot="5400000" flipV="1">
            <a:off x="1189988" y="5927046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0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48856" y="5651588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平行四邊形 140"/>
          <p:cNvSpPr/>
          <p:nvPr/>
        </p:nvSpPr>
        <p:spPr>
          <a:xfrm rot="5400000" flipV="1">
            <a:off x="1662366" y="5927046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2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9909" y="5071130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平行四邊形 142"/>
          <p:cNvSpPr/>
          <p:nvPr/>
        </p:nvSpPr>
        <p:spPr>
          <a:xfrm rot="5400000" flipV="1">
            <a:off x="2136371" y="5927046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4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26245" y="5651588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平行四邊形 144"/>
          <p:cNvSpPr/>
          <p:nvPr/>
        </p:nvSpPr>
        <p:spPr>
          <a:xfrm rot="5400000" flipV="1">
            <a:off x="2539755" y="5927046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6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00250" y="5651588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平行四邊形 146"/>
          <p:cNvSpPr/>
          <p:nvPr/>
        </p:nvSpPr>
        <p:spPr>
          <a:xfrm rot="5400000" flipV="1">
            <a:off x="3013760" y="5927046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8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72628" y="5651588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平行四邊形 148"/>
          <p:cNvSpPr/>
          <p:nvPr/>
        </p:nvSpPr>
        <p:spPr>
          <a:xfrm rot="5400000" flipV="1">
            <a:off x="3486138" y="5927046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0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46633" y="5651588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平行四邊形 150"/>
          <p:cNvSpPr/>
          <p:nvPr/>
        </p:nvSpPr>
        <p:spPr>
          <a:xfrm rot="5400000" flipV="1">
            <a:off x="3960143" y="5927046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文字方塊 152"/>
          <p:cNvSpPr txBox="1"/>
          <p:nvPr/>
        </p:nvSpPr>
        <p:spPr>
          <a:xfrm>
            <a:off x="826223" y="514176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7</a:t>
            </a:r>
            <a:endParaRPr lang="zh-TW" altLang="en-US" sz="2000" b="1" dirty="0"/>
          </a:p>
        </p:txBody>
      </p:sp>
      <p:sp>
        <p:nvSpPr>
          <p:cNvPr id="154" name="文字方塊 153"/>
          <p:cNvSpPr txBox="1"/>
          <p:nvPr/>
        </p:nvSpPr>
        <p:spPr>
          <a:xfrm>
            <a:off x="569055" y="564505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</a:t>
            </a:r>
            <a:endParaRPr lang="zh-TW" altLang="en-US" sz="2000" b="1" dirty="0"/>
          </a:p>
        </p:txBody>
      </p:sp>
      <p:sp>
        <p:nvSpPr>
          <p:cNvPr id="155" name="文字方塊 154"/>
          <p:cNvSpPr txBox="1"/>
          <p:nvPr/>
        </p:nvSpPr>
        <p:spPr>
          <a:xfrm>
            <a:off x="985633" y="565862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10</a:t>
            </a:r>
            <a:endParaRPr lang="zh-TW" altLang="en-US" sz="2000" b="1" dirty="0"/>
          </a:p>
        </p:txBody>
      </p:sp>
      <p:sp>
        <p:nvSpPr>
          <p:cNvPr id="156" name="文字方塊 155"/>
          <p:cNvSpPr txBox="1"/>
          <p:nvPr/>
        </p:nvSpPr>
        <p:spPr>
          <a:xfrm>
            <a:off x="3354699" y="565862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4</a:t>
            </a:r>
            <a:endParaRPr lang="zh-TW" altLang="en-US" sz="2000" b="1" dirty="0"/>
          </a:p>
        </p:txBody>
      </p:sp>
      <p:sp>
        <p:nvSpPr>
          <p:cNvPr id="157" name="文字方塊 156"/>
          <p:cNvSpPr txBox="1"/>
          <p:nvPr/>
        </p:nvSpPr>
        <p:spPr>
          <a:xfrm>
            <a:off x="3849359" y="565862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6</a:t>
            </a:r>
            <a:endParaRPr lang="zh-TW" altLang="en-US" sz="2000" b="1" dirty="0"/>
          </a:p>
        </p:txBody>
      </p:sp>
      <p:sp>
        <p:nvSpPr>
          <p:cNvPr id="158" name="文字方塊 157"/>
          <p:cNvSpPr txBox="1"/>
          <p:nvPr/>
        </p:nvSpPr>
        <p:spPr>
          <a:xfrm>
            <a:off x="2337335" y="565862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13</a:t>
            </a:r>
            <a:endParaRPr lang="zh-TW" altLang="en-US" sz="2000" b="1" dirty="0"/>
          </a:p>
        </p:txBody>
      </p:sp>
      <p:sp>
        <p:nvSpPr>
          <p:cNvPr id="159" name="文字方塊 158"/>
          <p:cNvSpPr txBox="1"/>
          <p:nvPr/>
        </p:nvSpPr>
        <p:spPr>
          <a:xfrm>
            <a:off x="2813851" y="565862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23</a:t>
            </a:r>
            <a:endParaRPr lang="zh-TW" altLang="en-US" sz="2000" b="1" dirty="0"/>
          </a:p>
        </p:txBody>
      </p:sp>
      <p:sp>
        <p:nvSpPr>
          <p:cNvPr id="160" name="文字方塊 159"/>
          <p:cNvSpPr txBox="1"/>
          <p:nvPr/>
        </p:nvSpPr>
        <p:spPr>
          <a:xfrm>
            <a:off x="1447361" y="565862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36</a:t>
            </a:r>
            <a:endParaRPr lang="zh-TW" altLang="en-US" sz="2000" b="1" dirty="0"/>
          </a:p>
        </p:txBody>
      </p:sp>
      <p:sp>
        <p:nvSpPr>
          <p:cNvPr id="1024" name="手繪多邊形 1023"/>
          <p:cNvSpPr/>
          <p:nvPr/>
        </p:nvSpPr>
        <p:spPr>
          <a:xfrm>
            <a:off x="2193079" y="2758069"/>
            <a:ext cx="76838" cy="431180"/>
          </a:xfrm>
          <a:custGeom>
            <a:avLst/>
            <a:gdLst>
              <a:gd name="connsiteX0" fmla="*/ 52039 w 76838"/>
              <a:gd name="connsiteY0" fmla="*/ 431180 h 431180"/>
              <a:gd name="connsiteX1" fmla="*/ 74341 w 76838"/>
              <a:gd name="connsiteY1" fmla="*/ 156117 h 431180"/>
              <a:gd name="connsiteX2" fmla="*/ 0 w 76838"/>
              <a:gd name="connsiteY2" fmla="*/ 0 h 43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838" h="431180">
                <a:moveTo>
                  <a:pt x="52039" y="431180"/>
                </a:moveTo>
                <a:cubicBezTo>
                  <a:pt x="67526" y="329580"/>
                  <a:pt x="83014" y="227980"/>
                  <a:pt x="74341" y="156117"/>
                </a:cubicBezTo>
                <a:cubicBezTo>
                  <a:pt x="65668" y="84254"/>
                  <a:pt x="32834" y="42127"/>
                  <a:pt x="0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5" name="手繪多邊形 1024"/>
          <p:cNvSpPr/>
          <p:nvPr/>
        </p:nvSpPr>
        <p:spPr>
          <a:xfrm>
            <a:off x="729963" y="4170556"/>
            <a:ext cx="124969" cy="416313"/>
          </a:xfrm>
          <a:custGeom>
            <a:avLst/>
            <a:gdLst>
              <a:gd name="connsiteX0" fmla="*/ 28326 w 124969"/>
              <a:gd name="connsiteY0" fmla="*/ 416313 h 416313"/>
              <a:gd name="connsiteX1" fmla="*/ 6023 w 124969"/>
              <a:gd name="connsiteY1" fmla="*/ 163552 h 416313"/>
              <a:gd name="connsiteX2" fmla="*/ 124969 w 124969"/>
              <a:gd name="connsiteY2" fmla="*/ 0 h 41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969" h="416313">
                <a:moveTo>
                  <a:pt x="28326" y="416313"/>
                </a:moveTo>
                <a:cubicBezTo>
                  <a:pt x="9121" y="324625"/>
                  <a:pt x="-10084" y="232937"/>
                  <a:pt x="6023" y="163552"/>
                </a:cubicBezTo>
                <a:cubicBezTo>
                  <a:pt x="22130" y="94167"/>
                  <a:pt x="73549" y="47083"/>
                  <a:pt x="124969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7" name="手繪多邊形 1026"/>
          <p:cNvSpPr/>
          <p:nvPr/>
        </p:nvSpPr>
        <p:spPr>
          <a:xfrm>
            <a:off x="832839" y="5391961"/>
            <a:ext cx="1003610" cy="436801"/>
          </a:xfrm>
          <a:custGeom>
            <a:avLst/>
            <a:gdLst>
              <a:gd name="connsiteX0" fmla="*/ 1003610 w 1003610"/>
              <a:gd name="connsiteY0" fmla="*/ 0 h 550127"/>
              <a:gd name="connsiteX1" fmla="*/ 379142 w 1003610"/>
              <a:gd name="connsiteY1" fmla="*/ 170985 h 550127"/>
              <a:gd name="connsiteX2" fmla="*/ 0 w 1003610"/>
              <a:gd name="connsiteY2" fmla="*/ 550127 h 5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3610" h="550127">
                <a:moveTo>
                  <a:pt x="1003610" y="0"/>
                </a:moveTo>
                <a:cubicBezTo>
                  <a:pt x="775010" y="39648"/>
                  <a:pt x="546410" y="79297"/>
                  <a:pt x="379142" y="170985"/>
                </a:cubicBezTo>
                <a:cubicBezTo>
                  <a:pt x="211874" y="262673"/>
                  <a:pt x="105937" y="406400"/>
                  <a:pt x="0" y="550127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8" name="橢圓 1027"/>
          <p:cNvSpPr/>
          <p:nvPr/>
        </p:nvSpPr>
        <p:spPr>
          <a:xfrm>
            <a:off x="1850495" y="5081133"/>
            <a:ext cx="534546" cy="55807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3" name="矩形 172"/>
          <p:cNvSpPr/>
          <p:nvPr/>
        </p:nvSpPr>
        <p:spPr>
          <a:xfrm>
            <a:off x="5116115" y="1474077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4" name="平行四邊形 173"/>
          <p:cNvSpPr/>
          <p:nvPr/>
        </p:nvSpPr>
        <p:spPr>
          <a:xfrm rot="5400000" flipV="1">
            <a:off x="4707183" y="169125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5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68551" y="1415565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平行四邊形 175"/>
          <p:cNvSpPr/>
          <p:nvPr/>
        </p:nvSpPr>
        <p:spPr>
          <a:xfrm rot="5400000" flipV="1">
            <a:off x="5192411" y="169125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7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52906" y="1415801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8" name="平行四邊形 177"/>
          <p:cNvSpPr/>
          <p:nvPr/>
        </p:nvSpPr>
        <p:spPr>
          <a:xfrm rot="5400000" flipV="1">
            <a:off x="5666416" y="169125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9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25284" y="1415801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0" name="平行四邊形 179"/>
          <p:cNvSpPr/>
          <p:nvPr/>
        </p:nvSpPr>
        <p:spPr>
          <a:xfrm rot="5400000" flipV="1">
            <a:off x="6138794" y="169125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1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70228" y="1409264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平行四邊形 181"/>
          <p:cNvSpPr/>
          <p:nvPr/>
        </p:nvSpPr>
        <p:spPr>
          <a:xfrm rot="5400000" flipV="1">
            <a:off x="6612799" y="169125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3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02673" y="1415801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平行四邊形 183"/>
          <p:cNvSpPr/>
          <p:nvPr/>
        </p:nvSpPr>
        <p:spPr>
          <a:xfrm rot="5400000" flipV="1">
            <a:off x="7016183" y="169125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5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76678" y="1415801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平行四邊形 185"/>
          <p:cNvSpPr/>
          <p:nvPr/>
        </p:nvSpPr>
        <p:spPr>
          <a:xfrm rot="5400000" flipV="1">
            <a:off x="7490188" y="169125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7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49056" y="1415801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平行四邊形 187"/>
          <p:cNvSpPr/>
          <p:nvPr/>
        </p:nvSpPr>
        <p:spPr>
          <a:xfrm rot="5400000" flipV="1">
            <a:off x="7962566" y="169125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9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23061" y="1415801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0" name="平行四邊形 189"/>
          <p:cNvSpPr/>
          <p:nvPr/>
        </p:nvSpPr>
        <p:spPr>
          <a:xfrm rot="5400000" flipV="1">
            <a:off x="8436571" y="169125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2" name="文字方塊 191"/>
          <p:cNvSpPr txBox="1"/>
          <p:nvPr/>
        </p:nvSpPr>
        <p:spPr>
          <a:xfrm>
            <a:off x="6434055" y="142318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7</a:t>
            </a:r>
            <a:endParaRPr lang="zh-TW" altLang="en-US" sz="2000" b="1" dirty="0"/>
          </a:p>
        </p:txBody>
      </p:sp>
      <p:sp>
        <p:nvSpPr>
          <p:cNvPr id="193" name="文字方塊 192"/>
          <p:cNvSpPr txBox="1"/>
          <p:nvPr/>
        </p:nvSpPr>
        <p:spPr>
          <a:xfrm>
            <a:off x="5045483" y="140926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</a:t>
            </a:r>
            <a:endParaRPr lang="zh-TW" altLang="en-US" sz="2000" b="1" dirty="0"/>
          </a:p>
        </p:txBody>
      </p:sp>
      <p:sp>
        <p:nvSpPr>
          <p:cNvPr id="194" name="文字方塊 193"/>
          <p:cNvSpPr txBox="1"/>
          <p:nvPr/>
        </p:nvSpPr>
        <p:spPr>
          <a:xfrm>
            <a:off x="5462061" y="142283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10</a:t>
            </a:r>
            <a:endParaRPr lang="zh-TW" altLang="en-US" sz="2000" b="1" dirty="0"/>
          </a:p>
        </p:txBody>
      </p:sp>
      <p:sp>
        <p:nvSpPr>
          <p:cNvPr id="195" name="文字方塊 194"/>
          <p:cNvSpPr txBox="1"/>
          <p:nvPr/>
        </p:nvSpPr>
        <p:spPr>
          <a:xfrm>
            <a:off x="7831127" y="142283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4</a:t>
            </a:r>
            <a:endParaRPr lang="zh-TW" altLang="en-US" sz="2000" b="1" dirty="0"/>
          </a:p>
        </p:txBody>
      </p:sp>
      <p:sp>
        <p:nvSpPr>
          <p:cNvPr id="196" name="文字方塊 195"/>
          <p:cNvSpPr txBox="1"/>
          <p:nvPr/>
        </p:nvSpPr>
        <p:spPr>
          <a:xfrm>
            <a:off x="8325787" y="142283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6</a:t>
            </a:r>
            <a:endParaRPr lang="zh-TW" altLang="en-US" sz="2000" b="1" dirty="0"/>
          </a:p>
        </p:txBody>
      </p:sp>
      <p:sp>
        <p:nvSpPr>
          <p:cNvPr id="197" name="文字方塊 196"/>
          <p:cNvSpPr txBox="1"/>
          <p:nvPr/>
        </p:nvSpPr>
        <p:spPr>
          <a:xfrm>
            <a:off x="6813763" y="142283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13</a:t>
            </a:r>
            <a:endParaRPr lang="zh-TW" altLang="en-US" sz="2000" b="1" dirty="0"/>
          </a:p>
        </p:txBody>
      </p:sp>
      <p:sp>
        <p:nvSpPr>
          <p:cNvPr id="198" name="文字方塊 197"/>
          <p:cNvSpPr txBox="1"/>
          <p:nvPr/>
        </p:nvSpPr>
        <p:spPr>
          <a:xfrm>
            <a:off x="7290279" y="142283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23</a:t>
            </a:r>
            <a:endParaRPr lang="zh-TW" altLang="en-US" sz="2000" b="1" dirty="0"/>
          </a:p>
        </p:txBody>
      </p:sp>
      <p:sp>
        <p:nvSpPr>
          <p:cNvPr id="199" name="文字方塊 198"/>
          <p:cNvSpPr txBox="1"/>
          <p:nvPr/>
        </p:nvSpPr>
        <p:spPr>
          <a:xfrm>
            <a:off x="5923789" y="142283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36</a:t>
            </a:r>
            <a:endParaRPr lang="zh-TW" altLang="en-US" sz="2000" b="1" dirty="0"/>
          </a:p>
        </p:txBody>
      </p:sp>
      <p:sp>
        <p:nvSpPr>
          <p:cNvPr id="1029" name="手繪多邊形 1028"/>
          <p:cNvSpPr/>
          <p:nvPr/>
        </p:nvSpPr>
        <p:spPr>
          <a:xfrm>
            <a:off x="5555199" y="1156099"/>
            <a:ext cx="996176" cy="349600"/>
          </a:xfrm>
          <a:custGeom>
            <a:avLst/>
            <a:gdLst>
              <a:gd name="connsiteX0" fmla="*/ 0 w 996176"/>
              <a:gd name="connsiteY0" fmla="*/ 7630 h 349600"/>
              <a:gd name="connsiteX1" fmla="*/ 572430 w 996176"/>
              <a:gd name="connsiteY1" fmla="*/ 44800 h 349600"/>
              <a:gd name="connsiteX2" fmla="*/ 996176 w 996176"/>
              <a:gd name="connsiteY2" fmla="*/ 349600 h 3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6176" h="349600">
                <a:moveTo>
                  <a:pt x="0" y="7630"/>
                </a:moveTo>
                <a:cubicBezTo>
                  <a:pt x="203200" y="-2283"/>
                  <a:pt x="406401" y="-12195"/>
                  <a:pt x="572430" y="44800"/>
                </a:cubicBezTo>
                <a:cubicBezTo>
                  <a:pt x="738459" y="101795"/>
                  <a:pt x="867317" y="225697"/>
                  <a:pt x="996176" y="34960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5" name="矩形 204"/>
          <p:cNvSpPr/>
          <p:nvPr/>
        </p:nvSpPr>
        <p:spPr>
          <a:xfrm>
            <a:off x="5112631" y="2898407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6" name="平行四邊形 205"/>
          <p:cNvSpPr/>
          <p:nvPr/>
        </p:nvSpPr>
        <p:spPr>
          <a:xfrm rot="5400000" flipV="1">
            <a:off x="4703699" y="311558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7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65067" y="2839895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平行四邊形 207"/>
          <p:cNvSpPr/>
          <p:nvPr/>
        </p:nvSpPr>
        <p:spPr>
          <a:xfrm rot="5400000" flipV="1">
            <a:off x="5188927" y="311558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9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26119" y="2840130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0" name="平行四邊形 209"/>
          <p:cNvSpPr/>
          <p:nvPr/>
        </p:nvSpPr>
        <p:spPr>
          <a:xfrm rot="5400000" flipV="1">
            <a:off x="5662932" y="311558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1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21800" y="2840131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平行四邊形 211"/>
          <p:cNvSpPr/>
          <p:nvPr/>
        </p:nvSpPr>
        <p:spPr>
          <a:xfrm rot="5400000" flipV="1">
            <a:off x="6135310" y="311558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3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66744" y="2833594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平行四邊形 213"/>
          <p:cNvSpPr/>
          <p:nvPr/>
        </p:nvSpPr>
        <p:spPr>
          <a:xfrm rot="5400000" flipV="1">
            <a:off x="6609315" y="311558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5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99189" y="2840131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6" name="平行四邊形 215"/>
          <p:cNvSpPr/>
          <p:nvPr/>
        </p:nvSpPr>
        <p:spPr>
          <a:xfrm rot="5400000" flipV="1">
            <a:off x="7012699" y="311558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7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73194" y="2840131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平行四邊形 217"/>
          <p:cNvSpPr/>
          <p:nvPr/>
        </p:nvSpPr>
        <p:spPr>
          <a:xfrm rot="5400000" flipV="1">
            <a:off x="7486704" y="311558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9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4204" y="2189463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0" name="平行四邊形 219"/>
          <p:cNvSpPr/>
          <p:nvPr/>
        </p:nvSpPr>
        <p:spPr>
          <a:xfrm rot="5400000" flipV="1">
            <a:off x="7959082" y="311558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1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19577" y="2840131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平行四邊形 221"/>
          <p:cNvSpPr/>
          <p:nvPr/>
        </p:nvSpPr>
        <p:spPr>
          <a:xfrm rot="5400000" flipV="1">
            <a:off x="8433087" y="3115589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4" name="文字方塊 223"/>
          <p:cNvSpPr txBox="1"/>
          <p:nvPr/>
        </p:nvSpPr>
        <p:spPr>
          <a:xfrm>
            <a:off x="6430571" y="284751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7</a:t>
            </a:r>
            <a:endParaRPr lang="zh-TW" altLang="en-US" sz="2000" b="1" dirty="0"/>
          </a:p>
        </p:txBody>
      </p:sp>
      <p:sp>
        <p:nvSpPr>
          <p:cNvPr id="225" name="文字方塊 224"/>
          <p:cNvSpPr txBox="1"/>
          <p:nvPr/>
        </p:nvSpPr>
        <p:spPr>
          <a:xfrm>
            <a:off x="5041999" y="283359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</a:t>
            </a:r>
            <a:endParaRPr lang="zh-TW" altLang="en-US" sz="2000" b="1" dirty="0"/>
          </a:p>
        </p:txBody>
      </p:sp>
      <p:sp>
        <p:nvSpPr>
          <p:cNvPr id="226" name="文字方塊 225"/>
          <p:cNvSpPr txBox="1"/>
          <p:nvPr/>
        </p:nvSpPr>
        <p:spPr>
          <a:xfrm>
            <a:off x="5458577" y="28471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10</a:t>
            </a:r>
            <a:endParaRPr lang="zh-TW" altLang="en-US" sz="2000" b="1" dirty="0"/>
          </a:p>
        </p:txBody>
      </p:sp>
      <p:sp>
        <p:nvSpPr>
          <p:cNvPr id="227" name="文字方塊 226"/>
          <p:cNvSpPr txBox="1"/>
          <p:nvPr/>
        </p:nvSpPr>
        <p:spPr>
          <a:xfrm>
            <a:off x="7728222" y="226380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4</a:t>
            </a:r>
            <a:endParaRPr lang="zh-TW" altLang="en-US" sz="2000" b="1" dirty="0"/>
          </a:p>
        </p:txBody>
      </p:sp>
      <p:sp>
        <p:nvSpPr>
          <p:cNvPr id="228" name="文字方塊 227"/>
          <p:cNvSpPr txBox="1"/>
          <p:nvPr/>
        </p:nvSpPr>
        <p:spPr>
          <a:xfrm>
            <a:off x="8322303" y="284716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6</a:t>
            </a:r>
            <a:endParaRPr lang="zh-TW" altLang="en-US" sz="2000" b="1" dirty="0"/>
          </a:p>
        </p:txBody>
      </p:sp>
      <p:sp>
        <p:nvSpPr>
          <p:cNvPr id="229" name="文字方塊 228"/>
          <p:cNvSpPr txBox="1"/>
          <p:nvPr/>
        </p:nvSpPr>
        <p:spPr>
          <a:xfrm>
            <a:off x="6810279" y="28471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13</a:t>
            </a:r>
            <a:endParaRPr lang="zh-TW" altLang="en-US" sz="2000" b="1" dirty="0"/>
          </a:p>
        </p:txBody>
      </p:sp>
      <p:sp>
        <p:nvSpPr>
          <p:cNvPr id="230" name="文字方塊 229"/>
          <p:cNvSpPr txBox="1"/>
          <p:nvPr/>
        </p:nvSpPr>
        <p:spPr>
          <a:xfrm>
            <a:off x="7286795" y="28471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23</a:t>
            </a:r>
            <a:endParaRPr lang="zh-TW" altLang="en-US" sz="2000" b="1" dirty="0"/>
          </a:p>
        </p:txBody>
      </p:sp>
      <p:sp>
        <p:nvSpPr>
          <p:cNvPr id="231" name="文字方塊 230"/>
          <p:cNvSpPr txBox="1"/>
          <p:nvPr/>
        </p:nvSpPr>
        <p:spPr>
          <a:xfrm>
            <a:off x="5920305" y="28471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36</a:t>
            </a:r>
            <a:endParaRPr lang="zh-TW" altLang="en-US" sz="2000" b="1" dirty="0"/>
          </a:p>
        </p:txBody>
      </p:sp>
      <p:sp>
        <p:nvSpPr>
          <p:cNvPr id="234" name="手繪多邊形 233"/>
          <p:cNvSpPr/>
          <p:nvPr/>
        </p:nvSpPr>
        <p:spPr>
          <a:xfrm>
            <a:off x="7989817" y="2732445"/>
            <a:ext cx="76838" cy="431180"/>
          </a:xfrm>
          <a:custGeom>
            <a:avLst/>
            <a:gdLst>
              <a:gd name="connsiteX0" fmla="*/ 52039 w 76838"/>
              <a:gd name="connsiteY0" fmla="*/ 431180 h 431180"/>
              <a:gd name="connsiteX1" fmla="*/ 74341 w 76838"/>
              <a:gd name="connsiteY1" fmla="*/ 156117 h 431180"/>
              <a:gd name="connsiteX2" fmla="*/ 0 w 76838"/>
              <a:gd name="connsiteY2" fmla="*/ 0 h 43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838" h="431180">
                <a:moveTo>
                  <a:pt x="52039" y="431180"/>
                </a:moveTo>
                <a:cubicBezTo>
                  <a:pt x="67526" y="329580"/>
                  <a:pt x="83014" y="227980"/>
                  <a:pt x="74341" y="156117"/>
                </a:cubicBezTo>
                <a:cubicBezTo>
                  <a:pt x="65668" y="84254"/>
                  <a:pt x="32834" y="42127"/>
                  <a:pt x="0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6" name="矩形 235"/>
          <p:cNvSpPr/>
          <p:nvPr/>
        </p:nvSpPr>
        <p:spPr>
          <a:xfrm>
            <a:off x="5115555" y="4294172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7" name="平行四邊形 236"/>
          <p:cNvSpPr/>
          <p:nvPr/>
        </p:nvSpPr>
        <p:spPr>
          <a:xfrm rot="5400000" flipV="1">
            <a:off x="4706623" y="451135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8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67991" y="4235660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9" name="平行四邊形 238"/>
          <p:cNvSpPr/>
          <p:nvPr/>
        </p:nvSpPr>
        <p:spPr>
          <a:xfrm rot="5400000" flipV="1">
            <a:off x="5191851" y="451135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0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32820" y="3646319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平行四邊形 240"/>
          <p:cNvSpPr/>
          <p:nvPr/>
        </p:nvSpPr>
        <p:spPr>
          <a:xfrm rot="5400000" flipV="1">
            <a:off x="5665856" y="451135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2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24724" y="423589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3" name="平行四邊形 242"/>
          <p:cNvSpPr/>
          <p:nvPr/>
        </p:nvSpPr>
        <p:spPr>
          <a:xfrm rot="5400000" flipV="1">
            <a:off x="6138234" y="451135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4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69668" y="4229359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" name="平行四邊形 244"/>
          <p:cNvSpPr/>
          <p:nvPr/>
        </p:nvSpPr>
        <p:spPr>
          <a:xfrm rot="5400000" flipV="1">
            <a:off x="6612239" y="451135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6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02113" y="423589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平行四邊形 246"/>
          <p:cNvSpPr/>
          <p:nvPr/>
        </p:nvSpPr>
        <p:spPr>
          <a:xfrm rot="5400000" flipV="1">
            <a:off x="7015623" y="451135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8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76118" y="423589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9" name="平行四邊形 248"/>
          <p:cNvSpPr/>
          <p:nvPr/>
        </p:nvSpPr>
        <p:spPr>
          <a:xfrm rot="5400000" flipV="1">
            <a:off x="7489628" y="451135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0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3290" y="3578079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1" name="平行四邊形 250"/>
          <p:cNvSpPr/>
          <p:nvPr/>
        </p:nvSpPr>
        <p:spPr>
          <a:xfrm rot="5400000" flipV="1">
            <a:off x="7962006" y="451135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2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22501" y="423589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3" name="平行四邊形 252"/>
          <p:cNvSpPr/>
          <p:nvPr/>
        </p:nvSpPr>
        <p:spPr>
          <a:xfrm rot="5400000" flipV="1">
            <a:off x="8436011" y="451135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5" name="文字方塊 254"/>
          <p:cNvSpPr txBox="1"/>
          <p:nvPr/>
        </p:nvSpPr>
        <p:spPr>
          <a:xfrm>
            <a:off x="6433495" y="424327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7</a:t>
            </a:r>
            <a:endParaRPr lang="zh-TW" altLang="en-US" sz="2000" b="1" dirty="0"/>
          </a:p>
        </p:txBody>
      </p:sp>
      <p:sp>
        <p:nvSpPr>
          <p:cNvPr id="256" name="文字方塊 255"/>
          <p:cNvSpPr txBox="1"/>
          <p:nvPr/>
        </p:nvSpPr>
        <p:spPr>
          <a:xfrm>
            <a:off x="5044923" y="422935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</a:t>
            </a:r>
            <a:endParaRPr lang="zh-TW" altLang="en-US" sz="2000" b="1" dirty="0"/>
          </a:p>
        </p:txBody>
      </p:sp>
      <p:sp>
        <p:nvSpPr>
          <p:cNvPr id="257" name="文字方塊 256"/>
          <p:cNvSpPr txBox="1"/>
          <p:nvPr/>
        </p:nvSpPr>
        <p:spPr>
          <a:xfrm>
            <a:off x="5548819" y="371163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10</a:t>
            </a:r>
            <a:endParaRPr lang="zh-TW" altLang="en-US" sz="2000" b="1" dirty="0"/>
          </a:p>
        </p:txBody>
      </p:sp>
      <p:sp>
        <p:nvSpPr>
          <p:cNvPr id="258" name="文字方塊 257"/>
          <p:cNvSpPr txBox="1"/>
          <p:nvPr/>
        </p:nvSpPr>
        <p:spPr>
          <a:xfrm>
            <a:off x="7701538" y="363844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4</a:t>
            </a:r>
            <a:endParaRPr lang="zh-TW" altLang="en-US" sz="2000" b="1" dirty="0"/>
          </a:p>
        </p:txBody>
      </p:sp>
      <p:sp>
        <p:nvSpPr>
          <p:cNvPr id="259" name="文字方塊 258"/>
          <p:cNvSpPr txBox="1"/>
          <p:nvPr/>
        </p:nvSpPr>
        <p:spPr>
          <a:xfrm>
            <a:off x="8325227" y="424292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6</a:t>
            </a:r>
            <a:endParaRPr lang="zh-TW" altLang="en-US" sz="2000" b="1" dirty="0"/>
          </a:p>
        </p:txBody>
      </p:sp>
      <p:sp>
        <p:nvSpPr>
          <p:cNvPr id="260" name="文字方塊 259"/>
          <p:cNvSpPr txBox="1"/>
          <p:nvPr/>
        </p:nvSpPr>
        <p:spPr>
          <a:xfrm>
            <a:off x="6813203" y="424292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13</a:t>
            </a:r>
            <a:endParaRPr lang="zh-TW" altLang="en-US" sz="2000" b="1" dirty="0"/>
          </a:p>
        </p:txBody>
      </p:sp>
      <p:sp>
        <p:nvSpPr>
          <p:cNvPr id="261" name="文字方塊 260"/>
          <p:cNvSpPr txBox="1"/>
          <p:nvPr/>
        </p:nvSpPr>
        <p:spPr>
          <a:xfrm>
            <a:off x="7289719" y="424292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23</a:t>
            </a:r>
            <a:endParaRPr lang="zh-TW" altLang="en-US" sz="2000" b="1" dirty="0"/>
          </a:p>
        </p:txBody>
      </p:sp>
      <p:sp>
        <p:nvSpPr>
          <p:cNvPr id="262" name="文字方塊 261"/>
          <p:cNvSpPr txBox="1"/>
          <p:nvPr/>
        </p:nvSpPr>
        <p:spPr>
          <a:xfrm>
            <a:off x="5923229" y="424292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36</a:t>
            </a:r>
            <a:endParaRPr lang="zh-TW" altLang="en-US" sz="2000" b="1" dirty="0"/>
          </a:p>
        </p:txBody>
      </p:sp>
      <p:sp>
        <p:nvSpPr>
          <p:cNvPr id="1031" name="手繪多邊形 1030"/>
          <p:cNvSpPr/>
          <p:nvPr/>
        </p:nvSpPr>
        <p:spPr>
          <a:xfrm>
            <a:off x="5667735" y="4133850"/>
            <a:ext cx="104415" cy="425450"/>
          </a:xfrm>
          <a:custGeom>
            <a:avLst/>
            <a:gdLst>
              <a:gd name="connsiteX0" fmla="*/ 9165 w 104415"/>
              <a:gd name="connsiteY0" fmla="*/ 425450 h 425450"/>
              <a:gd name="connsiteX1" fmla="*/ 9165 w 104415"/>
              <a:gd name="connsiteY1" fmla="*/ 190500 h 425450"/>
              <a:gd name="connsiteX2" fmla="*/ 104415 w 104415"/>
              <a:gd name="connsiteY2" fmla="*/ 0 h 42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415" h="425450">
                <a:moveTo>
                  <a:pt x="9165" y="425450"/>
                </a:moveTo>
                <a:cubicBezTo>
                  <a:pt x="1227" y="343429"/>
                  <a:pt x="-6710" y="261408"/>
                  <a:pt x="9165" y="190500"/>
                </a:cubicBezTo>
                <a:cubicBezTo>
                  <a:pt x="25040" y="119592"/>
                  <a:pt x="64727" y="59796"/>
                  <a:pt x="104415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7" name="矩形 266"/>
          <p:cNvSpPr/>
          <p:nvPr/>
        </p:nvSpPr>
        <p:spPr>
          <a:xfrm>
            <a:off x="5123998" y="5676382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8" name="平行四邊形 267"/>
          <p:cNvSpPr/>
          <p:nvPr/>
        </p:nvSpPr>
        <p:spPr>
          <a:xfrm rot="5400000" flipV="1">
            <a:off x="4715066" y="589356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9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76434" y="5617870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0" name="平行四邊形 269"/>
          <p:cNvSpPr/>
          <p:nvPr/>
        </p:nvSpPr>
        <p:spPr>
          <a:xfrm rot="5400000" flipV="1">
            <a:off x="5200294" y="589356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1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50332" y="5603001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2" name="平行四邊形 271"/>
          <p:cNvSpPr/>
          <p:nvPr/>
        </p:nvSpPr>
        <p:spPr>
          <a:xfrm rot="5400000" flipV="1">
            <a:off x="5674299" y="589356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3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33167" y="561810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4" name="平行四邊形 273"/>
          <p:cNvSpPr/>
          <p:nvPr/>
        </p:nvSpPr>
        <p:spPr>
          <a:xfrm rot="5400000" flipV="1">
            <a:off x="6146677" y="589356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5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78111" y="5611569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6" name="平行四邊形 275"/>
          <p:cNvSpPr/>
          <p:nvPr/>
        </p:nvSpPr>
        <p:spPr>
          <a:xfrm rot="5400000" flipV="1">
            <a:off x="6620682" y="589356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7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10556" y="561810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8" name="平行四邊形 277"/>
          <p:cNvSpPr/>
          <p:nvPr/>
        </p:nvSpPr>
        <p:spPr>
          <a:xfrm rot="5400000" flipV="1">
            <a:off x="7024066" y="589356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9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84561" y="561810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0" name="平行四邊形 279"/>
          <p:cNvSpPr/>
          <p:nvPr/>
        </p:nvSpPr>
        <p:spPr>
          <a:xfrm rot="5400000" flipV="1">
            <a:off x="7498071" y="589356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1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07173" y="5006388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2" name="平行四邊形 281"/>
          <p:cNvSpPr/>
          <p:nvPr/>
        </p:nvSpPr>
        <p:spPr>
          <a:xfrm rot="5400000" flipV="1">
            <a:off x="7970449" y="589356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3" name="Picture 6" descr="http://www.sportswarehouse.co.uk/product_images/r/752/pvc-covered-foam-ball-yellow__72905_zoo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30944" y="5618106"/>
            <a:ext cx="529953" cy="5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4" name="平行四邊形 283"/>
          <p:cNvSpPr/>
          <p:nvPr/>
        </p:nvSpPr>
        <p:spPr>
          <a:xfrm rot="5400000" flipV="1">
            <a:off x="8444454" y="5893564"/>
            <a:ext cx="627311" cy="197643"/>
          </a:xfrm>
          <a:prstGeom prst="parallelogram">
            <a:avLst>
              <a:gd name="adj" fmla="val 146687"/>
            </a:avLst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6" name="文字方塊 285"/>
          <p:cNvSpPr txBox="1"/>
          <p:nvPr/>
        </p:nvSpPr>
        <p:spPr>
          <a:xfrm>
            <a:off x="6441938" y="562548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7</a:t>
            </a:r>
            <a:endParaRPr lang="zh-TW" altLang="en-US" sz="2000" b="1" dirty="0"/>
          </a:p>
        </p:txBody>
      </p:sp>
      <p:sp>
        <p:nvSpPr>
          <p:cNvPr id="287" name="文字方塊 286"/>
          <p:cNvSpPr txBox="1"/>
          <p:nvPr/>
        </p:nvSpPr>
        <p:spPr>
          <a:xfrm>
            <a:off x="5053366" y="561156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</a:t>
            </a:r>
            <a:endParaRPr lang="zh-TW" altLang="en-US" sz="2000" b="1" dirty="0"/>
          </a:p>
        </p:txBody>
      </p:sp>
      <p:sp>
        <p:nvSpPr>
          <p:cNvPr id="288" name="文字方塊 287"/>
          <p:cNvSpPr txBox="1"/>
          <p:nvPr/>
        </p:nvSpPr>
        <p:spPr>
          <a:xfrm>
            <a:off x="5513407" y="505792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10</a:t>
            </a:r>
            <a:endParaRPr lang="zh-TW" altLang="en-US" sz="2000" b="1" dirty="0"/>
          </a:p>
        </p:txBody>
      </p:sp>
      <p:sp>
        <p:nvSpPr>
          <p:cNvPr id="289" name="文字方塊 288"/>
          <p:cNvSpPr txBox="1"/>
          <p:nvPr/>
        </p:nvSpPr>
        <p:spPr>
          <a:xfrm>
            <a:off x="5519527" y="560601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4</a:t>
            </a:r>
            <a:endParaRPr lang="zh-TW" altLang="en-US" sz="2000" b="1" dirty="0"/>
          </a:p>
        </p:txBody>
      </p:sp>
      <p:sp>
        <p:nvSpPr>
          <p:cNvPr id="290" name="文字方塊 289"/>
          <p:cNvSpPr txBox="1"/>
          <p:nvPr/>
        </p:nvSpPr>
        <p:spPr>
          <a:xfrm>
            <a:off x="8333670" y="562513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6</a:t>
            </a:r>
            <a:endParaRPr lang="zh-TW" altLang="en-US" sz="2000" b="1" dirty="0"/>
          </a:p>
        </p:txBody>
      </p:sp>
      <p:sp>
        <p:nvSpPr>
          <p:cNvPr id="291" name="文字方塊 290"/>
          <p:cNvSpPr txBox="1"/>
          <p:nvPr/>
        </p:nvSpPr>
        <p:spPr>
          <a:xfrm>
            <a:off x="6821646" y="562513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13</a:t>
            </a:r>
            <a:endParaRPr lang="zh-TW" altLang="en-US" sz="2000" b="1" dirty="0"/>
          </a:p>
        </p:txBody>
      </p:sp>
      <p:sp>
        <p:nvSpPr>
          <p:cNvPr id="292" name="文字方塊 291"/>
          <p:cNvSpPr txBox="1"/>
          <p:nvPr/>
        </p:nvSpPr>
        <p:spPr>
          <a:xfrm>
            <a:off x="7298162" y="562513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23</a:t>
            </a:r>
            <a:endParaRPr lang="zh-TW" altLang="en-US" sz="2000" b="1" dirty="0"/>
          </a:p>
        </p:txBody>
      </p:sp>
      <p:sp>
        <p:nvSpPr>
          <p:cNvPr id="293" name="文字方塊 292"/>
          <p:cNvSpPr txBox="1"/>
          <p:nvPr/>
        </p:nvSpPr>
        <p:spPr>
          <a:xfrm>
            <a:off x="5931672" y="562513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36</a:t>
            </a:r>
            <a:endParaRPr lang="zh-TW" altLang="en-US" sz="2000" b="1" dirty="0"/>
          </a:p>
        </p:txBody>
      </p:sp>
      <p:sp>
        <p:nvSpPr>
          <p:cNvPr id="295" name="橢圓 294"/>
          <p:cNvSpPr/>
          <p:nvPr/>
        </p:nvSpPr>
        <p:spPr>
          <a:xfrm>
            <a:off x="7648237" y="4997645"/>
            <a:ext cx="534546" cy="55807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32" name="手繪多邊形 1031"/>
          <p:cNvSpPr/>
          <p:nvPr/>
        </p:nvSpPr>
        <p:spPr>
          <a:xfrm>
            <a:off x="5835805" y="5367454"/>
            <a:ext cx="1962615" cy="438614"/>
          </a:xfrm>
          <a:custGeom>
            <a:avLst/>
            <a:gdLst>
              <a:gd name="connsiteX0" fmla="*/ 1962615 w 1962615"/>
              <a:gd name="connsiteY0" fmla="*/ 0 h 438614"/>
              <a:gd name="connsiteX1" fmla="*/ 431180 w 1962615"/>
              <a:gd name="connsiteY1" fmla="*/ 111512 h 438614"/>
              <a:gd name="connsiteX2" fmla="*/ 0 w 1962615"/>
              <a:gd name="connsiteY2" fmla="*/ 438614 h 43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615" h="438614">
                <a:moveTo>
                  <a:pt x="1962615" y="0"/>
                </a:moveTo>
                <a:cubicBezTo>
                  <a:pt x="1360448" y="19205"/>
                  <a:pt x="758282" y="38410"/>
                  <a:pt x="431180" y="111512"/>
                </a:cubicBezTo>
                <a:cubicBezTo>
                  <a:pt x="104078" y="184614"/>
                  <a:pt x="52039" y="311614"/>
                  <a:pt x="0" y="438614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3" name="矩形 312"/>
          <p:cNvSpPr/>
          <p:nvPr/>
        </p:nvSpPr>
        <p:spPr>
          <a:xfrm>
            <a:off x="441759" y="1797658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4" name="矩形 313"/>
          <p:cNvSpPr/>
          <p:nvPr/>
        </p:nvSpPr>
        <p:spPr>
          <a:xfrm>
            <a:off x="4929900" y="5974006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5" name="矩形 314"/>
          <p:cNvSpPr/>
          <p:nvPr/>
        </p:nvSpPr>
        <p:spPr>
          <a:xfrm>
            <a:off x="445589" y="3255419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6" name="矩形 315"/>
          <p:cNvSpPr/>
          <p:nvPr/>
        </p:nvSpPr>
        <p:spPr>
          <a:xfrm>
            <a:off x="445589" y="4655863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7" name="矩形 316"/>
          <p:cNvSpPr/>
          <p:nvPr/>
        </p:nvSpPr>
        <p:spPr>
          <a:xfrm>
            <a:off x="445589" y="6007488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8" name="矩形 317"/>
          <p:cNvSpPr/>
          <p:nvPr/>
        </p:nvSpPr>
        <p:spPr>
          <a:xfrm>
            <a:off x="4922017" y="1771701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9" name="矩形 318"/>
          <p:cNvSpPr/>
          <p:nvPr/>
        </p:nvSpPr>
        <p:spPr>
          <a:xfrm>
            <a:off x="4918533" y="3196031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0" name="矩形 319"/>
          <p:cNvSpPr/>
          <p:nvPr/>
        </p:nvSpPr>
        <p:spPr>
          <a:xfrm>
            <a:off x="4921457" y="4591796"/>
            <a:ext cx="3729388" cy="346904"/>
          </a:xfrm>
          <a:prstGeom prst="rect">
            <a:avLst/>
          </a:prstGeom>
          <a:solidFill>
            <a:srgbClr val="A6A6A6">
              <a:alpha val="3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8999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Selection Sort </a:t>
            </a:r>
            <a:r>
              <a:rPr lang="en-US" altLang="zh-TW" dirty="0" smtClean="0"/>
              <a:t>— Proof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09333"/>
                <a:ext cx="4865842" cy="484701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altLang="zh-TW" dirty="0" smtClean="0"/>
                  <a:t>For </a:t>
                </a:r>
                <a:r>
                  <a:rPr lang="en-US" altLang="zh-TW" dirty="0"/>
                  <a:t>any </a:t>
                </a:r>
                <a:r>
                  <a:rPr lang="en-US" altLang="zh-TW" dirty="0" err="1"/>
                  <a:t>i</a:t>
                </a:r>
                <a:r>
                  <a:rPr lang="en-US" altLang="zh-TW" dirty="0"/>
                  <a:t> = q, following the execution of </a:t>
                </a:r>
                <a:r>
                  <a:rPr lang="en-US" altLang="zh-TW" dirty="0" smtClean="0"/>
                  <a:t>the shaded lines, </a:t>
                </a:r>
                <a:r>
                  <a:rPr lang="en-US" altLang="zh-TW" dirty="0"/>
                  <a:t>it is the case that a[q]</a:t>
                </a:r>
                <a14:m>
                  <m:oMath xmlns:m="http://schemas.openxmlformats.org/officeDocument/2006/math">
                    <m:r>
                      <a:rPr lang="en-US" altLang="zh-TW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dirty="0"/>
                  <a:t>a[r], </a:t>
                </a:r>
                <a:r>
                  <a:rPr lang="en-US" altLang="zh-TW" dirty="0" smtClean="0"/>
                  <a:t>q+1 </a:t>
                </a:r>
                <a14:m>
                  <m:oMath xmlns:m="http://schemas.openxmlformats.org/officeDocument/2006/math">
                    <m:r>
                      <a:rPr lang="en-US" altLang="zh-TW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dirty="0" smtClean="0"/>
                  <a:t/>
                </a:r>
                <a:r>
                  <a:rPr lang="en-US" altLang="zh-TW" dirty="0" err="1"/>
                  <a:t>r</a:t>
                </a:r>
                <a:r>
                  <a:rPr lang="en-US" altLang="zh-TW" dirty="0"/>
                  <a:t/>
                </a:r>
                <a14:m>
                  <m:oMath xmlns:m="http://schemas.openxmlformats.org/officeDocument/2006/math">
                    <m:r>
                      <a:rPr lang="en-US" altLang="zh-TW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dirty="0" smtClean="0"/>
                  <a:t/>
                </a:r>
                <a:r>
                  <a:rPr lang="en-US" altLang="zh-TW" dirty="0"/>
                  <a:t>n-1.  </a:t>
                </a:r>
              </a:p>
              <a:p>
                <a:pPr marL="285750" indent="-285750"/>
                <a:r>
                  <a:rPr lang="en-US" altLang="zh-TW" dirty="0"/>
                  <a:t>When </a:t>
                </a:r>
                <a:r>
                  <a:rPr lang="en-US" altLang="zh-TW" dirty="0" err="1"/>
                  <a:t>i</a:t>
                </a:r>
                <a:r>
                  <a:rPr lang="en-US" altLang="zh-TW" dirty="0"/>
                  <a:t> becomes greater than q, a[0] … a[q] </a:t>
                </a:r>
                <a:r>
                  <a:rPr lang="en-US" altLang="zh-TW" dirty="0" smtClean="0"/>
                  <a:t>is </a:t>
                </a:r>
                <a:r>
                  <a:rPr lang="en-US" altLang="zh-TW" dirty="0"/>
                  <a:t>unchanged.</a:t>
                </a:r>
              </a:p>
              <a:p>
                <a:pPr marL="285750" indent="-285750"/>
                <a:r>
                  <a:rPr lang="en-US" altLang="zh-TW" dirty="0" smtClean="0"/>
                  <a:t>Hence, after the lines are executed for n-1 times (i.e., 0</a:t>
                </a:r>
                <a:r>
                  <a:rPr lang="en-US" altLang="zh-TW" dirty="0"/>
                  <a:t/>
                </a:r>
                <a14:m>
                  <m:oMath xmlns:m="http://schemas.openxmlformats.org/officeDocument/2006/math">
                    <m:r>
                      <a:rPr lang="en-US" altLang="zh-TW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dirty="0" smtClean="0"/>
                  <a:t> i </a:t>
                </a:r>
                <a14:m>
                  <m:oMath xmlns:m="http://schemas.openxmlformats.org/officeDocument/2006/math">
                    <m:r>
                      <a:rPr lang="en-US" altLang="zh-TW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dirty="0" smtClean="0"/>
                  <a:t> n-2), the following n-1 inequalities hold</a:t>
                </a:r>
              </a:p>
              <a:p>
                <a:pPr marL="742950" lvl="1" indent="-285750">
                  <a:tabLst>
                    <a:tab pos="2424113" algn="l"/>
                  </a:tabLst>
                </a:pPr>
                <a:r>
                  <a:rPr lang="pt-BR" altLang="zh-TW" dirty="0" smtClean="0"/>
                  <a:t>a[0]</a:t>
                </a:r>
                <a:r>
                  <a:rPr lang="pt-BR" altLang="zh-TW" dirty="0"/>
                  <a:t>≤a[r], </a:t>
                </a:r>
                <a:r>
                  <a:rPr lang="pt-BR" altLang="zh-TW" dirty="0" smtClean="0"/>
                  <a:t>	1 </a:t>
                </a:r>
                <a:r>
                  <a:rPr lang="pt-BR" altLang="zh-TW" dirty="0"/>
                  <a:t>≤ </a:t>
                </a:r>
                <a:r>
                  <a:rPr lang="pt-BR" altLang="zh-TW" dirty="0" smtClean="0"/>
                  <a:t>r ≤ n-1</a:t>
                </a:r>
              </a:p>
              <a:p>
                <a:pPr marL="742950" lvl="1" indent="-285750">
                  <a:tabLst>
                    <a:tab pos="2424113" algn="l"/>
                  </a:tabLst>
                </a:pPr>
                <a:r>
                  <a:rPr lang="pt-BR" altLang="zh-TW" dirty="0" smtClean="0"/>
                  <a:t>...</a:t>
                </a:r>
              </a:p>
              <a:p>
                <a:pPr marL="742950" lvl="1" indent="-285750">
                  <a:tabLst>
                    <a:tab pos="2424113" algn="l"/>
                  </a:tabLst>
                </a:pPr>
                <a:r>
                  <a:rPr lang="pt-BR" altLang="zh-TW" dirty="0" smtClean="0"/>
                  <a:t>a[n-3]≤</a:t>
                </a:r>
                <a:r>
                  <a:rPr lang="pt-BR" altLang="zh-TW" dirty="0"/>
                  <a:t>a[r], 	</a:t>
                </a:r>
                <a:r>
                  <a:rPr lang="pt-BR" altLang="zh-TW" dirty="0" smtClean="0"/>
                  <a:t>n-2 </a:t>
                </a:r>
                <a:r>
                  <a:rPr lang="pt-BR" altLang="zh-TW" dirty="0"/>
                  <a:t>≤ </a:t>
                </a:r>
                <a:r>
                  <a:rPr lang="pt-BR" altLang="zh-TW" dirty="0" smtClean="0"/>
                  <a:t>r ≤ n-1</a:t>
                </a:r>
              </a:p>
              <a:p>
                <a:pPr marL="742950" lvl="1" indent="-285750">
                  <a:tabLst>
                    <a:tab pos="2424113" algn="l"/>
                  </a:tabLst>
                </a:pPr>
                <a:r>
                  <a:rPr lang="pt-BR" altLang="zh-TW" dirty="0" smtClean="0"/>
                  <a:t>a[n-2]</a:t>
                </a:r>
                <a:r>
                  <a:rPr lang="pt-BR" altLang="zh-TW" dirty="0"/>
                  <a:t>≤a[r], </a:t>
                </a:r>
                <a:r>
                  <a:rPr lang="pt-BR" altLang="zh-TW" dirty="0" smtClean="0"/>
                  <a:t>	n-1 </a:t>
                </a:r>
                <a:r>
                  <a:rPr lang="pt-BR" altLang="zh-TW" dirty="0"/>
                  <a:t>≤ </a:t>
                </a:r>
                <a:r>
                  <a:rPr lang="pt-BR" altLang="zh-TW" dirty="0" smtClean="0"/>
                  <a:t>r ≤ n-1</a:t>
                </a:r>
              </a:p>
              <a:p>
                <a:pPr marL="285750" indent="-285750"/>
                <a:r>
                  <a:rPr lang="en-US" altLang="zh-TW" dirty="0" smtClean="0"/>
                  <a:t>a[0</a:t>
                </a:r>
                <a:r>
                  <a:rPr lang="en-US" altLang="zh-TW" dirty="0"/>
                  <a:t>] … </a:t>
                </a:r>
                <a:r>
                  <a:rPr lang="en-US" altLang="zh-TW" dirty="0" smtClean="0"/>
                  <a:t>a[n-1] </a:t>
                </a:r>
                <a:r>
                  <a:rPr lang="en-US" altLang="zh-TW" dirty="0"/>
                  <a:t>is </a:t>
                </a:r>
                <a:r>
                  <a:rPr lang="en-US" altLang="zh-TW" dirty="0" smtClean="0"/>
                  <a:t>unchanged for the last iteration (i.e., </a:t>
                </a:r>
                <a:r>
                  <a:rPr lang="en-US" altLang="zh-TW" dirty="0" err="1" smtClean="0"/>
                  <a:t>i</a:t>
                </a:r>
                <a:r>
                  <a:rPr lang="en-US" altLang="zh-TW" dirty="0" smtClean="0"/>
                  <a:t> = n-1) </a:t>
                </a:r>
              </a:p>
              <a:p>
                <a:pPr marL="285750" indent="-285750"/>
                <a:r>
                  <a:rPr lang="en-US" altLang="zh-TW" dirty="0" smtClean="0"/>
                  <a:t>Combining these </a:t>
                </a:r>
                <a:r>
                  <a:rPr lang="en-US" altLang="zh-TW" dirty="0"/>
                  <a:t>inequalities </a:t>
                </a:r>
                <a:r>
                  <a:rPr lang="en-US" altLang="zh-TW" dirty="0" smtClean="0"/>
                  <a:t>leads to </a:t>
                </a:r>
                <a:r>
                  <a:rPr lang="pt-BR" altLang="zh-TW" dirty="0" smtClean="0"/>
                  <a:t>a[0</a:t>
                </a:r>
                <a:r>
                  <a:rPr lang="pt-BR" altLang="zh-TW" dirty="0"/>
                  <a:t>]≤a[1]≤ ... ≤ a[n-1</a:t>
                </a:r>
                <a:r>
                  <a:rPr lang="pt-BR" altLang="zh-TW" dirty="0" smtClean="0"/>
                  <a:t>]</a:t>
                </a:r>
                <a:endParaRPr lang="en-US" altLang="zh-TW" dirty="0" smtClean="0"/>
              </a:p>
              <a:p>
                <a:pPr lvl="1"/>
                <a:endParaRPr lang="en-US" altLang="zh-TW" dirty="0"/>
              </a:p>
              <a:p>
                <a:pPr lvl="1"/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09333"/>
                <a:ext cx="4865842" cy="4847018"/>
              </a:xfrm>
              <a:blipFill rotWithShape="0">
                <a:blip r:embed="rId2"/>
                <a:stretch>
                  <a:fillRect l="-1378" t="-2642" r="-16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73</a:t>
            </a:fld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526861" y="3188261"/>
            <a:ext cx="3447207" cy="15455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33708"/>
          <a:stretch/>
        </p:blipFill>
        <p:spPr>
          <a:xfrm>
            <a:off x="5443693" y="1587061"/>
            <a:ext cx="3649508" cy="38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250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Binary Search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09332"/>
                <a:ext cx="7886700" cy="4683312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dirty="0" smtClean="0"/>
                  <a:t>Input </a:t>
                </a:r>
              </a:p>
              <a:p>
                <a:pPr lvl="1"/>
                <a:r>
                  <a:rPr lang="en-US" altLang="zh-TW" dirty="0"/>
                  <a:t>n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dirty="0"/>
                  <a:t>1</a:t>
                </a:r>
                <a:r>
                  <a:rPr lang="en-US" altLang="zh-TW" dirty="0" smtClean="0"/>
                  <a:t> distinct integers that are already sorted and stored in the array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a[0] … a[n-1]</a:t>
                </a:r>
              </a:p>
              <a:p>
                <a:pPr lvl="1"/>
                <a:r>
                  <a:rPr lang="en-US" altLang="zh-TW" dirty="0" smtClean="0"/>
                  <a:t>Integer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x</a:t>
                </a:r>
              </a:p>
              <a:p>
                <a:pPr lvl="2"/>
                <a:endParaRPr lang="en-US" altLang="zh-TW" dirty="0" smtClean="0">
                  <a:solidFill>
                    <a:srgbClr val="C00000"/>
                  </a:solidFill>
                </a:endParaRPr>
              </a:p>
              <a:p>
                <a:r>
                  <a:rPr lang="en-US" altLang="zh-TW" dirty="0" smtClean="0"/>
                  <a:t>Output</a:t>
                </a:r>
              </a:p>
              <a:p>
                <a:pPr lvl="1"/>
                <a:r>
                  <a:rPr lang="en-US" altLang="zh-TW" dirty="0" smtClean="0"/>
                  <a:t>If x is present in the array, produce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 j </a:t>
                </a:r>
                <a:r>
                  <a:rPr lang="en-US" altLang="zh-TW" dirty="0" smtClean="0"/>
                  <a:t>such that x == a[j]</a:t>
                </a:r>
              </a:p>
              <a:p>
                <a:pPr lvl="1"/>
                <a:r>
                  <a:rPr lang="en-US" altLang="zh-TW" dirty="0" smtClean="0"/>
                  <a:t>Otherwise, produce</a:t>
                </a:r>
                <a:r>
                  <a:rPr lang="en-US" altLang="zh-TW" dirty="0"/>
                  <a:t/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-1</a:t>
                </a:r>
                <a:endParaRPr lang="en-US" altLang="zh-TW" dirty="0">
                  <a:solidFill>
                    <a:srgbClr val="800080"/>
                  </a:solidFill>
                </a:endParaRPr>
              </a:p>
              <a:p>
                <a:pPr lvl="1"/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09332"/>
                <a:ext cx="7886700" cy="4683312"/>
              </a:xfrm>
              <a:blipFill rotWithShape="0">
                <a:blip r:embed="rId2"/>
                <a:stretch>
                  <a:fillRect l="-1391" t="-2214" r="-2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7665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Binary </a:t>
            </a:r>
            <a:r>
              <a:rPr lang="en-US" altLang="zh-TW" dirty="0"/>
              <a:t>Search </a:t>
            </a:r>
            <a:r>
              <a:rPr lang="en-US" altLang="zh-TW" dirty="0" smtClean="0"/>
              <a:t>— </a:t>
            </a:r>
            <a:r>
              <a:rPr lang="en-US" altLang="zh-TW" dirty="0" err="1" smtClean="0"/>
              <a:t>Pseudocode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75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157160" y="1541465"/>
            <a:ext cx="7040071" cy="42281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TW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BinarySearch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x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n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endParaRPr lang="en-US" altLang="zh-TW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/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 Search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the sorted array a[0], … , a[n-1] for x</a:t>
            </a:r>
          </a:p>
          <a:p>
            <a:pPr lvl="0"/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i="1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left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and </a:t>
            </a:r>
            <a:r>
              <a:rPr lang="en-US" altLang="zh-TW" i="1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right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are set to the two ends of a[]</a:t>
            </a:r>
          </a:p>
          <a:p>
            <a:pPr lvl="0"/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Initialize left and right</a:t>
            </a:r>
          </a:p>
          <a:p>
            <a:pPr lvl="0"/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while(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there are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elements between the two ends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endParaRPr lang="en-US" altLang="zh-TW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/>
            <a:r>
              <a:rPr lang="zh-TW" altLang="en-US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/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Let </a:t>
            </a:r>
            <a:r>
              <a:rPr lang="en-US" altLang="zh-TW" i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middle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be the middle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element index;</a:t>
            </a:r>
            <a:endParaRPr lang="en-US" altLang="zh-TW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>
              <a:tabLst>
                <a:tab pos="2424113" algn="l"/>
              </a:tabLst>
            </a:pP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(x &lt; a[</a:t>
            </a:r>
            <a:r>
              <a:rPr lang="en-US" altLang="zh-TW" i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middle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]) 	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set </a:t>
            </a:r>
            <a:r>
              <a:rPr lang="en-US" altLang="zh-TW" i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right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to </a:t>
            </a:r>
            <a:r>
              <a:rPr lang="en-US" altLang="zh-TW" i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middle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-1;</a:t>
            </a:r>
          </a:p>
          <a:p>
            <a:pPr lvl="0">
              <a:tabLst>
                <a:tab pos="2424113" algn="l"/>
              </a:tabLst>
            </a:pP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(x &gt; a[</a:t>
            </a:r>
            <a:r>
              <a:rPr lang="en-US" altLang="zh-TW" i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middle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])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set </a:t>
            </a:r>
            <a:r>
              <a:rPr lang="en-US" altLang="zh-TW" i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left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to </a:t>
            </a:r>
            <a:r>
              <a:rPr lang="en-US" altLang="zh-TW" i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middle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+1;</a:t>
            </a:r>
          </a:p>
          <a:p>
            <a:pPr lvl="0">
              <a:tabLst>
                <a:tab pos="2424113" algn="l"/>
              </a:tabLst>
            </a:pP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          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i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middle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en-US" altLang="zh-TW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>
              <a:tabLst>
                <a:tab pos="2424113" algn="l"/>
              </a:tabLst>
            </a:pP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/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Not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found;</a:t>
            </a:r>
          </a:p>
          <a:p>
            <a:pPr lvl="0"/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3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Binary </a:t>
            </a:r>
            <a:r>
              <a:rPr lang="en-US" altLang="zh-TW" dirty="0"/>
              <a:t>Search — </a:t>
            </a:r>
            <a:r>
              <a:rPr lang="en-US" altLang="zh-TW" dirty="0" smtClean="0"/>
              <a:t>C++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76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157160" y="1541465"/>
            <a:ext cx="7358190" cy="42281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BinarySearch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*a,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x,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n)</a:t>
            </a:r>
          </a:p>
          <a:p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//Search the sorted array a[0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]…a[n-1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 for x</a:t>
            </a: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left 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0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right 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n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1;</a:t>
            </a: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while(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left 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&lt;=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right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endParaRPr lang="en-US" altLang="zh-TW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//there are more elements</a:t>
            </a: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middle 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=(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left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right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)/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2;</a:t>
            </a:r>
          </a:p>
          <a:p>
            <a:pPr>
              <a:tabLst>
                <a:tab pos="2873375" algn="l"/>
              </a:tabLst>
            </a:pP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(x &lt; a[middle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])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	   right=middle-1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>
              <a:tabLst>
                <a:tab pos="2873375" algn="l"/>
              </a:tabLst>
            </a:pP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(x &gt; a[middle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])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left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= middle+1;</a:t>
            </a:r>
          </a:p>
          <a:p>
            <a:pPr>
              <a:tabLst>
                <a:tab pos="2873375" algn="l"/>
              </a:tabLst>
            </a:pP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		   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middle; }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//found</a:t>
            </a:r>
            <a:endParaRPr lang="en-US" altLang="zh-TW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//end of while</a:t>
            </a: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-1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//not found</a:t>
            </a:r>
            <a:endParaRPr lang="en-US" altLang="zh-TW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71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Correctness Proof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Make assertions about the relationship between variables before and after each iteration of the while loop</a:t>
            </a:r>
          </a:p>
          <a:p>
            <a:r>
              <a:rPr lang="en-US" altLang="zh-TW" dirty="0" smtClean="0"/>
              <a:t>As entering this loop and if x is present in a, the following holds:</a:t>
            </a:r>
          </a:p>
          <a:p>
            <a:pPr>
              <a:buNone/>
            </a:pPr>
            <a:r>
              <a:rPr lang="en-US" altLang="zh-TW" dirty="0" smtClean="0"/>
              <a:t>    </a:t>
            </a:r>
            <a:r>
              <a:rPr lang="en-US" altLang="zh-TW" dirty="0" err="1" smtClean="0"/>
              <a:t>left≦right</a:t>
            </a:r>
            <a:r>
              <a:rPr lang="en-US" altLang="zh-TW" dirty="0" smtClean="0"/>
              <a:t> &amp;&amp; a[left]≦</a:t>
            </a:r>
            <a:r>
              <a:rPr lang="en-US" altLang="zh-TW" dirty="0" err="1" smtClean="0"/>
              <a:t>x≦a</a:t>
            </a:r>
            <a:r>
              <a:rPr lang="en-US" altLang="zh-TW" dirty="0" smtClean="0"/>
              <a:t>[right] &amp;&amp; SORTED(</a:t>
            </a:r>
            <a:r>
              <a:rPr lang="en-US" altLang="zh-TW" dirty="0" err="1" smtClean="0"/>
              <a:t>a,n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If control passes out of the while loop, then left &gt; right, which, combined with the above assertion,  implies that x is not present in a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77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Binary Search ― Illustration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78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116693" y="2273862"/>
            <a:ext cx="445062" cy="445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61755" y="2273862"/>
            <a:ext cx="445062" cy="445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06817" y="2273862"/>
            <a:ext cx="445062" cy="445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51879" y="2273862"/>
            <a:ext cx="445062" cy="445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896941" y="2273862"/>
            <a:ext cx="445062" cy="445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342003" y="2273862"/>
            <a:ext cx="445062" cy="445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787065" y="2273862"/>
            <a:ext cx="445062" cy="445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56197" y="2273862"/>
            <a:ext cx="445062" cy="445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001259" y="2273862"/>
            <a:ext cx="445062" cy="445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446321" y="2273862"/>
            <a:ext cx="445062" cy="445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891383" y="2273862"/>
            <a:ext cx="445062" cy="445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336445" y="2273862"/>
            <a:ext cx="445062" cy="445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781507" y="2273862"/>
            <a:ext cx="445062" cy="445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226569" y="2273862"/>
            <a:ext cx="445062" cy="445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79943" y="1541732"/>
            <a:ext cx="6995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Search a number, 25, in a </a:t>
            </a:r>
            <a:r>
              <a:rPr lang="en-US" altLang="zh-TW" sz="2800" dirty="0" smtClean="0">
                <a:solidFill>
                  <a:srgbClr val="800080"/>
                </a:solidFill>
              </a:rPr>
              <a:t>sorted </a:t>
            </a:r>
            <a:r>
              <a:rPr lang="en-US" altLang="zh-TW" sz="2800" dirty="0" smtClean="0"/>
              <a:t>array of boxes</a:t>
            </a:r>
            <a:endParaRPr lang="zh-TW" altLang="en-US" sz="2800" dirty="0"/>
          </a:p>
        </p:txBody>
      </p:sp>
      <p:sp>
        <p:nvSpPr>
          <p:cNvPr id="61" name="文字方塊 60"/>
          <p:cNvSpPr txBox="1"/>
          <p:nvPr/>
        </p:nvSpPr>
        <p:spPr>
          <a:xfrm>
            <a:off x="5675048" y="6009583"/>
            <a:ext cx="731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Left </a:t>
            </a:r>
            <a:endParaRPr lang="zh-TW" altLang="en-US" sz="2400" dirty="0"/>
          </a:p>
        </p:txBody>
      </p:sp>
      <p:sp>
        <p:nvSpPr>
          <p:cNvPr id="62" name="文字方塊 61"/>
          <p:cNvSpPr txBox="1"/>
          <p:nvPr/>
        </p:nvSpPr>
        <p:spPr>
          <a:xfrm>
            <a:off x="6926391" y="6009583"/>
            <a:ext cx="827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Right</a:t>
            </a:r>
            <a:endParaRPr lang="zh-TW" altLang="en-US" sz="2400" dirty="0"/>
          </a:p>
        </p:txBody>
      </p:sp>
      <p:sp>
        <p:nvSpPr>
          <p:cNvPr id="3" name="橢圓 2"/>
          <p:cNvSpPr/>
          <p:nvPr/>
        </p:nvSpPr>
        <p:spPr>
          <a:xfrm>
            <a:off x="1466320" y="2079652"/>
            <a:ext cx="148590" cy="190788"/>
          </a:xfrm>
          <a:prstGeom prst="ellipse">
            <a:avLst/>
          </a:prstGeom>
          <a:pattFill prst="dkUpDiag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橢圓 63"/>
          <p:cNvSpPr/>
          <p:nvPr/>
        </p:nvSpPr>
        <p:spPr>
          <a:xfrm>
            <a:off x="8157832" y="2067791"/>
            <a:ext cx="148590" cy="1907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3" name="群組 42"/>
          <p:cNvGrpSpPr/>
          <p:nvPr/>
        </p:nvGrpSpPr>
        <p:grpSpPr>
          <a:xfrm>
            <a:off x="1468037" y="3045228"/>
            <a:ext cx="3272531" cy="637561"/>
            <a:chOff x="1468037" y="3045228"/>
            <a:chExt cx="3272531" cy="637561"/>
          </a:xfrm>
        </p:grpSpPr>
        <p:sp>
          <p:nvSpPr>
            <p:cNvPr id="29" name="矩形 28"/>
            <p:cNvSpPr/>
            <p:nvPr/>
          </p:nvSpPr>
          <p:spPr>
            <a:xfrm>
              <a:off x="1556197" y="3237727"/>
              <a:ext cx="445062" cy="4450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2001259" y="3237727"/>
              <a:ext cx="445062" cy="4450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2446321" y="3237727"/>
              <a:ext cx="445062" cy="4450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891383" y="3237727"/>
              <a:ext cx="445062" cy="4450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3336445" y="3237727"/>
              <a:ext cx="445062" cy="4450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781507" y="3237727"/>
              <a:ext cx="445062" cy="4450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4226569" y="3237727"/>
              <a:ext cx="445062" cy="4450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5" name="橢圓 64"/>
            <p:cNvSpPr/>
            <p:nvPr/>
          </p:nvSpPr>
          <p:spPr>
            <a:xfrm>
              <a:off x="1468037" y="3045228"/>
              <a:ext cx="148590" cy="190788"/>
            </a:xfrm>
            <a:prstGeom prst="ellipse">
              <a:avLst/>
            </a:prstGeom>
            <a:pattFill prst="dkUpDiag">
              <a:fgClr>
                <a:schemeClr val="accent5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橢圓 65"/>
            <p:cNvSpPr/>
            <p:nvPr/>
          </p:nvSpPr>
          <p:spPr>
            <a:xfrm>
              <a:off x="4591978" y="3045228"/>
              <a:ext cx="148590" cy="1907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7" name="群組 46"/>
          <p:cNvGrpSpPr/>
          <p:nvPr/>
        </p:nvGrpSpPr>
        <p:grpSpPr>
          <a:xfrm>
            <a:off x="3262150" y="4038950"/>
            <a:ext cx="1478418" cy="646781"/>
            <a:chOff x="3262150" y="4038950"/>
            <a:chExt cx="1478418" cy="646781"/>
          </a:xfrm>
        </p:grpSpPr>
        <p:sp>
          <p:nvSpPr>
            <p:cNvPr id="40" name="矩形 39"/>
            <p:cNvSpPr/>
            <p:nvPr/>
          </p:nvSpPr>
          <p:spPr>
            <a:xfrm>
              <a:off x="3336445" y="4240669"/>
              <a:ext cx="445062" cy="4450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781507" y="4240669"/>
              <a:ext cx="445062" cy="4450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4226569" y="4240669"/>
              <a:ext cx="445062" cy="4450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7" name="橢圓 66"/>
            <p:cNvSpPr/>
            <p:nvPr/>
          </p:nvSpPr>
          <p:spPr>
            <a:xfrm>
              <a:off x="3262150" y="4038950"/>
              <a:ext cx="148590" cy="190788"/>
            </a:xfrm>
            <a:prstGeom prst="ellipse">
              <a:avLst/>
            </a:prstGeom>
            <a:pattFill prst="dkUpDiag">
              <a:fgClr>
                <a:schemeClr val="accent5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橢圓 67"/>
            <p:cNvSpPr/>
            <p:nvPr/>
          </p:nvSpPr>
          <p:spPr>
            <a:xfrm>
              <a:off x="4591978" y="4038950"/>
              <a:ext cx="148590" cy="1907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3262150" y="5013746"/>
            <a:ext cx="593652" cy="635850"/>
            <a:chOff x="3262150" y="5013746"/>
            <a:chExt cx="593652" cy="635850"/>
          </a:xfrm>
        </p:grpSpPr>
        <p:sp>
          <p:nvSpPr>
            <p:cNvPr id="44" name="矩形 43"/>
            <p:cNvSpPr/>
            <p:nvPr/>
          </p:nvSpPr>
          <p:spPr>
            <a:xfrm>
              <a:off x="3336445" y="5204534"/>
              <a:ext cx="445062" cy="4450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9" name="橢圓 68"/>
            <p:cNvSpPr/>
            <p:nvPr/>
          </p:nvSpPr>
          <p:spPr>
            <a:xfrm>
              <a:off x="3262150" y="5013746"/>
              <a:ext cx="148590" cy="190788"/>
            </a:xfrm>
            <a:prstGeom prst="ellipse">
              <a:avLst/>
            </a:prstGeom>
            <a:pattFill prst="dkUpDiag">
              <a:fgClr>
                <a:schemeClr val="accent5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橢圓 69"/>
            <p:cNvSpPr/>
            <p:nvPr/>
          </p:nvSpPr>
          <p:spPr>
            <a:xfrm>
              <a:off x="3707212" y="5013746"/>
              <a:ext cx="148590" cy="19078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1" name="橢圓 70"/>
          <p:cNvSpPr/>
          <p:nvPr/>
        </p:nvSpPr>
        <p:spPr>
          <a:xfrm>
            <a:off x="5573807" y="6145021"/>
            <a:ext cx="148590" cy="190788"/>
          </a:xfrm>
          <a:prstGeom prst="ellipse">
            <a:avLst/>
          </a:prstGeom>
          <a:pattFill prst="dkUpDiag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橢圓 71"/>
          <p:cNvSpPr/>
          <p:nvPr/>
        </p:nvSpPr>
        <p:spPr>
          <a:xfrm>
            <a:off x="6831109" y="6145021"/>
            <a:ext cx="148590" cy="1907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/>
          <p:cNvSpPr/>
          <p:nvPr/>
        </p:nvSpPr>
        <p:spPr>
          <a:xfrm>
            <a:off x="4671631" y="2273862"/>
            <a:ext cx="445062" cy="445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4671631" y="2273862"/>
            <a:ext cx="445062" cy="4450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rgbClr val="C00000"/>
                </a:solidFill>
              </a:rPr>
              <a:t>37</a:t>
            </a:r>
            <a:endParaRPr lang="zh-TW" altLang="en-US" sz="2000" b="1" dirty="0">
              <a:solidFill>
                <a:srgbClr val="C00000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2891383" y="3237727"/>
            <a:ext cx="445062" cy="4450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rgbClr val="C00000"/>
                </a:solidFill>
              </a:rPr>
              <a:t>20</a:t>
            </a:r>
            <a:endParaRPr lang="zh-TW" altLang="en-US" sz="2000" b="1" dirty="0">
              <a:solidFill>
                <a:srgbClr val="C00000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3786643" y="4240669"/>
            <a:ext cx="445062" cy="4450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C00000"/>
                </a:solidFill>
              </a:rPr>
              <a:t>30</a:t>
            </a:r>
            <a:endParaRPr lang="zh-TW" altLang="en-US" sz="2000" b="1" dirty="0">
              <a:solidFill>
                <a:srgbClr val="C00000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336445" y="5204534"/>
            <a:ext cx="445062" cy="4450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TW" b="1" dirty="0">
                <a:solidFill>
                  <a:srgbClr val="C00000"/>
                </a:solidFill>
              </a:rPr>
              <a:t>24.9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79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3" grpId="0" animBg="1"/>
      <p:bldP spid="73" grpId="0" animBg="1"/>
      <p:bldP spid="4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Recursion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800080"/>
                </a:solidFill>
              </a:rPr>
              <a:t>Definition</a:t>
            </a:r>
          </a:p>
          <a:p>
            <a:pPr lvl="1"/>
            <a:r>
              <a:rPr lang="en-US" altLang="zh-TW" dirty="0" smtClean="0"/>
              <a:t>Functions that invoke themselves </a:t>
            </a:r>
          </a:p>
          <a:p>
            <a:pPr lvl="2"/>
            <a:r>
              <a:rPr lang="en-US" altLang="zh-TW" dirty="0" smtClean="0">
                <a:solidFill>
                  <a:srgbClr val="800080"/>
                </a:solidFill>
              </a:rPr>
              <a:t>Directly</a:t>
            </a:r>
            <a:r>
              <a:rPr lang="zh-TW" altLang="en-US" dirty="0" smtClean="0">
                <a:solidFill>
                  <a:srgbClr val="800080"/>
                </a:solidFill>
              </a:rPr>
              <a:t> </a:t>
            </a:r>
            <a:r>
              <a:rPr lang="en-US" altLang="zh-TW" dirty="0" smtClean="0"/>
              <a:t>or </a:t>
            </a:r>
            <a:r>
              <a:rPr lang="en-US" altLang="zh-TW" dirty="0" smtClean="0">
                <a:solidFill>
                  <a:srgbClr val="800080"/>
                </a:solidFill>
              </a:rPr>
              <a:t>Indirectly </a:t>
            </a:r>
            <a:r>
              <a:rPr lang="en-US" altLang="zh-TW" dirty="0" smtClean="0"/>
              <a:t>through other functions</a:t>
            </a:r>
          </a:p>
          <a:p>
            <a:pPr lvl="3"/>
            <a:endParaRPr lang="en-US" altLang="zh-TW" dirty="0" smtClean="0"/>
          </a:p>
          <a:p>
            <a:r>
              <a:rPr lang="en-US" altLang="zh-TW" dirty="0" smtClean="0"/>
              <a:t>Recursion is powerful</a:t>
            </a:r>
          </a:p>
          <a:p>
            <a:pPr lvl="1"/>
            <a:r>
              <a:rPr lang="en-US" altLang="zh-TW" dirty="0" smtClean="0">
                <a:solidFill>
                  <a:srgbClr val="800080"/>
                </a:solidFill>
              </a:rPr>
              <a:t>Divide and conquer</a:t>
            </a:r>
          </a:p>
          <a:p>
            <a:pPr lvl="1"/>
            <a:r>
              <a:rPr lang="en-US" altLang="zh-TW" dirty="0" smtClean="0"/>
              <a:t>Method of </a:t>
            </a:r>
            <a:r>
              <a:rPr lang="en-US" altLang="zh-TW" dirty="0" smtClean="0">
                <a:solidFill>
                  <a:srgbClr val="800080"/>
                </a:solidFill>
              </a:rPr>
              <a:t>induction</a:t>
            </a:r>
            <a:r>
              <a:rPr lang="en-US" altLang="zh-TW" dirty="0" smtClean="0"/>
              <a:t> 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歸納法</a:t>
            </a:r>
            <a:r>
              <a:rPr lang="en-US" altLang="zh-TW" dirty="0" smtClean="0"/>
              <a:t>)</a:t>
            </a:r>
          </a:p>
          <a:p>
            <a:pPr lvl="1"/>
            <a:r>
              <a:rPr lang="en-US" altLang="zh-TW" dirty="0" smtClean="0"/>
              <a:t>Can simplify the expression of an otherwise complex process</a:t>
            </a:r>
          </a:p>
          <a:p>
            <a:pPr lvl="1"/>
            <a:endParaRPr lang="en-US" altLang="zh-TW" dirty="0" smtClean="0"/>
          </a:p>
          <a:p>
            <a:pPr lvl="2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0727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800080"/>
                </a:solidFill>
              </a:rPr>
              <a:t>Risks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/>
              <a:t>of Bottom-Up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8</a:t>
            </a:fld>
            <a:endParaRPr lang="zh-TW" altLang="en-US"/>
          </a:p>
        </p:txBody>
      </p:sp>
      <p:pic>
        <p:nvPicPr>
          <p:cNvPr id="1026" name="Picture 2" descr="http://pic.pimg.tw/amandaistill/4b8e87a6e9c0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32625" y="2169189"/>
            <a:ext cx="2693239" cy="3366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88yes.com.tw/images/linkImg/134430901792354400_L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54077" y="3993579"/>
            <a:ext cx="610259" cy="174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ic9.nipic.com/20100909/2531170_134106924876_2.jpg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657408" y="3745272"/>
            <a:ext cx="1253131" cy="196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右箭號 5"/>
          <p:cNvSpPr/>
          <p:nvPr/>
        </p:nvSpPr>
        <p:spPr>
          <a:xfrm rot="1079838">
            <a:off x="2891486" y="2762079"/>
            <a:ext cx="291898" cy="57552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6" name="Picture 12" descr="http://velvetchainsaw.com/wp-content/uploads/2010/06/blueprint.jp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8211" y="1516436"/>
            <a:ext cx="2231732" cy="14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bevilledge.com/images/3d-man-scratching-head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14173" y="2053297"/>
            <a:ext cx="1300979" cy="6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20" descr="Chase, Construction Wor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8" name="內容版面配置區 17"/>
          <p:cNvPicPr>
            <a:picLocks noGrp="1" noChangeAspect="1"/>
          </p:cNvPicPr>
          <p:nvPr>
            <p:ph idx="1"/>
          </p:nvPr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7449863" y="1501254"/>
            <a:ext cx="921351" cy="1548586"/>
          </a:xfrm>
          <a:prstGeom prst="rect">
            <a:avLst/>
          </a:prstGeom>
          <a:effectLst>
            <a:glow rad="279400">
              <a:schemeClr val="bg1">
                <a:alpha val="82000"/>
              </a:schemeClr>
            </a:glow>
          </a:effectLst>
        </p:spPr>
      </p:pic>
      <p:pic>
        <p:nvPicPr>
          <p:cNvPr id="1046" name="Picture 22" descr="http://ecx.images-amazon.com/images/I/81cHXLYGAXL._SL1500_.jp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6952942" y="3861972"/>
            <a:ext cx="2191058" cy="1944199"/>
          </a:xfrm>
          <a:prstGeom prst="rect">
            <a:avLst/>
          </a:prstGeom>
          <a:noFill/>
          <a:effectLst>
            <a:glow rad="101600">
              <a:schemeClr val="bg1">
                <a:alpha val="93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4.bp.blogspot.com/-e4nsNOGdcMw/URHcj0NsoBI/AAAAAAAAfr4/H38CLzMzyEc/s1600/60018L.jpg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7614" y="3905198"/>
            <a:ext cx="2040640" cy="2040640"/>
          </a:xfrm>
          <a:prstGeom prst="rect">
            <a:avLst/>
          </a:prstGeom>
          <a:noFill/>
          <a:effectLst>
            <a:glow rad="190500">
              <a:schemeClr val="bg1">
                <a:alpha val="82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rnsplumbing.com/photos/Arns-Plumbing/Plumbing-Parts.jpg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15588" y="1988847"/>
            <a:ext cx="754023" cy="69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向右箭號 15"/>
          <p:cNvSpPr/>
          <p:nvPr/>
        </p:nvSpPr>
        <p:spPr>
          <a:xfrm rot="21205865">
            <a:off x="2768262" y="4387134"/>
            <a:ext cx="291898" cy="57552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右箭號 16"/>
          <p:cNvSpPr/>
          <p:nvPr/>
        </p:nvSpPr>
        <p:spPr>
          <a:xfrm rot="11954857">
            <a:off x="6238848" y="4352745"/>
            <a:ext cx="291898" cy="57552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 rot="9672899">
            <a:off x="6204798" y="2587198"/>
            <a:ext cx="291898" cy="57552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4760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Recursion (</a:t>
            </a:r>
            <a:r>
              <a:rPr lang="en-US" altLang="zh-TW" dirty="0"/>
              <a:t>Cont’d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15470"/>
            <a:ext cx="7886700" cy="4667630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/>
              <a:t>Recursion is </a:t>
            </a:r>
            <a:r>
              <a:rPr lang="en-US" altLang="zh-TW" dirty="0" smtClean="0"/>
              <a:t>particular useful for </a:t>
            </a:r>
          </a:p>
          <a:p>
            <a:pPr lvl="1"/>
            <a:r>
              <a:rPr lang="en-US" altLang="zh-TW" dirty="0" smtClean="0"/>
              <a:t>Factorial </a:t>
            </a:r>
            <a:r>
              <a:rPr lang="en-US" altLang="zh-TW" dirty="0"/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階乘</a:t>
            </a:r>
            <a:r>
              <a:rPr lang="en-US" altLang="zh-TW" dirty="0"/>
              <a:t>)</a:t>
            </a:r>
          </a:p>
          <a:p>
            <a:pPr lvl="1"/>
            <a:r>
              <a:rPr lang="en-US" altLang="zh-TW" dirty="0"/>
              <a:t>Binomial coefficients</a:t>
            </a:r>
          </a:p>
          <a:p>
            <a:pPr lvl="1"/>
            <a:r>
              <a:rPr lang="en-US" altLang="zh-TW" dirty="0"/>
              <a:t>Binary search</a:t>
            </a:r>
          </a:p>
          <a:p>
            <a:pPr lvl="1"/>
            <a:r>
              <a:rPr lang="en-US" altLang="zh-TW" dirty="0"/>
              <a:t>Problems that are recursively defined</a:t>
            </a:r>
          </a:p>
          <a:p>
            <a:pPr lvl="2"/>
            <a:endParaRPr lang="en-US" altLang="zh-TW" dirty="0"/>
          </a:p>
          <a:p>
            <a:r>
              <a:rPr lang="en-US" altLang="zh-TW" dirty="0" smtClean="0"/>
              <a:t>Recursion is not limited to the above tasks</a:t>
            </a:r>
          </a:p>
          <a:p>
            <a:pPr lvl="1"/>
            <a:r>
              <a:rPr lang="en-US" altLang="zh-TW" dirty="0" smtClean="0"/>
              <a:t>Recursion </a:t>
            </a:r>
            <a:r>
              <a:rPr lang="en-US" altLang="zh-TW" dirty="0"/>
              <a:t>can </a:t>
            </a:r>
            <a:r>
              <a:rPr lang="en-US" altLang="zh-TW" dirty="0" smtClean="0"/>
              <a:t>simulate looping (</a:t>
            </a:r>
            <a:r>
              <a:rPr lang="en-US" altLang="zh-TW" dirty="0" err="1" smtClean="0"/>
              <a:t>assignment,if</a:t>
            </a:r>
            <a:r>
              <a:rPr lang="en-US" altLang="zh-TW" dirty="0" smtClean="0"/>
              <a:t>-else, while)</a:t>
            </a:r>
            <a:br>
              <a:rPr lang="en-US" altLang="zh-TW" dirty="0" smtClean="0"/>
            </a:br>
            <a:r>
              <a:rPr lang="en-US" altLang="zh-TW" dirty="0" smtClean="0"/>
              <a:t>(Looping can simulate recursion, too)</a:t>
            </a:r>
            <a:endParaRPr lang="zh-TW" altLang="en-US" i="1" dirty="0" smtClean="0"/>
          </a:p>
          <a:p>
            <a:pPr lvl="2"/>
            <a:endParaRPr lang="en-US" altLang="zh-TW" dirty="0" smtClean="0"/>
          </a:p>
          <a:p>
            <a:pPr marL="228600" lvl="1">
              <a:spcBef>
                <a:spcPts val="1000"/>
              </a:spcBef>
            </a:pPr>
            <a:r>
              <a:rPr lang="en-US" altLang="zh-TW" dirty="0" smtClean="0"/>
              <a:t>Recursion </a:t>
            </a:r>
            <a:r>
              <a:rPr lang="en-US" altLang="zh-TW" dirty="0" smtClean="0">
                <a:solidFill>
                  <a:srgbClr val="800080"/>
                </a:solidFill>
              </a:rPr>
              <a:t>tends </a:t>
            </a:r>
            <a:r>
              <a:rPr lang="en-US" altLang="zh-TW" dirty="0">
                <a:solidFill>
                  <a:srgbClr val="800080"/>
                </a:solidFill>
              </a:rPr>
              <a:t>to be </a:t>
            </a:r>
            <a:r>
              <a:rPr lang="en-US" altLang="zh-TW" dirty="0"/>
              <a:t>(</a:t>
            </a:r>
            <a:r>
              <a:rPr lang="en-US" altLang="zh-TW" dirty="0" smtClean="0"/>
              <a:t>i.e.,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這個傾向，但不是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絕對</a:t>
            </a:r>
            <a:r>
              <a:rPr lang="en-US" altLang="zh-TW" dirty="0" smtClean="0"/>
              <a:t>) </a:t>
            </a:r>
            <a:r>
              <a:rPr lang="en-US" altLang="zh-TW" dirty="0" smtClean="0">
                <a:solidFill>
                  <a:srgbClr val="800080"/>
                </a:solidFill>
              </a:rPr>
              <a:t>slower</a:t>
            </a:r>
            <a:r>
              <a:rPr lang="en-US" altLang="zh-TW" dirty="0" smtClean="0"/>
              <a:t> than looping </a:t>
            </a:r>
          </a:p>
          <a:p>
            <a:pPr lvl="1"/>
            <a:r>
              <a:rPr lang="en-US" altLang="zh-TW" dirty="0" smtClean="0"/>
              <a:t>Because </a:t>
            </a:r>
            <a:r>
              <a:rPr lang="en-US" altLang="zh-TW" dirty="0" smtClean="0">
                <a:solidFill>
                  <a:srgbClr val="800080"/>
                </a:solidFill>
              </a:rPr>
              <a:t>function calls </a:t>
            </a:r>
            <a:r>
              <a:rPr lang="en-US" altLang="zh-TW" dirty="0" smtClean="0"/>
              <a:t>typically incur more latency than </a:t>
            </a:r>
            <a:r>
              <a:rPr lang="en-US" altLang="zh-TW" dirty="0" smtClean="0">
                <a:solidFill>
                  <a:srgbClr val="800080"/>
                </a:solidFill>
              </a:rPr>
              <a:t>loop</a:t>
            </a:r>
            <a:r>
              <a:rPr lang="en-US" altLang="zh-TW" dirty="0" smtClean="0"/>
              <a:t> </a:t>
            </a:r>
            <a:r>
              <a:rPr lang="en-US" altLang="zh-TW" dirty="0" smtClean="0">
                <a:solidFill>
                  <a:srgbClr val="800080"/>
                </a:solidFill>
              </a:rPr>
              <a:t>branches 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80</a:t>
            </a:fld>
            <a:endParaRPr lang="zh-TW" altLang="en-US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/>
        </p:nvGraphicFramePr>
        <p:xfrm>
          <a:off x="4781547" y="1964264"/>
          <a:ext cx="3075519" cy="632678"/>
        </p:xfrm>
        <a:graphic>
          <a:graphicData uri="http://schemas.openxmlformats.org/presentationml/2006/ole">
            <p:oleObj spid="_x0000_s1026" name="Equation" r:id="rId3" imgW="2222280" imgH="4572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5068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Develop Recursion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2"/>
            <a:ext cx="4299400" cy="5043867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Key components</a:t>
            </a:r>
          </a:p>
          <a:p>
            <a:pPr lvl="1"/>
            <a:r>
              <a:rPr lang="en-US" altLang="zh-TW" dirty="0">
                <a:solidFill>
                  <a:srgbClr val="800080"/>
                </a:solidFill>
              </a:rPr>
              <a:t>Driver </a:t>
            </a:r>
          </a:p>
          <a:p>
            <a:pPr lvl="2"/>
            <a:r>
              <a:rPr lang="en-US" altLang="zh-TW" dirty="0"/>
              <a:t>Invoke the first workhorse</a:t>
            </a:r>
          </a:p>
          <a:p>
            <a:pPr lvl="1"/>
            <a:r>
              <a:rPr lang="en-US" altLang="zh-TW" dirty="0" smtClean="0">
                <a:solidFill>
                  <a:srgbClr val="800080"/>
                </a:solidFill>
              </a:rPr>
              <a:t>Workhorse(s)</a:t>
            </a:r>
          </a:p>
          <a:p>
            <a:pPr lvl="2"/>
            <a:r>
              <a:rPr lang="en-US" altLang="zh-TW" dirty="0" smtClean="0"/>
              <a:t>Self-similar piece of the algorithm</a:t>
            </a:r>
          </a:p>
          <a:p>
            <a:pPr lvl="1"/>
            <a:r>
              <a:rPr lang="en-US" altLang="zh-TW" dirty="0" smtClean="0">
                <a:solidFill>
                  <a:srgbClr val="800080"/>
                </a:solidFill>
              </a:rPr>
              <a:t>Termination condition(s)</a:t>
            </a:r>
          </a:p>
          <a:p>
            <a:pPr lvl="2"/>
            <a:r>
              <a:rPr lang="en-US" altLang="zh-TW" dirty="0" smtClean="0"/>
              <a:t>Determine whether no more progress needs be made</a:t>
            </a:r>
          </a:p>
          <a:p>
            <a:pPr lvl="2"/>
            <a:r>
              <a:rPr lang="en-US" altLang="zh-TW" dirty="0" smtClean="0"/>
              <a:t>If a workhorse fails to check termination conditions, </a:t>
            </a:r>
            <a:r>
              <a:rPr lang="en-US" altLang="zh-TW" dirty="0"/>
              <a:t>the program can never </a:t>
            </a:r>
            <a:r>
              <a:rPr lang="en-US" altLang="zh-TW" dirty="0" smtClean="0"/>
              <a:t>end</a:t>
            </a:r>
          </a:p>
          <a:p>
            <a:pPr lvl="1"/>
            <a:r>
              <a:rPr lang="en-US" altLang="zh-TW" dirty="0"/>
              <a:t>Make some </a:t>
            </a:r>
            <a:r>
              <a:rPr lang="en-US" altLang="zh-TW" dirty="0">
                <a:solidFill>
                  <a:srgbClr val="800080"/>
                </a:solidFill>
              </a:rPr>
              <a:t>progress </a:t>
            </a:r>
          </a:p>
          <a:p>
            <a:pPr lvl="2"/>
            <a:r>
              <a:rPr lang="en-US" altLang="zh-TW" dirty="0"/>
              <a:t>If nothing changes before the workhorse is again invoked, the program can never </a:t>
            </a:r>
            <a:r>
              <a:rPr lang="en-US" altLang="zh-TW" dirty="0" smtClean="0"/>
              <a:t>end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81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005933" y="3514683"/>
            <a:ext cx="3509417" cy="31046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workhorse()</a:t>
            </a:r>
          </a:p>
          <a:p>
            <a:r>
              <a:rPr lang="en-US" altLang="zh-TW" sz="2000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altLang="zh-TW" sz="2000" dirty="0" smtClean="0">
                <a:solidFill>
                  <a:schemeClr val="tx1"/>
                </a:solidFill>
              </a:rPr>
              <a:t>    if(termination conditions) {</a:t>
            </a:r>
          </a:p>
          <a:p>
            <a:r>
              <a:rPr lang="en-US" altLang="zh-TW" sz="2000" dirty="0">
                <a:solidFill>
                  <a:schemeClr val="tx1"/>
                </a:solidFill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</a:rPr>
              <a:t>       return void or something;</a:t>
            </a:r>
          </a:p>
          <a:p>
            <a:r>
              <a:rPr lang="en-US" altLang="zh-TW" sz="2000" dirty="0">
                <a:solidFill>
                  <a:schemeClr val="tx1"/>
                </a:solidFill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</a:rPr>
              <a:t>   } else {</a:t>
            </a:r>
          </a:p>
          <a:p>
            <a:r>
              <a:rPr lang="en-US" altLang="zh-TW" sz="2000" dirty="0">
                <a:solidFill>
                  <a:schemeClr val="tx1"/>
                </a:solidFill>
              </a:rPr>
              <a:t>        Make some </a:t>
            </a:r>
            <a:r>
              <a:rPr lang="en-US" altLang="zh-TW" sz="2000" dirty="0" smtClean="0">
                <a:solidFill>
                  <a:schemeClr val="tx1"/>
                </a:solidFill>
              </a:rPr>
              <a:t>progress; </a:t>
            </a:r>
          </a:p>
          <a:p>
            <a:r>
              <a:rPr lang="en-US" altLang="zh-TW" sz="2000" dirty="0" smtClean="0">
                <a:solidFill>
                  <a:schemeClr val="tx1"/>
                </a:solidFill>
              </a:rPr>
              <a:t>        invoke child workhorse(s);</a:t>
            </a:r>
          </a:p>
          <a:p>
            <a:r>
              <a:rPr lang="en-US" altLang="zh-TW" sz="2000" dirty="0">
                <a:solidFill>
                  <a:schemeClr val="tx1"/>
                </a:solidFill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</a:rPr>
              <a:t>       (Make more progress;) </a:t>
            </a:r>
            <a:endParaRPr lang="en-US" altLang="zh-TW" sz="2000" dirty="0">
              <a:solidFill>
                <a:schemeClr val="tx1"/>
              </a:solidFill>
            </a:endParaRPr>
          </a:p>
          <a:p>
            <a:r>
              <a:rPr lang="en-US" altLang="zh-TW" sz="2000" dirty="0" smtClean="0">
                <a:solidFill>
                  <a:schemeClr val="tx1"/>
                </a:solidFill>
              </a:rPr>
              <a:t>    } </a:t>
            </a:r>
            <a:endParaRPr lang="en-US" altLang="zh-TW" sz="2000" dirty="0">
              <a:solidFill>
                <a:schemeClr val="tx1"/>
              </a:solidFill>
            </a:endParaRPr>
          </a:p>
          <a:p>
            <a:r>
              <a:rPr lang="en-US" altLang="zh-TW" sz="2000" dirty="0" smtClean="0">
                <a:solidFill>
                  <a:schemeClr val="tx1"/>
                </a:solidFill>
              </a:rPr>
              <a:t>} 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05933" y="1563942"/>
            <a:ext cx="3509417" cy="13640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Driver()</a:t>
            </a:r>
          </a:p>
          <a:p>
            <a:r>
              <a:rPr lang="en-US" altLang="zh-TW" sz="2000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altLang="zh-TW" sz="2000" dirty="0">
                <a:solidFill>
                  <a:schemeClr val="tx1"/>
                </a:solidFill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</a:rPr>
              <a:t>   workhorse();</a:t>
            </a:r>
          </a:p>
          <a:p>
            <a:r>
              <a:rPr lang="en-US" altLang="zh-TW" sz="2000" dirty="0" smtClean="0">
                <a:solidFill>
                  <a:schemeClr val="tx1"/>
                </a:solidFill>
              </a:rPr>
              <a:t>} 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cxnSp>
        <p:nvCxnSpPr>
          <p:cNvPr id="8" name="直線單箭頭接點 7"/>
          <p:cNvCxnSpPr>
            <a:stCxn id="6" idx="2"/>
            <a:endCxn id="5" idx="0"/>
          </p:cNvCxnSpPr>
          <p:nvPr/>
        </p:nvCxnSpPr>
        <p:spPr>
          <a:xfrm>
            <a:off x="6760642" y="2927953"/>
            <a:ext cx="0" cy="586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手繪多邊形 8"/>
          <p:cNvSpPr/>
          <p:nvPr/>
        </p:nvSpPr>
        <p:spPr>
          <a:xfrm>
            <a:off x="8035392" y="3320930"/>
            <a:ext cx="741428" cy="2204548"/>
          </a:xfrm>
          <a:custGeom>
            <a:avLst/>
            <a:gdLst>
              <a:gd name="connsiteX0" fmla="*/ 299405 w 631160"/>
              <a:gd name="connsiteY0" fmla="*/ 717675 h 717675"/>
              <a:gd name="connsiteX1" fmla="*/ 598811 w 631160"/>
              <a:gd name="connsiteY1" fmla="*/ 499190 h 717675"/>
              <a:gd name="connsiteX2" fmla="*/ 566442 w 631160"/>
              <a:gd name="connsiteY2" fmla="*/ 62220 h 717675"/>
              <a:gd name="connsiteX3" fmla="*/ 97104 w 631160"/>
              <a:gd name="connsiteY3" fmla="*/ 37944 h 717675"/>
              <a:gd name="connsiteX4" fmla="*/ 0 w 631160"/>
              <a:gd name="connsiteY4" fmla="*/ 393994 h 717675"/>
              <a:gd name="connsiteX0" fmla="*/ 250232 w 634540"/>
              <a:gd name="connsiteY0" fmla="*/ 2775151 h 2775151"/>
              <a:gd name="connsiteX1" fmla="*/ 598811 w 634540"/>
              <a:gd name="connsiteY1" fmla="*/ 499190 h 2775151"/>
              <a:gd name="connsiteX2" fmla="*/ 566442 w 634540"/>
              <a:gd name="connsiteY2" fmla="*/ 62220 h 2775151"/>
              <a:gd name="connsiteX3" fmla="*/ 97104 w 634540"/>
              <a:gd name="connsiteY3" fmla="*/ 37944 h 2775151"/>
              <a:gd name="connsiteX4" fmla="*/ 0 w 634540"/>
              <a:gd name="connsiteY4" fmla="*/ 393994 h 2775151"/>
              <a:gd name="connsiteX0" fmla="*/ 250232 w 630101"/>
              <a:gd name="connsiteY0" fmla="*/ 2906567 h 2906567"/>
              <a:gd name="connsiteX1" fmla="*/ 591787 w 630101"/>
              <a:gd name="connsiteY1" fmla="*/ 2509171 h 2906567"/>
              <a:gd name="connsiteX2" fmla="*/ 566442 w 630101"/>
              <a:gd name="connsiteY2" fmla="*/ 193636 h 2906567"/>
              <a:gd name="connsiteX3" fmla="*/ 97104 w 630101"/>
              <a:gd name="connsiteY3" fmla="*/ 169360 h 2906567"/>
              <a:gd name="connsiteX4" fmla="*/ 0 w 630101"/>
              <a:gd name="connsiteY4" fmla="*/ 525410 h 2906567"/>
              <a:gd name="connsiteX0" fmla="*/ 250232 w 637713"/>
              <a:gd name="connsiteY0" fmla="*/ 2803713 h 2803713"/>
              <a:gd name="connsiteX1" fmla="*/ 591787 w 637713"/>
              <a:gd name="connsiteY1" fmla="*/ 2406317 h 2803713"/>
              <a:gd name="connsiteX2" fmla="*/ 580491 w 637713"/>
              <a:gd name="connsiteY2" fmla="*/ 269693 h 2803713"/>
              <a:gd name="connsiteX3" fmla="*/ 97104 w 637713"/>
              <a:gd name="connsiteY3" fmla="*/ 66506 h 2803713"/>
              <a:gd name="connsiteX4" fmla="*/ 0 w 637713"/>
              <a:gd name="connsiteY4" fmla="*/ 422556 h 2803713"/>
              <a:gd name="connsiteX0" fmla="*/ 250232 w 666412"/>
              <a:gd name="connsiteY0" fmla="*/ 2803713 h 2803713"/>
              <a:gd name="connsiteX1" fmla="*/ 591787 w 666412"/>
              <a:gd name="connsiteY1" fmla="*/ 2406317 h 2803713"/>
              <a:gd name="connsiteX2" fmla="*/ 580491 w 666412"/>
              <a:gd name="connsiteY2" fmla="*/ 269693 h 2803713"/>
              <a:gd name="connsiteX3" fmla="*/ 97104 w 666412"/>
              <a:gd name="connsiteY3" fmla="*/ 66506 h 2803713"/>
              <a:gd name="connsiteX4" fmla="*/ 0 w 666412"/>
              <a:gd name="connsiteY4" fmla="*/ 422556 h 2803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412" h="2803713">
                <a:moveTo>
                  <a:pt x="250232" y="2803713"/>
                </a:moveTo>
                <a:cubicBezTo>
                  <a:pt x="377682" y="2749091"/>
                  <a:pt x="536744" y="2828654"/>
                  <a:pt x="591787" y="2406317"/>
                </a:cubicBezTo>
                <a:cubicBezTo>
                  <a:pt x="646830" y="1983980"/>
                  <a:pt x="733185" y="659663"/>
                  <a:pt x="580491" y="269693"/>
                </a:cubicBezTo>
                <a:cubicBezTo>
                  <a:pt x="427797" y="-120277"/>
                  <a:pt x="191511" y="11210"/>
                  <a:pt x="97104" y="66506"/>
                </a:cubicBezTo>
                <a:cubicBezTo>
                  <a:pt x="2697" y="121802"/>
                  <a:pt x="1348" y="272179"/>
                  <a:pt x="0" y="422556"/>
                </a:cubicBezTo>
              </a:path>
            </a:pathLst>
          </a:cu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6756496" y="298968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once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8345791" y="3036652"/>
            <a:ext cx="7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many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8547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Recursive Selection Sort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82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84522" y="1384555"/>
            <a:ext cx="7555146" cy="51538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a[],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n)</a:t>
            </a: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r>
              <a:rPr lang="zh-TW" altLang="en-US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endParaRPr lang="en-US" altLang="zh-TW" dirty="0" smtClean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 1-entry array does not need sorting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(n==1) 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altLang="zh-TW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j=0;</a:t>
            </a: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/* find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the smallest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 the received</a:t>
            </a:r>
          </a:p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array and place it at the first */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endParaRPr lang="en-US" altLang="zh-TW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k = 0; k&lt;n; k++)</a:t>
            </a: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(a[k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 &lt; a[j]) j = k;   </a:t>
            </a: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swap(a[0], a[j]);</a:t>
            </a:r>
          </a:p>
          <a:p>
            <a:r>
              <a:rPr lang="zh-TW" altLang="en-US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(a+1, n-1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recursion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3" name="矩形圖說文字 12"/>
          <p:cNvSpPr/>
          <p:nvPr/>
        </p:nvSpPr>
        <p:spPr>
          <a:xfrm>
            <a:off x="3703183" y="3013319"/>
            <a:ext cx="2378495" cy="388710"/>
          </a:xfrm>
          <a:prstGeom prst="wedgeRectCallout">
            <a:avLst>
              <a:gd name="adj1" fmla="val -76985"/>
              <a:gd name="adj2" fmla="val -3195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Termination condition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矩形圖說文字 13"/>
          <p:cNvSpPr/>
          <p:nvPr/>
        </p:nvSpPr>
        <p:spPr>
          <a:xfrm>
            <a:off x="5962256" y="5107155"/>
            <a:ext cx="2522018" cy="1066085"/>
          </a:xfrm>
          <a:prstGeom prst="wedgeRectCallout">
            <a:avLst>
              <a:gd name="adj1" fmla="val -65832"/>
              <a:gd name="adj2" fmla="val -1372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Create a new workhorse to sort 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remaining n-1 elements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矩形圖說文字 14"/>
          <p:cNvSpPr/>
          <p:nvPr/>
        </p:nvSpPr>
        <p:spPr>
          <a:xfrm>
            <a:off x="6457951" y="1508760"/>
            <a:ext cx="2570928" cy="2888240"/>
          </a:xfrm>
          <a:prstGeom prst="wedgeRectCallout">
            <a:avLst>
              <a:gd name="adj1" fmla="val -21060"/>
              <a:gd name="adj2" fmla="val -4840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chemeClr val="tx1"/>
                </a:solidFill>
              </a:rPr>
              <a:t>This is </a:t>
            </a:r>
            <a:r>
              <a:rPr lang="en-US" altLang="zh-TW" dirty="0">
                <a:solidFill>
                  <a:schemeClr val="tx1"/>
                </a:solidFill>
              </a:rPr>
              <a:t>an exampling </a:t>
            </a:r>
            <a:r>
              <a:rPr lang="en-US" altLang="zh-TW" dirty="0" smtClean="0">
                <a:solidFill>
                  <a:schemeClr val="tx1"/>
                </a:solidFill>
              </a:rPr>
              <a:t>recursive algorithm derived from an non-recursive one.  In this example, recursion is easier to understand but likely performs slower than its </a:t>
            </a:r>
            <a:r>
              <a:rPr lang="en-US" altLang="zh-TW" dirty="0">
                <a:solidFill>
                  <a:schemeClr val="tx1"/>
                </a:solidFill>
              </a:rPr>
              <a:t>non-recursive counterpart</a:t>
            </a:r>
            <a:r>
              <a:rPr lang="en-US" altLang="zh-TW" dirty="0" smtClean="0">
                <a:solidFill>
                  <a:schemeClr val="tx1"/>
                </a:solidFill>
              </a:rPr>
              <a:t>.   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308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/>
          <p:cNvSpPr txBox="1"/>
          <p:nvPr/>
        </p:nvSpPr>
        <p:spPr>
          <a:xfrm>
            <a:off x="6738641" y="4801107"/>
            <a:ext cx="23374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termination?</a:t>
            </a:r>
          </a:p>
          <a:p>
            <a:r>
              <a:rPr lang="en-US" altLang="zh-TW" dirty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return</a:t>
            </a:r>
            <a:r>
              <a:rPr lang="en-US" altLang="zh-TW" dirty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en-US" altLang="zh-TW" dirty="0" smtClean="0"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swap</a:t>
            </a:r>
          </a:p>
          <a:p>
            <a:r>
              <a:rPr lang="en-US" altLang="zh-TW" dirty="0" err="1" smtClean="0">
                <a:solidFill>
                  <a:schemeClr val="bg1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(1);</a:t>
            </a:r>
          </a:p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return;</a:t>
            </a:r>
            <a:endParaRPr lang="zh-TW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Recursive Selection Sort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Sort 3 elements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83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864935" y="2084522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altLang="zh-TW" dirty="0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(3)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919028" y="2453854"/>
            <a:ext cx="2337499" cy="35410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3155154" y="2461603"/>
            <a:ext cx="193729" cy="110074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64935" y="2578632"/>
            <a:ext cx="233749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termination?</a:t>
            </a:r>
          </a:p>
          <a:p>
            <a:r>
              <a:rPr lang="en-US" altLang="zh-TW" dirty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return;</a:t>
            </a:r>
          </a:p>
          <a:p>
            <a:r>
              <a:rPr lang="en-US" altLang="zh-TW" dirty="0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swap();</a:t>
            </a:r>
          </a:p>
          <a:p>
            <a:r>
              <a:rPr lang="en-US" altLang="zh-TW" dirty="0" err="1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altLang="zh-TW" dirty="0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(2);</a:t>
            </a:r>
          </a:p>
          <a:p>
            <a:endParaRPr lang="en-US" altLang="zh-TW" dirty="0" smtClean="0"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altLang="zh-TW" dirty="0"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altLang="zh-TW" dirty="0" smtClean="0"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altLang="zh-TW" dirty="0"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altLang="zh-TW" dirty="0" smtClean="0"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altLang="zh-TW" dirty="0"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altLang="zh-TW" dirty="0" smtClean="0"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return;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3804468" y="3579888"/>
            <a:ext cx="2337499" cy="210054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804469" y="3703436"/>
            <a:ext cx="23374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termination?</a:t>
            </a:r>
          </a:p>
          <a:p>
            <a:r>
              <a:rPr lang="en-US" altLang="zh-TW" dirty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en-US" altLang="zh-TW" dirty="0" smtClean="0"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swap</a:t>
            </a:r>
          </a:p>
          <a:p>
            <a:r>
              <a:rPr lang="en-US" altLang="zh-TW" dirty="0" err="1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altLang="zh-TW" dirty="0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(1);</a:t>
            </a:r>
          </a:p>
          <a:p>
            <a:endParaRPr lang="en-US" altLang="zh-TW" dirty="0" smtClean="0"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altLang="zh-TW" dirty="0"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return;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750375" y="3241771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altLang="zh-TW" dirty="0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(2)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6695870" y="4729480"/>
            <a:ext cx="2337499" cy="68717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下箭號 12"/>
          <p:cNvSpPr/>
          <p:nvPr/>
        </p:nvSpPr>
        <p:spPr>
          <a:xfrm>
            <a:off x="6043442" y="3578658"/>
            <a:ext cx="193729" cy="11609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下箭號 13"/>
          <p:cNvSpPr/>
          <p:nvPr/>
        </p:nvSpPr>
        <p:spPr>
          <a:xfrm>
            <a:off x="8923414" y="4729480"/>
            <a:ext cx="193729" cy="66166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單箭頭接點 18"/>
          <p:cNvCxnSpPr/>
          <p:nvPr/>
        </p:nvCxnSpPr>
        <p:spPr>
          <a:xfrm>
            <a:off x="3256527" y="3582365"/>
            <a:ext cx="561031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6141967" y="4729480"/>
            <a:ext cx="547942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flipH="1">
            <a:off x="6141967" y="5322249"/>
            <a:ext cx="547942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向下箭號 25"/>
          <p:cNvSpPr/>
          <p:nvPr/>
        </p:nvSpPr>
        <p:spPr>
          <a:xfrm>
            <a:off x="6040903" y="5369477"/>
            <a:ext cx="193729" cy="22360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向下箭號 27"/>
          <p:cNvSpPr/>
          <p:nvPr/>
        </p:nvSpPr>
        <p:spPr>
          <a:xfrm>
            <a:off x="3155154" y="5577841"/>
            <a:ext cx="193729" cy="22360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單箭頭接點 28"/>
          <p:cNvCxnSpPr/>
          <p:nvPr/>
        </p:nvCxnSpPr>
        <p:spPr>
          <a:xfrm flipH="1">
            <a:off x="3252018" y="5539771"/>
            <a:ext cx="547942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6712552" y="4370308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altLang="zh-TW" dirty="0" smtClean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(1)</a:t>
            </a:r>
            <a:endParaRPr lang="zh-TW" altLang="en-US" dirty="0"/>
          </a:p>
        </p:txBody>
      </p:sp>
      <p:cxnSp>
        <p:nvCxnSpPr>
          <p:cNvPr id="31" name="直線單箭頭接點 30"/>
          <p:cNvCxnSpPr/>
          <p:nvPr/>
        </p:nvCxnSpPr>
        <p:spPr>
          <a:xfrm>
            <a:off x="357997" y="2453854"/>
            <a:ext cx="561031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 flipH="1">
            <a:off x="344988" y="5994952"/>
            <a:ext cx="547942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088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Recursive Binary Search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84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84521" y="1719385"/>
            <a:ext cx="8460073" cy="4019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BinarySearch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sz="16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a[], </a:t>
            </a:r>
            <a:r>
              <a:rPr lang="en-US" altLang="zh-TW" sz="16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x, </a:t>
            </a:r>
            <a:r>
              <a:rPr lang="en-US" altLang="zh-TW" sz="16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left, </a:t>
            </a:r>
            <a:r>
              <a:rPr lang="en-US" altLang="zh-TW" sz="16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right)</a:t>
            </a:r>
          </a:p>
          <a:p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r>
              <a:rPr lang="zh-TW" altLang="en-US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1600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 no </a:t>
            </a:r>
            <a:r>
              <a:rPr lang="en-US" altLang="zh-TW" sz="1600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entries </a:t>
            </a:r>
            <a:r>
              <a:rPr lang="en-US" altLang="zh-TW" sz="1600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to search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(left&gt;right) return -1;</a:t>
            </a:r>
          </a:p>
          <a:p>
            <a:endParaRPr lang="zh-TW" altLang="en-US" sz="1600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16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middle = (</a:t>
            </a:r>
            <a:r>
              <a:rPr lang="en-US" altLang="zh-TW" sz="1600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left+right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)/2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altLang="zh-TW" sz="1600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tabLst>
                <a:tab pos="2962275" algn="l"/>
              </a:tabLst>
            </a:pP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(x&lt;a[middle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])	</a:t>
            </a:r>
            <a:r>
              <a:rPr lang="en-US" altLang="zh-TW" sz="1600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BinarySearch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(a, x, left, middle-1);</a:t>
            </a:r>
          </a:p>
          <a:p>
            <a:pPr>
              <a:tabLst>
                <a:tab pos="2962275" algn="l"/>
              </a:tabLst>
            </a:pP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else if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(x&gt;a[middle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])	</a:t>
            </a:r>
            <a:r>
              <a:rPr lang="en-US" altLang="zh-TW" sz="1600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BinarySearch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(a, x, middle+1, right); </a:t>
            </a:r>
          </a:p>
          <a:p>
            <a:pPr>
              <a:tabLst>
                <a:tab pos="2962275" algn="l"/>
              </a:tabLst>
            </a:pP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	</a:t>
            </a:r>
            <a:r>
              <a:rPr lang="en-US" altLang="zh-TW" sz="1600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middle;</a:t>
            </a:r>
          </a:p>
          <a:p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sz="1600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4235938" y="2933323"/>
            <a:ext cx="2378495" cy="388710"/>
          </a:xfrm>
          <a:prstGeom prst="wedgeRectCallout">
            <a:avLst>
              <a:gd name="adj1" fmla="val -69684"/>
              <a:gd name="adj2" fmla="val 358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Termination condition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矩形圖說文字 6"/>
          <p:cNvSpPr/>
          <p:nvPr/>
        </p:nvSpPr>
        <p:spPr>
          <a:xfrm>
            <a:off x="5828954" y="5172280"/>
            <a:ext cx="2936488" cy="901711"/>
          </a:xfrm>
          <a:prstGeom prst="wedgeRectCallout">
            <a:avLst>
              <a:gd name="adj1" fmla="val -38448"/>
              <a:gd name="adj2" fmla="val -1041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Create a new workhorse to search the half that possibly contain the target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6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Recursive Binary Search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85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84521" y="1719385"/>
            <a:ext cx="8460073" cy="4019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BinarySearch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altLang="zh-TW" sz="1600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a[], 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 </a:t>
            </a:r>
            <a:r>
              <a:rPr lang="en-US" altLang="zh-TW" sz="16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x, 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 </a:t>
            </a:r>
            <a:r>
              <a:rPr lang="en-US" altLang="zh-TW" sz="16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left, 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 </a:t>
            </a:r>
            <a:r>
              <a:rPr lang="en-US" altLang="zh-TW" sz="1600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right)</a:t>
            </a:r>
          </a:p>
          <a:p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r>
              <a:rPr lang="zh-TW" altLang="en-US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1600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altLang="zh-TW" sz="1600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search the sorted array a[left],..,a[right] for x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endParaRPr lang="en-US" altLang="zh-TW" sz="1600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1600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(left&lt;=right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endParaRPr lang="en-US" altLang="zh-TW" sz="1600" dirty="0" smtClean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  <a:endParaRPr lang="en-US" altLang="zh-TW" sz="1600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altLang="zh-TW" sz="1600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middle = (</a:t>
            </a:r>
            <a:r>
              <a:rPr lang="en-US" altLang="zh-TW" sz="1600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left+right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)/2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altLang="zh-TW" sz="1600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tabLst>
                <a:tab pos="2962275" algn="l"/>
              </a:tabLst>
            </a:pP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sz="1600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(x&lt;a[middle])	</a:t>
            </a:r>
            <a:r>
              <a:rPr lang="en-US" altLang="zh-TW" sz="1600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BinarySearch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(a, x, left, middle-1);</a:t>
            </a:r>
          </a:p>
          <a:p>
            <a:pPr>
              <a:tabLst>
                <a:tab pos="2962275" algn="l"/>
              </a:tabLst>
            </a:pP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sz="1600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else </a:t>
            </a:r>
            <a:r>
              <a:rPr lang="en-US" altLang="zh-TW" sz="1600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(x&gt;a[middle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])	</a:t>
            </a:r>
            <a:r>
              <a:rPr lang="en-US" altLang="zh-TW" sz="1600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BinarySearch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(a, x, middle+1, right); </a:t>
            </a:r>
          </a:p>
          <a:p>
            <a:pPr>
              <a:tabLst>
                <a:tab pos="2962275" algn="l"/>
              </a:tabLst>
            </a:pP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sz="1600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altLang="zh-TW" sz="1600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1600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middle</a:t>
            </a: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>
              <a:tabLst>
                <a:tab pos="2962275" algn="l"/>
              </a:tabLst>
            </a:pP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}//end of if</a:t>
            </a:r>
          </a:p>
          <a:p>
            <a:pPr>
              <a:tabLst>
                <a:tab pos="2962275" algn="l"/>
              </a:tabLst>
            </a:pPr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return -1;</a:t>
            </a:r>
            <a:endParaRPr lang="en-US" altLang="zh-TW" sz="1600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sz="1600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sz="1600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2593405" y="4694389"/>
            <a:ext cx="2378495" cy="388710"/>
          </a:xfrm>
          <a:prstGeom prst="wedgeRectCallout">
            <a:avLst>
              <a:gd name="adj1" fmla="val -69684"/>
              <a:gd name="adj2" fmla="val 358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Termination condition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矩形圖說文字 6"/>
          <p:cNvSpPr/>
          <p:nvPr/>
        </p:nvSpPr>
        <p:spPr>
          <a:xfrm>
            <a:off x="5896687" y="4918280"/>
            <a:ext cx="2936488" cy="901711"/>
          </a:xfrm>
          <a:prstGeom prst="wedgeRectCallout">
            <a:avLst>
              <a:gd name="adj1" fmla="val -38448"/>
              <a:gd name="adj2" fmla="val -1041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Create a new workhorse to search the half that possibly contain the target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6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Permutation Generator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86</a:t>
            </a:fld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Given a set of n≧1 elements, the permutation problem is to generate all possible permutations of this set</a:t>
            </a:r>
          </a:p>
          <a:p>
            <a:pPr lvl="2"/>
            <a:endParaRPr lang="en-US" altLang="zh-TW" dirty="0" smtClean="0"/>
          </a:p>
          <a:p>
            <a:r>
              <a:rPr lang="en-US" altLang="zh-TW" dirty="0" smtClean="0"/>
              <a:t>For example, if the set is {</a:t>
            </a:r>
            <a:r>
              <a:rPr lang="en-US" altLang="zh-TW" dirty="0" err="1" smtClean="0"/>
              <a:t>a,b,c</a:t>
            </a:r>
            <a:r>
              <a:rPr lang="en-US" altLang="zh-TW" dirty="0" smtClean="0"/>
              <a:t>}, then the set of permutations is </a:t>
            </a:r>
          </a:p>
          <a:p>
            <a:pPr>
              <a:buNone/>
            </a:pPr>
            <a:r>
              <a:rPr lang="en-US" altLang="zh-TW" dirty="0" smtClean="0"/>
              <a:t>        {(</a:t>
            </a:r>
            <a:r>
              <a:rPr lang="en-US" altLang="zh-TW" dirty="0" err="1" smtClean="0"/>
              <a:t>a,b,c</a:t>
            </a:r>
            <a:r>
              <a:rPr lang="en-US" altLang="zh-TW" dirty="0" smtClean="0"/>
              <a:t>),(</a:t>
            </a:r>
            <a:r>
              <a:rPr lang="en-US" altLang="zh-TW" dirty="0" err="1" smtClean="0"/>
              <a:t>a,c,b</a:t>
            </a:r>
            <a:r>
              <a:rPr lang="en-US" altLang="zh-TW" dirty="0" smtClean="0"/>
              <a:t>),(</a:t>
            </a:r>
            <a:r>
              <a:rPr lang="en-US" altLang="zh-TW" dirty="0" err="1" smtClean="0"/>
              <a:t>b,a,c</a:t>
            </a:r>
            <a:r>
              <a:rPr lang="en-US" altLang="zh-TW" dirty="0" smtClean="0"/>
              <a:t>),(</a:t>
            </a:r>
            <a:r>
              <a:rPr lang="en-US" altLang="zh-TW" dirty="0" err="1" smtClean="0"/>
              <a:t>b,c,a</a:t>
            </a:r>
            <a:r>
              <a:rPr lang="en-US" altLang="zh-TW" dirty="0" smtClean="0"/>
              <a:t>),(</a:t>
            </a:r>
            <a:r>
              <a:rPr lang="en-US" altLang="zh-TW" dirty="0" err="1" smtClean="0"/>
              <a:t>c,a,b</a:t>
            </a:r>
            <a:r>
              <a:rPr lang="en-US" altLang="zh-TW" dirty="0" smtClean="0"/>
              <a:t>),(</a:t>
            </a:r>
            <a:r>
              <a:rPr lang="en-US" altLang="zh-TW" dirty="0" err="1" smtClean="0"/>
              <a:t>c,b,a</a:t>
            </a:r>
            <a:r>
              <a:rPr lang="en-US" altLang="zh-TW" dirty="0" smtClean="0"/>
              <a:t>)}</a:t>
            </a:r>
          </a:p>
          <a:p>
            <a:pPr lvl="2">
              <a:buNone/>
            </a:pPr>
            <a:r>
              <a:rPr lang="en-US" altLang="zh-TW" dirty="0" smtClean="0"/>
              <a:t>		</a:t>
            </a:r>
          </a:p>
          <a:p>
            <a:r>
              <a:rPr lang="en-US" altLang="zh-TW" dirty="0" smtClean="0"/>
              <a:t>Given n elements, there are n! permutations.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889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Permutation </a:t>
            </a:r>
            <a:r>
              <a:rPr lang="en-US" altLang="zh-TW" dirty="0" smtClean="0"/>
              <a:t>Generator </a:t>
            </a:r>
            <a:br>
              <a:rPr lang="en-US" altLang="zh-TW" dirty="0" smtClean="0"/>
            </a:br>
            <a:r>
              <a:rPr lang="en-US" altLang="zh-TW" dirty="0" smtClean="0"/>
              <a:t>— Observation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3"/>
            <a:ext cx="7886700" cy="4874534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altLang="zh-TW" sz="2800" dirty="0"/>
              <a:t>Permutations of (a, b, </a:t>
            </a:r>
            <a:r>
              <a:rPr lang="en-US" altLang="zh-TW" sz="2800" dirty="0" smtClean="0"/>
              <a:t>c, d) can be constructed by </a:t>
            </a:r>
            <a:endParaRPr lang="en-US" altLang="zh-TW" sz="2800" dirty="0"/>
          </a:p>
          <a:p>
            <a:pPr marL="685800" lvl="2">
              <a:spcBef>
                <a:spcPts val="1000"/>
              </a:spcBef>
            </a:pPr>
            <a:r>
              <a:rPr lang="en-US" altLang="zh-TW" dirty="0" smtClean="0"/>
              <a:t>‘</a:t>
            </a:r>
            <a:r>
              <a:rPr lang="en-US" altLang="zh-TW" sz="2400" dirty="0" smtClean="0"/>
              <a:t>a’ followed by all permutations of (b, c, d)</a:t>
            </a:r>
          </a:p>
          <a:p>
            <a:pPr marL="685800" lvl="2">
              <a:spcBef>
                <a:spcPts val="1000"/>
              </a:spcBef>
            </a:pPr>
            <a:r>
              <a:rPr lang="en-US" altLang="zh-TW" sz="2400" dirty="0" smtClean="0"/>
              <a:t>‘b’ </a:t>
            </a:r>
            <a:r>
              <a:rPr lang="en-US" altLang="zh-TW" sz="2400" dirty="0"/>
              <a:t>followed by all permutations of </a:t>
            </a:r>
            <a:r>
              <a:rPr lang="en-US" altLang="zh-TW" sz="2400" dirty="0" smtClean="0"/>
              <a:t>(a, </a:t>
            </a:r>
            <a:r>
              <a:rPr lang="en-US" altLang="zh-TW" sz="2400" dirty="0"/>
              <a:t>c, d</a:t>
            </a:r>
            <a:r>
              <a:rPr lang="en-US" altLang="zh-TW" sz="2400" dirty="0" smtClean="0"/>
              <a:t>)</a:t>
            </a:r>
          </a:p>
          <a:p>
            <a:pPr marL="685800" lvl="2">
              <a:spcBef>
                <a:spcPts val="1000"/>
              </a:spcBef>
            </a:pPr>
            <a:r>
              <a:rPr lang="en-US" altLang="zh-TW" sz="2400" dirty="0" smtClean="0"/>
              <a:t>‘c’ </a:t>
            </a:r>
            <a:r>
              <a:rPr lang="en-US" altLang="zh-TW" sz="2400" dirty="0"/>
              <a:t>followed by all permutations of </a:t>
            </a:r>
            <a:r>
              <a:rPr lang="en-US" altLang="zh-TW" sz="2400" dirty="0" smtClean="0"/>
              <a:t>(a, b, </a:t>
            </a:r>
            <a:r>
              <a:rPr lang="en-US" altLang="zh-TW" sz="2400" dirty="0"/>
              <a:t>d)</a:t>
            </a:r>
          </a:p>
          <a:p>
            <a:pPr marL="685800" lvl="2">
              <a:spcBef>
                <a:spcPts val="1000"/>
              </a:spcBef>
            </a:pPr>
            <a:r>
              <a:rPr lang="en-US" altLang="zh-TW" sz="2400" dirty="0" smtClean="0"/>
              <a:t>‘d’ </a:t>
            </a:r>
            <a:r>
              <a:rPr lang="en-US" altLang="zh-TW" sz="2400" dirty="0"/>
              <a:t>followed by all permutations of (a, b, </a:t>
            </a:r>
            <a:r>
              <a:rPr lang="en-US" altLang="zh-TW" sz="2400" dirty="0" smtClean="0"/>
              <a:t>c)</a:t>
            </a:r>
            <a:endParaRPr lang="en-US" altLang="zh-TW" sz="2400" dirty="0"/>
          </a:p>
          <a:p>
            <a:pPr marL="685800" lvl="2">
              <a:spcBef>
                <a:spcPts val="1000"/>
              </a:spcBef>
            </a:pPr>
            <a:endParaRPr lang="en-US" altLang="zh-TW" dirty="0" smtClean="0"/>
          </a:p>
          <a:p>
            <a:pPr marL="228600" lvl="1">
              <a:spcBef>
                <a:spcPts val="1000"/>
              </a:spcBef>
            </a:pPr>
            <a:r>
              <a:rPr lang="en-US" altLang="zh-TW" sz="2800" dirty="0" smtClean="0">
                <a:solidFill>
                  <a:srgbClr val="800080"/>
                </a:solidFill>
              </a:rPr>
              <a:t>Clue to recursion</a:t>
            </a:r>
          </a:p>
          <a:p>
            <a:pPr marL="685800" lvl="2">
              <a:spcBef>
                <a:spcPts val="1000"/>
              </a:spcBef>
            </a:pPr>
            <a:r>
              <a:rPr lang="en-US" altLang="zh-TW" sz="2400" dirty="0" smtClean="0"/>
              <a:t>The expression “followed by all permutations “ is the clue to recursion</a:t>
            </a:r>
          </a:p>
          <a:p>
            <a:pPr marL="685800" lvl="2">
              <a:spcBef>
                <a:spcPts val="1000"/>
              </a:spcBef>
            </a:pPr>
            <a:r>
              <a:rPr lang="en-US" altLang="zh-TW" sz="2400" dirty="0" smtClean="0"/>
              <a:t>Solve an </a:t>
            </a:r>
            <a:r>
              <a:rPr lang="en-US" altLang="zh-TW" sz="2400" dirty="0" smtClean="0">
                <a:solidFill>
                  <a:srgbClr val="800080"/>
                </a:solidFill>
              </a:rPr>
              <a:t>n-element problem </a:t>
            </a:r>
            <a:r>
              <a:rPr lang="en-US" altLang="zh-TW" sz="2400" dirty="0" smtClean="0"/>
              <a:t>based on the results of an </a:t>
            </a:r>
            <a:r>
              <a:rPr lang="en-US" altLang="zh-TW" sz="2400" dirty="0" smtClean="0">
                <a:solidFill>
                  <a:srgbClr val="800080"/>
                </a:solidFill>
              </a:rPr>
              <a:t>(n-1)-element problem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2250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Recursive </a:t>
            </a:r>
            <a:r>
              <a:rPr lang="en-US" altLang="zh-TW" dirty="0"/>
              <a:t>Permutation Generator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88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84521" y="1384555"/>
            <a:ext cx="8460073" cy="4813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Permutations(</a:t>
            </a:r>
            <a:r>
              <a:rPr lang="en-US" altLang="zh-TW" b="1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a[],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k,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m)</a:t>
            </a: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r>
              <a:rPr lang="zh-TW" altLang="en-US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(k == m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r>
              <a:rPr lang="nn-NO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nn-NO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nn-NO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nn-NO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nn-NO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i=0; i&lt;=m; i++) </a:t>
            </a:r>
            <a:r>
              <a:rPr lang="nn-NO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nn-NO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&lt;&lt; a[i] &lt;&lt; </a:t>
            </a:r>
            <a:r>
              <a:rPr lang="nn-NO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 ";</a:t>
            </a:r>
            <a:endParaRPr lang="nn-NO" altLang="zh-TW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altLang="zh-TW" b="1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altLang="zh-TW" b="1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n-NO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nn-NO" altLang="zh-TW" b="1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for(int</a:t>
            </a:r>
            <a:r>
              <a:rPr lang="nn-NO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i=k; i&lt;=m; i</a:t>
            </a:r>
            <a:r>
              <a:rPr lang="nn-NO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++) { </a:t>
            </a:r>
            <a:endParaRPr lang="nn-NO" altLang="zh-TW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swap(a[k</a:t>
            </a:r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], a[</a:t>
            </a:r>
            <a:r>
              <a:rPr lang="en-US" altLang="zh-TW" dirty="0" err="1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]); 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//enumerate all possible elements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at a[k]</a:t>
            </a:r>
            <a:endParaRPr lang="en-US" altLang="zh-TW" dirty="0" smtClean="0">
              <a:solidFill>
                <a:schemeClr val="accent6">
                  <a:lumMod val="75000"/>
                </a:schemeClr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Permutations(a, k+1, m); 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 a workhorse to handle the rest</a:t>
            </a:r>
          </a:p>
          <a:p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  swap(a[k], a[</a:t>
            </a:r>
            <a:r>
              <a:rPr lang="en-US" altLang="zh-TW" dirty="0" err="1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]); 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//restore the element </a:t>
            </a:r>
          </a:p>
          <a:p>
            <a:r>
              <a:rPr lang="zh-TW" altLang="en-US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dirty="0" smtClean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TW" dirty="0">
                <a:solidFill>
                  <a:schemeClr val="tx1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3109175" y="2209629"/>
            <a:ext cx="2378495" cy="388710"/>
          </a:xfrm>
          <a:prstGeom prst="wedgeRectCallout">
            <a:avLst>
              <a:gd name="adj1" fmla="val -79297"/>
              <a:gd name="adj2" fmla="val 4331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Termination condition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矩形圖說文字 6"/>
          <p:cNvSpPr/>
          <p:nvPr/>
        </p:nvSpPr>
        <p:spPr>
          <a:xfrm>
            <a:off x="4550162" y="3419597"/>
            <a:ext cx="2936488" cy="901711"/>
          </a:xfrm>
          <a:prstGeom prst="wedgeRectCallout">
            <a:avLst>
              <a:gd name="adj1" fmla="val -70252"/>
              <a:gd name="adj2" fmla="val 315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Note that in this algorithm, a workhorse can generate new workhorses multiple times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矩形圖說文字 7"/>
          <p:cNvSpPr/>
          <p:nvPr/>
        </p:nvSpPr>
        <p:spPr>
          <a:xfrm>
            <a:off x="4300864" y="5564553"/>
            <a:ext cx="4398453" cy="874775"/>
          </a:xfrm>
          <a:prstGeom prst="wedgeRectCallout">
            <a:avLst>
              <a:gd name="adj1" fmla="val -44340"/>
              <a:gd name="adj2" fmla="val 2886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is a bit hard (but still feasible) to transform this algorithm into an non-recursion version 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3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1.1 Overview: System Life Cycle</a:t>
            </a:r>
          </a:p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1.2 Object-Oriented Design</a:t>
            </a:r>
          </a:p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1.3 Data Abstraction and Encapsulation</a:t>
            </a:r>
          </a:p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(1.4 Basics of C++)</a:t>
            </a:r>
          </a:p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1.5 Algorithm Specification</a:t>
            </a:r>
          </a:p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(1.6 Standard Template Library)</a:t>
            </a:r>
          </a:p>
          <a:p>
            <a:r>
              <a:rPr lang="en-US" altLang="zh-TW" b="1" dirty="0" smtClean="0">
                <a:solidFill>
                  <a:srgbClr val="800080"/>
                </a:solidFill>
              </a:rPr>
              <a:t>1.7 Performance Analysis and Measurement</a:t>
            </a:r>
          </a:p>
          <a:p>
            <a:pPr marL="0" indent="0">
              <a:buNone/>
            </a:pPr>
            <a:endParaRPr lang="en-US" altLang="zh-TW" dirty="0" smtClean="0"/>
          </a:p>
          <a:p>
            <a:pPr lvl="1"/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3952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800080"/>
                </a:solidFill>
              </a:rPr>
              <a:t>Difficulties </a:t>
            </a:r>
            <a:r>
              <a:rPr lang="en-US" altLang="zh-TW" dirty="0"/>
              <a:t>of </a:t>
            </a:r>
            <a:r>
              <a:rPr lang="en-US" altLang="zh-TW" dirty="0" smtClean="0"/>
              <a:t>Bottom-Up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Please imagine analyzing a smartphone </a:t>
            </a:r>
            <a:br>
              <a:rPr lang="en-US" altLang="zh-TW" dirty="0" smtClean="0"/>
            </a:br>
            <a:r>
              <a:rPr lang="en-US" altLang="zh-TW" dirty="0" smtClean="0">
                <a:solidFill>
                  <a:srgbClr val="800080"/>
                </a:solidFill>
              </a:rPr>
              <a:t>bottom-up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Things become complicated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5" name="Picture 8" descr="http://www.my-hd-wallpaper.biz/images/24431-saphir-smartphone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29376" y="3547603"/>
            <a:ext cx="1905732" cy="169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antonine-education.co.uk/Image_library/Electronics_1/Op-amp_3.JPG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91947" y="4461106"/>
            <a:ext cx="3406952" cy="208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digital-design.com/images/Schematic.jpg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68500" y="2571262"/>
            <a:ext cx="2705445" cy="174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fedevel.com/welldoneblog/wp-content/uploads/2013/09/iMX6-Rex-All-layer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5400000">
            <a:off x="7069318" y="4745164"/>
            <a:ext cx="2089545" cy="151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接點 6"/>
          <p:cNvCxnSpPr/>
          <p:nvPr/>
        </p:nvCxnSpPr>
        <p:spPr>
          <a:xfrm flipV="1">
            <a:off x="2654188" y="2702740"/>
            <a:ext cx="550557" cy="10115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2646096" y="5154627"/>
            <a:ext cx="544349" cy="13268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2" name="Picture 14" descr="http://postreh.com/vmichal/thesis/figures/img_chpt2/cros-section_N-type_transistor_%20MOS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63733" y="2943676"/>
            <a:ext cx="2296783" cy="128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480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Criteria for Judging a Program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90</a:t>
            </a:fld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Does it do what we want it to do?</a:t>
            </a:r>
          </a:p>
          <a:p>
            <a:r>
              <a:rPr lang="en-US" altLang="zh-TW" dirty="0" smtClean="0"/>
              <a:t>Does it work correctly according to spec.?</a:t>
            </a:r>
          </a:p>
          <a:p>
            <a:r>
              <a:rPr lang="en-US" altLang="zh-TW" dirty="0" smtClean="0"/>
              <a:t>Is there document that describes how to use it and how it work?</a:t>
            </a:r>
          </a:p>
          <a:p>
            <a:r>
              <a:rPr lang="en-US" altLang="zh-TW" dirty="0" smtClean="0"/>
              <a:t>Are functions created in such a way that they perform logical </a:t>
            </a:r>
            <a:r>
              <a:rPr lang="en-US" altLang="zh-TW" dirty="0" err="1" smtClean="0"/>
              <a:t>subfunctions</a:t>
            </a:r>
            <a:r>
              <a:rPr lang="en-US" altLang="zh-TW" dirty="0" smtClean="0"/>
              <a:t>?</a:t>
            </a:r>
          </a:p>
          <a:p>
            <a:r>
              <a:rPr lang="en-US" altLang="zh-TW" dirty="0" smtClean="0"/>
              <a:t>Is the code readable?</a:t>
            </a:r>
          </a:p>
          <a:p>
            <a:r>
              <a:rPr lang="en-US" altLang="zh-TW" dirty="0" smtClean="0">
                <a:solidFill>
                  <a:srgbClr val="C00000"/>
                </a:solidFill>
              </a:rPr>
              <a:t>Space &amp; time complexity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47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Complexity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>
                    <a:solidFill>
                      <a:srgbClr val="800080"/>
                    </a:solidFill>
                  </a:rPr>
                  <a:t>Time </a:t>
                </a:r>
                <a:r>
                  <a:rPr lang="en-US" altLang="zh-TW" dirty="0"/>
                  <a:t>complexity</a:t>
                </a:r>
              </a:p>
              <a:p>
                <a:pPr lvl="1"/>
                <a:r>
                  <a:rPr lang="en-US" altLang="zh-TW" dirty="0"/>
                  <a:t>Amount of </a:t>
                </a:r>
                <a:r>
                  <a:rPr lang="en-US" altLang="zh-TW" dirty="0">
                    <a:solidFill>
                      <a:srgbClr val="800080"/>
                    </a:solidFill>
                  </a:rPr>
                  <a:t>execution time </a:t>
                </a:r>
                <a:r>
                  <a:rPr lang="en-US" altLang="zh-TW" dirty="0"/>
                  <a:t>a program needs to solve a problem </a:t>
                </a:r>
              </a:p>
              <a:p>
                <a:r>
                  <a:rPr lang="en-US" altLang="zh-TW" dirty="0" smtClean="0">
                    <a:solidFill>
                      <a:srgbClr val="800080"/>
                    </a:solidFill>
                  </a:rPr>
                  <a:t>Space </a:t>
                </a:r>
                <a:r>
                  <a:rPr lang="en-US" altLang="zh-TW" dirty="0" smtClean="0"/>
                  <a:t>complexity</a:t>
                </a:r>
                <a:endParaRPr lang="en-US" altLang="zh-TW" dirty="0"/>
              </a:p>
              <a:p>
                <a:pPr lvl="1"/>
                <a:r>
                  <a:rPr lang="en-US" altLang="zh-TW" dirty="0"/>
                  <a:t>Amount of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memory space </a:t>
                </a:r>
                <a:r>
                  <a:rPr lang="en-US" altLang="zh-TW" dirty="0" smtClean="0"/>
                  <a:t>a </a:t>
                </a:r>
                <a:r>
                  <a:rPr lang="en-US" altLang="zh-TW" dirty="0"/>
                  <a:t>program needs to </a:t>
                </a:r>
                <a:r>
                  <a:rPr lang="en-US" altLang="zh-TW" dirty="0" smtClean="0"/>
                  <a:t>solve a problem</a:t>
                </a:r>
                <a:endParaRPr lang="en-US" altLang="zh-TW" dirty="0"/>
              </a:p>
              <a:p>
                <a:pPr lvl="2"/>
                <a:endParaRPr lang="en-US" altLang="zh-TW" dirty="0"/>
              </a:p>
              <a:p>
                <a:r>
                  <a:rPr lang="en-US" altLang="zh-TW" dirty="0" smtClean="0"/>
                  <a:t>We want to find complexity as a function of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problem size</a:t>
                </a:r>
              </a:p>
              <a:p>
                <a:pPr lvl="1"/>
                <a:r>
                  <a:rPr lang="en-US" altLang="zh-TW" dirty="0" smtClean="0"/>
                  <a:t>Problem size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altLang="zh-TW" dirty="0" smtClean="0"/>
                  <a:t> the total amount of input information</a:t>
                </a:r>
                <a:endParaRPr lang="en-US" altLang="zh-TW" dirty="0"/>
              </a:p>
              <a:p>
                <a:endParaRPr lang="en-US" altLang="zh-TW" dirty="0" smtClean="0"/>
              </a:p>
              <a:p>
                <a:pPr marL="914400" lvl="2" indent="0">
                  <a:buNone/>
                </a:pPr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2947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Space </a:t>
            </a:r>
            <a:r>
              <a:rPr lang="en-US" altLang="zh-TW" dirty="0"/>
              <a:t>Complexity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S(P) = c + S</a:t>
            </a:r>
            <a:r>
              <a:rPr lang="en-US" altLang="zh-TW" baseline="-25000" dirty="0" smtClean="0"/>
              <a:t>p</a:t>
            </a:r>
            <a:r>
              <a:rPr lang="en-US" altLang="zh-TW" dirty="0" smtClean="0"/>
              <a:t>(instance characteristics)</a:t>
            </a:r>
          </a:p>
          <a:p>
            <a:r>
              <a:rPr lang="en-US" altLang="zh-TW" dirty="0" smtClean="0"/>
              <a:t>Breakdown</a:t>
            </a:r>
          </a:p>
          <a:p>
            <a:pPr lvl="1"/>
            <a:r>
              <a:rPr lang="en-US" altLang="zh-TW" dirty="0" smtClean="0">
                <a:solidFill>
                  <a:srgbClr val="800080"/>
                </a:solidFill>
              </a:rPr>
              <a:t>Problem size-dependent </a:t>
            </a:r>
            <a:r>
              <a:rPr lang="en-US" altLang="zh-TW" dirty="0" smtClean="0"/>
              <a:t>part (S</a:t>
            </a:r>
            <a:r>
              <a:rPr lang="en-US" altLang="zh-TW" baseline="-25000" dirty="0" smtClean="0"/>
              <a:t>p</a:t>
            </a:r>
            <a:r>
              <a:rPr lang="en-US" altLang="zh-TW" dirty="0" smtClean="0"/>
              <a:t>(instance characteristics))</a:t>
            </a:r>
            <a:endParaRPr lang="en-US" altLang="zh-TW" dirty="0"/>
          </a:p>
          <a:p>
            <a:pPr lvl="2"/>
            <a:r>
              <a:rPr lang="en-US" altLang="zh-TW" dirty="0" smtClean="0"/>
              <a:t>Variables whose size/number depends on problem size </a:t>
            </a:r>
          </a:p>
          <a:p>
            <a:pPr lvl="1"/>
            <a:r>
              <a:rPr lang="en-US" altLang="zh-TW" dirty="0" smtClean="0"/>
              <a:t>Fixed part (c)</a:t>
            </a:r>
          </a:p>
          <a:p>
            <a:pPr lvl="2"/>
            <a:r>
              <a:rPr lang="en-US" altLang="zh-TW" dirty="0" smtClean="0"/>
              <a:t>Space for storing the program</a:t>
            </a:r>
          </a:p>
          <a:p>
            <a:pPr lvl="2"/>
            <a:r>
              <a:rPr lang="en-US" altLang="zh-TW" dirty="0" smtClean="0"/>
              <a:t>Fixed amount of variables during computation</a:t>
            </a:r>
          </a:p>
          <a:p>
            <a:pPr lvl="2"/>
            <a:r>
              <a:rPr lang="en-US" altLang="zh-TW" dirty="0" smtClean="0"/>
              <a:t>Read-only space for Inputs </a:t>
            </a:r>
          </a:p>
          <a:p>
            <a:pPr lvl="2"/>
            <a:r>
              <a:rPr lang="en-US" altLang="zh-TW" dirty="0" smtClean="0"/>
              <a:t>Write-only space for outputs</a:t>
            </a:r>
          </a:p>
          <a:p>
            <a:r>
              <a:rPr lang="en-US" altLang="zh-TW" dirty="0" smtClean="0"/>
              <a:t>We shall focus on the </a:t>
            </a:r>
            <a:r>
              <a:rPr lang="en-US" altLang="zh-TW" dirty="0" smtClean="0">
                <a:solidFill>
                  <a:srgbClr val="800080"/>
                </a:solidFill>
              </a:rPr>
              <a:t>problem </a:t>
            </a:r>
            <a:r>
              <a:rPr lang="en-US" altLang="zh-TW" dirty="0">
                <a:solidFill>
                  <a:srgbClr val="800080"/>
                </a:solidFill>
              </a:rPr>
              <a:t>size-dependent </a:t>
            </a:r>
            <a:r>
              <a:rPr lang="en-US" altLang="zh-TW" dirty="0" smtClean="0"/>
              <a:t>part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1532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Space Complexity </a:t>
            </a:r>
            <a:r>
              <a:rPr lang="en-US" altLang="zh-TW" dirty="0"/>
              <a:t>(Cont’d)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93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3478236"/>
            <a:ext cx="4803042" cy="24223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sz="2000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sum (</a:t>
            </a:r>
            <a:r>
              <a:rPr lang="en-US" altLang="zh-TW" sz="2000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*a, </a:t>
            </a:r>
            <a:r>
              <a:rPr lang="en-US" altLang="zh-TW" sz="2000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altLang="zh-TW" sz="2000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2000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altLang="zh-TW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n</a:t>
            </a:r>
            <a:r>
              <a:rPr lang="en-US" altLang="zh-TW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endParaRPr lang="en-US" altLang="zh-TW" sz="2000" u="sng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zh-TW" altLang="en-US" sz="20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2000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float </a:t>
            </a:r>
            <a:r>
              <a:rPr lang="en-US" altLang="zh-TW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 = 0</a:t>
            </a:r>
            <a:r>
              <a:rPr lang="en-US" altLang="zh-TW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nn-NO" altLang="zh-TW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nn-NO" altLang="zh-TW" sz="20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 </a:t>
            </a:r>
            <a:r>
              <a:rPr lang="nn-NO" altLang="zh-TW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nn-NO" altLang="zh-TW" sz="20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nn-NO" altLang="zh-TW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 = 0; i &lt; n; i++) </a:t>
            </a: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s </a:t>
            </a:r>
            <a:r>
              <a:rPr lang="en-US" altLang="zh-TW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+= a[</a:t>
            </a:r>
            <a:r>
              <a:rPr lang="en-US" altLang="zh-TW" sz="20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altLang="zh-TW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  <a:endParaRPr lang="zh-TW" altLang="en-US" sz="20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sz="20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</a:t>
            </a:r>
            <a:r>
              <a:rPr lang="en-US" altLang="zh-TW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en-US" altLang="zh-TW" sz="20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sz="2000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8650" y="1384555"/>
            <a:ext cx="4803042" cy="17632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abc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a,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b,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c)</a:t>
            </a:r>
            <a:endParaRPr lang="en-US" altLang="zh-TW" u="sng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endParaRPr lang="zh-TW" alt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y;</a:t>
            </a: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y = </a:t>
            </a:r>
            <a:r>
              <a:rPr lang="en-US" altLang="zh-TW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a+b+b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*c+(</a:t>
            </a:r>
            <a:r>
              <a:rPr lang="en-US" altLang="zh-TW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a+b-c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)/(</a:t>
            </a:r>
            <a:r>
              <a:rPr lang="en-US" altLang="zh-TW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a+b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altLang="zh-TW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y;</a:t>
            </a:r>
            <a:endParaRPr lang="en-US" altLang="zh-TW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tabLst>
                <a:tab pos="4572000" algn="l"/>
                <a:tab pos="5470525" algn="l"/>
                <a:tab pos="6369050" algn="l"/>
              </a:tabLst>
            </a:pPr>
            <a:r>
              <a:rPr lang="en-US" altLang="zh-TW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zh-TW" altLang="en-US" dirty="0">
              <a:solidFill>
                <a:schemeClr val="tx1"/>
              </a:solidFill>
              <a:highlight>
                <a:srgbClr val="FFFFFF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矩形圖說文字 7"/>
          <p:cNvSpPr/>
          <p:nvPr/>
        </p:nvSpPr>
        <p:spPr>
          <a:xfrm>
            <a:off x="5888098" y="3937474"/>
            <a:ext cx="3053226" cy="2643079"/>
          </a:xfrm>
          <a:prstGeom prst="wedgeRectCallout">
            <a:avLst>
              <a:gd name="adj1" fmla="val -69056"/>
              <a:gd name="adj2" fmla="val 12854"/>
            </a:avLst>
          </a:prstGeom>
          <a:solidFill>
            <a:srgbClr val="DEEBF7">
              <a:alpha val="89804"/>
            </a:srgb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b="1" dirty="0" smtClean="0">
                <a:solidFill>
                  <a:srgbClr val="800080"/>
                </a:solidFill>
              </a:rPr>
              <a:t>a[0]…a[n-1] </a:t>
            </a:r>
            <a:r>
              <a:rPr lang="en-US" altLang="zh-TW" sz="2000" dirty="0" smtClean="0">
                <a:solidFill>
                  <a:schemeClr val="tx1"/>
                </a:solidFill>
              </a:rPr>
              <a:t>are read-only inputs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 smtClean="0">
                <a:solidFill>
                  <a:schemeClr val="tx1"/>
                </a:solidFill>
              </a:rPr>
              <a:t>Float * </a:t>
            </a:r>
            <a:r>
              <a:rPr lang="en-US" altLang="zh-TW" sz="2000" b="1" dirty="0">
                <a:solidFill>
                  <a:srgbClr val="800080"/>
                </a:solidFill>
              </a:rPr>
              <a:t>a</a:t>
            </a:r>
            <a:r>
              <a:rPr lang="en-US" altLang="zh-TW" sz="2000" dirty="0" smtClean="0">
                <a:solidFill>
                  <a:schemeClr val="tx1"/>
                </a:solidFill>
              </a:rPr>
              <a:t>, </a:t>
            </a:r>
            <a:r>
              <a:rPr lang="en-US" altLang="zh-TW" sz="2000" dirty="0" err="1" smtClean="0">
                <a:solidFill>
                  <a:schemeClr val="tx1"/>
                </a:solidFill>
              </a:rPr>
              <a:t>const</a:t>
            </a:r>
            <a:r>
              <a:rPr lang="en-US" altLang="zh-TW" sz="2000" dirty="0" smtClean="0">
                <a:solidFill>
                  <a:schemeClr val="tx1"/>
                </a:solidFill>
              </a:rPr>
              <a:t> </a:t>
            </a:r>
            <a:r>
              <a:rPr lang="en-US" altLang="zh-TW" sz="2000" dirty="0" err="1" smtClean="0">
                <a:solidFill>
                  <a:schemeClr val="tx1"/>
                </a:solidFill>
              </a:rPr>
              <a:t>int</a:t>
            </a:r>
            <a:r>
              <a:rPr lang="en-US" altLang="zh-TW" sz="2000" dirty="0" smtClean="0">
                <a:solidFill>
                  <a:schemeClr val="tx1"/>
                </a:solidFill>
              </a:rPr>
              <a:t> </a:t>
            </a:r>
            <a:r>
              <a:rPr lang="en-US" altLang="zh-TW" sz="2000" b="1" dirty="0">
                <a:solidFill>
                  <a:srgbClr val="800080"/>
                </a:solidFill>
              </a:rPr>
              <a:t>n</a:t>
            </a:r>
            <a:r>
              <a:rPr lang="en-US" altLang="zh-TW" sz="2000" dirty="0" smtClean="0">
                <a:solidFill>
                  <a:schemeClr val="tx1"/>
                </a:solidFill>
              </a:rPr>
              <a:t>, float </a:t>
            </a:r>
            <a:r>
              <a:rPr lang="en-US" altLang="zh-TW" sz="2000" dirty="0" smtClean="0">
                <a:solidFill>
                  <a:srgbClr val="800080"/>
                </a:solidFill>
              </a:rPr>
              <a:t> </a:t>
            </a:r>
            <a:r>
              <a:rPr lang="en-US" altLang="zh-TW" sz="2000" b="1" dirty="0" smtClean="0">
                <a:solidFill>
                  <a:srgbClr val="800080"/>
                </a:solidFill>
              </a:rPr>
              <a:t>s</a:t>
            </a:r>
            <a:r>
              <a:rPr lang="en-US" altLang="zh-TW" sz="2000" dirty="0" smtClean="0">
                <a:solidFill>
                  <a:schemeClr val="tx1"/>
                </a:solidFill>
              </a:rPr>
              <a:t>, </a:t>
            </a:r>
            <a:r>
              <a:rPr lang="en-US" altLang="zh-TW" sz="2000" dirty="0" err="1" smtClean="0">
                <a:solidFill>
                  <a:schemeClr val="tx1"/>
                </a:solidFill>
              </a:rPr>
              <a:t>int</a:t>
            </a:r>
            <a:r>
              <a:rPr lang="en-US" altLang="zh-TW" sz="2000" dirty="0" smtClean="0">
                <a:solidFill>
                  <a:schemeClr val="tx1"/>
                </a:solidFill>
              </a:rPr>
              <a:t> </a:t>
            </a:r>
            <a:r>
              <a:rPr lang="en-US" altLang="zh-TW" sz="2000" b="1" dirty="0" err="1" smtClean="0">
                <a:solidFill>
                  <a:srgbClr val="800080"/>
                </a:solidFill>
              </a:rPr>
              <a:t>i</a:t>
            </a:r>
            <a:r>
              <a:rPr lang="en-US" altLang="zh-TW" sz="2000" dirty="0" smtClean="0">
                <a:solidFill>
                  <a:schemeClr val="tx1"/>
                </a:solidFill>
              </a:rPr>
              <a:t>, etc. consume a fixed amount of space </a:t>
            </a:r>
            <a:endParaRPr lang="en-US" altLang="zh-TW" sz="2000" dirty="0">
              <a:solidFill>
                <a:schemeClr val="tx1"/>
              </a:solidFill>
            </a:endParaRPr>
          </a:p>
          <a:p>
            <a:r>
              <a:rPr lang="en-US" altLang="zh-TW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altLang="zh-TW" sz="2000" dirty="0">
                <a:solidFill>
                  <a:schemeClr val="tx1"/>
                </a:solidFill>
                <a:sym typeface="Wingdings" panose="05000000000000000000" pitchFamily="2" charset="2"/>
              </a:rPr>
              <a:t>Problem size-dependent </a:t>
            </a:r>
            <a:r>
              <a:rPr lang="en-US" altLang="zh-TW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part is </a:t>
            </a:r>
            <a:r>
              <a:rPr lang="en-US" altLang="zh-TW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0</a:t>
            </a:r>
            <a:endParaRPr lang="en-US" altLang="zh-TW" sz="2000" b="1" dirty="0" smtClean="0">
              <a:solidFill>
                <a:srgbClr val="FF0000"/>
              </a:solidFill>
            </a:endParaRPr>
          </a:p>
        </p:txBody>
      </p:sp>
      <p:sp>
        <p:nvSpPr>
          <p:cNvPr id="9" name="矩形圖說文字 8"/>
          <p:cNvSpPr/>
          <p:nvPr/>
        </p:nvSpPr>
        <p:spPr>
          <a:xfrm>
            <a:off x="5888098" y="1384554"/>
            <a:ext cx="3053226" cy="2171445"/>
          </a:xfrm>
          <a:prstGeom prst="wedgeRectCallout">
            <a:avLst>
              <a:gd name="adj1" fmla="val -69056"/>
              <a:gd name="adj2" fmla="val 22020"/>
            </a:avLst>
          </a:prstGeom>
          <a:solidFill>
            <a:srgbClr val="DEEBF7">
              <a:alpha val="89804"/>
            </a:srgb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b="1" dirty="0" smtClean="0">
                <a:solidFill>
                  <a:srgbClr val="800080"/>
                </a:solidFill>
              </a:rPr>
              <a:t>a, b, </a:t>
            </a:r>
            <a:r>
              <a:rPr lang="en-US" altLang="zh-TW" sz="2000" dirty="0" smtClean="0">
                <a:solidFill>
                  <a:schemeClr val="tx1"/>
                </a:solidFill>
              </a:rPr>
              <a:t>and</a:t>
            </a:r>
            <a:r>
              <a:rPr lang="en-US" altLang="zh-TW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TW" sz="2000" b="1" dirty="0" smtClean="0">
                <a:solidFill>
                  <a:srgbClr val="800080"/>
                </a:solidFill>
              </a:rPr>
              <a:t>c</a:t>
            </a:r>
            <a:r>
              <a:rPr lang="en-US" altLang="zh-TW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</a:rPr>
              <a:t>are read-only inputs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 smtClean="0">
                <a:solidFill>
                  <a:schemeClr val="tx1"/>
                </a:solidFill>
              </a:rPr>
              <a:t>A fixed amount of space is required to do the computation</a:t>
            </a:r>
            <a:endParaRPr lang="en-US" altLang="zh-TW" sz="2000" dirty="0">
              <a:solidFill>
                <a:schemeClr val="tx1"/>
              </a:solidFill>
            </a:endParaRPr>
          </a:p>
          <a:p>
            <a:r>
              <a:rPr lang="en-US" altLang="zh-TW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altLang="zh-TW" sz="2000" dirty="0">
                <a:solidFill>
                  <a:schemeClr val="tx1"/>
                </a:solidFill>
                <a:sym typeface="Wingdings" panose="05000000000000000000" pitchFamily="2" charset="2"/>
              </a:rPr>
              <a:t>Problem size-dependent  </a:t>
            </a:r>
            <a:r>
              <a:rPr lang="en-US" altLang="zh-TW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part is </a:t>
            </a:r>
            <a:r>
              <a:rPr lang="en-US" altLang="zh-TW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0</a:t>
            </a:r>
            <a:endParaRPr lang="en-US" altLang="zh-TW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888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Space Complexity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94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28650" y="1339198"/>
            <a:ext cx="4525977" cy="27634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b="1" dirty="0" smtClean="0">
                <a:solidFill>
                  <a:schemeClr val="tx1"/>
                </a:solidFill>
                <a:latin typeface="+mj-lt"/>
              </a:rPr>
              <a:t>float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2000" dirty="0" err="1" smtClean="0">
                <a:solidFill>
                  <a:schemeClr val="tx1"/>
                </a:solidFill>
                <a:latin typeface="+mj-lt"/>
              </a:rPr>
              <a:t>Rsum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+mj-lt"/>
              </a:rPr>
              <a:t>(</a:t>
            </a:r>
            <a:r>
              <a:rPr lang="en-US" altLang="zh-TW" sz="2000" b="1" dirty="0">
                <a:solidFill>
                  <a:schemeClr val="tx1"/>
                </a:solidFill>
                <a:latin typeface="+mj-lt"/>
              </a:rPr>
              <a:t>float</a:t>
            </a:r>
            <a:r>
              <a:rPr lang="en-US" altLang="zh-TW" sz="2000" dirty="0">
                <a:solidFill>
                  <a:schemeClr val="tx1"/>
                </a:solidFill>
                <a:latin typeface="+mj-lt"/>
              </a:rPr>
              <a:t> *a, </a:t>
            </a:r>
            <a:r>
              <a:rPr lang="en-US" altLang="zh-TW" sz="2000" b="1" dirty="0" err="1">
                <a:solidFill>
                  <a:schemeClr val="tx1"/>
                </a:solidFill>
                <a:latin typeface="+mj-lt"/>
              </a:rPr>
              <a:t>const</a:t>
            </a:r>
            <a:r>
              <a:rPr lang="en-US" altLang="zh-TW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2000" b="1" dirty="0" err="1">
                <a:solidFill>
                  <a:schemeClr val="tx1"/>
                </a:solidFill>
                <a:latin typeface="+mj-lt"/>
              </a:rPr>
              <a:t>int</a:t>
            </a:r>
            <a:r>
              <a:rPr lang="en-US" altLang="zh-TW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n)</a:t>
            </a:r>
            <a:endParaRPr lang="en-US" altLang="zh-TW" sz="2000" u="sng" dirty="0" smtClean="0">
              <a:solidFill>
                <a:schemeClr val="tx1"/>
              </a:solidFill>
              <a:latin typeface="+mj-lt"/>
            </a:endParaRP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{</a:t>
            </a:r>
            <a:endParaRPr lang="zh-TW" altLang="en-US" sz="2000" dirty="0" smtClean="0">
              <a:solidFill>
                <a:schemeClr val="tx1"/>
              </a:solidFill>
              <a:latin typeface="+mj-lt"/>
            </a:endParaRP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   </a:t>
            </a:r>
            <a:r>
              <a:rPr lang="en-US" altLang="zh-TW" sz="2000" b="1" dirty="0" smtClean="0">
                <a:solidFill>
                  <a:schemeClr val="tx1"/>
                </a:solidFill>
                <a:latin typeface="+mj-lt"/>
              </a:rPr>
              <a:t>if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+mj-lt"/>
              </a:rPr>
              <a:t>(n &lt;= 0) </a:t>
            </a: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dirty="0">
                <a:solidFill>
                  <a:schemeClr val="tx1"/>
                </a:solidFill>
                <a:latin typeface="+mj-lt"/>
              </a:rPr>
              <a:t>      </a:t>
            </a:r>
            <a:r>
              <a:rPr lang="en-US" altLang="zh-TW" sz="2000" b="1" dirty="0">
                <a:solidFill>
                  <a:schemeClr val="tx1"/>
                </a:solidFill>
                <a:latin typeface="+mj-lt"/>
              </a:rPr>
              <a:t>return</a:t>
            </a:r>
            <a:r>
              <a:rPr lang="en-US" altLang="zh-TW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0</a:t>
            </a:r>
            <a:r>
              <a:rPr lang="en-US" altLang="zh-TW" sz="2000" dirty="0">
                <a:solidFill>
                  <a:schemeClr val="tx1"/>
                </a:solidFill>
                <a:latin typeface="+mj-lt"/>
              </a:rPr>
              <a:t>;</a:t>
            </a:r>
            <a:endParaRPr lang="zh-TW" altLang="en-US" sz="2000" dirty="0" smtClean="0">
              <a:solidFill>
                <a:schemeClr val="tx1"/>
              </a:solidFill>
              <a:latin typeface="+mj-lt"/>
            </a:endParaRP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   </a:t>
            </a:r>
            <a:r>
              <a:rPr lang="en-US" altLang="zh-TW" sz="2000" b="1" dirty="0" smtClean="0">
                <a:solidFill>
                  <a:schemeClr val="tx1"/>
                </a:solidFill>
                <a:latin typeface="+mj-lt"/>
              </a:rPr>
              <a:t>else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      </a:t>
            </a:r>
            <a:r>
              <a:rPr lang="en-US" altLang="zh-TW" sz="2000" b="1" dirty="0">
                <a:solidFill>
                  <a:schemeClr val="tx1"/>
                </a:solidFill>
                <a:latin typeface="+mj-lt"/>
              </a:rPr>
              <a:t>return</a:t>
            </a:r>
            <a:r>
              <a:rPr lang="en-US" altLang="zh-TW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(</a:t>
            </a:r>
            <a:r>
              <a:rPr lang="en-US" altLang="zh-TW" sz="2000" dirty="0" err="1" smtClean="0">
                <a:solidFill>
                  <a:schemeClr val="tx1"/>
                </a:solidFill>
                <a:latin typeface="+mj-lt"/>
              </a:rPr>
              <a:t>Rsum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(a</a:t>
            </a:r>
            <a:r>
              <a:rPr lang="en-US" altLang="zh-TW" sz="2000" dirty="0">
                <a:solidFill>
                  <a:schemeClr val="tx1"/>
                </a:solidFill>
                <a:latin typeface="+mj-lt"/>
              </a:rPr>
              <a:t>, n-1) + a[n-1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]);</a:t>
            </a:r>
            <a:endParaRPr lang="zh-TW" altLang="en-US" sz="2000" dirty="0">
              <a:solidFill>
                <a:schemeClr val="tx1"/>
              </a:solidFill>
              <a:latin typeface="+mj-lt"/>
            </a:endParaRPr>
          </a:p>
          <a:p>
            <a:pPr>
              <a:tabLst>
                <a:tab pos="3859213" algn="l"/>
                <a:tab pos="5024438" algn="l"/>
                <a:tab pos="5559425" algn="l"/>
                <a:tab pos="6369050" algn="l"/>
                <a:tab pos="6902450" algn="l"/>
              </a:tabLst>
            </a:pP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}</a:t>
            </a:r>
          </a:p>
        </p:txBody>
      </p:sp>
      <p:sp>
        <p:nvSpPr>
          <p:cNvPr id="6" name="矩形圖說文字 5"/>
          <p:cNvSpPr/>
          <p:nvPr/>
        </p:nvSpPr>
        <p:spPr>
          <a:xfrm>
            <a:off x="5373112" y="477430"/>
            <a:ext cx="3236814" cy="3625234"/>
          </a:xfrm>
          <a:prstGeom prst="wedgeRectCallout">
            <a:avLst>
              <a:gd name="adj1" fmla="val -61806"/>
              <a:gd name="adj2" fmla="val -12891"/>
            </a:avLst>
          </a:prstGeom>
          <a:solidFill>
            <a:srgbClr val="DEEBF7">
              <a:alpha val="89804"/>
            </a:srgbClr>
          </a:solidFill>
          <a:ln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b="1" dirty="0">
                <a:solidFill>
                  <a:srgbClr val="800080"/>
                </a:solidFill>
              </a:rPr>
              <a:t>a[0]…</a:t>
            </a:r>
            <a:r>
              <a:rPr lang="en-US" altLang="zh-TW" sz="2000" b="1" dirty="0" smtClean="0">
                <a:solidFill>
                  <a:srgbClr val="800080"/>
                </a:solidFill>
              </a:rPr>
              <a:t>a[n-1] </a:t>
            </a:r>
            <a:r>
              <a:rPr lang="en-US" altLang="zh-TW" sz="2000" dirty="0">
                <a:solidFill>
                  <a:schemeClr val="tx1"/>
                </a:solidFill>
              </a:rPr>
              <a:t>are read-only inputs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tx1"/>
                </a:solidFill>
                <a:sym typeface="Wingdings" panose="05000000000000000000" pitchFamily="2" charset="2"/>
              </a:rPr>
              <a:t>f</a:t>
            </a:r>
            <a:r>
              <a:rPr lang="en-US" altLang="zh-TW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loat * </a:t>
            </a:r>
            <a:r>
              <a:rPr lang="en-US" altLang="zh-TW" sz="2000" b="1" dirty="0" smtClean="0">
                <a:solidFill>
                  <a:srgbClr val="800080"/>
                </a:solidFill>
                <a:sym typeface="Wingdings" panose="05000000000000000000" pitchFamily="2" charset="2"/>
              </a:rPr>
              <a:t>a</a:t>
            </a:r>
            <a:r>
              <a:rPr lang="en-US" altLang="zh-TW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and </a:t>
            </a:r>
            <a:r>
              <a:rPr lang="en-US" altLang="zh-TW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int</a:t>
            </a:r>
            <a:r>
              <a:rPr lang="en-US" altLang="zh-TW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zh-TW" sz="2000" b="1" dirty="0" smtClean="0">
                <a:solidFill>
                  <a:srgbClr val="800080"/>
                </a:solidFill>
                <a:sym typeface="Wingdings" panose="05000000000000000000" pitchFamily="2" charset="2"/>
              </a:rPr>
              <a:t>n</a:t>
            </a:r>
            <a:r>
              <a:rPr lang="en-US" altLang="zh-TW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(and other variables local to </a:t>
            </a:r>
            <a:r>
              <a:rPr lang="en-US" altLang="zh-TW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Rsum</a:t>
            </a:r>
            <a:r>
              <a:rPr lang="en-US" altLang="zh-TW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()) consume a fixed amount of space for each execution of </a:t>
            </a:r>
            <a:r>
              <a:rPr lang="en-US" altLang="zh-TW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Rsum</a:t>
            </a:r>
            <a:r>
              <a:rPr lang="en-US" altLang="zh-TW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though, </a:t>
            </a:r>
            <a:r>
              <a:rPr lang="en-US" altLang="zh-TW" sz="2000" dirty="0" err="1" smtClean="0">
                <a:solidFill>
                  <a:srgbClr val="800080"/>
                </a:solidFill>
                <a:sym typeface="Wingdings" panose="05000000000000000000" pitchFamily="2" charset="2"/>
              </a:rPr>
              <a:t>Rsum</a:t>
            </a:r>
            <a:r>
              <a:rPr lang="en-US" altLang="zh-TW" sz="2000" dirty="0" smtClean="0">
                <a:solidFill>
                  <a:srgbClr val="800080"/>
                </a:solidFill>
                <a:sym typeface="Wingdings" panose="05000000000000000000" pitchFamily="2" charset="2"/>
              </a:rPr>
              <a:t> is called n+1 times.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Space complexity = </a:t>
            </a:r>
            <a:r>
              <a:rPr lang="en-US" altLang="zh-TW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c(n+1)</a:t>
            </a:r>
            <a:r>
              <a:rPr lang="en-US" altLang="zh-TW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, where c is a constant, say c=4</a:t>
            </a:r>
            <a:endParaRPr lang="en-US" altLang="zh-TW" sz="2000" dirty="0" smtClean="0">
              <a:solidFill>
                <a:srgbClr val="C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47152" y="4329240"/>
            <a:ext cx="1432291" cy="1132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err="1" smtClean="0">
                <a:solidFill>
                  <a:schemeClr val="tx1"/>
                </a:solidFill>
              </a:rPr>
              <a:t>Rsum</a:t>
            </a:r>
            <a:r>
              <a:rPr lang="en-US" altLang="zh-TW" dirty="0" smtClean="0">
                <a:solidFill>
                  <a:schemeClr val="tx1"/>
                </a:solidFill>
              </a:rPr>
              <a:t>(a, 90){</a:t>
            </a:r>
          </a:p>
          <a:p>
            <a:r>
              <a:rPr lang="en-US" altLang="zh-TW" dirty="0" smtClean="0">
                <a:solidFill>
                  <a:schemeClr val="tx1"/>
                </a:solidFill>
              </a:rPr>
              <a:t>  …</a:t>
            </a:r>
          </a:p>
          <a:p>
            <a:r>
              <a:rPr lang="en-US" altLang="zh-TW" dirty="0" smtClean="0">
                <a:solidFill>
                  <a:schemeClr val="tx1"/>
                </a:solidFill>
              </a:rPr>
              <a:t>  </a:t>
            </a:r>
            <a:r>
              <a:rPr lang="en-US" altLang="zh-TW" dirty="0" err="1" smtClean="0">
                <a:solidFill>
                  <a:schemeClr val="tx1"/>
                </a:solidFill>
              </a:rPr>
              <a:t>Rsum</a:t>
            </a:r>
            <a:r>
              <a:rPr lang="en-US" altLang="zh-TW" dirty="0" smtClean="0">
                <a:solidFill>
                  <a:schemeClr val="tx1"/>
                </a:solidFill>
              </a:rPr>
              <a:t>(a,</a:t>
            </a:r>
            <a:r>
              <a:rPr lang="en-US" altLang="zh-TW" dirty="0" smtClean="0"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89</a:t>
            </a:r>
            <a:r>
              <a:rPr lang="en-US" altLang="zh-TW" dirty="0" smtClean="0">
                <a:solidFill>
                  <a:schemeClr val="tx1"/>
                </a:solidFill>
              </a:rPr>
              <a:t>);</a:t>
            </a:r>
            <a:endParaRPr lang="en-US" altLang="zh-TW" dirty="0">
              <a:solidFill>
                <a:schemeClr val="tx1"/>
              </a:solidFill>
            </a:endParaRPr>
          </a:p>
          <a:p>
            <a:r>
              <a:rPr lang="en-US" altLang="zh-TW" dirty="0" smtClean="0">
                <a:solidFill>
                  <a:schemeClr val="tx1"/>
                </a:solidFill>
              </a:rPr>
              <a:t>}</a:t>
            </a:r>
            <a:endParaRPr lang="zh-TW" altLang="en-US" dirty="0">
              <a:solidFill>
                <a:schemeClr val="tx1"/>
              </a:solidFill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558351" y="4822851"/>
            <a:ext cx="873939" cy="267042"/>
            <a:chOff x="3115435" y="5858631"/>
            <a:chExt cx="873939" cy="267042"/>
          </a:xfrm>
        </p:grpSpPr>
        <p:grpSp>
          <p:nvGrpSpPr>
            <p:cNvPr id="13" name="群組 12"/>
            <p:cNvGrpSpPr/>
            <p:nvPr/>
          </p:nvGrpSpPr>
          <p:grpSpPr>
            <a:xfrm>
              <a:off x="3115435" y="5858631"/>
              <a:ext cx="436969" cy="267039"/>
              <a:chOff x="3115435" y="5858631"/>
              <a:chExt cx="776832" cy="26703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115435" y="5858633"/>
                <a:ext cx="194208" cy="267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3309643" y="5858632"/>
                <a:ext cx="194208" cy="267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503851" y="5858631"/>
                <a:ext cx="194208" cy="267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698059" y="5858631"/>
                <a:ext cx="194208" cy="267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  <p:grpSp>
          <p:nvGrpSpPr>
            <p:cNvPr id="14" name="群組 13"/>
            <p:cNvGrpSpPr/>
            <p:nvPr/>
          </p:nvGrpSpPr>
          <p:grpSpPr>
            <a:xfrm>
              <a:off x="3552405" y="5858634"/>
              <a:ext cx="436969" cy="267039"/>
              <a:chOff x="3115435" y="5858631"/>
              <a:chExt cx="776832" cy="267039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3115435" y="5858633"/>
                <a:ext cx="194208" cy="267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3309643" y="5858632"/>
                <a:ext cx="194208" cy="267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3503851" y="5858631"/>
                <a:ext cx="194208" cy="267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3698059" y="5858631"/>
                <a:ext cx="194208" cy="267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</p:grpSp>
      <p:sp>
        <p:nvSpPr>
          <p:cNvPr id="20" name="文字方塊 19"/>
          <p:cNvSpPr txBox="1"/>
          <p:nvPr/>
        </p:nvSpPr>
        <p:spPr>
          <a:xfrm>
            <a:off x="361973" y="445207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a[0]…a[n-1]</a:t>
            </a:r>
            <a:endParaRPr lang="zh-TW" altLang="en-US" dirty="0"/>
          </a:p>
        </p:txBody>
      </p:sp>
      <p:cxnSp>
        <p:nvCxnSpPr>
          <p:cNvPr id="24" name="直線單箭頭接點 23"/>
          <p:cNvCxnSpPr/>
          <p:nvPr/>
        </p:nvCxnSpPr>
        <p:spPr>
          <a:xfrm flipV="1">
            <a:off x="1426336" y="4342668"/>
            <a:ext cx="420816" cy="6132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604508" y="419255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Inputs </a:t>
            </a:r>
            <a:endParaRPr lang="zh-TW" altLang="en-US" dirty="0"/>
          </a:p>
        </p:txBody>
      </p:sp>
      <p:sp>
        <p:nvSpPr>
          <p:cNvPr id="48" name="矩形 47"/>
          <p:cNvSpPr/>
          <p:nvPr/>
        </p:nvSpPr>
        <p:spPr>
          <a:xfrm>
            <a:off x="3912790" y="4342668"/>
            <a:ext cx="1432291" cy="1132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err="1" smtClean="0">
                <a:solidFill>
                  <a:schemeClr val="tx1"/>
                </a:solidFill>
              </a:rPr>
              <a:t>Rsum</a:t>
            </a:r>
            <a:r>
              <a:rPr lang="en-US" altLang="zh-TW" dirty="0" smtClean="0">
                <a:solidFill>
                  <a:schemeClr val="tx1"/>
                </a:solidFill>
              </a:rPr>
              <a:t>(a, 89){</a:t>
            </a:r>
          </a:p>
          <a:p>
            <a:r>
              <a:rPr lang="en-US" altLang="zh-TW" dirty="0" smtClean="0">
                <a:solidFill>
                  <a:schemeClr val="tx1"/>
                </a:solidFill>
              </a:rPr>
              <a:t>  …</a:t>
            </a:r>
          </a:p>
          <a:p>
            <a:r>
              <a:rPr lang="en-US" altLang="zh-TW" dirty="0" smtClean="0">
                <a:solidFill>
                  <a:schemeClr val="tx1"/>
                </a:solidFill>
              </a:rPr>
              <a:t>  </a:t>
            </a:r>
            <a:r>
              <a:rPr lang="en-US" altLang="zh-TW" dirty="0" err="1" smtClean="0">
                <a:solidFill>
                  <a:schemeClr val="tx1"/>
                </a:solidFill>
              </a:rPr>
              <a:t>Rsum</a:t>
            </a:r>
            <a:r>
              <a:rPr lang="en-US" altLang="zh-TW" dirty="0" smtClean="0">
                <a:solidFill>
                  <a:schemeClr val="tx1"/>
                </a:solidFill>
              </a:rPr>
              <a:t>(a,</a:t>
            </a:r>
            <a:r>
              <a:rPr lang="en-US" altLang="zh-TW" dirty="0"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88</a:t>
            </a:r>
            <a:r>
              <a:rPr lang="en-US" altLang="zh-TW" dirty="0" smtClean="0">
                <a:solidFill>
                  <a:schemeClr val="tx1"/>
                </a:solidFill>
              </a:rPr>
              <a:t>);</a:t>
            </a:r>
            <a:endParaRPr lang="en-US" altLang="zh-TW" dirty="0">
              <a:solidFill>
                <a:schemeClr val="tx1"/>
              </a:solidFill>
            </a:endParaRPr>
          </a:p>
          <a:p>
            <a:r>
              <a:rPr lang="en-US" altLang="zh-TW" dirty="0" smtClean="0">
                <a:solidFill>
                  <a:schemeClr val="tx1"/>
                </a:solidFill>
              </a:rPr>
              <a:t>}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49" name="直線單箭頭接點 48"/>
          <p:cNvCxnSpPr>
            <a:stCxn id="7" idx="3"/>
          </p:cNvCxnSpPr>
          <p:nvPr/>
        </p:nvCxnSpPr>
        <p:spPr>
          <a:xfrm flipV="1">
            <a:off x="3279443" y="4342669"/>
            <a:ext cx="633347" cy="5530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/>
          <p:cNvSpPr/>
          <p:nvPr/>
        </p:nvSpPr>
        <p:spPr>
          <a:xfrm>
            <a:off x="6556292" y="4365430"/>
            <a:ext cx="1432291" cy="1132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err="1" smtClean="0">
                <a:solidFill>
                  <a:schemeClr val="tx1"/>
                </a:solidFill>
              </a:rPr>
              <a:t>Rsum</a:t>
            </a:r>
            <a:r>
              <a:rPr lang="en-US" altLang="zh-TW" dirty="0" smtClean="0">
                <a:solidFill>
                  <a:schemeClr val="tx1"/>
                </a:solidFill>
              </a:rPr>
              <a:t>(a, 0){</a:t>
            </a:r>
          </a:p>
          <a:p>
            <a:r>
              <a:rPr lang="en-US" altLang="zh-TW" dirty="0" smtClean="0">
                <a:solidFill>
                  <a:schemeClr val="tx1"/>
                </a:solidFill>
              </a:rPr>
              <a:t>  …</a:t>
            </a:r>
          </a:p>
          <a:p>
            <a:r>
              <a:rPr lang="en-US" altLang="zh-TW" dirty="0" smtClean="0">
                <a:solidFill>
                  <a:schemeClr val="tx1"/>
                </a:solidFill>
              </a:rPr>
              <a:t>  </a:t>
            </a:r>
            <a:endParaRPr lang="en-US" altLang="zh-TW" dirty="0">
              <a:solidFill>
                <a:schemeClr val="tx1"/>
              </a:solidFill>
            </a:endParaRPr>
          </a:p>
          <a:p>
            <a:r>
              <a:rPr lang="en-US" altLang="zh-TW" dirty="0" smtClean="0">
                <a:solidFill>
                  <a:schemeClr val="tx1"/>
                </a:solidFill>
              </a:rPr>
              <a:t>}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62" name="直線單箭頭接點 61"/>
          <p:cNvCxnSpPr/>
          <p:nvPr/>
        </p:nvCxnSpPr>
        <p:spPr>
          <a:xfrm flipV="1">
            <a:off x="5922945" y="4377218"/>
            <a:ext cx="633347" cy="5530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/>
          <p:cNvCxnSpPr/>
          <p:nvPr/>
        </p:nvCxnSpPr>
        <p:spPr>
          <a:xfrm flipH="1" flipV="1">
            <a:off x="3248527" y="5154625"/>
            <a:ext cx="664263" cy="3074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/>
          <p:nvPr/>
        </p:nvCxnSpPr>
        <p:spPr>
          <a:xfrm flipH="1" flipV="1">
            <a:off x="5890519" y="5151866"/>
            <a:ext cx="664263" cy="3074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字方塊 66"/>
          <p:cNvSpPr txBox="1"/>
          <p:nvPr/>
        </p:nvSpPr>
        <p:spPr>
          <a:xfrm>
            <a:off x="5405702" y="4766177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……</a:t>
            </a:r>
            <a:endParaRPr lang="zh-TW" altLang="en-US" dirty="0"/>
          </a:p>
        </p:txBody>
      </p:sp>
      <p:sp>
        <p:nvSpPr>
          <p:cNvPr id="68" name="左大括弧 67"/>
          <p:cNvSpPr/>
          <p:nvPr/>
        </p:nvSpPr>
        <p:spPr>
          <a:xfrm rot="16200000">
            <a:off x="4832070" y="3090182"/>
            <a:ext cx="202807" cy="6186318"/>
          </a:xfrm>
          <a:prstGeom prst="leftBrace">
            <a:avLst>
              <a:gd name="adj1" fmla="val 8813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文字方塊 68"/>
          <p:cNvSpPr txBox="1"/>
          <p:nvPr/>
        </p:nvSpPr>
        <p:spPr>
          <a:xfrm>
            <a:off x="2135358" y="6227749"/>
            <a:ext cx="56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Variables whose number depends on the problem size </a:t>
            </a:r>
            <a:endParaRPr lang="zh-TW" altLang="en-US" dirty="0"/>
          </a:p>
        </p:txBody>
      </p:sp>
      <p:grpSp>
        <p:nvGrpSpPr>
          <p:cNvPr id="78" name="群組 77"/>
          <p:cNvGrpSpPr/>
          <p:nvPr/>
        </p:nvGrpSpPr>
        <p:grpSpPr>
          <a:xfrm>
            <a:off x="1874536" y="5496459"/>
            <a:ext cx="1375333" cy="529235"/>
            <a:chOff x="1874536" y="5480324"/>
            <a:chExt cx="1375333" cy="529235"/>
          </a:xfrm>
        </p:grpSpPr>
        <p:sp>
          <p:nvSpPr>
            <p:cNvPr id="8" name="矩形 7"/>
            <p:cNvSpPr/>
            <p:nvPr/>
          </p:nvSpPr>
          <p:spPr>
            <a:xfrm>
              <a:off x="1874536" y="5742522"/>
              <a:ext cx="260822" cy="26703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a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直線單箭頭接點 24"/>
            <p:cNvCxnSpPr/>
            <p:nvPr/>
          </p:nvCxnSpPr>
          <p:spPr>
            <a:xfrm>
              <a:off x="2004947" y="5480324"/>
              <a:ext cx="0" cy="22456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/>
            <p:cNvSpPr/>
            <p:nvPr/>
          </p:nvSpPr>
          <p:spPr>
            <a:xfrm>
              <a:off x="2250034" y="5742522"/>
              <a:ext cx="260822" cy="26703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n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2" name="直線單箭頭接點 71"/>
            <p:cNvCxnSpPr/>
            <p:nvPr/>
          </p:nvCxnSpPr>
          <p:spPr>
            <a:xfrm>
              <a:off x="2380445" y="5480324"/>
              <a:ext cx="0" cy="22456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/>
            <p:cNvSpPr/>
            <p:nvPr/>
          </p:nvSpPr>
          <p:spPr>
            <a:xfrm>
              <a:off x="2625532" y="5742522"/>
              <a:ext cx="260822" cy="26703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..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4" name="直線單箭頭接點 73"/>
            <p:cNvCxnSpPr/>
            <p:nvPr/>
          </p:nvCxnSpPr>
          <p:spPr>
            <a:xfrm>
              <a:off x="2755943" y="5480324"/>
              <a:ext cx="0" cy="22456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矩形 74"/>
            <p:cNvSpPr/>
            <p:nvPr/>
          </p:nvSpPr>
          <p:spPr>
            <a:xfrm>
              <a:off x="2989047" y="5742522"/>
              <a:ext cx="260822" cy="26703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..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6" name="直線單箭頭接點 75"/>
            <p:cNvCxnSpPr/>
            <p:nvPr/>
          </p:nvCxnSpPr>
          <p:spPr>
            <a:xfrm>
              <a:off x="3119458" y="5480324"/>
              <a:ext cx="0" cy="22456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群組 78"/>
          <p:cNvGrpSpPr/>
          <p:nvPr/>
        </p:nvGrpSpPr>
        <p:grpSpPr>
          <a:xfrm>
            <a:off x="3948779" y="5496459"/>
            <a:ext cx="1375333" cy="529235"/>
            <a:chOff x="1874536" y="5480324"/>
            <a:chExt cx="1375333" cy="529235"/>
          </a:xfrm>
        </p:grpSpPr>
        <p:sp>
          <p:nvSpPr>
            <p:cNvPr id="80" name="矩形 79"/>
            <p:cNvSpPr/>
            <p:nvPr/>
          </p:nvSpPr>
          <p:spPr>
            <a:xfrm>
              <a:off x="1874536" y="5742522"/>
              <a:ext cx="260822" cy="26703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a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1" name="直線單箭頭接點 80"/>
            <p:cNvCxnSpPr/>
            <p:nvPr/>
          </p:nvCxnSpPr>
          <p:spPr>
            <a:xfrm>
              <a:off x="2004947" y="5480324"/>
              <a:ext cx="0" cy="22456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矩形 81"/>
            <p:cNvSpPr/>
            <p:nvPr/>
          </p:nvSpPr>
          <p:spPr>
            <a:xfrm>
              <a:off x="2250034" y="5742522"/>
              <a:ext cx="260822" cy="26703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n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3" name="直線單箭頭接點 82"/>
            <p:cNvCxnSpPr/>
            <p:nvPr/>
          </p:nvCxnSpPr>
          <p:spPr>
            <a:xfrm>
              <a:off x="2380445" y="5480324"/>
              <a:ext cx="0" cy="22456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矩形 83"/>
            <p:cNvSpPr/>
            <p:nvPr/>
          </p:nvSpPr>
          <p:spPr>
            <a:xfrm>
              <a:off x="2625532" y="5742522"/>
              <a:ext cx="260822" cy="26703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..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5" name="直線單箭頭接點 84"/>
            <p:cNvCxnSpPr/>
            <p:nvPr/>
          </p:nvCxnSpPr>
          <p:spPr>
            <a:xfrm>
              <a:off x="2755943" y="5480324"/>
              <a:ext cx="0" cy="22456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矩形 85"/>
            <p:cNvSpPr/>
            <p:nvPr/>
          </p:nvSpPr>
          <p:spPr>
            <a:xfrm>
              <a:off x="2989047" y="5742522"/>
              <a:ext cx="260822" cy="26703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..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7" name="直線單箭頭接點 86"/>
            <p:cNvCxnSpPr/>
            <p:nvPr/>
          </p:nvCxnSpPr>
          <p:spPr>
            <a:xfrm>
              <a:off x="3119458" y="5480324"/>
              <a:ext cx="0" cy="22456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群組 87"/>
          <p:cNvGrpSpPr/>
          <p:nvPr/>
        </p:nvGrpSpPr>
        <p:grpSpPr>
          <a:xfrm>
            <a:off x="6619621" y="5496459"/>
            <a:ext cx="1375333" cy="529235"/>
            <a:chOff x="1874536" y="5480324"/>
            <a:chExt cx="1375333" cy="529235"/>
          </a:xfrm>
        </p:grpSpPr>
        <p:sp>
          <p:nvSpPr>
            <p:cNvPr id="89" name="矩形 88"/>
            <p:cNvSpPr/>
            <p:nvPr/>
          </p:nvSpPr>
          <p:spPr>
            <a:xfrm>
              <a:off x="1874536" y="5742522"/>
              <a:ext cx="260822" cy="26703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a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0" name="直線單箭頭接點 89"/>
            <p:cNvCxnSpPr/>
            <p:nvPr/>
          </p:nvCxnSpPr>
          <p:spPr>
            <a:xfrm>
              <a:off x="2004947" y="5480324"/>
              <a:ext cx="0" cy="22456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矩形 90"/>
            <p:cNvSpPr/>
            <p:nvPr/>
          </p:nvSpPr>
          <p:spPr>
            <a:xfrm>
              <a:off x="2250034" y="5742522"/>
              <a:ext cx="260822" cy="26703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n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2" name="直線單箭頭接點 91"/>
            <p:cNvCxnSpPr/>
            <p:nvPr/>
          </p:nvCxnSpPr>
          <p:spPr>
            <a:xfrm>
              <a:off x="2380445" y="5480324"/>
              <a:ext cx="0" cy="22456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矩形 92"/>
            <p:cNvSpPr/>
            <p:nvPr/>
          </p:nvSpPr>
          <p:spPr>
            <a:xfrm>
              <a:off x="2625532" y="5742522"/>
              <a:ext cx="260822" cy="26703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..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4" name="直線單箭頭接點 93"/>
            <p:cNvCxnSpPr/>
            <p:nvPr/>
          </p:nvCxnSpPr>
          <p:spPr>
            <a:xfrm>
              <a:off x="2755943" y="5480324"/>
              <a:ext cx="0" cy="22456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矩形 94"/>
            <p:cNvSpPr/>
            <p:nvPr/>
          </p:nvSpPr>
          <p:spPr>
            <a:xfrm>
              <a:off x="2989047" y="5742522"/>
              <a:ext cx="260822" cy="26703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..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6" name="直線單箭頭接點 95"/>
            <p:cNvCxnSpPr/>
            <p:nvPr/>
          </p:nvCxnSpPr>
          <p:spPr>
            <a:xfrm>
              <a:off x="3119458" y="5480324"/>
              <a:ext cx="0" cy="22456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直線單箭頭接點 96"/>
          <p:cNvCxnSpPr/>
          <p:nvPr/>
        </p:nvCxnSpPr>
        <p:spPr>
          <a:xfrm flipH="1">
            <a:off x="1446865" y="5334255"/>
            <a:ext cx="40028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文字方塊 98"/>
          <p:cNvSpPr txBox="1"/>
          <p:nvPr/>
        </p:nvSpPr>
        <p:spPr>
          <a:xfrm>
            <a:off x="646916" y="514958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output</a:t>
            </a:r>
            <a:endParaRPr lang="zh-TW" altLang="en-US" dirty="0"/>
          </a:p>
        </p:txBody>
      </p:sp>
      <p:sp>
        <p:nvSpPr>
          <p:cNvPr id="59" name="文字方塊 58"/>
          <p:cNvSpPr txBox="1"/>
          <p:nvPr/>
        </p:nvSpPr>
        <p:spPr>
          <a:xfrm>
            <a:off x="203200" y="5740400"/>
            <a:ext cx="1599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Return value</a:t>
            </a:r>
          </a:p>
          <a:p>
            <a:r>
              <a:rPr lang="en-US" altLang="zh-TW" dirty="0" smtClean="0"/>
              <a:t>Return address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69296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Time Complexity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 smtClean="0"/>
                  <a:t>Breakdown</a:t>
                </a:r>
              </a:p>
              <a:p>
                <a:pPr lvl="1"/>
                <a:r>
                  <a:rPr lang="en-US" altLang="zh-TW" dirty="0"/>
                  <a:t>Execution </a:t>
                </a:r>
                <a:r>
                  <a:rPr lang="en-US" altLang="zh-TW" dirty="0" smtClean="0"/>
                  <a:t>time</a:t>
                </a:r>
                <a:endParaRPr lang="en-US" altLang="zh-TW" dirty="0"/>
              </a:p>
              <a:p>
                <a:pPr lvl="1"/>
                <a:r>
                  <a:rPr lang="en-US" altLang="zh-TW" dirty="0" smtClean="0"/>
                  <a:t>Compile time (fixed part)</a:t>
                </a:r>
              </a:p>
              <a:p>
                <a:pPr lvl="1"/>
                <a:endParaRPr lang="en-US" altLang="zh-TW" dirty="0" smtClean="0"/>
              </a:p>
              <a:p>
                <a:r>
                  <a:rPr lang="en-US" altLang="zh-TW" dirty="0"/>
                  <a:t>Execution time is important</a:t>
                </a:r>
              </a:p>
              <a:p>
                <a:pPr lvl="1"/>
                <a:r>
                  <a:rPr lang="en-US" altLang="zh-TW" dirty="0"/>
                  <a:t>Problem size,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TW" dirty="0"/>
                  <a:t>,↑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altLang="zh-TW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dirty="0">
                    <a:solidFill>
                      <a:srgbClr val="800080"/>
                    </a:solidFill>
                  </a:rPr>
                  <a:t>execution time,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altLang="zh-TW" dirty="0" smtClean="0">
                    <a:solidFill>
                      <a:srgbClr val="800080"/>
                    </a:solidFill>
                  </a:rPr>
                  <a:t>, may</a:t>
                </a:r>
                <a:r>
                  <a:rPr lang="en-US" altLang="zh-TW" dirty="0" smtClean="0">
                    <a:solidFill>
                      <a:srgbClr val="C00000"/>
                    </a:solidFill>
                  </a:rPr>
                  <a:t/>
                </a:r>
                <a:r>
                  <a:rPr lang="en-US" altLang="zh-TW" dirty="0" smtClean="0"/>
                  <a:t>↑</a:t>
                </a:r>
                <a:endParaRPr lang="en-US" altLang="zh-TW" dirty="0"/>
              </a:p>
              <a:p>
                <a:pPr lvl="1"/>
                <a:endParaRPr lang="en-US" altLang="zh-TW" dirty="0" smtClean="0"/>
              </a:p>
              <a:p>
                <a:r>
                  <a:rPr lang="en-US" altLang="zh-TW" dirty="0"/>
                  <a:t>Compile time is less important</a:t>
                </a:r>
              </a:p>
              <a:p>
                <a:pPr lvl="1"/>
                <a:r>
                  <a:rPr lang="en-US" altLang="zh-TW" dirty="0">
                    <a:solidFill>
                      <a:srgbClr val="800080"/>
                    </a:solidFill>
                  </a:rPr>
                  <a:t>Independent</a:t>
                </a:r>
                <a:r>
                  <a:rPr lang="en-US" altLang="zh-TW" dirty="0"/>
                  <a:t> of </a:t>
                </a:r>
                <a:r>
                  <a:rPr lang="en-US" altLang="zh-TW" dirty="0" smtClean="0"/>
                  <a:t>problem size,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altLang="zh-TW" dirty="0">
                  <a:solidFill>
                    <a:srgbClr val="800080"/>
                  </a:solidFill>
                </a:endParaRPr>
              </a:p>
              <a:p>
                <a:pPr lvl="1"/>
                <a:r>
                  <a:rPr lang="en-US" altLang="zh-TW" dirty="0"/>
                  <a:t>Only present for the first execution</a:t>
                </a:r>
              </a:p>
              <a:p>
                <a:pPr lvl="1"/>
                <a:endParaRPr lang="en-US" altLang="zh-TW" dirty="0" smtClean="0"/>
              </a:p>
              <a:p>
                <a:pPr lvl="4"/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95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844596" y="1500202"/>
            <a:ext cx="2959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/>
              <a:t>T(P) = </a:t>
            </a:r>
            <a:r>
              <a:rPr lang="en-US" altLang="zh-TW" sz="2800" dirty="0" err="1" smtClean="0"/>
              <a:t>t</a:t>
            </a:r>
            <a:r>
              <a:rPr lang="en-US" altLang="zh-TW" sz="2800" baseline="-25000" dirty="0" err="1" smtClean="0"/>
              <a:t>compile</a:t>
            </a:r>
            <a:r>
              <a:rPr lang="en-US" altLang="zh-TW" sz="2800" baseline="-25000" dirty="0" smtClean="0"/>
              <a:t> </a:t>
            </a:r>
            <a:r>
              <a:rPr lang="en-US" altLang="zh-TW" sz="2800" dirty="0" smtClean="0"/>
              <a:t>+ </a:t>
            </a:r>
            <a:r>
              <a:rPr lang="en-US" altLang="zh-TW" sz="2800" dirty="0" err="1" smtClean="0"/>
              <a:t>t</a:t>
            </a:r>
            <a:r>
              <a:rPr lang="en-US" altLang="zh-TW" sz="2800" baseline="-25000" dirty="0" err="1" smtClean="0"/>
              <a:t>p</a:t>
            </a:r>
            <a:r>
              <a:rPr lang="en-US" altLang="zh-TW" sz="2800" dirty="0" smtClean="0"/>
              <a:t>(n)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20724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Methods to Derive Execution Time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altLang="zh-TW" dirty="0" smtClean="0"/>
                  <a:t>Derive the exact formula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𝐴𝐷𝐷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𝑆𝑈𝐵</m:t>
                    </m:r>
                    <m:d>
                      <m:d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𝑀𝑈𝐿</m:t>
                    </m:r>
                    <m:d>
                      <m:d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altLang="zh-TW" dirty="0" smtClean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altLang="zh-TW" dirty="0" smtClean="0"/>
                  <a:t>However, it is almost impossible to obtain such a formula in real world</a:t>
                </a:r>
              </a:p>
              <a:p>
                <a:pPr lvl="2"/>
                <a:endParaRPr lang="en-US" altLang="zh-TW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zh-TW" dirty="0" smtClean="0"/>
                  <a:t>Step counts</a:t>
                </a:r>
              </a:p>
              <a:p>
                <a:pPr lvl="1"/>
                <a:endParaRPr lang="en-US" altLang="zh-TW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zh-TW" dirty="0" smtClean="0"/>
                  <a:t>Asymptotic</a:t>
                </a:r>
                <a:r>
                  <a:rPr lang="zh-TW" altLang="en-US" dirty="0" smtClean="0"/>
                  <a:t/>
                </a:r>
                <a:r>
                  <a:rPr lang="en-US" altLang="zh-TW" dirty="0" smtClean="0"/>
                  <a:t>notation (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漸近表示法</a:t>
                </a:r>
                <a:r>
                  <a:rPr lang="en-US" altLang="zh-TW" dirty="0" smtClean="0"/>
                  <a:t>) of step counts</a:t>
                </a:r>
              </a:p>
              <a:p>
                <a:pPr lvl="1"/>
                <a:endParaRPr lang="en-US" altLang="zh-TW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zh-TW" dirty="0" smtClean="0"/>
                  <a:t>Real </a:t>
                </a:r>
                <a:r>
                  <a:rPr lang="en-US" altLang="zh-TW" dirty="0"/>
                  <a:t>system measurement</a:t>
                </a:r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23" t="-2353" r="-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800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Step Count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zh-TW" dirty="0" smtClean="0"/>
                  <a:t>Definition of a step</a:t>
                </a:r>
                <a:endParaRPr lang="en-US" altLang="zh-TW" dirty="0"/>
              </a:p>
              <a:p>
                <a:pPr lvl="1"/>
                <a:r>
                  <a:rPr lang="en-US" altLang="zh-TW" dirty="0" smtClean="0"/>
                  <a:t>A segment </a:t>
                </a:r>
                <a:r>
                  <a:rPr lang="en-US" altLang="zh-TW" dirty="0"/>
                  <a:t>of program whose </a:t>
                </a:r>
                <a:r>
                  <a:rPr lang="en-US" altLang="zh-TW" dirty="0">
                    <a:solidFill>
                      <a:srgbClr val="800080"/>
                    </a:solidFill>
                  </a:rPr>
                  <a:t>execution time is independent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of </a:t>
                </a:r>
                <a:r>
                  <a:rPr lang="en-US" altLang="zh-TW" dirty="0">
                    <a:solidFill>
                      <a:srgbClr val="800080"/>
                    </a:solidFill>
                  </a:rPr>
                  <a:t>problem </a:t>
                </a:r>
                <a:r>
                  <a:rPr lang="en-US" altLang="zh-TW" dirty="0" smtClean="0">
                    <a:solidFill>
                      <a:srgbClr val="800080"/>
                    </a:solidFill>
                  </a:rPr>
                  <a:t>size</a:t>
                </a:r>
              </a:p>
              <a:p>
                <a:pPr lvl="2"/>
                <a:endParaRPr lang="en-US" altLang="zh-TW" dirty="0" smtClean="0">
                  <a:solidFill>
                    <a:srgbClr val="C00000"/>
                  </a:solidFill>
                </a:endParaRPr>
              </a:p>
              <a:p>
                <a:r>
                  <a:rPr lang="en-US" altLang="zh-TW" dirty="0" smtClean="0"/>
                  <a:t>Example of a step</a:t>
                </a:r>
              </a:p>
              <a:p>
                <a:pPr lvl="1">
                  <a:tabLst>
                    <a:tab pos="4394200" algn="l"/>
                  </a:tabLst>
                </a:pPr>
                <a:r>
                  <a:rPr lang="en-US" altLang="zh-TW" dirty="0" smtClean="0"/>
                  <a:t>One addition  	</a:t>
                </a:r>
                <a:r>
                  <a:rPr lang="en-US" altLang="zh-TW" dirty="0" smtClean="0">
                    <a:sym typeface="Wingdings" panose="05000000000000000000" pitchFamily="2" charset="2"/>
                  </a:rPr>
                  <a:t> a step</a:t>
                </a:r>
                <a:endParaRPr lang="en-US" altLang="zh-TW" dirty="0" smtClean="0"/>
              </a:p>
              <a:p>
                <a:pPr lvl="1">
                  <a:tabLst>
                    <a:tab pos="4394200" algn="l"/>
                  </a:tabLst>
                </a:pPr>
                <a:r>
                  <a:rPr lang="en-US" altLang="zh-TW" dirty="0"/>
                  <a:t>One </a:t>
                </a:r>
                <a:r>
                  <a:rPr lang="en-US" altLang="zh-TW" dirty="0" smtClean="0"/>
                  <a:t>multiplication  	</a:t>
                </a:r>
                <a:r>
                  <a:rPr lang="en-US" altLang="zh-TW" dirty="0" smtClean="0">
                    <a:sym typeface="Wingdings" panose="05000000000000000000" pitchFamily="2" charset="2"/>
                  </a:rPr>
                  <a:t> a step</a:t>
                </a:r>
                <a:endParaRPr lang="en-US" altLang="zh-TW" dirty="0"/>
              </a:p>
              <a:p>
                <a:pPr lvl="1">
                  <a:tabLst>
                    <a:tab pos="4394200" algn="l"/>
                  </a:tabLst>
                </a:pPr>
                <a:r>
                  <a:rPr lang="en-US" altLang="zh-TW" dirty="0" smtClean="0"/>
                  <a:t>1000 </a:t>
                </a:r>
                <a:r>
                  <a:rPr lang="en-US" altLang="zh-TW" dirty="0"/>
                  <a:t>additions </a:t>
                </a:r>
                <a:r>
                  <a:rPr lang="en-US" altLang="zh-TW" dirty="0" smtClean="0"/>
                  <a:t/>
                </a:r>
                <a:r>
                  <a:rPr lang="en-US" altLang="zh-TW" dirty="0" smtClean="0">
                    <a:sym typeface="Wingdings" panose="05000000000000000000" pitchFamily="2" charset="2"/>
                  </a:rPr>
                  <a:t> </a:t>
                </a:r>
                <a:r>
                  <a:rPr lang="en-US" altLang="zh-TW" dirty="0">
                    <a:sym typeface="Wingdings" panose="05000000000000000000" pitchFamily="2" charset="2"/>
                  </a:rPr>
                  <a:t>a step</a:t>
                </a:r>
                <a:endParaRPr lang="en-US" altLang="zh-TW" dirty="0" smtClean="0"/>
              </a:p>
              <a:p>
                <a:pPr lvl="1">
                  <a:tabLst>
                    <a:tab pos="4394200" algn="l"/>
                  </a:tabLst>
                </a:pPr>
                <a:r>
                  <a:rPr lang="en-US" altLang="zh-TW" dirty="0" smtClean="0"/>
                  <a:t>1000 </a:t>
                </a:r>
                <a:r>
                  <a:rPr lang="en-US" altLang="zh-TW" dirty="0"/>
                  <a:t>multiplications </a:t>
                </a:r>
                <a:r>
                  <a:rPr lang="en-US" altLang="zh-TW" dirty="0" smtClean="0"/>
                  <a:t/>
                </a:r>
                <a:r>
                  <a:rPr lang="en-US" altLang="zh-TW" dirty="0" smtClean="0">
                    <a:sym typeface="Wingdings" panose="05000000000000000000" pitchFamily="2" charset="2"/>
                  </a:rPr>
                  <a:t> </a:t>
                </a:r>
                <a:r>
                  <a:rPr lang="en-US" altLang="zh-TW" dirty="0">
                    <a:sym typeface="Wingdings" panose="05000000000000000000" pitchFamily="2" charset="2"/>
                  </a:rPr>
                  <a:t>a step</a:t>
                </a:r>
                <a:endParaRPr lang="en-US" altLang="zh-TW" dirty="0" smtClean="0"/>
              </a:p>
              <a:p>
                <a:pPr lvl="1">
                  <a:tabLst>
                    <a:tab pos="4394200" algn="l"/>
                  </a:tabLst>
                </a:pPr>
                <a:r>
                  <a:rPr lang="en-US" altLang="zh-TW" dirty="0" smtClean="0"/>
                  <a:t>r = </a:t>
                </a:r>
                <a:r>
                  <a:rPr lang="en-US" altLang="zh-TW" dirty="0" err="1" smtClean="0"/>
                  <a:t>a+b+b</a:t>
                </a:r>
                <a:r>
                  <a:rPr lang="en-US" altLang="zh-TW" dirty="0" smtClean="0"/>
                  <a:t>*c+(</a:t>
                </a:r>
                <a:r>
                  <a:rPr lang="en-US" altLang="zh-TW" dirty="0" err="1" smtClean="0"/>
                  <a:t>a+b-c</a:t>
                </a:r>
                <a:r>
                  <a:rPr lang="en-US" altLang="zh-TW" dirty="0" smtClean="0"/>
                  <a:t>)/(</a:t>
                </a:r>
                <a:r>
                  <a:rPr lang="en-US" altLang="zh-TW" dirty="0" err="1" smtClean="0"/>
                  <a:t>a+b</a:t>
                </a:r>
                <a:r>
                  <a:rPr lang="en-US" altLang="zh-TW" dirty="0" smtClean="0"/>
                  <a:t>)+</a:t>
                </a:r>
                <a:r>
                  <a:rPr lang="en-US" altLang="zh-TW" dirty="0"/>
                  <a:t>4.0 </a:t>
                </a:r>
                <a:r>
                  <a:rPr lang="en-US" altLang="zh-TW" dirty="0" smtClean="0"/>
                  <a:t/>
                </a:r>
                <a:r>
                  <a:rPr lang="en-US" altLang="zh-TW" dirty="0" smtClean="0">
                    <a:sym typeface="Wingdings" panose="05000000000000000000" pitchFamily="2" charset="2"/>
                  </a:rPr>
                  <a:t> </a:t>
                </a:r>
                <a:r>
                  <a:rPr lang="en-US" altLang="zh-TW" dirty="0">
                    <a:sym typeface="Wingdings" panose="05000000000000000000" pitchFamily="2" charset="2"/>
                  </a:rPr>
                  <a:t>a step</a:t>
                </a:r>
                <a:endParaRPr lang="en-US" altLang="zh-TW" dirty="0" smtClean="0"/>
              </a:p>
              <a:p>
                <a:pPr lvl="2"/>
                <a:endParaRPr lang="en-US" altLang="zh-TW" dirty="0" smtClean="0"/>
              </a:p>
              <a:p>
                <a:r>
                  <a:rPr lang="en-US" altLang="zh-TW" dirty="0"/>
                  <a:t>The </a:t>
                </a:r>
                <a:r>
                  <a:rPr lang="en-US" altLang="zh-TW" dirty="0" smtClean="0"/>
                  <a:t>following one is NOT a step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TW" dirty="0" smtClean="0"/>
                  <a:t> additions, where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TW" dirty="0" smtClean="0"/>
                  <a:t> is the size of the input array</a:t>
                </a:r>
              </a:p>
              <a:p>
                <a:pPr marL="457200" lvl="1" indent="0">
                  <a:buNone/>
                </a:pPr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59" t="-27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6278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800080"/>
                </a:solidFill>
              </a:rPr>
              <a:t>Zero-Step</a:t>
            </a:r>
            <a:r>
              <a:rPr lang="en-US" altLang="zh-TW" dirty="0" smtClean="0"/>
              <a:t> Program Segments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2"/>
            <a:ext cx="7886700" cy="4921947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Comments</a:t>
            </a:r>
          </a:p>
          <a:p>
            <a:pPr lvl="1"/>
            <a:r>
              <a:rPr lang="en-US" altLang="zh-TW" dirty="0" smtClean="0"/>
              <a:t>// this is binary search</a:t>
            </a:r>
          </a:p>
          <a:p>
            <a:pPr lvl="1"/>
            <a:r>
              <a:rPr lang="en-US" altLang="zh-TW" dirty="0" smtClean="0"/>
              <a:t>/* this is </a:t>
            </a:r>
            <a:br>
              <a:rPr lang="en-US" altLang="zh-TW" dirty="0" smtClean="0"/>
            </a:br>
            <a:r>
              <a:rPr lang="en-US" altLang="zh-TW" dirty="0" smtClean="0"/>
              <a:t>  * selection sort</a:t>
            </a:r>
            <a:br>
              <a:rPr lang="en-US" altLang="zh-TW" dirty="0" smtClean="0"/>
            </a:br>
            <a:r>
              <a:rPr lang="en-US" altLang="zh-TW" dirty="0" smtClean="0"/>
              <a:t>  */</a:t>
            </a:r>
          </a:p>
          <a:p>
            <a:r>
              <a:rPr lang="en-US" altLang="zh-TW" dirty="0" smtClean="0"/>
              <a:t>Declarative statements of variables and functions</a:t>
            </a:r>
          </a:p>
          <a:p>
            <a:pPr lvl="1"/>
            <a:r>
              <a:rPr lang="en-US" altLang="zh-TW" dirty="0" err="1"/>
              <a:t>int</a:t>
            </a:r>
            <a:r>
              <a:rPr lang="en-US" altLang="zh-TW" dirty="0"/>
              <a:t> a;</a:t>
            </a:r>
          </a:p>
          <a:p>
            <a:pPr lvl="1"/>
            <a:r>
              <a:rPr lang="en-US" altLang="zh-TW" dirty="0"/>
              <a:t>float b, c, </a:t>
            </a:r>
            <a:r>
              <a:rPr lang="en-US" altLang="zh-TW" dirty="0" smtClean="0"/>
              <a:t>d;</a:t>
            </a:r>
          </a:p>
          <a:p>
            <a:pPr lvl="1"/>
            <a:r>
              <a:rPr lang="en-US" altLang="zh-TW" dirty="0" err="1" smtClean="0"/>
              <a:t>int</a:t>
            </a:r>
            <a:r>
              <a:rPr lang="en-US" altLang="zh-TW" dirty="0" smtClean="0"/>
              <a:t> </a:t>
            </a:r>
            <a:r>
              <a:rPr lang="en-US" altLang="zh-TW" dirty="0"/>
              <a:t>max(a, b</a:t>
            </a:r>
            <a:r>
              <a:rPr lang="en-US" altLang="zh-TW" dirty="0" smtClean="0"/>
              <a:t>);</a:t>
            </a:r>
          </a:p>
          <a:p>
            <a:pPr marL="285750" indent="-285750"/>
            <a:r>
              <a:rPr lang="en-US" altLang="zh-TW" dirty="0" smtClean="0"/>
              <a:t>Brackets, line labels, and the </a:t>
            </a:r>
            <a:r>
              <a:rPr lang="en-US" altLang="zh-TW" i="1" dirty="0" smtClean="0"/>
              <a:t>else</a:t>
            </a:r>
            <a:r>
              <a:rPr lang="en-US" altLang="zh-TW" dirty="0" smtClean="0"/>
              <a:t> keyword</a:t>
            </a:r>
          </a:p>
          <a:p>
            <a:pPr marL="742950" lvl="1" indent="-285750"/>
            <a:r>
              <a:rPr lang="en-US" altLang="zh-TW" dirty="0" smtClean="0"/>
              <a:t>{</a:t>
            </a:r>
          </a:p>
          <a:p>
            <a:pPr marL="742950" lvl="1" indent="-285750"/>
            <a:r>
              <a:rPr lang="en-US" altLang="zh-TW" dirty="0" smtClean="0"/>
              <a:t>}</a:t>
            </a:r>
          </a:p>
          <a:p>
            <a:pPr marL="742950" lvl="1" indent="-285750"/>
            <a:r>
              <a:rPr lang="en-US" altLang="zh-TW" dirty="0" smtClean="0"/>
              <a:t>} else {</a:t>
            </a:r>
          </a:p>
          <a:p>
            <a:pPr marL="742950" lvl="1" indent="-285750"/>
            <a:r>
              <a:rPr lang="en-US" altLang="zh-TW" dirty="0" smtClean="0"/>
              <a:t>END:</a:t>
            </a:r>
            <a:endParaRPr lang="en-US" altLang="zh-TW" dirty="0"/>
          </a:p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850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800080"/>
                </a:solidFill>
              </a:rPr>
              <a:t>Single-Step</a:t>
            </a:r>
            <a:r>
              <a:rPr lang="en-US" altLang="zh-TW" dirty="0" smtClean="0"/>
              <a:t> </a:t>
            </a:r>
            <a:r>
              <a:rPr lang="en-US" altLang="zh-TW" dirty="0"/>
              <a:t>Program </a:t>
            </a:r>
            <a:r>
              <a:rPr lang="en-US" altLang="zh-TW" dirty="0" smtClean="0"/>
              <a:t>Segments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509333"/>
            <a:ext cx="7886700" cy="48576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dirty="0" smtClean="0"/>
              <a:t>Assignment statements and expressions</a:t>
            </a:r>
          </a:p>
          <a:p>
            <a:pPr lvl="1"/>
            <a:r>
              <a:rPr lang="en-US" altLang="zh-TW" dirty="0" err="1"/>
              <a:t>int</a:t>
            </a:r>
            <a:r>
              <a:rPr lang="en-US" altLang="zh-TW" dirty="0"/>
              <a:t> a = 10;</a:t>
            </a:r>
          </a:p>
          <a:p>
            <a:pPr lvl="1"/>
            <a:r>
              <a:rPr lang="en-US" altLang="zh-TW" dirty="0"/>
              <a:t>b = 0.1;</a:t>
            </a:r>
          </a:p>
          <a:p>
            <a:pPr lvl="1"/>
            <a:r>
              <a:rPr lang="en-US" altLang="zh-TW" dirty="0"/>
              <a:t>c = a + b * d</a:t>
            </a:r>
            <a:r>
              <a:rPr lang="en-US" altLang="zh-TW" dirty="0" smtClean="0"/>
              <a:t>;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</a:rPr>
              <a:t>//expression with no function call</a:t>
            </a:r>
          </a:p>
          <a:p>
            <a:r>
              <a:rPr lang="en-US" altLang="zh-TW" dirty="0" smtClean="0"/>
              <a:t>Looping statements (single-step per loop iteration)</a:t>
            </a:r>
          </a:p>
          <a:p>
            <a:pPr lvl="1"/>
            <a:r>
              <a:rPr lang="en-US" altLang="zh-TW" dirty="0"/>
              <a:t>for(</a:t>
            </a:r>
            <a:r>
              <a:rPr lang="en-US" altLang="zh-TW" dirty="0" err="1"/>
              <a:t>int</a:t>
            </a:r>
            <a:r>
              <a:rPr lang="en-US" altLang="zh-TW" dirty="0"/>
              <a:t> 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=0; </a:t>
            </a:r>
            <a:r>
              <a:rPr lang="en-US" altLang="zh-TW" dirty="0" err="1"/>
              <a:t>i</a:t>
            </a:r>
            <a:r>
              <a:rPr lang="en-US" altLang="zh-TW" dirty="0"/>
              <a:t>&lt;n; </a:t>
            </a:r>
            <a:r>
              <a:rPr lang="en-US" altLang="zh-TW" dirty="0" err="1"/>
              <a:t>i</a:t>
            </a:r>
            <a:r>
              <a:rPr lang="en-US" altLang="zh-TW" dirty="0" smtClean="0"/>
              <a:t>+=3)</a:t>
            </a:r>
            <a:endParaRPr lang="en-US" altLang="zh-TW" dirty="0"/>
          </a:p>
          <a:p>
            <a:pPr lvl="1"/>
            <a:r>
              <a:rPr lang="en-US" altLang="zh-TW" dirty="0" smtClean="0"/>
              <a:t>while(j&lt;n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lvl="1"/>
            <a:r>
              <a:rPr lang="en-US" altLang="zh-TW" dirty="0"/>
              <a:t>do … </a:t>
            </a:r>
            <a:r>
              <a:rPr lang="en-US" altLang="zh-TW" dirty="0" smtClean="0"/>
              <a:t>while(n&gt;10)</a:t>
            </a:r>
          </a:p>
          <a:p>
            <a:r>
              <a:rPr lang="en-US" altLang="zh-TW" dirty="0" smtClean="0"/>
              <a:t>Functions that independent of problem size</a:t>
            </a:r>
          </a:p>
          <a:p>
            <a:pPr lvl="1"/>
            <a:r>
              <a:rPr lang="en-US" altLang="zh-TW" dirty="0" smtClean="0"/>
              <a:t>a = max(b, c)</a:t>
            </a:r>
            <a:endParaRPr lang="en-US" altLang="zh-TW" dirty="0"/>
          </a:p>
          <a:p>
            <a:r>
              <a:rPr lang="en-US" altLang="zh-TW" dirty="0" smtClean="0"/>
              <a:t>Conditional statements</a:t>
            </a:r>
            <a:endParaRPr lang="en-US" altLang="zh-TW" dirty="0"/>
          </a:p>
          <a:p>
            <a:pPr lvl="1"/>
            <a:r>
              <a:rPr lang="en-US" altLang="zh-TW" dirty="0" smtClean="0"/>
              <a:t>if(a &gt; 10)</a:t>
            </a:r>
          </a:p>
          <a:p>
            <a:r>
              <a:rPr lang="en-US" altLang="zh-TW" dirty="0" smtClean="0"/>
              <a:t>Unconditional branches</a:t>
            </a:r>
          </a:p>
          <a:p>
            <a:pPr lvl="1"/>
            <a:r>
              <a:rPr lang="en-US" altLang="zh-TW" dirty="0" err="1" smtClean="0"/>
              <a:t>goto</a:t>
            </a:r>
            <a:r>
              <a:rPr lang="en-US" altLang="zh-TW" dirty="0" smtClean="0"/>
              <a:t>, break, continue, return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601E-3B4E-4928-8AF0-88D45E7837C6}" type="slidenum">
              <a:rPr lang="zh-TW" altLang="en-US" smtClean="0"/>
              <a:pPr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1518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24890</TotalTime>
  <Words>8416</Words>
  <Application>Microsoft Office PowerPoint</Application>
  <PresentationFormat>如螢幕大小 (4:3)</PresentationFormat>
  <Paragraphs>2131</Paragraphs>
  <Slides>166</Slides>
  <Notes>4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166</vt:i4>
      </vt:variant>
    </vt:vector>
  </HeadingPairs>
  <TitlesOfParts>
    <vt:vector size="168" baseType="lpstr">
      <vt:lpstr>Office 佈景主題</vt:lpstr>
      <vt:lpstr>Equation</vt:lpstr>
      <vt:lpstr>Data  Structures</vt:lpstr>
      <vt:lpstr>Outline</vt:lpstr>
      <vt:lpstr>System Life Cycle</vt:lpstr>
      <vt:lpstr>Requirements</vt:lpstr>
      <vt:lpstr>Analysis</vt:lpstr>
      <vt:lpstr>Bottom-up Analysis</vt:lpstr>
      <vt:lpstr>Top-down Analysis</vt:lpstr>
      <vt:lpstr>Risks of Bottom-Up</vt:lpstr>
      <vt:lpstr>Difficulties of Bottom-Up</vt:lpstr>
      <vt:lpstr>Benefits of Top-Down</vt:lpstr>
      <vt:lpstr>Design</vt:lpstr>
      <vt:lpstr>Refinement and Coding</vt:lpstr>
      <vt:lpstr>Verification</vt:lpstr>
      <vt:lpstr>Verification (Cont'd)</vt:lpstr>
      <vt:lpstr>Verification (Cont'd)</vt:lpstr>
      <vt:lpstr>Verification (Cont'd)</vt:lpstr>
      <vt:lpstr>Outline</vt:lpstr>
      <vt:lpstr>Programming Paradigms</vt:lpstr>
      <vt:lpstr>Non-Structured Programming</vt:lpstr>
      <vt:lpstr>Spaghetti Code</vt:lpstr>
      <vt:lpstr>Spaghetti Circuit</vt:lpstr>
      <vt:lpstr>Structured Programming</vt:lpstr>
      <vt:lpstr>Structured Programming (Cont’d)</vt:lpstr>
      <vt:lpstr>Structured Programming (Cont’d)</vt:lpstr>
      <vt:lpstr>Structured Programming (Cont’d)</vt:lpstr>
      <vt:lpstr>Object-Oriented Programming</vt:lpstr>
      <vt:lpstr>Algorithmic/Functional Decomposition</vt:lpstr>
      <vt:lpstr>Object-Oriented (OO) Decomposition</vt:lpstr>
      <vt:lpstr>OO Decomposition (cont'd)</vt:lpstr>
      <vt:lpstr>Definitions</vt:lpstr>
      <vt:lpstr>Definitions</vt:lpstr>
      <vt:lpstr>Evolution of Programming</vt:lpstr>
      <vt:lpstr>History of C++</vt:lpstr>
      <vt:lpstr>Outline</vt:lpstr>
      <vt:lpstr>Definition</vt:lpstr>
      <vt:lpstr>DVD Player Analogy</vt:lpstr>
      <vt:lpstr>Definition</vt:lpstr>
      <vt:lpstr>Data Types in C++</vt:lpstr>
      <vt:lpstr>ADT Example: NaturalNumber </vt:lpstr>
      <vt:lpstr>ADT Example: NaturalNumber </vt:lpstr>
      <vt:lpstr>Advantages of Encapsulation and Abstraction</vt:lpstr>
      <vt:lpstr>Simplify Software Development</vt:lpstr>
      <vt:lpstr>With or Without Data Abstraction</vt:lpstr>
      <vt:lpstr>Two Scenarios</vt:lpstr>
      <vt:lpstr>Testing and Debugging</vt:lpstr>
      <vt:lpstr>Reusability</vt:lpstr>
      <vt:lpstr>Modifications</vt:lpstr>
      <vt:lpstr>Overhead of Adopting ADT</vt:lpstr>
      <vt:lpstr>Outline</vt:lpstr>
      <vt:lpstr>1.4 Basics of C++</vt:lpstr>
      <vt:lpstr>C++ statements &amp; Operators</vt:lpstr>
      <vt:lpstr>Data Declarations in C++</vt:lpstr>
      <vt:lpstr>Input/Output in C++</vt:lpstr>
      <vt:lpstr>Functions in C++</vt:lpstr>
      <vt:lpstr>Parameter Passing in C++</vt:lpstr>
      <vt:lpstr>Function Name Overloading in C++</vt:lpstr>
      <vt:lpstr>Dynamic Memory Allocation in C++</vt:lpstr>
      <vt:lpstr>Exceptions</vt:lpstr>
      <vt:lpstr>Exceptions -- Handling</vt:lpstr>
      <vt:lpstr>Outline</vt:lpstr>
      <vt:lpstr>Algorithm </vt:lpstr>
      <vt:lpstr>Algorithm (Definition)</vt:lpstr>
      <vt:lpstr>Algorithms vs. Programs</vt:lpstr>
      <vt:lpstr>Algorithms vs. Programs (Cont’d)</vt:lpstr>
      <vt:lpstr>Algorithms vs. Programs (Cont’d)</vt:lpstr>
      <vt:lpstr>10000 Factorial </vt:lpstr>
      <vt:lpstr>Algorithms vs. Programs (Cont’d)</vt:lpstr>
      <vt:lpstr>Describing Algorithms</vt:lpstr>
      <vt:lpstr>Algorithm Specification</vt:lpstr>
      <vt:lpstr>Selection Sort</vt:lpstr>
      <vt:lpstr>Selection Sort — C++</vt:lpstr>
      <vt:lpstr>Illustration</vt:lpstr>
      <vt:lpstr>Selection Sort — Proof</vt:lpstr>
      <vt:lpstr>Binary Search</vt:lpstr>
      <vt:lpstr>Binary Search — Pseudocode</vt:lpstr>
      <vt:lpstr>Binary Search — C++</vt:lpstr>
      <vt:lpstr>Correctness Proof</vt:lpstr>
      <vt:lpstr>Binary Search ― Illustration</vt:lpstr>
      <vt:lpstr>Recursion</vt:lpstr>
      <vt:lpstr>Recursion (Cont’d)</vt:lpstr>
      <vt:lpstr>Develop Recursion</vt:lpstr>
      <vt:lpstr>Recursive Selection Sort</vt:lpstr>
      <vt:lpstr>Recursive Selection Sort</vt:lpstr>
      <vt:lpstr>Recursive Binary Search</vt:lpstr>
      <vt:lpstr>Recursive Binary Search</vt:lpstr>
      <vt:lpstr>Permutation Generator</vt:lpstr>
      <vt:lpstr>Permutation Generator  — Observation</vt:lpstr>
      <vt:lpstr>Recursive Permutation Generator </vt:lpstr>
      <vt:lpstr>Outline</vt:lpstr>
      <vt:lpstr>Criteria for Judging a Program</vt:lpstr>
      <vt:lpstr>Complexity</vt:lpstr>
      <vt:lpstr>Space Complexity </vt:lpstr>
      <vt:lpstr>Space Complexity (Cont’d)</vt:lpstr>
      <vt:lpstr>Space Complexity</vt:lpstr>
      <vt:lpstr>Time Complexity</vt:lpstr>
      <vt:lpstr>Methods to Derive Execution Time</vt:lpstr>
      <vt:lpstr>Step Count</vt:lpstr>
      <vt:lpstr>Zero-Step Program Segments</vt:lpstr>
      <vt:lpstr>Single-Step Program Segments</vt:lpstr>
      <vt:lpstr>Those May Depend on Problem Size</vt:lpstr>
      <vt:lpstr>Methods of Obtaining Step Count</vt:lpstr>
      <vt:lpstr>Step Counting — Example 1 </vt:lpstr>
      <vt:lpstr>Step Counting Using Instrumentation</vt:lpstr>
      <vt:lpstr>Step Counting Using a Table</vt:lpstr>
      <vt:lpstr>Step Counting — Example 2</vt:lpstr>
      <vt:lpstr>Step Counting — Instrumentation</vt:lpstr>
      <vt:lpstr>Step Counting  — Table</vt:lpstr>
      <vt:lpstr>Solving Recurrence</vt:lpstr>
      <vt:lpstr>Step Counting — Example 3</vt:lpstr>
      <vt:lpstr>Step Counting — Instrumentation</vt:lpstr>
      <vt:lpstr>Step Counting — Simplified</vt:lpstr>
      <vt:lpstr>Step Counting — Table</vt:lpstr>
      <vt:lpstr>Step Counting — Example 4</vt:lpstr>
      <vt:lpstr>3 Kinds of Step Counts</vt:lpstr>
      <vt:lpstr>Inexactness of Step Count</vt:lpstr>
      <vt:lpstr>Motivation of Asymptotic Notation </vt:lpstr>
      <vt:lpstr>Asymptotic Notations (O, Ω, Θ)</vt:lpstr>
      <vt:lpstr>Asymptotic Notations (O)</vt:lpstr>
      <vt:lpstr>Examples of Asymptotic Notations </vt:lpstr>
      <vt:lpstr>Examples of Asymptotic Notations </vt:lpstr>
      <vt:lpstr>Asymptotic Notations (Θ)</vt:lpstr>
      <vt:lpstr>Examples of Asymptotic Notations </vt:lpstr>
      <vt:lpstr>Asymptotic Notations (Ω)</vt:lpstr>
      <vt:lpstr>Examples of Asymptotic Notations </vt:lpstr>
      <vt:lpstr>Examples of Asymptotic Notations </vt:lpstr>
      <vt:lpstr>Asymptotic Notations (O, Ω, Θ)</vt:lpstr>
      <vt:lpstr>Big O Definitions  </vt:lpstr>
      <vt:lpstr>Big O Definitions (Cont’d)</vt:lpstr>
      <vt:lpstr>Big O of a Polynomial Function</vt:lpstr>
      <vt:lpstr>Common Big O Hierarchy</vt:lpstr>
      <vt:lpstr>Omega Definitions </vt:lpstr>
      <vt:lpstr>Omega Definitions (Cont’d)</vt:lpstr>
      <vt:lpstr>Theta Definitions </vt:lpstr>
      <vt:lpstr>Step Counting — Asymptotic Notation</vt:lpstr>
      <vt:lpstr>Step Counting — Asymptotic Notation</vt:lpstr>
      <vt:lpstr>Step Counting — Asymptotic Notation</vt:lpstr>
      <vt:lpstr>Recursive Permutation Generator </vt:lpstr>
      <vt:lpstr>Recursive Permutation Generator </vt:lpstr>
      <vt:lpstr>Binary Search</vt:lpstr>
      <vt:lpstr>Magic Square</vt:lpstr>
      <vt:lpstr>H. Coxeter Rule for Magic Square</vt:lpstr>
      <vt:lpstr>Magic Square Underlying Concept</vt:lpstr>
      <vt:lpstr>Magic Square Algorithm</vt:lpstr>
      <vt:lpstr> </vt:lpstr>
      <vt:lpstr>Magic Square (Cont’d)</vt:lpstr>
      <vt:lpstr>Practical Complexities</vt:lpstr>
      <vt:lpstr>Practice Complexity</vt:lpstr>
      <vt:lpstr>Limitations of asymptotic analysis</vt:lpstr>
      <vt:lpstr>Memory Hierarchy</vt:lpstr>
      <vt:lpstr>Performance Measurement</vt:lpstr>
      <vt:lpstr>Performance Measurement</vt:lpstr>
      <vt:lpstr>Timing In C++</vt:lpstr>
      <vt:lpstr>Shortcoming</vt:lpstr>
      <vt:lpstr>Accurate Timing</vt:lpstr>
      <vt:lpstr>Accuracy</vt:lpstr>
      <vt:lpstr>What Went Wrong?</vt:lpstr>
      <vt:lpstr>The Fix</vt:lpstr>
      <vt:lpstr>Bad Way To Time</vt:lpstr>
      <vt:lpstr>Another Bad Way To Time</vt:lpstr>
      <vt:lpstr>Measuring SequentialSearch()</vt:lpstr>
      <vt:lpstr>Measuring SequentialSearch()</vt:lpstr>
      <vt:lpstr>Measuring SequentialSearch()</vt:lpstr>
      <vt:lpstr>投影片 163</vt:lpstr>
      <vt:lpstr>Alan Turing</vt:lpstr>
      <vt:lpstr>Common Big O Hierarchy</vt:lpstr>
      <vt:lpstr>Time Complexity of Learning DS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Structures</dc:title>
  <dc:creator>n</dc:creator>
  <cp:lastModifiedBy>x</cp:lastModifiedBy>
  <cp:revision>1070</cp:revision>
  <dcterms:created xsi:type="dcterms:W3CDTF">2015-02-24T08:12:54Z</dcterms:created>
  <dcterms:modified xsi:type="dcterms:W3CDTF">2021-02-21T12:07:21Z</dcterms:modified>
</cp:coreProperties>
</file>