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8" r:id="rId4"/>
    <p:sldId id="261" r:id="rId5"/>
    <p:sldId id="259" r:id="rId6"/>
    <p:sldId id="260" r:id="rId7"/>
    <p:sldId id="266" r:id="rId8"/>
    <p:sldId id="267" r:id="rId9"/>
    <p:sldId id="263" r:id="rId10"/>
    <p:sldId id="264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49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427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7EFB5-9193-47CF-875D-5B96CA8F3DD3}" type="datetimeFigureOut">
              <a:rPr lang="zh-TW" altLang="en-US" smtClean="0"/>
              <a:t>2018/5/14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DD99-FB7E-43E6-B799-40F434AD51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4982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7EFB5-9193-47CF-875D-5B96CA8F3DD3}" type="datetimeFigureOut">
              <a:rPr lang="zh-TW" altLang="en-US" smtClean="0"/>
              <a:t>2018/5/14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DD99-FB7E-43E6-B799-40F434AD51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8860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7EFB5-9193-47CF-875D-5B96CA8F3DD3}" type="datetimeFigureOut">
              <a:rPr lang="zh-TW" altLang="en-US" smtClean="0"/>
              <a:t>2018/5/14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DD99-FB7E-43E6-B799-40F434AD51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4594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7EFB5-9193-47CF-875D-5B96CA8F3DD3}" type="datetimeFigureOut">
              <a:rPr lang="zh-TW" altLang="en-US" smtClean="0"/>
              <a:t>2018/5/14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DD99-FB7E-43E6-B799-40F434AD51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3310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7EFB5-9193-47CF-875D-5B96CA8F3DD3}" type="datetimeFigureOut">
              <a:rPr lang="zh-TW" altLang="en-US" smtClean="0"/>
              <a:t>2018/5/14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DD99-FB7E-43E6-B799-40F434AD51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6861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7EFB5-9193-47CF-875D-5B96CA8F3DD3}" type="datetimeFigureOut">
              <a:rPr lang="zh-TW" altLang="en-US" smtClean="0"/>
              <a:t>2018/5/14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DD99-FB7E-43E6-B799-40F434AD51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8292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7EFB5-9193-47CF-875D-5B96CA8F3DD3}" type="datetimeFigureOut">
              <a:rPr lang="zh-TW" altLang="en-US" smtClean="0"/>
              <a:t>2018/5/14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DD99-FB7E-43E6-B799-40F434AD51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2786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7EFB5-9193-47CF-875D-5B96CA8F3DD3}" type="datetimeFigureOut">
              <a:rPr lang="zh-TW" altLang="en-US" smtClean="0"/>
              <a:t>2018/5/14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DD99-FB7E-43E6-B799-40F434AD51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0890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7EFB5-9193-47CF-875D-5B96CA8F3DD3}" type="datetimeFigureOut">
              <a:rPr lang="zh-TW" altLang="en-US" smtClean="0"/>
              <a:t>2018/5/14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DD99-FB7E-43E6-B799-40F434AD51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6244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7EFB5-9193-47CF-875D-5B96CA8F3DD3}" type="datetimeFigureOut">
              <a:rPr lang="zh-TW" altLang="en-US" smtClean="0"/>
              <a:t>2018/5/14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DD99-FB7E-43E6-B799-40F434AD51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6171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7EFB5-9193-47CF-875D-5B96CA8F3DD3}" type="datetimeFigureOut">
              <a:rPr lang="zh-TW" altLang="en-US" smtClean="0"/>
              <a:t>2018/5/14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DD99-FB7E-43E6-B799-40F434AD51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9227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7EFB5-9193-47CF-875D-5B96CA8F3DD3}" type="datetimeFigureOut">
              <a:rPr lang="zh-TW" altLang="en-US" smtClean="0"/>
              <a:t>2018/5/14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7DD99-FB7E-43E6-B799-40F434AD51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1728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cm.cs.nthu.edu.tw/problem/11922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109312"/>
          </a:xfrm>
        </p:spPr>
        <p:txBody>
          <a:bodyPr>
            <a:normAutofit/>
          </a:bodyPr>
          <a:lstStyle/>
          <a:p>
            <a:r>
              <a:rPr lang="en-US" altLang="zh-TW" sz="5400" b="1" dirty="0" smtClean="0"/>
              <a:t>Shortest Paths</a:t>
            </a:r>
            <a:br>
              <a:rPr lang="en-US" altLang="zh-TW" sz="5400" b="1" dirty="0" smtClean="0"/>
            </a:br>
            <a:endParaRPr lang="zh-TW" altLang="en-US" sz="5400" b="1" dirty="0"/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2">
            <a:clrChange>
              <a:clrFrom>
                <a:srgbClr val="FBFBFB"/>
              </a:clrFrom>
              <a:clrTo>
                <a:srgbClr val="FBFB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879046" y="4713971"/>
            <a:ext cx="1347787" cy="754761"/>
          </a:xfrm>
          <a:prstGeom prst="rect">
            <a:avLst/>
          </a:prstGeom>
        </p:spPr>
      </p:pic>
      <p:sp>
        <p:nvSpPr>
          <p:cNvPr id="5" name="副標題 4"/>
          <p:cNvSpPr>
            <a:spLocks noGrp="1"/>
          </p:cNvSpPr>
          <p:nvPr>
            <p:ph type="subTitle" idx="1"/>
          </p:nvPr>
        </p:nvSpPr>
        <p:spPr>
          <a:xfrm>
            <a:off x="1143000" y="2865120"/>
            <a:ext cx="6858000" cy="2392680"/>
          </a:xfrm>
        </p:spPr>
        <p:txBody>
          <a:bodyPr/>
          <a:lstStyle/>
          <a:p>
            <a:r>
              <a:rPr lang="en-US" altLang="zh-TW" dirty="0" smtClean="0"/>
              <a:t>Data Structures Assignment</a:t>
            </a:r>
          </a:p>
          <a:p>
            <a:r>
              <a:rPr lang="en-US" altLang="zh-TW" dirty="0" smtClean="0"/>
              <a:t>NTHU </a:t>
            </a:r>
            <a:r>
              <a:rPr lang="en-US" altLang="zh-TW" dirty="0"/>
              <a:t>EE and </a:t>
            </a:r>
            <a:r>
              <a:rPr lang="en-US" altLang="zh-TW" dirty="0" smtClean="0"/>
              <a:t>CS</a:t>
            </a:r>
          </a:p>
          <a:p>
            <a:r>
              <a:rPr lang="en-US" altLang="zh-TW" dirty="0">
                <a:hlinkClick r:id="rId3"/>
              </a:rPr>
              <a:t>https://acm.cs.nthu.edu.tw/problem/11922/</a:t>
            </a:r>
            <a:endParaRPr lang="zh-TW" altLang="en-US" dirty="0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66" r="37416" b="11666"/>
          <a:stretch/>
        </p:blipFill>
        <p:spPr>
          <a:xfrm>
            <a:off x="2270370" y="4550716"/>
            <a:ext cx="1470660" cy="1368830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8741" y="136380"/>
            <a:ext cx="3126562" cy="861996"/>
          </a:xfrm>
          <a:prstGeom prst="rect">
            <a:avLst/>
          </a:prstGeom>
        </p:spPr>
      </p:pic>
      <p:pic>
        <p:nvPicPr>
          <p:cNvPr id="3" name="Picture 2" descr="“However Long and Hard the Road” (part II) | Jeri Lynn: the Blo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4124" y="4528738"/>
            <a:ext cx="1673352" cy="1112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60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Sample Output 3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49" y="1825625"/>
            <a:ext cx="4839277" cy="449204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TW" sz="2400" dirty="0" smtClean="0"/>
          </a:p>
          <a:p>
            <a:endParaRPr lang="en-US" altLang="zh-TW" sz="2400" dirty="0"/>
          </a:p>
          <a:p>
            <a:endParaRPr lang="zh-TW" altLang="en-US" sz="24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5500587" y="366727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endParaRPr lang="en-US" altLang="zh-TW" dirty="0" smtClean="0"/>
          </a:p>
        </p:txBody>
      </p:sp>
      <p:sp>
        <p:nvSpPr>
          <p:cNvPr id="5" name="文字方塊 4"/>
          <p:cNvSpPr txBox="1"/>
          <p:nvPr/>
        </p:nvSpPr>
        <p:spPr>
          <a:xfrm>
            <a:off x="5065683" y="4536803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endParaRPr lang="en-US" altLang="zh-TW" dirty="0" smtClean="0"/>
          </a:p>
        </p:txBody>
      </p:sp>
      <p:sp>
        <p:nvSpPr>
          <p:cNvPr id="6" name="矩形 5"/>
          <p:cNvSpPr/>
          <p:nvPr/>
        </p:nvSpPr>
        <p:spPr>
          <a:xfrm>
            <a:off x="5717979" y="365126"/>
            <a:ext cx="3192780" cy="6248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zh-TW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Path(0,1):0-&gt;1</a:t>
            </a:r>
          </a:p>
          <a:p>
            <a:r>
              <a:rPr lang="en-US" altLang="zh-TW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Cost:1</a:t>
            </a:r>
          </a:p>
          <a:p>
            <a:r>
              <a:rPr lang="en-US" altLang="zh-TW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Path(0,2):0-&gt;1-&gt;2</a:t>
            </a:r>
          </a:p>
          <a:p>
            <a:r>
              <a:rPr lang="en-US" altLang="zh-TW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Cost:2</a:t>
            </a:r>
          </a:p>
          <a:p>
            <a:r>
              <a:rPr lang="en-US" altLang="zh-TW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Path(0,3):0-&gt;1-&gt;2-&gt;3</a:t>
            </a:r>
          </a:p>
          <a:p>
            <a:r>
              <a:rPr lang="en-US" altLang="zh-TW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Cost:3</a:t>
            </a:r>
          </a:p>
          <a:p>
            <a:r>
              <a:rPr lang="en-US" altLang="zh-TW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Path(0,4):0-&gt;1-&gt;2-&gt;3-&gt;4</a:t>
            </a:r>
          </a:p>
          <a:p>
            <a:r>
              <a:rPr lang="en-US" altLang="zh-TW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Cost:4</a:t>
            </a:r>
          </a:p>
          <a:p>
            <a:r>
              <a:rPr lang="en-US" altLang="zh-TW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Path(1,2):1-&gt;2</a:t>
            </a:r>
          </a:p>
          <a:p>
            <a:r>
              <a:rPr lang="en-US" altLang="zh-TW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Cost:1</a:t>
            </a:r>
          </a:p>
          <a:p>
            <a:r>
              <a:rPr lang="en-US" altLang="zh-TW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Path(1,3):1-&gt;2-&gt;3</a:t>
            </a:r>
          </a:p>
          <a:p>
            <a:r>
              <a:rPr lang="en-US" altLang="zh-TW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Cost:2</a:t>
            </a:r>
          </a:p>
          <a:p>
            <a:r>
              <a:rPr lang="en-US" altLang="zh-TW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Path(1,4):1-&gt;2-&gt;3-&gt;4</a:t>
            </a:r>
          </a:p>
          <a:p>
            <a:r>
              <a:rPr lang="en-US" altLang="zh-TW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Cost:3</a:t>
            </a:r>
          </a:p>
          <a:p>
            <a:r>
              <a:rPr lang="en-US" altLang="zh-TW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Path(2,3):2-&gt;3</a:t>
            </a:r>
          </a:p>
          <a:p>
            <a:r>
              <a:rPr lang="en-US" altLang="zh-TW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Cost:1</a:t>
            </a:r>
          </a:p>
          <a:p>
            <a:r>
              <a:rPr lang="en-US" altLang="zh-TW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Path(2,4):2-&gt;3-&gt;4</a:t>
            </a:r>
          </a:p>
          <a:p>
            <a:r>
              <a:rPr lang="en-US" altLang="zh-TW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Cost:2</a:t>
            </a:r>
          </a:p>
          <a:p>
            <a:r>
              <a:rPr lang="en-US" altLang="zh-TW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Path(3,4):3-&gt;4</a:t>
            </a:r>
          </a:p>
          <a:p>
            <a:r>
              <a:rPr lang="en-US" altLang="zh-TW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Cost:1</a:t>
            </a:r>
          </a:p>
        </p:txBody>
      </p:sp>
      <p:sp>
        <p:nvSpPr>
          <p:cNvPr id="10" name="手繪多邊形 9"/>
          <p:cNvSpPr/>
          <p:nvPr/>
        </p:nvSpPr>
        <p:spPr>
          <a:xfrm>
            <a:off x="7584829" y="465016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手繪多邊形 10"/>
          <p:cNvSpPr/>
          <p:nvPr/>
        </p:nvSpPr>
        <p:spPr>
          <a:xfrm>
            <a:off x="7551203" y="4310222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手繪多邊形 12"/>
          <p:cNvSpPr/>
          <p:nvPr/>
        </p:nvSpPr>
        <p:spPr>
          <a:xfrm>
            <a:off x="6578985" y="750780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手繪多邊形 13"/>
          <p:cNvSpPr/>
          <p:nvPr/>
        </p:nvSpPr>
        <p:spPr>
          <a:xfrm>
            <a:off x="7952785" y="1031720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手繪多邊形 14"/>
          <p:cNvSpPr/>
          <p:nvPr/>
        </p:nvSpPr>
        <p:spPr>
          <a:xfrm>
            <a:off x="8318053" y="1541554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手繪多邊形 15"/>
          <p:cNvSpPr/>
          <p:nvPr/>
        </p:nvSpPr>
        <p:spPr>
          <a:xfrm>
            <a:off x="6575495" y="1289185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手繪多邊形 16"/>
          <p:cNvSpPr/>
          <p:nvPr/>
        </p:nvSpPr>
        <p:spPr>
          <a:xfrm>
            <a:off x="6577375" y="1823824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手繪多邊形 17"/>
          <p:cNvSpPr/>
          <p:nvPr/>
        </p:nvSpPr>
        <p:spPr>
          <a:xfrm>
            <a:off x="7594096" y="2651297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手繪多邊形 18"/>
          <p:cNvSpPr/>
          <p:nvPr/>
        </p:nvSpPr>
        <p:spPr>
          <a:xfrm>
            <a:off x="8697579" y="2096553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手繪多邊形 19"/>
          <p:cNvSpPr/>
          <p:nvPr/>
        </p:nvSpPr>
        <p:spPr>
          <a:xfrm>
            <a:off x="6577375" y="2368669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手繪多邊形 21"/>
          <p:cNvSpPr/>
          <p:nvPr/>
        </p:nvSpPr>
        <p:spPr>
          <a:xfrm>
            <a:off x="8318053" y="3771926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手繪多邊形 22"/>
          <p:cNvSpPr/>
          <p:nvPr/>
        </p:nvSpPr>
        <p:spPr>
          <a:xfrm>
            <a:off x="6577375" y="2920445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手繪多邊形 23"/>
          <p:cNvSpPr/>
          <p:nvPr/>
        </p:nvSpPr>
        <p:spPr>
          <a:xfrm>
            <a:off x="7944309" y="3180340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手繪多邊形 24"/>
          <p:cNvSpPr/>
          <p:nvPr/>
        </p:nvSpPr>
        <p:spPr>
          <a:xfrm>
            <a:off x="6577375" y="3465290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手繪多邊形 25"/>
          <p:cNvSpPr/>
          <p:nvPr/>
        </p:nvSpPr>
        <p:spPr>
          <a:xfrm>
            <a:off x="6575495" y="4010135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手繪多邊形 27"/>
          <p:cNvSpPr/>
          <p:nvPr/>
        </p:nvSpPr>
        <p:spPr>
          <a:xfrm>
            <a:off x="6575495" y="4559346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手繪多邊形 28"/>
          <p:cNvSpPr/>
          <p:nvPr/>
        </p:nvSpPr>
        <p:spPr>
          <a:xfrm>
            <a:off x="7944309" y="4826125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手繪多邊形 30"/>
          <p:cNvSpPr/>
          <p:nvPr/>
        </p:nvSpPr>
        <p:spPr>
          <a:xfrm>
            <a:off x="6574069" y="5106756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手繪多邊形 31"/>
          <p:cNvSpPr/>
          <p:nvPr/>
        </p:nvSpPr>
        <p:spPr>
          <a:xfrm>
            <a:off x="7553096" y="5398078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手繪多邊形 33"/>
          <p:cNvSpPr/>
          <p:nvPr/>
        </p:nvSpPr>
        <p:spPr>
          <a:xfrm>
            <a:off x="6559640" y="5672805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575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版面配置區 4"/>
          <p:cNvSpPr>
            <a:spLocks noGrp="1"/>
          </p:cNvSpPr>
          <p:nvPr>
            <p:ph type="body" idx="4294967295"/>
          </p:nvPr>
        </p:nvSpPr>
        <p:spPr>
          <a:xfrm>
            <a:off x="1472720" y="835526"/>
            <a:ext cx="7486650" cy="4878559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禁止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互相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參考作業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直接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取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用他人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程式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禁止請同學幫忙產生測資</a:t>
            </a:r>
            <a:endParaRPr lang="en-US" altLang="zh-TW" dirty="0" smtClean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禁止直接從網路上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取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用現成的程式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片段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禁止上傳非自己獨力完成的程式到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OJ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LMS </a:t>
            </a:r>
          </a:p>
          <a:p>
            <a:pPr lvl="2"/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包括幫忙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debug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、幫忙測試、不小心傳錯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都禁止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如發現非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自己獨力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完成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雷同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的作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業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程式，該次作業會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得到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零分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包括被別人抄襲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、或參考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網路資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源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或甚至這科不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及格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抄襲別人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lvl="1"/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保管好自己的程式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不要放在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其他人能取得的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地方，造成自己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的成績損失</a:t>
            </a:r>
          </a:p>
          <a:p>
            <a:pPr lvl="2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如果是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在公用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Linux 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環境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寫作業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，務必將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家目錄權限設成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700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，避免有他人能讀取你的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程式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/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2259551" y="5432008"/>
            <a:ext cx="4262162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Consolas" panose="020B0609020204030204" pitchFamily="49" charset="0"/>
                <a:ea typeface="微軟正黑體" panose="020B0604030504040204" pitchFamily="34" charset="-120"/>
                <a:cs typeface="Consolas" panose="020B0609020204030204" pitchFamily="49" charset="0"/>
              </a:rPr>
              <a:t>cd ~/..</a:t>
            </a:r>
            <a:endParaRPr lang="en-US" altLang="zh-TW" dirty="0">
              <a:latin typeface="Consolas" panose="020B0609020204030204" pitchFamily="49" charset="0"/>
              <a:ea typeface="微軟正黑體" panose="020B0604030504040204" pitchFamily="34" charset="-120"/>
              <a:cs typeface="Consolas" panose="020B0609020204030204" pitchFamily="49" charset="0"/>
            </a:endParaRPr>
          </a:p>
          <a:p>
            <a:r>
              <a:rPr lang="en-US" altLang="zh-TW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chmod</a:t>
            </a:r>
            <a:r>
              <a:rPr lang="en-US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 700 </a:t>
            </a:r>
            <a:r>
              <a:rPr lang="en-US" altLang="zh-TW" i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YourHomeDir</a:t>
            </a:r>
            <a:endParaRPr lang="zh-TW" altLang="en-US" i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3498903" y="6078339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換成你的帳號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1154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Overview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Given</a:t>
            </a:r>
          </a:p>
          <a:p>
            <a:pPr lvl="1"/>
            <a:r>
              <a:rPr lang="en-US" altLang="zh-TW" dirty="0" smtClean="0"/>
              <a:t>A matrix of digits</a:t>
            </a:r>
          </a:p>
          <a:p>
            <a:pPr lvl="3"/>
            <a:endParaRPr lang="en-US" altLang="zh-TW" dirty="0" smtClean="0"/>
          </a:p>
          <a:p>
            <a:r>
              <a:rPr lang="en-US" altLang="zh-TW" dirty="0" smtClean="0"/>
              <a:t>Task</a:t>
            </a:r>
          </a:p>
          <a:p>
            <a:pPr lvl="1"/>
            <a:r>
              <a:rPr lang="en-US" altLang="zh-TW" dirty="0" smtClean="0"/>
              <a:t>Convert </a:t>
            </a:r>
            <a:r>
              <a:rPr lang="en-US" altLang="zh-TW" dirty="0"/>
              <a:t>the </a:t>
            </a:r>
            <a:r>
              <a:rPr lang="en-US" altLang="zh-TW" dirty="0" smtClean="0"/>
              <a:t>nonzero digits of the matrix into a graph</a:t>
            </a:r>
          </a:p>
          <a:p>
            <a:pPr lvl="2"/>
            <a:r>
              <a:rPr lang="en-US" altLang="zh-TW" dirty="0" smtClean="0"/>
              <a:t>The nonzero digits represent the weights of edges between two nodes</a:t>
            </a:r>
          </a:p>
          <a:p>
            <a:pPr lvl="1"/>
            <a:r>
              <a:rPr lang="en-US" altLang="zh-TW" dirty="0" smtClean="0"/>
              <a:t>Print out the shortest path of each pair of nodes</a:t>
            </a:r>
          </a:p>
          <a:p>
            <a:pPr lvl="2"/>
            <a:endParaRPr lang="en-US" altLang="zh-TW" dirty="0" smtClean="0"/>
          </a:p>
          <a:p>
            <a:pPr lvl="1"/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29025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/>
        </p:nvSpPr>
        <p:spPr>
          <a:xfrm>
            <a:off x="5979995" y="4072016"/>
            <a:ext cx="1738122" cy="1938992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Matrix Specification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64230"/>
            <a:ext cx="7886700" cy="1799994"/>
          </a:xfrm>
        </p:spPr>
        <p:txBody>
          <a:bodyPr>
            <a:normAutofit/>
          </a:bodyPr>
          <a:lstStyle/>
          <a:p>
            <a:r>
              <a:rPr lang="en-US" altLang="zh-TW" sz="2000" dirty="0" smtClean="0"/>
              <a:t>Each cell in the matrix contains a digit value (ranged from 0 to 9)</a:t>
            </a:r>
          </a:p>
          <a:p>
            <a:pPr lvl="1"/>
            <a:r>
              <a:rPr lang="en-US" altLang="zh-TW" sz="1800" dirty="0" smtClean="0"/>
              <a:t>0 represents no edge between two nodes</a:t>
            </a:r>
          </a:p>
          <a:p>
            <a:pPr lvl="1"/>
            <a:r>
              <a:rPr lang="en-US" altLang="zh-TW" sz="1800" dirty="0" smtClean="0"/>
              <a:t>Nonzero digits represents the weights of two node</a:t>
            </a:r>
          </a:p>
          <a:p>
            <a:pPr lvl="1"/>
            <a:endParaRPr lang="en-US" altLang="zh-TW" sz="1800" dirty="0"/>
          </a:p>
          <a:p>
            <a:r>
              <a:rPr lang="en-US" altLang="zh-TW" sz="2000" dirty="0" smtClean="0"/>
              <a:t>Take </a:t>
            </a:r>
            <a:r>
              <a:rPr lang="en-US" altLang="zh-TW" sz="2000" smtClean="0"/>
              <a:t>the following </a:t>
            </a:r>
            <a:r>
              <a:rPr lang="en-US" altLang="zh-TW" sz="2000" dirty="0" smtClean="0"/>
              <a:t>figure as an example</a:t>
            </a:r>
          </a:p>
          <a:p>
            <a:pPr lvl="1"/>
            <a:endParaRPr lang="en-US" altLang="zh-TW" sz="2000" dirty="0" smtClean="0"/>
          </a:p>
          <a:p>
            <a:endParaRPr lang="en-US" altLang="zh-TW" sz="2000" dirty="0" smtClean="0"/>
          </a:p>
          <a:p>
            <a:pPr lvl="1"/>
            <a:endParaRPr lang="en-US" altLang="zh-TW" sz="1800" dirty="0" smtClean="0"/>
          </a:p>
          <a:p>
            <a:endParaRPr lang="zh-TW" altLang="en-US" sz="2000" dirty="0"/>
          </a:p>
        </p:txBody>
      </p:sp>
      <p:sp>
        <p:nvSpPr>
          <p:cNvPr id="8" name="文字方塊 3"/>
          <p:cNvSpPr txBox="1"/>
          <p:nvPr/>
        </p:nvSpPr>
        <p:spPr>
          <a:xfrm>
            <a:off x="5979995" y="4072016"/>
            <a:ext cx="177762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smtClean="0">
                <a:solidFill>
                  <a:srgbClr val="5B9BD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0 2 0 3 0 </a:t>
            </a:r>
          </a:p>
          <a:p>
            <a:r>
              <a:rPr lang="en-US" altLang="zh-TW" sz="2400" b="1" dirty="0" smtClean="0">
                <a:solidFill>
                  <a:srgbClr val="5B9BD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0 0 0 8 0</a:t>
            </a:r>
          </a:p>
          <a:p>
            <a:r>
              <a:rPr lang="en-US" altLang="zh-TW" sz="2400" b="1" dirty="0" smtClean="0">
                <a:solidFill>
                  <a:srgbClr val="5B9BD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0 2 0 0 </a:t>
            </a:r>
            <a:r>
              <a:rPr lang="en-US" altLang="zh-TW" sz="2400" b="1" dirty="0">
                <a:solidFill>
                  <a:srgbClr val="5B9BD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7</a:t>
            </a:r>
          </a:p>
          <a:p>
            <a:r>
              <a:rPr lang="en-US" altLang="zh-TW" sz="2400" b="1" dirty="0" smtClean="0">
                <a:solidFill>
                  <a:srgbClr val="5B9BD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0 6 0 0 0</a:t>
            </a:r>
          </a:p>
          <a:p>
            <a:r>
              <a:rPr lang="en-US" altLang="zh-TW" sz="2400" b="1" dirty="0" smtClean="0">
                <a:solidFill>
                  <a:srgbClr val="5B9BD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1 0 0 0 0</a:t>
            </a:r>
          </a:p>
        </p:txBody>
      </p:sp>
      <p:sp>
        <p:nvSpPr>
          <p:cNvPr id="4" name="Oval 3"/>
          <p:cNvSpPr/>
          <p:nvPr/>
        </p:nvSpPr>
        <p:spPr>
          <a:xfrm>
            <a:off x="1645920" y="4072016"/>
            <a:ext cx="338328" cy="338328"/>
          </a:xfrm>
          <a:prstGeom prst="ellipse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000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endParaRPr lang="zh-TW" altLang="en-US" sz="2000" dirty="0">
              <a:solidFill>
                <a:srgbClr val="00B05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3124200" y="3946936"/>
            <a:ext cx="338328" cy="338328"/>
          </a:xfrm>
          <a:prstGeom prst="ellipse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000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endParaRPr lang="zh-TW" altLang="en-US" sz="2000" dirty="0">
              <a:solidFill>
                <a:srgbClr val="00B05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486336" y="4289612"/>
            <a:ext cx="338328" cy="338328"/>
          </a:xfrm>
          <a:prstGeom prst="ellipse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000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endParaRPr lang="zh-TW" altLang="en-US" sz="2000" dirty="0">
              <a:solidFill>
                <a:srgbClr val="00B05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076583" y="5041512"/>
            <a:ext cx="338328" cy="338328"/>
          </a:xfrm>
          <a:prstGeom prst="ellipse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000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zh-TW" altLang="en-US" sz="2000" dirty="0">
              <a:solidFill>
                <a:srgbClr val="00B05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4148008" y="5259056"/>
            <a:ext cx="338328" cy="338328"/>
          </a:xfrm>
          <a:prstGeom prst="ellipse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000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zh-TW" altLang="en-US" sz="2000" dirty="0">
              <a:solidFill>
                <a:srgbClr val="00B05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6" name="Straight Connector 15"/>
          <p:cNvCxnSpPr>
            <a:stCxn id="4" idx="5"/>
            <a:endCxn id="14" idx="1"/>
          </p:cNvCxnSpPr>
          <p:nvPr/>
        </p:nvCxnSpPr>
        <p:spPr>
          <a:xfrm>
            <a:off x="1934701" y="4360797"/>
            <a:ext cx="2262854" cy="947806"/>
          </a:xfrm>
          <a:prstGeom prst="line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3" idx="6"/>
            <a:endCxn id="14" idx="2"/>
          </p:cNvCxnSpPr>
          <p:nvPr/>
        </p:nvCxnSpPr>
        <p:spPr>
          <a:xfrm>
            <a:off x="1414911" y="5210676"/>
            <a:ext cx="2733097" cy="217544"/>
          </a:xfrm>
          <a:prstGeom prst="line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4" idx="6"/>
          </p:cNvCxnSpPr>
          <p:nvPr/>
        </p:nvCxnSpPr>
        <p:spPr>
          <a:xfrm flipH="1">
            <a:off x="1984248" y="4131189"/>
            <a:ext cx="1139952" cy="109991"/>
          </a:xfrm>
          <a:prstGeom prst="line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3"/>
            <a:endCxn id="13" idx="7"/>
          </p:cNvCxnSpPr>
          <p:nvPr/>
        </p:nvCxnSpPr>
        <p:spPr>
          <a:xfrm flipH="1">
            <a:off x="1365364" y="4578393"/>
            <a:ext cx="3170519" cy="512666"/>
          </a:xfrm>
          <a:prstGeom prst="line">
            <a:avLst/>
          </a:prstGeom>
          <a:ln w="3810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1" idx="6"/>
            <a:endCxn id="14" idx="0"/>
          </p:cNvCxnSpPr>
          <p:nvPr/>
        </p:nvCxnSpPr>
        <p:spPr>
          <a:xfrm>
            <a:off x="3462528" y="4116100"/>
            <a:ext cx="854644" cy="1142956"/>
          </a:xfrm>
          <a:prstGeom prst="line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2" idx="4"/>
            <a:endCxn id="11" idx="6"/>
          </p:cNvCxnSpPr>
          <p:nvPr/>
        </p:nvCxnSpPr>
        <p:spPr>
          <a:xfrm flipH="1" flipV="1">
            <a:off x="3462528" y="4116100"/>
            <a:ext cx="1192972" cy="511840"/>
          </a:xfrm>
          <a:prstGeom prst="line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文字方塊 3"/>
          <p:cNvSpPr txBox="1"/>
          <p:nvPr/>
        </p:nvSpPr>
        <p:spPr>
          <a:xfrm>
            <a:off x="5979995" y="3552402"/>
            <a:ext cx="17776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 </a:t>
            </a:r>
            <a:r>
              <a:rPr lang="en-US" altLang="zh-TW" sz="24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altLang="zh-TW" sz="2400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4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r>
              <a:rPr lang="en-US" altLang="zh-TW" sz="2400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4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r>
              <a:rPr lang="en-US" altLang="zh-TW" sz="2400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4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endParaRPr lang="en-US" altLang="zh-TW" sz="2400" dirty="0" smtClean="0">
              <a:solidFill>
                <a:srgbClr val="00B05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0" name="文字方塊 3"/>
          <p:cNvSpPr txBox="1"/>
          <p:nvPr/>
        </p:nvSpPr>
        <p:spPr>
          <a:xfrm>
            <a:off x="5472503" y="4072016"/>
            <a:ext cx="35833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  <a:p>
            <a:r>
              <a:rPr lang="en-US" altLang="zh-TW" sz="24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en-US" altLang="zh-TW" sz="2400" dirty="0" smtClean="0">
              <a:solidFill>
                <a:srgbClr val="00B05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TW" sz="24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en-US" altLang="zh-TW" sz="2400" dirty="0" smtClean="0">
              <a:solidFill>
                <a:srgbClr val="00B05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TW" sz="24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endParaRPr lang="en-US" altLang="zh-TW" sz="2400" dirty="0" smtClean="0">
              <a:solidFill>
                <a:srgbClr val="00B05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TW" sz="24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endParaRPr lang="en-US" altLang="zh-TW" sz="2400" dirty="0" smtClean="0">
              <a:solidFill>
                <a:srgbClr val="00B05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48" name="Elbow Connector 47"/>
          <p:cNvCxnSpPr>
            <a:stCxn id="14" idx="4"/>
            <a:endCxn id="4" idx="4"/>
          </p:cNvCxnSpPr>
          <p:nvPr/>
        </p:nvCxnSpPr>
        <p:spPr>
          <a:xfrm rot="5400000" flipH="1">
            <a:off x="2472608" y="3752820"/>
            <a:ext cx="1187040" cy="2502088"/>
          </a:xfrm>
          <a:prstGeom prst="bentConnector3">
            <a:avLst>
              <a:gd name="adj1" fmla="val -19258"/>
            </a:avLst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151987" y="4790133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zh-TW" altLang="en-US" sz="2000" dirty="0">
              <a:solidFill>
                <a:schemeClr val="accent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429891" y="3827343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endParaRPr lang="zh-TW" altLang="en-US" sz="2000" dirty="0">
              <a:solidFill>
                <a:schemeClr val="accent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601148" y="5786889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8</a:t>
            </a:r>
            <a:endParaRPr lang="zh-TW" altLang="en-US" sz="2000" dirty="0">
              <a:solidFill>
                <a:schemeClr val="accent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601148" y="4997962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zh-TW" altLang="en-US" sz="2000" dirty="0">
              <a:solidFill>
                <a:schemeClr val="accent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235404" y="4393294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7</a:t>
            </a:r>
            <a:endParaRPr lang="zh-TW" altLang="en-US" sz="2000" dirty="0">
              <a:solidFill>
                <a:schemeClr val="accent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493855" y="4322332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  <a:endParaRPr lang="zh-TW" altLang="en-US" sz="2000" dirty="0">
              <a:solidFill>
                <a:schemeClr val="accent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897082" y="4023962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zh-TW" altLang="en-US" sz="2000" dirty="0">
              <a:solidFill>
                <a:schemeClr val="accent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41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Sample Input 1</a:t>
            </a:r>
            <a:endParaRPr lang="zh-TW" altLang="en-US" dirty="0"/>
          </a:p>
        </p:txBody>
      </p:sp>
      <p:grpSp>
        <p:nvGrpSpPr>
          <p:cNvPr id="8" name="群組 7"/>
          <p:cNvGrpSpPr/>
          <p:nvPr/>
        </p:nvGrpSpPr>
        <p:grpSpPr>
          <a:xfrm>
            <a:off x="2375390" y="2801454"/>
            <a:ext cx="5818627" cy="2095011"/>
            <a:chOff x="2696723" y="1690689"/>
            <a:chExt cx="5818627" cy="209501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文字方塊 6"/>
                <p:cNvSpPr txBox="1"/>
                <p:nvPr/>
              </p:nvSpPr>
              <p:spPr>
                <a:xfrm>
                  <a:off x="2696723" y="1690689"/>
                  <a:ext cx="254524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/>
                  <a:r>
                    <a:rPr lang="en-US" altLang="zh-TW" dirty="0" smtClean="0"/>
                    <a:t>Number of vertices (</a:t>
                  </a:r>
                  <a14:m>
                    <m:oMath xmlns:m="http://schemas.openxmlformats.org/officeDocument/2006/math">
                      <m:r>
                        <a:rPr lang="en-US" altLang="zh-TW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a14:m>
                  <a:r>
                    <a:rPr lang="en-US" altLang="zh-TW" dirty="0" smtClean="0"/>
                    <a:t>)</a:t>
                  </a:r>
                </a:p>
              </p:txBody>
            </p:sp>
          </mc:Choice>
          <mc:Fallback xmlns="">
            <p:sp>
              <p:nvSpPr>
                <p:cNvPr id="7" name="文字方塊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96723" y="1690689"/>
                  <a:ext cx="2545249" cy="369332"/>
                </a:xfrm>
                <a:prstGeom prst="rect">
                  <a:avLst/>
                </a:prstGeom>
                <a:blipFill>
                  <a:blip r:embed="rId2"/>
                  <a:stretch>
                    <a:fillRect l="-957" t="-10000" r="-2153" b="-26667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" name="文字方塊 9"/>
            <p:cNvSpPr txBox="1"/>
            <p:nvPr/>
          </p:nvSpPr>
          <p:spPr>
            <a:xfrm>
              <a:off x="3617831" y="2560222"/>
              <a:ext cx="1189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zh-TW" dirty="0" smtClean="0"/>
                <a:t>The matrix</a:t>
              </a:r>
            </a:p>
          </p:txBody>
        </p:sp>
        <p:sp>
          <p:nvSpPr>
            <p:cNvPr id="17" name="矩形 16"/>
            <p:cNvSpPr/>
            <p:nvPr/>
          </p:nvSpPr>
          <p:spPr>
            <a:xfrm>
              <a:off x="5322570" y="1690689"/>
              <a:ext cx="3192780" cy="209501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altLang="zh-TW" dirty="0" smtClean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5</a:t>
              </a:r>
            </a:p>
            <a:p>
              <a:r>
                <a:rPr lang="en-US" altLang="zh-TW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0 2 0 3 </a:t>
              </a:r>
              <a:r>
                <a:rPr lang="en-US" altLang="zh-TW" dirty="0" smtClean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  <a:endParaRPr lang="en-US" altLang="zh-TW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  <a:p>
              <a:r>
                <a:rPr lang="en-US" altLang="zh-TW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0 0 0 8 </a:t>
              </a:r>
              <a:r>
                <a:rPr lang="en-US" altLang="zh-TW" dirty="0" smtClean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  <a:p>
              <a:r>
                <a:rPr lang="en-US" altLang="zh-TW" dirty="0" smtClean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 </a:t>
              </a:r>
              <a:r>
                <a:rPr lang="en-US" altLang="zh-TW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2 0 0 7</a:t>
              </a:r>
            </a:p>
            <a:p>
              <a:r>
                <a:rPr lang="en-US" altLang="zh-TW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0 6 0 0 0</a:t>
              </a:r>
            </a:p>
            <a:p>
              <a:r>
                <a:rPr lang="en-US" altLang="zh-TW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1 0 0 0 </a:t>
              </a:r>
              <a:r>
                <a:rPr lang="en-US" altLang="zh-TW" dirty="0" smtClean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  <a:p>
              <a:r>
                <a:rPr lang="en-US" altLang="zh-TW" dirty="0" smtClean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Show-path</a:t>
              </a:r>
              <a:endParaRPr lang="en-US" altLang="zh-TW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18" name="手繪多邊形 17"/>
            <p:cNvSpPr/>
            <p:nvPr/>
          </p:nvSpPr>
          <p:spPr>
            <a:xfrm>
              <a:off x="5543550" y="1795345"/>
              <a:ext cx="144780" cy="160020"/>
            </a:xfrm>
            <a:custGeom>
              <a:avLst/>
              <a:gdLst>
                <a:gd name="connsiteX0" fmla="*/ 144780 w 144780"/>
                <a:gd name="connsiteY0" fmla="*/ 0 h 160020"/>
                <a:gd name="connsiteX1" fmla="*/ 144780 w 144780"/>
                <a:gd name="connsiteY1" fmla="*/ 160020 h 160020"/>
                <a:gd name="connsiteX2" fmla="*/ 0 w 144780"/>
                <a:gd name="connsiteY2" fmla="*/ 160020 h 160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4780" h="160020">
                  <a:moveTo>
                    <a:pt x="144780" y="0"/>
                  </a:moveTo>
                  <a:lnTo>
                    <a:pt x="144780" y="160020"/>
                  </a:lnTo>
                  <a:lnTo>
                    <a:pt x="0" y="160020"/>
                  </a:lnTo>
                </a:path>
              </a:pathLst>
            </a:custGeom>
            <a:noFill/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手繪多邊形 18"/>
            <p:cNvSpPr/>
            <p:nvPr/>
          </p:nvSpPr>
          <p:spPr>
            <a:xfrm>
              <a:off x="6605778" y="2038077"/>
              <a:ext cx="144780" cy="160020"/>
            </a:xfrm>
            <a:custGeom>
              <a:avLst/>
              <a:gdLst>
                <a:gd name="connsiteX0" fmla="*/ 144780 w 144780"/>
                <a:gd name="connsiteY0" fmla="*/ 0 h 160020"/>
                <a:gd name="connsiteX1" fmla="*/ 144780 w 144780"/>
                <a:gd name="connsiteY1" fmla="*/ 160020 h 160020"/>
                <a:gd name="connsiteX2" fmla="*/ 0 w 144780"/>
                <a:gd name="connsiteY2" fmla="*/ 160020 h 160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4780" h="160020">
                  <a:moveTo>
                    <a:pt x="144780" y="0"/>
                  </a:moveTo>
                  <a:lnTo>
                    <a:pt x="144780" y="160020"/>
                  </a:lnTo>
                  <a:lnTo>
                    <a:pt x="0" y="160020"/>
                  </a:lnTo>
                </a:path>
              </a:pathLst>
            </a:custGeom>
            <a:noFill/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" name="手繪多邊形 20"/>
            <p:cNvSpPr/>
            <p:nvPr/>
          </p:nvSpPr>
          <p:spPr>
            <a:xfrm>
              <a:off x="6605778" y="2292214"/>
              <a:ext cx="144780" cy="160020"/>
            </a:xfrm>
            <a:custGeom>
              <a:avLst/>
              <a:gdLst>
                <a:gd name="connsiteX0" fmla="*/ 144780 w 144780"/>
                <a:gd name="connsiteY0" fmla="*/ 0 h 160020"/>
                <a:gd name="connsiteX1" fmla="*/ 144780 w 144780"/>
                <a:gd name="connsiteY1" fmla="*/ 160020 h 160020"/>
                <a:gd name="connsiteX2" fmla="*/ 0 w 144780"/>
                <a:gd name="connsiteY2" fmla="*/ 160020 h 160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4780" h="160020">
                  <a:moveTo>
                    <a:pt x="144780" y="0"/>
                  </a:moveTo>
                  <a:lnTo>
                    <a:pt x="144780" y="160020"/>
                  </a:lnTo>
                  <a:lnTo>
                    <a:pt x="0" y="160020"/>
                  </a:lnTo>
                </a:path>
              </a:pathLst>
            </a:custGeom>
            <a:noFill/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" name="手繪多邊形 21"/>
            <p:cNvSpPr/>
            <p:nvPr/>
          </p:nvSpPr>
          <p:spPr>
            <a:xfrm>
              <a:off x="6605778" y="2560222"/>
              <a:ext cx="144780" cy="160020"/>
            </a:xfrm>
            <a:custGeom>
              <a:avLst/>
              <a:gdLst>
                <a:gd name="connsiteX0" fmla="*/ 144780 w 144780"/>
                <a:gd name="connsiteY0" fmla="*/ 0 h 160020"/>
                <a:gd name="connsiteX1" fmla="*/ 144780 w 144780"/>
                <a:gd name="connsiteY1" fmla="*/ 160020 h 160020"/>
                <a:gd name="connsiteX2" fmla="*/ 0 w 144780"/>
                <a:gd name="connsiteY2" fmla="*/ 160020 h 160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4780" h="160020">
                  <a:moveTo>
                    <a:pt x="144780" y="0"/>
                  </a:moveTo>
                  <a:lnTo>
                    <a:pt x="144780" y="160020"/>
                  </a:lnTo>
                  <a:lnTo>
                    <a:pt x="0" y="160020"/>
                  </a:lnTo>
                </a:path>
              </a:pathLst>
            </a:custGeom>
            <a:noFill/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" name="手繪多邊形 22"/>
            <p:cNvSpPr/>
            <p:nvPr/>
          </p:nvSpPr>
          <p:spPr>
            <a:xfrm>
              <a:off x="6605778" y="2828230"/>
              <a:ext cx="144780" cy="160020"/>
            </a:xfrm>
            <a:custGeom>
              <a:avLst/>
              <a:gdLst>
                <a:gd name="connsiteX0" fmla="*/ 144780 w 144780"/>
                <a:gd name="connsiteY0" fmla="*/ 0 h 160020"/>
                <a:gd name="connsiteX1" fmla="*/ 144780 w 144780"/>
                <a:gd name="connsiteY1" fmla="*/ 160020 h 160020"/>
                <a:gd name="connsiteX2" fmla="*/ 0 w 144780"/>
                <a:gd name="connsiteY2" fmla="*/ 160020 h 160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4780" h="160020">
                  <a:moveTo>
                    <a:pt x="144780" y="0"/>
                  </a:moveTo>
                  <a:lnTo>
                    <a:pt x="144780" y="160020"/>
                  </a:lnTo>
                  <a:lnTo>
                    <a:pt x="0" y="160020"/>
                  </a:lnTo>
                </a:path>
              </a:pathLst>
            </a:custGeom>
            <a:noFill/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" name="手繪多邊形 23"/>
            <p:cNvSpPr/>
            <p:nvPr/>
          </p:nvSpPr>
          <p:spPr>
            <a:xfrm>
              <a:off x="6605778" y="3096238"/>
              <a:ext cx="144780" cy="160020"/>
            </a:xfrm>
            <a:custGeom>
              <a:avLst/>
              <a:gdLst>
                <a:gd name="connsiteX0" fmla="*/ 144780 w 144780"/>
                <a:gd name="connsiteY0" fmla="*/ 0 h 160020"/>
                <a:gd name="connsiteX1" fmla="*/ 144780 w 144780"/>
                <a:gd name="connsiteY1" fmla="*/ 160020 h 160020"/>
                <a:gd name="connsiteX2" fmla="*/ 0 w 144780"/>
                <a:gd name="connsiteY2" fmla="*/ 160020 h 160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4780" h="160020">
                  <a:moveTo>
                    <a:pt x="144780" y="0"/>
                  </a:moveTo>
                  <a:lnTo>
                    <a:pt x="144780" y="160020"/>
                  </a:lnTo>
                  <a:lnTo>
                    <a:pt x="0" y="160020"/>
                  </a:lnTo>
                </a:path>
              </a:pathLst>
            </a:custGeom>
            <a:noFill/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" name="左大括弧 2"/>
            <p:cNvSpPr/>
            <p:nvPr/>
          </p:nvSpPr>
          <p:spPr>
            <a:xfrm>
              <a:off x="4934846" y="2135263"/>
              <a:ext cx="259945" cy="1156775"/>
            </a:xfrm>
            <a:prstGeom prst="leftBrace">
              <a:avLst>
                <a:gd name="adj1" fmla="val 74187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" name="手繪多邊形 14"/>
            <p:cNvSpPr/>
            <p:nvPr/>
          </p:nvSpPr>
          <p:spPr>
            <a:xfrm>
              <a:off x="6605778" y="3402979"/>
              <a:ext cx="144780" cy="160020"/>
            </a:xfrm>
            <a:custGeom>
              <a:avLst/>
              <a:gdLst>
                <a:gd name="connsiteX0" fmla="*/ 144780 w 144780"/>
                <a:gd name="connsiteY0" fmla="*/ 0 h 160020"/>
                <a:gd name="connsiteX1" fmla="*/ 144780 w 144780"/>
                <a:gd name="connsiteY1" fmla="*/ 160020 h 160020"/>
                <a:gd name="connsiteX2" fmla="*/ 0 w 144780"/>
                <a:gd name="connsiteY2" fmla="*/ 160020 h 160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4780" h="160020">
                  <a:moveTo>
                    <a:pt x="144780" y="0"/>
                  </a:moveTo>
                  <a:lnTo>
                    <a:pt x="144780" y="160020"/>
                  </a:lnTo>
                  <a:lnTo>
                    <a:pt x="0" y="160020"/>
                  </a:lnTo>
                </a:path>
              </a:pathLst>
            </a:custGeom>
            <a:noFill/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矩形 3"/>
              <p:cNvSpPr/>
              <p:nvPr/>
            </p:nvSpPr>
            <p:spPr>
              <a:xfrm>
                <a:off x="892060" y="1804681"/>
                <a:ext cx="416934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100</m:t>
                    </m:r>
                    <m:r>
                      <a:rPr lang="en-US" altLang="zh-TW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 </m:t>
                    </m:r>
                  </m:oMath>
                </a14:m>
                <a:r>
                  <a:rPr lang="en-US" altLang="zh-TW" sz="2400" dirty="0"/>
                  <a:t>Number of </a:t>
                </a:r>
                <a:r>
                  <a:rPr lang="en-US" altLang="zh-TW" sz="2400" dirty="0" smtClean="0"/>
                  <a:t>vertices</a:t>
                </a:r>
                <a:r>
                  <a:rPr lang="zh-TW" altLang="en-US" sz="2400" dirty="0" smtClean="0"/>
                  <a:t> </a:t>
                </a:r>
                <a14:m>
                  <m:oMath xmlns:m="http://schemas.openxmlformats.org/officeDocument/2006/math">
                    <m:r>
                      <a:rPr lang="en-US" altLang="zh-TW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zh-TW" altLang="en-US" sz="2400" dirty="0" smtClean="0"/>
                  <a:t> </a:t>
                </a:r>
                <a:r>
                  <a:rPr lang="en-US" altLang="zh-TW" sz="2400" dirty="0" smtClean="0"/>
                  <a:t> </a:t>
                </a:r>
                <a:endParaRPr lang="zh-TW" altLang="en-US" sz="2400" dirty="0"/>
              </a:p>
            </p:txBody>
          </p:sp>
        </mc:Choice>
        <mc:Fallback xmlns="">
          <p:sp>
            <p:nvSpPr>
              <p:cNvPr id="4" name="矩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060" y="1804681"/>
                <a:ext cx="4169347" cy="461665"/>
              </a:xfrm>
              <a:prstGeom prst="rect">
                <a:avLst/>
              </a:prstGeom>
              <a:blipFill>
                <a:blip r:embed="rId3"/>
                <a:stretch>
                  <a:fillRect l="-292" t="-10526" b="-2894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直線接點 5"/>
          <p:cNvCxnSpPr/>
          <p:nvPr/>
        </p:nvCxnSpPr>
        <p:spPr>
          <a:xfrm flipH="1">
            <a:off x="4549877" y="4673764"/>
            <a:ext cx="511530" cy="3406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字方塊 8"/>
          <p:cNvSpPr txBox="1"/>
          <p:nvPr/>
        </p:nvSpPr>
        <p:spPr>
          <a:xfrm>
            <a:off x="1132838" y="5056285"/>
            <a:ext cx="50303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Whether the shortest path should be printed or not</a:t>
            </a:r>
          </a:p>
          <a:p>
            <a:r>
              <a:rPr lang="en-US" altLang="zh-TW" b="1" dirty="0" smtClean="0"/>
              <a:t>Show-path</a:t>
            </a:r>
            <a:r>
              <a:rPr lang="en-US" altLang="zh-TW" dirty="0" smtClean="0"/>
              <a:t>: yes</a:t>
            </a:r>
          </a:p>
          <a:p>
            <a:r>
              <a:rPr lang="en-US" altLang="zh-TW" b="1" dirty="0" smtClean="0"/>
              <a:t>Hide-path</a:t>
            </a:r>
            <a:r>
              <a:rPr lang="en-US" altLang="zh-TW" dirty="0" smtClean="0"/>
              <a:t>: no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2656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Sample Output 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49" y="1825625"/>
            <a:ext cx="4839277" cy="4492048"/>
          </a:xfrm>
        </p:spPr>
        <p:txBody>
          <a:bodyPr>
            <a:normAutofit/>
          </a:bodyPr>
          <a:lstStyle/>
          <a:p>
            <a:r>
              <a:rPr lang="en-US" altLang="zh-TW" sz="2400" dirty="0" smtClean="0"/>
              <a:t>Print out the shortest path with row major order and the corresponding cost for each pair </a:t>
            </a:r>
          </a:p>
          <a:p>
            <a:r>
              <a:rPr lang="en-US" altLang="zh-TW" sz="2400" dirty="0" smtClean="0"/>
              <a:t>If the cost of the multiple paths are equivalent, select the one which the path string is smaller. </a:t>
            </a:r>
          </a:p>
          <a:p>
            <a:r>
              <a:rPr lang="en-US" altLang="zh-TW" sz="2400" dirty="0" smtClean="0"/>
              <a:t>EX: (three paths with the same cost)</a:t>
            </a:r>
            <a:br>
              <a:rPr lang="en-US" altLang="zh-TW" sz="2400" dirty="0" smtClean="0"/>
            </a:br>
            <a:r>
              <a:rPr lang="en-US" altLang="zh-TW" sz="2400" dirty="0" smtClean="0"/>
              <a:t>path A: 1-&gt;2-&gt;3-&gt;4-&gt;5</a:t>
            </a:r>
            <a:br>
              <a:rPr lang="en-US" altLang="zh-TW" sz="2400" dirty="0" smtClean="0"/>
            </a:br>
            <a:r>
              <a:rPr lang="en-US" altLang="zh-TW" sz="2400" dirty="0" smtClean="0"/>
              <a:t>path B: 1-&gt;3-&gt;2-&gt;4-&gt;5</a:t>
            </a:r>
            <a:br>
              <a:rPr lang="en-US" altLang="zh-TW" sz="2400" dirty="0" smtClean="0"/>
            </a:br>
            <a:r>
              <a:rPr lang="en-US" altLang="zh-TW" sz="2400" dirty="0" smtClean="0"/>
              <a:t>path C: 1-&gt;4-&gt;5</a:t>
            </a:r>
          </a:p>
          <a:p>
            <a:pPr marL="0" indent="0">
              <a:buNone/>
            </a:pPr>
            <a:r>
              <a:rPr lang="en-US" altLang="zh-TW" sz="2400" dirty="0" smtClean="0"/>
              <a:t>You need to print path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A.</a:t>
            </a:r>
          </a:p>
          <a:p>
            <a:pPr marL="0" indent="0">
              <a:buNone/>
            </a:pPr>
            <a:endParaRPr lang="en-US" altLang="zh-TW" sz="2400" dirty="0" smtClean="0"/>
          </a:p>
          <a:p>
            <a:endParaRPr lang="en-US" altLang="zh-TW" sz="2400" dirty="0"/>
          </a:p>
          <a:p>
            <a:endParaRPr lang="zh-TW" altLang="en-US" sz="24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5500587" y="366727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endParaRPr lang="en-US" altLang="zh-TW" dirty="0" smtClean="0"/>
          </a:p>
        </p:txBody>
      </p:sp>
      <p:sp>
        <p:nvSpPr>
          <p:cNvPr id="5" name="文字方塊 4"/>
          <p:cNvSpPr txBox="1"/>
          <p:nvPr/>
        </p:nvSpPr>
        <p:spPr>
          <a:xfrm>
            <a:off x="5065683" y="4536803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endParaRPr lang="en-US" altLang="zh-TW" dirty="0" smtClean="0"/>
          </a:p>
        </p:txBody>
      </p:sp>
      <p:sp>
        <p:nvSpPr>
          <p:cNvPr id="6" name="矩形 5"/>
          <p:cNvSpPr/>
          <p:nvPr/>
        </p:nvSpPr>
        <p:spPr>
          <a:xfrm>
            <a:off x="5717979" y="365126"/>
            <a:ext cx="3192780" cy="6248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zh-TW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Path(0,1):0-&gt;1</a:t>
            </a:r>
          </a:p>
          <a:p>
            <a:r>
              <a:rPr lang="en-US" altLang="zh-TW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Cost:2</a:t>
            </a:r>
          </a:p>
          <a:p>
            <a:r>
              <a:rPr lang="en-US" altLang="zh-TW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Path(0,3):0-&gt;3</a:t>
            </a:r>
          </a:p>
          <a:p>
            <a:r>
              <a:rPr lang="en-US" altLang="zh-TW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Cost:3</a:t>
            </a:r>
          </a:p>
          <a:p>
            <a:r>
              <a:rPr lang="en-US" altLang="zh-TW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Path(1,3):1-&gt;3</a:t>
            </a:r>
          </a:p>
          <a:p>
            <a:r>
              <a:rPr lang="en-US" altLang="zh-TW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Cost:8</a:t>
            </a:r>
          </a:p>
          <a:p>
            <a:r>
              <a:rPr lang="en-US" altLang="zh-TW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Path(2,0):2-&gt;4-&gt;0</a:t>
            </a:r>
          </a:p>
          <a:p>
            <a:r>
              <a:rPr lang="en-US" altLang="zh-TW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Cost:8</a:t>
            </a:r>
          </a:p>
          <a:p>
            <a:r>
              <a:rPr lang="en-US" altLang="zh-TW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Path(2,1):2-&gt;1</a:t>
            </a:r>
          </a:p>
          <a:p>
            <a:r>
              <a:rPr lang="en-US" altLang="zh-TW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Cost:2</a:t>
            </a:r>
          </a:p>
          <a:p>
            <a:r>
              <a:rPr lang="en-US" altLang="zh-TW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Path(2,3):2-&gt;1-&gt;3</a:t>
            </a:r>
          </a:p>
          <a:p>
            <a:r>
              <a:rPr lang="en-US" altLang="zh-TW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Cost:10</a:t>
            </a:r>
          </a:p>
          <a:p>
            <a:r>
              <a:rPr lang="en-US" altLang="zh-TW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Path(2,4):2-&gt;4</a:t>
            </a:r>
          </a:p>
          <a:p>
            <a:r>
              <a:rPr lang="en-US" altLang="zh-TW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Cost:7</a:t>
            </a:r>
          </a:p>
          <a:p>
            <a:r>
              <a:rPr lang="en-US" altLang="zh-TW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Path(3,1):3-&gt;1</a:t>
            </a:r>
          </a:p>
          <a:p>
            <a:r>
              <a:rPr lang="en-US" altLang="zh-TW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Cost:6</a:t>
            </a:r>
          </a:p>
          <a:p>
            <a:r>
              <a:rPr lang="en-US" altLang="zh-TW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Path(4,0):4-&gt;0</a:t>
            </a:r>
          </a:p>
          <a:p>
            <a:r>
              <a:rPr lang="en-US" altLang="zh-TW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Cost:1</a:t>
            </a:r>
          </a:p>
          <a:p>
            <a:r>
              <a:rPr lang="en-US" altLang="zh-TW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Path(4,1):4-&gt;0-&gt;1</a:t>
            </a:r>
          </a:p>
          <a:p>
            <a:r>
              <a:rPr lang="en-US" altLang="zh-TW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Cost:3</a:t>
            </a:r>
          </a:p>
          <a:p>
            <a:r>
              <a:rPr lang="en-US" altLang="zh-TW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Path(4,3):4-&gt;0-&gt;3</a:t>
            </a:r>
          </a:p>
          <a:p>
            <a:r>
              <a:rPr lang="en-US" altLang="zh-TW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Cost:4</a:t>
            </a:r>
          </a:p>
        </p:txBody>
      </p:sp>
      <p:sp>
        <p:nvSpPr>
          <p:cNvPr id="10" name="手繪多邊形 9"/>
          <p:cNvSpPr/>
          <p:nvPr/>
        </p:nvSpPr>
        <p:spPr>
          <a:xfrm>
            <a:off x="7575595" y="440186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手繪多邊形 10"/>
          <p:cNvSpPr/>
          <p:nvPr/>
        </p:nvSpPr>
        <p:spPr>
          <a:xfrm>
            <a:off x="7584829" y="4310222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手繪多邊形 12"/>
          <p:cNvSpPr/>
          <p:nvPr/>
        </p:nvSpPr>
        <p:spPr>
          <a:xfrm>
            <a:off x="6649765" y="691646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手繪多邊形 13"/>
          <p:cNvSpPr/>
          <p:nvPr/>
        </p:nvSpPr>
        <p:spPr>
          <a:xfrm>
            <a:off x="7584829" y="1027907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手繪多邊形 14"/>
          <p:cNvSpPr/>
          <p:nvPr/>
        </p:nvSpPr>
        <p:spPr>
          <a:xfrm>
            <a:off x="7617505" y="1518142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手繪多邊形 15"/>
          <p:cNvSpPr/>
          <p:nvPr/>
        </p:nvSpPr>
        <p:spPr>
          <a:xfrm>
            <a:off x="6649765" y="1263146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手繪多邊形 16"/>
          <p:cNvSpPr/>
          <p:nvPr/>
        </p:nvSpPr>
        <p:spPr>
          <a:xfrm>
            <a:off x="6649765" y="1825625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手繪多邊形 17"/>
          <p:cNvSpPr/>
          <p:nvPr/>
        </p:nvSpPr>
        <p:spPr>
          <a:xfrm>
            <a:off x="7607390" y="2630936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手繪多邊形 18"/>
          <p:cNvSpPr/>
          <p:nvPr/>
        </p:nvSpPr>
        <p:spPr>
          <a:xfrm>
            <a:off x="7952785" y="2067056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手繪多邊形 19"/>
          <p:cNvSpPr/>
          <p:nvPr/>
        </p:nvSpPr>
        <p:spPr>
          <a:xfrm>
            <a:off x="6649765" y="2352806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手繪多邊形 21"/>
          <p:cNvSpPr/>
          <p:nvPr/>
        </p:nvSpPr>
        <p:spPr>
          <a:xfrm>
            <a:off x="7604895" y="3709035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手繪多邊形 22"/>
          <p:cNvSpPr/>
          <p:nvPr/>
        </p:nvSpPr>
        <p:spPr>
          <a:xfrm>
            <a:off x="6649765" y="2920445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手繪多邊形 23"/>
          <p:cNvSpPr/>
          <p:nvPr/>
        </p:nvSpPr>
        <p:spPr>
          <a:xfrm>
            <a:off x="7952785" y="3152936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手繪多邊形 24"/>
          <p:cNvSpPr/>
          <p:nvPr/>
        </p:nvSpPr>
        <p:spPr>
          <a:xfrm>
            <a:off x="6722155" y="3442496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手繪多邊形 25"/>
          <p:cNvSpPr/>
          <p:nvPr/>
        </p:nvSpPr>
        <p:spPr>
          <a:xfrm>
            <a:off x="6615475" y="4010135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手繪多邊形 27"/>
          <p:cNvSpPr/>
          <p:nvPr/>
        </p:nvSpPr>
        <p:spPr>
          <a:xfrm>
            <a:off x="6615475" y="4572220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手繪多邊形 28"/>
          <p:cNvSpPr/>
          <p:nvPr/>
        </p:nvSpPr>
        <p:spPr>
          <a:xfrm>
            <a:off x="7584829" y="4826125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手繪多邊形 30"/>
          <p:cNvSpPr/>
          <p:nvPr/>
        </p:nvSpPr>
        <p:spPr>
          <a:xfrm>
            <a:off x="6628220" y="5108557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手繪多邊形 31"/>
          <p:cNvSpPr/>
          <p:nvPr/>
        </p:nvSpPr>
        <p:spPr>
          <a:xfrm>
            <a:off x="7952785" y="5354162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手繪多邊形 33"/>
          <p:cNvSpPr/>
          <p:nvPr/>
        </p:nvSpPr>
        <p:spPr>
          <a:xfrm>
            <a:off x="6628220" y="5701988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" name="手繪多邊形 34"/>
          <p:cNvSpPr/>
          <p:nvPr/>
        </p:nvSpPr>
        <p:spPr>
          <a:xfrm>
            <a:off x="7944309" y="5933282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" name="手繪多邊形 35"/>
          <p:cNvSpPr/>
          <p:nvPr/>
        </p:nvSpPr>
        <p:spPr>
          <a:xfrm>
            <a:off x="6632030" y="6194645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935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Sample Input 2</a:t>
            </a:r>
            <a:endParaRPr lang="zh-TW" altLang="en-US" dirty="0"/>
          </a:p>
        </p:txBody>
      </p:sp>
      <p:grpSp>
        <p:nvGrpSpPr>
          <p:cNvPr id="8" name="群組 7"/>
          <p:cNvGrpSpPr/>
          <p:nvPr/>
        </p:nvGrpSpPr>
        <p:grpSpPr>
          <a:xfrm>
            <a:off x="2375390" y="2801454"/>
            <a:ext cx="5818627" cy="2095011"/>
            <a:chOff x="2696723" y="1690689"/>
            <a:chExt cx="5818627" cy="209501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文字方塊 6"/>
                <p:cNvSpPr txBox="1"/>
                <p:nvPr/>
              </p:nvSpPr>
              <p:spPr>
                <a:xfrm>
                  <a:off x="2696723" y="1690689"/>
                  <a:ext cx="254524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/>
                  <a:r>
                    <a:rPr lang="en-US" altLang="zh-TW" dirty="0" smtClean="0"/>
                    <a:t>Number of vertices (</a:t>
                  </a:r>
                  <a14:m>
                    <m:oMath xmlns:m="http://schemas.openxmlformats.org/officeDocument/2006/math">
                      <m:r>
                        <a:rPr lang="en-US" altLang="zh-TW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a14:m>
                  <a:r>
                    <a:rPr lang="en-US" altLang="zh-TW" dirty="0" smtClean="0"/>
                    <a:t>)</a:t>
                  </a:r>
                </a:p>
              </p:txBody>
            </p:sp>
          </mc:Choice>
          <mc:Fallback xmlns="">
            <p:sp>
              <p:nvSpPr>
                <p:cNvPr id="7" name="文字方塊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96723" y="1690689"/>
                  <a:ext cx="2545249" cy="369332"/>
                </a:xfrm>
                <a:prstGeom prst="rect">
                  <a:avLst/>
                </a:prstGeom>
                <a:blipFill>
                  <a:blip r:embed="rId2"/>
                  <a:stretch>
                    <a:fillRect l="-957" t="-10000" r="-2153" b="-26667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" name="文字方塊 9"/>
            <p:cNvSpPr txBox="1"/>
            <p:nvPr/>
          </p:nvSpPr>
          <p:spPr>
            <a:xfrm>
              <a:off x="3617831" y="2560222"/>
              <a:ext cx="1189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zh-TW" dirty="0" smtClean="0"/>
                <a:t>The matrix</a:t>
              </a:r>
            </a:p>
          </p:txBody>
        </p:sp>
        <p:sp>
          <p:nvSpPr>
            <p:cNvPr id="17" name="矩形 16"/>
            <p:cNvSpPr/>
            <p:nvPr/>
          </p:nvSpPr>
          <p:spPr>
            <a:xfrm>
              <a:off x="5322570" y="1690689"/>
              <a:ext cx="3192780" cy="209501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altLang="zh-TW" dirty="0" smtClean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5</a:t>
              </a:r>
            </a:p>
            <a:p>
              <a:r>
                <a:rPr lang="en-US" altLang="zh-TW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0 2 0 3 </a:t>
              </a:r>
              <a:r>
                <a:rPr lang="en-US" altLang="zh-TW" dirty="0" smtClean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  <a:endParaRPr lang="en-US" altLang="zh-TW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  <a:p>
              <a:r>
                <a:rPr lang="en-US" altLang="zh-TW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0 0 0 8 </a:t>
              </a:r>
              <a:r>
                <a:rPr lang="en-US" altLang="zh-TW" dirty="0" smtClean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  <a:p>
              <a:r>
                <a:rPr lang="en-US" altLang="zh-TW" dirty="0" smtClean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 </a:t>
              </a:r>
              <a:r>
                <a:rPr lang="en-US" altLang="zh-TW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2 0 0 7</a:t>
              </a:r>
            </a:p>
            <a:p>
              <a:r>
                <a:rPr lang="en-US" altLang="zh-TW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0 6 0 0 0</a:t>
              </a:r>
            </a:p>
            <a:p>
              <a:r>
                <a:rPr lang="en-US" altLang="zh-TW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1 0 0 0 </a:t>
              </a:r>
              <a:r>
                <a:rPr lang="en-US" altLang="zh-TW" dirty="0" smtClean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  <a:p>
              <a:r>
                <a:rPr lang="en-US" altLang="zh-TW" dirty="0" smtClean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Hide-path</a:t>
              </a:r>
              <a:endParaRPr lang="en-US" altLang="zh-TW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18" name="手繪多邊形 17"/>
            <p:cNvSpPr/>
            <p:nvPr/>
          </p:nvSpPr>
          <p:spPr>
            <a:xfrm>
              <a:off x="5543550" y="1795345"/>
              <a:ext cx="144780" cy="160020"/>
            </a:xfrm>
            <a:custGeom>
              <a:avLst/>
              <a:gdLst>
                <a:gd name="connsiteX0" fmla="*/ 144780 w 144780"/>
                <a:gd name="connsiteY0" fmla="*/ 0 h 160020"/>
                <a:gd name="connsiteX1" fmla="*/ 144780 w 144780"/>
                <a:gd name="connsiteY1" fmla="*/ 160020 h 160020"/>
                <a:gd name="connsiteX2" fmla="*/ 0 w 144780"/>
                <a:gd name="connsiteY2" fmla="*/ 160020 h 160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4780" h="160020">
                  <a:moveTo>
                    <a:pt x="144780" y="0"/>
                  </a:moveTo>
                  <a:lnTo>
                    <a:pt x="144780" y="160020"/>
                  </a:lnTo>
                  <a:lnTo>
                    <a:pt x="0" y="160020"/>
                  </a:lnTo>
                </a:path>
              </a:pathLst>
            </a:custGeom>
            <a:noFill/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手繪多邊形 18"/>
            <p:cNvSpPr/>
            <p:nvPr/>
          </p:nvSpPr>
          <p:spPr>
            <a:xfrm>
              <a:off x="6605778" y="2038077"/>
              <a:ext cx="144780" cy="160020"/>
            </a:xfrm>
            <a:custGeom>
              <a:avLst/>
              <a:gdLst>
                <a:gd name="connsiteX0" fmla="*/ 144780 w 144780"/>
                <a:gd name="connsiteY0" fmla="*/ 0 h 160020"/>
                <a:gd name="connsiteX1" fmla="*/ 144780 w 144780"/>
                <a:gd name="connsiteY1" fmla="*/ 160020 h 160020"/>
                <a:gd name="connsiteX2" fmla="*/ 0 w 144780"/>
                <a:gd name="connsiteY2" fmla="*/ 160020 h 160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4780" h="160020">
                  <a:moveTo>
                    <a:pt x="144780" y="0"/>
                  </a:moveTo>
                  <a:lnTo>
                    <a:pt x="144780" y="160020"/>
                  </a:lnTo>
                  <a:lnTo>
                    <a:pt x="0" y="160020"/>
                  </a:lnTo>
                </a:path>
              </a:pathLst>
            </a:custGeom>
            <a:noFill/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" name="手繪多邊形 20"/>
            <p:cNvSpPr/>
            <p:nvPr/>
          </p:nvSpPr>
          <p:spPr>
            <a:xfrm>
              <a:off x="6605778" y="2292214"/>
              <a:ext cx="144780" cy="160020"/>
            </a:xfrm>
            <a:custGeom>
              <a:avLst/>
              <a:gdLst>
                <a:gd name="connsiteX0" fmla="*/ 144780 w 144780"/>
                <a:gd name="connsiteY0" fmla="*/ 0 h 160020"/>
                <a:gd name="connsiteX1" fmla="*/ 144780 w 144780"/>
                <a:gd name="connsiteY1" fmla="*/ 160020 h 160020"/>
                <a:gd name="connsiteX2" fmla="*/ 0 w 144780"/>
                <a:gd name="connsiteY2" fmla="*/ 160020 h 160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4780" h="160020">
                  <a:moveTo>
                    <a:pt x="144780" y="0"/>
                  </a:moveTo>
                  <a:lnTo>
                    <a:pt x="144780" y="160020"/>
                  </a:lnTo>
                  <a:lnTo>
                    <a:pt x="0" y="160020"/>
                  </a:lnTo>
                </a:path>
              </a:pathLst>
            </a:custGeom>
            <a:noFill/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" name="手繪多邊形 21"/>
            <p:cNvSpPr/>
            <p:nvPr/>
          </p:nvSpPr>
          <p:spPr>
            <a:xfrm>
              <a:off x="6605778" y="2560222"/>
              <a:ext cx="144780" cy="160020"/>
            </a:xfrm>
            <a:custGeom>
              <a:avLst/>
              <a:gdLst>
                <a:gd name="connsiteX0" fmla="*/ 144780 w 144780"/>
                <a:gd name="connsiteY0" fmla="*/ 0 h 160020"/>
                <a:gd name="connsiteX1" fmla="*/ 144780 w 144780"/>
                <a:gd name="connsiteY1" fmla="*/ 160020 h 160020"/>
                <a:gd name="connsiteX2" fmla="*/ 0 w 144780"/>
                <a:gd name="connsiteY2" fmla="*/ 160020 h 160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4780" h="160020">
                  <a:moveTo>
                    <a:pt x="144780" y="0"/>
                  </a:moveTo>
                  <a:lnTo>
                    <a:pt x="144780" y="160020"/>
                  </a:lnTo>
                  <a:lnTo>
                    <a:pt x="0" y="160020"/>
                  </a:lnTo>
                </a:path>
              </a:pathLst>
            </a:custGeom>
            <a:noFill/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" name="手繪多邊形 22"/>
            <p:cNvSpPr/>
            <p:nvPr/>
          </p:nvSpPr>
          <p:spPr>
            <a:xfrm>
              <a:off x="6605778" y="2828230"/>
              <a:ext cx="144780" cy="160020"/>
            </a:xfrm>
            <a:custGeom>
              <a:avLst/>
              <a:gdLst>
                <a:gd name="connsiteX0" fmla="*/ 144780 w 144780"/>
                <a:gd name="connsiteY0" fmla="*/ 0 h 160020"/>
                <a:gd name="connsiteX1" fmla="*/ 144780 w 144780"/>
                <a:gd name="connsiteY1" fmla="*/ 160020 h 160020"/>
                <a:gd name="connsiteX2" fmla="*/ 0 w 144780"/>
                <a:gd name="connsiteY2" fmla="*/ 160020 h 160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4780" h="160020">
                  <a:moveTo>
                    <a:pt x="144780" y="0"/>
                  </a:moveTo>
                  <a:lnTo>
                    <a:pt x="144780" y="160020"/>
                  </a:lnTo>
                  <a:lnTo>
                    <a:pt x="0" y="160020"/>
                  </a:lnTo>
                </a:path>
              </a:pathLst>
            </a:custGeom>
            <a:noFill/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" name="手繪多邊形 23"/>
            <p:cNvSpPr/>
            <p:nvPr/>
          </p:nvSpPr>
          <p:spPr>
            <a:xfrm>
              <a:off x="6605778" y="3096238"/>
              <a:ext cx="144780" cy="160020"/>
            </a:xfrm>
            <a:custGeom>
              <a:avLst/>
              <a:gdLst>
                <a:gd name="connsiteX0" fmla="*/ 144780 w 144780"/>
                <a:gd name="connsiteY0" fmla="*/ 0 h 160020"/>
                <a:gd name="connsiteX1" fmla="*/ 144780 w 144780"/>
                <a:gd name="connsiteY1" fmla="*/ 160020 h 160020"/>
                <a:gd name="connsiteX2" fmla="*/ 0 w 144780"/>
                <a:gd name="connsiteY2" fmla="*/ 160020 h 160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4780" h="160020">
                  <a:moveTo>
                    <a:pt x="144780" y="0"/>
                  </a:moveTo>
                  <a:lnTo>
                    <a:pt x="144780" y="160020"/>
                  </a:lnTo>
                  <a:lnTo>
                    <a:pt x="0" y="160020"/>
                  </a:lnTo>
                </a:path>
              </a:pathLst>
            </a:custGeom>
            <a:noFill/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" name="左大括弧 2"/>
            <p:cNvSpPr/>
            <p:nvPr/>
          </p:nvSpPr>
          <p:spPr>
            <a:xfrm>
              <a:off x="4934846" y="2135263"/>
              <a:ext cx="259945" cy="1156775"/>
            </a:xfrm>
            <a:prstGeom prst="leftBrace">
              <a:avLst>
                <a:gd name="adj1" fmla="val 74187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" name="手繪多邊形 14"/>
            <p:cNvSpPr/>
            <p:nvPr/>
          </p:nvSpPr>
          <p:spPr>
            <a:xfrm>
              <a:off x="6605778" y="3402979"/>
              <a:ext cx="144780" cy="160020"/>
            </a:xfrm>
            <a:custGeom>
              <a:avLst/>
              <a:gdLst>
                <a:gd name="connsiteX0" fmla="*/ 144780 w 144780"/>
                <a:gd name="connsiteY0" fmla="*/ 0 h 160020"/>
                <a:gd name="connsiteX1" fmla="*/ 144780 w 144780"/>
                <a:gd name="connsiteY1" fmla="*/ 160020 h 160020"/>
                <a:gd name="connsiteX2" fmla="*/ 0 w 144780"/>
                <a:gd name="connsiteY2" fmla="*/ 160020 h 160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4780" h="160020">
                  <a:moveTo>
                    <a:pt x="144780" y="0"/>
                  </a:moveTo>
                  <a:lnTo>
                    <a:pt x="144780" y="160020"/>
                  </a:lnTo>
                  <a:lnTo>
                    <a:pt x="0" y="160020"/>
                  </a:lnTo>
                </a:path>
              </a:pathLst>
            </a:custGeom>
            <a:noFill/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矩形 3"/>
              <p:cNvSpPr/>
              <p:nvPr/>
            </p:nvSpPr>
            <p:spPr>
              <a:xfrm>
                <a:off x="892060" y="1804681"/>
                <a:ext cx="416934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100</m:t>
                    </m:r>
                    <m:r>
                      <a:rPr lang="en-US" altLang="zh-TW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 </m:t>
                    </m:r>
                  </m:oMath>
                </a14:m>
                <a:r>
                  <a:rPr lang="en-US" altLang="zh-TW" sz="2400" dirty="0"/>
                  <a:t>Number of </a:t>
                </a:r>
                <a:r>
                  <a:rPr lang="en-US" altLang="zh-TW" sz="2400" dirty="0" smtClean="0"/>
                  <a:t>vertices</a:t>
                </a:r>
                <a:r>
                  <a:rPr lang="zh-TW" altLang="en-US" sz="2400" dirty="0" smtClean="0"/>
                  <a:t> </a:t>
                </a:r>
                <a14:m>
                  <m:oMath xmlns:m="http://schemas.openxmlformats.org/officeDocument/2006/math">
                    <m:r>
                      <a:rPr lang="en-US" altLang="zh-TW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zh-TW" altLang="en-US" sz="2400" dirty="0" smtClean="0"/>
                  <a:t> </a:t>
                </a:r>
                <a:r>
                  <a:rPr lang="en-US" altLang="zh-TW" sz="2400" dirty="0" smtClean="0"/>
                  <a:t> </a:t>
                </a:r>
                <a:endParaRPr lang="zh-TW" altLang="en-US" sz="2400" dirty="0"/>
              </a:p>
            </p:txBody>
          </p:sp>
        </mc:Choice>
        <mc:Fallback xmlns="">
          <p:sp>
            <p:nvSpPr>
              <p:cNvPr id="4" name="矩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060" y="1804681"/>
                <a:ext cx="4169347" cy="461665"/>
              </a:xfrm>
              <a:prstGeom prst="rect">
                <a:avLst/>
              </a:prstGeom>
              <a:blipFill>
                <a:blip r:embed="rId3"/>
                <a:stretch>
                  <a:fillRect l="-292" t="-10526" b="-2894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849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Sample </a:t>
            </a:r>
            <a:r>
              <a:rPr lang="en-US" altLang="zh-TW" smtClean="0"/>
              <a:t>Output 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49" y="1825625"/>
            <a:ext cx="4839277" cy="449204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TW" sz="2400" dirty="0" smtClean="0"/>
          </a:p>
          <a:p>
            <a:endParaRPr lang="en-US" altLang="zh-TW" sz="2400" dirty="0"/>
          </a:p>
          <a:p>
            <a:endParaRPr lang="zh-TW" altLang="en-US" sz="24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5500587" y="366727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endParaRPr lang="en-US" altLang="zh-TW" dirty="0" smtClean="0"/>
          </a:p>
        </p:txBody>
      </p:sp>
      <p:sp>
        <p:nvSpPr>
          <p:cNvPr id="5" name="文字方塊 4"/>
          <p:cNvSpPr txBox="1"/>
          <p:nvPr/>
        </p:nvSpPr>
        <p:spPr>
          <a:xfrm>
            <a:off x="5065683" y="4536803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endParaRPr lang="en-US" altLang="zh-TW" dirty="0" smtClean="0"/>
          </a:p>
        </p:txBody>
      </p:sp>
      <p:sp>
        <p:nvSpPr>
          <p:cNvPr id="6" name="矩形 5"/>
          <p:cNvSpPr/>
          <p:nvPr/>
        </p:nvSpPr>
        <p:spPr>
          <a:xfrm>
            <a:off x="5717979" y="365126"/>
            <a:ext cx="3192780" cy="6248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zh-TW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Path(0,1):</a:t>
            </a:r>
          </a:p>
          <a:p>
            <a:r>
              <a:rPr lang="en-US" altLang="zh-TW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Cost:2</a:t>
            </a:r>
          </a:p>
          <a:p>
            <a:r>
              <a:rPr lang="en-US" altLang="zh-TW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Path(0,3):</a:t>
            </a:r>
          </a:p>
          <a:p>
            <a:r>
              <a:rPr lang="en-US" altLang="zh-TW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Cost:3</a:t>
            </a:r>
          </a:p>
          <a:p>
            <a:r>
              <a:rPr lang="en-US" altLang="zh-TW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Path(1,3):</a:t>
            </a:r>
          </a:p>
          <a:p>
            <a:r>
              <a:rPr lang="en-US" altLang="zh-TW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Cost:8</a:t>
            </a:r>
          </a:p>
          <a:p>
            <a:r>
              <a:rPr lang="en-US" altLang="zh-TW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Path(2,0):</a:t>
            </a:r>
          </a:p>
          <a:p>
            <a:r>
              <a:rPr lang="en-US" altLang="zh-TW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Cost:8</a:t>
            </a:r>
          </a:p>
          <a:p>
            <a:r>
              <a:rPr lang="en-US" altLang="zh-TW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Path(2,1):</a:t>
            </a:r>
          </a:p>
          <a:p>
            <a:r>
              <a:rPr lang="en-US" altLang="zh-TW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Cost:2</a:t>
            </a:r>
          </a:p>
          <a:p>
            <a:r>
              <a:rPr lang="en-US" altLang="zh-TW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Path(2,3):</a:t>
            </a:r>
          </a:p>
          <a:p>
            <a:r>
              <a:rPr lang="en-US" altLang="zh-TW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Cost:10</a:t>
            </a:r>
          </a:p>
          <a:p>
            <a:r>
              <a:rPr lang="en-US" altLang="zh-TW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Path(2,4):</a:t>
            </a:r>
          </a:p>
          <a:p>
            <a:r>
              <a:rPr lang="en-US" altLang="zh-TW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Cost:7</a:t>
            </a:r>
          </a:p>
          <a:p>
            <a:r>
              <a:rPr lang="en-US" altLang="zh-TW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Path(3,1):</a:t>
            </a:r>
          </a:p>
          <a:p>
            <a:r>
              <a:rPr lang="en-US" altLang="zh-TW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Cost:6</a:t>
            </a:r>
          </a:p>
          <a:p>
            <a:r>
              <a:rPr lang="en-US" altLang="zh-TW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Path(4,0):</a:t>
            </a:r>
          </a:p>
          <a:p>
            <a:r>
              <a:rPr lang="en-US" altLang="zh-TW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Cost:1</a:t>
            </a:r>
          </a:p>
          <a:p>
            <a:r>
              <a:rPr lang="en-US" altLang="zh-TW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Path(4,1):</a:t>
            </a:r>
          </a:p>
          <a:p>
            <a:r>
              <a:rPr lang="en-US" altLang="zh-TW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Cost:3</a:t>
            </a:r>
          </a:p>
          <a:p>
            <a:r>
              <a:rPr lang="en-US" altLang="zh-TW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Path(4,3):</a:t>
            </a:r>
          </a:p>
          <a:p>
            <a:r>
              <a:rPr lang="en-US" altLang="zh-TW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Cost:4</a:t>
            </a:r>
          </a:p>
        </p:txBody>
      </p:sp>
      <p:sp>
        <p:nvSpPr>
          <p:cNvPr id="11" name="手繪多邊形 10"/>
          <p:cNvSpPr/>
          <p:nvPr/>
        </p:nvSpPr>
        <p:spPr>
          <a:xfrm>
            <a:off x="7058017" y="4325555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手繪多邊形 12"/>
          <p:cNvSpPr/>
          <p:nvPr/>
        </p:nvSpPr>
        <p:spPr>
          <a:xfrm>
            <a:off x="6649765" y="691646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手繪多邊形 15"/>
          <p:cNvSpPr/>
          <p:nvPr/>
        </p:nvSpPr>
        <p:spPr>
          <a:xfrm>
            <a:off x="6649765" y="1263146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手繪多邊形 16"/>
          <p:cNvSpPr/>
          <p:nvPr/>
        </p:nvSpPr>
        <p:spPr>
          <a:xfrm>
            <a:off x="6649765" y="1825625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手繪多邊形 19"/>
          <p:cNvSpPr/>
          <p:nvPr/>
        </p:nvSpPr>
        <p:spPr>
          <a:xfrm>
            <a:off x="6649765" y="2352806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手繪多邊形 22"/>
          <p:cNvSpPr/>
          <p:nvPr/>
        </p:nvSpPr>
        <p:spPr>
          <a:xfrm>
            <a:off x="6649765" y="2920445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手繪多邊形 24"/>
          <p:cNvSpPr/>
          <p:nvPr/>
        </p:nvSpPr>
        <p:spPr>
          <a:xfrm>
            <a:off x="6722155" y="3442496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手繪多邊形 25"/>
          <p:cNvSpPr/>
          <p:nvPr/>
        </p:nvSpPr>
        <p:spPr>
          <a:xfrm>
            <a:off x="6615475" y="4010135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手繪多邊形 27"/>
          <p:cNvSpPr/>
          <p:nvPr/>
        </p:nvSpPr>
        <p:spPr>
          <a:xfrm>
            <a:off x="6615475" y="4572220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手繪多邊形 28"/>
          <p:cNvSpPr/>
          <p:nvPr/>
        </p:nvSpPr>
        <p:spPr>
          <a:xfrm>
            <a:off x="7058017" y="4901895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手繪多邊形 30"/>
          <p:cNvSpPr/>
          <p:nvPr/>
        </p:nvSpPr>
        <p:spPr>
          <a:xfrm>
            <a:off x="6628220" y="5108557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手繪多邊形 31"/>
          <p:cNvSpPr/>
          <p:nvPr/>
        </p:nvSpPr>
        <p:spPr>
          <a:xfrm>
            <a:off x="7059406" y="5392332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手繪多邊形 33"/>
          <p:cNvSpPr/>
          <p:nvPr/>
        </p:nvSpPr>
        <p:spPr>
          <a:xfrm>
            <a:off x="6628220" y="5701988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" name="手繪多邊形 34"/>
          <p:cNvSpPr/>
          <p:nvPr/>
        </p:nvSpPr>
        <p:spPr>
          <a:xfrm>
            <a:off x="7059406" y="5962779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" name="手繪多邊形 35"/>
          <p:cNvSpPr/>
          <p:nvPr/>
        </p:nvSpPr>
        <p:spPr>
          <a:xfrm>
            <a:off x="6632030" y="6194645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手繪多邊形 29"/>
          <p:cNvSpPr/>
          <p:nvPr/>
        </p:nvSpPr>
        <p:spPr>
          <a:xfrm>
            <a:off x="7058017" y="2111991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手繪多邊形 32"/>
          <p:cNvSpPr/>
          <p:nvPr/>
        </p:nvSpPr>
        <p:spPr>
          <a:xfrm>
            <a:off x="7058017" y="2688331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手繪多邊形 36"/>
          <p:cNvSpPr/>
          <p:nvPr/>
        </p:nvSpPr>
        <p:spPr>
          <a:xfrm>
            <a:off x="7059406" y="3178768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8" name="手繪多邊形 37"/>
          <p:cNvSpPr/>
          <p:nvPr/>
        </p:nvSpPr>
        <p:spPr>
          <a:xfrm>
            <a:off x="7059406" y="3749215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手繪多邊形 39"/>
          <p:cNvSpPr/>
          <p:nvPr/>
        </p:nvSpPr>
        <p:spPr>
          <a:xfrm>
            <a:off x="7058017" y="496330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" name="手繪多邊形 40"/>
          <p:cNvSpPr/>
          <p:nvPr/>
        </p:nvSpPr>
        <p:spPr>
          <a:xfrm>
            <a:off x="7059406" y="986767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手繪多邊形 41"/>
          <p:cNvSpPr/>
          <p:nvPr/>
        </p:nvSpPr>
        <p:spPr>
          <a:xfrm>
            <a:off x="7059406" y="1557214"/>
            <a:ext cx="144780" cy="160020"/>
          </a:xfrm>
          <a:custGeom>
            <a:avLst/>
            <a:gdLst>
              <a:gd name="connsiteX0" fmla="*/ 144780 w 144780"/>
              <a:gd name="connsiteY0" fmla="*/ 0 h 160020"/>
              <a:gd name="connsiteX1" fmla="*/ 144780 w 144780"/>
              <a:gd name="connsiteY1" fmla="*/ 160020 h 160020"/>
              <a:gd name="connsiteX2" fmla="*/ 0 w 144780"/>
              <a:gd name="connsiteY2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" h="160020">
                <a:moveTo>
                  <a:pt x="144780" y="0"/>
                </a:moveTo>
                <a:lnTo>
                  <a:pt x="144780" y="160020"/>
                </a:lnTo>
                <a:lnTo>
                  <a:pt x="0" y="1600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688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Sample Input 3</a:t>
            </a:r>
            <a:endParaRPr lang="zh-TW" altLang="en-US" dirty="0"/>
          </a:p>
        </p:txBody>
      </p:sp>
      <p:grpSp>
        <p:nvGrpSpPr>
          <p:cNvPr id="8" name="群組 7"/>
          <p:cNvGrpSpPr/>
          <p:nvPr/>
        </p:nvGrpSpPr>
        <p:grpSpPr>
          <a:xfrm>
            <a:off x="2375390" y="2801454"/>
            <a:ext cx="5818627" cy="2095011"/>
            <a:chOff x="2696723" y="1690689"/>
            <a:chExt cx="5818627" cy="209501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文字方塊 6"/>
                <p:cNvSpPr txBox="1"/>
                <p:nvPr/>
              </p:nvSpPr>
              <p:spPr>
                <a:xfrm>
                  <a:off x="2696723" y="1690689"/>
                  <a:ext cx="254524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/>
                  <a:r>
                    <a:rPr lang="en-US" altLang="zh-TW" dirty="0" smtClean="0"/>
                    <a:t>Number of vertices (</a:t>
                  </a:r>
                  <a14:m>
                    <m:oMath xmlns:m="http://schemas.openxmlformats.org/officeDocument/2006/math">
                      <m:r>
                        <a:rPr lang="en-US" altLang="zh-TW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a14:m>
                  <a:r>
                    <a:rPr lang="en-US" altLang="zh-TW" dirty="0" smtClean="0"/>
                    <a:t>)</a:t>
                  </a:r>
                </a:p>
              </p:txBody>
            </p:sp>
          </mc:Choice>
          <mc:Fallback xmlns="">
            <p:sp>
              <p:nvSpPr>
                <p:cNvPr id="7" name="文字方塊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96723" y="1690689"/>
                  <a:ext cx="2545249" cy="369332"/>
                </a:xfrm>
                <a:prstGeom prst="rect">
                  <a:avLst/>
                </a:prstGeom>
                <a:blipFill>
                  <a:blip r:embed="rId2"/>
                  <a:stretch>
                    <a:fillRect l="-957" t="-10000" r="-2153" b="-26667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" name="文字方塊 9"/>
            <p:cNvSpPr txBox="1"/>
            <p:nvPr/>
          </p:nvSpPr>
          <p:spPr>
            <a:xfrm>
              <a:off x="3617831" y="2560222"/>
              <a:ext cx="1189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zh-TW" dirty="0" smtClean="0"/>
                <a:t>The matrix</a:t>
              </a:r>
            </a:p>
          </p:txBody>
        </p:sp>
        <p:sp>
          <p:nvSpPr>
            <p:cNvPr id="17" name="矩形 16"/>
            <p:cNvSpPr/>
            <p:nvPr/>
          </p:nvSpPr>
          <p:spPr>
            <a:xfrm>
              <a:off x="5322570" y="1690689"/>
              <a:ext cx="3192780" cy="209501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altLang="zh-TW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5</a:t>
              </a:r>
            </a:p>
            <a:p>
              <a:r>
                <a:rPr lang="en-US" altLang="zh-TW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0 1 2 3 0</a:t>
              </a:r>
            </a:p>
            <a:p>
              <a:r>
                <a:rPr lang="en-US" altLang="zh-TW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0 0 1 0 0</a:t>
              </a:r>
            </a:p>
            <a:p>
              <a:r>
                <a:rPr lang="en-US" altLang="zh-TW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0 0 0 1 0</a:t>
              </a:r>
            </a:p>
            <a:p>
              <a:r>
                <a:rPr lang="en-US" altLang="zh-TW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0 0 0 0 1</a:t>
              </a:r>
            </a:p>
            <a:p>
              <a:r>
                <a:rPr lang="en-US" altLang="zh-TW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0 0 0 0 0</a:t>
              </a:r>
            </a:p>
            <a:p>
              <a:r>
                <a:rPr lang="en-US" altLang="zh-TW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Show-path</a:t>
              </a:r>
            </a:p>
            <a:p>
              <a:endParaRPr lang="en-US" altLang="zh-TW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18" name="手繪多邊形 17"/>
            <p:cNvSpPr/>
            <p:nvPr/>
          </p:nvSpPr>
          <p:spPr>
            <a:xfrm>
              <a:off x="5543550" y="1795345"/>
              <a:ext cx="144780" cy="160020"/>
            </a:xfrm>
            <a:custGeom>
              <a:avLst/>
              <a:gdLst>
                <a:gd name="connsiteX0" fmla="*/ 144780 w 144780"/>
                <a:gd name="connsiteY0" fmla="*/ 0 h 160020"/>
                <a:gd name="connsiteX1" fmla="*/ 144780 w 144780"/>
                <a:gd name="connsiteY1" fmla="*/ 160020 h 160020"/>
                <a:gd name="connsiteX2" fmla="*/ 0 w 144780"/>
                <a:gd name="connsiteY2" fmla="*/ 160020 h 160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4780" h="160020">
                  <a:moveTo>
                    <a:pt x="144780" y="0"/>
                  </a:moveTo>
                  <a:lnTo>
                    <a:pt x="144780" y="160020"/>
                  </a:lnTo>
                  <a:lnTo>
                    <a:pt x="0" y="160020"/>
                  </a:lnTo>
                </a:path>
              </a:pathLst>
            </a:custGeom>
            <a:noFill/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手繪多邊形 18"/>
            <p:cNvSpPr/>
            <p:nvPr/>
          </p:nvSpPr>
          <p:spPr>
            <a:xfrm>
              <a:off x="6605778" y="2038077"/>
              <a:ext cx="144780" cy="160020"/>
            </a:xfrm>
            <a:custGeom>
              <a:avLst/>
              <a:gdLst>
                <a:gd name="connsiteX0" fmla="*/ 144780 w 144780"/>
                <a:gd name="connsiteY0" fmla="*/ 0 h 160020"/>
                <a:gd name="connsiteX1" fmla="*/ 144780 w 144780"/>
                <a:gd name="connsiteY1" fmla="*/ 160020 h 160020"/>
                <a:gd name="connsiteX2" fmla="*/ 0 w 144780"/>
                <a:gd name="connsiteY2" fmla="*/ 160020 h 160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4780" h="160020">
                  <a:moveTo>
                    <a:pt x="144780" y="0"/>
                  </a:moveTo>
                  <a:lnTo>
                    <a:pt x="144780" y="160020"/>
                  </a:lnTo>
                  <a:lnTo>
                    <a:pt x="0" y="160020"/>
                  </a:lnTo>
                </a:path>
              </a:pathLst>
            </a:custGeom>
            <a:noFill/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" name="手繪多邊形 20"/>
            <p:cNvSpPr/>
            <p:nvPr/>
          </p:nvSpPr>
          <p:spPr>
            <a:xfrm>
              <a:off x="6605778" y="2292214"/>
              <a:ext cx="144780" cy="160020"/>
            </a:xfrm>
            <a:custGeom>
              <a:avLst/>
              <a:gdLst>
                <a:gd name="connsiteX0" fmla="*/ 144780 w 144780"/>
                <a:gd name="connsiteY0" fmla="*/ 0 h 160020"/>
                <a:gd name="connsiteX1" fmla="*/ 144780 w 144780"/>
                <a:gd name="connsiteY1" fmla="*/ 160020 h 160020"/>
                <a:gd name="connsiteX2" fmla="*/ 0 w 144780"/>
                <a:gd name="connsiteY2" fmla="*/ 160020 h 160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4780" h="160020">
                  <a:moveTo>
                    <a:pt x="144780" y="0"/>
                  </a:moveTo>
                  <a:lnTo>
                    <a:pt x="144780" y="160020"/>
                  </a:lnTo>
                  <a:lnTo>
                    <a:pt x="0" y="160020"/>
                  </a:lnTo>
                </a:path>
              </a:pathLst>
            </a:custGeom>
            <a:noFill/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" name="手繪多邊形 21"/>
            <p:cNvSpPr/>
            <p:nvPr/>
          </p:nvSpPr>
          <p:spPr>
            <a:xfrm>
              <a:off x="6605778" y="2560222"/>
              <a:ext cx="144780" cy="160020"/>
            </a:xfrm>
            <a:custGeom>
              <a:avLst/>
              <a:gdLst>
                <a:gd name="connsiteX0" fmla="*/ 144780 w 144780"/>
                <a:gd name="connsiteY0" fmla="*/ 0 h 160020"/>
                <a:gd name="connsiteX1" fmla="*/ 144780 w 144780"/>
                <a:gd name="connsiteY1" fmla="*/ 160020 h 160020"/>
                <a:gd name="connsiteX2" fmla="*/ 0 w 144780"/>
                <a:gd name="connsiteY2" fmla="*/ 160020 h 160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4780" h="160020">
                  <a:moveTo>
                    <a:pt x="144780" y="0"/>
                  </a:moveTo>
                  <a:lnTo>
                    <a:pt x="144780" y="160020"/>
                  </a:lnTo>
                  <a:lnTo>
                    <a:pt x="0" y="160020"/>
                  </a:lnTo>
                </a:path>
              </a:pathLst>
            </a:custGeom>
            <a:noFill/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" name="手繪多邊形 22"/>
            <p:cNvSpPr/>
            <p:nvPr/>
          </p:nvSpPr>
          <p:spPr>
            <a:xfrm>
              <a:off x="6605778" y="2828230"/>
              <a:ext cx="144780" cy="160020"/>
            </a:xfrm>
            <a:custGeom>
              <a:avLst/>
              <a:gdLst>
                <a:gd name="connsiteX0" fmla="*/ 144780 w 144780"/>
                <a:gd name="connsiteY0" fmla="*/ 0 h 160020"/>
                <a:gd name="connsiteX1" fmla="*/ 144780 w 144780"/>
                <a:gd name="connsiteY1" fmla="*/ 160020 h 160020"/>
                <a:gd name="connsiteX2" fmla="*/ 0 w 144780"/>
                <a:gd name="connsiteY2" fmla="*/ 160020 h 160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4780" h="160020">
                  <a:moveTo>
                    <a:pt x="144780" y="0"/>
                  </a:moveTo>
                  <a:lnTo>
                    <a:pt x="144780" y="160020"/>
                  </a:lnTo>
                  <a:lnTo>
                    <a:pt x="0" y="160020"/>
                  </a:lnTo>
                </a:path>
              </a:pathLst>
            </a:custGeom>
            <a:noFill/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" name="手繪多邊形 23"/>
            <p:cNvSpPr/>
            <p:nvPr/>
          </p:nvSpPr>
          <p:spPr>
            <a:xfrm>
              <a:off x="6605778" y="3096238"/>
              <a:ext cx="144780" cy="160020"/>
            </a:xfrm>
            <a:custGeom>
              <a:avLst/>
              <a:gdLst>
                <a:gd name="connsiteX0" fmla="*/ 144780 w 144780"/>
                <a:gd name="connsiteY0" fmla="*/ 0 h 160020"/>
                <a:gd name="connsiteX1" fmla="*/ 144780 w 144780"/>
                <a:gd name="connsiteY1" fmla="*/ 160020 h 160020"/>
                <a:gd name="connsiteX2" fmla="*/ 0 w 144780"/>
                <a:gd name="connsiteY2" fmla="*/ 160020 h 160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4780" h="160020">
                  <a:moveTo>
                    <a:pt x="144780" y="0"/>
                  </a:moveTo>
                  <a:lnTo>
                    <a:pt x="144780" y="160020"/>
                  </a:lnTo>
                  <a:lnTo>
                    <a:pt x="0" y="160020"/>
                  </a:lnTo>
                </a:path>
              </a:pathLst>
            </a:custGeom>
            <a:noFill/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" name="左大括弧 2"/>
            <p:cNvSpPr/>
            <p:nvPr/>
          </p:nvSpPr>
          <p:spPr>
            <a:xfrm>
              <a:off x="4934846" y="2135263"/>
              <a:ext cx="259945" cy="1156775"/>
            </a:xfrm>
            <a:prstGeom prst="leftBrace">
              <a:avLst>
                <a:gd name="adj1" fmla="val 74187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" name="手繪多邊形 14"/>
            <p:cNvSpPr/>
            <p:nvPr/>
          </p:nvSpPr>
          <p:spPr>
            <a:xfrm>
              <a:off x="6605778" y="3402979"/>
              <a:ext cx="144780" cy="160020"/>
            </a:xfrm>
            <a:custGeom>
              <a:avLst/>
              <a:gdLst>
                <a:gd name="connsiteX0" fmla="*/ 144780 w 144780"/>
                <a:gd name="connsiteY0" fmla="*/ 0 h 160020"/>
                <a:gd name="connsiteX1" fmla="*/ 144780 w 144780"/>
                <a:gd name="connsiteY1" fmla="*/ 160020 h 160020"/>
                <a:gd name="connsiteX2" fmla="*/ 0 w 144780"/>
                <a:gd name="connsiteY2" fmla="*/ 160020 h 160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4780" h="160020">
                  <a:moveTo>
                    <a:pt x="144780" y="0"/>
                  </a:moveTo>
                  <a:lnTo>
                    <a:pt x="144780" y="160020"/>
                  </a:lnTo>
                  <a:lnTo>
                    <a:pt x="0" y="160020"/>
                  </a:lnTo>
                </a:path>
              </a:pathLst>
            </a:custGeom>
            <a:noFill/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矩形 3"/>
              <p:cNvSpPr/>
              <p:nvPr/>
            </p:nvSpPr>
            <p:spPr>
              <a:xfrm>
                <a:off x="892060" y="1804681"/>
                <a:ext cx="416934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100</m:t>
                    </m:r>
                    <m:r>
                      <a:rPr lang="en-US" altLang="zh-TW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 </m:t>
                    </m:r>
                  </m:oMath>
                </a14:m>
                <a:r>
                  <a:rPr lang="en-US" altLang="zh-TW" sz="2400" dirty="0"/>
                  <a:t>Number of </a:t>
                </a:r>
                <a:r>
                  <a:rPr lang="en-US" altLang="zh-TW" sz="2400" dirty="0" smtClean="0"/>
                  <a:t>vertices</a:t>
                </a:r>
                <a:r>
                  <a:rPr lang="zh-TW" altLang="en-US" sz="2400" dirty="0" smtClean="0"/>
                  <a:t> </a:t>
                </a:r>
                <a14:m>
                  <m:oMath xmlns:m="http://schemas.openxmlformats.org/officeDocument/2006/math">
                    <m:r>
                      <a:rPr lang="en-US" altLang="zh-TW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zh-TW" altLang="en-US" sz="2400" dirty="0" smtClean="0"/>
                  <a:t> </a:t>
                </a:r>
                <a:r>
                  <a:rPr lang="en-US" altLang="zh-TW" sz="2400" dirty="0" smtClean="0"/>
                  <a:t> </a:t>
                </a:r>
                <a:endParaRPr lang="zh-TW" altLang="en-US" sz="2400" dirty="0"/>
              </a:p>
            </p:txBody>
          </p:sp>
        </mc:Choice>
        <mc:Fallback xmlns="">
          <p:sp>
            <p:nvSpPr>
              <p:cNvPr id="4" name="矩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060" y="1804681"/>
                <a:ext cx="4169347" cy="461665"/>
              </a:xfrm>
              <a:prstGeom prst="rect">
                <a:avLst/>
              </a:prstGeom>
              <a:blipFill>
                <a:blip r:embed="rId3"/>
                <a:stretch>
                  <a:fillRect l="-292" t="-10526" b="-2894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194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207</TotalTime>
  <Words>685</Words>
  <Application>Microsoft Office PowerPoint</Application>
  <PresentationFormat>如螢幕大小 (4:3)</PresentationFormat>
  <Paragraphs>164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8" baseType="lpstr">
      <vt:lpstr>微軟正黑體</vt:lpstr>
      <vt:lpstr>新細明體</vt:lpstr>
      <vt:lpstr>Arial</vt:lpstr>
      <vt:lpstr>Calibri</vt:lpstr>
      <vt:lpstr>Calibri Light</vt:lpstr>
      <vt:lpstr>Cambria Math</vt:lpstr>
      <vt:lpstr>Consolas</vt:lpstr>
      <vt:lpstr>Office 佈景主題</vt:lpstr>
      <vt:lpstr>Shortest Paths </vt:lpstr>
      <vt:lpstr>PowerPoint 簡報</vt:lpstr>
      <vt:lpstr>Overview</vt:lpstr>
      <vt:lpstr>Matrix Specification</vt:lpstr>
      <vt:lpstr>Sample Input 1</vt:lpstr>
      <vt:lpstr>Sample Output 1</vt:lpstr>
      <vt:lpstr>Sample Input 2</vt:lpstr>
      <vt:lpstr>Sample Output 2</vt:lpstr>
      <vt:lpstr>Sample Input 3</vt:lpstr>
      <vt:lpstr>Sample Output 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Maze to Tree</dc:title>
  <dc:creator>n</dc:creator>
  <cp:lastModifiedBy>n</cp:lastModifiedBy>
  <cp:revision>37</cp:revision>
  <dcterms:created xsi:type="dcterms:W3CDTF">2018-04-23T13:51:38Z</dcterms:created>
  <dcterms:modified xsi:type="dcterms:W3CDTF">2018-05-14T15:36:28Z</dcterms:modified>
</cp:coreProperties>
</file>