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4"/>
  </p:notesMasterIdLst>
  <p:handoutMasterIdLst>
    <p:handoutMasterId r:id="rId115"/>
  </p:handoutMasterIdLst>
  <p:sldIdLst>
    <p:sldId id="257" r:id="rId2"/>
    <p:sldId id="258" r:id="rId3"/>
    <p:sldId id="330" r:id="rId4"/>
    <p:sldId id="259" r:id="rId5"/>
    <p:sldId id="262" r:id="rId6"/>
    <p:sldId id="263" r:id="rId7"/>
    <p:sldId id="264" r:id="rId8"/>
    <p:sldId id="361" r:id="rId9"/>
    <p:sldId id="260" r:id="rId10"/>
    <p:sldId id="265" r:id="rId11"/>
    <p:sldId id="266" r:id="rId12"/>
    <p:sldId id="268" r:id="rId13"/>
    <p:sldId id="393" r:id="rId14"/>
    <p:sldId id="396" r:id="rId15"/>
    <p:sldId id="333" r:id="rId16"/>
    <p:sldId id="385" r:id="rId17"/>
    <p:sldId id="335" r:id="rId18"/>
    <p:sldId id="395" r:id="rId19"/>
    <p:sldId id="336" r:id="rId20"/>
    <p:sldId id="337" r:id="rId21"/>
    <p:sldId id="267" r:id="rId22"/>
    <p:sldId id="338" r:id="rId23"/>
    <p:sldId id="339" r:id="rId24"/>
    <p:sldId id="271" r:id="rId25"/>
    <p:sldId id="272" r:id="rId26"/>
    <p:sldId id="273" r:id="rId27"/>
    <p:sldId id="275" r:id="rId28"/>
    <p:sldId id="276" r:id="rId29"/>
    <p:sldId id="340" r:id="rId30"/>
    <p:sldId id="277" r:id="rId31"/>
    <p:sldId id="278" r:id="rId32"/>
    <p:sldId id="279" r:id="rId33"/>
    <p:sldId id="341" r:id="rId34"/>
    <p:sldId id="342" r:id="rId35"/>
    <p:sldId id="280" r:id="rId36"/>
    <p:sldId id="281" r:id="rId37"/>
    <p:sldId id="282" r:id="rId38"/>
    <p:sldId id="283" r:id="rId39"/>
    <p:sldId id="284" r:id="rId40"/>
    <p:sldId id="285" r:id="rId41"/>
    <p:sldId id="286" r:id="rId42"/>
    <p:sldId id="287" r:id="rId43"/>
    <p:sldId id="288" r:id="rId44"/>
    <p:sldId id="382" r:id="rId45"/>
    <p:sldId id="289" r:id="rId46"/>
    <p:sldId id="344" r:id="rId47"/>
    <p:sldId id="345" r:id="rId48"/>
    <p:sldId id="388" r:id="rId49"/>
    <p:sldId id="363" r:id="rId50"/>
    <p:sldId id="290" r:id="rId51"/>
    <p:sldId id="291" r:id="rId52"/>
    <p:sldId id="293" r:id="rId53"/>
    <p:sldId id="294" r:id="rId54"/>
    <p:sldId id="295" r:id="rId55"/>
    <p:sldId id="348" r:id="rId56"/>
    <p:sldId id="296" r:id="rId57"/>
    <p:sldId id="298" r:id="rId58"/>
    <p:sldId id="300" r:id="rId59"/>
    <p:sldId id="301" r:id="rId60"/>
    <p:sldId id="303" r:id="rId61"/>
    <p:sldId id="304" r:id="rId62"/>
    <p:sldId id="302" r:id="rId63"/>
    <p:sldId id="305" r:id="rId64"/>
    <p:sldId id="306" r:id="rId65"/>
    <p:sldId id="308" r:id="rId66"/>
    <p:sldId id="309" r:id="rId67"/>
    <p:sldId id="310" r:id="rId68"/>
    <p:sldId id="311" r:id="rId69"/>
    <p:sldId id="350" r:id="rId70"/>
    <p:sldId id="312" r:id="rId71"/>
    <p:sldId id="314" r:id="rId72"/>
    <p:sldId id="352" r:id="rId73"/>
    <p:sldId id="353" r:id="rId74"/>
    <p:sldId id="378" r:id="rId75"/>
    <p:sldId id="313" r:id="rId76"/>
    <p:sldId id="315" r:id="rId77"/>
    <p:sldId id="394" r:id="rId78"/>
    <p:sldId id="389" r:id="rId79"/>
    <p:sldId id="390" r:id="rId80"/>
    <p:sldId id="351" r:id="rId81"/>
    <p:sldId id="316" r:id="rId82"/>
    <p:sldId id="317" r:id="rId83"/>
    <p:sldId id="318" r:id="rId84"/>
    <p:sldId id="354" r:id="rId85"/>
    <p:sldId id="320" r:id="rId86"/>
    <p:sldId id="321" r:id="rId87"/>
    <p:sldId id="356" r:id="rId88"/>
    <p:sldId id="357" r:id="rId89"/>
    <p:sldId id="355" r:id="rId90"/>
    <p:sldId id="322" r:id="rId91"/>
    <p:sldId id="392" r:id="rId92"/>
    <p:sldId id="324" r:id="rId93"/>
    <p:sldId id="323" r:id="rId94"/>
    <p:sldId id="327" r:id="rId95"/>
    <p:sldId id="325" r:id="rId96"/>
    <p:sldId id="328" r:id="rId97"/>
    <p:sldId id="359" r:id="rId98"/>
    <p:sldId id="360" r:id="rId99"/>
    <p:sldId id="364" r:id="rId100"/>
    <p:sldId id="365" r:id="rId101"/>
    <p:sldId id="366" r:id="rId102"/>
    <p:sldId id="367" r:id="rId103"/>
    <p:sldId id="368" r:id="rId104"/>
    <p:sldId id="369" r:id="rId105"/>
    <p:sldId id="370" r:id="rId106"/>
    <p:sldId id="372" r:id="rId107"/>
    <p:sldId id="373" r:id="rId108"/>
    <p:sldId id="371" r:id="rId109"/>
    <p:sldId id="374" r:id="rId110"/>
    <p:sldId id="375" r:id="rId111"/>
    <p:sldId id="376" r:id="rId112"/>
    <p:sldId id="377" r:id="rId113"/>
  </p:sldIdLst>
  <p:sldSz cx="9144000" cy="6858000" type="screen4x3"/>
  <p:notesSz cx="6797675" cy="992822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4675" autoAdjust="0"/>
  </p:normalViewPr>
  <p:slideViewPr>
    <p:cSldViewPr>
      <p:cViewPr>
        <p:scale>
          <a:sx n="100" d="100"/>
          <a:sy n="100" d="100"/>
        </p:scale>
        <p:origin x="-869" y="47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3336" y="-101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viewProps" Target="view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notesMaster" Target="notesMasters/notesMaster1.xml"/><Relationship Id="rId119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96.wmf"/><Relationship Id="rId1" Type="http://schemas.openxmlformats.org/officeDocument/2006/relationships/image" Target="../media/image9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2" Type="http://schemas.openxmlformats.org/officeDocument/2006/relationships/image" Target="../media/image99.wmf"/><Relationship Id="rId1" Type="http://schemas.openxmlformats.org/officeDocument/2006/relationships/image" Target="../media/image98.wmf"/><Relationship Id="rId4" Type="http://schemas.openxmlformats.org/officeDocument/2006/relationships/image" Target="../media/image10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8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wmf"/><Relationship Id="rId1" Type="http://schemas.openxmlformats.org/officeDocument/2006/relationships/image" Target="../media/image109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1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wmf"/><Relationship Id="rId1" Type="http://schemas.openxmlformats.org/officeDocument/2006/relationships/image" Target="../media/image115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wmf"/><Relationship Id="rId1" Type="http://schemas.openxmlformats.org/officeDocument/2006/relationships/image" Target="../media/image120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wmf"/><Relationship Id="rId1" Type="http://schemas.openxmlformats.org/officeDocument/2006/relationships/image" Target="../media/image126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wmf"/><Relationship Id="rId2" Type="http://schemas.openxmlformats.org/officeDocument/2006/relationships/image" Target="../media/image130.wmf"/><Relationship Id="rId1" Type="http://schemas.openxmlformats.org/officeDocument/2006/relationships/image" Target="../media/image12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4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4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137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8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wmf"/><Relationship Id="rId1" Type="http://schemas.openxmlformats.org/officeDocument/2006/relationships/image" Target="../media/image163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6.wmf"/><Relationship Id="rId1" Type="http://schemas.openxmlformats.org/officeDocument/2006/relationships/image" Target="../media/image165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wmf"/><Relationship Id="rId2" Type="http://schemas.openxmlformats.org/officeDocument/2006/relationships/image" Target="../media/image171.wmf"/><Relationship Id="rId1" Type="http://schemas.openxmlformats.org/officeDocument/2006/relationships/image" Target="../media/image170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3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wmf"/><Relationship Id="rId1" Type="http://schemas.openxmlformats.org/officeDocument/2006/relationships/image" Target="../media/image179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3.wmf"/><Relationship Id="rId1" Type="http://schemas.openxmlformats.org/officeDocument/2006/relationships/image" Target="../media/image18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6.wmf"/><Relationship Id="rId1" Type="http://schemas.openxmlformats.org/officeDocument/2006/relationships/image" Target="../media/image185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wmf"/><Relationship Id="rId2" Type="http://schemas.openxmlformats.org/officeDocument/2006/relationships/image" Target="../media/image189.wmf"/><Relationship Id="rId1" Type="http://schemas.openxmlformats.org/officeDocument/2006/relationships/image" Target="../media/image188.wmf"/><Relationship Id="rId5" Type="http://schemas.openxmlformats.org/officeDocument/2006/relationships/image" Target="../media/image192.wmf"/><Relationship Id="rId4" Type="http://schemas.openxmlformats.org/officeDocument/2006/relationships/image" Target="../media/image191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wmf"/><Relationship Id="rId2" Type="http://schemas.openxmlformats.org/officeDocument/2006/relationships/image" Target="../media/image190.wmf"/><Relationship Id="rId1" Type="http://schemas.openxmlformats.org/officeDocument/2006/relationships/image" Target="../media/image194.wmf"/><Relationship Id="rId4" Type="http://schemas.openxmlformats.org/officeDocument/2006/relationships/image" Target="../media/image192.w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wmf"/><Relationship Id="rId1" Type="http://schemas.openxmlformats.org/officeDocument/2006/relationships/image" Target="../media/image194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8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9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1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90.wmf"/><Relationship Id="rId1" Type="http://schemas.openxmlformats.org/officeDocument/2006/relationships/image" Target="../media/image8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30885" y="0"/>
            <a:ext cx="2946400" cy="496412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11DE7D4-D30F-4DD3-9FA0-82D11574D301}" type="datetimeFigureOut">
              <a:rPr lang="zh-TW" altLang="en-US">
                <a:solidFill>
                  <a:schemeClr val="bg1">
                    <a:lumMod val="65000"/>
                  </a:schemeClr>
                </a:solidFill>
              </a:rPr>
              <a:pPr>
                <a:defRPr/>
              </a:pPr>
              <a:t>2016/2/16</a:t>
            </a:fld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30885" y="9430218"/>
            <a:ext cx="2946400" cy="496412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D630719-6AB8-4BFC-9151-58723A9C42C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course7.0</a:t>
            </a:r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0203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412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412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66EF834-2A6C-484F-9234-EE4198E1B874}" type="datetimeFigureOut">
              <a:rPr lang="zh-TW" altLang="en-US"/>
              <a:pPr>
                <a:defRPr/>
              </a:pPr>
              <a:t>2016/2/16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6" rIns="91433" bIns="45716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16705"/>
            <a:ext cx="5438775" cy="4467701"/>
          </a:xfrm>
          <a:prstGeom prst="rect">
            <a:avLst/>
          </a:prstGeom>
        </p:spPr>
        <p:txBody>
          <a:bodyPr vert="horz" lIns="91433" tIns="45716" rIns="91433" bIns="45716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0218"/>
            <a:ext cx="2946400" cy="496412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30218"/>
            <a:ext cx="2946400" cy="496412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26773AFB-3C99-47DD-A912-AABE81D40E0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33961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2800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19A9573-2944-4C8D-B14C-98C4BF6F7329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382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0C4AE74-CBCB-4F55-9E23-88CBCDCF190E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392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90CF9C2-D8C6-458A-AFC1-8A59CBFF2553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4029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4FE74D3-BA2C-46B8-99E2-F6FFD4C7190D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4131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E30B179-9170-42CC-BD1B-C871D014408E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433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03597B1-C11E-4BF4-AEB8-6C6F623E9705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4438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755E415-A530-43AF-AFEB-452EB4EB7945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4643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967E489-280B-4D72-838E-0F6D78C90845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74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4746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CB95EB1-61F1-48E0-BA0E-F5BB0B2084EB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484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EC97CB1-3618-4C10-989A-08C7D89CEECC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4950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AFF93A9-17DD-40C0-A59F-AFBE62755F8E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2902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CDD1DA3-D3FD-417A-8A9C-614CF9248E6A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05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5053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3DDD7AD-5D53-47F5-BFE3-18B9223DB773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155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5155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03AC9DE-9F72-4498-B17C-EE3D3C7193B5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7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5258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FFF39EC-BFE0-4FE5-875D-DE972EF81F02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5360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6D7D15-9C8E-4A4E-9541-DB347A259CF6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462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5462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88157CD-BC37-47C9-A317-B3AD3097D68E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56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5565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6FB2B03-C716-47FA-B3DE-99D0242DE222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667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5667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96B8851-2E58-45CA-820B-87F5EA6DCE00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76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5770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C6C6F0B-FF3C-440F-AFA7-47A157682B12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872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5872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BDEC30B-45C7-436E-96AB-5191D002B768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97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5974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31EF4CC-80D5-4C34-9AC0-587CA9089792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3005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18D6A54-F75F-4750-9D8F-69F690AF28A8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80827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07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6077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277536D-C591-416E-8567-E2271A0A2A3D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6179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2D83CE-CD46-4D28-8712-9A6804A1689F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281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6282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3A3E1F3-A499-414F-A71E-1E38B0970B73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486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648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DF1912D-0787-4932-BA56-BDE994267198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6589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82DFF6F-0B1C-4E8E-856C-E42C7F7E0F66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69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6691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879EEEE-61AE-40DD-9E65-F98C6530FA1F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54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793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6794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FCD391E-00CE-4123-9CCD-8C30ECFCEC07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56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998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6998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162799F-E1F7-4F7B-A0EA-5947F0801C93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57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20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7203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9746802-6D62-4C67-9BD7-63A549AA7971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58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3210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71C9410-7413-4222-80F3-8EE60E7853D7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30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7306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96AD303-9655-4BEC-9A15-F4C756AE8F50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59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0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740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27BB192-EB86-4B31-8076-F1DF11E1D862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60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510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7510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65508AD-5531-4E64-BAD8-169B9410FA5A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61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61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7613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2EFA10-D24A-4566-8321-99F39356B9DC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62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715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7715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5A79DE8-F23C-4ACC-B6AD-D219D1F5B518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63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817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7818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A9E0948-E1DC-4C1D-9E46-DA9AD19B27BD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64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022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8022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0715721-F568-4164-B94B-842D10910AD3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65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12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8125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E559A2E-9503-4FA4-B94A-4629A6A55F7E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66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227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8227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2C8101C-D2DF-4EC7-90EF-B09DA0385CE2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67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8330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99DFA03-D9F2-49B6-849A-7C7F20DA2D72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68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3312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C051686-41C5-40F7-8B3B-B2F413CFDD7A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2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dirty="0" smtClean="0"/>
          </a:p>
        </p:txBody>
      </p:sp>
      <p:sp>
        <p:nvSpPr>
          <p:cNvPr id="18432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3A3E062-753D-450A-B86A-B98D7985F0B8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70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53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8534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597412-9CBA-4500-B106-D54F7FFF4335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71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63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8637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BA9A501-5635-46A0-8795-6A79035D73EB}" type="slidenum">
              <a:rPr kumimoji="0" lang="zh-TW" altLang="en-US" smtClean="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72</a:t>
            </a:fld>
            <a:endParaRPr kumimoji="0" lang="zh-TW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739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8739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347AAFD-8144-488F-843C-F1DC74DB4CE4}" type="slidenum">
              <a:rPr kumimoji="0" lang="zh-TW" altLang="en-US" smtClean="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73</a:t>
            </a:fld>
            <a:endParaRPr kumimoji="0" lang="zh-TW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841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8842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C5C2977-ACE3-4B3C-87D3-86808D0BC9B3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74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94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894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AE62310-341C-4D8E-B5E5-9F9BF53F47DE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75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046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904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01F394C-1FBD-49F6-ADE4-85B6F89636A6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76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149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9149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E5A1ED9-64FE-4A29-A4E8-AF2192A505CB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81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25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9251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346C3CE-7B91-4243-9B2E-F0C1ECF1C9C1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82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353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9354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656FB47-5484-4371-97EB-72C7D1972518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83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3517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6555C53-76B7-4ABA-BA20-619D23F9DBDB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945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5CEC0D3-C148-4621-9A75-2454D1BA9912}" type="slidenum">
              <a:rPr kumimoji="0" lang="zh-TW" altLang="en-US" smtClean="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84</a:t>
            </a:fld>
            <a:endParaRPr kumimoji="0" lang="zh-TW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661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9661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41592C4-1171-44E4-B621-8157CD1F6690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85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76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9763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013C392-363C-4B2B-98FC-F148935F85F9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86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86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9866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D5282E4-A2DF-4E42-A148-F6F8267E2F41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90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76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9763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013C392-363C-4B2B-98FC-F148935F85F9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91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070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0070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6C7B615-DD82-4F44-847D-AFC31F578B5C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92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96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996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28BC036-4514-410C-A0B8-2891764D8855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93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17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0173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CA604B3-60CF-485E-8BCE-5285A93DD133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94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275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0275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82DD28B-0DAB-4FC0-A143-AB5B0EC735D7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95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377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0378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2EDBC89-6D47-4467-9F82-2725ACB50231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96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3619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A3073C0-C25B-44CE-9E2C-D2A36B2975BD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dirty="0" smtClean="0"/>
          </a:p>
        </p:txBody>
      </p:sp>
      <p:sp>
        <p:nvSpPr>
          <p:cNvPr id="13107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082437A-FF7C-452F-854E-00E7827434CD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3722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787E6A1-2F57-438F-8718-AFD9A5688B6F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0857B-3C85-4839-AF04-CE45AD2674DF}" type="datetimeFigureOut">
              <a:rPr lang="zh-TW" altLang="en-US"/>
              <a:pPr>
                <a:defRPr/>
              </a:pPr>
              <a:t>2016/2/16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356F6-56F7-4A02-9FD6-59BD974605E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4662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155BD-46BA-4B06-9B92-AE8CF2093877}" type="datetimeFigureOut">
              <a:rPr lang="zh-TW" altLang="en-US"/>
              <a:pPr>
                <a:defRPr/>
              </a:pPr>
              <a:t>2016/2/16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E8BF1-0FC7-46F0-AFA3-21E1D667232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7345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C9DE3-F3BD-40B6-841A-47698706A631}" type="datetimeFigureOut">
              <a:rPr lang="zh-TW" altLang="en-US"/>
              <a:pPr>
                <a:defRPr/>
              </a:pPr>
              <a:t>2016/2/16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E47D0-B22C-4E33-9206-3A6786499DB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5829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A5EAD-0027-4E9A-8998-836DC07AEE22}" type="datetimeFigureOut">
              <a:rPr lang="zh-TW" altLang="en-US"/>
              <a:pPr>
                <a:defRPr/>
              </a:pPr>
              <a:t>2016/2/16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E2450-742D-4D53-A2F5-6A9FF87E2EB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4573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361A5-6F20-4D4A-A2FC-9863BAC8F90B}" type="datetimeFigureOut">
              <a:rPr lang="zh-TW" altLang="en-US"/>
              <a:pPr>
                <a:defRPr/>
              </a:pPr>
              <a:t>2016/2/16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20EA4-BD3B-4659-A74A-68C5B9A97C1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0223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06188-C78A-4F86-AEEB-C1F1136C5EDD}" type="datetimeFigureOut">
              <a:rPr lang="zh-TW" altLang="en-US"/>
              <a:pPr>
                <a:defRPr/>
              </a:pPr>
              <a:t>2016/2/16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48027-313E-4901-89EC-55C47F5081A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883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051C0-AF17-45A0-96B7-A541DD1A959F}" type="datetimeFigureOut">
              <a:rPr lang="zh-TW" altLang="en-US"/>
              <a:pPr>
                <a:defRPr/>
              </a:pPr>
              <a:t>2016/2/16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D15D5-F34D-4553-A745-56335B6BEFF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8965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5E940-9E17-4C2D-8DEE-B1FB4980ECF8}" type="datetimeFigureOut">
              <a:rPr lang="zh-TW" altLang="en-US"/>
              <a:pPr>
                <a:defRPr/>
              </a:pPr>
              <a:t>2016/2/16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8F7F6-4F60-4B3E-82C0-9120A552AB4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03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0CD14-740F-4766-BDF4-D39708D24908}" type="datetimeFigureOut">
              <a:rPr lang="zh-TW" altLang="en-US"/>
              <a:pPr>
                <a:defRPr/>
              </a:pPr>
              <a:t>2016/2/16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BC4FD-AE4B-47F9-A1EB-AFA2B1EAC35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0763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39E62-DE2C-4CC6-BBFA-E68884413240}" type="datetimeFigureOut">
              <a:rPr lang="zh-TW" altLang="en-US"/>
              <a:pPr>
                <a:defRPr/>
              </a:pPr>
              <a:t>2016/2/16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4FA4C-F134-4558-A1C9-06FF4F56658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5829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E6EC1-3C2E-4087-A9FE-83A2EA103585}" type="datetimeFigureOut">
              <a:rPr lang="zh-TW" altLang="en-US"/>
              <a:pPr>
                <a:defRPr/>
              </a:pPr>
              <a:t>2016/2/16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1B5A9-A13B-4865-A9D5-D1CF02CDBAB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4094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0C31869-DB01-4DDC-B96E-2F1276C87BD9}" type="datetimeFigureOut">
              <a:rPr lang="zh-TW" altLang="en-US"/>
              <a:pPr>
                <a:defRPr/>
              </a:pPr>
              <a:t>2016/2/16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C8256BD-6DFE-46F0-860E-79493A06A5E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6.bin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83.w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182.wmf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4.jpe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jpeg"/><Relationship Id="rId7" Type="http://schemas.openxmlformats.org/officeDocument/2006/relationships/image" Target="../media/image18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53.bin"/><Relationship Id="rId5" Type="http://schemas.openxmlformats.org/officeDocument/2006/relationships/image" Target="../media/image185.wmf"/><Relationship Id="rId4" Type="http://schemas.openxmlformats.org/officeDocument/2006/relationships/oleObject" Target="../embeddings/oleObject52.bin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13" Type="http://schemas.openxmlformats.org/officeDocument/2006/relationships/image" Target="../media/image192.wmf"/><Relationship Id="rId3" Type="http://schemas.openxmlformats.org/officeDocument/2006/relationships/oleObject" Target="../embeddings/oleObject54.bin"/><Relationship Id="rId7" Type="http://schemas.openxmlformats.org/officeDocument/2006/relationships/image" Target="../media/image189.wmf"/><Relationship Id="rId12" Type="http://schemas.openxmlformats.org/officeDocument/2006/relationships/oleObject" Target="../embeddings/oleObject5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55.bin"/><Relationship Id="rId11" Type="http://schemas.openxmlformats.org/officeDocument/2006/relationships/image" Target="../media/image191.wmf"/><Relationship Id="rId5" Type="http://schemas.openxmlformats.org/officeDocument/2006/relationships/image" Target="../media/image193.jpeg"/><Relationship Id="rId10" Type="http://schemas.openxmlformats.org/officeDocument/2006/relationships/oleObject" Target="../embeddings/oleObject57.bin"/><Relationship Id="rId4" Type="http://schemas.openxmlformats.org/officeDocument/2006/relationships/image" Target="../media/image188.wmf"/><Relationship Id="rId9" Type="http://schemas.openxmlformats.org/officeDocument/2006/relationships/image" Target="../media/image190.wmf"/><Relationship Id="rId14" Type="http://schemas.openxmlformats.org/officeDocument/2006/relationships/oleObject" Target="../embeddings/oleObject59.bin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wmf"/><Relationship Id="rId3" Type="http://schemas.openxmlformats.org/officeDocument/2006/relationships/oleObject" Target="../embeddings/oleObject60.bin"/><Relationship Id="rId7" Type="http://schemas.openxmlformats.org/officeDocument/2006/relationships/oleObject" Target="../embeddings/oleObject61.bin"/><Relationship Id="rId12" Type="http://schemas.openxmlformats.org/officeDocument/2006/relationships/image" Target="../media/image19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95.jpeg"/><Relationship Id="rId11" Type="http://schemas.openxmlformats.org/officeDocument/2006/relationships/oleObject" Target="../embeddings/oleObject63.bin"/><Relationship Id="rId5" Type="http://schemas.openxmlformats.org/officeDocument/2006/relationships/image" Target="../media/image193.jpeg"/><Relationship Id="rId10" Type="http://schemas.openxmlformats.org/officeDocument/2006/relationships/image" Target="../media/image191.wmf"/><Relationship Id="rId4" Type="http://schemas.openxmlformats.org/officeDocument/2006/relationships/image" Target="../media/image194.wmf"/><Relationship Id="rId9" Type="http://schemas.openxmlformats.org/officeDocument/2006/relationships/oleObject" Target="../embeddings/oleObject62.bin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wmf"/><Relationship Id="rId3" Type="http://schemas.openxmlformats.org/officeDocument/2006/relationships/image" Target="../media/image196.jpeg"/><Relationship Id="rId7" Type="http://schemas.openxmlformats.org/officeDocument/2006/relationships/oleObject" Target="../embeddings/oleObject6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93.jpeg"/><Relationship Id="rId5" Type="http://schemas.openxmlformats.org/officeDocument/2006/relationships/image" Target="../media/image194.wmf"/><Relationship Id="rId4" Type="http://schemas.openxmlformats.org/officeDocument/2006/relationships/oleObject" Target="../embeddings/oleObject64.bin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7.jpe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198.wmf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199.wmf"/><Relationship Id="rId4" Type="http://schemas.openxmlformats.org/officeDocument/2006/relationships/oleObject" Target="../embeddings/oleObject67.bin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203.jpeg"/><Relationship Id="rId5" Type="http://schemas.openxmlformats.org/officeDocument/2006/relationships/image" Target="../media/image202.jpeg"/><Relationship Id="rId4" Type="http://schemas.openxmlformats.org/officeDocument/2006/relationships/image" Target="../media/image20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4.jpe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4" Type="http://schemas.openxmlformats.org/officeDocument/2006/relationships/image" Target="../media/image205.wmf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8.bin"/></Relationships>
</file>

<file path=ppt/slides/_rels/slide13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1.png"/><Relationship Id="rId26" Type="http://schemas.openxmlformats.org/officeDocument/2006/relationships/image" Target="../media/image26.png"/><Relationship Id="rId39" Type="http://schemas.openxmlformats.org/officeDocument/2006/relationships/image" Target="../media/image24.png"/><Relationship Id="rId3" Type="http://schemas.openxmlformats.org/officeDocument/2006/relationships/image" Target="../media/image18.png"/><Relationship Id="rId34" Type="http://schemas.openxmlformats.org/officeDocument/2006/relationships/image" Target="../media/image18.jpg"/><Relationship Id="rId25" Type="http://schemas.openxmlformats.org/officeDocument/2006/relationships/image" Target="../media/image25.png"/><Relationship Id="rId33" Type="http://schemas.openxmlformats.org/officeDocument/2006/relationships/image" Target="../media/image34.png"/><Relationship Id="rId38" Type="http://schemas.openxmlformats.org/officeDocument/2006/relationships/image" Target="../media/image23.png"/><Relationship Id="rId2" Type="http://schemas.openxmlformats.org/officeDocument/2006/relationships/image" Target="../media/image17.png"/><Relationship Id="rId20" Type="http://schemas.openxmlformats.org/officeDocument/2006/relationships/image" Target="../media/image17.jp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32" Type="http://schemas.openxmlformats.org/officeDocument/2006/relationships/image" Target="../media/image33.png"/><Relationship Id="rId37" Type="http://schemas.openxmlformats.org/officeDocument/2006/relationships/image" Target="../media/image22.png"/><Relationship Id="rId40" Type="http://schemas.openxmlformats.org/officeDocument/2006/relationships/image" Target="../media/image35.png"/><Relationship Id="rId28" Type="http://schemas.openxmlformats.org/officeDocument/2006/relationships/image" Target="../media/image28.png"/><Relationship Id="rId36" Type="http://schemas.openxmlformats.org/officeDocument/2006/relationships/image" Target="../media/image21.png"/><Relationship Id="rId19" Type="http://schemas.openxmlformats.org/officeDocument/2006/relationships/image" Target="../media/image19.png"/><Relationship Id="rId31" Type="http://schemas.openxmlformats.org/officeDocument/2006/relationships/image" Target="../media/image3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35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85.png"/><Relationship Id="rId18" Type="http://schemas.openxmlformats.org/officeDocument/2006/relationships/image" Target="../media/image90.png"/><Relationship Id="rId26" Type="http://schemas.openxmlformats.org/officeDocument/2006/relationships/image" Target="../media/image47.png"/><Relationship Id="rId3" Type="http://schemas.openxmlformats.org/officeDocument/2006/relationships/image" Target="../media/image36.png"/><Relationship Id="rId21" Type="http://schemas.openxmlformats.org/officeDocument/2006/relationships/image" Target="../media/image421.png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17" Type="http://schemas.openxmlformats.org/officeDocument/2006/relationships/image" Target="../media/image89.png"/><Relationship Id="rId25" Type="http://schemas.openxmlformats.org/officeDocument/2006/relationships/image" Target="../media/image46.png"/><Relationship Id="rId2" Type="http://schemas.openxmlformats.org/officeDocument/2006/relationships/image" Target="../media/image19.jpg"/><Relationship Id="rId16" Type="http://schemas.openxmlformats.org/officeDocument/2006/relationships/image" Target="../media/image88.png"/><Relationship Id="rId20" Type="http://schemas.openxmlformats.org/officeDocument/2006/relationships/image" Target="../media/image42.png"/><Relationship Id="rId29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83.png"/><Relationship Id="rId24" Type="http://schemas.openxmlformats.org/officeDocument/2006/relationships/image" Target="../media/image43.png"/><Relationship Id="rId5" Type="http://schemas.openxmlformats.org/officeDocument/2006/relationships/image" Target="../media/image77.png"/><Relationship Id="rId15" Type="http://schemas.openxmlformats.org/officeDocument/2006/relationships/image" Target="../media/image87.png"/><Relationship Id="rId23" Type="http://schemas.openxmlformats.org/officeDocument/2006/relationships/image" Target="../media/image41.png"/><Relationship Id="rId28" Type="http://schemas.openxmlformats.org/officeDocument/2006/relationships/image" Target="../media/image49.png"/><Relationship Id="rId10" Type="http://schemas.openxmlformats.org/officeDocument/2006/relationships/image" Target="../media/image21.jpg"/><Relationship Id="rId19" Type="http://schemas.openxmlformats.org/officeDocument/2006/relationships/image" Target="../media/image91.png"/><Relationship Id="rId4" Type="http://schemas.openxmlformats.org/officeDocument/2006/relationships/image" Target="../media/image37.png"/><Relationship Id="rId9" Type="http://schemas.openxmlformats.org/officeDocument/2006/relationships/image" Target="../media/image20.jpg"/><Relationship Id="rId14" Type="http://schemas.openxmlformats.org/officeDocument/2006/relationships/image" Target="../media/image86.png"/><Relationship Id="rId22" Type="http://schemas.openxmlformats.org/officeDocument/2006/relationships/image" Target="../media/image40.png"/><Relationship Id="rId27" Type="http://schemas.openxmlformats.org/officeDocument/2006/relationships/image" Target="../media/image48.png"/><Relationship Id="rId30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13" Type="http://schemas.openxmlformats.org/officeDocument/2006/relationships/image" Target="../media/image460.png"/><Relationship Id="rId18" Type="http://schemas.openxmlformats.org/officeDocument/2006/relationships/image" Target="../media/image490.png"/><Relationship Id="rId3" Type="http://schemas.openxmlformats.org/officeDocument/2006/relationships/image" Target="../media/image361.png"/><Relationship Id="rId21" Type="http://schemas.openxmlformats.org/officeDocument/2006/relationships/image" Target="../media/image54.png"/><Relationship Id="rId7" Type="http://schemas.openxmlformats.org/officeDocument/2006/relationships/image" Target="../media/image400.png"/><Relationship Id="rId12" Type="http://schemas.openxmlformats.org/officeDocument/2006/relationships/image" Target="../media/image450.png"/><Relationship Id="rId17" Type="http://schemas.openxmlformats.org/officeDocument/2006/relationships/image" Target="../media/image510.png"/><Relationship Id="rId25" Type="http://schemas.openxmlformats.org/officeDocument/2006/relationships/image" Target="../media/image58.png"/><Relationship Id="rId2" Type="http://schemas.openxmlformats.org/officeDocument/2006/relationships/image" Target="../media/image44.jpg"/><Relationship Id="rId16" Type="http://schemas.openxmlformats.org/officeDocument/2006/relationships/image" Target="../media/image500.png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0.png"/><Relationship Id="rId11" Type="http://schemas.openxmlformats.org/officeDocument/2006/relationships/image" Target="../media/image440.png"/><Relationship Id="rId24" Type="http://schemas.openxmlformats.org/officeDocument/2006/relationships/image" Target="../media/image57.png"/><Relationship Id="rId5" Type="http://schemas.openxmlformats.org/officeDocument/2006/relationships/image" Target="../media/image380.png"/><Relationship Id="rId15" Type="http://schemas.openxmlformats.org/officeDocument/2006/relationships/image" Target="../media/image480.png"/><Relationship Id="rId23" Type="http://schemas.openxmlformats.org/officeDocument/2006/relationships/image" Target="../media/image56.png"/><Relationship Id="rId10" Type="http://schemas.openxmlformats.org/officeDocument/2006/relationships/image" Target="../media/image430.png"/><Relationship Id="rId19" Type="http://schemas.openxmlformats.org/officeDocument/2006/relationships/image" Target="../media/image52.png"/><Relationship Id="rId4" Type="http://schemas.openxmlformats.org/officeDocument/2006/relationships/image" Target="../media/image370.png"/><Relationship Id="rId9" Type="http://schemas.openxmlformats.org/officeDocument/2006/relationships/image" Target="../media/image420.png"/><Relationship Id="rId14" Type="http://schemas.openxmlformats.org/officeDocument/2006/relationships/image" Target="../media/image470.png"/><Relationship Id="rId22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1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45.jpg"/><Relationship Id="rId9" Type="http://schemas.openxmlformats.org/officeDocument/2006/relationships/image" Target="../media/image6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46.jp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70.png"/><Relationship Id="rId9" Type="http://schemas.openxmlformats.org/officeDocument/2006/relationships/image" Target="../media/image7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700.png"/><Relationship Id="rId18" Type="http://schemas.openxmlformats.org/officeDocument/2006/relationships/image" Target="../media/image89.png"/><Relationship Id="rId3" Type="http://schemas.openxmlformats.org/officeDocument/2006/relationships/image" Target="../media/image362.png"/><Relationship Id="rId21" Type="http://schemas.openxmlformats.org/officeDocument/2006/relationships/image" Target="../media/image92.png"/><Relationship Id="rId7" Type="http://schemas.openxmlformats.org/officeDocument/2006/relationships/image" Target="../media/image84.png"/><Relationship Id="rId12" Type="http://schemas.openxmlformats.org/officeDocument/2006/relationships/image" Target="../media/image86.png"/><Relationship Id="rId17" Type="http://schemas.openxmlformats.org/officeDocument/2006/relationships/image" Target="../media/image88.png"/><Relationship Id="rId2" Type="http://schemas.openxmlformats.org/officeDocument/2006/relationships/image" Target="../media/image47.jpg"/><Relationship Id="rId16" Type="http://schemas.openxmlformats.org/officeDocument/2006/relationships/image" Target="../media/image87.png"/><Relationship Id="rId20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1.png"/><Relationship Id="rId11" Type="http://schemas.openxmlformats.org/officeDocument/2006/relationships/image" Target="../media/image620.png"/><Relationship Id="rId5" Type="http://schemas.openxmlformats.org/officeDocument/2006/relationships/image" Target="../media/image82.png"/><Relationship Id="rId15" Type="http://schemas.openxmlformats.org/officeDocument/2006/relationships/image" Target="../media/image860.png"/><Relationship Id="rId23" Type="http://schemas.openxmlformats.org/officeDocument/2006/relationships/image" Target="../media/image67.png"/><Relationship Id="rId10" Type="http://schemas.openxmlformats.org/officeDocument/2006/relationships/image" Target="../media/image360.png"/><Relationship Id="rId19" Type="http://schemas.openxmlformats.org/officeDocument/2006/relationships/image" Target="../media/image90.png"/><Relationship Id="rId4" Type="http://schemas.openxmlformats.org/officeDocument/2006/relationships/image" Target="../media/image60.png"/><Relationship Id="rId9" Type="http://schemas.openxmlformats.org/officeDocument/2006/relationships/image" Target="../media/image79.png"/><Relationship Id="rId14" Type="http://schemas.openxmlformats.org/officeDocument/2006/relationships/image" Target="../media/image790.png"/><Relationship Id="rId22" Type="http://schemas.openxmlformats.org/officeDocument/2006/relationships/image" Target="../media/image9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06.png"/><Relationship Id="rId18" Type="http://schemas.openxmlformats.org/officeDocument/2006/relationships/image" Target="../media/image710.png"/><Relationship Id="rId26" Type="http://schemas.openxmlformats.org/officeDocument/2006/relationships/image" Target="../media/image118.png"/><Relationship Id="rId3" Type="http://schemas.openxmlformats.org/officeDocument/2006/relationships/image" Target="../media/image96.png"/><Relationship Id="rId21" Type="http://schemas.openxmlformats.org/officeDocument/2006/relationships/image" Target="../media/image114.png"/><Relationship Id="rId7" Type="http://schemas.openxmlformats.org/officeDocument/2006/relationships/image" Target="../media/image100.png"/><Relationship Id="rId12" Type="http://schemas.openxmlformats.org/officeDocument/2006/relationships/image" Target="../media/image105.png"/><Relationship Id="rId17" Type="http://schemas.openxmlformats.org/officeDocument/2006/relationships/image" Target="../media/image95.png"/><Relationship Id="rId25" Type="http://schemas.openxmlformats.org/officeDocument/2006/relationships/image" Target="../media/image117.png"/><Relationship Id="rId2" Type="http://schemas.openxmlformats.org/officeDocument/2006/relationships/image" Target="../media/image48.jpg"/><Relationship Id="rId16" Type="http://schemas.openxmlformats.org/officeDocument/2006/relationships/image" Target="../media/image109.png"/><Relationship Id="rId20" Type="http://schemas.openxmlformats.org/officeDocument/2006/relationships/image" Target="../media/image1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png"/><Relationship Id="rId11" Type="http://schemas.openxmlformats.org/officeDocument/2006/relationships/image" Target="../media/image104.png"/><Relationship Id="rId24" Type="http://schemas.openxmlformats.org/officeDocument/2006/relationships/image" Target="../media/image116.png"/><Relationship Id="rId5" Type="http://schemas.openxmlformats.org/officeDocument/2006/relationships/image" Target="../media/image98.png"/><Relationship Id="rId15" Type="http://schemas.openxmlformats.org/officeDocument/2006/relationships/image" Target="../media/image108.png"/><Relationship Id="rId23" Type="http://schemas.openxmlformats.org/officeDocument/2006/relationships/image" Target="../media/image111.png"/><Relationship Id="rId10" Type="http://schemas.openxmlformats.org/officeDocument/2006/relationships/image" Target="../media/image103.png"/><Relationship Id="rId19" Type="http://schemas.openxmlformats.org/officeDocument/2006/relationships/image" Target="../media/image80.png"/><Relationship Id="rId4" Type="http://schemas.openxmlformats.org/officeDocument/2006/relationships/image" Target="../media/image71.png"/><Relationship Id="rId9" Type="http://schemas.openxmlformats.org/officeDocument/2006/relationships/image" Target="../media/image102.png"/><Relationship Id="rId14" Type="http://schemas.openxmlformats.org/officeDocument/2006/relationships/image" Target="../media/image107.png"/><Relationship Id="rId22" Type="http://schemas.openxmlformats.org/officeDocument/2006/relationships/image" Target="../media/image115.png"/><Relationship Id="rId27" Type="http://schemas.openxmlformats.org/officeDocument/2006/relationships/image" Target="../media/image1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13" Type="http://schemas.openxmlformats.org/officeDocument/2006/relationships/image" Target="../media/image131.png"/><Relationship Id="rId3" Type="http://schemas.openxmlformats.org/officeDocument/2006/relationships/image" Target="../media/image121.png"/><Relationship Id="rId7" Type="http://schemas.openxmlformats.org/officeDocument/2006/relationships/image" Target="../media/image125.png"/><Relationship Id="rId12" Type="http://schemas.openxmlformats.org/officeDocument/2006/relationships/image" Target="../media/image130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11" Type="http://schemas.openxmlformats.org/officeDocument/2006/relationships/image" Target="../media/image129.png"/><Relationship Id="rId5" Type="http://schemas.openxmlformats.org/officeDocument/2006/relationships/image" Target="../media/image123.png"/><Relationship Id="rId10" Type="http://schemas.openxmlformats.org/officeDocument/2006/relationships/image" Target="../media/image120.png"/><Relationship Id="rId4" Type="http://schemas.openxmlformats.org/officeDocument/2006/relationships/image" Target="../media/image122.png"/><Relationship Id="rId9" Type="http://schemas.openxmlformats.org/officeDocument/2006/relationships/image" Target="../media/image1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7" Type="http://schemas.openxmlformats.org/officeDocument/2006/relationships/image" Target="../media/image135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4" Type="http://schemas.openxmlformats.org/officeDocument/2006/relationships/image" Target="../media/image1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1.wmf"/><Relationship Id="rId4" Type="http://schemas.openxmlformats.org/officeDocument/2006/relationships/oleObject" Target="../embeddings/oleObject9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55.wmf"/><Relationship Id="rId4" Type="http://schemas.openxmlformats.org/officeDocument/2006/relationships/oleObject" Target="../embeddings/oleObject10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86.wmf"/><Relationship Id="rId4" Type="http://schemas.openxmlformats.org/officeDocument/2006/relationships/oleObject" Target="../embeddings/oleObject11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9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89.wmf"/><Relationship Id="rId4" Type="http://schemas.openxmlformats.org/officeDocument/2006/relationships/oleObject" Target="../embeddings/oleObject12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91.wmf"/><Relationship Id="rId4" Type="http://schemas.openxmlformats.org/officeDocument/2006/relationships/oleObject" Target="../embeddings/oleObject14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9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95.wmf"/><Relationship Id="rId4" Type="http://schemas.openxmlformats.org/officeDocument/2006/relationships/oleObject" Target="../embeddings/oleObject15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7.png"/><Relationship Id="rId13" Type="http://schemas.openxmlformats.org/officeDocument/2006/relationships/image" Target="../media/image159.png"/><Relationship Id="rId3" Type="http://schemas.openxmlformats.org/officeDocument/2006/relationships/image" Target="../media/image217.png"/><Relationship Id="rId7" Type="http://schemas.openxmlformats.org/officeDocument/2006/relationships/image" Target="../media/image256.png"/><Relationship Id="rId12" Type="http://schemas.openxmlformats.org/officeDocument/2006/relationships/image" Target="../media/image26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5.png"/><Relationship Id="rId11" Type="http://schemas.openxmlformats.org/officeDocument/2006/relationships/image" Target="../media/image260.png"/><Relationship Id="rId5" Type="http://schemas.openxmlformats.org/officeDocument/2006/relationships/image" Target="../media/image254.png"/><Relationship Id="rId10" Type="http://schemas.openxmlformats.org/officeDocument/2006/relationships/image" Target="../media/image259.png"/><Relationship Id="rId4" Type="http://schemas.openxmlformats.org/officeDocument/2006/relationships/image" Target="../media/image97.jpg"/><Relationship Id="rId9" Type="http://schemas.openxmlformats.org/officeDocument/2006/relationships/image" Target="../media/image258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9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101.wmf"/><Relationship Id="rId5" Type="http://schemas.openxmlformats.org/officeDocument/2006/relationships/image" Target="../media/image98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100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13" Type="http://schemas.openxmlformats.org/officeDocument/2006/relationships/image" Target="../media/image176.png"/><Relationship Id="rId3" Type="http://schemas.openxmlformats.org/officeDocument/2006/relationships/image" Target="../media/image166.png"/><Relationship Id="rId7" Type="http://schemas.openxmlformats.org/officeDocument/2006/relationships/image" Target="../media/image170.png"/><Relationship Id="rId12" Type="http://schemas.openxmlformats.org/officeDocument/2006/relationships/image" Target="../media/image175.png"/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9.png"/><Relationship Id="rId11" Type="http://schemas.openxmlformats.org/officeDocument/2006/relationships/image" Target="../media/image174.png"/><Relationship Id="rId5" Type="http://schemas.openxmlformats.org/officeDocument/2006/relationships/image" Target="../media/image168.png"/><Relationship Id="rId10" Type="http://schemas.openxmlformats.org/officeDocument/2006/relationships/image" Target="../media/image173.png"/><Relationship Id="rId4" Type="http://schemas.openxmlformats.org/officeDocument/2006/relationships/image" Target="../media/image167.png"/><Relationship Id="rId9" Type="http://schemas.openxmlformats.org/officeDocument/2006/relationships/image" Target="../media/image172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3.png"/><Relationship Id="rId13" Type="http://schemas.openxmlformats.org/officeDocument/2006/relationships/image" Target="../media/image188.png"/><Relationship Id="rId18" Type="http://schemas.openxmlformats.org/officeDocument/2006/relationships/image" Target="../media/image178.png"/><Relationship Id="rId26" Type="http://schemas.openxmlformats.org/officeDocument/2006/relationships/image" Target="../media/image201.png"/><Relationship Id="rId3" Type="http://schemas.openxmlformats.org/officeDocument/2006/relationships/image" Target="../media/image177.png"/><Relationship Id="rId21" Type="http://schemas.openxmlformats.org/officeDocument/2006/relationships/image" Target="../media/image195.png"/><Relationship Id="rId7" Type="http://schemas.openxmlformats.org/officeDocument/2006/relationships/image" Target="../media/image182.png"/><Relationship Id="rId12" Type="http://schemas.openxmlformats.org/officeDocument/2006/relationships/image" Target="../media/image187.png"/><Relationship Id="rId17" Type="http://schemas.openxmlformats.org/officeDocument/2006/relationships/image" Target="../media/image192.png"/><Relationship Id="rId25" Type="http://schemas.openxmlformats.org/officeDocument/2006/relationships/image" Target="../media/image200.png"/><Relationship Id="rId2" Type="http://schemas.openxmlformats.org/officeDocument/2006/relationships/image" Target="../media/image103.jpg"/><Relationship Id="rId16" Type="http://schemas.openxmlformats.org/officeDocument/2006/relationships/image" Target="../media/image191.png"/><Relationship Id="rId20" Type="http://schemas.openxmlformats.org/officeDocument/2006/relationships/image" Target="../media/image193.png"/><Relationship Id="rId29" Type="http://schemas.openxmlformats.org/officeDocument/2006/relationships/image" Target="../media/image20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1.png"/><Relationship Id="rId11" Type="http://schemas.openxmlformats.org/officeDocument/2006/relationships/image" Target="../media/image186.png"/><Relationship Id="rId24" Type="http://schemas.openxmlformats.org/officeDocument/2006/relationships/image" Target="../media/image199.png"/><Relationship Id="rId5" Type="http://schemas.openxmlformats.org/officeDocument/2006/relationships/image" Target="../media/image180.png"/><Relationship Id="rId15" Type="http://schemas.openxmlformats.org/officeDocument/2006/relationships/image" Target="../media/image190.png"/><Relationship Id="rId23" Type="http://schemas.openxmlformats.org/officeDocument/2006/relationships/image" Target="../media/image198.png"/><Relationship Id="rId28" Type="http://schemas.openxmlformats.org/officeDocument/2006/relationships/image" Target="../media/image202.png"/><Relationship Id="rId10" Type="http://schemas.openxmlformats.org/officeDocument/2006/relationships/image" Target="../media/image185.png"/><Relationship Id="rId19" Type="http://schemas.openxmlformats.org/officeDocument/2006/relationships/image" Target="../media/image194.png"/><Relationship Id="rId4" Type="http://schemas.openxmlformats.org/officeDocument/2006/relationships/image" Target="../media/image179.png"/><Relationship Id="rId9" Type="http://schemas.openxmlformats.org/officeDocument/2006/relationships/image" Target="../media/image184.png"/><Relationship Id="rId14" Type="http://schemas.openxmlformats.org/officeDocument/2006/relationships/image" Target="../media/image189.png"/><Relationship Id="rId22" Type="http://schemas.openxmlformats.org/officeDocument/2006/relationships/image" Target="../media/image197.png"/><Relationship Id="rId27" Type="http://schemas.openxmlformats.org/officeDocument/2006/relationships/image" Target="../media/image196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13" Type="http://schemas.openxmlformats.org/officeDocument/2006/relationships/image" Target="../media/image215.png"/><Relationship Id="rId3" Type="http://schemas.openxmlformats.org/officeDocument/2006/relationships/image" Target="../media/image110.png"/><Relationship Id="rId7" Type="http://schemas.openxmlformats.org/officeDocument/2006/relationships/image" Target="../media/image136.png"/><Relationship Id="rId12" Type="http://schemas.openxmlformats.org/officeDocument/2006/relationships/image" Target="../media/image214.png"/><Relationship Id="rId17" Type="http://schemas.openxmlformats.org/officeDocument/2006/relationships/image" Target="../media/image220.png"/><Relationship Id="rId2" Type="http://schemas.openxmlformats.org/officeDocument/2006/relationships/image" Target="../media/image124.png"/><Relationship Id="rId16" Type="http://schemas.openxmlformats.org/officeDocument/2006/relationships/image" Target="../media/image2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jpg"/><Relationship Id="rId11" Type="http://schemas.openxmlformats.org/officeDocument/2006/relationships/image" Target="../media/image213.png"/><Relationship Id="rId5" Type="http://schemas.openxmlformats.org/officeDocument/2006/relationships/image" Target="../media/image207.png"/><Relationship Id="rId15" Type="http://schemas.openxmlformats.org/officeDocument/2006/relationships/image" Target="../media/image218.png"/><Relationship Id="rId10" Type="http://schemas.openxmlformats.org/officeDocument/2006/relationships/image" Target="../media/image212.png"/><Relationship Id="rId4" Type="http://schemas.openxmlformats.org/officeDocument/2006/relationships/image" Target="../media/image206.png"/><Relationship Id="rId9" Type="http://schemas.openxmlformats.org/officeDocument/2006/relationships/image" Target="../media/image211.png"/><Relationship Id="rId14" Type="http://schemas.openxmlformats.org/officeDocument/2006/relationships/image" Target="../media/image21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05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7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08.wmf"/><Relationship Id="rId4" Type="http://schemas.openxmlformats.org/officeDocument/2006/relationships/oleObject" Target="../embeddings/oleObject22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11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109.wmf"/><Relationship Id="rId4" Type="http://schemas.openxmlformats.org/officeDocument/2006/relationships/oleObject" Target="../embeddings/oleObject23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11.wmf"/><Relationship Id="rId4" Type="http://schemas.openxmlformats.org/officeDocument/2006/relationships/oleObject" Target="../embeddings/oleObject25.bin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13" Type="http://schemas.openxmlformats.org/officeDocument/2006/relationships/image" Target="../media/image148.png"/><Relationship Id="rId18" Type="http://schemas.openxmlformats.org/officeDocument/2006/relationships/image" Target="../media/image153.png"/><Relationship Id="rId3" Type="http://schemas.openxmlformats.org/officeDocument/2006/relationships/image" Target="../media/image137.png"/><Relationship Id="rId21" Type="http://schemas.openxmlformats.org/officeDocument/2006/relationships/image" Target="../media/image150.png"/><Relationship Id="rId7" Type="http://schemas.openxmlformats.org/officeDocument/2006/relationships/image" Target="../media/image142.png"/><Relationship Id="rId12" Type="http://schemas.openxmlformats.org/officeDocument/2006/relationships/image" Target="../media/image141.png"/><Relationship Id="rId17" Type="http://schemas.openxmlformats.org/officeDocument/2006/relationships/image" Target="../media/image152.png"/><Relationship Id="rId2" Type="http://schemas.openxmlformats.org/officeDocument/2006/relationships/image" Target="../media/image112.png"/><Relationship Id="rId16" Type="http://schemas.openxmlformats.org/officeDocument/2006/relationships/image" Target="../media/image151.png"/><Relationship Id="rId20" Type="http://schemas.openxmlformats.org/officeDocument/2006/relationships/image" Target="../media/image1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0.png"/><Relationship Id="rId11" Type="http://schemas.openxmlformats.org/officeDocument/2006/relationships/image" Target="../media/image146.png"/><Relationship Id="rId24" Type="http://schemas.openxmlformats.org/officeDocument/2006/relationships/image" Target="../media/image156.png"/><Relationship Id="rId5" Type="http://schemas.openxmlformats.org/officeDocument/2006/relationships/image" Target="../media/image139.png"/><Relationship Id="rId15" Type="http://schemas.openxmlformats.org/officeDocument/2006/relationships/image" Target="../media/image147.png"/><Relationship Id="rId23" Type="http://schemas.openxmlformats.org/officeDocument/2006/relationships/image" Target="../media/image158.png"/><Relationship Id="rId10" Type="http://schemas.openxmlformats.org/officeDocument/2006/relationships/image" Target="../media/image145.png"/><Relationship Id="rId19" Type="http://schemas.openxmlformats.org/officeDocument/2006/relationships/image" Target="../media/image154.png"/><Relationship Id="rId4" Type="http://schemas.openxmlformats.org/officeDocument/2006/relationships/image" Target="../media/image138.png"/><Relationship Id="rId9" Type="http://schemas.openxmlformats.org/officeDocument/2006/relationships/image" Target="../media/image144.png"/><Relationship Id="rId14" Type="http://schemas.openxmlformats.org/officeDocument/2006/relationships/image" Target="../media/image149.png"/><Relationship Id="rId22" Type="http://schemas.openxmlformats.org/officeDocument/2006/relationships/image" Target="../media/image15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11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115.wmf"/><Relationship Id="rId4" Type="http://schemas.openxmlformats.org/officeDocument/2006/relationships/oleObject" Target="../embeddings/oleObject26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7" Type="http://schemas.openxmlformats.org/officeDocument/2006/relationships/image" Target="../media/image12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120.wmf"/><Relationship Id="rId4" Type="http://schemas.openxmlformats.org/officeDocument/2006/relationships/oleObject" Target="../embeddings/oleObject28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5.jpg"/><Relationship Id="rId5" Type="http://schemas.openxmlformats.org/officeDocument/2006/relationships/image" Target="../media/image124.jpg"/><Relationship Id="rId4" Type="http://schemas.openxmlformats.org/officeDocument/2006/relationships/image" Target="../media/image123.jp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7" Type="http://schemas.openxmlformats.org/officeDocument/2006/relationships/image" Target="../media/image12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126.wmf"/><Relationship Id="rId4" Type="http://schemas.openxmlformats.org/officeDocument/2006/relationships/oleObject" Target="../embeddings/oleObject30.bin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notesSlide" Target="../notesSlides/notesSlide48.xml"/><Relationship Id="rId7" Type="http://schemas.openxmlformats.org/officeDocument/2006/relationships/image" Target="../media/image13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129.wmf"/><Relationship Id="rId4" Type="http://schemas.openxmlformats.org/officeDocument/2006/relationships/oleObject" Target="../embeddings/oleObject32.bin"/><Relationship Id="rId9" Type="http://schemas.openxmlformats.org/officeDocument/2006/relationships/image" Target="../media/image131.w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2.png"/><Relationship Id="rId13" Type="http://schemas.openxmlformats.org/officeDocument/2006/relationships/image" Target="../media/image227.png"/><Relationship Id="rId18" Type="http://schemas.openxmlformats.org/officeDocument/2006/relationships/image" Target="../media/image232.png"/><Relationship Id="rId3" Type="http://schemas.openxmlformats.org/officeDocument/2006/relationships/image" Target="../media/image204.png"/><Relationship Id="rId7" Type="http://schemas.openxmlformats.org/officeDocument/2006/relationships/image" Target="../media/image221.png"/><Relationship Id="rId12" Type="http://schemas.openxmlformats.org/officeDocument/2006/relationships/image" Target="../media/image226.png"/><Relationship Id="rId17" Type="http://schemas.openxmlformats.org/officeDocument/2006/relationships/image" Target="../media/image231.png"/><Relationship Id="rId2" Type="http://schemas.openxmlformats.org/officeDocument/2006/relationships/image" Target="../media/image133.jpg"/><Relationship Id="rId16" Type="http://schemas.openxmlformats.org/officeDocument/2006/relationships/image" Target="../media/image2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9.png"/><Relationship Id="rId11" Type="http://schemas.openxmlformats.org/officeDocument/2006/relationships/image" Target="../media/image225.png"/><Relationship Id="rId5" Type="http://schemas.openxmlformats.org/officeDocument/2006/relationships/image" Target="../media/image208.png"/><Relationship Id="rId15" Type="http://schemas.openxmlformats.org/officeDocument/2006/relationships/image" Target="../media/image229.png"/><Relationship Id="rId10" Type="http://schemas.openxmlformats.org/officeDocument/2006/relationships/image" Target="../media/image224.png"/><Relationship Id="rId19" Type="http://schemas.openxmlformats.org/officeDocument/2006/relationships/image" Target="../media/image233.png"/><Relationship Id="rId4" Type="http://schemas.openxmlformats.org/officeDocument/2006/relationships/image" Target="../media/image205.png"/><Relationship Id="rId9" Type="http://schemas.openxmlformats.org/officeDocument/2006/relationships/image" Target="../media/image223.png"/><Relationship Id="rId14" Type="http://schemas.openxmlformats.org/officeDocument/2006/relationships/image" Target="../media/image2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134.wmf"/><Relationship Id="rId4" Type="http://schemas.openxmlformats.org/officeDocument/2006/relationships/oleObject" Target="../embeddings/oleObject35.bin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7" Type="http://schemas.openxmlformats.org/officeDocument/2006/relationships/image" Target="../media/image13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136.jpg"/><Relationship Id="rId4" Type="http://schemas.openxmlformats.org/officeDocument/2006/relationships/image" Target="../media/image135.jp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notesSlide" Target="../notesSlides/notesSlide52.xml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37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6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138.wmf"/><Relationship Id="rId4" Type="http://schemas.openxmlformats.org/officeDocument/2006/relationships/oleObject" Target="../embeddings/oleObject39.bin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0.png"/></Relationships>
</file>

<file path=ppt/slides/_rels/slide77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1.png"/><Relationship Id="rId26" Type="http://schemas.openxmlformats.org/officeDocument/2006/relationships/image" Target="../media/image26.png"/><Relationship Id="rId39" Type="http://schemas.openxmlformats.org/officeDocument/2006/relationships/image" Target="../media/image24.png"/><Relationship Id="rId3" Type="http://schemas.openxmlformats.org/officeDocument/2006/relationships/image" Target="../media/image18.png"/><Relationship Id="rId34" Type="http://schemas.openxmlformats.org/officeDocument/2006/relationships/image" Target="../media/image18.jpg"/><Relationship Id="rId25" Type="http://schemas.openxmlformats.org/officeDocument/2006/relationships/image" Target="../media/image25.png"/><Relationship Id="rId33" Type="http://schemas.openxmlformats.org/officeDocument/2006/relationships/image" Target="../media/image34.png"/><Relationship Id="rId38" Type="http://schemas.openxmlformats.org/officeDocument/2006/relationships/image" Target="../media/image23.png"/><Relationship Id="rId2" Type="http://schemas.openxmlformats.org/officeDocument/2006/relationships/image" Target="../media/image17.png"/><Relationship Id="rId20" Type="http://schemas.openxmlformats.org/officeDocument/2006/relationships/image" Target="../media/image17.jp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32" Type="http://schemas.openxmlformats.org/officeDocument/2006/relationships/image" Target="../media/image33.png"/><Relationship Id="rId37" Type="http://schemas.openxmlformats.org/officeDocument/2006/relationships/image" Target="../media/image22.png"/><Relationship Id="rId40" Type="http://schemas.openxmlformats.org/officeDocument/2006/relationships/image" Target="../media/image35.png"/><Relationship Id="rId28" Type="http://schemas.openxmlformats.org/officeDocument/2006/relationships/image" Target="../media/image28.png"/><Relationship Id="rId36" Type="http://schemas.openxmlformats.org/officeDocument/2006/relationships/image" Target="../media/image21.png"/><Relationship Id="rId19" Type="http://schemas.openxmlformats.org/officeDocument/2006/relationships/image" Target="../media/image19.png"/><Relationship Id="rId31" Type="http://schemas.openxmlformats.org/officeDocument/2006/relationships/image" Target="../media/image3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35" Type="http://schemas.openxmlformats.org/officeDocument/2006/relationships/image" Target="../media/image20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13" Type="http://schemas.openxmlformats.org/officeDocument/2006/relationships/image" Target="../media/image460.png"/><Relationship Id="rId18" Type="http://schemas.openxmlformats.org/officeDocument/2006/relationships/image" Target="../media/image490.png"/><Relationship Id="rId3" Type="http://schemas.openxmlformats.org/officeDocument/2006/relationships/image" Target="../media/image361.png"/><Relationship Id="rId21" Type="http://schemas.openxmlformats.org/officeDocument/2006/relationships/image" Target="../media/image54.png"/><Relationship Id="rId7" Type="http://schemas.openxmlformats.org/officeDocument/2006/relationships/image" Target="../media/image400.png"/><Relationship Id="rId12" Type="http://schemas.openxmlformats.org/officeDocument/2006/relationships/image" Target="../media/image450.png"/><Relationship Id="rId17" Type="http://schemas.openxmlformats.org/officeDocument/2006/relationships/image" Target="../media/image510.png"/><Relationship Id="rId25" Type="http://schemas.openxmlformats.org/officeDocument/2006/relationships/image" Target="../media/image58.png"/><Relationship Id="rId2" Type="http://schemas.openxmlformats.org/officeDocument/2006/relationships/image" Target="../media/image44.jpg"/><Relationship Id="rId16" Type="http://schemas.openxmlformats.org/officeDocument/2006/relationships/image" Target="../media/image500.png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0.png"/><Relationship Id="rId11" Type="http://schemas.openxmlformats.org/officeDocument/2006/relationships/image" Target="../media/image440.png"/><Relationship Id="rId24" Type="http://schemas.openxmlformats.org/officeDocument/2006/relationships/image" Target="../media/image57.png"/><Relationship Id="rId5" Type="http://schemas.openxmlformats.org/officeDocument/2006/relationships/image" Target="../media/image380.png"/><Relationship Id="rId15" Type="http://schemas.openxmlformats.org/officeDocument/2006/relationships/image" Target="../media/image480.png"/><Relationship Id="rId23" Type="http://schemas.openxmlformats.org/officeDocument/2006/relationships/image" Target="../media/image56.png"/><Relationship Id="rId10" Type="http://schemas.openxmlformats.org/officeDocument/2006/relationships/image" Target="../media/image430.png"/><Relationship Id="rId19" Type="http://schemas.openxmlformats.org/officeDocument/2006/relationships/image" Target="../media/image52.png"/><Relationship Id="rId4" Type="http://schemas.openxmlformats.org/officeDocument/2006/relationships/image" Target="../media/image370.png"/><Relationship Id="rId9" Type="http://schemas.openxmlformats.org/officeDocument/2006/relationships/image" Target="../media/image420.png"/><Relationship Id="rId14" Type="http://schemas.openxmlformats.org/officeDocument/2006/relationships/image" Target="../media/image470.png"/><Relationship Id="rId22" Type="http://schemas.openxmlformats.org/officeDocument/2006/relationships/image" Target="../media/image55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1.png"/><Relationship Id="rId7" Type="http://schemas.openxmlformats.org/officeDocument/2006/relationships/image" Target="../media/image64.png"/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45.jpg"/><Relationship Id="rId9" Type="http://schemas.openxmlformats.org/officeDocument/2006/relationships/image" Target="../media/image6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6.png"/><Relationship Id="rId3" Type="http://schemas.openxmlformats.org/officeDocument/2006/relationships/image" Target="../media/image2410.png"/><Relationship Id="rId7" Type="http://schemas.openxmlformats.org/officeDocument/2006/relationships/image" Target="../media/image245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4.png"/><Relationship Id="rId5" Type="http://schemas.openxmlformats.org/officeDocument/2006/relationships/image" Target="../media/image243.png"/><Relationship Id="rId4" Type="http://schemas.openxmlformats.org/officeDocument/2006/relationships/image" Target="../media/image2420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7" Type="http://schemas.openxmlformats.org/officeDocument/2006/relationships/image" Target="../media/image16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163.wmf"/><Relationship Id="rId4" Type="http://schemas.openxmlformats.org/officeDocument/2006/relationships/oleObject" Target="../embeddings/oleObject40.bin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7" Type="http://schemas.openxmlformats.org/officeDocument/2006/relationships/image" Target="../media/image16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43.bin"/><Relationship Id="rId5" Type="http://schemas.openxmlformats.org/officeDocument/2006/relationships/image" Target="../media/image165.wmf"/><Relationship Id="rId4" Type="http://schemas.openxmlformats.org/officeDocument/2006/relationships/oleObject" Target="../embeddings/oleObject42.bin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8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9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wmf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71.w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170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2.wmf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173.wmf"/><Relationship Id="rId4" Type="http://schemas.openxmlformats.org/officeDocument/2006/relationships/oleObject" Target="../embeddings/oleObject47.bin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8.png"/><Relationship Id="rId13" Type="http://schemas.openxmlformats.org/officeDocument/2006/relationships/image" Target="../media/image272.png"/><Relationship Id="rId3" Type="http://schemas.openxmlformats.org/officeDocument/2006/relationships/image" Target="../media/image262.png"/><Relationship Id="rId7" Type="http://schemas.openxmlformats.org/officeDocument/2006/relationships/image" Target="../media/image267.png"/><Relationship Id="rId12" Type="http://schemas.openxmlformats.org/officeDocument/2006/relationships/image" Target="../media/image1550.png"/><Relationship Id="rId2" Type="http://schemas.openxmlformats.org/officeDocument/2006/relationships/image" Target="../media/image17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5.png"/><Relationship Id="rId11" Type="http://schemas.openxmlformats.org/officeDocument/2006/relationships/image" Target="../media/image271.png"/><Relationship Id="rId5" Type="http://schemas.openxmlformats.org/officeDocument/2006/relationships/image" Target="../media/image264.png"/><Relationship Id="rId15" Type="http://schemas.openxmlformats.org/officeDocument/2006/relationships/image" Target="../media/image275.png"/><Relationship Id="rId10" Type="http://schemas.openxmlformats.org/officeDocument/2006/relationships/image" Target="../media/image270.png"/><Relationship Id="rId4" Type="http://schemas.openxmlformats.org/officeDocument/2006/relationships/image" Target="../media/image263.png"/><Relationship Id="rId9" Type="http://schemas.openxmlformats.org/officeDocument/2006/relationships/image" Target="../media/image269.png"/><Relationship Id="rId14" Type="http://schemas.openxmlformats.org/officeDocument/2006/relationships/image" Target="../media/image274.png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2.png"/><Relationship Id="rId13" Type="http://schemas.openxmlformats.org/officeDocument/2006/relationships/image" Target="../media/image273.png"/><Relationship Id="rId18" Type="http://schemas.openxmlformats.org/officeDocument/2006/relationships/image" Target="../media/image292.png"/><Relationship Id="rId3" Type="http://schemas.openxmlformats.org/officeDocument/2006/relationships/image" Target="../media/image277.png"/><Relationship Id="rId21" Type="http://schemas.openxmlformats.org/officeDocument/2006/relationships/image" Target="../media/image295.png"/><Relationship Id="rId7" Type="http://schemas.openxmlformats.org/officeDocument/2006/relationships/image" Target="../media/image281.png"/><Relationship Id="rId12" Type="http://schemas.openxmlformats.org/officeDocument/2006/relationships/image" Target="../media/image276.png"/><Relationship Id="rId17" Type="http://schemas.openxmlformats.org/officeDocument/2006/relationships/image" Target="../media/image291.png"/><Relationship Id="rId2" Type="http://schemas.openxmlformats.org/officeDocument/2006/relationships/image" Target="../media/image178.jpg"/><Relationship Id="rId16" Type="http://schemas.openxmlformats.org/officeDocument/2006/relationships/image" Target="../media/image287.png"/><Relationship Id="rId20" Type="http://schemas.openxmlformats.org/officeDocument/2006/relationships/image" Target="../media/image15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0.png"/><Relationship Id="rId11" Type="http://schemas.openxmlformats.org/officeDocument/2006/relationships/image" Target="../media/image285.png"/><Relationship Id="rId5" Type="http://schemas.openxmlformats.org/officeDocument/2006/relationships/image" Target="../media/image279.png"/><Relationship Id="rId15" Type="http://schemas.openxmlformats.org/officeDocument/2006/relationships/image" Target="../media/image289.png"/><Relationship Id="rId10" Type="http://schemas.openxmlformats.org/officeDocument/2006/relationships/image" Target="../media/image284.png"/><Relationship Id="rId19" Type="http://schemas.openxmlformats.org/officeDocument/2006/relationships/image" Target="../media/image293.png"/><Relationship Id="rId4" Type="http://schemas.openxmlformats.org/officeDocument/2006/relationships/image" Target="../media/image278.png"/><Relationship Id="rId9" Type="http://schemas.openxmlformats.org/officeDocument/2006/relationships/image" Target="../media/image283.png"/><Relationship Id="rId14" Type="http://schemas.openxmlformats.org/officeDocument/2006/relationships/image" Target="../media/image288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7" Type="http://schemas.openxmlformats.org/officeDocument/2006/relationships/image" Target="../media/image18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49.bin"/><Relationship Id="rId5" Type="http://schemas.openxmlformats.org/officeDocument/2006/relationships/image" Target="../media/image181.jpeg"/><Relationship Id="rId4" Type="http://schemas.openxmlformats.org/officeDocument/2006/relationships/image" Target="../media/image17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79388" y="1295400"/>
            <a:ext cx="8748712" cy="6111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051" name="矩形 4"/>
          <p:cNvSpPr>
            <a:spLocks noChangeArrowheads="1"/>
          </p:cNvSpPr>
          <p:nvPr/>
        </p:nvSpPr>
        <p:spPr bwMode="auto">
          <a:xfrm>
            <a:off x="0" y="319088"/>
            <a:ext cx="914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58775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4572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kumimoji="0" lang="en-US" altLang="zh-TW" sz="4300" b="1" u="sng">
                <a:latin typeface="Times New Roman" pitchFamily="18" charset="0"/>
                <a:cs typeface="Times New Roman" pitchFamily="18" charset="0"/>
              </a:rPr>
              <a:t>7.0 Sampling </a:t>
            </a:r>
          </a:p>
          <a:p>
            <a:pPr lvl="3" eaLnBrk="1" hangingPunct="1">
              <a:spcBef>
                <a:spcPts val="600"/>
              </a:spcBef>
            </a:pPr>
            <a:r>
              <a:rPr kumimoji="0" lang="en-US" altLang="zh-TW" sz="4000" b="1" i="1">
                <a:latin typeface="Times New Roman" pitchFamily="18" charset="0"/>
                <a:cs typeface="Times New Roman" pitchFamily="18" charset="0"/>
              </a:rPr>
              <a:t>7.1 The Sampling Theorem</a:t>
            </a:r>
          </a:p>
        </p:txBody>
      </p:sp>
      <p:sp>
        <p:nvSpPr>
          <p:cNvPr id="9" name="矩形 8"/>
          <p:cNvSpPr/>
          <p:nvPr/>
        </p:nvSpPr>
        <p:spPr>
          <a:xfrm>
            <a:off x="0" y="2132856"/>
            <a:ext cx="91440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1600" lvl="1" fontAlgn="auto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600" kern="100" dirty="0">
                <a:solidFill>
                  <a:srgbClr val="000000"/>
                </a:solidFill>
                <a:latin typeface="Times New Roman"/>
                <a:ea typeface="標楷體"/>
              </a:rPr>
              <a:t>A link between Continuous-time/Discrete-time Systems</a:t>
            </a:r>
          </a:p>
        </p:txBody>
      </p:sp>
      <p:grpSp>
        <p:nvGrpSpPr>
          <p:cNvPr id="2053" name="群組 19"/>
          <p:cNvGrpSpPr>
            <a:grpSpLocks/>
          </p:cNvGrpSpPr>
          <p:nvPr/>
        </p:nvGrpSpPr>
        <p:grpSpPr bwMode="auto">
          <a:xfrm>
            <a:off x="747713" y="2780928"/>
            <a:ext cx="7599362" cy="1265237"/>
            <a:chOff x="604979" y="2524795"/>
            <a:chExt cx="7598955" cy="1264245"/>
          </a:xfrm>
        </p:grpSpPr>
        <p:sp>
          <p:nvSpPr>
            <p:cNvPr id="2055" name="Rectangle 37"/>
            <p:cNvSpPr>
              <a:spLocks noChangeArrowheads="1"/>
            </p:cNvSpPr>
            <p:nvPr/>
          </p:nvSpPr>
          <p:spPr bwMode="auto">
            <a:xfrm>
              <a:off x="1548172" y="2756571"/>
              <a:ext cx="1007604" cy="608533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endParaRPr kumimoji="0" lang="zh-TW" altLang="en-US"/>
            </a:p>
          </p:txBody>
        </p:sp>
        <p:sp>
          <p:nvSpPr>
            <p:cNvPr id="2056" name="Line 38"/>
            <p:cNvSpPr>
              <a:spLocks noChangeShapeType="1"/>
            </p:cNvSpPr>
            <p:nvPr/>
          </p:nvSpPr>
          <p:spPr bwMode="auto">
            <a:xfrm>
              <a:off x="604979" y="3060837"/>
              <a:ext cx="92202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57" name="Line 39"/>
            <p:cNvSpPr>
              <a:spLocks noChangeShapeType="1"/>
            </p:cNvSpPr>
            <p:nvPr/>
          </p:nvSpPr>
          <p:spPr bwMode="auto">
            <a:xfrm>
              <a:off x="2545143" y="3060837"/>
              <a:ext cx="101422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58" name="文字方塊 6"/>
            <p:cNvSpPr txBox="1">
              <a:spLocks noChangeArrowheads="1"/>
            </p:cNvSpPr>
            <p:nvPr/>
          </p:nvSpPr>
          <p:spPr bwMode="auto">
            <a:xfrm>
              <a:off x="810216" y="2638073"/>
              <a:ext cx="59343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kumimoji="0" lang="en-US" altLang="zh-TW" sz="2200" i="1" dirty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kumimoji="0" lang="en-US" altLang="zh-TW" sz="2200" dirty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0" lang="en-US" altLang="zh-TW" sz="2200" i="1" dirty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altLang="zh-TW" sz="2200" dirty="0">
                  <a:latin typeface="Times New Roman" pitchFamily="18" charset="0"/>
                  <a:cs typeface="Times New Roman" pitchFamily="18" charset="0"/>
                </a:rPr>
                <a:t>)</a:t>
              </a:r>
              <a:endParaRPr kumimoji="0" lang="zh-TW" altLang="en-US" sz="2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9" name="文字方塊 10"/>
            <p:cNvSpPr txBox="1">
              <a:spLocks noChangeArrowheads="1"/>
            </p:cNvSpPr>
            <p:nvPr/>
          </p:nvSpPr>
          <p:spPr bwMode="auto">
            <a:xfrm>
              <a:off x="2754432" y="2638073"/>
              <a:ext cx="59343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kumimoji="0" lang="en-US" altLang="zh-TW" sz="2200" i="1" dirty="0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altLang="zh-TW" sz="2200" dirty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0" lang="en-US" altLang="zh-TW" sz="2200" i="1" dirty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altLang="zh-TW" sz="2200" dirty="0">
                  <a:latin typeface="Times New Roman" pitchFamily="18" charset="0"/>
                  <a:cs typeface="Times New Roman" pitchFamily="18" charset="0"/>
                </a:rPr>
                <a:t>)</a:t>
              </a:r>
              <a:endParaRPr kumimoji="0" lang="zh-TW" altLang="en-US" sz="2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60" name="文字方塊 11"/>
            <p:cNvSpPr txBox="1">
              <a:spLocks noChangeArrowheads="1"/>
            </p:cNvSpPr>
            <p:nvPr/>
          </p:nvSpPr>
          <p:spPr bwMode="auto">
            <a:xfrm>
              <a:off x="1763688" y="3358153"/>
              <a:ext cx="59343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kumimoji="0" lang="en-US" altLang="zh-TW" sz="2200" i="1" dirty="0"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kumimoji="0" lang="en-US" altLang="zh-TW" sz="2200" dirty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0" lang="en-US" altLang="zh-TW" sz="2200" i="1" dirty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altLang="zh-TW" sz="2200" dirty="0">
                  <a:latin typeface="Times New Roman" pitchFamily="18" charset="0"/>
                  <a:cs typeface="Times New Roman" pitchFamily="18" charset="0"/>
                </a:rPr>
                <a:t>)</a:t>
              </a:r>
              <a:endParaRPr kumimoji="0" lang="zh-TW" altLang="en-US" sz="2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61" name="Rectangle 37"/>
            <p:cNvSpPr>
              <a:spLocks noChangeArrowheads="1"/>
            </p:cNvSpPr>
            <p:nvPr/>
          </p:nvSpPr>
          <p:spPr bwMode="auto">
            <a:xfrm>
              <a:off x="6192741" y="2755410"/>
              <a:ext cx="1007604" cy="608533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endParaRPr kumimoji="0" lang="zh-TW" altLang="en-US"/>
            </a:p>
          </p:txBody>
        </p:sp>
        <p:sp>
          <p:nvSpPr>
            <p:cNvPr id="2062" name="Line 38"/>
            <p:cNvSpPr>
              <a:spLocks noChangeShapeType="1"/>
            </p:cNvSpPr>
            <p:nvPr/>
          </p:nvSpPr>
          <p:spPr bwMode="auto">
            <a:xfrm>
              <a:off x="5249548" y="3059676"/>
              <a:ext cx="92202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63" name="Line 39"/>
            <p:cNvSpPr>
              <a:spLocks noChangeShapeType="1"/>
            </p:cNvSpPr>
            <p:nvPr/>
          </p:nvSpPr>
          <p:spPr bwMode="auto">
            <a:xfrm>
              <a:off x="7189712" y="3059676"/>
              <a:ext cx="101422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64" name="文字方塊 15"/>
            <p:cNvSpPr txBox="1">
              <a:spLocks noChangeArrowheads="1"/>
            </p:cNvSpPr>
            <p:nvPr/>
          </p:nvSpPr>
          <p:spPr bwMode="auto">
            <a:xfrm>
              <a:off x="5395987" y="2636912"/>
              <a:ext cx="655949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kumimoji="0" lang="en-US" altLang="zh-TW" sz="2200" i="1" dirty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kumimoji="0" lang="en-US" altLang="zh-TW" sz="2200" dirty="0">
                  <a:latin typeface="Times New Roman" pitchFamily="18" charset="0"/>
                  <a:cs typeface="Times New Roman" pitchFamily="18" charset="0"/>
                </a:rPr>
                <a:t>[</a:t>
              </a:r>
              <a:r>
                <a:rPr kumimoji="0" lang="en-US" altLang="zh-TW" sz="2200" i="1" dirty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kumimoji="0" lang="en-US" altLang="zh-TW" sz="2200" dirty="0">
                  <a:latin typeface="Times New Roman" pitchFamily="18" charset="0"/>
                  <a:cs typeface="Times New Roman" pitchFamily="18" charset="0"/>
                </a:rPr>
                <a:t>]</a:t>
              </a:r>
              <a:endParaRPr kumimoji="0" lang="zh-TW" altLang="en-US" sz="2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65" name="文字方塊 16"/>
            <p:cNvSpPr txBox="1">
              <a:spLocks noChangeArrowheads="1"/>
            </p:cNvSpPr>
            <p:nvPr/>
          </p:nvSpPr>
          <p:spPr bwMode="auto">
            <a:xfrm>
              <a:off x="7399001" y="2636912"/>
              <a:ext cx="639919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kumimoji="0" lang="en-US" altLang="zh-TW" sz="2200" i="1" dirty="0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altLang="zh-TW" sz="2200" dirty="0">
                  <a:latin typeface="Times New Roman" pitchFamily="18" charset="0"/>
                  <a:cs typeface="Times New Roman" pitchFamily="18" charset="0"/>
                </a:rPr>
                <a:t>[</a:t>
              </a:r>
              <a:r>
                <a:rPr kumimoji="0" lang="en-US" altLang="zh-TW" sz="2200" i="1" dirty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kumimoji="0" lang="en-US" altLang="zh-TW" sz="2200" dirty="0">
                  <a:latin typeface="Times New Roman" pitchFamily="18" charset="0"/>
                  <a:cs typeface="Times New Roman" pitchFamily="18" charset="0"/>
                </a:rPr>
                <a:t>]</a:t>
              </a:r>
              <a:endParaRPr kumimoji="0" lang="zh-TW" altLang="en-US" sz="2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66" name="文字方塊 17"/>
            <p:cNvSpPr txBox="1">
              <a:spLocks noChangeArrowheads="1"/>
            </p:cNvSpPr>
            <p:nvPr/>
          </p:nvSpPr>
          <p:spPr bwMode="auto">
            <a:xfrm>
              <a:off x="6383166" y="3356992"/>
              <a:ext cx="655949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kumimoji="0" lang="en-US" altLang="zh-TW" sz="2200" i="1" dirty="0"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kumimoji="0" lang="en-US" altLang="zh-TW" sz="2200" dirty="0">
                  <a:latin typeface="Times New Roman" pitchFamily="18" charset="0"/>
                  <a:cs typeface="Times New Roman" pitchFamily="18" charset="0"/>
                </a:rPr>
                <a:t>[</a:t>
              </a:r>
              <a:r>
                <a:rPr kumimoji="0" lang="en-US" altLang="zh-TW" sz="2200" i="1" dirty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kumimoji="0" lang="en-US" altLang="zh-TW" sz="2200" dirty="0">
                  <a:latin typeface="Times New Roman" pitchFamily="18" charset="0"/>
                  <a:cs typeface="Times New Roman" pitchFamily="18" charset="0"/>
                </a:rPr>
                <a:t>]</a:t>
              </a:r>
              <a:endParaRPr kumimoji="0" lang="zh-TW" altLang="en-US" sz="2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67" name="Rectangle 37"/>
            <p:cNvSpPr>
              <a:spLocks noChangeArrowheads="1"/>
            </p:cNvSpPr>
            <p:nvPr/>
          </p:nvSpPr>
          <p:spPr bwMode="auto">
            <a:xfrm>
              <a:off x="3616861" y="2524795"/>
              <a:ext cx="1622755" cy="1078054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kumimoji="0" lang="en-US" altLang="zh-TW" sz="2200" dirty="0">
                  <a:latin typeface="Times New Roman" pitchFamily="18" charset="0"/>
                  <a:cs typeface="Times New Roman" pitchFamily="18" charset="0"/>
                </a:rPr>
                <a:t>Sampling</a:t>
              </a:r>
              <a:endParaRPr kumimoji="0" lang="zh-TW" altLang="en-US" sz="2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1" name="文字方塊 20"/>
          <p:cNvSpPr txBox="1"/>
          <p:nvPr/>
        </p:nvSpPr>
        <p:spPr>
          <a:xfrm>
            <a:off x="0" y="4077072"/>
            <a:ext cx="9144000" cy="4924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2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600" i="1" kern="100" dirty="0">
                <a:solidFill>
                  <a:srgbClr val="000000"/>
                </a:solidFill>
                <a:latin typeface="Times New Roman"/>
                <a:ea typeface="標楷體"/>
              </a:rPr>
              <a:t>x</a:t>
            </a:r>
            <a:r>
              <a:rPr kumimoji="0" lang="en-US" altLang="zh-TW" sz="2600" kern="100" dirty="0">
                <a:solidFill>
                  <a:srgbClr val="000000"/>
                </a:solidFill>
                <a:latin typeface="Times New Roman"/>
                <a:ea typeface="標楷體"/>
              </a:rPr>
              <a:t>[</a:t>
            </a:r>
            <a:r>
              <a:rPr kumimoji="0" lang="en-US" altLang="zh-TW" sz="2600" i="1" kern="100" dirty="0">
                <a:solidFill>
                  <a:srgbClr val="000000"/>
                </a:solidFill>
                <a:latin typeface="Times New Roman"/>
                <a:ea typeface="標楷體"/>
              </a:rPr>
              <a:t>n</a:t>
            </a:r>
            <a:r>
              <a:rPr kumimoji="0" lang="en-US" altLang="zh-TW" sz="2600" kern="100" dirty="0">
                <a:solidFill>
                  <a:srgbClr val="000000"/>
                </a:solidFill>
                <a:latin typeface="Times New Roman"/>
                <a:ea typeface="標楷體"/>
              </a:rPr>
              <a:t>]=</a:t>
            </a:r>
            <a:r>
              <a:rPr kumimoji="0" lang="en-US" altLang="zh-TW" sz="2600" i="1" kern="100" dirty="0">
                <a:solidFill>
                  <a:srgbClr val="000000"/>
                </a:solidFill>
                <a:latin typeface="Times New Roman"/>
                <a:ea typeface="標楷體"/>
              </a:rPr>
              <a:t>x</a:t>
            </a:r>
            <a:r>
              <a:rPr kumimoji="0" lang="en-US" altLang="zh-TW" sz="26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600" i="1" kern="100" dirty="0" err="1">
                <a:solidFill>
                  <a:srgbClr val="000000"/>
                </a:solidFill>
                <a:latin typeface="Times New Roman"/>
                <a:ea typeface="標楷體"/>
              </a:rPr>
              <a:t>nT</a:t>
            </a:r>
            <a:r>
              <a:rPr kumimoji="0" lang="en-US" altLang="zh-TW" sz="2600" kern="100" dirty="0">
                <a:solidFill>
                  <a:srgbClr val="000000"/>
                </a:solidFill>
                <a:latin typeface="Times New Roman"/>
                <a:ea typeface="標楷體"/>
              </a:rPr>
              <a:t>), </a:t>
            </a:r>
            <a:r>
              <a:rPr kumimoji="0" lang="en-US" altLang="zh-TW" sz="2600" i="1" kern="100" dirty="0">
                <a:solidFill>
                  <a:srgbClr val="000000"/>
                </a:solidFill>
                <a:latin typeface="Times New Roman"/>
                <a:ea typeface="標楷體"/>
              </a:rPr>
              <a:t>T</a:t>
            </a:r>
            <a:r>
              <a:rPr kumimoji="0" lang="en-US" altLang="zh-TW" sz="2600" kern="100" dirty="0">
                <a:solidFill>
                  <a:srgbClr val="000000"/>
                </a:solidFill>
                <a:latin typeface="Times New Roman"/>
                <a:ea typeface="標楷體"/>
              </a:rPr>
              <a:t> : sampling period</a:t>
            </a:r>
            <a:endParaRPr kumimoji="0" lang="en-US" altLang="zh-TW" sz="2600" i="1" kern="100" dirty="0">
              <a:solidFill>
                <a:srgbClr val="000000"/>
              </a:solidFill>
              <a:latin typeface="Times New Roman"/>
              <a:ea typeface="標楷體"/>
            </a:endParaRPr>
          </a:p>
        </p:txBody>
      </p:sp>
      <p:grpSp>
        <p:nvGrpSpPr>
          <p:cNvPr id="8" name="群組 7"/>
          <p:cNvGrpSpPr>
            <a:grpSpLocks noChangeAspect="1"/>
          </p:cNvGrpSpPr>
          <p:nvPr/>
        </p:nvGrpSpPr>
        <p:grpSpPr>
          <a:xfrm>
            <a:off x="539552" y="4567713"/>
            <a:ext cx="8037576" cy="2284531"/>
            <a:chOff x="1259632" y="4876476"/>
            <a:chExt cx="6697980" cy="1903776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9632" y="5157192"/>
              <a:ext cx="6697980" cy="1623060"/>
            </a:xfrm>
            <a:prstGeom prst="rect">
              <a:avLst/>
            </a:prstGeom>
          </p:spPr>
        </p:pic>
        <p:sp>
          <p:nvSpPr>
            <p:cNvPr id="22" name="文字方塊 15"/>
            <p:cNvSpPr txBox="1">
              <a:spLocks noChangeArrowheads="1"/>
            </p:cNvSpPr>
            <p:nvPr/>
          </p:nvSpPr>
          <p:spPr bwMode="auto">
            <a:xfrm>
              <a:off x="3275856" y="5472823"/>
              <a:ext cx="655984" cy="431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kumimoji="0" lang="en-US" altLang="zh-TW" sz="2200" i="1" dirty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kumimoji="0" lang="en-US" altLang="zh-TW" sz="2200" dirty="0">
                  <a:latin typeface="Times New Roman" pitchFamily="18" charset="0"/>
                  <a:cs typeface="Times New Roman" pitchFamily="18" charset="0"/>
                </a:rPr>
                <a:t>[</a:t>
              </a:r>
              <a:r>
                <a:rPr kumimoji="0" lang="en-US" altLang="zh-TW" sz="2200" i="1" dirty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kumimoji="0" lang="en-US" altLang="zh-TW" sz="2200" dirty="0">
                  <a:latin typeface="Times New Roman" pitchFamily="18" charset="0"/>
                  <a:cs typeface="Times New Roman" pitchFamily="18" charset="0"/>
                </a:rPr>
                <a:t>]</a:t>
              </a:r>
              <a:endParaRPr kumimoji="0" lang="zh-TW" altLang="en-US" sz="2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文字方塊 6"/>
            <p:cNvSpPr txBox="1">
              <a:spLocks noChangeArrowheads="1"/>
            </p:cNvSpPr>
            <p:nvPr/>
          </p:nvSpPr>
          <p:spPr bwMode="auto">
            <a:xfrm>
              <a:off x="1619672" y="5472823"/>
              <a:ext cx="593464" cy="431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kumimoji="0" lang="en-US" altLang="zh-TW" sz="2200" i="1" dirty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kumimoji="0" lang="en-US" altLang="zh-TW" sz="2200" dirty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0" lang="en-US" altLang="zh-TW" sz="2200" i="1" dirty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altLang="zh-TW" sz="2200" dirty="0">
                  <a:latin typeface="Times New Roman" pitchFamily="18" charset="0"/>
                  <a:cs typeface="Times New Roman" pitchFamily="18" charset="0"/>
                </a:rPr>
                <a:t>)</a:t>
              </a:r>
              <a:endParaRPr kumimoji="0" lang="zh-TW" altLang="en-US" sz="2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文字方塊 17"/>
            <p:cNvSpPr txBox="1">
              <a:spLocks noChangeArrowheads="1"/>
            </p:cNvSpPr>
            <p:nvPr/>
          </p:nvSpPr>
          <p:spPr bwMode="auto">
            <a:xfrm>
              <a:off x="4283968" y="5590063"/>
              <a:ext cx="655984" cy="431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kumimoji="0" lang="en-US" altLang="zh-TW" sz="2200" i="1" dirty="0"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kumimoji="0" lang="en-US" altLang="zh-TW" sz="2200" dirty="0">
                  <a:latin typeface="Times New Roman" pitchFamily="18" charset="0"/>
                  <a:cs typeface="Times New Roman" pitchFamily="18" charset="0"/>
                </a:rPr>
                <a:t>[</a:t>
              </a:r>
              <a:r>
                <a:rPr kumimoji="0" lang="en-US" altLang="zh-TW" sz="2200" i="1" dirty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kumimoji="0" lang="en-US" altLang="zh-TW" sz="2200" dirty="0">
                  <a:latin typeface="Times New Roman" pitchFamily="18" charset="0"/>
                  <a:cs typeface="Times New Roman" pitchFamily="18" charset="0"/>
                </a:rPr>
                <a:t>]</a:t>
              </a:r>
              <a:endParaRPr kumimoji="0" lang="zh-TW" altLang="en-US" sz="2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文字方塊 16"/>
            <p:cNvSpPr txBox="1">
              <a:spLocks noChangeArrowheads="1"/>
            </p:cNvSpPr>
            <p:nvPr/>
          </p:nvSpPr>
          <p:spPr bwMode="auto">
            <a:xfrm>
              <a:off x="5215375" y="5472823"/>
              <a:ext cx="639953" cy="431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kumimoji="0" lang="en-US" altLang="zh-TW" sz="2200" i="1" dirty="0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altLang="zh-TW" sz="2200" dirty="0">
                  <a:latin typeface="Times New Roman" pitchFamily="18" charset="0"/>
                  <a:cs typeface="Times New Roman" pitchFamily="18" charset="0"/>
                </a:rPr>
                <a:t>[</a:t>
              </a:r>
              <a:r>
                <a:rPr kumimoji="0" lang="en-US" altLang="zh-TW" sz="2200" i="1" dirty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kumimoji="0" lang="en-US" altLang="zh-TW" sz="2200" dirty="0">
                  <a:latin typeface="Times New Roman" pitchFamily="18" charset="0"/>
                  <a:cs typeface="Times New Roman" pitchFamily="18" charset="0"/>
                </a:rPr>
                <a:t>]</a:t>
              </a:r>
              <a:endParaRPr kumimoji="0" lang="zh-TW" altLang="en-US" sz="2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文字方塊 10"/>
            <p:cNvSpPr txBox="1">
              <a:spLocks noChangeArrowheads="1"/>
            </p:cNvSpPr>
            <p:nvPr/>
          </p:nvSpPr>
          <p:spPr bwMode="auto">
            <a:xfrm>
              <a:off x="7266901" y="5471375"/>
              <a:ext cx="593464" cy="431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kumimoji="0" lang="en-US" altLang="zh-TW" sz="2200" i="1" dirty="0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altLang="zh-TW" sz="2200" dirty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0" lang="en-US" altLang="zh-TW" sz="2200" i="1" dirty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altLang="zh-TW" sz="2200" dirty="0">
                  <a:latin typeface="Times New Roman" pitchFamily="18" charset="0"/>
                  <a:cs typeface="Times New Roman" pitchFamily="18" charset="0"/>
                </a:rPr>
                <a:t>)</a:t>
              </a:r>
              <a:endParaRPr kumimoji="0" lang="zh-TW" altLang="en-US" sz="2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文字方塊 11"/>
            <p:cNvSpPr txBox="1">
              <a:spLocks noChangeArrowheads="1"/>
            </p:cNvSpPr>
            <p:nvPr/>
          </p:nvSpPr>
          <p:spPr bwMode="auto">
            <a:xfrm>
              <a:off x="4291969" y="4876476"/>
              <a:ext cx="593464" cy="431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kumimoji="0" lang="en-US" altLang="zh-TW" sz="2200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kumimoji="0" lang="en-US" altLang="zh-TW" sz="22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0" lang="en-US" altLang="zh-TW" sz="2200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altLang="zh-TW" sz="22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kumimoji="0" lang="zh-TW" alt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6011843" y="5610446"/>
              <a:ext cx="1083245" cy="3590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/>
              <a:r>
                <a:rPr kumimoji="0" lang="en-US" altLang="zh-TW" sz="2200" dirty="0" smtClean="0">
                  <a:latin typeface="Times New Roman" pitchFamily="18" charset="0"/>
                  <a:cs typeface="Times New Roman" pitchFamily="18" charset="0"/>
                </a:rPr>
                <a:t>Recovery</a:t>
              </a:r>
              <a:endParaRPr kumimoji="0" lang="zh-TW" altLang="en-US" sz="2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矩形 2"/>
          <p:cNvSpPr>
            <a:spLocks noChangeArrowheads="1"/>
          </p:cNvSpPr>
          <p:nvPr/>
        </p:nvSpPr>
        <p:spPr bwMode="auto">
          <a:xfrm>
            <a:off x="0" y="836613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Sampling Theorem (1/2)</a:t>
            </a:r>
            <a:endParaRPr kumimoji="0" lang="zh-TW" altLang="zh-TW" sz="3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315" name="物件 3"/>
          <p:cNvGraphicFramePr>
            <a:graphicFrameLocks noChangeAspect="1"/>
          </p:cNvGraphicFramePr>
          <p:nvPr/>
        </p:nvGraphicFramePr>
        <p:xfrm>
          <a:off x="1406525" y="1630363"/>
          <a:ext cx="3355975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86" name="方程式" r:id="rId4" imgW="1409088" imgH="253890" progId="Equation.3">
                  <p:embed/>
                </p:oleObj>
              </mc:Choice>
              <mc:Fallback>
                <p:oleObj name="方程式" r:id="rId4" imgW="1409088" imgH="25389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6525" y="1630363"/>
                        <a:ext cx="3355975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0" y="2251075"/>
            <a:ext cx="9144000" cy="3724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x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t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 uniquely specified by its samples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x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 err="1">
                <a:solidFill>
                  <a:srgbClr val="000000"/>
                </a:solidFill>
                <a:latin typeface="Times New Roman"/>
                <a:ea typeface="標楷體"/>
              </a:rPr>
              <a:t>nT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),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n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=0,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 </a:t>
            </a:r>
            <a:r>
              <a:rPr kumimoji="0" lang="en-US" altLang="zh-TW" sz="2800" dirty="0"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1, 2……</a:t>
            </a:r>
          </a:p>
          <a:p>
            <a:pPr marL="137160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endParaRPr kumimoji="0" lang="en-US" altLang="zh-TW" sz="2800" kern="100" dirty="0">
              <a:solidFill>
                <a:srgbClr val="000000"/>
              </a:solidFill>
              <a:latin typeface="Times New Roman" pitchFamily="18" charset="0"/>
              <a:ea typeface="標楷體"/>
              <a:cs typeface="Times New Roman" pitchFamily="18" charset="0"/>
            </a:endParaRPr>
          </a:p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endParaRPr kumimoji="0" lang="en-US" altLang="zh-TW" sz="2800" kern="100" dirty="0">
              <a:solidFill>
                <a:srgbClr val="000000"/>
              </a:solidFill>
              <a:latin typeface="Times New Roman"/>
              <a:ea typeface="標楷體"/>
            </a:endParaRPr>
          </a:p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precisely reconstructed by an ideal </a:t>
            </a:r>
            <a:r>
              <a:rPr kumimoji="0" lang="en-US" altLang="zh-TW" sz="2800" kern="100" dirty="0" err="1">
                <a:solidFill>
                  <a:srgbClr val="000000"/>
                </a:solidFill>
                <a:latin typeface="Times New Roman"/>
                <a:ea typeface="標楷體"/>
              </a:rPr>
              <a:t>lowpass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filter with Gain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T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and cutoff frequency </a:t>
            </a:r>
            <a:r>
              <a:rPr kumimoji="0" lang="el-GR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ω</a:t>
            </a:r>
            <a:r>
              <a:rPr kumimoji="0" lang="en-US" altLang="zh-TW" sz="2800" i="1" kern="100" baseline="-25000" dirty="0">
                <a:solidFill>
                  <a:srgbClr val="000000"/>
                </a:solidFill>
                <a:latin typeface="Times New Roman"/>
                <a:ea typeface="標楷體"/>
              </a:rPr>
              <a:t>M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&lt; </a:t>
            </a:r>
            <a:r>
              <a:rPr kumimoji="0" lang="el-GR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ω</a:t>
            </a:r>
            <a:r>
              <a:rPr kumimoji="0" lang="en-US" altLang="zh-TW" sz="2800" i="1" kern="100" baseline="-25000" dirty="0">
                <a:solidFill>
                  <a:srgbClr val="000000"/>
                </a:solidFill>
                <a:latin typeface="Times New Roman"/>
                <a:ea typeface="標楷體"/>
              </a:rPr>
              <a:t>c</a:t>
            </a:r>
            <a:r>
              <a:rPr kumimoji="0" lang="en-US" altLang="zh-TW" sz="2800" kern="100" baseline="-25000" dirty="0">
                <a:solidFill>
                  <a:srgbClr val="000000"/>
                </a:solidFill>
                <a:latin typeface="Times New Roman"/>
                <a:ea typeface="標楷體"/>
              </a:rPr>
              <a:t> 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&lt; </a:t>
            </a:r>
            <a:r>
              <a:rPr kumimoji="0" lang="el-GR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ω</a:t>
            </a:r>
            <a:r>
              <a:rPr kumimoji="0" lang="en-US" altLang="zh-TW" sz="2800" i="1" kern="100" baseline="-25000" dirty="0">
                <a:solidFill>
                  <a:srgbClr val="000000"/>
                </a:solidFill>
                <a:latin typeface="Times New Roman"/>
                <a:ea typeface="標楷體"/>
              </a:rPr>
              <a:t>s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-</a:t>
            </a:r>
            <a:r>
              <a:rPr kumimoji="0" lang="el-GR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 ω</a:t>
            </a:r>
            <a:r>
              <a:rPr kumimoji="0" lang="en-US" altLang="zh-TW" sz="2800" i="1" kern="100" baseline="-25000" dirty="0">
                <a:solidFill>
                  <a:srgbClr val="000000"/>
                </a:solidFill>
                <a:latin typeface="Times New Roman"/>
                <a:ea typeface="標楷體"/>
              </a:rPr>
              <a:t>M</a:t>
            </a:r>
          </a:p>
          <a:p>
            <a:pPr marL="137160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applied on the impulse train of sample values </a:t>
            </a:r>
          </a:p>
        </p:txBody>
      </p:sp>
      <p:sp>
        <p:nvSpPr>
          <p:cNvPr id="13317" name="矩形 5"/>
          <p:cNvSpPr>
            <a:spLocks noChangeArrowheads="1"/>
          </p:cNvSpPr>
          <p:nvPr/>
        </p:nvSpPr>
        <p:spPr bwMode="auto">
          <a:xfrm>
            <a:off x="0" y="0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Impulse Train Sampling</a:t>
            </a:r>
          </a:p>
        </p:txBody>
      </p:sp>
      <p:graphicFrame>
        <p:nvGraphicFramePr>
          <p:cNvPr id="13318" name="物件 1"/>
          <p:cNvGraphicFramePr>
            <a:graphicFrameLocks noChangeAspect="1"/>
          </p:cNvGraphicFramePr>
          <p:nvPr/>
        </p:nvGraphicFramePr>
        <p:xfrm>
          <a:off x="1460500" y="3352800"/>
          <a:ext cx="4808538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87" name="方程式" r:id="rId6" imgW="2019300" imgH="381000" progId="Equation.3">
                  <p:embed/>
                </p:oleObj>
              </mc:Choice>
              <mc:Fallback>
                <p:oleObj name="方程式" r:id="rId6" imgW="2019300" imgH="381000" progId="Equation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0500" y="3352800"/>
                        <a:ext cx="4808538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9" name="矩形 6"/>
          <p:cNvSpPr>
            <a:spLocks noChangeArrowheads="1"/>
          </p:cNvSpPr>
          <p:nvPr/>
        </p:nvSpPr>
        <p:spPr bwMode="auto">
          <a:xfrm>
            <a:off x="0" y="5991225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371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buSzPct val="70000"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Fig. 7.4, p.519 of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矩形 2"/>
          <p:cNvSpPr>
            <a:spLocks noChangeArrowheads="1"/>
          </p:cNvSpPr>
          <p:nvPr/>
        </p:nvSpPr>
        <p:spPr bwMode="auto">
          <a:xfrm>
            <a:off x="0" y="215900"/>
            <a:ext cx="2987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</a:p>
        </p:txBody>
      </p:sp>
      <p:sp>
        <p:nvSpPr>
          <p:cNvPr id="113667" name="文字方塊 2"/>
          <p:cNvSpPr txBox="1">
            <a:spLocks noChangeArrowheads="1"/>
          </p:cNvSpPr>
          <p:nvPr/>
        </p:nvSpPr>
        <p:spPr bwMode="auto">
          <a:xfrm>
            <a:off x="107950" y="908050"/>
            <a:ext cx="8856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zh-TW" sz="3200" u="sng">
                <a:latin typeface="Times New Roman" pitchFamily="18" charset="0"/>
                <a:cs typeface="Times New Roman" pitchFamily="18" charset="0"/>
              </a:rPr>
              <a:t>Example 7.4/7.5</a:t>
            </a:r>
            <a:r>
              <a:rPr lang="en-US" altLang="zh-TW" sz="3200">
                <a:latin typeface="Times New Roman" pitchFamily="18" charset="0"/>
                <a:cs typeface="Times New Roman" pitchFamily="18" charset="0"/>
              </a:rPr>
              <a:t>, p.548, p.554 of text</a:t>
            </a:r>
          </a:p>
        </p:txBody>
      </p:sp>
      <p:sp>
        <p:nvSpPr>
          <p:cNvPr id="113668" name="文字方塊 2"/>
          <p:cNvSpPr txBox="1">
            <a:spLocks noChangeArrowheads="1"/>
          </p:cNvSpPr>
          <p:nvPr/>
        </p:nvSpPr>
        <p:spPr bwMode="auto">
          <a:xfrm>
            <a:off x="409575" y="2587625"/>
            <a:ext cx="8351838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800">
                <a:latin typeface="Times New Roman" pitchFamily="18" charset="0"/>
                <a:cs typeface="Times New Roman" pitchFamily="18" charset="0"/>
              </a:rPr>
              <a:t>maximum possible downsampling: using full band [-</a:t>
            </a:r>
            <a:r>
              <a:rPr lang="el-GR" altLang="zh-TW" sz="280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altLang="zh-TW" sz="280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altLang="zh-TW" sz="280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altLang="zh-TW" sz="2800">
                <a:latin typeface="Times New Roman" pitchFamily="18" charset="0"/>
                <a:cs typeface="Times New Roman" pitchFamily="18" charset="0"/>
              </a:rPr>
              <a:t>]</a:t>
            </a:r>
          </a:p>
        </p:txBody>
      </p:sp>
      <p:graphicFrame>
        <p:nvGraphicFramePr>
          <p:cNvPr id="113669" name="物件 2"/>
          <p:cNvGraphicFramePr>
            <a:graphicFrameLocks noChangeAspect="1"/>
          </p:cNvGraphicFramePr>
          <p:nvPr/>
        </p:nvGraphicFramePr>
        <p:xfrm>
          <a:off x="539750" y="1741488"/>
          <a:ext cx="6781800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40" name="方程式" r:id="rId3" imgW="2895600" imgH="342900" progId="Equation.3">
                  <p:embed/>
                </p:oleObj>
              </mc:Choice>
              <mc:Fallback>
                <p:oleObj name="方程式" r:id="rId3" imgW="2895600" imgH="3429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741488"/>
                        <a:ext cx="6781800" cy="801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0" name="物件 1"/>
          <p:cNvGraphicFramePr>
            <a:graphicFrameLocks noChangeAspect="1"/>
          </p:cNvGraphicFramePr>
          <p:nvPr/>
        </p:nvGraphicFramePr>
        <p:xfrm>
          <a:off x="611188" y="3357563"/>
          <a:ext cx="7183437" cy="113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41" name="方程式" r:id="rId5" imgW="3111500" imgH="533400" progId="Equation.3">
                  <p:embed/>
                </p:oleObj>
              </mc:Choice>
              <mc:Fallback>
                <p:oleObj name="方程式" r:id="rId5" imgW="3111500" imgH="533400" progId="Equation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357563"/>
                        <a:ext cx="7183437" cy="1139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671" name="文字方塊 2"/>
          <p:cNvSpPr txBox="1">
            <a:spLocks noChangeArrowheads="1"/>
          </p:cNvSpPr>
          <p:nvPr/>
        </p:nvSpPr>
        <p:spPr bwMode="auto">
          <a:xfrm>
            <a:off x="419100" y="3959225"/>
            <a:ext cx="8509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endParaRPr lang="en-US" altLang="zh-TW" sz="28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直線接點 8"/>
          <p:cNvCxnSpPr/>
          <p:nvPr/>
        </p:nvCxnSpPr>
        <p:spPr>
          <a:xfrm>
            <a:off x="1090613" y="3851275"/>
            <a:ext cx="0" cy="3651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1084263" y="4213225"/>
            <a:ext cx="3683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矩形 2"/>
          <p:cNvSpPr>
            <a:spLocks noChangeArrowheads="1"/>
          </p:cNvSpPr>
          <p:nvPr/>
        </p:nvSpPr>
        <p:spPr bwMode="auto">
          <a:xfrm>
            <a:off x="0" y="215900"/>
            <a:ext cx="2987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</a:p>
        </p:txBody>
      </p:sp>
      <p:sp>
        <p:nvSpPr>
          <p:cNvPr id="114691" name="文字方塊 2"/>
          <p:cNvSpPr txBox="1">
            <a:spLocks noChangeArrowheads="1"/>
          </p:cNvSpPr>
          <p:nvPr/>
        </p:nvSpPr>
        <p:spPr bwMode="auto">
          <a:xfrm>
            <a:off x="107950" y="908050"/>
            <a:ext cx="8856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zh-TW" sz="3200" u="sng">
                <a:latin typeface="Times New Roman" pitchFamily="18" charset="0"/>
                <a:cs typeface="Times New Roman" pitchFamily="18" charset="0"/>
              </a:rPr>
              <a:t>Example 7.4/7.5</a:t>
            </a:r>
            <a:r>
              <a:rPr lang="en-US" altLang="zh-TW" sz="3200">
                <a:latin typeface="Times New Roman" pitchFamily="18" charset="0"/>
                <a:cs typeface="Times New Roman" pitchFamily="18" charset="0"/>
              </a:rPr>
              <a:t>, p.548, p.554 of text</a:t>
            </a:r>
          </a:p>
        </p:txBody>
      </p:sp>
      <p:pic>
        <p:nvPicPr>
          <p:cNvPr id="114692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0" y="1481138"/>
            <a:ext cx="3700463" cy="534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矩形 2"/>
          <p:cNvSpPr>
            <a:spLocks noChangeArrowheads="1"/>
          </p:cNvSpPr>
          <p:nvPr/>
        </p:nvSpPr>
        <p:spPr bwMode="auto">
          <a:xfrm>
            <a:off x="0" y="215900"/>
            <a:ext cx="7451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 </a:t>
            </a:r>
            <a:r>
              <a:rPr kumimoji="0" lang="en-US" altLang="zh-TW" sz="3600" b="1" u="sng">
                <a:latin typeface="Times New Roman" pitchFamily="18" charset="0"/>
                <a:cs typeface="Times New Roman" pitchFamily="18" charset="0"/>
              </a:rPr>
              <a:t>7.6</a:t>
            </a:r>
            <a:r>
              <a:rPr kumimoji="0" lang="en-US" altLang="zh-TW" sz="3600" b="1">
                <a:latin typeface="Times New Roman" pitchFamily="18" charset="0"/>
                <a:cs typeface="Times New Roman" pitchFamily="18" charset="0"/>
              </a:rPr>
              <a:t>, p.557</a:t>
            </a:r>
            <a:r>
              <a:rPr kumimoji="0" lang="en-US" altLang="zh-TW" sz="3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of text</a:t>
            </a:r>
          </a:p>
        </p:txBody>
      </p:sp>
      <p:pic>
        <p:nvPicPr>
          <p:cNvPr id="115715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40000">
            <a:off x="4102100" y="206375"/>
            <a:ext cx="3192463" cy="662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5716" name="物件 1"/>
          <p:cNvGraphicFramePr>
            <a:graphicFrameLocks noChangeAspect="1"/>
          </p:cNvGraphicFramePr>
          <p:nvPr/>
        </p:nvGraphicFramePr>
        <p:xfrm>
          <a:off x="452438" y="992188"/>
          <a:ext cx="3182937" cy="157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84" name="方程式" r:id="rId4" imgW="1358310" imgH="672808" progId="Equation.3">
                  <p:embed/>
                </p:oleObj>
              </mc:Choice>
              <mc:Fallback>
                <p:oleObj name="方程式" r:id="rId4" imgW="1358310" imgH="672808" progId="Equation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438" y="992188"/>
                        <a:ext cx="3182937" cy="157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717" name="物件 3"/>
          <p:cNvGraphicFramePr>
            <a:graphicFrameLocks noChangeAspect="1"/>
          </p:cNvGraphicFramePr>
          <p:nvPr/>
        </p:nvGraphicFramePr>
        <p:xfrm>
          <a:off x="611188" y="5113338"/>
          <a:ext cx="7883525" cy="172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85" name="方程式" r:id="rId6" imgW="3365500" imgH="736600" progId="Equation.3">
                  <p:embed/>
                </p:oleObj>
              </mc:Choice>
              <mc:Fallback>
                <p:oleObj name="方程式" r:id="rId6" imgW="3365500" imgH="7366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5113338"/>
                        <a:ext cx="7883525" cy="172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矩形 2"/>
          <p:cNvSpPr>
            <a:spLocks noChangeArrowheads="1"/>
          </p:cNvSpPr>
          <p:nvPr/>
        </p:nvSpPr>
        <p:spPr bwMode="auto">
          <a:xfrm>
            <a:off x="0" y="215900"/>
            <a:ext cx="7451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 </a:t>
            </a:r>
            <a:r>
              <a:rPr kumimoji="0" lang="en-US" altLang="zh-TW" sz="3600" b="1" u="sng">
                <a:latin typeface="Times New Roman" pitchFamily="18" charset="0"/>
                <a:cs typeface="Times New Roman" pitchFamily="18" charset="0"/>
              </a:rPr>
              <a:t>7.20</a:t>
            </a:r>
            <a:r>
              <a:rPr kumimoji="0" lang="en-US" altLang="zh-TW" sz="3600" b="1">
                <a:latin typeface="Times New Roman" pitchFamily="18" charset="0"/>
                <a:cs typeface="Times New Roman" pitchFamily="18" charset="0"/>
              </a:rPr>
              <a:t>, p.560</a:t>
            </a:r>
            <a:r>
              <a:rPr kumimoji="0" lang="en-US" altLang="zh-TW" sz="3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of text</a:t>
            </a:r>
          </a:p>
        </p:txBody>
      </p:sp>
      <p:graphicFrame>
        <p:nvGraphicFramePr>
          <p:cNvPr id="116739" name="物件 1"/>
          <p:cNvGraphicFramePr>
            <a:graphicFrameLocks noChangeAspect="1"/>
          </p:cNvGraphicFramePr>
          <p:nvPr/>
        </p:nvGraphicFramePr>
        <p:xfrm>
          <a:off x="395288" y="981075"/>
          <a:ext cx="446087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385" name="方程式" r:id="rId3" imgW="190417" imgH="406224" progId="Equation.3">
                  <p:embed/>
                </p:oleObj>
              </mc:Choice>
              <mc:Fallback>
                <p:oleObj name="方程式" r:id="rId3" imgW="190417" imgH="406224" progId="Equation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981075"/>
                        <a:ext cx="446087" cy="950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740" name="文字方塊 2"/>
          <p:cNvSpPr txBox="1">
            <a:spLocks noChangeArrowheads="1"/>
          </p:cNvSpPr>
          <p:nvPr/>
        </p:nvSpPr>
        <p:spPr bwMode="auto">
          <a:xfrm>
            <a:off x="900113" y="908050"/>
            <a:ext cx="65516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: inserting one zero after each sample</a:t>
            </a:r>
          </a:p>
        </p:txBody>
      </p:sp>
      <p:sp>
        <p:nvSpPr>
          <p:cNvPr id="116741" name="文字方塊 2"/>
          <p:cNvSpPr txBox="1">
            <a:spLocks noChangeArrowheads="1"/>
          </p:cNvSpPr>
          <p:nvPr/>
        </p:nvSpPr>
        <p:spPr bwMode="auto">
          <a:xfrm>
            <a:off x="900113" y="1393825"/>
            <a:ext cx="72009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: decimation 2:1, extracting every second sample</a:t>
            </a:r>
          </a:p>
        </p:txBody>
      </p:sp>
      <p:pic>
        <p:nvPicPr>
          <p:cNvPr id="116742" name="圖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40000">
            <a:off x="2796381" y="181769"/>
            <a:ext cx="3405188" cy="699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43" name="文字方塊 2"/>
          <p:cNvSpPr txBox="1">
            <a:spLocks noChangeArrowheads="1"/>
          </p:cNvSpPr>
          <p:nvPr/>
        </p:nvSpPr>
        <p:spPr bwMode="auto">
          <a:xfrm>
            <a:off x="468313" y="5354638"/>
            <a:ext cx="719931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800">
                <a:latin typeface="Times New Roman" pitchFamily="18" charset="0"/>
                <a:cs typeface="Times New Roman" pitchFamily="18" charset="0"/>
              </a:rPr>
              <a:t>Which of (a)(b) corresponds to low-pass filtering</a:t>
            </a:r>
          </a:p>
          <a:p>
            <a:pPr eaLnBrk="1" hangingPunct="1"/>
            <a:r>
              <a:rPr lang="en-US" altLang="zh-TW" sz="2800">
                <a:latin typeface="Times New Roman" pitchFamily="18" charset="0"/>
                <a:cs typeface="Times New Roman" pitchFamily="18" charset="0"/>
              </a:rPr>
              <a:t>with                  ?</a:t>
            </a:r>
          </a:p>
        </p:txBody>
      </p:sp>
      <p:graphicFrame>
        <p:nvGraphicFramePr>
          <p:cNvPr id="116744" name="物件 3"/>
          <p:cNvGraphicFramePr>
            <a:graphicFrameLocks noChangeAspect="1"/>
          </p:cNvGraphicFramePr>
          <p:nvPr/>
        </p:nvGraphicFramePr>
        <p:xfrm>
          <a:off x="1331913" y="5773738"/>
          <a:ext cx="1457325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386" name="方程式" r:id="rId6" imgW="622030" imgH="228501" progId="Equation.3">
                  <p:embed/>
                </p:oleObj>
              </mc:Choice>
              <mc:Fallback>
                <p:oleObj name="方程式" r:id="rId6" imgW="622030" imgH="228501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5773738"/>
                        <a:ext cx="1457325" cy="534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45" name="物件 7"/>
          <p:cNvGraphicFramePr>
            <a:graphicFrameLocks noChangeAspect="1"/>
          </p:cNvGraphicFramePr>
          <p:nvPr/>
        </p:nvGraphicFramePr>
        <p:xfrm>
          <a:off x="3419475" y="2133600"/>
          <a:ext cx="403225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387" name="方程式" r:id="rId8" imgW="317087" imgH="215619" progId="Equation.3">
                  <p:embed/>
                </p:oleObj>
              </mc:Choice>
              <mc:Fallback>
                <p:oleObj name="方程式" r:id="rId8" imgW="317087" imgH="215619" progId="Equation.3">
                  <p:embed/>
                  <p:pic>
                    <p:nvPicPr>
                      <p:cNvPr id="0" name="物件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2133600"/>
                        <a:ext cx="403225" cy="27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46" name="物件 10"/>
          <p:cNvGraphicFramePr>
            <a:graphicFrameLocks noChangeAspect="1"/>
          </p:cNvGraphicFramePr>
          <p:nvPr/>
        </p:nvGraphicFramePr>
        <p:xfrm>
          <a:off x="5132388" y="2133600"/>
          <a:ext cx="436562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388" name="方程式" r:id="rId10" imgW="342603" imgH="215713" progId="Equation.3">
                  <p:embed/>
                </p:oleObj>
              </mc:Choice>
              <mc:Fallback>
                <p:oleObj name="方程式" r:id="rId10" imgW="342603" imgH="215713" progId="Equation.3">
                  <p:embed/>
                  <p:pic>
                    <p:nvPicPr>
                      <p:cNvPr id="0" name="物件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2388" y="2133600"/>
                        <a:ext cx="436562" cy="27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47" name="物件 11"/>
          <p:cNvGraphicFramePr>
            <a:graphicFrameLocks noChangeAspect="1"/>
          </p:cNvGraphicFramePr>
          <p:nvPr/>
        </p:nvGraphicFramePr>
        <p:xfrm>
          <a:off x="6519863" y="2125663"/>
          <a:ext cx="420687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389" name="方程式" r:id="rId12" imgW="330200" imgH="228600" progId="Equation.3">
                  <p:embed/>
                </p:oleObj>
              </mc:Choice>
              <mc:Fallback>
                <p:oleObj name="方程式" r:id="rId12" imgW="330200" imgH="228600" progId="Equation.3">
                  <p:embed/>
                  <p:pic>
                    <p:nvPicPr>
                      <p:cNvPr id="0" name="物件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9863" y="2125663"/>
                        <a:ext cx="420687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48" name="物件 12"/>
          <p:cNvGraphicFramePr>
            <a:graphicFrameLocks noChangeAspect="1"/>
          </p:cNvGraphicFramePr>
          <p:nvPr/>
        </p:nvGraphicFramePr>
        <p:xfrm>
          <a:off x="2627313" y="3732213"/>
          <a:ext cx="403225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390" name="方程式" r:id="rId14" imgW="317087" imgH="215619" progId="Equation.3">
                  <p:embed/>
                </p:oleObj>
              </mc:Choice>
              <mc:Fallback>
                <p:oleObj name="方程式" r:id="rId14" imgW="317087" imgH="215619" progId="Equation.3">
                  <p:embed/>
                  <p:pic>
                    <p:nvPicPr>
                      <p:cNvPr id="0" name="物件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3732213"/>
                        <a:ext cx="403225" cy="27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矩形 2"/>
          <p:cNvSpPr>
            <a:spLocks noChangeArrowheads="1"/>
          </p:cNvSpPr>
          <p:nvPr/>
        </p:nvSpPr>
        <p:spPr bwMode="auto">
          <a:xfrm>
            <a:off x="0" y="215900"/>
            <a:ext cx="7451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 </a:t>
            </a:r>
            <a:r>
              <a:rPr kumimoji="0" lang="en-US" altLang="zh-TW" sz="3600" b="1" u="sng">
                <a:latin typeface="Times New Roman" pitchFamily="18" charset="0"/>
                <a:cs typeface="Times New Roman" pitchFamily="18" charset="0"/>
              </a:rPr>
              <a:t>7.20</a:t>
            </a:r>
            <a:r>
              <a:rPr kumimoji="0" lang="en-US" altLang="zh-TW" sz="3600" b="1">
                <a:latin typeface="Times New Roman" pitchFamily="18" charset="0"/>
                <a:cs typeface="Times New Roman" pitchFamily="18" charset="0"/>
              </a:rPr>
              <a:t>, p.560</a:t>
            </a:r>
            <a:r>
              <a:rPr kumimoji="0" lang="en-US" altLang="zh-TW" sz="3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of text</a:t>
            </a:r>
          </a:p>
        </p:txBody>
      </p:sp>
      <p:sp>
        <p:nvSpPr>
          <p:cNvPr id="117765" name="文字方塊 2"/>
          <p:cNvSpPr txBox="1">
            <a:spLocks noChangeArrowheads="1"/>
          </p:cNvSpPr>
          <p:nvPr/>
        </p:nvSpPr>
        <p:spPr bwMode="auto">
          <a:xfrm>
            <a:off x="250825" y="1754188"/>
            <a:ext cx="1225550" cy="450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endParaRPr lang="en-US" altLang="zh-TW" sz="28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8778685"/>
              </p:ext>
            </p:extLst>
          </p:nvPr>
        </p:nvGraphicFramePr>
        <p:xfrm>
          <a:off x="2043002" y="4558268"/>
          <a:ext cx="285660" cy="72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200" name="方程式" r:id="rId3" imgW="190440" imgH="482400" progId="Equation.3">
                  <p:embed/>
                </p:oleObj>
              </mc:Choice>
              <mc:Fallback>
                <p:oleObj name="方程式" r:id="rId3" imgW="1904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3002" y="4558268"/>
                        <a:ext cx="285660" cy="72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字方塊 2"/>
          <p:cNvSpPr txBox="1">
            <a:spLocks noChangeArrowheads="1"/>
          </p:cNvSpPr>
          <p:nvPr/>
        </p:nvSpPr>
        <p:spPr bwMode="auto">
          <a:xfrm>
            <a:off x="2306166" y="4437112"/>
            <a:ext cx="446459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200" dirty="0">
                <a:latin typeface="Times New Roman" pitchFamily="18" charset="0"/>
                <a:cs typeface="Times New Roman" pitchFamily="18" charset="0"/>
              </a:rPr>
              <a:t>: inserting one zero after each sample</a:t>
            </a:r>
          </a:p>
        </p:txBody>
      </p:sp>
      <p:pic>
        <p:nvPicPr>
          <p:cNvPr id="13" name="圖片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31" r="56533" b="12958"/>
          <a:stretch/>
        </p:blipFill>
        <p:spPr bwMode="auto">
          <a:xfrm rot="5340000">
            <a:off x="4171250" y="2667635"/>
            <a:ext cx="1234736" cy="691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字方塊 2"/>
          <p:cNvSpPr txBox="1">
            <a:spLocks noChangeArrowheads="1"/>
          </p:cNvSpPr>
          <p:nvPr/>
        </p:nvSpPr>
        <p:spPr bwMode="auto">
          <a:xfrm>
            <a:off x="2306166" y="4922887"/>
            <a:ext cx="572221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200" dirty="0">
                <a:latin typeface="Times New Roman" pitchFamily="18" charset="0"/>
                <a:cs typeface="Times New Roman" pitchFamily="18" charset="0"/>
              </a:rPr>
              <a:t>: decimation 2:1, extracting every second sample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301625" y="1124744"/>
            <a:ext cx="8699500" cy="3220745"/>
            <a:chOff x="301625" y="1590675"/>
            <a:chExt cx="8699500" cy="3220745"/>
          </a:xfrm>
        </p:grpSpPr>
        <p:grpSp>
          <p:nvGrpSpPr>
            <p:cNvPr id="14" name="群組 13"/>
            <p:cNvGrpSpPr/>
            <p:nvPr/>
          </p:nvGrpSpPr>
          <p:grpSpPr>
            <a:xfrm>
              <a:off x="301625" y="1628800"/>
              <a:ext cx="8699500" cy="3182620"/>
              <a:chOff x="301625" y="1797050"/>
              <a:chExt cx="8699500" cy="3978275"/>
            </a:xfrm>
          </p:grpSpPr>
          <p:pic>
            <p:nvPicPr>
              <p:cNvPr id="117764" name="圖片 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625" y="1797050"/>
                <a:ext cx="8699500" cy="3978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3" name="直線單箭頭接點 2"/>
              <p:cNvCxnSpPr/>
              <p:nvPr/>
            </p:nvCxnSpPr>
            <p:spPr>
              <a:xfrm>
                <a:off x="6156176" y="2852936"/>
                <a:ext cx="216024" cy="28803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直線單箭頭接點 4"/>
              <p:cNvCxnSpPr/>
              <p:nvPr/>
            </p:nvCxnSpPr>
            <p:spPr>
              <a:xfrm>
                <a:off x="6499282" y="2869870"/>
                <a:ext cx="504056" cy="36004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線單箭頭接點 6"/>
              <p:cNvCxnSpPr/>
              <p:nvPr/>
            </p:nvCxnSpPr>
            <p:spPr>
              <a:xfrm>
                <a:off x="6837734" y="2869870"/>
                <a:ext cx="792088" cy="36004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" name="矩形 1"/>
            <p:cNvSpPr/>
            <p:nvPr/>
          </p:nvSpPr>
          <p:spPr>
            <a:xfrm>
              <a:off x="611560" y="1590675"/>
              <a:ext cx="576064" cy="254149"/>
            </a:xfrm>
            <a:prstGeom prst="rect">
              <a:avLst/>
            </a:prstGeom>
            <a:solidFill>
              <a:schemeClr val="bg1"/>
            </a:solidFill>
          </p:spPr>
          <p:txBody>
            <a:bodyPr rtlCol="0" anchor="ctr">
              <a:spAutoFit/>
            </a:bodyPr>
            <a:lstStyle/>
            <a:p>
              <a:pPr marL="457200" algn="ctr">
                <a:spcBef>
                  <a:spcPts val="600"/>
                </a:spcBef>
              </a:pPr>
              <a:endParaRPr lang="zh-TW" altLang="en-US" sz="3500" b="1" i="1" dirty="0">
                <a:latin typeface="Times New Roman" pitchFamily="18" charset="0"/>
                <a:ea typeface="新細明體" charset="-120"/>
                <a:cs typeface="Times New Roman" pitchFamily="18" charset="0"/>
              </a:endParaRPr>
            </a:p>
          </p:txBody>
        </p:sp>
      </p:grpSp>
      <p:sp>
        <p:nvSpPr>
          <p:cNvPr id="117763" name="文字方塊 2"/>
          <p:cNvSpPr txBox="1">
            <a:spLocks noChangeArrowheads="1"/>
          </p:cNvSpPr>
          <p:nvPr/>
        </p:nvSpPr>
        <p:spPr bwMode="auto">
          <a:xfrm>
            <a:off x="269875" y="1066800"/>
            <a:ext cx="1206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(a) yes</a:t>
            </a:r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0162885"/>
              </p:ext>
            </p:extLst>
          </p:nvPr>
        </p:nvGraphicFramePr>
        <p:xfrm>
          <a:off x="3373754" y="5596284"/>
          <a:ext cx="443922" cy="301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201" name="方程式" r:id="rId7" imgW="317087" imgH="215619" progId="Equation.3">
                  <p:embed/>
                </p:oleObj>
              </mc:Choice>
              <mc:Fallback>
                <p:oleObj name="方程式" r:id="rId7" imgW="317087" imgH="215619" progId="Equation.3">
                  <p:embed/>
                  <p:pic>
                    <p:nvPicPr>
                      <p:cNvPr id="0" name="物件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3754" y="5596284"/>
                        <a:ext cx="443922" cy="3018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物件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8833125"/>
              </p:ext>
            </p:extLst>
          </p:nvPr>
        </p:nvGraphicFramePr>
        <p:xfrm>
          <a:off x="5652120" y="5596284"/>
          <a:ext cx="479644" cy="301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202" name="方程式" r:id="rId9" imgW="342603" imgH="215713" progId="Equation.3">
                  <p:embed/>
                </p:oleObj>
              </mc:Choice>
              <mc:Fallback>
                <p:oleObj name="方程式" r:id="rId9" imgW="342603" imgH="215713" progId="Equation.3">
                  <p:embed/>
                  <p:pic>
                    <p:nvPicPr>
                      <p:cNvPr id="0" name="物件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5596284"/>
                        <a:ext cx="479644" cy="3019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物件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7875413"/>
              </p:ext>
            </p:extLst>
          </p:nvPr>
        </p:nvGraphicFramePr>
        <p:xfrm>
          <a:off x="7489968" y="5588346"/>
          <a:ext cx="462280" cy="32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203" name="方程式" r:id="rId11" imgW="330200" imgH="228600" progId="Equation.3">
                  <p:embed/>
                </p:oleObj>
              </mc:Choice>
              <mc:Fallback>
                <p:oleObj name="方程式" r:id="rId11" imgW="330200" imgH="228600" progId="Equation.3">
                  <p:embed/>
                  <p:pic>
                    <p:nvPicPr>
                      <p:cNvPr id="0" name="物件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9968" y="5588346"/>
                        <a:ext cx="462280" cy="3200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矩形 2"/>
          <p:cNvSpPr>
            <a:spLocks noChangeArrowheads="1"/>
          </p:cNvSpPr>
          <p:nvPr/>
        </p:nvSpPr>
        <p:spPr bwMode="auto">
          <a:xfrm>
            <a:off x="0" y="215900"/>
            <a:ext cx="7451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 </a:t>
            </a:r>
            <a:r>
              <a:rPr kumimoji="0" lang="en-US" altLang="zh-TW" sz="3600" b="1" u="sng">
                <a:latin typeface="Times New Roman" pitchFamily="18" charset="0"/>
                <a:cs typeface="Times New Roman" pitchFamily="18" charset="0"/>
              </a:rPr>
              <a:t>7.20</a:t>
            </a:r>
            <a:r>
              <a:rPr kumimoji="0" lang="en-US" altLang="zh-TW" sz="3600" b="1">
                <a:latin typeface="Times New Roman" pitchFamily="18" charset="0"/>
                <a:cs typeface="Times New Roman" pitchFamily="18" charset="0"/>
              </a:rPr>
              <a:t>, p.560</a:t>
            </a:r>
            <a:r>
              <a:rPr kumimoji="0" lang="en-US" altLang="zh-TW" sz="3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of text</a:t>
            </a:r>
          </a:p>
        </p:txBody>
      </p:sp>
      <p:sp>
        <p:nvSpPr>
          <p:cNvPr id="118787" name="文字方塊 2"/>
          <p:cNvSpPr txBox="1">
            <a:spLocks noChangeArrowheads="1"/>
          </p:cNvSpPr>
          <p:nvPr/>
        </p:nvSpPr>
        <p:spPr bwMode="auto">
          <a:xfrm>
            <a:off x="269875" y="1066800"/>
            <a:ext cx="7200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800">
                <a:latin typeface="Times New Roman" pitchFamily="18" charset="0"/>
                <a:cs typeface="Times New Roman" pitchFamily="18" charset="0"/>
              </a:rPr>
              <a:t>(b) no</a:t>
            </a:r>
          </a:p>
        </p:txBody>
      </p:sp>
      <p:pic>
        <p:nvPicPr>
          <p:cNvPr id="118788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1628800"/>
            <a:ext cx="8418513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6163574"/>
              </p:ext>
            </p:extLst>
          </p:nvPr>
        </p:nvGraphicFramePr>
        <p:xfrm>
          <a:off x="2043002" y="4414252"/>
          <a:ext cx="285660" cy="72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5" name="方程式" r:id="rId4" imgW="190440" imgH="482400" progId="Equation.3">
                  <p:embed/>
                </p:oleObj>
              </mc:Choice>
              <mc:Fallback>
                <p:oleObj name="方程式" r:id="rId4" imgW="1904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3002" y="4414252"/>
                        <a:ext cx="285660" cy="72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字方塊 2"/>
          <p:cNvSpPr txBox="1">
            <a:spLocks noChangeArrowheads="1"/>
          </p:cNvSpPr>
          <p:nvPr/>
        </p:nvSpPr>
        <p:spPr bwMode="auto">
          <a:xfrm>
            <a:off x="2306166" y="4293096"/>
            <a:ext cx="446459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200" dirty="0">
                <a:latin typeface="Times New Roman" pitchFamily="18" charset="0"/>
                <a:cs typeface="Times New Roman" pitchFamily="18" charset="0"/>
              </a:rPr>
              <a:t>: inserting one zero after each sample</a:t>
            </a:r>
          </a:p>
        </p:txBody>
      </p:sp>
      <p:sp>
        <p:nvSpPr>
          <p:cNvPr id="7" name="文字方塊 2"/>
          <p:cNvSpPr txBox="1">
            <a:spLocks noChangeArrowheads="1"/>
          </p:cNvSpPr>
          <p:nvPr/>
        </p:nvSpPr>
        <p:spPr bwMode="auto">
          <a:xfrm>
            <a:off x="2306166" y="4778871"/>
            <a:ext cx="572221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200" dirty="0">
                <a:latin typeface="Times New Roman" pitchFamily="18" charset="0"/>
                <a:cs typeface="Times New Roman" pitchFamily="18" charset="0"/>
              </a:rPr>
              <a:t>: decimation 2:1, extracting every second sample</a:t>
            </a:r>
          </a:p>
        </p:txBody>
      </p:sp>
      <p:pic>
        <p:nvPicPr>
          <p:cNvPr id="8" name="圖片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51" r="8905"/>
          <a:stretch/>
        </p:blipFill>
        <p:spPr bwMode="auto">
          <a:xfrm rot="5340000">
            <a:off x="3730812" y="2476459"/>
            <a:ext cx="1554243" cy="699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9846257"/>
              </p:ext>
            </p:extLst>
          </p:nvPr>
        </p:nvGraphicFramePr>
        <p:xfrm>
          <a:off x="2555775" y="5445224"/>
          <a:ext cx="443922" cy="301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6" name="方程式" r:id="rId7" imgW="317087" imgH="215619" progId="Equation.3">
                  <p:embed/>
                </p:oleObj>
              </mc:Choice>
              <mc:Fallback>
                <p:oleObj name="方程式" r:id="rId7" imgW="317087" imgH="215619" progId="Equation.3">
                  <p:embed/>
                  <p:pic>
                    <p:nvPicPr>
                      <p:cNvPr id="0" name="物件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5" y="5445224"/>
                        <a:ext cx="443922" cy="3018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矩形 2"/>
          <p:cNvSpPr>
            <a:spLocks noChangeArrowheads="1"/>
          </p:cNvSpPr>
          <p:nvPr/>
        </p:nvSpPr>
        <p:spPr bwMode="auto">
          <a:xfrm>
            <a:off x="0" y="215900"/>
            <a:ext cx="7451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 </a:t>
            </a:r>
            <a:r>
              <a:rPr kumimoji="0" lang="en-US" altLang="zh-TW" sz="3600" b="1" u="sng">
                <a:latin typeface="Times New Roman" pitchFamily="18" charset="0"/>
                <a:cs typeface="Times New Roman" pitchFamily="18" charset="0"/>
              </a:rPr>
              <a:t>7.23</a:t>
            </a:r>
            <a:r>
              <a:rPr kumimoji="0" lang="en-US" altLang="zh-TW" sz="3600" b="1">
                <a:latin typeface="Times New Roman" pitchFamily="18" charset="0"/>
                <a:cs typeface="Times New Roman" pitchFamily="18" charset="0"/>
              </a:rPr>
              <a:t>, p.562</a:t>
            </a:r>
            <a:r>
              <a:rPr kumimoji="0" lang="en-US" altLang="zh-TW" sz="3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of text</a:t>
            </a:r>
          </a:p>
        </p:txBody>
      </p:sp>
      <p:sp>
        <p:nvSpPr>
          <p:cNvPr id="119811" name="文字方塊 2"/>
          <p:cNvSpPr txBox="1">
            <a:spLocks noChangeArrowheads="1"/>
          </p:cNvSpPr>
          <p:nvPr/>
        </p:nvSpPr>
        <p:spPr bwMode="auto">
          <a:xfrm>
            <a:off x="1042988" y="6308725"/>
            <a:ext cx="1225550" cy="450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endParaRPr lang="en-US" altLang="zh-TW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9812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985838"/>
            <a:ext cx="4535488" cy="573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矩形 2"/>
          <p:cNvSpPr>
            <a:spLocks noChangeArrowheads="1"/>
          </p:cNvSpPr>
          <p:nvPr/>
        </p:nvSpPr>
        <p:spPr bwMode="auto">
          <a:xfrm>
            <a:off x="0" y="215900"/>
            <a:ext cx="7451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 </a:t>
            </a:r>
            <a:r>
              <a:rPr kumimoji="0" lang="en-US" altLang="zh-TW" sz="3600" b="1" u="sng">
                <a:latin typeface="Times New Roman" pitchFamily="18" charset="0"/>
                <a:cs typeface="Times New Roman" pitchFamily="18" charset="0"/>
              </a:rPr>
              <a:t>7.23</a:t>
            </a:r>
            <a:r>
              <a:rPr kumimoji="0" lang="en-US" altLang="zh-TW" sz="3600" b="1">
                <a:latin typeface="Times New Roman" pitchFamily="18" charset="0"/>
                <a:cs typeface="Times New Roman" pitchFamily="18" charset="0"/>
              </a:rPr>
              <a:t>, p.562</a:t>
            </a:r>
            <a:r>
              <a:rPr kumimoji="0" lang="en-US" altLang="zh-TW" sz="3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of text</a:t>
            </a:r>
          </a:p>
        </p:txBody>
      </p:sp>
      <p:sp>
        <p:nvSpPr>
          <p:cNvPr id="120835" name="文字方塊 2"/>
          <p:cNvSpPr txBox="1">
            <a:spLocks noChangeArrowheads="1"/>
          </p:cNvSpPr>
          <p:nvPr/>
        </p:nvSpPr>
        <p:spPr bwMode="auto">
          <a:xfrm>
            <a:off x="1042988" y="6308725"/>
            <a:ext cx="1225550" cy="450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endParaRPr lang="en-US" altLang="zh-TW" sz="28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0836" name="物件 1"/>
          <p:cNvGraphicFramePr>
            <a:graphicFrameLocks noChangeAspect="1"/>
          </p:cNvGraphicFramePr>
          <p:nvPr/>
        </p:nvGraphicFramePr>
        <p:xfrm>
          <a:off x="379413" y="1257300"/>
          <a:ext cx="5072062" cy="491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70" name="方程式" r:id="rId3" imgW="1993900" imgH="2108200" progId="Equation.3">
                  <p:embed/>
                </p:oleObj>
              </mc:Choice>
              <mc:Fallback>
                <p:oleObj name="方程式" r:id="rId3" imgW="1993900" imgH="2108200" progId="Equation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413" y="1257300"/>
                        <a:ext cx="5072062" cy="4919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矩形 2"/>
          <p:cNvSpPr>
            <a:spLocks noChangeArrowheads="1"/>
          </p:cNvSpPr>
          <p:nvPr/>
        </p:nvSpPr>
        <p:spPr bwMode="auto">
          <a:xfrm>
            <a:off x="0" y="215900"/>
            <a:ext cx="7451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 </a:t>
            </a:r>
            <a:r>
              <a:rPr kumimoji="0" lang="en-US" altLang="zh-TW" sz="3600" b="1" u="sng">
                <a:latin typeface="Times New Roman" pitchFamily="18" charset="0"/>
                <a:cs typeface="Times New Roman" pitchFamily="18" charset="0"/>
              </a:rPr>
              <a:t>7.23</a:t>
            </a:r>
            <a:r>
              <a:rPr kumimoji="0" lang="en-US" altLang="zh-TW" sz="3600" b="1">
                <a:latin typeface="Times New Roman" pitchFamily="18" charset="0"/>
                <a:cs typeface="Times New Roman" pitchFamily="18" charset="0"/>
              </a:rPr>
              <a:t>, p.562</a:t>
            </a:r>
            <a:r>
              <a:rPr kumimoji="0" lang="en-US" altLang="zh-TW" sz="3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of text</a:t>
            </a:r>
          </a:p>
        </p:txBody>
      </p:sp>
      <p:pic>
        <p:nvPicPr>
          <p:cNvPr id="121859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341438"/>
            <a:ext cx="5400675" cy="531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60" name="文字方塊 2"/>
          <p:cNvSpPr txBox="1">
            <a:spLocks noChangeArrowheads="1"/>
          </p:cNvSpPr>
          <p:nvPr/>
        </p:nvSpPr>
        <p:spPr bwMode="auto">
          <a:xfrm>
            <a:off x="1042988" y="6308725"/>
            <a:ext cx="1225550" cy="450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endParaRPr lang="en-US" altLang="zh-TW" sz="28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1861" name="物件 1"/>
          <p:cNvGraphicFramePr>
            <a:graphicFrameLocks noChangeAspect="1"/>
          </p:cNvGraphicFramePr>
          <p:nvPr/>
        </p:nvGraphicFramePr>
        <p:xfrm>
          <a:off x="2484438" y="5392738"/>
          <a:ext cx="65087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95" name="方程式" r:id="rId4" imgW="279360" imgH="215640" progId="Equation.3">
                  <p:embed/>
                </p:oleObj>
              </mc:Choice>
              <mc:Fallback>
                <p:oleObj name="方程式" r:id="rId4" imgW="279360" imgH="215640" progId="Equation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5392738"/>
                        <a:ext cx="650875" cy="3587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矩形 2"/>
          <p:cNvSpPr>
            <a:spLocks noChangeArrowheads="1"/>
          </p:cNvSpPr>
          <p:nvPr/>
        </p:nvSpPr>
        <p:spPr bwMode="auto">
          <a:xfrm>
            <a:off x="0" y="215900"/>
            <a:ext cx="7451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 </a:t>
            </a:r>
            <a:r>
              <a:rPr kumimoji="0" lang="en-US" altLang="zh-TW" sz="3600" b="1" u="sng">
                <a:latin typeface="Times New Roman" pitchFamily="18" charset="0"/>
                <a:cs typeface="Times New Roman" pitchFamily="18" charset="0"/>
              </a:rPr>
              <a:t>7.24</a:t>
            </a:r>
            <a:r>
              <a:rPr kumimoji="0" lang="en-US" altLang="zh-TW" sz="3600" b="1">
                <a:latin typeface="Times New Roman" pitchFamily="18" charset="0"/>
                <a:cs typeface="Times New Roman" pitchFamily="18" charset="0"/>
              </a:rPr>
              <a:t>, p.562</a:t>
            </a:r>
            <a:r>
              <a:rPr kumimoji="0" lang="en-US" altLang="zh-TW" sz="3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of text</a:t>
            </a:r>
          </a:p>
        </p:txBody>
      </p:sp>
      <p:sp>
        <p:nvSpPr>
          <p:cNvPr id="122883" name="文字方塊 2"/>
          <p:cNvSpPr txBox="1">
            <a:spLocks noChangeArrowheads="1"/>
          </p:cNvSpPr>
          <p:nvPr/>
        </p:nvSpPr>
        <p:spPr bwMode="auto">
          <a:xfrm>
            <a:off x="1042988" y="6308725"/>
            <a:ext cx="1225550" cy="450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endParaRPr lang="en-US" altLang="zh-TW" sz="28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2884" name="物件 5"/>
          <p:cNvGraphicFramePr>
            <a:graphicFrameLocks noChangeAspect="1"/>
          </p:cNvGraphicFramePr>
          <p:nvPr/>
        </p:nvGraphicFramePr>
        <p:xfrm>
          <a:off x="769938" y="4508500"/>
          <a:ext cx="591185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21" name="方程式" r:id="rId3" imgW="2324100" imgH="685800" progId="Equation.3">
                  <p:embed/>
                </p:oleObj>
              </mc:Choice>
              <mc:Fallback>
                <p:oleObj name="方程式" r:id="rId3" imgW="2324100" imgH="685800" progId="Equation.3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938" y="4508500"/>
                        <a:ext cx="591185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885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33475"/>
            <a:ext cx="4641850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86" name="圖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628775"/>
            <a:ext cx="4473575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7" name="文字方塊 7"/>
          <p:cNvSpPr txBox="1">
            <a:spLocks noChangeArrowheads="1"/>
          </p:cNvSpPr>
          <p:nvPr/>
        </p:nvSpPr>
        <p:spPr bwMode="auto">
          <a:xfrm>
            <a:off x="6804025" y="2060575"/>
            <a:ext cx="431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/>
              <a:t>2</a:t>
            </a:r>
            <a:endParaRPr lang="zh-TW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95250"/>
            <a:ext cx="5294312" cy="669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矩形 2"/>
          <p:cNvSpPr>
            <a:spLocks noChangeArrowheads="1"/>
          </p:cNvSpPr>
          <p:nvPr/>
        </p:nvSpPr>
        <p:spPr bwMode="auto">
          <a:xfrm>
            <a:off x="0" y="215900"/>
            <a:ext cx="7451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 </a:t>
            </a:r>
            <a:r>
              <a:rPr kumimoji="0" lang="en-US" altLang="zh-TW" sz="3600" b="1" u="sng">
                <a:latin typeface="Times New Roman" pitchFamily="18" charset="0"/>
                <a:cs typeface="Times New Roman" pitchFamily="18" charset="0"/>
              </a:rPr>
              <a:t>7.41</a:t>
            </a:r>
            <a:r>
              <a:rPr kumimoji="0" lang="en-US" altLang="zh-TW" sz="3600" b="1">
                <a:latin typeface="Times New Roman" pitchFamily="18" charset="0"/>
                <a:cs typeface="Times New Roman" pitchFamily="18" charset="0"/>
              </a:rPr>
              <a:t>, p.572</a:t>
            </a:r>
            <a:r>
              <a:rPr kumimoji="0" lang="en-US" altLang="zh-TW" sz="3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of text</a:t>
            </a:r>
          </a:p>
        </p:txBody>
      </p:sp>
      <p:sp>
        <p:nvSpPr>
          <p:cNvPr id="123907" name="文字方塊 2"/>
          <p:cNvSpPr txBox="1">
            <a:spLocks noChangeArrowheads="1"/>
          </p:cNvSpPr>
          <p:nvPr/>
        </p:nvSpPr>
        <p:spPr bwMode="auto">
          <a:xfrm>
            <a:off x="1042988" y="6308725"/>
            <a:ext cx="1225550" cy="450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endParaRPr lang="en-US" altLang="zh-TW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3908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23950"/>
            <a:ext cx="8189912" cy="539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矩形 2"/>
          <p:cNvSpPr>
            <a:spLocks noChangeArrowheads="1"/>
          </p:cNvSpPr>
          <p:nvPr/>
        </p:nvSpPr>
        <p:spPr bwMode="auto">
          <a:xfrm>
            <a:off x="0" y="215900"/>
            <a:ext cx="7451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 </a:t>
            </a:r>
            <a:r>
              <a:rPr kumimoji="0" lang="en-US" altLang="zh-TW" sz="3600" b="1" u="sng">
                <a:latin typeface="Times New Roman" pitchFamily="18" charset="0"/>
                <a:cs typeface="Times New Roman" pitchFamily="18" charset="0"/>
              </a:rPr>
              <a:t>7.41</a:t>
            </a:r>
            <a:r>
              <a:rPr kumimoji="0" lang="en-US" altLang="zh-TW" sz="3600" b="1">
                <a:latin typeface="Times New Roman" pitchFamily="18" charset="0"/>
                <a:cs typeface="Times New Roman" pitchFamily="18" charset="0"/>
              </a:rPr>
              <a:t>, p.572</a:t>
            </a:r>
            <a:r>
              <a:rPr kumimoji="0" lang="en-US" altLang="zh-TW" sz="3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of text</a:t>
            </a:r>
          </a:p>
        </p:txBody>
      </p:sp>
      <p:sp>
        <p:nvSpPr>
          <p:cNvPr id="124931" name="文字方塊 2"/>
          <p:cNvSpPr txBox="1">
            <a:spLocks noChangeArrowheads="1"/>
          </p:cNvSpPr>
          <p:nvPr/>
        </p:nvSpPr>
        <p:spPr bwMode="auto">
          <a:xfrm>
            <a:off x="1042988" y="6308725"/>
            <a:ext cx="1225550" cy="450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endParaRPr lang="en-US" altLang="zh-TW" sz="28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4932" name="物件 1"/>
          <p:cNvGraphicFramePr>
            <a:graphicFrameLocks noChangeAspect="1"/>
          </p:cNvGraphicFramePr>
          <p:nvPr/>
        </p:nvGraphicFramePr>
        <p:xfrm>
          <a:off x="366713" y="1557338"/>
          <a:ext cx="6719887" cy="355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66" name="方程式" r:id="rId3" imgW="2641600" imgH="1422400" progId="Equation.3">
                  <p:embed/>
                </p:oleObj>
              </mc:Choice>
              <mc:Fallback>
                <p:oleObj name="方程式" r:id="rId3" imgW="2641600" imgH="1422400" progId="Equation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713" y="1557338"/>
                        <a:ext cx="6719887" cy="355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矩形 2"/>
          <p:cNvSpPr>
            <a:spLocks noChangeArrowheads="1"/>
          </p:cNvSpPr>
          <p:nvPr/>
        </p:nvSpPr>
        <p:spPr bwMode="auto">
          <a:xfrm>
            <a:off x="0" y="215900"/>
            <a:ext cx="7451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6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 </a:t>
            </a:r>
            <a:r>
              <a:rPr kumimoji="0" lang="en-US" altLang="zh-TW" sz="3600" b="1" u="sng" dirty="0" smtClean="0">
                <a:latin typeface="Times New Roman" pitchFamily="18" charset="0"/>
                <a:cs typeface="Times New Roman" pitchFamily="18" charset="0"/>
              </a:rPr>
              <a:t>7.52</a:t>
            </a:r>
            <a:r>
              <a:rPr kumimoji="0" lang="en-US" altLang="zh-TW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altLang="zh-TW" sz="3600" b="1" dirty="0">
                <a:latin typeface="Times New Roman" pitchFamily="18" charset="0"/>
                <a:cs typeface="Times New Roman" pitchFamily="18" charset="0"/>
              </a:rPr>
              <a:t>p.580</a:t>
            </a:r>
            <a:r>
              <a:rPr kumimoji="0" lang="en-US" altLang="zh-TW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of text</a:t>
            </a:r>
          </a:p>
        </p:txBody>
      </p:sp>
      <p:sp>
        <p:nvSpPr>
          <p:cNvPr id="125955" name="文字方塊 2"/>
          <p:cNvSpPr txBox="1">
            <a:spLocks noChangeArrowheads="1"/>
          </p:cNvSpPr>
          <p:nvPr/>
        </p:nvSpPr>
        <p:spPr bwMode="auto">
          <a:xfrm>
            <a:off x="1042988" y="6308725"/>
            <a:ext cx="1225550" cy="450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endParaRPr lang="en-US" altLang="zh-TW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956" name="文字方塊 2"/>
          <p:cNvSpPr txBox="1">
            <a:spLocks noChangeArrowheads="1"/>
          </p:cNvSpPr>
          <p:nvPr/>
        </p:nvSpPr>
        <p:spPr bwMode="auto">
          <a:xfrm>
            <a:off x="468313" y="5857875"/>
            <a:ext cx="7199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800">
                <a:latin typeface="Times New Roman" pitchFamily="18" charset="0"/>
                <a:cs typeface="Times New Roman" pitchFamily="18" charset="0"/>
              </a:rPr>
              <a:t>dual problem for frequency domain sampling</a:t>
            </a:r>
          </a:p>
        </p:txBody>
      </p:sp>
      <p:pic>
        <p:nvPicPr>
          <p:cNvPr id="125957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80000">
            <a:off x="3090863" y="12700"/>
            <a:ext cx="4664075" cy="655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矩形 1"/>
          <p:cNvSpPr>
            <a:spLocks noChangeArrowheads="1"/>
          </p:cNvSpPr>
          <p:nvPr/>
        </p:nvSpPr>
        <p:spPr bwMode="auto">
          <a:xfrm>
            <a:off x="0" y="836613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Sampling Theorem (2/2)</a:t>
            </a:r>
            <a:endParaRPr kumimoji="0" lang="zh-TW" altLang="zh-TW" sz="3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363" name="物件 2"/>
          <p:cNvGraphicFramePr>
            <a:graphicFrameLocks noChangeAspect="1"/>
          </p:cNvGraphicFramePr>
          <p:nvPr/>
        </p:nvGraphicFramePr>
        <p:xfrm>
          <a:off x="1406525" y="1630363"/>
          <a:ext cx="3355975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0" name="方程式" r:id="rId4" imgW="1409088" imgH="253890" progId="Equation.3">
                  <p:embed/>
                </p:oleObj>
              </mc:Choice>
              <mc:Fallback>
                <p:oleObj name="方程式" r:id="rId4" imgW="1409088" imgH="25389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6525" y="1630363"/>
                        <a:ext cx="3355975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0" y="2251075"/>
            <a:ext cx="9144000" cy="212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if </a:t>
            </a:r>
            <a:r>
              <a:rPr kumimoji="0" lang="el-GR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ω</a:t>
            </a:r>
            <a:r>
              <a:rPr kumimoji="0" lang="en-US" altLang="zh-TW" sz="2800" i="1" kern="100" baseline="-25000" dirty="0">
                <a:solidFill>
                  <a:srgbClr val="000000"/>
                </a:solidFill>
                <a:latin typeface="Times New Roman"/>
                <a:ea typeface="標楷體"/>
              </a:rPr>
              <a:t>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 ≤ 2</a:t>
            </a:r>
            <a:r>
              <a:rPr kumimoji="0" lang="el-GR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 ω</a:t>
            </a:r>
            <a:r>
              <a:rPr kumimoji="0" lang="en-US" altLang="zh-TW" sz="2800" i="1" kern="100" baseline="-250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M</a:t>
            </a:r>
            <a:endParaRPr kumimoji="0" lang="en-US" altLang="zh-TW" sz="2800" kern="100" dirty="0">
              <a:solidFill>
                <a:srgbClr val="000000"/>
              </a:solidFill>
              <a:latin typeface="Times New Roman"/>
              <a:ea typeface="標楷體"/>
            </a:endParaRPr>
          </a:p>
          <a:p>
            <a:pPr marL="137160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spectrum overlapped, frequency components confused --- aliasing effect</a:t>
            </a:r>
          </a:p>
          <a:p>
            <a:pPr marL="137160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can’t be reconstructed by </a:t>
            </a:r>
            <a:r>
              <a:rPr kumimoji="0" lang="en-US" altLang="zh-TW" sz="2800" kern="100" dirty="0" err="1">
                <a:solidFill>
                  <a:srgbClr val="000000"/>
                </a:solidFill>
                <a:latin typeface="Times New Roman"/>
                <a:ea typeface="標楷體"/>
              </a:rPr>
              <a:t>lowpass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filtering</a:t>
            </a:r>
          </a:p>
        </p:txBody>
      </p:sp>
      <p:sp>
        <p:nvSpPr>
          <p:cNvPr id="15365" name="矩形 4"/>
          <p:cNvSpPr>
            <a:spLocks noChangeArrowheads="1"/>
          </p:cNvSpPr>
          <p:nvPr/>
        </p:nvSpPr>
        <p:spPr bwMode="auto">
          <a:xfrm>
            <a:off x="0" y="0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Impulse Train Sampling</a:t>
            </a:r>
          </a:p>
        </p:txBody>
      </p:sp>
      <p:sp>
        <p:nvSpPr>
          <p:cNvPr id="15366" name="矩形 6"/>
          <p:cNvSpPr>
            <a:spLocks noChangeArrowheads="1"/>
          </p:cNvSpPr>
          <p:nvPr/>
        </p:nvSpPr>
        <p:spPr bwMode="auto">
          <a:xfrm>
            <a:off x="0" y="462280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371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buSzPct val="70000"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Fig. 7.3, p.518 of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矩形 2"/>
          <p:cNvSpPr>
            <a:spLocks noChangeArrowheads="1"/>
          </p:cNvSpPr>
          <p:nvPr/>
        </p:nvSpPr>
        <p:spPr bwMode="auto">
          <a:xfrm>
            <a:off x="0" y="201613"/>
            <a:ext cx="91440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Aliasing Effect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395536" y="982280"/>
                <a:ext cx="4464496" cy="909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altLang="zh-TW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22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𝐴</m:t>
                      </m:r>
                      <m:func>
                        <m:funcPr>
                          <m:ctrlPr>
                            <a:rPr lang="en-US" altLang="zh-TW" sz="22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2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zh-TW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200" b="0" i="1" smtClean="0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func>
                      <m:r>
                        <a:rPr lang="en-US" altLang="zh-TW" sz="22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altLang="zh-TW" sz="2200" b="0" dirty="0" smtClean="0"/>
              </a:p>
              <a:p>
                <a14:m>
                  <m:oMath xmlns:m="http://schemas.openxmlformats.org/officeDocument/2006/math">
                    <m:r>
                      <a:rPr lang="en-US" altLang="zh-TW" sz="2200" b="0" i="1" smtClean="0"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en-US" altLang="zh-TW" sz="2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2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200" i="1">
                        <a:latin typeface="Cambria Math"/>
                      </a:rPr>
                      <m:t>=</m:t>
                    </m:r>
                    <m:r>
                      <a:rPr lang="en-US" altLang="zh-TW" sz="2200" b="0" i="1" smtClean="0">
                        <a:latin typeface="Cambria Math"/>
                      </a:rPr>
                      <m:t>𝑏</m:t>
                    </m:r>
                    <m:func>
                      <m:funcPr>
                        <m:ctrlPr>
                          <a:rPr lang="en-US" altLang="zh-TW" sz="22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200">
                            <a:latin typeface="Cambria Math"/>
                          </a:rPr>
                          <m:t>cos</m:t>
                        </m:r>
                        <m:r>
                          <a:rPr lang="en-US" altLang="zh-TW" sz="2200" b="0" i="1" smtClean="0">
                            <a:latin typeface="Cambria Math"/>
                          </a:rPr>
                          <m:t>(</m:t>
                        </m:r>
                      </m:fName>
                      <m:e>
                        <m:sSub>
                          <m:sSubPr>
                            <m:ctrlPr>
                              <a:rPr lang="en-US" altLang="zh-TW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sz="22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2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200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sz="22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200" b="0" i="1" smtClean="0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e>
                    </m:func>
                    <m:r>
                      <a:rPr lang="en-US" altLang="zh-TW" sz="2200" b="0" i="1" smtClean="0">
                        <a:latin typeface="Cambria Math"/>
                      </a:rPr>
                      <m:t>)</m:t>
                    </m:r>
                    <m:r>
                      <a:rPr lang="en-US" altLang="zh-TW" sz="2200" i="1">
                        <a:latin typeface="Cambria Math"/>
                      </a:rPr>
                      <m:t>𝑡</m:t>
                    </m:r>
                  </m:oMath>
                </a14:m>
                <a:r>
                  <a:rPr lang="en-US" altLang="zh-TW" sz="2200" dirty="0" smtClean="0"/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sz="2200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altLang="zh-TW" sz="2200" i="1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altLang="zh-TW" sz="2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sz="2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200" i="1">
                            <a:latin typeface="Cambria Math"/>
                          </a:rPr>
                          <m:t>2</m:t>
                        </m:r>
                        <m:r>
                          <a:rPr lang="zh-TW" altLang="en-US" sz="22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altLang="zh-TW" sz="2200" i="1">
                            <a:latin typeface="Cambria Math"/>
                          </a:rPr>
                          <m:t>𝑇</m:t>
                        </m:r>
                      </m:den>
                    </m:f>
                  </m:oMath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982280"/>
                <a:ext cx="4464496" cy="909673"/>
              </a:xfrm>
              <a:prstGeom prst="rect">
                <a:avLst/>
              </a:prstGeom>
              <a:blipFill rotWithShape="1">
                <a:blip r:embed="rId2"/>
                <a:stretch>
                  <a:fillRect b="-536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5122663" y="980728"/>
                <a:ext cx="4032448" cy="14032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altLang="zh-TW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𝑛𝑇</m:t>
                          </m:r>
                        </m:e>
                      </m:d>
                      <m:r>
                        <a:rPr lang="en-US" altLang="zh-TW" sz="22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𝐴</m:t>
                      </m:r>
                      <m:func>
                        <m:funcPr>
                          <m:ctrlPr>
                            <a:rPr lang="en-US" altLang="zh-TW" sz="22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2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zh-TW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200" b="0" i="1" smtClean="0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func>
                      <m:r>
                        <a:rPr lang="en-US" altLang="zh-TW" sz="2200" i="1">
                          <a:latin typeface="Cambria Math"/>
                        </a:rPr>
                        <m:t>𝑛𝑇</m:t>
                      </m:r>
                    </m:oMath>
                  </m:oMathPara>
                </a14:m>
                <a:endParaRPr lang="en-US" altLang="zh-TW" sz="220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altLang="zh-TW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𝑛𝑇</m:t>
                          </m:r>
                        </m:e>
                      </m:d>
                      <m:r>
                        <a:rPr lang="en-US" altLang="zh-TW" sz="2200" i="1">
                          <a:latin typeface="Cambria Math"/>
                        </a:rPr>
                        <m:t>=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𝑏</m:t>
                      </m:r>
                      <m:func>
                        <m:funcPr>
                          <m:ctrlPr>
                            <a:rPr lang="en-US" altLang="zh-TW" sz="22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200">
                              <a:latin typeface="Cambria Math"/>
                            </a:rPr>
                            <m:t>cos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(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zh-TW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200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2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2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</m:t>
                          </m:r>
                          <m:f>
                            <m:fPr>
                              <m:ctrlPr>
                                <a:rPr lang="en-US" altLang="zh-TW" sz="22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2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zh-TW" altLang="en-US" sz="2200" i="1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zh-TW" sz="2200" i="1">
                                  <a:latin typeface="Cambria Math"/>
                                </a:rPr>
                                <m:t>𝑇</m:t>
                              </m:r>
                            </m:den>
                          </m:f>
                        </m:e>
                      </m:func>
                      <m:r>
                        <a:rPr lang="en-US" altLang="zh-TW" sz="2200" b="0" i="1" smtClean="0">
                          <a:latin typeface="Cambria Math"/>
                        </a:rPr>
                        <m:t>)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𝑛𝑇</m:t>
                      </m:r>
                    </m:oMath>
                  </m:oMathPara>
                </a14:m>
                <a:endParaRPr lang="en-US" altLang="zh-TW" sz="2200" dirty="0" smtClean="0"/>
              </a:p>
              <a:p>
                <a:r>
                  <a:rPr lang="en-US" altLang="zh-TW" sz="2200" dirty="0"/>
                  <a:t> </a:t>
                </a:r>
                <a:r>
                  <a:rPr lang="en-US" altLang="zh-TW" sz="2200" dirty="0" smtClean="0"/>
                  <a:t>            </a:t>
                </a:r>
                <a14:m>
                  <m:oMath xmlns:m="http://schemas.openxmlformats.org/officeDocument/2006/math">
                    <m:r>
                      <a:rPr lang="en-US" altLang="zh-TW" sz="2200" b="0" i="1" smtClean="0">
                        <a:latin typeface="Cambria Math"/>
                      </a:rPr>
                      <m:t>=</m:t>
                    </m:r>
                    <m:r>
                      <a:rPr lang="en-US" altLang="zh-TW" sz="2200" b="0" i="1" smtClean="0">
                        <a:latin typeface="Cambria Math"/>
                      </a:rPr>
                      <m:t>𝑏</m:t>
                    </m:r>
                    <m:func>
                      <m:funcPr>
                        <m:ctrlPr>
                          <a:rPr lang="en-US" altLang="zh-TW" sz="22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200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en-US" altLang="zh-TW" sz="2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sz="2200" b="0" i="1" smtClean="0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2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func>
                    <m:r>
                      <a:rPr lang="en-US" altLang="zh-TW" sz="2200" b="0" i="1" smtClean="0">
                        <a:latin typeface="Cambria Math"/>
                      </a:rPr>
                      <m:t>𝑛𝑇</m:t>
                    </m:r>
                  </m:oMath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2663" y="980728"/>
                <a:ext cx="4032448" cy="140326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395536" y="4149080"/>
                <a:ext cx="8748464" cy="13884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200" dirty="0" smtClean="0"/>
                  <a:t>After sampling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altLang="zh-TW" sz="22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zh-TW" altLang="en-US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𝑇</m:t>
                        </m:r>
                      </m:den>
                    </m:f>
                  </m:oMath>
                </a14:m>
                <a:r>
                  <a:rPr lang="en-US" altLang="zh-TW" sz="2200" dirty="0" smtClean="0">
                    <a:solidFill>
                      <a:schemeClr val="tx1"/>
                    </a:solidFill>
                  </a:rPr>
                  <a:t> , any two frequency components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altLang="zh-TW" sz="2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200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sz="2200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altLang="zh-TW" sz="22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2200" dirty="0" smtClean="0">
                    <a:solidFill>
                      <a:schemeClr val="tx1"/>
                    </a:solidFill>
                  </a:rPr>
                  <a:t> become indistinguishable, or sharing identical samples, or should be considered as identical frequency </a:t>
                </a:r>
                <a:r>
                  <a:rPr lang="en-US" altLang="zh-TW" sz="2200" dirty="0" smtClean="0"/>
                  <a:t>components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TW" sz="220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sz="22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2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2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sz="22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2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TW" sz="2200" b="0" i="1" smtClean="0">
                        <a:latin typeface="Cambria Math"/>
                      </a:rPr>
                      <m:t>=</m:t>
                    </m:r>
                    <m:r>
                      <a:rPr lang="en-US" altLang="zh-TW" sz="2200" i="1" smtClean="0">
                        <a:solidFill>
                          <a:schemeClr val="tx1"/>
                        </a:solidFill>
                        <a:latin typeface="Cambria Math"/>
                      </a:rPr>
                      <m:t>𝑘</m:t>
                    </m:r>
                    <m:f>
                      <m:fPr>
                        <m:ctrlPr>
                          <a:rPr lang="en-US" altLang="zh-TW" sz="2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200" i="1">
                            <a:latin typeface="Cambria Math"/>
                          </a:rPr>
                          <m:t>2</m:t>
                        </m:r>
                        <m:r>
                          <a:rPr lang="zh-TW" altLang="en-US" sz="22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altLang="zh-TW" sz="2200" i="1">
                            <a:latin typeface="Cambria Math"/>
                          </a:rPr>
                          <m:t>𝑇</m:t>
                        </m:r>
                      </m:den>
                    </m:f>
                  </m:oMath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149080"/>
                <a:ext cx="8748464" cy="1388457"/>
              </a:xfrm>
              <a:prstGeom prst="rect">
                <a:avLst/>
              </a:prstGeom>
              <a:blipFill rotWithShape="1">
                <a:blip r:embed="rId18"/>
                <a:stretch>
                  <a:fillRect l="-906" b="-352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539551" y="5589240"/>
                <a:ext cx="7413012" cy="981615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/>
                          </a:rPr>
                          <m:t>𝑗</m:t>
                        </m:r>
                        <m:d>
                          <m:dPr>
                            <m:ctrlPr>
                              <a:rPr lang="en-US" altLang="zh-TW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400" i="1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zh-TW" sz="24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altLang="zh-TW" sz="2400" i="1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𝑘</m:t>
                            </m:r>
                            <m:f>
                              <m:fPr>
                                <m:ctrlPr>
                                  <a:rPr lang="en-US" altLang="zh-TW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zh-TW" altLang="en-US" sz="2400" i="1">
                                    <a:latin typeface="Cambria Math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altLang="zh-TW" sz="2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𝑇</m:t>
                                </m:r>
                              </m:den>
                            </m:f>
                          </m:e>
                        </m:d>
                        <m:r>
                          <a:rPr lang="en-US" altLang="zh-TW" sz="2400" b="0" i="1" smtClean="0">
                            <a:latin typeface="Cambria Math"/>
                          </a:rPr>
                          <m:t>𝑛</m:t>
                        </m:r>
                        <m: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altLang="zh-TW" sz="2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400" i="1">
                            <a:latin typeface="Cambria Math"/>
                          </a:rPr>
                          <m:t>𝑗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sz="24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/>
                          </a:rPr>
                          <m:t>𝑛</m:t>
                        </m:r>
                        <m: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zh-TW" altLang="en-US" sz="2400" dirty="0" smtClean="0"/>
                  <a:t>    </a:t>
                </a:r>
                <a:r>
                  <a:rPr lang="en-US" altLang="zh-TW" sz="2400" dirty="0" smtClean="0">
                    <a:solidFill>
                      <a:srgbClr val="FF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TW" sz="2400" i="1">
                        <a:solidFill>
                          <a:srgbClr val="FF0000"/>
                        </a:solidFill>
                        <a:latin typeface="Cambria Math"/>
                      </a:rPr>
                      <m:t>𝑇</m:t>
                    </m:r>
                    <m:r>
                      <a:rPr lang="en-US" altLang="zh-TW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=1</m:t>
                    </m:r>
                  </m:oMath>
                </a14:m>
                <a:r>
                  <a:rPr lang="en-US" altLang="zh-TW" sz="2400" dirty="0" smtClean="0">
                    <a:solidFill>
                      <a:srgbClr val="FF0000"/>
                    </a:solidFill>
                  </a:rPr>
                  <a:t> for discrete-time signals )</a:t>
                </a:r>
              </a:p>
              <a:p>
                <a:r>
                  <a:rPr lang="en-US" altLang="zh-TW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TW" sz="2400" dirty="0" smtClean="0">
                    <a:solidFill>
                      <a:srgbClr val="FF0000"/>
                    </a:solidFill>
                  </a:rPr>
                  <a:t>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altLang="zh-TW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zh-TW" sz="2400" dirty="0" smtClean="0">
                    <a:solidFill>
                      <a:srgbClr val="FF0000"/>
                    </a:solidFill>
                  </a:rPr>
                  <a:t>    </a:t>
                </a:r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1" y="5589240"/>
                <a:ext cx="7413012" cy="981615"/>
              </a:xfrm>
              <a:prstGeom prst="rect">
                <a:avLst/>
              </a:prstGeom>
              <a:blipFill rotWithShape="1">
                <a:blip r:embed="rId19"/>
                <a:stretch>
                  <a:fillRect r="-901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直線接點 26"/>
          <p:cNvCxnSpPr/>
          <p:nvPr/>
        </p:nvCxnSpPr>
        <p:spPr>
          <a:xfrm>
            <a:off x="1691603" y="6080047"/>
            <a:ext cx="0" cy="157265"/>
          </a:xfrm>
          <a:prstGeom prst="line">
            <a:avLst/>
          </a:prstGeom>
          <a:ln w="57150" cmpd="dbl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群組 2"/>
          <p:cNvGrpSpPr/>
          <p:nvPr/>
        </p:nvGrpSpPr>
        <p:grpSpPr>
          <a:xfrm>
            <a:off x="3924300" y="2348880"/>
            <a:ext cx="4797584" cy="1853890"/>
            <a:chOff x="3924300" y="2348880"/>
            <a:chExt cx="4797584" cy="1853890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030"/>
            <a:stretch/>
          </p:blipFill>
          <p:spPr>
            <a:xfrm>
              <a:off x="3924300" y="2348880"/>
              <a:ext cx="4481378" cy="1385316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4169625" y="3292856"/>
              <a:ext cx="64807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dirty="0" smtClean="0">
                  <a:solidFill>
                    <a:srgbClr val="002060"/>
                  </a:solidFill>
                </a:rPr>
                <a:t>0 0 0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矩形 10"/>
                <p:cNvSpPr/>
                <p:nvPr/>
              </p:nvSpPr>
              <p:spPr>
                <a:xfrm>
                  <a:off x="6943828" y="2416923"/>
                  <a:ext cx="292468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i="1">
                            <a:latin typeface="Cambria Math"/>
                          </a:rPr>
                          <m:t>𝐴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11" name="矩形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3828" y="2416923"/>
                  <a:ext cx="292468" cy="369332"/>
                </a:xfrm>
                <a:prstGeom prst="rect">
                  <a:avLst/>
                </a:prstGeom>
                <a:blipFill rotWithShape="1">
                  <a:blip r:embed="rId25"/>
                  <a:stretch>
                    <a:fillRect r="-1041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矩形 13"/>
                <p:cNvSpPr/>
                <p:nvPr/>
              </p:nvSpPr>
              <p:spPr>
                <a:xfrm>
                  <a:off x="7350475" y="2418316"/>
                  <a:ext cx="292468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i="1">
                            <a:latin typeface="Cambria Math"/>
                          </a:rPr>
                          <m:t>𝐴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14" name="矩形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50475" y="2418316"/>
                  <a:ext cx="292468" cy="369332"/>
                </a:xfrm>
                <a:prstGeom prst="rect">
                  <a:avLst/>
                </a:prstGeom>
                <a:blipFill rotWithShape="1">
                  <a:blip r:embed="rId26"/>
                  <a:stretch>
                    <a:fillRect r="-833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矩形 14"/>
                <p:cNvSpPr/>
                <p:nvPr/>
              </p:nvSpPr>
              <p:spPr>
                <a:xfrm>
                  <a:off x="7735916" y="2418316"/>
                  <a:ext cx="292468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i="1">
                            <a:latin typeface="Cambria Math"/>
                          </a:rPr>
                          <m:t>𝐴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15" name="矩形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35916" y="2418316"/>
                  <a:ext cx="292468" cy="369332"/>
                </a:xfrm>
                <a:prstGeom prst="rect">
                  <a:avLst/>
                </a:prstGeom>
                <a:blipFill rotWithShape="1">
                  <a:blip r:embed="rId27"/>
                  <a:stretch>
                    <a:fillRect r="-1041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矩形 17"/>
                <p:cNvSpPr/>
                <p:nvPr/>
              </p:nvSpPr>
              <p:spPr>
                <a:xfrm>
                  <a:off x="7804735" y="2942108"/>
                  <a:ext cx="295657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𝑏</m:t>
                        </m:r>
                      </m:oMath>
                    </m:oMathPara>
                  </a14:m>
                  <a:endParaRPr lang="zh-TW" altLang="en-US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矩形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04735" y="2942108"/>
                  <a:ext cx="295657" cy="369332"/>
                </a:xfrm>
                <a:prstGeom prst="rect">
                  <a:avLst/>
                </a:prstGeom>
                <a:blipFill rotWithShape="1">
                  <a:blip r:embed="rId28"/>
                  <a:stretch>
                    <a:fillRect r="-204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矩形 18"/>
                <p:cNvSpPr/>
                <p:nvPr/>
              </p:nvSpPr>
              <p:spPr>
                <a:xfrm>
                  <a:off x="7427761" y="2942108"/>
                  <a:ext cx="295657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𝑏</m:t>
                        </m:r>
                      </m:oMath>
                    </m:oMathPara>
                  </a14:m>
                  <a:endParaRPr lang="zh-TW" altLang="en-US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矩形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7761" y="2942108"/>
                  <a:ext cx="295657" cy="369332"/>
                </a:xfrm>
                <a:prstGeom prst="rect">
                  <a:avLst/>
                </a:prstGeom>
                <a:blipFill rotWithShape="1">
                  <a:blip r:embed="rId29"/>
                  <a:stretch>
                    <a:fillRect r="-204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矩形 19"/>
                <p:cNvSpPr/>
                <p:nvPr/>
              </p:nvSpPr>
              <p:spPr>
                <a:xfrm>
                  <a:off x="7020272" y="2942108"/>
                  <a:ext cx="295657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𝑏</m:t>
                        </m:r>
                      </m:oMath>
                    </m:oMathPara>
                  </a14:m>
                  <a:endParaRPr lang="zh-TW" altLang="en-US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矩形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20272" y="2942108"/>
                  <a:ext cx="295657" cy="369332"/>
                </a:xfrm>
                <a:prstGeom prst="rect">
                  <a:avLst/>
                </a:prstGeom>
                <a:blipFill rotWithShape="1">
                  <a:blip r:embed="rId30"/>
                  <a:stretch>
                    <a:fillRect r="-208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矩形 20"/>
                <p:cNvSpPr/>
                <p:nvPr/>
              </p:nvSpPr>
              <p:spPr>
                <a:xfrm>
                  <a:off x="6364565" y="3246249"/>
                  <a:ext cx="51161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21" name="矩形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64565" y="3246249"/>
                  <a:ext cx="511614" cy="369332"/>
                </a:xfrm>
                <a:prstGeom prst="rect">
                  <a:avLst/>
                </a:prstGeom>
                <a:blipFill rotWithShape="1"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矩形 11"/>
                <p:cNvSpPr/>
                <p:nvPr/>
              </p:nvSpPr>
              <p:spPr>
                <a:xfrm>
                  <a:off x="6683744" y="3591834"/>
                  <a:ext cx="1060803" cy="6109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  <m:r>
                          <a:rPr lang="en-US" altLang="zh-TW" i="1">
                            <a:solidFill>
                              <a:srgbClr val="002060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altLang="zh-TW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TW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zh-TW" altLang="en-US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altLang="zh-TW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𝑇</m:t>
                            </m:r>
                          </m:den>
                        </m:f>
                      </m:oMath>
                    </m:oMathPara>
                  </a14:m>
                  <a:endParaRPr lang="zh-TW" altLang="en-US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矩形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83744" y="3591834"/>
                  <a:ext cx="1060803" cy="610936"/>
                </a:xfrm>
                <a:prstGeom prst="rect">
                  <a:avLst/>
                </a:prstGeom>
                <a:blipFill rotWithShape="1"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矩形 22"/>
                <p:cNvSpPr/>
                <p:nvPr/>
              </p:nvSpPr>
              <p:spPr>
                <a:xfrm>
                  <a:off x="8312541" y="3083036"/>
                  <a:ext cx="40934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i="1" smtClean="0">
                            <a:latin typeface="Cambria Math"/>
                          </a:rPr>
                          <m:t>𝜔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23" name="矩形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12541" y="3083036"/>
                  <a:ext cx="409343" cy="369332"/>
                </a:xfrm>
                <a:prstGeom prst="rect">
                  <a:avLst/>
                </a:prstGeom>
                <a:blipFill rotWithShape="1"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群組 15"/>
          <p:cNvGrpSpPr/>
          <p:nvPr/>
        </p:nvGrpSpPr>
        <p:grpSpPr>
          <a:xfrm>
            <a:off x="531986" y="2342013"/>
            <a:ext cx="3175918" cy="1246243"/>
            <a:chOff x="1843688" y="2085306"/>
            <a:chExt cx="3175918" cy="1246243"/>
          </a:xfrm>
        </p:grpSpPr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3688" y="2183222"/>
              <a:ext cx="2926080" cy="103327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矩形 27"/>
                <p:cNvSpPr/>
                <p:nvPr/>
              </p:nvSpPr>
              <p:spPr>
                <a:xfrm>
                  <a:off x="3793962" y="2402651"/>
                  <a:ext cx="49000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zh-TW" altLang="en-US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矩形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3962" y="2402651"/>
                  <a:ext cx="490006" cy="369332"/>
                </a:xfrm>
                <a:prstGeom prst="rect">
                  <a:avLst/>
                </a:prstGeom>
                <a:blipFill rotWithShape="1">
                  <a:blip r:embed="rId3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矩形 28"/>
                <p:cNvSpPr/>
                <p:nvPr/>
              </p:nvSpPr>
              <p:spPr>
                <a:xfrm>
                  <a:off x="4246057" y="2627620"/>
                  <a:ext cx="36766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𝑏</m:t>
                        </m:r>
                      </m:oMath>
                    </m:oMathPara>
                  </a14:m>
                  <a:endParaRPr lang="zh-TW" altLang="en-US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矩形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46057" y="2627620"/>
                  <a:ext cx="367665" cy="369332"/>
                </a:xfrm>
                <a:prstGeom prst="rect">
                  <a:avLst/>
                </a:prstGeom>
                <a:blipFill rotWithShape="1">
                  <a:blip r:embed="rId3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矩形 29"/>
                <p:cNvSpPr/>
                <p:nvPr/>
              </p:nvSpPr>
              <p:spPr>
                <a:xfrm>
                  <a:off x="3363422" y="2956269"/>
                  <a:ext cx="51161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30" name="矩形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3422" y="2956269"/>
                  <a:ext cx="511614" cy="369332"/>
                </a:xfrm>
                <a:prstGeom prst="rect">
                  <a:avLst/>
                </a:prstGeom>
                <a:blipFill rotWithShape="1">
                  <a:blip r:embed="rId3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矩形 30"/>
                <p:cNvSpPr/>
                <p:nvPr/>
              </p:nvSpPr>
              <p:spPr>
                <a:xfrm>
                  <a:off x="3856143" y="3008384"/>
                  <a:ext cx="947439" cy="323165"/>
                </a:xfrm>
                <a:prstGeom prst="rect">
                  <a:avLst/>
                </a:prstGeom>
              </p:spPr>
              <p:txBody>
                <a:bodyPr wrap="none" lIns="0" t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i="1">
                            <a:solidFill>
                              <a:srgbClr val="C00000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zh-TW" altLang="en-US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矩形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56143" y="3008384"/>
                  <a:ext cx="947439" cy="323165"/>
                </a:xfrm>
                <a:prstGeom prst="rect">
                  <a:avLst/>
                </a:prstGeom>
                <a:blipFill rotWithShape="1">
                  <a:blip r:embed="rId38"/>
                  <a:stretch>
                    <a:fillRect l="-2564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矩形 31"/>
                <p:cNvSpPr/>
                <p:nvPr/>
              </p:nvSpPr>
              <p:spPr>
                <a:xfrm>
                  <a:off x="3343428" y="2085306"/>
                  <a:ext cx="292468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i="1">
                            <a:latin typeface="Cambria Math"/>
                          </a:rPr>
                          <m:t>𝐴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32" name="矩形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3428" y="2085306"/>
                  <a:ext cx="292468" cy="369332"/>
                </a:xfrm>
                <a:prstGeom prst="rect">
                  <a:avLst/>
                </a:prstGeom>
                <a:blipFill rotWithShape="1">
                  <a:blip r:embed="rId39"/>
                  <a:stretch>
                    <a:fillRect r="-1041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矩形 32"/>
                <p:cNvSpPr/>
                <p:nvPr/>
              </p:nvSpPr>
              <p:spPr>
                <a:xfrm>
                  <a:off x="4610263" y="2821542"/>
                  <a:ext cx="40934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i="1" smtClean="0">
                            <a:latin typeface="Cambria Math"/>
                          </a:rPr>
                          <m:t>𝜔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33" name="矩形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10263" y="2821542"/>
                  <a:ext cx="409343" cy="369332"/>
                </a:xfrm>
                <a:prstGeom prst="rect">
                  <a:avLst/>
                </a:prstGeom>
                <a:blipFill rotWithShape="1">
                  <a:blip r:embed="rId4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75664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矩形 2"/>
          <p:cNvSpPr>
            <a:spLocks noChangeArrowheads="1"/>
          </p:cNvSpPr>
          <p:nvPr/>
        </p:nvSpPr>
        <p:spPr bwMode="auto">
          <a:xfrm>
            <a:off x="-1" y="19050"/>
            <a:ext cx="9144000" cy="1031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 marL="4572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spcAft>
                <a:spcPts val="600"/>
              </a:spcAft>
            </a:pPr>
            <a:r>
              <a:rPr kumimoji="0" lang="en-US" altLang="zh-TW" sz="36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Continuous/Discrete </a:t>
            </a:r>
            <a:r>
              <a:rPr kumimoji="0" lang="en-US" altLang="zh-TW" sz="3600" b="1" u="sng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Sinusoidals</a:t>
            </a:r>
            <a:r>
              <a:rPr kumimoji="0" lang="en-US" altLang="zh-TW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600" dirty="0" smtClean="0">
                <a:solidFill>
                  <a:srgbClr val="FF0000"/>
                </a:solidFill>
                <a:latin typeface="Times New Roman" pitchFamily="18" charset="0"/>
              </a:rPr>
              <a:t>(</a:t>
            </a:r>
            <a:r>
              <a:rPr lang="en-US" altLang="zh-TW" sz="2600" dirty="0">
                <a:solidFill>
                  <a:srgbClr val="FF0000"/>
                </a:solidFill>
                <a:latin typeface="Times New Roman" pitchFamily="18" charset="0"/>
              </a:rPr>
              <a:t>p.36 of 1.0</a:t>
            </a:r>
            <a:r>
              <a:rPr lang="en-US" altLang="zh-TW" sz="2600" dirty="0" smtClean="0">
                <a:solidFill>
                  <a:srgbClr val="FF0000"/>
                </a:solidFill>
                <a:latin typeface="Times New Roman" pitchFamily="18" charset="0"/>
              </a:rPr>
              <a:t>)</a:t>
            </a:r>
            <a:endParaRPr kumimoji="0" lang="en-US" altLang="zh-TW" sz="2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96752"/>
            <a:ext cx="3999586" cy="23372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4932040" y="2096854"/>
                <a:ext cx="4032448" cy="10314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"/>
                          <m:ctrlPr>
                            <a:rPr lang="en-US" altLang="zh-TW" sz="240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func>
                                <m:funcPr>
                                  <m:ctrlPr>
                                    <a:rPr lang="en-US" altLang="zh-TW" sz="2400" i="1" smtClean="0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TW" sz="2400" i="0" smtClean="0"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altLang="zh-TW" sz="240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400" i="1" smtClean="0">
                                          <a:latin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func>
                              <m:r>
                                <a:rPr lang="en-US" altLang="zh-TW" sz="2400" i="1" smtClean="0">
                                  <a:latin typeface="Cambria Math"/>
                                  <a:ea typeface="Cambria Math"/>
                                </a:rPr>
                                <m:t>≠</m:t>
                              </m:r>
                              <m:func>
                                <m:funcPr>
                                  <m:ctrlPr>
                                    <a:rPr lang="en-US" altLang="zh-TW" sz="240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TW" sz="2400" i="0" smtClean="0">
                                      <a:latin typeface="Cambria Math"/>
                                      <a:ea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zh-TW" sz="24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TW" altLang="en-US" sz="24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altLang="zh-TW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+2</m:t>
                                      </m:r>
                                      <m:r>
                                        <a:rPr lang="zh-TW" altLang="en-US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e>
                                  </m:d>
                                  <m:r>
                                    <a:rPr lang="en-US" altLang="zh-TW" sz="2400" b="0" i="1" smtClean="0"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e>
                              </m:func>
                            </m:e>
                            <m:e/>
                            <m:e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 </m:t>
                              </m:r>
                              <m:func>
                                <m:funcPr>
                                  <m:ctrlPr>
                                    <a:rPr lang="en-US" altLang="zh-TW" sz="2400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TW" sz="2400"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400" i="1">
                                          <a:latin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func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𝑇</m:t>
                              </m:r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en-US" altLang="zh-TW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TW" sz="2400">
                                      <a:latin typeface="Cambria Math"/>
                                      <a:ea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zh-TW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TW" altLang="en-US" sz="2400" i="1">
                                              <a:latin typeface="Cambria Math"/>
                                              <a:ea typeface="Cambria Math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/>
                                              <a:ea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altLang="zh-TW" sz="2400" i="1">
                                          <a:latin typeface="Cambria Math"/>
                                          <a:ea typeface="Cambria Math"/>
                                        </a:rPr>
                                        <m:t>+2</m:t>
                                      </m:r>
                                      <m:r>
                                        <a:rPr lang="zh-TW" altLang="en-US" sz="2400" i="1"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e>
                                  </m:d>
                                  <m:r>
                                    <a:rPr lang="en-US" altLang="zh-TW" sz="2400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e>
                              </m:func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2096854"/>
                <a:ext cx="4032448" cy="1031436"/>
              </a:xfrm>
              <a:prstGeom prst="rect">
                <a:avLst/>
              </a:prstGeom>
              <a:blipFill rotWithShape="1">
                <a:blip r:embed="rId3"/>
                <a:stretch>
                  <a:fillRect t="-8284" r="-1964" b="-5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4932040" y="3333668"/>
                <a:ext cx="3168352" cy="10314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"/>
                          <m:ctrlPr>
                            <a:rPr lang="en-US" altLang="zh-TW" sz="240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400" i="1">
                                          <a:latin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altLang="zh-TW" sz="2400" i="1" smtClean="0">
                                  <a:latin typeface="Cambria Math"/>
                                  <a:ea typeface="Cambria Math"/>
                                </a:rPr>
                                <m:t>≠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zh-TW" altLang="en-US" sz="2400" i="1">
                                          <a:latin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+ 2</m:t>
                                  </m:r>
                                  <m:r>
                                    <a:rPr lang="zh-TW" altLang="en-US" sz="2400" b="0" i="1" smtClean="0">
                                      <a:latin typeface="Cambria Math"/>
                                    </a:rPr>
                                    <m:t>𝜋</m:t>
                                  </m:r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)</m:t>
                                  </m:r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  <m:e/>
                            <m:e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400" i="1">
                                          <a:latin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altLang="zh-TW" sz="2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zh-TW" altLang="en-US" sz="2400" i="1">
                                          <a:latin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zh-TW" altLang="en-US" sz="2400" i="1">
                                      <a:latin typeface="Cambria Math"/>
                                    </a:rPr>
                                    <m:t>𝜋</m:t>
                                  </m:r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)</m:t>
                                  </m:r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𝑛𝑇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3333668"/>
                <a:ext cx="3168352" cy="1031436"/>
              </a:xfrm>
              <a:prstGeom prst="rect">
                <a:avLst/>
              </a:prstGeom>
              <a:blipFill rotWithShape="1">
                <a:blip r:embed="rId4"/>
                <a:stretch>
                  <a:fillRect t="-8284" r="-769" b="-5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179512" y="1268760"/>
                <a:ext cx="720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[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⋅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]</m:t>
                          </m:r>
                        </m:e>
                      </m:func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268760"/>
                <a:ext cx="720080" cy="369332"/>
              </a:xfrm>
              <a:prstGeom prst="rect">
                <a:avLst/>
              </a:prstGeom>
              <a:blipFill rotWithShape="1">
                <a:blip r:embed="rId5"/>
                <a:stretch>
                  <a:fillRect r="-3361" b="-147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3131840" y="1094264"/>
                <a:ext cx="309634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00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00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[</m:t>
                          </m:r>
                          <m:d>
                            <m:dPr>
                              <m:ctrlPr>
                                <a:rPr lang="en-US" altLang="zh-TW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000" i="1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TW" sz="2000" i="1">
                                  <a:latin typeface="Cambria Math"/>
                                  <a:ea typeface="Cambria Math"/>
                                </a:rPr>
                                <m:t>+2</m:t>
                              </m:r>
                              <m:r>
                                <a:rPr lang="zh-TW" altLang="en-US" sz="20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en-US" altLang="zh-TW" sz="2000" b="0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</m:e>
                          </m:d>
                          <m:r>
                            <a:rPr lang="en-US" altLang="zh-TW" sz="2000" b="0" i="1" smtClean="0">
                              <a:latin typeface="Cambria Math"/>
                              <a:ea typeface="Cambria Math"/>
                            </a:rPr>
                            <m:t>  </m:t>
                          </m:r>
                          <m:r>
                            <a:rPr lang="en-US" altLang="zh-TW" sz="20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altLang="zh-TW" sz="2000" b="0" i="1" smtClean="0">
                              <a:latin typeface="Cambria Math"/>
                              <a:ea typeface="Cambria Math"/>
                            </a:rPr>
                            <m:t>   </m:t>
                          </m:r>
                        </m:e>
                      </m:func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]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1094264"/>
                <a:ext cx="3096344" cy="400110"/>
              </a:xfrm>
              <a:prstGeom prst="rect">
                <a:avLst/>
              </a:prstGeom>
              <a:blipFill rotWithShape="1">
                <a:blip r:embed="rId6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4252718" y="2104896"/>
                <a:ext cx="55816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i="1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altLang="zh-TW" sz="2000" i="1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altLang="zh-TW" sz="20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2718" y="2104896"/>
                <a:ext cx="558166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3257958" y="3275692"/>
                <a:ext cx="13860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0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000" i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altLang="zh-TW" sz="20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altLang="zh-TW" sz="20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0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0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0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altLang="zh-TW" sz="20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altLang="zh-TW" sz="20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  ]</m:t>
                          </m:r>
                        </m:e>
                      </m:func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7958" y="3275692"/>
                <a:ext cx="1386050" cy="400110"/>
              </a:xfrm>
              <a:prstGeom prst="rect">
                <a:avLst/>
              </a:prstGeom>
              <a:blipFill rotWithShape="1">
                <a:blip r:embed="rId8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線單箭頭接點 8"/>
          <p:cNvCxnSpPr/>
          <p:nvPr/>
        </p:nvCxnSpPr>
        <p:spPr>
          <a:xfrm flipV="1">
            <a:off x="3545990" y="3076261"/>
            <a:ext cx="0" cy="249264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1907704" y="2298358"/>
            <a:ext cx="117020" cy="369332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2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451580" y="2298358"/>
            <a:ext cx="117020" cy="369332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3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698576" y="2033186"/>
            <a:ext cx="117020" cy="369332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5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131840" y="2022138"/>
            <a:ext cx="117020" cy="369332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4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57296" y="2298358"/>
            <a:ext cx="117020" cy="369332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altLang="zh-TW" b="0" dirty="0" smtClean="0">
                <a:solidFill>
                  <a:srgbClr val="FF0000"/>
                </a:solidFill>
                <a:ea typeface="Cambria Math"/>
              </a:rPr>
              <a:t>0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409560" y="2298358"/>
            <a:ext cx="117020" cy="369332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altLang="zh-TW" b="0" dirty="0" smtClean="0">
                <a:solidFill>
                  <a:srgbClr val="FF0000"/>
                </a:solidFill>
                <a:ea typeface="Cambria Math"/>
              </a:rPr>
              <a:t>1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02" y="3933056"/>
            <a:ext cx="2976372" cy="2695194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200" y="4725144"/>
            <a:ext cx="2862072" cy="1508760"/>
          </a:xfrm>
          <a:prstGeom prst="rect">
            <a:avLst/>
          </a:prstGeom>
        </p:spPr>
      </p:pic>
      <p:sp>
        <p:nvSpPr>
          <p:cNvPr id="21" name="向右箭號 20"/>
          <p:cNvSpPr/>
          <p:nvPr/>
        </p:nvSpPr>
        <p:spPr>
          <a:xfrm rot="10800000">
            <a:off x="4468742" y="5085184"/>
            <a:ext cx="607314" cy="43204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179512" y="4536021"/>
                <a:ext cx="670183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0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000" i="1">
                              <a:latin typeface="Cambria Math"/>
                            </a:rPr>
                            <m:t>𝑗</m:t>
                          </m:r>
                          <m:r>
                            <a:rPr lang="en-US" altLang="zh-TW" sz="2000" b="0" i="1" smtClean="0">
                              <a:latin typeface="Cambria Math"/>
                            </a:rPr>
                            <m:t>[</m:t>
                          </m:r>
                          <m:r>
                            <a:rPr lang="en-US" altLang="zh-TW" sz="2000" i="1">
                              <a:latin typeface="Cambria Math"/>
                              <a:ea typeface="Cambria Math"/>
                            </a:rPr>
                            <m:t>⋅</m:t>
                          </m:r>
                          <m:r>
                            <a:rPr lang="en-US" altLang="zh-TW" sz="2000" b="0" i="1" smtClean="0">
                              <a:latin typeface="Cambria Math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536021"/>
                <a:ext cx="670183" cy="413318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/>
              <p:cNvSpPr/>
              <p:nvPr/>
            </p:nvSpPr>
            <p:spPr>
              <a:xfrm>
                <a:off x="2843808" y="5280653"/>
                <a:ext cx="87171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5280653"/>
                <a:ext cx="871713" cy="40011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/>
              <p:cNvSpPr/>
              <p:nvPr/>
            </p:nvSpPr>
            <p:spPr>
              <a:xfrm>
                <a:off x="2843808" y="4581128"/>
                <a:ext cx="87171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4581128"/>
                <a:ext cx="871713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/>
              <p:cNvSpPr/>
              <p:nvPr/>
            </p:nvSpPr>
            <p:spPr>
              <a:xfrm>
                <a:off x="2483768" y="4149080"/>
                <a:ext cx="87171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矩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4149080"/>
                <a:ext cx="871713" cy="40011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/>
              <p:cNvSpPr/>
              <p:nvPr/>
            </p:nvSpPr>
            <p:spPr>
              <a:xfrm>
                <a:off x="1907704" y="3861048"/>
                <a:ext cx="87171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3861048"/>
                <a:ext cx="871713" cy="40011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/>
              <p:cNvSpPr/>
              <p:nvPr/>
            </p:nvSpPr>
            <p:spPr>
              <a:xfrm>
                <a:off x="971600" y="3892986"/>
                <a:ext cx="87171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=4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892986"/>
                <a:ext cx="871713" cy="40011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/>
              <p:cNvSpPr/>
              <p:nvPr/>
            </p:nvSpPr>
            <p:spPr>
              <a:xfrm>
                <a:off x="2258040" y="5379164"/>
                <a:ext cx="65524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0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sz="2000" i="1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3" name="矩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8040" y="5379164"/>
                <a:ext cx="655244" cy="400110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695609" y="5441032"/>
                <a:ext cx="12435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(</m:t>
                          </m:r>
                          <m:r>
                            <a:rPr lang="zh-TW" altLang="en-US" i="1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i="1">
                          <a:latin typeface="Cambria Math"/>
                        </a:rPr>
                        <m:t>+2</m:t>
                      </m:r>
                      <m:r>
                        <a:rPr lang="zh-TW" altLang="en-US" i="1">
                          <a:latin typeface="Cambria Math"/>
                        </a:rPr>
                        <m:t>𝜋</m:t>
                      </m:r>
                      <m:r>
                        <a:rPr lang="en-US" altLang="zh-TW" i="1">
                          <a:latin typeface="Cambria Math"/>
                        </a:rPr>
                        <m:t>)</m:t>
                      </m:r>
                      <m:r>
                        <a:rPr lang="en-US" altLang="zh-TW" i="1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609" y="5441032"/>
                <a:ext cx="1243546" cy="369332"/>
              </a:xfrm>
              <a:prstGeom prst="rect">
                <a:avLst/>
              </a:prstGeom>
              <a:blipFill rotWithShape="1">
                <a:blip r:embed="rId1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31"/>
              <p:cNvSpPr/>
              <p:nvPr/>
            </p:nvSpPr>
            <p:spPr>
              <a:xfrm>
                <a:off x="3211602" y="5071700"/>
                <a:ext cx="50391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𝑅𝑒</m:t>
                      </m:r>
                    </m:oMath>
                  </m:oMathPara>
                </a14:m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矩形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1602" y="5071700"/>
                <a:ext cx="503919" cy="369332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9"/>
              <p:cNvSpPr/>
              <p:nvPr/>
            </p:nvSpPr>
            <p:spPr>
              <a:xfrm>
                <a:off x="1609998" y="3539286"/>
                <a:ext cx="55932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𝐼𝑚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30" name="矩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998" y="3539286"/>
                <a:ext cx="559320" cy="400110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群組 30"/>
          <p:cNvGrpSpPr/>
          <p:nvPr/>
        </p:nvGrpSpPr>
        <p:grpSpPr>
          <a:xfrm>
            <a:off x="880924" y="1052736"/>
            <a:ext cx="571993" cy="217576"/>
            <a:chOff x="2456113" y="3617192"/>
            <a:chExt cx="571993" cy="217576"/>
          </a:xfrm>
        </p:grpSpPr>
        <p:cxnSp>
          <p:nvCxnSpPr>
            <p:cNvPr id="33" name="直線單箭頭接點 32"/>
            <p:cNvCxnSpPr/>
            <p:nvPr/>
          </p:nvCxnSpPr>
          <p:spPr>
            <a:xfrm>
              <a:off x="2868729" y="3717992"/>
              <a:ext cx="144000" cy="0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單箭頭接點 33"/>
            <p:cNvCxnSpPr/>
            <p:nvPr/>
          </p:nvCxnSpPr>
          <p:spPr>
            <a:xfrm>
              <a:off x="2463024" y="3717064"/>
              <a:ext cx="144000" cy="0"/>
            </a:xfrm>
            <a:prstGeom prst="straightConnector1">
              <a:avLst/>
            </a:prstGeom>
            <a:ln w="19050">
              <a:solidFill>
                <a:srgbClr val="00206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接點 34"/>
            <p:cNvCxnSpPr/>
            <p:nvPr/>
          </p:nvCxnSpPr>
          <p:spPr>
            <a:xfrm>
              <a:off x="3028106" y="3617192"/>
              <a:ext cx="0" cy="21600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接點 35"/>
            <p:cNvCxnSpPr/>
            <p:nvPr/>
          </p:nvCxnSpPr>
          <p:spPr>
            <a:xfrm>
              <a:off x="2456113" y="3618768"/>
              <a:ext cx="0" cy="21600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矩形 36"/>
              <p:cNvSpPr/>
              <p:nvPr/>
            </p:nvSpPr>
            <p:spPr>
              <a:xfrm>
                <a:off x="1002459" y="962060"/>
                <a:ext cx="35966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𝑇</m:t>
                      </m:r>
                    </m:oMath>
                  </m:oMathPara>
                </a14:m>
                <a:endParaRPr lang="zh-TW" alt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7" name="矩形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459" y="962060"/>
                <a:ext cx="359661" cy="400110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矩形 37"/>
              <p:cNvSpPr/>
              <p:nvPr/>
            </p:nvSpPr>
            <p:spPr>
              <a:xfrm>
                <a:off x="3946788" y="2905780"/>
                <a:ext cx="55816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7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𝑇</m:t>
                      </m:r>
                    </m:oMath>
                  </m:oMathPara>
                </a14:m>
                <a:endParaRPr lang="en-US" altLang="zh-TW" sz="2000" b="0" dirty="0" smtClean="0">
                  <a:solidFill>
                    <a:srgbClr val="002060"/>
                  </a:solidFill>
                  <a:ea typeface="Cambria Math"/>
                </a:endParaRPr>
              </a:p>
              <a:p>
                <a:pPr>
                  <a:lnSpc>
                    <a:spcPct val="7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zh-TW" altLang="en-US" sz="20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∥</m:t>
                      </m:r>
                    </m:oMath>
                  </m:oMathPara>
                </a14:m>
                <a:endParaRPr lang="zh-TW" alt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8" name="矩形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6788" y="2905780"/>
                <a:ext cx="558166" cy="523220"/>
              </a:xfrm>
              <a:prstGeom prst="rect">
                <a:avLst/>
              </a:prstGeom>
              <a:blipFill rotWithShape="1">
                <a:blip r:embed="rId22"/>
                <a:stretch>
                  <a:fillRect t="-2326" b="-348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橢圓 10"/>
          <p:cNvSpPr/>
          <p:nvPr/>
        </p:nvSpPr>
        <p:spPr>
          <a:xfrm>
            <a:off x="4028798" y="2767876"/>
            <a:ext cx="327178" cy="828000"/>
          </a:xfrm>
          <a:prstGeom prst="ellipse">
            <a:avLst/>
          </a:prstGeom>
          <a:noFill/>
          <a:ln w="12700">
            <a:solidFill>
              <a:srgbClr val="002060"/>
            </a:solidFill>
          </a:ln>
        </p:spPr>
        <p:txBody>
          <a:bodyPr rtlCol="0" anchor="ctr">
            <a:spAutoFit/>
          </a:bodyPr>
          <a:lstStyle/>
          <a:p>
            <a:pPr marL="457200" algn="ctr">
              <a:spcBef>
                <a:spcPts val="600"/>
              </a:spcBef>
            </a:pPr>
            <a:endParaRPr lang="zh-TW" altLang="en-US" sz="3500" b="1" i="1" dirty="0"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grpSp>
        <p:nvGrpSpPr>
          <p:cNvPr id="14" name="群組 13"/>
          <p:cNvGrpSpPr/>
          <p:nvPr/>
        </p:nvGrpSpPr>
        <p:grpSpPr>
          <a:xfrm>
            <a:off x="4289206" y="1089204"/>
            <a:ext cx="432048" cy="650216"/>
            <a:chOff x="4289206" y="1089204"/>
            <a:chExt cx="432048" cy="650216"/>
          </a:xfrm>
        </p:grpSpPr>
        <p:sp>
          <p:nvSpPr>
            <p:cNvPr id="39" name="橢圓 38"/>
            <p:cNvSpPr/>
            <p:nvPr/>
          </p:nvSpPr>
          <p:spPr>
            <a:xfrm>
              <a:off x="4348356" y="1089204"/>
              <a:ext cx="360000" cy="648000"/>
            </a:xfrm>
            <a:prstGeom prst="ellipse">
              <a:avLst/>
            </a:prstGeom>
            <a:noFill/>
            <a:ln w="12700">
              <a:solidFill>
                <a:srgbClr val="002060"/>
              </a:solidFill>
            </a:ln>
          </p:spPr>
          <p:txBody>
            <a:bodyPr rtlCol="0" anchor="ctr">
              <a:spAutoFit/>
            </a:bodyPr>
            <a:lstStyle/>
            <a:p>
              <a:pPr marL="457200" algn="ctr">
                <a:spcBef>
                  <a:spcPts val="600"/>
                </a:spcBef>
              </a:pPr>
              <a:endParaRPr lang="zh-TW" altLang="en-US" sz="3500" b="1" i="1" dirty="0">
                <a:latin typeface="Times New Roman" pitchFamily="18" charset="0"/>
                <a:ea typeface="新細明體" charset="-12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矩形 39"/>
                <p:cNvSpPr/>
                <p:nvPr/>
              </p:nvSpPr>
              <p:spPr>
                <a:xfrm>
                  <a:off x="4289206" y="1339310"/>
                  <a:ext cx="432048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altLang="zh-TW" sz="200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altLang="zh-TW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altLang="zh-TW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𝑇</m:t>
                            </m:r>
                            <m:r>
                              <a:rPr lang="en-US" altLang="zh-TW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 </m:t>
                            </m:r>
                          </m:e>
                        </m:acc>
                        <m:r>
                          <a:rPr lang="en-US" altLang="zh-TW" sz="20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</m:oMath>
                    </m:oMathPara>
                  </a14:m>
                  <a:endParaRPr lang="zh-TW" alt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矩形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9206" y="1339310"/>
                  <a:ext cx="432048" cy="400110"/>
                </a:xfrm>
                <a:prstGeom prst="rect">
                  <a:avLst/>
                </a:prstGeom>
                <a:blipFill rotWithShape="1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矩形 41"/>
              <p:cNvSpPr/>
              <p:nvPr/>
            </p:nvSpPr>
            <p:spPr>
              <a:xfrm>
                <a:off x="4811648" y="1395616"/>
                <a:ext cx="55816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altLang="zh-TW" sz="2000" dirty="0" smtClean="0">
                    <a:solidFill>
                      <a:srgbClr val="00206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00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∥</m:t>
                    </m:r>
                  </m:oMath>
                </a14:m>
                <a:endParaRPr lang="en-US" altLang="zh-TW" sz="2000" i="1" dirty="0" smtClean="0">
                  <a:solidFill>
                    <a:srgbClr val="002060"/>
                  </a:solidFill>
                  <a:latin typeface="Cambria Math"/>
                  <a:ea typeface="Cambria Math"/>
                </a:endParaRPr>
              </a:p>
              <a:p>
                <a:pPr>
                  <a:lnSpc>
                    <a:spcPct val="7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𝑇</m:t>
                      </m:r>
                    </m:oMath>
                  </m:oMathPara>
                </a14:m>
                <a:endParaRPr lang="en-US" altLang="zh-TW" sz="2000" b="0" dirty="0" smtClean="0">
                  <a:solidFill>
                    <a:srgbClr val="FF0000"/>
                  </a:solidFill>
                  <a:ea typeface="Cambria Math"/>
                </a:endParaRPr>
              </a:p>
            </p:txBody>
          </p:sp>
        </mc:Choice>
        <mc:Fallback>
          <p:sp>
            <p:nvSpPr>
              <p:cNvPr id="42" name="矩形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1648" y="1395616"/>
                <a:ext cx="558166" cy="523220"/>
              </a:xfrm>
              <a:prstGeom prst="rect">
                <a:avLst/>
              </a:prstGeom>
              <a:blipFill rotWithShape="1">
                <a:blip r:embed="rId24"/>
                <a:stretch>
                  <a:fillRect t="-348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橢圓 42"/>
          <p:cNvSpPr/>
          <p:nvPr/>
        </p:nvSpPr>
        <p:spPr>
          <a:xfrm>
            <a:off x="4820886" y="1106076"/>
            <a:ext cx="396000" cy="828000"/>
          </a:xfrm>
          <a:prstGeom prst="ellipse">
            <a:avLst/>
          </a:prstGeom>
          <a:noFill/>
          <a:ln w="12700">
            <a:solidFill>
              <a:srgbClr val="002060"/>
            </a:solidFill>
          </a:ln>
        </p:spPr>
        <p:txBody>
          <a:bodyPr rtlCol="0" anchor="ctr">
            <a:spAutoFit/>
          </a:bodyPr>
          <a:lstStyle/>
          <a:p>
            <a:pPr marL="457200" algn="ctr">
              <a:spcBef>
                <a:spcPts val="600"/>
              </a:spcBef>
            </a:pPr>
            <a:endParaRPr lang="zh-TW" altLang="en-US" sz="3500" b="1" i="1" dirty="0"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矩形 43"/>
              <p:cNvSpPr/>
              <p:nvPr/>
            </p:nvSpPr>
            <p:spPr>
              <a:xfrm>
                <a:off x="5796136" y="1151712"/>
                <a:ext cx="3096344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0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𝑇</m:t>
                    </m:r>
                    <m:r>
                      <a:rPr lang="en-US" altLang="zh-TW" sz="20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=1</m:t>
                    </m:r>
                  </m:oMath>
                </a14:m>
                <a:r>
                  <a:rPr lang="en-US" altLang="zh-TW" sz="2000" b="0" dirty="0" smtClean="0">
                    <a:solidFill>
                      <a:srgbClr val="002060"/>
                    </a:solidFill>
                    <a:ea typeface="Cambria Math"/>
                  </a:rPr>
                  <a:t>: discrete</a:t>
                </a:r>
                <a:r>
                  <a:rPr lang="en-US" altLang="zh-TW" sz="2000" dirty="0" smtClean="0">
                    <a:solidFill>
                      <a:srgbClr val="002060"/>
                    </a:solidFill>
                    <a:ea typeface="Cambria Math"/>
                  </a:rPr>
                  <a:t>-time signals</a:t>
                </a:r>
              </a:p>
              <a:p>
                <a:r>
                  <a:rPr lang="en-US" altLang="zh-TW" sz="2000" b="0" dirty="0" smtClean="0">
                    <a:solidFill>
                      <a:srgbClr val="002060"/>
                    </a:solidFill>
                    <a:ea typeface="Cambria Math"/>
                  </a:rPr>
                  <a:t>any</a:t>
                </a:r>
                <a:r>
                  <a:rPr lang="en-US" altLang="zh-TW" sz="2000" dirty="0">
                    <a:solidFill>
                      <a:srgbClr val="00206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𝑇</m:t>
                    </m:r>
                  </m:oMath>
                </a14:m>
                <a:r>
                  <a:rPr lang="en-US" altLang="zh-TW" sz="2000" b="0" dirty="0" smtClean="0">
                    <a:solidFill>
                      <a:srgbClr val="002060"/>
                    </a:solidFill>
                    <a:ea typeface="Cambria Math"/>
                  </a:rPr>
                  <a:t>: sampling </a:t>
                </a:r>
              </a:p>
            </p:txBody>
          </p:sp>
        </mc:Choice>
        <mc:Fallback xmlns="">
          <p:sp>
            <p:nvSpPr>
              <p:cNvPr id="44" name="矩形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1151712"/>
                <a:ext cx="3096344" cy="707886"/>
              </a:xfrm>
              <a:prstGeom prst="rect">
                <a:avLst/>
              </a:prstGeom>
              <a:blipFill rotWithShape="1">
                <a:blip r:embed="rId25"/>
                <a:stretch>
                  <a:fillRect l="-2165" t="-4310" r="-787" b="-1465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群組 40"/>
          <p:cNvGrpSpPr/>
          <p:nvPr/>
        </p:nvGrpSpPr>
        <p:grpSpPr>
          <a:xfrm>
            <a:off x="1259632" y="5431855"/>
            <a:ext cx="432048" cy="627356"/>
            <a:chOff x="1259632" y="5431855"/>
            <a:chExt cx="432048" cy="627356"/>
          </a:xfrm>
        </p:grpSpPr>
        <p:sp>
          <p:nvSpPr>
            <p:cNvPr id="46" name="橢圓 45"/>
            <p:cNvSpPr/>
            <p:nvPr/>
          </p:nvSpPr>
          <p:spPr>
            <a:xfrm>
              <a:off x="1326402" y="5431855"/>
              <a:ext cx="324000" cy="576000"/>
            </a:xfrm>
            <a:prstGeom prst="ellipse">
              <a:avLst/>
            </a:prstGeom>
            <a:noFill/>
            <a:ln w="12700">
              <a:solidFill>
                <a:srgbClr val="002060"/>
              </a:solidFill>
            </a:ln>
          </p:spPr>
          <p:txBody>
            <a:bodyPr rtlCol="0" anchor="ctr">
              <a:spAutoFit/>
            </a:bodyPr>
            <a:lstStyle/>
            <a:p>
              <a:pPr marL="457200" algn="ctr">
                <a:spcBef>
                  <a:spcPts val="600"/>
                </a:spcBef>
              </a:pPr>
              <a:endParaRPr lang="zh-TW" altLang="en-US" sz="3500" b="1" i="1" dirty="0">
                <a:latin typeface="Times New Roman" pitchFamily="18" charset="0"/>
                <a:ea typeface="新細明體" charset="-12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矩形 46"/>
                <p:cNvSpPr/>
                <p:nvPr/>
              </p:nvSpPr>
              <p:spPr>
                <a:xfrm>
                  <a:off x="1259632" y="5659101"/>
                  <a:ext cx="432048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altLang="zh-TW" sz="2000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altLang="zh-TW" sz="20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altLang="zh-TW" sz="20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𝑇</m:t>
                            </m:r>
                            <m:r>
                              <a:rPr lang="en-US" altLang="zh-TW" sz="20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 </m:t>
                            </m:r>
                          </m:e>
                        </m:acc>
                        <m:r>
                          <a:rPr lang="en-US" altLang="zh-TW" sz="20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</m:oMath>
                    </m:oMathPara>
                  </a14:m>
                  <a:endParaRPr lang="zh-TW" altLang="en-US" sz="20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矩形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59632" y="5659101"/>
                  <a:ext cx="432048" cy="400110"/>
                </a:xfrm>
                <a:prstGeom prst="rect">
                  <a:avLst/>
                </a:prstGeom>
                <a:blipFill rotWithShape="1"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8" name="橢圓 47"/>
          <p:cNvSpPr/>
          <p:nvPr/>
        </p:nvSpPr>
        <p:spPr>
          <a:xfrm>
            <a:off x="6027400" y="2739400"/>
            <a:ext cx="504000" cy="396000"/>
          </a:xfrm>
          <a:prstGeom prst="ellipse">
            <a:avLst/>
          </a:prstGeom>
          <a:ln w="12700">
            <a:solidFill>
              <a:srgbClr val="FF0000"/>
            </a:solidFill>
          </a:ln>
        </p:spPr>
        <p:txBody>
          <a:bodyPr rtlCol="0" anchor="ctr">
            <a:spAutoFit/>
          </a:bodyPr>
          <a:lstStyle/>
          <a:p>
            <a:pPr marL="457200" algn="ctr">
              <a:spcBef>
                <a:spcPts val="600"/>
              </a:spcBef>
            </a:pPr>
            <a:endParaRPr lang="zh-TW" altLang="en-US" sz="3500" b="1" i="1" dirty="0"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grpSp>
        <p:nvGrpSpPr>
          <p:cNvPr id="49" name="群組 48"/>
          <p:cNvGrpSpPr/>
          <p:nvPr/>
        </p:nvGrpSpPr>
        <p:grpSpPr>
          <a:xfrm>
            <a:off x="8028384" y="1981220"/>
            <a:ext cx="470100" cy="657836"/>
            <a:chOff x="8100392" y="1950740"/>
            <a:chExt cx="470100" cy="657836"/>
          </a:xfrm>
        </p:grpSpPr>
        <p:sp>
          <p:nvSpPr>
            <p:cNvPr id="51" name="橢圓 50"/>
            <p:cNvSpPr/>
            <p:nvPr/>
          </p:nvSpPr>
          <p:spPr>
            <a:xfrm>
              <a:off x="8138492" y="1950740"/>
              <a:ext cx="432000" cy="5760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txBody>
            <a:bodyPr rtlCol="0" anchor="ctr">
              <a:spAutoFit/>
            </a:bodyPr>
            <a:lstStyle/>
            <a:p>
              <a:pPr marL="457200" algn="ctr">
                <a:spcBef>
                  <a:spcPts val="600"/>
                </a:spcBef>
              </a:pPr>
              <a:endParaRPr lang="zh-TW" altLang="en-US" sz="3500" b="1" i="1" dirty="0">
                <a:latin typeface="Times New Roman" pitchFamily="18" charset="0"/>
                <a:ea typeface="新細明體" charset="-12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矩形 51"/>
                <p:cNvSpPr/>
                <p:nvPr/>
              </p:nvSpPr>
              <p:spPr>
                <a:xfrm>
                  <a:off x="8100392" y="2208466"/>
                  <a:ext cx="432048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altLang="zh-TW" sz="200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altLang="zh-TW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  </m:t>
                            </m:r>
                            <m:r>
                              <a:rPr lang="en-US" altLang="zh-TW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𝑇</m:t>
                            </m:r>
                            <m:r>
                              <a:rPr lang="en-US" altLang="zh-TW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 </m:t>
                            </m:r>
                          </m:e>
                        </m:acc>
                        <m:r>
                          <a:rPr lang="en-US" altLang="zh-TW" sz="20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</m:oMath>
                    </m:oMathPara>
                  </a14:m>
                  <a:endParaRPr lang="zh-TW" alt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矩形 5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00392" y="2208466"/>
                  <a:ext cx="432048" cy="400110"/>
                </a:xfrm>
                <a:prstGeom prst="rect">
                  <a:avLst/>
                </a:prstGeom>
                <a:blipFill rotWithShape="1">
                  <a:blip r:embed="rId27"/>
                  <a:stretch>
                    <a:fillRect r="-9859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4" name="橢圓 53"/>
          <p:cNvSpPr/>
          <p:nvPr/>
        </p:nvSpPr>
        <p:spPr>
          <a:xfrm>
            <a:off x="8606572" y="2760256"/>
            <a:ext cx="504000" cy="396000"/>
          </a:xfrm>
          <a:prstGeom prst="ellipse">
            <a:avLst/>
          </a:prstGeom>
          <a:ln w="12700">
            <a:solidFill>
              <a:srgbClr val="FF0000"/>
            </a:solidFill>
          </a:ln>
        </p:spPr>
        <p:txBody>
          <a:bodyPr rtlCol="0" anchor="ctr">
            <a:spAutoFit/>
          </a:bodyPr>
          <a:lstStyle/>
          <a:p>
            <a:pPr marL="457200" algn="ctr">
              <a:spcBef>
                <a:spcPts val="600"/>
              </a:spcBef>
            </a:pPr>
            <a:endParaRPr lang="zh-TW" altLang="en-US" sz="3500" b="1" i="1" dirty="0"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grpSp>
        <p:nvGrpSpPr>
          <p:cNvPr id="55" name="群組 54"/>
          <p:cNvGrpSpPr/>
          <p:nvPr/>
        </p:nvGrpSpPr>
        <p:grpSpPr>
          <a:xfrm>
            <a:off x="8066484" y="2722016"/>
            <a:ext cx="470100" cy="657836"/>
            <a:chOff x="8100392" y="1950740"/>
            <a:chExt cx="470100" cy="657836"/>
          </a:xfrm>
        </p:grpSpPr>
        <p:sp>
          <p:nvSpPr>
            <p:cNvPr id="56" name="橢圓 55"/>
            <p:cNvSpPr/>
            <p:nvPr/>
          </p:nvSpPr>
          <p:spPr>
            <a:xfrm>
              <a:off x="8138492" y="1950740"/>
              <a:ext cx="432000" cy="5760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txBody>
            <a:bodyPr rtlCol="0" anchor="ctr">
              <a:spAutoFit/>
            </a:bodyPr>
            <a:lstStyle/>
            <a:p>
              <a:pPr marL="457200" algn="ctr">
                <a:spcBef>
                  <a:spcPts val="600"/>
                </a:spcBef>
              </a:pPr>
              <a:endParaRPr lang="zh-TW" altLang="en-US" sz="3500" b="1" i="1" dirty="0">
                <a:latin typeface="Times New Roman" pitchFamily="18" charset="0"/>
                <a:ea typeface="新細明體" charset="-12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矩形 56"/>
                <p:cNvSpPr/>
                <p:nvPr/>
              </p:nvSpPr>
              <p:spPr>
                <a:xfrm>
                  <a:off x="8100392" y="2208466"/>
                  <a:ext cx="432048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altLang="zh-TW" sz="200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altLang="zh-TW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  </m:t>
                            </m:r>
                            <m:r>
                              <a:rPr lang="en-US" altLang="zh-TW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𝑇</m:t>
                            </m:r>
                            <m:r>
                              <a:rPr lang="en-US" altLang="zh-TW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 </m:t>
                            </m:r>
                          </m:e>
                        </m:acc>
                        <m:r>
                          <a:rPr lang="en-US" altLang="zh-TW" sz="20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</m:oMath>
                    </m:oMathPara>
                  </a14:m>
                  <a:endParaRPr lang="zh-TW" alt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矩形 5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00392" y="2208466"/>
                  <a:ext cx="432048" cy="400110"/>
                </a:xfrm>
                <a:prstGeom prst="rect">
                  <a:avLst/>
                </a:prstGeom>
                <a:blipFill rotWithShape="1">
                  <a:blip r:embed="rId28"/>
                  <a:stretch>
                    <a:fillRect r="-11268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群組 52"/>
          <p:cNvGrpSpPr/>
          <p:nvPr/>
        </p:nvGrpSpPr>
        <p:grpSpPr>
          <a:xfrm>
            <a:off x="7316688" y="3230515"/>
            <a:ext cx="432048" cy="584349"/>
            <a:chOff x="7312496" y="3492723"/>
            <a:chExt cx="432048" cy="584349"/>
          </a:xfrm>
        </p:grpSpPr>
        <p:sp>
          <p:nvSpPr>
            <p:cNvPr id="59" name="橢圓 58"/>
            <p:cNvSpPr/>
            <p:nvPr/>
          </p:nvSpPr>
          <p:spPr>
            <a:xfrm>
              <a:off x="7358284" y="3492723"/>
              <a:ext cx="360000" cy="5040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txBody>
            <a:bodyPr rtlCol="0" anchor="ctr">
              <a:spAutoFit/>
            </a:bodyPr>
            <a:lstStyle/>
            <a:p>
              <a:pPr marL="457200" algn="ctr">
                <a:spcBef>
                  <a:spcPts val="600"/>
                </a:spcBef>
              </a:pPr>
              <a:endParaRPr lang="zh-TW" altLang="en-US" sz="3500" b="1" i="1" dirty="0">
                <a:latin typeface="Times New Roman" pitchFamily="18" charset="0"/>
                <a:ea typeface="新細明體" charset="-12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矩形 59"/>
                <p:cNvSpPr/>
                <p:nvPr/>
              </p:nvSpPr>
              <p:spPr>
                <a:xfrm>
                  <a:off x="7312496" y="3676962"/>
                  <a:ext cx="432048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altLang="zh-TW" sz="200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altLang="zh-TW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altLang="zh-TW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𝑇</m:t>
                            </m:r>
                            <m:r>
                              <a:rPr lang="en-US" altLang="zh-TW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 </m:t>
                            </m:r>
                          </m:e>
                        </m:acc>
                        <m:r>
                          <a:rPr lang="en-US" altLang="zh-TW" sz="20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</m:oMath>
                    </m:oMathPara>
                  </a14:m>
                  <a:endParaRPr lang="zh-TW" alt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矩形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12496" y="3676962"/>
                  <a:ext cx="432048" cy="400110"/>
                </a:xfrm>
                <a:prstGeom prst="rect">
                  <a:avLst/>
                </a:prstGeom>
                <a:blipFill rotWithShape="1"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1" name="橢圓 60"/>
          <p:cNvSpPr/>
          <p:nvPr/>
        </p:nvSpPr>
        <p:spPr>
          <a:xfrm>
            <a:off x="5756488" y="3932662"/>
            <a:ext cx="360000" cy="324000"/>
          </a:xfrm>
          <a:prstGeom prst="ellipse">
            <a:avLst/>
          </a:prstGeom>
          <a:ln w="12700">
            <a:solidFill>
              <a:srgbClr val="FF0000"/>
            </a:solidFill>
          </a:ln>
        </p:spPr>
        <p:txBody>
          <a:bodyPr rtlCol="0" anchor="ctr">
            <a:spAutoFit/>
          </a:bodyPr>
          <a:lstStyle/>
          <a:p>
            <a:pPr marL="457200" algn="ctr">
              <a:spcBef>
                <a:spcPts val="600"/>
              </a:spcBef>
            </a:pPr>
            <a:endParaRPr lang="zh-TW" altLang="en-US" sz="3500" b="1" i="1" dirty="0"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sp>
        <p:nvSpPr>
          <p:cNvPr id="62" name="橢圓 61"/>
          <p:cNvSpPr/>
          <p:nvPr/>
        </p:nvSpPr>
        <p:spPr>
          <a:xfrm>
            <a:off x="7802096" y="3955362"/>
            <a:ext cx="360000" cy="324000"/>
          </a:xfrm>
          <a:prstGeom prst="ellipse">
            <a:avLst/>
          </a:prstGeom>
          <a:ln w="12700">
            <a:solidFill>
              <a:srgbClr val="FF0000"/>
            </a:solidFill>
          </a:ln>
        </p:spPr>
        <p:txBody>
          <a:bodyPr rtlCol="0" anchor="ctr">
            <a:spAutoFit/>
          </a:bodyPr>
          <a:lstStyle/>
          <a:p>
            <a:pPr marL="457200" algn="ctr">
              <a:spcBef>
                <a:spcPts val="600"/>
              </a:spcBef>
            </a:pPr>
            <a:endParaRPr lang="zh-TW" altLang="en-US" sz="3500" b="1" i="1" dirty="0"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grpSp>
        <p:nvGrpSpPr>
          <p:cNvPr id="64" name="群組 63"/>
          <p:cNvGrpSpPr/>
          <p:nvPr/>
        </p:nvGrpSpPr>
        <p:grpSpPr>
          <a:xfrm>
            <a:off x="7277824" y="3944104"/>
            <a:ext cx="432048" cy="584349"/>
            <a:chOff x="7312496" y="3492723"/>
            <a:chExt cx="432048" cy="584349"/>
          </a:xfrm>
        </p:grpSpPr>
        <p:sp>
          <p:nvSpPr>
            <p:cNvPr id="65" name="橢圓 64"/>
            <p:cNvSpPr/>
            <p:nvPr/>
          </p:nvSpPr>
          <p:spPr>
            <a:xfrm>
              <a:off x="7358284" y="3492723"/>
              <a:ext cx="360000" cy="5040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txBody>
            <a:bodyPr rtlCol="0" anchor="ctr">
              <a:spAutoFit/>
            </a:bodyPr>
            <a:lstStyle/>
            <a:p>
              <a:pPr marL="457200" algn="ctr">
                <a:spcBef>
                  <a:spcPts val="600"/>
                </a:spcBef>
              </a:pPr>
              <a:endParaRPr lang="zh-TW" altLang="en-US" sz="3500" b="1" i="1" dirty="0">
                <a:latin typeface="Times New Roman" pitchFamily="18" charset="0"/>
                <a:ea typeface="新細明體" charset="-12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矩形 65"/>
                <p:cNvSpPr/>
                <p:nvPr/>
              </p:nvSpPr>
              <p:spPr>
                <a:xfrm>
                  <a:off x="7312496" y="3676962"/>
                  <a:ext cx="432048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altLang="zh-TW" sz="200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altLang="zh-TW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altLang="zh-TW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𝑇</m:t>
                            </m:r>
                            <m:r>
                              <a:rPr lang="en-US" altLang="zh-TW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 </m:t>
                            </m:r>
                          </m:e>
                        </m:acc>
                        <m:r>
                          <a:rPr lang="en-US" altLang="zh-TW" sz="20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</m:oMath>
                    </m:oMathPara>
                  </a14:m>
                  <a:endParaRPr lang="zh-TW" alt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66" name="矩形 6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12496" y="3676962"/>
                  <a:ext cx="432048" cy="400110"/>
                </a:xfrm>
                <a:prstGeom prst="rect">
                  <a:avLst/>
                </a:prstGeom>
                <a:blipFill rotWithShape="1"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09808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矩形 2"/>
          <p:cNvSpPr>
            <a:spLocks noChangeArrowheads="1"/>
          </p:cNvSpPr>
          <p:nvPr/>
        </p:nvSpPr>
        <p:spPr bwMode="auto">
          <a:xfrm>
            <a:off x="0" y="201613"/>
            <a:ext cx="91440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Sampling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48880"/>
            <a:ext cx="8339328" cy="33467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539552" y="1246777"/>
                <a:ext cx="5329302" cy="6700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600" i="1" smtClean="0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altLang="zh-TW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600" i="1">
                            <a:latin typeface="Cambria Math"/>
                          </a:rPr>
                          <m:t>𝑡</m:t>
                        </m:r>
                      </m:e>
                    </m:d>
                    <m:groupChr>
                      <m:groupChrPr>
                        <m:chr m:val="↔"/>
                        <m:vertJc m:val="bot"/>
                        <m:ctrlPr>
                          <a:rPr lang="en-US" altLang="zh-TW" sz="2600" i="1" smtClean="0">
                            <a:latin typeface="Cambria Math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zh-TW" sz="2600" b="0" i="1" smtClean="0">
                            <a:latin typeface="Cambria Math"/>
                          </a:rPr>
                          <m:t>𝐹</m:t>
                        </m:r>
                      </m:e>
                    </m:groupChr>
                    <m:r>
                      <a:rPr lang="en-US" altLang="zh-TW" sz="2600" b="0" i="1" smtClean="0">
                        <a:latin typeface="Cambria Math"/>
                      </a:rPr>
                      <m:t>𝑋</m:t>
                    </m:r>
                    <m:r>
                      <a:rPr lang="en-US" altLang="zh-TW" sz="2600" b="0" i="1" smtClean="0">
                        <a:latin typeface="Cambria Math"/>
                      </a:rPr>
                      <m:t>(</m:t>
                    </m:r>
                    <m:r>
                      <a:rPr lang="en-US" altLang="zh-TW" sz="2600" b="0" i="1" smtClean="0">
                        <a:latin typeface="Cambria Math"/>
                      </a:rPr>
                      <m:t>𝑗</m:t>
                    </m:r>
                    <m:r>
                      <a:rPr lang="zh-TW" altLang="en-US" sz="2600" b="0" i="1" smtClean="0">
                        <a:latin typeface="Cambria Math"/>
                      </a:rPr>
                      <m:t>𝜔</m:t>
                    </m:r>
                    <m:r>
                      <a:rPr lang="en-US" altLang="zh-TW" sz="26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2600" dirty="0" smtClean="0"/>
                  <a:t>,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6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600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2600" b="0" i="1" dirty="0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altLang="zh-TW" sz="2600" b="0" i="1" dirty="0" smtClean="0">
                        <a:latin typeface="Cambria Math"/>
                      </a:rPr>
                      <m:t>(</m:t>
                    </m:r>
                    <m:r>
                      <a:rPr lang="en-US" altLang="zh-TW" sz="2600" b="0" i="1" dirty="0" smtClean="0">
                        <a:latin typeface="Cambria Math"/>
                      </a:rPr>
                      <m:t>𝑡</m:t>
                    </m:r>
                    <m:r>
                      <a:rPr lang="en-US" altLang="zh-TW" sz="2600" b="0" i="1" dirty="0" smtClean="0">
                        <a:latin typeface="Cambria Math"/>
                      </a:rPr>
                      <m:t>)</m:t>
                    </m:r>
                    <m:groupChr>
                      <m:groupChrPr>
                        <m:chr m:val="↔"/>
                        <m:vertJc m:val="bot"/>
                        <m:ctrlPr>
                          <a:rPr lang="en-US" altLang="zh-TW" sz="2600" i="1">
                            <a:latin typeface="Cambria Math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zh-TW" sz="2600" i="1">
                            <a:latin typeface="Cambria Math"/>
                          </a:rPr>
                          <m:t>𝐹</m:t>
                        </m:r>
                      </m:e>
                    </m:groupChr>
                    <m:sSub>
                      <m:sSubPr>
                        <m:ctrlPr>
                          <a:rPr lang="en-US" altLang="zh-TW" sz="26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600" b="0" i="1" dirty="0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altLang="zh-TW" sz="2600" i="1" dirty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altLang="zh-TW" sz="2600" b="0" i="1" dirty="0" smtClean="0">
                        <a:latin typeface="Cambria Math"/>
                      </a:rPr>
                      <m:t>(</m:t>
                    </m:r>
                    <m:r>
                      <a:rPr lang="en-US" altLang="zh-TW" sz="2600" b="0" i="1" dirty="0" smtClean="0">
                        <a:latin typeface="Cambria Math"/>
                      </a:rPr>
                      <m:t>𝑗</m:t>
                    </m:r>
                    <m:r>
                      <a:rPr lang="zh-TW" altLang="en-US" sz="2600" i="1">
                        <a:latin typeface="Cambria Math"/>
                      </a:rPr>
                      <m:t>𝜔</m:t>
                    </m:r>
                    <m:r>
                      <a:rPr lang="en-US" altLang="zh-TW" sz="2600" b="0" i="1" dirty="0" smtClean="0">
                        <a:latin typeface="Cambria Math"/>
                      </a:rPr>
                      <m:t>)</m:t>
                    </m:r>
                  </m:oMath>
                </a14:m>
                <a:endParaRPr lang="zh-TW" altLang="en-US" sz="2600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246777"/>
                <a:ext cx="5329302" cy="670055"/>
              </a:xfrm>
              <a:prstGeom prst="rect">
                <a:avLst/>
              </a:prstGeom>
              <a:blipFill rotWithShape="1">
                <a:blip r:embed="rId3"/>
                <a:stretch>
                  <a:fillRect b="-1926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群組 8"/>
          <p:cNvGrpSpPr/>
          <p:nvPr/>
        </p:nvGrpSpPr>
        <p:grpSpPr>
          <a:xfrm>
            <a:off x="2123728" y="891786"/>
            <a:ext cx="1692188" cy="492443"/>
            <a:chOff x="4932040" y="1052736"/>
            <a:chExt cx="1692188" cy="492443"/>
          </a:xfrm>
        </p:grpSpPr>
        <p:sp>
          <p:nvSpPr>
            <p:cNvPr id="5" name="文字方塊 4"/>
            <p:cNvSpPr txBox="1"/>
            <p:nvPr/>
          </p:nvSpPr>
          <p:spPr>
            <a:xfrm>
              <a:off x="4932040" y="1052736"/>
              <a:ext cx="169218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600" dirty="0" smtClean="0">
                  <a:solidFill>
                    <a:srgbClr val="FF0000"/>
                  </a:solidFill>
                </a:rPr>
                <a:t>sampling</a:t>
              </a:r>
              <a:endParaRPr lang="zh-TW" altLang="en-US" sz="2600" dirty="0">
                <a:solidFill>
                  <a:srgbClr val="FF0000"/>
                </a:solidFill>
              </a:endParaRPr>
            </a:p>
          </p:txBody>
        </p:sp>
        <p:cxnSp>
          <p:nvCxnSpPr>
            <p:cNvPr id="8" name="直線單箭頭接點 7"/>
            <p:cNvCxnSpPr/>
            <p:nvPr/>
          </p:nvCxnSpPr>
          <p:spPr>
            <a:xfrm>
              <a:off x="5042188" y="1545179"/>
              <a:ext cx="126000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1763688" y="2195572"/>
                <a:ext cx="98482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i="1" smtClean="0">
                          <a:latin typeface="Cambria Math"/>
                        </a:rPr>
                        <m:t>𝑋</m:t>
                      </m:r>
                      <m:r>
                        <a:rPr lang="en-US" altLang="zh-TW" sz="2200" i="1" smtClean="0">
                          <a:latin typeface="Cambria Math"/>
                        </a:rPr>
                        <m:t>(</m:t>
                      </m:r>
                      <m:r>
                        <a:rPr lang="en-US" altLang="zh-TW" sz="2200" i="1" smtClean="0">
                          <a:latin typeface="Cambria Math"/>
                        </a:rPr>
                        <m:t>𝑗</m:t>
                      </m:r>
                      <m:r>
                        <a:rPr lang="zh-TW" altLang="en-US" sz="2200" i="1">
                          <a:latin typeface="Cambria Math"/>
                        </a:rPr>
                        <m:t>𝜔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2195572"/>
                <a:ext cx="984821" cy="430887"/>
              </a:xfrm>
              <a:prstGeom prst="rect">
                <a:avLst/>
              </a:prstGeom>
              <a:blipFill rotWithShape="1">
                <a:blip r:embed="rId4"/>
                <a:stretch>
                  <a:fillRect r="-617" b="-154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581177" y="2875002"/>
                <a:ext cx="46019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200" i="1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1177" y="2875002"/>
                <a:ext cx="460191" cy="43088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/>
          <p:cNvSpPr/>
          <p:nvPr/>
        </p:nvSpPr>
        <p:spPr>
          <a:xfrm>
            <a:off x="1415395" y="3018935"/>
            <a:ext cx="32733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200" dirty="0" smtClean="0"/>
              <a:t>0</a:t>
            </a:r>
            <a:endParaRPr lang="zh-TW" alt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6548087" y="1844824"/>
                <a:ext cx="1109663" cy="4569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i="1" dirty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altLang="zh-TW" sz="2200" i="1" dirty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altLang="zh-TW" sz="2200" i="1" dirty="0">
                          <a:latin typeface="Cambria Math"/>
                        </a:rPr>
                        <m:t>(</m:t>
                      </m:r>
                      <m:r>
                        <a:rPr lang="en-US" altLang="zh-TW" sz="2200" i="1" dirty="0">
                          <a:latin typeface="Cambria Math"/>
                        </a:rPr>
                        <m:t>𝑗</m:t>
                      </m:r>
                      <m:r>
                        <a:rPr lang="zh-TW" altLang="en-US" sz="2200" i="1">
                          <a:latin typeface="Cambria Math"/>
                        </a:rPr>
                        <m:t>𝜔</m:t>
                      </m:r>
                      <m:r>
                        <a:rPr lang="en-US" altLang="zh-TW" sz="2200" i="1" dirty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8087" y="1844824"/>
                <a:ext cx="1109663" cy="456985"/>
              </a:xfrm>
              <a:prstGeom prst="rect">
                <a:avLst/>
              </a:prstGeom>
              <a:blipFill rotWithShape="1">
                <a:blip r:embed="rId6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5558906" y="3445934"/>
                <a:ext cx="558293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2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8906" y="3445934"/>
                <a:ext cx="558293" cy="43088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7067960" y="3184974"/>
                <a:ext cx="558293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2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7960" y="3184974"/>
                <a:ext cx="558293" cy="43088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群組 20"/>
          <p:cNvGrpSpPr/>
          <p:nvPr/>
        </p:nvGrpSpPr>
        <p:grpSpPr>
          <a:xfrm>
            <a:off x="2987824" y="2576517"/>
            <a:ext cx="1692188" cy="492443"/>
            <a:chOff x="4932040" y="1052736"/>
            <a:chExt cx="1692188" cy="492443"/>
          </a:xfrm>
        </p:grpSpPr>
        <p:sp>
          <p:nvSpPr>
            <p:cNvPr id="22" name="文字方塊 21"/>
            <p:cNvSpPr txBox="1"/>
            <p:nvPr/>
          </p:nvSpPr>
          <p:spPr>
            <a:xfrm>
              <a:off x="4932040" y="1052736"/>
              <a:ext cx="169218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600" dirty="0" smtClean="0">
                  <a:solidFill>
                    <a:srgbClr val="FF0000"/>
                  </a:solidFill>
                </a:rPr>
                <a:t>sampling</a:t>
              </a:r>
              <a:endParaRPr lang="zh-TW" altLang="en-US" sz="2600" dirty="0">
                <a:solidFill>
                  <a:srgbClr val="FF0000"/>
                </a:solidFill>
              </a:endParaRPr>
            </a:p>
          </p:txBody>
        </p:sp>
        <p:cxnSp>
          <p:nvCxnSpPr>
            <p:cNvPr id="23" name="直線單箭頭接點 22"/>
            <p:cNvCxnSpPr/>
            <p:nvPr/>
          </p:nvCxnSpPr>
          <p:spPr>
            <a:xfrm>
              <a:off x="5042188" y="1545179"/>
              <a:ext cx="126000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8045318" y="2303397"/>
                <a:ext cx="713785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2</m:t>
                      </m:r>
                      <m:sSub>
                        <m:sSubPr>
                          <m:ctrlPr>
                            <a:rPr lang="en-US" altLang="zh-TW" sz="22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2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5318" y="2303397"/>
                <a:ext cx="713785" cy="43088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/>
              <p:cNvSpPr/>
              <p:nvPr/>
            </p:nvSpPr>
            <p:spPr>
              <a:xfrm>
                <a:off x="6677166" y="2344608"/>
                <a:ext cx="558293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2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7166" y="2344608"/>
                <a:ext cx="558293" cy="43088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/>
              <p:cNvSpPr/>
              <p:nvPr/>
            </p:nvSpPr>
            <p:spPr>
              <a:xfrm>
                <a:off x="8686422" y="2834065"/>
                <a:ext cx="46019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200" i="1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6422" y="2834065"/>
                <a:ext cx="460191" cy="43088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矩形 26"/>
          <p:cNvSpPr/>
          <p:nvPr/>
        </p:nvSpPr>
        <p:spPr>
          <a:xfrm>
            <a:off x="4973460" y="3064765"/>
            <a:ext cx="32733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200" dirty="0" smtClean="0"/>
              <a:t>0</a:t>
            </a:r>
            <a:endParaRPr lang="zh-TW" altLang="en-US" sz="2200" dirty="0"/>
          </a:p>
        </p:txBody>
      </p:sp>
      <p:cxnSp>
        <p:nvCxnSpPr>
          <p:cNvPr id="28" name="直線接點 27"/>
          <p:cNvCxnSpPr/>
          <p:nvPr/>
        </p:nvCxnSpPr>
        <p:spPr>
          <a:xfrm flipH="1">
            <a:off x="7172755" y="3522899"/>
            <a:ext cx="98879" cy="144016"/>
          </a:xfrm>
          <a:prstGeom prst="line">
            <a:avLst/>
          </a:prstGeom>
          <a:ln w="57150" cmpd="dbl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6876256" y="3607646"/>
                <a:ext cx="434989" cy="6685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0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zh-TW" altLang="en-US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zh-TW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3607646"/>
                <a:ext cx="434989" cy="668516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7320904" y="3755172"/>
                <a:ext cx="1766393" cy="400110"/>
              </a:xfrm>
              <a:prstGeom prst="rect">
                <a:avLst/>
              </a:prstGeom>
            </p:spPr>
            <p:txBody>
              <a:bodyPr wrap="square" lIns="0" rIns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000" b="0" i="1" smtClean="0">
                        <a:solidFill>
                          <a:srgbClr val="002060"/>
                        </a:solidFill>
                        <a:latin typeface="Cambria Math"/>
                      </a:rPr>
                      <m:t>(=2</m:t>
                    </m:r>
                    <m:r>
                      <a:rPr lang="zh-TW" altLang="en-US" sz="2000" b="0" i="1" smtClean="0">
                        <a:solidFill>
                          <a:srgbClr val="002060"/>
                        </a:solidFill>
                        <a:latin typeface="Cambria Math"/>
                      </a:rPr>
                      <m:t>𝜋</m:t>
                    </m:r>
                  </m:oMath>
                </a14:m>
                <a:r>
                  <a:rPr lang="en-US" altLang="zh-TW" sz="2000" dirty="0" smtClean="0">
                    <a:solidFill>
                      <a:srgbClr val="002060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altLang="zh-TW" sz="2000" i="1" smtClean="0">
                        <a:solidFill>
                          <a:srgbClr val="002060"/>
                        </a:solidFill>
                        <a:latin typeface="Cambria Math"/>
                      </a:rPr>
                      <m:t>𝑇</m:t>
                    </m:r>
                    <m:r>
                      <a:rPr lang="en-US" altLang="zh-TW" sz="2000" i="1" smtClean="0">
                        <a:solidFill>
                          <a:srgbClr val="002060"/>
                        </a:solidFill>
                        <a:latin typeface="Cambria Math"/>
                      </a:rPr>
                      <m:t>=1)</m:t>
                    </m:r>
                  </m:oMath>
                </a14:m>
                <a:r>
                  <a:rPr lang="en-US" altLang="zh-TW" sz="2000" dirty="0" smtClean="0">
                    <a:solidFill>
                      <a:srgbClr val="002060"/>
                    </a:solidFill>
                  </a:rPr>
                  <a:t> </a:t>
                </a:r>
                <a:endParaRPr lang="zh-TW" alt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0904" y="3755172"/>
                <a:ext cx="1766393" cy="400110"/>
              </a:xfrm>
              <a:prstGeom prst="rect">
                <a:avLst/>
              </a:prstGeom>
              <a:blipFill rotWithShape="1">
                <a:blip r:embed="rId13"/>
                <a:stretch>
                  <a:fillRect l="-6897" t="-7576" r="-4138" b="-257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/>
              <p:cNvSpPr/>
              <p:nvPr/>
            </p:nvSpPr>
            <p:spPr>
              <a:xfrm>
                <a:off x="251520" y="3314657"/>
                <a:ext cx="4250468" cy="10633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altLang="zh-TW" sz="2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6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26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6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600" b="0" i="1" smtClean="0">
                              <a:latin typeface="Cambria Math"/>
                            </a:rPr>
                            <m:t>𝑛</m:t>
                          </m:r>
                        </m:sub>
                        <m:sup/>
                        <m:e>
                          <m:r>
                            <a:rPr lang="en-US" altLang="zh-TW" sz="2600" b="0" i="1" smtClean="0">
                              <a:latin typeface="Cambria Math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26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</m:e>
                      </m:nary>
                      <m:r>
                        <a:rPr lang="zh-TW" altLang="en-US" sz="2600" b="0" i="1" smtClean="0">
                          <a:latin typeface="Cambria Math"/>
                        </a:rPr>
                        <m:t>𝛿</m:t>
                      </m:r>
                      <m:r>
                        <a:rPr lang="en-US" altLang="zh-TW" sz="26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6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600" b="0" i="1" smtClean="0">
                          <a:latin typeface="Cambria Math"/>
                        </a:rPr>
                        <m:t>−</m:t>
                      </m:r>
                      <m:r>
                        <a:rPr lang="en-US" altLang="zh-TW" sz="2600" b="0" i="1" smtClean="0">
                          <a:latin typeface="Cambria Math"/>
                        </a:rPr>
                        <m:t>𝑛</m:t>
                      </m:r>
                      <m:r>
                        <a:rPr lang="en-US" altLang="zh-TW" sz="2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600" dirty="0"/>
              </a:p>
            </p:txBody>
          </p:sp>
        </mc:Choice>
        <mc:Fallback xmlns=""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314657"/>
                <a:ext cx="4250468" cy="1063304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矩形 33"/>
          <p:cNvSpPr/>
          <p:nvPr/>
        </p:nvSpPr>
        <p:spPr>
          <a:xfrm>
            <a:off x="1229960" y="4499828"/>
            <a:ext cx="12792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smtClean="0">
                <a:solidFill>
                  <a:srgbClr val="C00000"/>
                </a:solidFill>
              </a:rPr>
              <a:t>0   1  2    3</a:t>
            </a:r>
            <a:endParaRPr lang="zh-TW" altLang="en-US" sz="20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/>
              <p:cNvSpPr/>
              <p:nvPr/>
            </p:nvSpPr>
            <p:spPr>
              <a:xfrm>
                <a:off x="2504974" y="4334606"/>
                <a:ext cx="36625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1" name="矩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4974" y="4334606"/>
                <a:ext cx="366254" cy="430887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群組 35"/>
          <p:cNvGrpSpPr/>
          <p:nvPr/>
        </p:nvGrpSpPr>
        <p:grpSpPr>
          <a:xfrm>
            <a:off x="3140224" y="4160693"/>
            <a:ext cx="1692188" cy="636459"/>
            <a:chOff x="4932040" y="1052736"/>
            <a:chExt cx="1692188" cy="6364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文字方塊 36"/>
                <p:cNvSpPr txBox="1"/>
                <p:nvPr/>
              </p:nvSpPr>
              <p:spPr>
                <a:xfrm>
                  <a:off x="4932040" y="1052736"/>
                  <a:ext cx="1692188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brk m:alnAt="2"/>
                        </m:rPr>
                        <a:rPr lang="en-US" altLang="zh-TW" sz="26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𝐹</m:t>
                      </m:r>
                    </m:oMath>
                  </a14:m>
                  <a:r>
                    <a:rPr lang="en-US" altLang="zh-TW" sz="2600" dirty="0" smtClean="0">
                      <a:solidFill>
                        <a:srgbClr val="FF0000"/>
                      </a:solidFill>
                    </a:rPr>
                    <a:t>(chap4)</a:t>
                  </a:r>
                  <a:endParaRPr lang="zh-TW" altLang="en-US" sz="2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文字方塊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2040" y="1052736"/>
                  <a:ext cx="1692188" cy="492443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t="-10000" b="-325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8" name="直線單箭頭接點 37"/>
            <p:cNvCxnSpPr/>
            <p:nvPr/>
          </p:nvCxnSpPr>
          <p:spPr>
            <a:xfrm>
              <a:off x="5042188" y="1545179"/>
              <a:ext cx="1260000" cy="14401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群組 38"/>
          <p:cNvGrpSpPr/>
          <p:nvPr/>
        </p:nvGrpSpPr>
        <p:grpSpPr>
          <a:xfrm>
            <a:off x="3131840" y="5168805"/>
            <a:ext cx="1692188" cy="492443"/>
            <a:chOff x="4932040" y="1052736"/>
            <a:chExt cx="1692188" cy="4924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文字方塊 39"/>
                <p:cNvSpPr txBox="1"/>
                <p:nvPr/>
              </p:nvSpPr>
              <p:spPr>
                <a:xfrm>
                  <a:off x="4932040" y="1052736"/>
                  <a:ext cx="1692188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brk m:alnAt="2"/>
                        </m:rPr>
                        <a:rPr lang="en-US" altLang="zh-TW" sz="2600" i="1">
                          <a:solidFill>
                            <a:srgbClr val="FF0000"/>
                          </a:solidFill>
                          <a:latin typeface="Cambria Math"/>
                        </a:rPr>
                        <m:t>𝐹</m:t>
                      </m:r>
                    </m:oMath>
                  </a14:m>
                  <a:r>
                    <a:rPr lang="en-US" altLang="zh-TW" sz="2600" dirty="0">
                      <a:solidFill>
                        <a:srgbClr val="FF0000"/>
                      </a:solidFill>
                    </a:rPr>
                    <a:t>(</a:t>
                  </a:r>
                  <a:r>
                    <a:rPr lang="en-US" altLang="zh-TW" sz="2600" dirty="0" smtClean="0">
                      <a:solidFill>
                        <a:srgbClr val="FF0000"/>
                      </a:solidFill>
                    </a:rPr>
                    <a:t>chap5)</a:t>
                  </a:r>
                  <a:endParaRPr lang="zh-TW" altLang="en-US" sz="2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文字方塊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2040" y="1052736"/>
                  <a:ext cx="1692188" cy="492443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t="-9877" b="-30864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1" name="直線單箭頭接點 40"/>
            <p:cNvCxnSpPr/>
            <p:nvPr/>
          </p:nvCxnSpPr>
          <p:spPr>
            <a:xfrm>
              <a:off x="5042188" y="1545179"/>
              <a:ext cx="126000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34"/>
              <p:cNvSpPr/>
              <p:nvPr/>
            </p:nvSpPr>
            <p:spPr>
              <a:xfrm>
                <a:off x="6084168" y="4504848"/>
                <a:ext cx="57708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zh-TW" altLang="en-US" sz="2200" i="1">
                          <a:solidFill>
                            <a:schemeClr val="tx1"/>
                          </a:solidFill>
                          <a:latin typeface="Cambria Math"/>
                        </a:rPr>
                        <m:t>𝜋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矩形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4504848"/>
                <a:ext cx="577081" cy="430887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矩形 41"/>
              <p:cNvSpPr/>
              <p:nvPr/>
            </p:nvSpPr>
            <p:spPr>
              <a:xfrm>
                <a:off x="251520" y="5075892"/>
                <a:ext cx="878510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600" i="1" smtClean="0">
                          <a:latin typeface="Cambria Math"/>
                        </a:rPr>
                        <m:t>𝑥</m:t>
                      </m:r>
                      <m:r>
                        <a:rPr lang="en-US" altLang="zh-TW" sz="2600" b="0" i="1" smtClean="0">
                          <a:latin typeface="Cambria Math"/>
                        </a:rPr>
                        <m:t>[</m:t>
                      </m:r>
                      <m:r>
                        <a:rPr lang="en-US" altLang="zh-TW" sz="2600" b="0" i="1" smtClean="0">
                          <a:latin typeface="Cambria Math"/>
                        </a:rPr>
                        <m:t>𝑛</m:t>
                      </m:r>
                      <m:r>
                        <a:rPr lang="en-US" altLang="zh-TW" sz="2600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sz="2600" dirty="0"/>
              </a:p>
            </p:txBody>
          </p:sp>
        </mc:Choice>
        <mc:Fallback xmlns="">
          <p:sp>
            <p:nvSpPr>
              <p:cNvPr id="42" name="矩形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075892"/>
                <a:ext cx="878510" cy="492443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矩形 42"/>
              <p:cNvSpPr/>
              <p:nvPr/>
            </p:nvSpPr>
            <p:spPr>
              <a:xfrm>
                <a:off x="2521908" y="5342718"/>
                <a:ext cx="415498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i="1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43" name="矩形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1908" y="5342718"/>
                <a:ext cx="415498" cy="430887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矩形 45"/>
          <p:cNvSpPr/>
          <p:nvPr/>
        </p:nvSpPr>
        <p:spPr>
          <a:xfrm>
            <a:off x="1234155" y="5516407"/>
            <a:ext cx="12792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smtClean="0"/>
              <a:t>0   1  2    3</a:t>
            </a:r>
            <a:endParaRPr lang="zh-TW" altLang="en-US" sz="2000" dirty="0"/>
          </a:p>
        </p:txBody>
      </p:sp>
      <p:sp>
        <p:nvSpPr>
          <p:cNvPr id="45" name="向上箭號 44"/>
          <p:cNvSpPr/>
          <p:nvPr/>
        </p:nvSpPr>
        <p:spPr>
          <a:xfrm>
            <a:off x="2473523" y="4797152"/>
            <a:ext cx="442293" cy="432048"/>
          </a:xfrm>
          <a:prstGeom prst="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457200" algn="ctr">
              <a:spcBef>
                <a:spcPts val="600"/>
              </a:spcBef>
            </a:pPr>
            <a:endParaRPr lang="zh-TW" altLang="en-US" sz="3500" b="1" i="1" dirty="0"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矩形 46"/>
              <p:cNvSpPr/>
              <p:nvPr/>
            </p:nvSpPr>
            <p:spPr>
              <a:xfrm>
                <a:off x="5401293" y="5859067"/>
                <a:ext cx="928780" cy="4419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2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200" i="1">
                              <a:latin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200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2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200" i="1"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47" name="矩形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1293" y="5859067"/>
                <a:ext cx="928780" cy="441916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矩形 49"/>
              <p:cNvSpPr/>
              <p:nvPr/>
            </p:nvSpPr>
            <p:spPr>
              <a:xfrm>
                <a:off x="5982564" y="5385130"/>
                <a:ext cx="58432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2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0" name="矩形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2564" y="5385130"/>
                <a:ext cx="584327" cy="430887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矩形 47"/>
              <p:cNvSpPr/>
              <p:nvPr/>
            </p:nvSpPr>
            <p:spPr>
              <a:xfrm>
                <a:off x="6947710" y="5736919"/>
                <a:ext cx="1508105" cy="4538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2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2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2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𝑗</m:t>
                          </m:r>
                          <m:d>
                            <m:dPr>
                              <m:ctrlPr>
                                <a:rPr lang="en-US" altLang="zh-TW" sz="22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2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2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TW" sz="22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TW" sz="22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altLang="zh-TW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zh-TW" altLang="en-US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e>
                          </m:d>
                          <m:r>
                            <a:rPr lang="en-US" altLang="zh-TW" sz="22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8" name="矩形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7710" y="5736919"/>
                <a:ext cx="1508105" cy="453842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字方塊 48"/>
              <p:cNvSpPr txBox="1"/>
              <p:nvPr/>
            </p:nvSpPr>
            <p:spPr>
              <a:xfrm>
                <a:off x="7561778" y="5911140"/>
                <a:ext cx="1287429" cy="4686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altLang="zh-TW" sz="22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𝑇</m:t>
                          </m:r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bar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zh-TW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文字方塊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1778" y="5911140"/>
                <a:ext cx="1287429" cy="468654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直線單箭頭接點 53"/>
          <p:cNvCxnSpPr>
            <a:stCxn id="47" idx="0"/>
          </p:cNvCxnSpPr>
          <p:nvPr/>
        </p:nvCxnSpPr>
        <p:spPr>
          <a:xfrm flipV="1">
            <a:off x="5865683" y="5620599"/>
            <a:ext cx="74469" cy="23846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直線單箭頭接點 57"/>
          <p:cNvCxnSpPr/>
          <p:nvPr/>
        </p:nvCxnSpPr>
        <p:spPr>
          <a:xfrm flipV="1">
            <a:off x="7668344" y="5502528"/>
            <a:ext cx="142596" cy="238469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矩形 58"/>
              <p:cNvSpPr/>
              <p:nvPr/>
            </p:nvSpPr>
            <p:spPr>
              <a:xfrm>
                <a:off x="8282548" y="5177573"/>
                <a:ext cx="46019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200" i="1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59" name="矩形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2548" y="5177573"/>
                <a:ext cx="460191" cy="430887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矩形 4"/>
          <p:cNvSpPr>
            <a:spLocks noChangeArrowheads="1"/>
          </p:cNvSpPr>
          <p:nvPr/>
        </p:nvSpPr>
        <p:spPr bwMode="auto">
          <a:xfrm>
            <a:off x="0" y="201613"/>
            <a:ext cx="91440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SzPct val="70000"/>
            </a:pPr>
            <a:r>
              <a:rPr kumimoji="0" lang="en-US" altLang="zh-TW" sz="40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Aliasing Effect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395536" y="1157843"/>
                <a:ext cx="7344816" cy="1292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1000"/>
                  </a:spcBef>
                </a:pPr>
                <a14:m>
                  <m:oMath xmlns:m="http://schemas.openxmlformats.org/officeDocument/2006/math">
                    <m:r>
                      <a:rPr lang="en-US" altLang="zh-TW" sz="2600" b="0" i="1" smtClean="0">
                        <a:latin typeface="Cambria Math"/>
                      </a:rPr>
                      <m:t>𝑧</m:t>
                    </m:r>
                    <m:d>
                      <m:dPr>
                        <m:ctrlPr>
                          <a:rPr lang="en-US" altLang="zh-TW" sz="2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6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600" b="0" i="1" smtClean="0">
                        <a:latin typeface="Cambria Math"/>
                      </a:rPr>
                      <m:t>=</m:t>
                    </m:r>
                    <m:r>
                      <a:rPr lang="en-US" altLang="zh-TW" sz="2600" b="0" i="1" smtClean="0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altLang="zh-TW" sz="2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6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600" b="0" i="1" smtClean="0">
                        <a:latin typeface="Cambria Math"/>
                      </a:rPr>
                      <m:t>+</m:t>
                    </m:r>
                    <m:r>
                      <a:rPr lang="en-US" altLang="zh-TW" sz="2600" i="1"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en-US" altLang="zh-TW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6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600" b="0" i="1" smtClean="0">
                        <a:latin typeface="Cambria Math"/>
                      </a:rPr>
                      <m:t>=</m:t>
                    </m:r>
                    <m:r>
                      <a:rPr lang="en-US" altLang="zh-TW" sz="2600" i="1">
                        <a:latin typeface="Cambria Math"/>
                      </a:rPr>
                      <m:t>𝐴</m:t>
                    </m:r>
                    <m:func>
                      <m:funcPr>
                        <m:ctrlPr>
                          <a:rPr lang="en-US" altLang="zh-TW" sz="26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600">
                            <a:latin typeface="Cambria Math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en-US" altLang="zh-TW" sz="2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sz="26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6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func>
                    <m:r>
                      <a:rPr lang="en-US" altLang="zh-TW" sz="2600" i="1">
                        <a:latin typeface="Cambria Math"/>
                      </a:rPr>
                      <m:t>𝑡</m:t>
                    </m:r>
                    <m:r>
                      <a:rPr lang="en-US" altLang="zh-TW" sz="2600" b="0" i="1" smtClean="0">
                        <a:latin typeface="Cambria Math"/>
                      </a:rPr>
                      <m:t>+</m:t>
                    </m:r>
                  </m:oMath>
                </a14:m>
                <a:r>
                  <a:rPr lang="en-US" altLang="zh-TW" sz="2600" dirty="0"/>
                  <a:t> </a:t>
                </a:r>
                <a14:m>
                  <m:oMath xmlns:m="http://schemas.openxmlformats.org/officeDocument/2006/math">
                    <m:r>
                      <a:rPr lang="en-US" altLang="zh-TW" sz="2600" i="1">
                        <a:latin typeface="Cambria Math"/>
                      </a:rPr>
                      <m:t>𝑏</m:t>
                    </m:r>
                    <m:func>
                      <m:funcPr>
                        <m:ctrlPr>
                          <a:rPr lang="en-US" altLang="zh-TW" sz="26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600">
                            <a:latin typeface="Cambria Math"/>
                          </a:rPr>
                          <m:t>cos</m:t>
                        </m:r>
                        <m:r>
                          <a:rPr lang="en-US" altLang="zh-TW" sz="2600" i="1">
                            <a:latin typeface="Cambria Math"/>
                          </a:rPr>
                          <m:t>(</m:t>
                        </m:r>
                      </m:fName>
                      <m:e>
                        <m:sSub>
                          <m:sSubPr>
                            <m:ctrlPr>
                              <a:rPr lang="en-US" altLang="zh-TW" sz="2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sz="26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6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600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sz="2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sz="26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600" i="1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e>
                    </m:func>
                    <m:r>
                      <a:rPr lang="en-US" altLang="zh-TW" sz="2600" i="1">
                        <a:latin typeface="Cambria Math"/>
                      </a:rPr>
                      <m:t>)</m:t>
                    </m:r>
                    <m:r>
                      <a:rPr lang="en-US" altLang="zh-TW" sz="2600" i="1">
                        <a:latin typeface="Cambria Math"/>
                      </a:rPr>
                      <m:t>𝑡</m:t>
                    </m:r>
                  </m:oMath>
                </a14:m>
                <a:endParaRPr lang="en-US" altLang="zh-TW" sz="2600" b="0" dirty="0" smtClean="0"/>
              </a:p>
              <a:p>
                <a:pPr>
                  <a:lnSpc>
                    <a:spcPct val="15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latin typeface="Cambria Math"/>
                        </a:rPr>
                        <m:t>𝑧</m:t>
                      </m:r>
                      <m:d>
                        <m:dPr>
                          <m:ctrlPr>
                            <a:rPr lang="en-US" altLang="zh-TW" sz="2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600" b="0" i="1" smtClean="0">
                              <a:latin typeface="Cambria Math"/>
                            </a:rPr>
                            <m:t>𝑛𝑇</m:t>
                          </m:r>
                        </m:e>
                      </m:d>
                      <m:r>
                        <a:rPr lang="en-US" altLang="zh-TW" sz="2600" i="1">
                          <a:latin typeface="Cambria Math"/>
                        </a:rPr>
                        <m:t>=</m:t>
                      </m:r>
                      <m:r>
                        <a:rPr lang="en-US" altLang="zh-TW" sz="2600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altLang="zh-TW" sz="2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600" i="1">
                              <a:latin typeface="Cambria Math"/>
                            </a:rPr>
                            <m:t>𝑛𝑇</m:t>
                          </m:r>
                        </m:e>
                      </m:d>
                      <m:r>
                        <a:rPr lang="en-US" altLang="zh-TW" sz="2600" b="0" i="1" smtClean="0">
                          <a:latin typeface="Cambria Math"/>
                        </a:rPr>
                        <m:t>+</m:t>
                      </m:r>
                      <m:r>
                        <a:rPr lang="en-US" altLang="zh-TW" sz="2600" b="0" i="1" smtClean="0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altLang="zh-TW" sz="2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600" i="1">
                              <a:latin typeface="Cambria Math"/>
                            </a:rPr>
                            <m:t>𝑛𝑇</m:t>
                          </m:r>
                        </m:e>
                      </m:d>
                      <m:r>
                        <a:rPr lang="en-US" altLang="zh-TW" sz="2600" i="1">
                          <a:latin typeface="Cambria Math"/>
                        </a:rPr>
                        <m:t>=</m:t>
                      </m:r>
                      <m:r>
                        <a:rPr lang="en-US" altLang="zh-TW" sz="26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600" b="0" i="1" smtClean="0">
                          <a:latin typeface="Cambria Math"/>
                        </a:rPr>
                        <m:t>𝐴</m:t>
                      </m:r>
                      <m:r>
                        <a:rPr lang="en-US" altLang="zh-TW" sz="2600" b="0" i="1" smtClean="0">
                          <a:latin typeface="Cambria Math"/>
                        </a:rPr>
                        <m:t>+</m:t>
                      </m:r>
                      <m:r>
                        <a:rPr lang="en-US" altLang="zh-TW" sz="2600" b="0" i="1" smtClean="0">
                          <a:latin typeface="Cambria Math"/>
                        </a:rPr>
                        <m:t>𝑏</m:t>
                      </m:r>
                      <m:r>
                        <a:rPr lang="en-US" altLang="zh-TW" sz="2600" b="0" i="1" smtClean="0">
                          <a:latin typeface="Cambria Math"/>
                        </a:rPr>
                        <m:t>)</m:t>
                      </m:r>
                      <m:r>
                        <m:rPr>
                          <m:sty m:val="p"/>
                        </m:rPr>
                        <a:rPr lang="en-US" altLang="zh-TW" sz="2600">
                          <a:latin typeface="Cambria Math"/>
                        </a:rPr>
                        <m:t>cos</m:t>
                      </m:r>
                      <m:sSub>
                        <m:sSubPr>
                          <m:ctrlPr>
                            <a:rPr lang="en-US" altLang="zh-TW" sz="2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600" i="1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6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sz="2600" b="0" i="1" smtClean="0">
                          <a:latin typeface="Cambria Math"/>
                        </a:rPr>
                        <m:t>𝑛𝑇</m:t>
                      </m:r>
                    </m:oMath>
                  </m:oMathPara>
                </a14:m>
                <a:endParaRPr lang="zh-TW" altLang="en-US" sz="26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157843"/>
                <a:ext cx="7344816" cy="129266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395536" y="2607295"/>
                <a:ext cx="180020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600" i="1" u="sng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600" i="1" u="sng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600" i="1" u="sng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altLang="zh-TW" sz="2600" i="1" u="sng" smtClean="0"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en-US" altLang="zh-TW" sz="2600" b="0" i="1" u="sng" smtClean="0">
                          <a:latin typeface="Cambria Math"/>
                          <a:ea typeface="Cambria Math"/>
                        </a:rPr>
                        <m:t>2</m:t>
                      </m:r>
                      <m:sSub>
                        <m:sSubPr>
                          <m:ctrlPr>
                            <a:rPr lang="en-US" altLang="zh-TW" sz="2600" i="1" u="sng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600" i="1" u="sng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600" b="0" i="1" u="sng" smtClean="0">
                              <a:latin typeface="Cambria Math"/>
                            </a:rPr>
                            <m:t>𝑀</m:t>
                          </m:r>
                        </m:sub>
                      </m:sSub>
                    </m:oMath>
                  </m:oMathPara>
                </a14:m>
                <a:endParaRPr lang="zh-TW" altLang="en-US" sz="2600" u="sng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607295"/>
                <a:ext cx="1800200" cy="49244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700" y="3803872"/>
            <a:ext cx="6103620" cy="241173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4499992" y="2853516"/>
            <a:ext cx="23042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altLang="zh-TW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Aliasing </a:t>
            </a:r>
            <a:r>
              <a:rPr kumimoji="0" lang="en-US" altLang="zh-TW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Effect</a:t>
            </a:r>
            <a:endParaRPr kumimoji="0" lang="en-US" altLang="zh-TW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932750" y="4427820"/>
            <a:ext cx="33036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200" dirty="0" smtClean="0">
                <a:solidFill>
                  <a:srgbClr val="FF0000"/>
                </a:solidFill>
              </a:rPr>
              <a:t>0</a:t>
            </a:r>
            <a:endParaRPr lang="zh-TW" altLang="en-US" sz="2200" dirty="0">
              <a:solidFill>
                <a:srgbClr val="FF0000"/>
              </a:solidFill>
            </a:endParaRPr>
          </a:p>
        </p:txBody>
      </p:sp>
      <p:cxnSp>
        <p:nvCxnSpPr>
          <p:cNvPr id="7" name="直線單箭頭接點 6"/>
          <p:cNvCxnSpPr/>
          <p:nvPr/>
        </p:nvCxnSpPr>
        <p:spPr>
          <a:xfrm flipH="1">
            <a:off x="4499992" y="3345959"/>
            <a:ext cx="648072" cy="65910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5076056" y="4443154"/>
                <a:ext cx="55829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4443154"/>
                <a:ext cx="558294" cy="43088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971600" y="5196493"/>
                <a:ext cx="86409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zh-TW" altLang="en-US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𝑀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5196493"/>
                <a:ext cx="864096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線單箭頭接點 12"/>
          <p:cNvCxnSpPr/>
          <p:nvPr/>
        </p:nvCxnSpPr>
        <p:spPr>
          <a:xfrm flipV="1">
            <a:off x="1403648" y="5009738"/>
            <a:ext cx="144016" cy="29147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3131840" y="5628541"/>
                <a:ext cx="5908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5628541"/>
                <a:ext cx="590803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2699792" y="5196493"/>
                <a:ext cx="5908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5196493"/>
                <a:ext cx="590803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4427984" y="5195332"/>
                <a:ext cx="50405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𝑀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5195332"/>
                <a:ext cx="504056" cy="461665"/>
              </a:xfrm>
              <a:prstGeom prst="rect">
                <a:avLst/>
              </a:prstGeom>
              <a:blipFill rotWithShape="1">
                <a:blip r:embed="rId9"/>
                <a:stretch>
                  <a:fillRect r="-168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/>
              <p:cNvSpPr/>
              <p:nvPr/>
            </p:nvSpPr>
            <p:spPr>
              <a:xfrm>
                <a:off x="7337977" y="4683564"/>
                <a:ext cx="46019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2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23" name="矩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7977" y="4683564"/>
                <a:ext cx="460191" cy="43088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049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矩形 2"/>
          <p:cNvSpPr>
            <a:spLocks noChangeArrowheads="1"/>
          </p:cNvSpPr>
          <p:nvPr/>
        </p:nvSpPr>
        <p:spPr bwMode="auto">
          <a:xfrm>
            <a:off x="0" y="201613"/>
            <a:ext cx="91440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Sampling 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539552" y="1268760"/>
                <a:ext cx="180020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600" i="1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600" i="1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altLang="zh-TW" sz="2600" i="1" smtClean="0"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en-US" altLang="zh-TW" sz="2600" b="0" i="1" smtClean="0">
                          <a:latin typeface="Cambria Math"/>
                          <a:ea typeface="Cambria Math"/>
                        </a:rPr>
                        <m:t>2</m:t>
                      </m:r>
                      <m:sSub>
                        <m:sSubPr>
                          <m:ctrlPr>
                            <a:rPr lang="en-US" altLang="zh-TW" sz="2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600" i="1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600" b="0" i="1" smtClean="0">
                              <a:latin typeface="Cambria Math"/>
                            </a:rPr>
                            <m:t>𝑀</m:t>
                          </m:r>
                        </m:sub>
                      </m:sSub>
                    </m:oMath>
                  </m:oMathPara>
                </a14:m>
                <a:endParaRPr lang="zh-TW" altLang="en-US" sz="26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268760"/>
                <a:ext cx="1800200" cy="49244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67" y="2415583"/>
            <a:ext cx="7513625" cy="33896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755576" y="3933056"/>
                <a:ext cx="864096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zh-TW" altLang="en-US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𝑀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933056"/>
                <a:ext cx="864096" cy="43088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555776" y="3718193"/>
                <a:ext cx="504056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𝑀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3718193"/>
                <a:ext cx="504056" cy="430887"/>
              </a:xfrm>
              <a:prstGeom prst="rect">
                <a:avLst/>
              </a:prstGeom>
              <a:blipFill rotWithShape="1">
                <a:blip r:embed="rId5"/>
                <a:stretch>
                  <a:fillRect r="-843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/>
        </p:nvSpPr>
        <p:spPr>
          <a:xfrm>
            <a:off x="1907704" y="3653491"/>
            <a:ext cx="33036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200" dirty="0" smtClean="0"/>
              <a:t>0</a:t>
            </a:r>
            <a:endParaRPr lang="zh-TW" alt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4211960" y="3646185"/>
                <a:ext cx="504056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3646185"/>
                <a:ext cx="504056" cy="43088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6588224" y="3649219"/>
                <a:ext cx="648072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zh-TW" altLang="en-US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3649219"/>
                <a:ext cx="648072" cy="430887"/>
              </a:xfrm>
              <a:prstGeom prst="rect">
                <a:avLst/>
              </a:prstGeom>
              <a:blipFill rotWithShape="1">
                <a:blip r:embed="rId7"/>
                <a:stretch>
                  <a:fillRect l="-9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755576" y="5302369"/>
                <a:ext cx="864096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zh-TW" altLang="en-US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5302369"/>
                <a:ext cx="864096" cy="43088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/>
          <p:cNvSpPr/>
          <p:nvPr/>
        </p:nvSpPr>
        <p:spPr>
          <a:xfrm>
            <a:off x="1907704" y="5302369"/>
            <a:ext cx="33036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200" dirty="0" smtClean="0"/>
              <a:t>0</a:t>
            </a:r>
            <a:endParaRPr lang="zh-TW" alt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3059832" y="5301208"/>
                <a:ext cx="504056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5301208"/>
                <a:ext cx="504056" cy="43088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7956376" y="5013176"/>
                <a:ext cx="46019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2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6376" y="5013176"/>
                <a:ext cx="460191" cy="43088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7956376" y="3438047"/>
                <a:ext cx="46019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2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6376" y="3438047"/>
                <a:ext cx="460191" cy="43088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矩形 2"/>
          <p:cNvSpPr>
            <a:spLocks noChangeArrowheads="1"/>
          </p:cNvSpPr>
          <p:nvPr/>
        </p:nvSpPr>
        <p:spPr bwMode="auto">
          <a:xfrm>
            <a:off x="0" y="219779"/>
            <a:ext cx="9144000" cy="90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Recovery from Samples</a:t>
            </a:r>
            <a:r>
              <a:rPr kumimoji="0" lang="en-US" altLang="zh-TW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TW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altLang="zh-TW" sz="4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zh-TW" sz="2600" dirty="0">
                <a:solidFill>
                  <a:srgbClr val="FF0000"/>
                </a:solidFill>
                <a:latin typeface="Times New Roman" pitchFamily="18" charset="0"/>
              </a:rPr>
              <a:t>(</a:t>
            </a:r>
            <a:r>
              <a:rPr lang="en-US" altLang="zh-TW" sz="2600" dirty="0" smtClean="0">
                <a:solidFill>
                  <a:srgbClr val="FF0000"/>
                </a:solidFill>
                <a:latin typeface="Times New Roman" pitchFamily="18" charset="0"/>
              </a:rPr>
              <a:t>p.3 </a:t>
            </a:r>
            <a:r>
              <a:rPr lang="en-US" altLang="zh-TW" sz="2600" dirty="0">
                <a:solidFill>
                  <a:srgbClr val="FF0000"/>
                </a:solidFill>
                <a:latin typeface="Times New Roman" pitchFamily="18" charset="0"/>
              </a:rPr>
              <a:t>of </a:t>
            </a:r>
            <a:r>
              <a:rPr lang="en-US" altLang="zh-TW" sz="2600" dirty="0" smtClean="0">
                <a:solidFill>
                  <a:srgbClr val="FF0000"/>
                </a:solidFill>
                <a:latin typeface="Times New Roman" pitchFamily="18" charset="0"/>
              </a:rPr>
              <a:t>7.0)</a:t>
            </a:r>
            <a:endParaRPr kumimoji="0" lang="en-US" altLang="zh-TW" sz="2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484784"/>
            <a:ext cx="4608512" cy="46085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15"/>
              <p:cNvSpPr txBox="1">
                <a:spLocks noChangeArrowheads="1"/>
              </p:cNvSpPr>
              <p:nvPr/>
            </p:nvSpPr>
            <p:spPr bwMode="auto">
              <a:xfrm>
                <a:off x="5878282" y="2276872"/>
                <a:ext cx="44319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smtClean="0">
                          <a:latin typeface="Cambria Math"/>
                          <a:cs typeface="Times New Roman" pitchFamily="18" charset="0"/>
                        </a:rPr>
                        <m:t>𝑛</m:t>
                      </m:r>
                    </m:oMath>
                  </m:oMathPara>
                </a14:m>
                <a:endParaRPr kumimoji="0" lang="zh-TW" alt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78282" y="2276872"/>
                <a:ext cx="443198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15"/>
              <p:cNvSpPr txBox="1">
                <a:spLocks noChangeArrowheads="1"/>
              </p:cNvSpPr>
              <p:nvPr/>
            </p:nvSpPr>
            <p:spPr bwMode="auto">
              <a:xfrm>
                <a:off x="6251497" y="4797152"/>
                <a:ext cx="39094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smtClean="0">
                          <a:latin typeface="Cambria Math"/>
                          <a:cs typeface="Times New Roman" pitchFamily="18" charset="0"/>
                        </a:rPr>
                        <m:t>𝑡</m:t>
                      </m:r>
                    </m:oMath>
                  </m:oMathPara>
                </a14:m>
                <a:endParaRPr kumimoji="0" lang="zh-TW" alt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51497" y="4797152"/>
                <a:ext cx="390940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15"/>
              <p:cNvSpPr txBox="1">
                <a:spLocks noChangeArrowheads="1"/>
              </p:cNvSpPr>
              <p:nvPr/>
            </p:nvSpPr>
            <p:spPr bwMode="auto">
              <a:xfrm>
                <a:off x="3700284" y="5267300"/>
                <a:ext cx="45108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smtClean="0">
                          <a:solidFill>
                            <a:srgbClr val="C00000"/>
                          </a:solidFill>
                          <a:latin typeface="Cambria Math"/>
                          <a:cs typeface="Times New Roman" pitchFamily="18" charset="0"/>
                        </a:rPr>
                        <m:t>𝑇</m:t>
                      </m:r>
                    </m:oMath>
                  </m:oMathPara>
                </a14:m>
                <a:endParaRPr kumimoji="0" lang="zh-TW" altLang="en-US" sz="24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00284" y="5267300"/>
                <a:ext cx="451085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15"/>
              <p:cNvSpPr txBox="1">
                <a:spLocks noChangeArrowheads="1"/>
              </p:cNvSpPr>
              <p:nvPr/>
            </p:nvSpPr>
            <p:spPr bwMode="auto">
              <a:xfrm>
                <a:off x="2627784" y="5559623"/>
                <a:ext cx="45108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𝑇</m:t>
                      </m:r>
                    </m:oMath>
                  </m:oMathPara>
                </a14:m>
                <a:endParaRPr kumimoji="0" lang="zh-TW" alt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27784" y="5559623"/>
                <a:ext cx="451085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字方塊 15"/>
          <p:cNvSpPr txBox="1">
            <a:spLocks noChangeArrowheads="1"/>
          </p:cNvSpPr>
          <p:nvPr/>
        </p:nvSpPr>
        <p:spPr bwMode="auto">
          <a:xfrm>
            <a:off x="2721278" y="2636912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kumimoji="0" lang="zh-TW" alt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文字方塊 15"/>
          <p:cNvSpPr txBox="1">
            <a:spLocks noChangeArrowheads="1"/>
          </p:cNvSpPr>
          <p:nvPr/>
        </p:nvSpPr>
        <p:spPr bwMode="auto">
          <a:xfrm>
            <a:off x="3801398" y="2636911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zh-TW" alt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文字方塊 15"/>
          <p:cNvSpPr txBox="1">
            <a:spLocks noChangeArrowheads="1"/>
          </p:cNvSpPr>
          <p:nvPr/>
        </p:nvSpPr>
        <p:spPr bwMode="auto">
          <a:xfrm>
            <a:off x="4788024" y="2636912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zh-TW" alt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604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矩形 2"/>
          <p:cNvSpPr>
            <a:spLocks noChangeArrowheads="1"/>
          </p:cNvSpPr>
          <p:nvPr/>
        </p:nvSpPr>
        <p:spPr bwMode="auto">
          <a:xfrm>
            <a:off x="0" y="201613"/>
            <a:ext cx="91440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Practical Sampling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8840"/>
            <a:ext cx="8826246" cy="3682746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3707904" y="1556792"/>
            <a:ext cx="32403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altLang="zh-TW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(any other pulse shape)</a:t>
            </a:r>
            <a:endParaRPr kumimoji="0" lang="en-US" altLang="zh-TW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文字方塊 6"/>
          <p:cNvSpPr txBox="1">
            <a:spLocks noChangeArrowheads="1"/>
          </p:cNvSpPr>
          <p:nvPr/>
        </p:nvSpPr>
        <p:spPr bwMode="auto">
          <a:xfrm>
            <a:off x="323528" y="1917655"/>
            <a:ext cx="593464" cy="43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22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altLang="zh-TW" sz="2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2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altLang="zh-TW" sz="2200" dirty="0">
                <a:latin typeface="Times New Roman" pitchFamily="18" charset="0"/>
                <a:cs typeface="Times New Roman" pitchFamily="18" charset="0"/>
              </a:rPr>
              <a:t>)</a:t>
            </a:r>
            <a:endParaRPr kumimoji="0" lang="zh-TW" altLang="en-US" sz="22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>
                <a:spLocks noChangeArrowheads="1"/>
              </p:cNvSpPr>
              <p:nvPr/>
            </p:nvSpPr>
            <p:spPr bwMode="auto">
              <a:xfrm>
                <a:off x="1530264" y="1916832"/>
                <a:ext cx="744371" cy="4569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TW" sz="220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kumimoji="0" lang="en-US" altLang="zh-TW" sz="2200" b="0" i="1" dirty="0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kumimoji="0" lang="en-US" altLang="zh-TW" sz="2200" b="0" i="1" dirty="0" smtClean="0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kumimoji="0" lang="en-US" altLang="zh-TW" sz="2200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kumimoji="0" lang="en-US" altLang="zh-TW" sz="2200" i="1" dirty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kumimoji="0" lang="en-US" altLang="zh-TW" sz="2200" dirty="0"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kumimoji="0" lang="zh-TW" altLang="en-US" sz="2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30264" y="1916832"/>
                <a:ext cx="744371" cy="456985"/>
              </a:xfrm>
              <a:prstGeom prst="rect">
                <a:avLst/>
              </a:prstGeom>
              <a:blipFill rotWithShape="1">
                <a:blip r:embed="rId3"/>
                <a:stretch>
                  <a:fillRect t="-8000" r="-9836"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>
                <a:spLocks noChangeArrowheads="1"/>
              </p:cNvSpPr>
              <p:nvPr/>
            </p:nvSpPr>
            <p:spPr bwMode="auto">
              <a:xfrm>
                <a:off x="1619672" y="2350041"/>
                <a:ext cx="690445" cy="4237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TW" sz="2000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kumimoji="0" lang="en-US" altLang="zh-TW" sz="2000" b="0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kumimoji="0" lang="en-US" altLang="zh-TW" sz="2000" b="0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kumimoji="0" lang="en-US" altLang="zh-TW" sz="2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kumimoji="0" lang="en-US" altLang="zh-TW" sz="2000" i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kumimoji="0" lang="en-US" altLang="zh-TW" sz="2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kumimoji="0" lang="zh-TW" altLang="en-US" sz="2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9672" y="2350041"/>
                <a:ext cx="690445" cy="423770"/>
              </a:xfrm>
              <a:prstGeom prst="rect">
                <a:avLst/>
              </a:prstGeom>
              <a:blipFill rotWithShape="1">
                <a:blip r:embed="rId4"/>
                <a:stretch>
                  <a:fillRect t="-7246" r="-8850" b="-2029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字方塊 6"/>
          <p:cNvSpPr txBox="1">
            <a:spLocks noChangeArrowheads="1"/>
          </p:cNvSpPr>
          <p:nvPr/>
        </p:nvSpPr>
        <p:spPr bwMode="auto">
          <a:xfrm>
            <a:off x="1944838" y="2668850"/>
            <a:ext cx="5389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20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altLang="zh-TW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0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altLang="zh-TW" sz="2000" dirty="0">
                <a:latin typeface="Times New Roman" pitchFamily="18" charset="0"/>
                <a:cs typeface="Times New Roman" pitchFamily="18" charset="0"/>
              </a:rPr>
              <a:t>)</a:t>
            </a:r>
            <a:endParaRPr kumimoji="0" lang="zh-TW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文字方塊 6"/>
          <p:cNvSpPr txBox="1">
            <a:spLocks noChangeArrowheads="1"/>
          </p:cNvSpPr>
          <p:nvPr/>
        </p:nvSpPr>
        <p:spPr bwMode="auto">
          <a:xfrm>
            <a:off x="2051720" y="3172906"/>
            <a:ext cx="26321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22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kumimoji="0" lang="zh-TW" alt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文字方塊 6"/>
          <p:cNvSpPr txBox="1">
            <a:spLocks noChangeArrowheads="1"/>
          </p:cNvSpPr>
          <p:nvPr/>
        </p:nvSpPr>
        <p:spPr bwMode="auto">
          <a:xfrm>
            <a:off x="4460818" y="2852936"/>
            <a:ext cx="26321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22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kumimoji="0" lang="zh-TW" alt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文字方塊 6"/>
          <p:cNvSpPr txBox="1">
            <a:spLocks noChangeArrowheads="1"/>
          </p:cNvSpPr>
          <p:nvPr/>
        </p:nvSpPr>
        <p:spPr bwMode="auto">
          <a:xfrm>
            <a:off x="827584" y="3477706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kumimoji="0" lang="zh-TW" alt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>
                <a:spLocks noChangeArrowheads="1"/>
              </p:cNvSpPr>
              <p:nvPr/>
            </p:nvSpPr>
            <p:spPr bwMode="auto">
              <a:xfrm>
                <a:off x="1115616" y="3790201"/>
                <a:ext cx="391133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zh-TW" altLang="en-US" sz="2200" i="1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𝜏</m:t>
                      </m:r>
                    </m:oMath>
                  </m:oMathPara>
                </a14:m>
                <a:endParaRPr kumimoji="0" lang="zh-TW" alt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5616" y="3790201"/>
                <a:ext cx="391133" cy="43088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3007475" y="1844824"/>
                <a:ext cx="62842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𝑝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7475" y="1844824"/>
                <a:ext cx="628421" cy="430887"/>
              </a:xfrm>
              <a:prstGeom prst="rect">
                <a:avLst/>
              </a:prstGeom>
              <a:blipFill rotWithShape="1">
                <a:blip r:embed="rId6"/>
                <a:stretch>
                  <a:fillRect l="-971" r="-16505" b="-1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>
                <a:spLocks noChangeArrowheads="1"/>
              </p:cNvSpPr>
              <p:nvPr/>
            </p:nvSpPr>
            <p:spPr bwMode="auto">
              <a:xfrm>
                <a:off x="5549019" y="2031175"/>
                <a:ext cx="391133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zh-TW" altLang="en-US" sz="220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𝜏</m:t>
                      </m:r>
                    </m:oMath>
                  </m:oMathPara>
                </a14:m>
                <a:endParaRPr kumimoji="0" lang="zh-TW" altLang="en-US" sz="2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49019" y="2031175"/>
                <a:ext cx="391133" cy="43088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字方塊 6"/>
          <p:cNvSpPr txBox="1">
            <a:spLocks noChangeArrowheads="1"/>
          </p:cNvSpPr>
          <p:nvPr/>
        </p:nvSpPr>
        <p:spPr bwMode="auto">
          <a:xfrm>
            <a:off x="7112247" y="2145595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20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kumimoji="0" lang="zh-TW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文字方塊 6"/>
          <p:cNvSpPr txBox="1">
            <a:spLocks noChangeArrowheads="1"/>
          </p:cNvSpPr>
          <p:nvPr/>
        </p:nvSpPr>
        <p:spPr bwMode="auto">
          <a:xfrm>
            <a:off x="3195792" y="3062758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i="1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kumimoji="0"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>
                <a:spLocks noChangeArrowheads="1"/>
              </p:cNvSpPr>
              <p:nvPr/>
            </p:nvSpPr>
            <p:spPr bwMode="auto">
              <a:xfrm>
                <a:off x="3460787" y="3310385"/>
                <a:ext cx="391133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zh-TW" altLang="en-US" sz="220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𝜏</m:t>
                      </m:r>
                    </m:oMath>
                  </m:oMathPara>
                </a14:m>
                <a:endParaRPr kumimoji="0" lang="zh-TW" altLang="en-US" sz="2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60787" y="3310385"/>
                <a:ext cx="391133" cy="43088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字方塊 6"/>
          <p:cNvSpPr txBox="1">
            <a:spLocks noChangeArrowheads="1"/>
          </p:cNvSpPr>
          <p:nvPr/>
        </p:nvSpPr>
        <p:spPr bwMode="auto">
          <a:xfrm>
            <a:off x="6061928" y="2958812"/>
            <a:ext cx="26321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22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kumimoji="0" lang="zh-TW" altLang="en-US" sz="22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3491880" y="3645024"/>
                <a:ext cx="434989" cy="5533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zh-TW" altLang="en-US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altLang="zh-TW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zh-TW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3645024"/>
                <a:ext cx="434989" cy="55335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矩形 20"/>
          <p:cNvSpPr/>
          <p:nvPr/>
        </p:nvSpPr>
        <p:spPr>
          <a:xfrm>
            <a:off x="4211960" y="2348880"/>
            <a:ext cx="33036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200" dirty="0" smtClean="0"/>
              <a:t>1</a:t>
            </a:r>
            <a:endParaRPr lang="zh-TW" alt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6659916" y="3142129"/>
                <a:ext cx="5763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−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9916" y="3142129"/>
                <a:ext cx="576380" cy="4001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矩形 22"/>
          <p:cNvSpPr/>
          <p:nvPr/>
        </p:nvSpPr>
        <p:spPr>
          <a:xfrm>
            <a:off x="7409985" y="3142129"/>
            <a:ext cx="33036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200" dirty="0" smtClean="0"/>
              <a:t>0</a:t>
            </a:r>
            <a:endParaRPr lang="zh-TW" alt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8053785" y="3172906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3785" y="3172906"/>
                <a:ext cx="360040" cy="40011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文字方塊 6"/>
          <p:cNvSpPr txBox="1">
            <a:spLocks noChangeArrowheads="1"/>
          </p:cNvSpPr>
          <p:nvPr/>
        </p:nvSpPr>
        <p:spPr bwMode="auto">
          <a:xfrm>
            <a:off x="8510200" y="3022353"/>
            <a:ext cx="26321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22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kumimoji="0" lang="zh-TW" altLang="en-US" sz="22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/>
              <p:cNvSpPr/>
              <p:nvPr/>
            </p:nvSpPr>
            <p:spPr>
              <a:xfrm>
                <a:off x="7712010" y="3420533"/>
                <a:ext cx="434989" cy="610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zh-TW" alt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矩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2010" y="3420533"/>
                <a:ext cx="434989" cy="610936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4303619" y="3501008"/>
                <a:ext cx="41239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619" y="3501008"/>
                <a:ext cx="412397" cy="430887"/>
              </a:xfrm>
              <a:prstGeom prst="rect">
                <a:avLst/>
              </a:prstGeom>
              <a:blipFill rotWithShape="1">
                <a:blip r:embed="rId13"/>
                <a:stretch>
                  <a:fillRect l="-147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8624099" y="3501008"/>
                <a:ext cx="41239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4099" y="3501008"/>
                <a:ext cx="412397" cy="430887"/>
              </a:xfrm>
              <a:prstGeom prst="rect">
                <a:avLst/>
              </a:prstGeom>
              <a:blipFill rotWithShape="1">
                <a:blip r:embed="rId14"/>
                <a:stretch>
                  <a:fillRect l="-14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/>
              <p:cNvSpPr txBox="1"/>
              <p:nvPr/>
            </p:nvSpPr>
            <p:spPr>
              <a:xfrm>
                <a:off x="5815787" y="3429000"/>
                <a:ext cx="41239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5787" y="3429000"/>
                <a:ext cx="412397" cy="430887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/>
              <p:cNvSpPr/>
              <p:nvPr/>
            </p:nvSpPr>
            <p:spPr>
              <a:xfrm>
                <a:off x="6084168" y="3649296"/>
                <a:ext cx="575748" cy="7283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2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𝛼</m:t>
                      </m:r>
                      <m:f>
                        <m:fPr>
                          <m:ctrlPr>
                            <a:rPr lang="en-US" altLang="zh-TW" sz="2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zh-TW" altLang="en-US" sz="2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𝜏</m:t>
                          </m:r>
                        </m:den>
                      </m:f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矩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3649296"/>
                <a:ext cx="575748" cy="728341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31"/>
              <p:cNvSpPr/>
              <p:nvPr/>
            </p:nvSpPr>
            <p:spPr>
              <a:xfrm>
                <a:off x="8576305" y="4149080"/>
                <a:ext cx="46019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2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32" name="矩形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6305" y="4149080"/>
                <a:ext cx="460191" cy="430887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矩形 32"/>
              <p:cNvSpPr/>
              <p:nvPr/>
            </p:nvSpPr>
            <p:spPr>
              <a:xfrm>
                <a:off x="4139952" y="3934217"/>
                <a:ext cx="46019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2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33" name="矩形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3934217"/>
                <a:ext cx="460191" cy="430887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矩形 33"/>
              <p:cNvSpPr/>
              <p:nvPr/>
            </p:nvSpPr>
            <p:spPr>
              <a:xfrm>
                <a:off x="6380667" y="4174481"/>
                <a:ext cx="46019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2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34" name="矩形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0667" y="4174481"/>
                <a:ext cx="460191" cy="430887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/>
              <p:cNvSpPr txBox="1"/>
              <p:nvPr/>
            </p:nvSpPr>
            <p:spPr>
              <a:xfrm>
                <a:off x="1691680" y="3862209"/>
                <a:ext cx="86409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𝑃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𝑗</m:t>
                      </m:r>
                      <m:r>
                        <a:rPr lang="zh-TW" altLang="en-US" sz="2200" b="0" i="1" smtClean="0">
                          <a:latin typeface="Cambria Math"/>
                        </a:rPr>
                        <m:t>𝜔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35" name="文字方塊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3862209"/>
                <a:ext cx="864096" cy="430887"/>
              </a:xfrm>
              <a:prstGeom prst="rect">
                <a:avLst/>
              </a:prstGeom>
              <a:blipFill rotWithShape="1">
                <a:blip r:embed="rId20"/>
                <a:stretch>
                  <a:fillRect l="-709" r="-9220" b="-1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矩形 35"/>
          <p:cNvSpPr/>
          <p:nvPr/>
        </p:nvSpPr>
        <p:spPr>
          <a:xfrm>
            <a:off x="5465769" y="4366265"/>
            <a:ext cx="33036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200" dirty="0" smtClean="0"/>
              <a:t>0</a:t>
            </a:r>
            <a:endParaRPr lang="zh-TW" altLang="en-US" sz="2200" dirty="0"/>
          </a:p>
        </p:txBody>
      </p:sp>
      <p:sp>
        <p:nvSpPr>
          <p:cNvPr id="37" name="矩形 36"/>
          <p:cNvSpPr/>
          <p:nvPr/>
        </p:nvSpPr>
        <p:spPr>
          <a:xfrm>
            <a:off x="3661297" y="5264229"/>
            <a:ext cx="3303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矩形 38"/>
              <p:cNvSpPr/>
              <p:nvPr/>
            </p:nvSpPr>
            <p:spPr>
              <a:xfrm>
                <a:off x="5351349" y="5001598"/>
                <a:ext cx="46019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2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39" name="矩形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1349" y="5001598"/>
                <a:ext cx="460191" cy="430887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矩形 39"/>
              <p:cNvSpPr/>
              <p:nvPr/>
            </p:nvSpPr>
            <p:spPr>
              <a:xfrm>
                <a:off x="3767173" y="5517232"/>
                <a:ext cx="434989" cy="7261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zh-TW" altLang="en-US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altLang="zh-TW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矩形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7173" y="5517232"/>
                <a:ext cx="434989" cy="726161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字方塊 40"/>
              <p:cNvSpPr txBox="1">
                <a:spLocks noChangeArrowheads="1"/>
              </p:cNvSpPr>
              <p:nvPr/>
            </p:nvSpPr>
            <p:spPr bwMode="auto">
              <a:xfrm>
                <a:off x="1501057" y="4757082"/>
                <a:ext cx="1116075" cy="4569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200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sz="22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𝑋</m:t>
                          </m:r>
                        </m:e>
                        <m:sub>
                          <m:r>
                            <a:rPr kumimoji="0" lang="en-US" altLang="zh-TW" sz="22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𝑝</m:t>
                          </m:r>
                        </m:sub>
                      </m:sSub>
                      <m:r>
                        <a:rPr kumimoji="0" lang="en-US" altLang="zh-TW" sz="2200" b="0" i="1" dirty="0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(</m:t>
                      </m:r>
                      <m:r>
                        <a:rPr lang="en-US" altLang="zh-TW" sz="2200" i="1">
                          <a:solidFill>
                            <a:srgbClr val="FF0000"/>
                          </a:solidFill>
                          <a:latin typeface="Cambria Math"/>
                        </a:rPr>
                        <m:t>𝑗</m:t>
                      </m:r>
                      <m:r>
                        <a:rPr lang="zh-TW" altLang="en-US" sz="2200" i="1">
                          <a:solidFill>
                            <a:srgbClr val="FF0000"/>
                          </a:solidFill>
                          <a:latin typeface="Cambria Math"/>
                        </a:rPr>
                        <m:t>𝜔</m:t>
                      </m:r>
                      <m:r>
                        <a:rPr kumimoji="0" lang="en-US" altLang="zh-TW" sz="2200" b="0" i="1" dirty="0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kumimoji="0" lang="zh-TW" alt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1" name="文字方塊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01057" y="4757082"/>
                <a:ext cx="1116075" cy="456985"/>
              </a:xfrm>
              <a:prstGeom prst="rect">
                <a:avLst/>
              </a:prstGeom>
              <a:blipFill rotWithShape="1">
                <a:blip r:embed="rId23"/>
                <a:stretch>
                  <a:fillRect b="-10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87338"/>
            <a:ext cx="9144000" cy="39703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1600" lvl="1" fontAlgn="auto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Motivation: handling continuous-time signals/systems </a:t>
            </a:r>
          </a:p>
          <a:p>
            <a:pPr marL="2512800" lvl="1" fontAlgn="auto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digitally using computing environment</a:t>
            </a:r>
          </a:p>
          <a:p>
            <a:pPr marL="2232000" lvl="3"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accurate, programmable, flexible, </a:t>
            </a:r>
          </a:p>
          <a:p>
            <a:pPr marL="2520000" lvl="3" fontAlgn="auto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reproducible, powerful</a:t>
            </a:r>
          </a:p>
          <a:p>
            <a:pPr marL="2232000" lvl="4"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compatible to digital networks and relevant </a:t>
            </a:r>
          </a:p>
          <a:p>
            <a:pPr marL="2520000" lvl="4" fontAlgn="auto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technologies</a:t>
            </a:r>
          </a:p>
          <a:p>
            <a:pPr marL="2232000" lvl="4"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all signals look the same when digitized, </a:t>
            </a:r>
          </a:p>
          <a:p>
            <a:pPr marL="2520000" lvl="4" fontAlgn="auto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except at different rates, thus can be supported by a single network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4354513"/>
            <a:ext cx="9144000" cy="23399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1600" lvl="1" fontAlgn="auto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  Question: under what kind of conditions can a </a:t>
            </a:r>
          </a:p>
          <a:p>
            <a:pPr marL="2512800" lvl="1" fontAlgn="auto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continuous-time signal be uniquely specified by its discrete-time samples? </a:t>
            </a:r>
          </a:p>
          <a:p>
            <a:pPr marL="2512800" lvl="1" fontAlgn="auto">
              <a:spcBef>
                <a:spcPts val="600"/>
              </a:spcBef>
              <a:spcAft>
                <a:spcPts val="600"/>
              </a:spcAft>
              <a:buSzPct val="100000"/>
              <a:defRPr/>
            </a:pPr>
            <a:r>
              <a:rPr kumimoji="0" lang="en-US" altLang="zh-TW" sz="2400" i="1" kern="100" dirty="0">
                <a:solidFill>
                  <a:srgbClr val="000000"/>
                </a:solidFill>
                <a:latin typeface="Times New Roman"/>
                <a:ea typeface="標楷體"/>
              </a:rPr>
              <a:t>See Fig. 7.1, p.515 of text</a:t>
            </a:r>
          </a:p>
          <a:p>
            <a:pPr marL="2232000" lvl="3"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Sampling Theorem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矩形 2"/>
          <p:cNvSpPr>
            <a:spLocks noChangeArrowheads="1"/>
          </p:cNvSpPr>
          <p:nvPr/>
        </p:nvSpPr>
        <p:spPr bwMode="auto">
          <a:xfrm>
            <a:off x="0" y="201613"/>
            <a:ext cx="91440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Practical Sampling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054035" cy="50986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1619672" y="1124744"/>
                <a:ext cx="62842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𝑥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1124744"/>
                <a:ext cx="628421" cy="430887"/>
              </a:xfrm>
              <a:prstGeom prst="rect">
                <a:avLst/>
              </a:prstGeom>
              <a:blipFill rotWithShape="1">
                <a:blip r:embed="rId3"/>
                <a:stretch>
                  <a:fillRect r="-15534" b="-1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>
                <a:spLocks noChangeArrowheads="1"/>
              </p:cNvSpPr>
              <p:nvPr/>
            </p:nvSpPr>
            <p:spPr bwMode="auto">
              <a:xfrm>
                <a:off x="2051720" y="1196752"/>
                <a:ext cx="3600400" cy="9139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200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sz="22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zh-TW" sz="22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kumimoji="0" lang="en-US" altLang="zh-TW" sz="22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kumimoji="0" lang="en-US" altLang="zh-TW" sz="22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𝑡</m:t>
                          </m:r>
                        </m:e>
                      </m:d>
                      <m:r>
                        <a:rPr kumimoji="0" lang="en-US" altLang="zh-TW" sz="2200" b="0" i="1" dirty="0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altLang="zh-TW" sz="22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0" lang="en-US" altLang="zh-TW" sz="22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</m:sub>
                        <m:sup/>
                        <m:e>
                          <m:r>
                            <a:rPr kumimoji="0" lang="en-US" altLang="zh-TW" sz="22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</m:nary>
                      <m:d>
                        <m:dPr>
                          <m:ctrlPr>
                            <a:rPr kumimoji="0" lang="en-US" altLang="zh-TW" sz="22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kumimoji="0" lang="en-US" altLang="zh-TW" sz="22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𝑛𝑇</m:t>
                          </m:r>
                        </m:e>
                      </m:d>
                      <m:r>
                        <a:rPr kumimoji="0" lang="en-US" altLang="zh-TW" sz="2200" b="0" i="1" dirty="0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𝑝</m:t>
                      </m:r>
                      <m:r>
                        <a:rPr kumimoji="0" lang="en-US" altLang="zh-TW" sz="2200" b="0" i="1" dirty="0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(</m:t>
                      </m:r>
                      <m:r>
                        <a:rPr kumimoji="0" lang="en-US" altLang="zh-TW" sz="2200" b="0" i="1" dirty="0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𝑡</m:t>
                      </m:r>
                      <m:r>
                        <a:rPr kumimoji="0" lang="en-US" altLang="zh-TW" sz="2200" b="0" i="1" dirty="0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r>
                        <a:rPr kumimoji="0" lang="en-US" altLang="zh-TW" sz="2200" b="0" i="1" dirty="0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𝑛𝑇</m:t>
                      </m:r>
                      <m:r>
                        <a:rPr kumimoji="0" lang="en-US" altLang="zh-TW" sz="2200" b="0" i="1" dirty="0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kumimoji="0" lang="zh-TW" alt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1720" y="1196752"/>
                <a:ext cx="3600400" cy="91390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3727555" y="1810956"/>
                <a:ext cx="62842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𝑥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7555" y="1810956"/>
                <a:ext cx="628421" cy="430887"/>
              </a:xfrm>
              <a:prstGeom prst="rect">
                <a:avLst/>
              </a:prstGeom>
              <a:blipFill rotWithShape="1">
                <a:blip r:embed="rId5"/>
                <a:stretch>
                  <a:fillRect r="-15385" b="-154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2169558" y="2350041"/>
                <a:ext cx="31421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9558" y="2350041"/>
                <a:ext cx="314210" cy="43088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844518" y="2574532"/>
                <a:ext cx="31421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zh-TW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518" y="2574532"/>
                <a:ext cx="314210" cy="430887"/>
              </a:xfrm>
              <a:prstGeom prst="rect">
                <a:avLst/>
              </a:prstGeom>
              <a:blipFill rotWithShape="1">
                <a:blip r:embed="rId7"/>
                <a:stretch>
                  <a:fillRect l="-1961" r="-1372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>
                <a:spLocks noChangeArrowheads="1"/>
              </p:cNvSpPr>
              <p:nvPr/>
            </p:nvSpPr>
            <p:spPr bwMode="auto">
              <a:xfrm>
                <a:off x="1619672" y="2780928"/>
                <a:ext cx="391133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zh-TW" altLang="en-US" sz="2200" i="1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𝜏</m:t>
                      </m:r>
                    </m:oMath>
                  </m:oMathPara>
                </a14:m>
                <a:endParaRPr kumimoji="0" lang="zh-TW" alt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9672" y="2780928"/>
                <a:ext cx="391133" cy="43088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3753734" y="2566065"/>
                <a:ext cx="31421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3734" y="2566065"/>
                <a:ext cx="314210" cy="43088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5364088" y="2519375"/>
                <a:ext cx="31421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2519375"/>
                <a:ext cx="314210" cy="43088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7282126" y="2536309"/>
                <a:ext cx="31421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2126" y="2536309"/>
                <a:ext cx="314210" cy="43088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>
                <a:spLocks noChangeArrowheads="1"/>
              </p:cNvSpPr>
              <p:nvPr/>
            </p:nvSpPr>
            <p:spPr bwMode="auto">
              <a:xfrm>
                <a:off x="6790089" y="1539858"/>
                <a:ext cx="391133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zh-TW" altLang="en-US" sz="220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𝜏</m:t>
                      </m:r>
                    </m:oMath>
                  </m:oMathPara>
                </a14:m>
                <a:endParaRPr kumimoji="0" lang="zh-TW" altLang="en-US" sz="2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90089" y="1539858"/>
                <a:ext cx="391133" cy="43088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4888928" y="2628445"/>
                <a:ext cx="31421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8928" y="2628445"/>
                <a:ext cx="314210" cy="400110"/>
              </a:xfrm>
              <a:prstGeom prst="rect">
                <a:avLst/>
              </a:prstGeom>
              <a:blipFill rotWithShape="1">
                <a:blip r:embed="rId13"/>
                <a:stretch>
                  <a:fillRect r="-384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3419872" y="2854097"/>
                <a:ext cx="41239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2854097"/>
                <a:ext cx="412397" cy="430887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5743779" y="2780928"/>
                <a:ext cx="41239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3779" y="2780928"/>
                <a:ext cx="412397" cy="430887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8120043" y="2636912"/>
                <a:ext cx="41239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0043" y="2636912"/>
                <a:ext cx="412397" cy="430887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字方塊 20"/>
          <p:cNvSpPr txBox="1"/>
          <p:nvPr/>
        </p:nvSpPr>
        <p:spPr>
          <a:xfrm>
            <a:off x="7452320" y="1556792"/>
            <a:ext cx="1691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altLang="zh-TW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(any other </a:t>
            </a:r>
          </a:p>
          <a:p>
            <a:r>
              <a:rPr kumimoji="0" lang="en-US" altLang="zh-TW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pulse shape)</a:t>
            </a:r>
            <a:endParaRPr kumimoji="0" lang="en-US" altLang="zh-TW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5153590" y="2886804"/>
                <a:ext cx="434989" cy="5533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zh-TW" altLang="en-US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altLang="zh-TW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zh-TW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3590" y="2886804"/>
                <a:ext cx="434989" cy="553357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2195736" y="2998113"/>
                <a:ext cx="86409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𝑋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𝑗</m:t>
                      </m:r>
                      <m:r>
                        <a:rPr lang="zh-TW" altLang="en-US" sz="2200" b="0" i="1" smtClean="0">
                          <a:latin typeface="Cambria Math"/>
                        </a:rPr>
                        <m:t>𝜔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2998113"/>
                <a:ext cx="864096" cy="430887"/>
              </a:xfrm>
              <a:prstGeom prst="rect">
                <a:avLst/>
              </a:prstGeom>
              <a:blipFill rotWithShape="1">
                <a:blip r:embed="rId18"/>
                <a:stretch>
                  <a:fillRect r="-10563" b="-154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>
                <a:spLocks noChangeArrowheads="1"/>
              </p:cNvSpPr>
              <p:nvPr/>
            </p:nvSpPr>
            <p:spPr bwMode="auto">
              <a:xfrm>
                <a:off x="2082259" y="4149080"/>
                <a:ext cx="1116075" cy="4569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200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sz="22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𝑋</m:t>
                          </m:r>
                        </m:e>
                        <m:sub>
                          <m:r>
                            <a:rPr kumimoji="0" lang="en-US" altLang="zh-TW" sz="22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𝑝</m:t>
                          </m:r>
                        </m:sub>
                      </m:sSub>
                      <m:r>
                        <a:rPr kumimoji="0" lang="en-US" altLang="zh-TW" sz="2200" b="0" i="1" dirty="0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(</m:t>
                      </m:r>
                      <m:r>
                        <a:rPr lang="en-US" altLang="zh-TW" sz="2200" i="1">
                          <a:solidFill>
                            <a:srgbClr val="FF0000"/>
                          </a:solidFill>
                          <a:latin typeface="Cambria Math"/>
                        </a:rPr>
                        <m:t>𝑗</m:t>
                      </m:r>
                      <m:r>
                        <a:rPr lang="zh-TW" altLang="en-US" sz="2200" i="1">
                          <a:solidFill>
                            <a:srgbClr val="FF0000"/>
                          </a:solidFill>
                          <a:latin typeface="Cambria Math"/>
                        </a:rPr>
                        <m:t>𝜔</m:t>
                      </m:r>
                      <m:r>
                        <a:rPr kumimoji="0" lang="en-US" altLang="zh-TW" sz="2200" b="0" i="1" dirty="0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kumimoji="0" lang="zh-TW" alt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82259" y="4149080"/>
                <a:ext cx="1116075" cy="456985"/>
              </a:xfrm>
              <a:prstGeom prst="rect">
                <a:avLst/>
              </a:prstGeom>
              <a:blipFill rotWithShape="1">
                <a:blip r:embed="rId19"/>
                <a:stretch>
                  <a:fillRect b="-10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/>
              <p:cNvSpPr/>
              <p:nvPr/>
            </p:nvSpPr>
            <p:spPr>
              <a:xfrm>
                <a:off x="3419872" y="3606884"/>
                <a:ext cx="46019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2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3606884"/>
                <a:ext cx="460191" cy="430887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/>
              <p:cNvSpPr/>
              <p:nvPr/>
            </p:nvSpPr>
            <p:spPr>
              <a:xfrm>
                <a:off x="5580112" y="3429000"/>
                <a:ext cx="46019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2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27" name="矩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3429000"/>
                <a:ext cx="460191" cy="430887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/>
              <p:cNvSpPr/>
              <p:nvPr/>
            </p:nvSpPr>
            <p:spPr>
              <a:xfrm>
                <a:off x="7784217" y="3429000"/>
                <a:ext cx="46019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2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28" name="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4217" y="3429000"/>
                <a:ext cx="460191" cy="430887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/>
              <p:cNvSpPr/>
              <p:nvPr/>
            </p:nvSpPr>
            <p:spPr>
              <a:xfrm>
                <a:off x="7452636" y="2924944"/>
                <a:ext cx="575748" cy="6705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0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𝛼</m:t>
                      </m:r>
                      <m:f>
                        <m:fPr>
                          <m:ctrlPr>
                            <a:rPr lang="en-US" altLang="zh-TW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zh-TW" altLang="en-US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𝜏</m:t>
                          </m:r>
                        </m:den>
                      </m:f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636" y="2924944"/>
                <a:ext cx="575748" cy="670505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矩形 29"/>
          <p:cNvSpPr/>
          <p:nvPr/>
        </p:nvSpPr>
        <p:spPr>
          <a:xfrm>
            <a:off x="4067944" y="4743239"/>
            <a:ext cx="3303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smtClean="0"/>
              <a:t>0</a:t>
            </a:r>
            <a:endParaRPr lang="zh-TW" altLang="en-US" sz="2000" dirty="0"/>
          </a:p>
        </p:txBody>
      </p:sp>
      <p:sp>
        <p:nvSpPr>
          <p:cNvPr id="31" name="矩形 30"/>
          <p:cNvSpPr/>
          <p:nvPr/>
        </p:nvSpPr>
        <p:spPr>
          <a:xfrm>
            <a:off x="4139952" y="5981218"/>
            <a:ext cx="3303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smtClean="0"/>
              <a:t>0</a:t>
            </a:r>
            <a:endParaRPr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矩形 32"/>
              <p:cNvSpPr/>
              <p:nvPr/>
            </p:nvSpPr>
            <p:spPr>
              <a:xfrm>
                <a:off x="4166684" y="5156188"/>
                <a:ext cx="434989" cy="610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zh-TW" alt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矩形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6684" y="5156188"/>
                <a:ext cx="434989" cy="610936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矩形 33"/>
              <p:cNvSpPr/>
              <p:nvPr/>
            </p:nvSpPr>
            <p:spPr>
              <a:xfrm>
                <a:off x="5508104" y="4535682"/>
                <a:ext cx="46019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2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34" name="矩形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4535682"/>
                <a:ext cx="460191" cy="430887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34"/>
              <p:cNvSpPr/>
              <p:nvPr/>
            </p:nvSpPr>
            <p:spPr>
              <a:xfrm>
                <a:off x="5292080" y="5734417"/>
                <a:ext cx="46019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2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35" name="矩形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5734417"/>
                <a:ext cx="460191" cy="430887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矩形 35"/>
              <p:cNvSpPr/>
              <p:nvPr/>
            </p:nvSpPr>
            <p:spPr>
              <a:xfrm>
                <a:off x="4385649" y="5950441"/>
                <a:ext cx="504056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矩形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5649" y="5950441"/>
                <a:ext cx="504056" cy="430887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矩形 1"/>
          <p:cNvSpPr>
            <a:spLocks noChangeArrowheads="1"/>
          </p:cNvSpPr>
          <p:nvPr/>
        </p:nvSpPr>
        <p:spPr bwMode="auto">
          <a:xfrm>
            <a:off x="0" y="836613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Practical Issues</a:t>
            </a:r>
            <a:endParaRPr kumimoji="0" lang="zh-TW" altLang="zh-TW" sz="3000" baseline="-25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0" y="1557338"/>
            <a:ext cx="9144000" cy="3138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 err="1">
                <a:solidFill>
                  <a:srgbClr val="000000"/>
                </a:solidFill>
                <a:latin typeface="Times New Roman"/>
                <a:ea typeface="標楷體"/>
              </a:rPr>
              <a:t>nonideal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</a:t>
            </a:r>
            <a:r>
              <a:rPr kumimoji="0" lang="en-US" altLang="zh-TW" sz="2800" kern="100" dirty="0" err="1">
                <a:solidFill>
                  <a:srgbClr val="000000"/>
                </a:solidFill>
                <a:latin typeface="Times New Roman"/>
                <a:ea typeface="標楷體"/>
              </a:rPr>
              <a:t>lowpass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filters accurate enough for practical purposes determined by acceptable level of distortion</a:t>
            </a:r>
          </a:p>
          <a:p>
            <a:pPr marL="137160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oversampling </a:t>
            </a:r>
            <a:r>
              <a:rPr kumimoji="0" lang="el-GR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ω</a:t>
            </a:r>
            <a:r>
              <a:rPr kumimoji="0" lang="en-US" altLang="zh-TW" sz="2800" i="1" kern="100" baseline="-250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 = 2</a:t>
            </a:r>
            <a:r>
              <a:rPr kumimoji="0" lang="el-GR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 ω</a:t>
            </a:r>
            <a:r>
              <a:rPr kumimoji="0" lang="en-US" altLang="zh-TW" sz="2800" i="1" kern="100" baseline="-250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M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 + ∆</a:t>
            </a:r>
            <a:r>
              <a:rPr kumimoji="0" lang="el-GR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 ω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</a:t>
            </a:r>
          </a:p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dirty="0"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sampled by pulse train with other pulse shapes</a:t>
            </a:r>
          </a:p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dirty="0"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signals practically not </a:t>
            </a:r>
            <a:r>
              <a:rPr kumimoji="0" lang="en-US" altLang="zh-TW" sz="2800" dirty="0" err="1"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bandlimited</a:t>
            </a:r>
            <a:r>
              <a:rPr kumimoji="0" lang="en-US" altLang="zh-TW" sz="2800" dirty="0"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 : pre-filtering</a:t>
            </a:r>
          </a:p>
        </p:txBody>
      </p:sp>
      <p:sp>
        <p:nvSpPr>
          <p:cNvPr id="23556" name="矩形 4"/>
          <p:cNvSpPr>
            <a:spLocks noChangeArrowheads="1"/>
          </p:cNvSpPr>
          <p:nvPr/>
        </p:nvSpPr>
        <p:spPr bwMode="auto">
          <a:xfrm>
            <a:off x="0" y="0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Impulse Train Sampling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矩形 1"/>
          <p:cNvSpPr>
            <a:spLocks noChangeArrowheads="1"/>
          </p:cNvSpPr>
          <p:nvPr/>
        </p:nvSpPr>
        <p:spPr bwMode="auto">
          <a:xfrm>
            <a:off x="0" y="188913"/>
            <a:ext cx="914400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Oversampling with Non-ideal Lowpass Filters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060848"/>
            <a:ext cx="6435090" cy="41490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7236296" y="3125195"/>
                <a:ext cx="48314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296" y="3125195"/>
                <a:ext cx="483145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4211960" y="5631631"/>
                <a:ext cx="38292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5631631"/>
                <a:ext cx="382925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1547664" y="4150241"/>
                <a:ext cx="41239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4150241"/>
                <a:ext cx="412397" cy="430887"/>
              </a:xfrm>
              <a:prstGeom prst="rect">
                <a:avLst/>
              </a:prstGeom>
              <a:blipFill rotWithShape="1">
                <a:blip r:embed="rId5"/>
                <a:stretch>
                  <a:fillRect l="-147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1704418" y="1917993"/>
                <a:ext cx="112245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2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𝐻</m:t>
                          </m:r>
                          <m:r>
                            <a:rPr lang="en-US" altLang="zh-TW" sz="22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zh-TW" sz="22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2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2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418" y="1917993"/>
                <a:ext cx="1122455" cy="430887"/>
              </a:xfrm>
              <a:prstGeom prst="rect">
                <a:avLst/>
              </a:prstGeom>
              <a:blipFill rotWithShape="1">
                <a:blip r:embed="rId6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395536" y="2494057"/>
                <a:ext cx="86409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∡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𝐻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𝑗</m:t>
                      </m:r>
                      <m:r>
                        <a:rPr lang="zh-TW" altLang="en-US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𝜔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494057"/>
                <a:ext cx="864096" cy="430887"/>
              </a:xfrm>
              <a:prstGeom prst="rect">
                <a:avLst/>
              </a:prstGeom>
              <a:blipFill rotWithShape="1">
                <a:blip r:embed="rId7"/>
                <a:stretch>
                  <a:fillRect l="-1408" r="-33803" b="-154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3652907" y="2132856"/>
                <a:ext cx="66588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∆</m:t>
                      </m:r>
                      <m:r>
                        <a:rPr lang="zh-TW" altLang="en-US" sz="24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2907" y="2132856"/>
                <a:ext cx="665888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/>
        </p:nvSpPr>
        <p:spPr>
          <a:xfrm>
            <a:off x="2555776" y="3356992"/>
            <a:ext cx="3303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/>
              <a:t>0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3439522" y="4798313"/>
                <a:ext cx="7724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h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9522" y="4798313"/>
                <a:ext cx="772437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1575" r="-3150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2483768" y="5805264"/>
                <a:ext cx="50405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5805264"/>
                <a:ext cx="504056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/>
          <p:cNvSpPr/>
          <p:nvPr/>
        </p:nvSpPr>
        <p:spPr>
          <a:xfrm>
            <a:off x="827584" y="5775647"/>
            <a:ext cx="3303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/>
              <a:t>0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1691680" y="3284984"/>
                <a:ext cx="86409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zh-TW" alt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𝑀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3284984"/>
                <a:ext cx="864096" cy="4616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3114829" y="3284984"/>
                <a:ext cx="66508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𝑀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4829" y="3284984"/>
                <a:ext cx="665083" cy="46166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4699005" y="3284984"/>
                <a:ext cx="66508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005" y="3284984"/>
                <a:ext cx="665083" cy="46166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矩形 1"/>
          <p:cNvSpPr>
            <a:spLocks noChangeArrowheads="1"/>
          </p:cNvSpPr>
          <p:nvPr/>
        </p:nvSpPr>
        <p:spPr bwMode="auto">
          <a:xfrm>
            <a:off x="0" y="201613"/>
            <a:ext cx="91440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Signals not Bandlimited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93834"/>
            <a:ext cx="6961099" cy="51595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3275856" y="1268760"/>
                <a:ext cx="8640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𝑋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𝑗</m:t>
                      </m:r>
                      <m:r>
                        <a:rPr lang="zh-TW" altLang="en-US" sz="2400" b="0" i="1" smtClean="0">
                          <a:latin typeface="Cambria Math"/>
                        </a:rPr>
                        <m:t>𝜔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1268760"/>
                <a:ext cx="864096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408" r="-19718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/>
          <p:cNvSpPr/>
          <p:nvPr/>
        </p:nvSpPr>
        <p:spPr>
          <a:xfrm>
            <a:off x="1937377" y="4869160"/>
            <a:ext cx="3303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/>
              <a:t>0</a:t>
            </a:r>
            <a:endParaRPr lang="zh-TW" altLang="en-US" sz="2400" dirty="0"/>
          </a:p>
        </p:txBody>
      </p:sp>
      <p:sp>
        <p:nvSpPr>
          <p:cNvPr id="7" name="矩形 6"/>
          <p:cNvSpPr/>
          <p:nvPr/>
        </p:nvSpPr>
        <p:spPr>
          <a:xfrm>
            <a:off x="1907704" y="6207695"/>
            <a:ext cx="3303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/>
              <a:t>0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7812360" y="4623519"/>
                <a:ext cx="48314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360" y="4623519"/>
                <a:ext cx="483145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771800" y="6165304"/>
                <a:ext cx="50405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6165304"/>
                <a:ext cx="504056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5580112" y="6238473"/>
                <a:ext cx="50405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6238473"/>
                <a:ext cx="504056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5580112" y="4869160"/>
                <a:ext cx="50405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4869160"/>
                <a:ext cx="504056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矩形 1"/>
          <p:cNvSpPr>
            <a:spLocks noChangeArrowheads="1"/>
          </p:cNvSpPr>
          <p:nvPr/>
        </p:nvSpPr>
        <p:spPr bwMode="auto">
          <a:xfrm>
            <a:off x="0" y="856847"/>
            <a:ext cx="9144000" cy="66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Zero-order Hold:</a:t>
            </a:r>
            <a:endParaRPr kumimoji="0" lang="zh-TW" altLang="zh-TW" sz="2800" baseline="-25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0" y="1557338"/>
            <a:ext cx="9144000" cy="142090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0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600" kern="100" dirty="0">
                <a:solidFill>
                  <a:srgbClr val="000000"/>
                </a:solidFill>
                <a:latin typeface="Times New Roman"/>
                <a:ea typeface="標楷體"/>
              </a:rPr>
              <a:t>holding the sampled value until the next sample taken</a:t>
            </a:r>
          </a:p>
          <a:p>
            <a:pPr marL="1371600" lvl="1" indent="-457200" fontAlgn="auto">
              <a:spcBef>
                <a:spcPts val="10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600" kern="100" dirty="0">
                <a:solidFill>
                  <a:srgbClr val="000000"/>
                </a:solidFill>
                <a:latin typeface="Times New Roman"/>
                <a:ea typeface="標楷體"/>
              </a:rPr>
              <a:t>modeled by an impulse train sampler followed by a system with rectangular impulse response</a:t>
            </a:r>
          </a:p>
        </p:txBody>
      </p:sp>
      <p:sp>
        <p:nvSpPr>
          <p:cNvPr id="26628" name="矩形 3"/>
          <p:cNvSpPr>
            <a:spLocks noChangeArrowheads="1"/>
          </p:cNvSpPr>
          <p:nvPr/>
        </p:nvSpPr>
        <p:spPr bwMode="auto">
          <a:xfrm>
            <a:off x="0" y="0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Sampling with A Zero-order Hold</a:t>
            </a: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0" y="6309320"/>
            <a:ext cx="9144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0795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buSzPct val="70000"/>
            </a:pPr>
            <a:r>
              <a:rPr kumimoji="0" lang="en-US" altLang="zh-TW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Fig. 7.6, 7.7, 7.8, p.521, 522 of text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0" y="2852936"/>
            <a:ext cx="9144000" cy="66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/>
          <a:p>
            <a:pPr marL="742950" indent="-285750">
              <a:lnSpc>
                <a:spcPct val="150000"/>
              </a:lnSpc>
              <a:buSzPct val="70000"/>
              <a:buFont typeface="Wingdings" pitchFamily="2" charset="2"/>
              <a:buChar char="l"/>
              <a:tabLst>
                <a:tab pos="533400" algn="l"/>
              </a:tabLst>
              <a:defRPr/>
            </a:pPr>
            <a:r>
              <a:rPr kumimoji="0" lang="en-US" altLang="zh-TW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Reconstructed by a </a:t>
            </a:r>
            <a:r>
              <a:rPr kumimoji="0" lang="en-US" altLang="zh-TW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lowpass</a:t>
            </a:r>
            <a:r>
              <a:rPr kumimoji="0" lang="en-US" altLang="zh-TW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filter </a:t>
            </a:r>
            <a:r>
              <a:rPr kumimoji="0" lang="en-US" altLang="zh-TW" sz="28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kumimoji="0" lang="en-US" altLang="zh-TW" sz="2800" i="1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en-US" altLang="zh-TW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kumimoji="0" lang="el-GR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ω</a:t>
            </a:r>
            <a:r>
              <a:rPr kumimoji="0" lang="en-US" altLang="zh-TW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zh-TW" altLang="zh-TW" sz="2800" baseline="-25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物件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5670079"/>
              </p:ext>
            </p:extLst>
          </p:nvPr>
        </p:nvGraphicFramePr>
        <p:xfrm>
          <a:off x="1055688" y="3501008"/>
          <a:ext cx="7878762" cy="268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78" name="方程式" r:id="rId4" imgW="3327400" imgH="1231900" progId="Equation.3">
                  <p:embed/>
                </p:oleObj>
              </mc:Choice>
              <mc:Fallback>
                <p:oleObj name="方程式" r:id="rId4" imgW="3327400" imgH="1231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5688" y="3501008"/>
                        <a:ext cx="7878762" cy="2686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5888"/>
            <a:ext cx="7151687" cy="662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9"/>
            <a:ext cx="8064896" cy="250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84" y="2780928"/>
            <a:ext cx="7108032" cy="4090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矩形 1"/>
          <p:cNvSpPr>
            <a:spLocks noChangeArrowheads="1"/>
          </p:cNvSpPr>
          <p:nvPr/>
        </p:nvSpPr>
        <p:spPr bwMode="auto">
          <a:xfrm>
            <a:off x="0" y="836613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Impulse train sampling/ideal lowpass filtering</a:t>
            </a:r>
            <a:endParaRPr kumimoji="0" lang="zh-TW" altLang="zh-TW" sz="3000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7" name="矩形 2"/>
          <p:cNvSpPr>
            <a:spLocks noChangeArrowheads="1"/>
          </p:cNvSpPr>
          <p:nvPr/>
        </p:nvSpPr>
        <p:spPr bwMode="auto">
          <a:xfrm>
            <a:off x="0" y="0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Interpolation</a:t>
            </a:r>
          </a:p>
        </p:txBody>
      </p:sp>
      <p:graphicFrame>
        <p:nvGraphicFramePr>
          <p:cNvPr id="31748" name="物件 3"/>
          <p:cNvGraphicFramePr>
            <a:graphicFrameLocks noChangeAspect="1"/>
          </p:cNvGraphicFramePr>
          <p:nvPr/>
        </p:nvGraphicFramePr>
        <p:xfrm>
          <a:off x="938213" y="1612900"/>
          <a:ext cx="5773737" cy="318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83" name="方程式" r:id="rId4" imgW="2438400" imgH="1460500" progId="Equation.3">
                  <p:embed/>
                </p:oleObj>
              </mc:Choice>
              <mc:Fallback>
                <p:oleObj name="方程式" r:id="rId4" imgW="2438400" imgH="14605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8213" y="1612900"/>
                        <a:ext cx="5773737" cy="3186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9" name="矩形 4"/>
          <p:cNvSpPr>
            <a:spLocks noChangeArrowheads="1"/>
          </p:cNvSpPr>
          <p:nvPr/>
        </p:nvSpPr>
        <p:spPr bwMode="auto">
          <a:xfrm>
            <a:off x="0" y="5056188"/>
            <a:ext cx="9144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0795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buSzPct val="70000"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Fig. 7.10, p.524 of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41235"/>
            <a:ext cx="7272808" cy="6184109"/>
          </a:xfrm>
          <a:prstGeom prst="rect">
            <a:avLst/>
          </a:prstGeom>
          <a:scene3d>
            <a:camera prst="orthographicFront">
              <a:rot lat="0" lon="0" rev="1800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484313"/>
            <a:ext cx="8459787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5" name="矩形 2"/>
          <p:cNvSpPr>
            <a:spLocks noChangeArrowheads="1"/>
          </p:cNvSpPr>
          <p:nvPr/>
        </p:nvSpPr>
        <p:spPr bwMode="auto">
          <a:xfrm>
            <a:off x="0" y="201613"/>
            <a:ext cx="91440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SzPct val="70000"/>
            </a:pPr>
            <a:r>
              <a:rPr kumimoji="0" lang="en-US" altLang="zh-TW" sz="40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Ideal Interpolation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矩形 2"/>
          <p:cNvSpPr>
            <a:spLocks noChangeArrowheads="1"/>
          </p:cNvSpPr>
          <p:nvPr/>
        </p:nvSpPr>
        <p:spPr bwMode="auto">
          <a:xfrm>
            <a:off x="0" y="219075"/>
            <a:ext cx="9144000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Recovery from Samples</a:t>
            </a:r>
            <a:r>
              <a:rPr kumimoji="0" lang="en-US" altLang="zh-TW" sz="4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kumimoji="0" lang="en-US" altLang="zh-TW" sz="4000" b="1" u="sng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484784"/>
            <a:ext cx="4608512" cy="46085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15"/>
              <p:cNvSpPr txBox="1">
                <a:spLocks noChangeArrowheads="1"/>
              </p:cNvSpPr>
              <p:nvPr/>
            </p:nvSpPr>
            <p:spPr bwMode="auto">
              <a:xfrm>
                <a:off x="5878282" y="2276872"/>
                <a:ext cx="44319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smtClean="0">
                          <a:latin typeface="Cambria Math"/>
                          <a:cs typeface="Times New Roman" pitchFamily="18" charset="0"/>
                        </a:rPr>
                        <m:t>𝑛</m:t>
                      </m:r>
                    </m:oMath>
                  </m:oMathPara>
                </a14:m>
                <a:endParaRPr kumimoji="0" lang="zh-TW" alt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78282" y="2276872"/>
                <a:ext cx="443198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15"/>
              <p:cNvSpPr txBox="1">
                <a:spLocks noChangeArrowheads="1"/>
              </p:cNvSpPr>
              <p:nvPr/>
            </p:nvSpPr>
            <p:spPr bwMode="auto">
              <a:xfrm>
                <a:off x="6251497" y="4797152"/>
                <a:ext cx="39094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smtClean="0">
                          <a:latin typeface="Cambria Math"/>
                          <a:cs typeface="Times New Roman" pitchFamily="18" charset="0"/>
                        </a:rPr>
                        <m:t>𝑡</m:t>
                      </m:r>
                    </m:oMath>
                  </m:oMathPara>
                </a14:m>
                <a:endParaRPr kumimoji="0" lang="zh-TW" alt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51497" y="4797152"/>
                <a:ext cx="390940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15"/>
              <p:cNvSpPr txBox="1">
                <a:spLocks noChangeArrowheads="1"/>
              </p:cNvSpPr>
              <p:nvPr/>
            </p:nvSpPr>
            <p:spPr bwMode="auto">
              <a:xfrm>
                <a:off x="3700284" y="5267300"/>
                <a:ext cx="45108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smtClean="0">
                          <a:solidFill>
                            <a:srgbClr val="C00000"/>
                          </a:solidFill>
                          <a:latin typeface="Cambria Math"/>
                          <a:cs typeface="Times New Roman" pitchFamily="18" charset="0"/>
                        </a:rPr>
                        <m:t>𝑇</m:t>
                      </m:r>
                    </m:oMath>
                  </m:oMathPara>
                </a14:m>
                <a:endParaRPr kumimoji="0" lang="zh-TW" altLang="en-US" sz="24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00284" y="5267300"/>
                <a:ext cx="451085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15"/>
              <p:cNvSpPr txBox="1">
                <a:spLocks noChangeArrowheads="1"/>
              </p:cNvSpPr>
              <p:nvPr/>
            </p:nvSpPr>
            <p:spPr bwMode="auto">
              <a:xfrm>
                <a:off x="2627784" y="5559623"/>
                <a:ext cx="45108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𝑇</m:t>
                      </m:r>
                    </m:oMath>
                  </m:oMathPara>
                </a14:m>
                <a:endParaRPr kumimoji="0" lang="zh-TW" alt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27784" y="5559623"/>
                <a:ext cx="451085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字方塊 15"/>
          <p:cNvSpPr txBox="1">
            <a:spLocks noChangeArrowheads="1"/>
          </p:cNvSpPr>
          <p:nvPr/>
        </p:nvSpPr>
        <p:spPr bwMode="auto">
          <a:xfrm>
            <a:off x="2721278" y="2636912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kumimoji="0" lang="zh-TW" alt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文字方塊 15"/>
          <p:cNvSpPr txBox="1">
            <a:spLocks noChangeArrowheads="1"/>
          </p:cNvSpPr>
          <p:nvPr/>
        </p:nvSpPr>
        <p:spPr bwMode="auto">
          <a:xfrm>
            <a:off x="3801398" y="2636911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zh-TW" alt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文字方塊 15"/>
          <p:cNvSpPr txBox="1">
            <a:spLocks noChangeArrowheads="1"/>
          </p:cNvSpPr>
          <p:nvPr/>
        </p:nvSpPr>
        <p:spPr bwMode="auto">
          <a:xfrm>
            <a:off x="4788024" y="2636912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zh-TW" alt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矩形 1"/>
          <p:cNvSpPr>
            <a:spLocks noChangeArrowheads="1"/>
          </p:cNvSpPr>
          <p:nvPr/>
        </p:nvSpPr>
        <p:spPr bwMode="auto">
          <a:xfrm>
            <a:off x="0" y="1052513"/>
            <a:ext cx="914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Zero-order hold can be viewed as a “coarse” interpolation</a:t>
            </a:r>
            <a:endParaRPr kumimoji="0" lang="zh-TW" altLang="zh-TW" sz="3000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9" name="矩形 2"/>
          <p:cNvSpPr>
            <a:spLocks noChangeArrowheads="1"/>
          </p:cNvSpPr>
          <p:nvPr/>
        </p:nvSpPr>
        <p:spPr bwMode="auto">
          <a:xfrm>
            <a:off x="0" y="0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Interpolation</a:t>
            </a:r>
          </a:p>
        </p:txBody>
      </p:sp>
      <p:sp>
        <p:nvSpPr>
          <p:cNvPr id="34820" name="矩形 3"/>
          <p:cNvSpPr>
            <a:spLocks noChangeArrowheads="1"/>
          </p:cNvSpPr>
          <p:nvPr/>
        </p:nvSpPr>
        <p:spPr bwMode="auto">
          <a:xfrm>
            <a:off x="0" y="537368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7556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buSzPct val="70000"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Fig. 7.12, p.525 of text</a:t>
            </a:r>
          </a:p>
        </p:txBody>
      </p:sp>
      <p:sp>
        <p:nvSpPr>
          <p:cNvPr id="34821" name="矩形 4"/>
          <p:cNvSpPr>
            <a:spLocks noChangeArrowheads="1"/>
          </p:cNvSpPr>
          <p:nvPr/>
        </p:nvSpPr>
        <p:spPr bwMode="auto">
          <a:xfrm>
            <a:off x="0" y="3205163"/>
            <a:ext cx="914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Sometimes additional lowpass filtering naturally applied</a:t>
            </a:r>
            <a:endParaRPr kumimoji="0" lang="zh-TW" altLang="zh-TW" sz="3000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22" name="矩形 5"/>
          <p:cNvSpPr>
            <a:spLocks noChangeArrowheads="1"/>
          </p:cNvSpPr>
          <p:nvPr/>
        </p:nvSpPr>
        <p:spPr bwMode="auto">
          <a:xfrm>
            <a:off x="0" y="2247900"/>
            <a:ext cx="9144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556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buSzPct val="70000"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Fig. 7.11, p.524 of text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0" y="4292600"/>
            <a:ext cx="91440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224000" lvl="2" indent="-457200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e.g. viewed at a distance by human eyes, mosaic    </a:t>
            </a:r>
          </a:p>
          <a:p>
            <a:pPr marL="1224000" lvl="2" indent="-457200" fontAlgn="auto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      smoothed naturally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989138"/>
            <a:ext cx="8678863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81075"/>
            <a:ext cx="8747125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052513"/>
            <a:ext cx="86296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1052513"/>
            <a:ext cx="8610600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矩形 1"/>
          <p:cNvSpPr>
            <a:spLocks noChangeArrowheads="1"/>
          </p:cNvSpPr>
          <p:nvPr/>
        </p:nvSpPr>
        <p:spPr bwMode="auto">
          <a:xfrm>
            <a:off x="0" y="1003300"/>
            <a:ext cx="9144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Higher order holds</a:t>
            </a:r>
            <a:endParaRPr kumimoji="0" lang="zh-TW" altLang="zh-TW" sz="3000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9" name="矩形 2"/>
          <p:cNvSpPr>
            <a:spLocks noChangeArrowheads="1"/>
          </p:cNvSpPr>
          <p:nvPr/>
        </p:nvSpPr>
        <p:spPr bwMode="auto">
          <a:xfrm>
            <a:off x="0" y="0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Interpolation</a:t>
            </a:r>
          </a:p>
        </p:txBody>
      </p:sp>
      <p:sp>
        <p:nvSpPr>
          <p:cNvPr id="39940" name="矩形 3"/>
          <p:cNvSpPr>
            <a:spLocks noChangeArrowheads="1"/>
          </p:cNvSpPr>
          <p:nvPr/>
        </p:nvSpPr>
        <p:spPr bwMode="auto">
          <a:xfrm>
            <a:off x="0" y="4767263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371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buSzPct val="70000"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Fig. 7.13, p.526, 527 of text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0" y="1598613"/>
            <a:ext cx="9144000" cy="1539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zero-order : output discontinuous</a:t>
            </a:r>
          </a:p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first-order : output continuous, discontinuous </a:t>
            </a:r>
          </a:p>
          <a:p>
            <a:pPr marL="3096000" lvl="1" fontAlgn="auto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derivatives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0" y="5517232"/>
            <a:ext cx="9144000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second-order : continuous up to first derivative</a:t>
            </a:r>
          </a:p>
          <a:p>
            <a:pPr marL="3520800" lvl="7">
              <a:spcBef>
                <a:spcPts val="1200"/>
              </a:spcBef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discontinuous second derivative</a:t>
            </a:r>
          </a:p>
        </p:txBody>
      </p:sp>
      <p:graphicFrame>
        <p:nvGraphicFramePr>
          <p:cNvPr id="39943" name="物件 6"/>
          <p:cNvGraphicFramePr>
            <a:graphicFrameLocks noChangeAspect="1"/>
          </p:cNvGraphicFramePr>
          <p:nvPr/>
        </p:nvGraphicFramePr>
        <p:xfrm>
          <a:off x="1392238" y="3284538"/>
          <a:ext cx="3959225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77" name="方程式" r:id="rId4" imgW="1600200" imgH="558800" progId="Equation.3">
                  <p:embed/>
                </p:oleObj>
              </mc:Choice>
              <mc:Fallback>
                <p:oleObj name="方程式" r:id="rId4" imgW="1600200" imgH="558800" progId="Equation.3">
                  <p:embed/>
                  <p:pic>
                    <p:nvPicPr>
                      <p:cNvPr id="0" name="物件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2238" y="3284538"/>
                        <a:ext cx="3959225" cy="127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692150"/>
            <a:ext cx="8083550" cy="543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052513"/>
            <a:ext cx="8272462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矩形 1"/>
          <p:cNvSpPr>
            <a:spLocks noChangeArrowheads="1"/>
          </p:cNvSpPr>
          <p:nvPr/>
        </p:nvSpPr>
        <p:spPr bwMode="auto">
          <a:xfrm>
            <a:off x="0" y="1003300"/>
            <a:ext cx="9144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SzPct val="70000"/>
              <a:buFont typeface="Wingdings" pitchFamily="2" charset="2"/>
              <a:buChar char="l"/>
            </a:pP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Consider a signal </a:t>
            </a:r>
            <a:r>
              <a:rPr kumimoji="0" lang="fr-FR" altLang="zh-TW" sz="30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fr-FR" altLang="zh-TW" sz="30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)=cos </a:t>
            </a:r>
            <a:r>
              <a:rPr kumimoji="0" lang="el-GR" altLang="zh-TW" sz="30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kumimoji="0" lang="fr-FR" altLang="zh-TW" sz="3000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fr-FR" altLang="zh-TW" sz="30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1" name="矩形 2"/>
          <p:cNvSpPr>
            <a:spLocks noChangeArrowheads="1"/>
          </p:cNvSpPr>
          <p:nvPr/>
        </p:nvSpPr>
        <p:spPr bwMode="auto">
          <a:xfrm>
            <a:off x="0" y="0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Aliasing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0" y="1889125"/>
            <a:ext cx="9144000" cy="3770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sampled at sampling frequency</a:t>
            </a:r>
          </a:p>
          <a:p>
            <a:pPr marL="1371600" lvl="1" fontAlgn="auto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reconstructed by an ideal </a:t>
            </a:r>
            <a:r>
              <a:rPr kumimoji="0" lang="en-US" altLang="zh-TW" sz="2800" kern="100" dirty="0" err="1">
                <a:solidFill>
                  <a:srgbClr val="000000"/>
                </a:solidFill>
                <a:latin typeface="Times New Roman"/>
                <a:ea typeface="標楷體"/>
              </a:rPr>
              <a:t>lowpass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filter</a:t>
            </a:r>
          </a:p>
          <a:p>
            <a:pPr marL="137160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with</a:t>
            </a:r>
          </a:p>
          <a:p>
            <a:pPr marL="1371600" lvl="1" fontAlgn="auto"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i="1" kern="100" dirty="0" err="1">
                <a:solidFill>
                  <a:srgbClr val="000000"/>
                </a:solidFill>
                <a:latin typeface="Times New Roman"/>
                <a:ea typeface="標楷體"/>
              </a:rPr>
              <a:t>x</a:t>
            </a:r>
            <a:r>
              <a:rPr kumimoji="0" lang="en-US" altLang="zh-TW" sz="2800" i="1" kern="100" baseline="-25000" dirty="0" err="1">
                <a:solidFill>
                  <a:srgbClr val="000000"/>
                </a:solidFill>
                <a:latin typeface="Times New Roman"/>
                <a:ea typeface="標楷體"/>
              </a:rPr>
              <a:t>r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t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 : reconstructed signal</a:t>
            </a:r>
          </a:p>
          <a:p>
            <a:pPr marL="1371600" lvl="1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fixed </a:t>
            </a:r>
            <a:r>
              <a:rPr kumimoji="0" lang="el-GR" altLang="zh-TW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kumimoji="0" lang="en-US" altLang="zh-TW" sz="2800" i="1" kern="100" baseline="-25000" dirty="0">
                <a:solidFill>
                  <a:srgbClr val="000000"/>
                </a:solidFill>
                <a:latin typeface="Times New Roman"/>
                <a:ea typeface="標楷體"/>
              </a:rPr>
              <a:t>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, varying </a:t>
            </a:r>
            <a:r>
              <a:rPr kumimoji="0" lang="el-GR" altLang="zh-TW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kumimoji="0" lang="en-US" altLang="zh-TW" sz="2800" kern="100" baseline="-25000" dirty="0">
                <a:solidFill>
                  <a:srgbClr val="000000"/>
                </a:solidFill>
                <a:latin typeface="Times New Roman"/>
                <a:ea typeface="標楷體"/>
              </a:rPr>
              <a:t>0</a:t>
            </a:r>
          </a:p>
        </p:txBody>
      </p:sp>
      <p:graphicFrame>
        <p:nvGraphicFramePr>
          <p:cNvPr id="43013" name="物件 7"/>
          <p:cNvGraphicFramePr>
            <a:graphicFrameLocks noChangeAspect="1"/>
          </p:cNvGraphicFramePr>
          <p:nvPr/>
        </p:nvGraphicFramePr>
        <p:xfrm>
          <a:off x="5886450" y="1733550"/>
          <a:ext cx="1446213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81" name="方程式" r:id="rId4" imgW="583947" imgH="380835" progId="Equation.3">
                  <p:embed/>
                </p:oleObj>
              </mc:Choice>
              <mc:Fallback>
                <p:oleObj name="方程式" r:id="rId4" imgW="583947" imgH="380835" progId="Equation.3">
                  <p:embed/>
                  <p:pic>
                    <p:nvPicPr>
                      <p:cNvPr id="0" name="物件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6450" y="1733550"/>
                        <a:ext cx="1446213" cy="86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4" name="物件 8"/>
          <p:cNvGraphicFramePr>
            <a:graphicFrameLocks noChangeAspect="1"/>
          </p:cNvGraphicFramePr>
          <p:nvPr/>
        </p:nvGraphicFramePr>
        <p:xfrm>
          <a:off x="2165350" y="3181350"/>
          <a:ext cx="1381125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82" name="方程式" r:id="rId6" imgW="558800" imgH="419100" progId="Equation.3">
                  <p:embed/>
                </p:oleObj>
              </mc:Choice>
              <mc:Fallback>
                <p:oleObj name="方程式" r:id="rId6" imgW="558800" imgH="419100" progId="Equation.3">
                  <p:embed/>
                  <p:pic>
                    <p:nvPicPr>
                      <p:cNvPr id="0" name="物件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5350" y="3181350"/>
                        <a:ext cx="1381125" cy="95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矩形 3"/>
          <p:cNvSpPr>
            <a:spLocks noChangeArrowheads="1"/>
          </p:cNvSpPr>
          <p:nvPr/>
        </p:nvSpPr>
        <p:spPr bwMode="auto">
          <a:xfrm>
            <a:off x="0" y="987425"/>
            <a:ext cx="9144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SzPct val="70000"/>
              <a:buFont typeface="Wingdings" pitchFamily="2" charset="2"/>
              <a:buChar char="l"/>
            </a:pP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Consider a signal </a:t>
            </a:r>
            <a:r>
              <a:rPr kumimoji="0" lang="fr-FR" altLang="zh-TW" sz="30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fr-FR" altLang="zh-TW" sz="30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)=cos </a:t>
            </a:r>
            <a:r>
              <a:rPr kumimoji="0" lang="el-GR" altLang="zh-TW" sz="32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kumimoji="0" lang="fr-FR" altLang="zh-TW" sz="3000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fr-FR" altLang="zh-TW" sz="30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5" name="矩形 4"/>
          <p:cNvSpPr>
            <a:spLocks noChangeArrowheads="1"/>
          </p:cNvSpPr>
          <p:nvPr/>
        </p:nvSpPr>
        <p:spPr bwMode="auto">
          <a:xfrm>
            <a:off x="0" y="0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Aliasing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0" y="1719263"/>
            <a:ext cx="9144000" cy="3078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</a:t>
            </a:r>
          </a:p>
          <a:p>
            <a:pPr marL="1371600" lvl="1" fontAlgn="auto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endParaRPr kumimoji="0" lang="en-US" altLang="zh-TW" sz="2800" kern="100" dirty="0">
              <a:solidFill>
                <a:srgbClr val="000000"/>
              </a:solidFill>
              <a:latin typeface="Times New Roman"/>
              <a:ea typeface="標楷體"/>
            </a:endParaRPr>
          </a:p>
          <a:p>
            <a:pPr marL="1371600" lvl="1" fontAlgn="auto">
              <a:spcBef>
                <a:spcPts val="4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when aliasing occurs, the original frequency </a:t>
            </a:r>
            <a:r>
              <a:rPr kumimoji="0" lang="el-GR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ω</a:t>
            </a:r>
            <a:r>
              <a:rPr kumimoji="0" lang="en-US" altLang="zh-TW" sz="2800" kern="100" baseline="-25000" dirty="0">
                <a:solidFill>
                  <a:srgbClr val="000000"/>
                </a:solidFill>
                <a:latin typeface="Times New Roman"/>
                <a:ea typeface="標楷體"/>
              </a:rPr>
              <a:t>0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takes on the identity of a lower frequency, </a:t>
            </a:r>
            <a:r>
              <a:rPr kumimoji="0" lang="el-GR" altLang="zh-TW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kumimoji="0" lang="en-US" altLang="zh-TW" sz="2800" i="1" kern="100" baseline="-25000" dirty="0">
                <a:solidFill>
                  <a:srgbClr val="000000"/>
                </a:solidFill>
                <a:latin typeface="Times New Roman"/>
                <a:ea typeface="標楷體"/>
              </a:rPr>
              <a:t>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– </a:t>
            </a:r>
            <a:r>
              <a:rPr kumimoji="0" lang="el-GR" altLang="zh-TW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kumimoji="0" lang="en-US" altLang="zh-TW" sz="2800" kern="100" baseline="-25000" dirty="0">
                <a:solidFill>
                  <a:srgbClr val="000000"/>
                </a:solidFill>
                <a:latin typeface="Times New Roman"/>
                <a:ea typeface="標楷體"/>
              </a:rPr>
              <a:t>0</a:t>
            </a:r>
          </a:p>
        </p:txBody>
      </p:sp>
      <p:graphicFrame>
        <p:nvGraphicFramePr>
          <p:cNvPr id="44037" name="物件 6"/>
          <p:cNvGraphicFramePr>
            <a:graphicFrameLocks noChangeAspect="1"/>
          </p:cNvGraphicFramePr>
          <p:nvPr/>
        </p:nvGraphicFramePr>
        <p:xfrm>
          <a:off x="1212850" y="1657350"/>
          <a:ext cx="7667625" cy="202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73" name="方程式" r:id="rId4" imgW="3098800" imgH="889000" progId="Equation.3">
                  <p:embed/>
                </p:oleObj>
              </mc:Choice>
              <mc:Fallback>
                <p:oleObj name="方程式" r:id="rId4" imgW="3098800" imgH="889000" progId="Equation.3">
                  <p:embed/>
                  <p:pic>
                    <p:nvPicPr>
                      <p:cNvPr id="0" name="物件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2850" y="1657350"/>
                        <a:ext cx="7667625" cy="202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8" name="矩形 8"/>
          <p:cNvSpPr>
            <a:spLocks noChangeArrowheads="1"/>
          </p:cNvSpPr>
          <p:nvPr/>
        </p:nvSpPr>
        <p:spPr bwMode="auto">
          <a:xfrm>
            <a:off x="0" y="5775325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371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buSzPct val="70000"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Fig. 7.15, 7.16, p.529-531 of text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0" y="5065713"/>
            <a:ext cx="914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w</a:t>
            </a:r>
            <a:r>
              <a:rPr kumimoji="0" lang="en-US" altLang="zh-TW" sz="2800" kern="100" baseline="-25000" dirty="0">
                <a:solidFill>
                  <a:srgbClr val="000000"/>
                </a:solidFill>
                <a:latin typeface="Times New Roman"/>
                <a:ea typeface="標楷體"/>
              </a:rPr>
              <a:t>0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confused with not only </a:t>
            </a:r>
            <a:r>
              <a:rPr kumimoji="0" lang="el-GR" altLang="zh-TW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kumimoji="0" lang="en-US" altLang="zh-TW" sz="2800" i="1" kern="100" baseline="-25000" dirty="0">
                <a:solidFill>
                  <a:srgbClr val="000000"/>
                </a:solidFill>
                <a:latin typeface="Times New Roman"/>
                <a:ea typeface="標楷體"/>
              </a:rPr>
              <a:t>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+ </a:t>
            </a:r>
            <a:r>
              <a:rPr kumimoji="0" lang="el-GR" altLang="zh-TW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kumimoji="0" lang="en-US" altLang="zh-TW" sz="2800" kern="100" baseline="-25000" dirty="0">
                <a:solidFill>
                  <a:srgbClr val="000000"/>
                </a:solidFill>
                <a:latin typeface="Times New Roman"/>
                <a:ea typeface="標楷體"/>
              </a:rPr>
              <a:t>0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, but </a:t>
            </a:r>
            <a:r>
              <a:rPr kumimoji="0" lang="el-GR" altLang="zh-TW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kumimoji="0" lang="en-US" altLang="zh-TW" sz="2800" kern="100" baseline="-25000" dirty="0">
                <a:solidFill>
                  <a:srgbClr val="000000"/>
                </a:solidFill>
                <a:latin typeface="Times New Roman"/>
                <a:ea typeface="標楷體"/>
              </a:rPr>
              <a:t>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– </a:t>
            </a:r>
            <a:r>
              <a:rPr kumimoji="0" lang="el-GR" altLang="zh-TW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kumimoji="0" lang="en-US" altLang="zh-TW" sz="2800" kern="100" baseline="-25000" dirty="0">
                <a:solidFill>
                  <a:srgbClr val="000000"/>
                </a:solidFill>
                <a:latin typeface="Times New Roman"/>
                <a:ea typeface="標楷體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1412875"/>
            <a:ext cx="7804150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76200"/>
            <a:ext cx="5861050" cy="673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87325"/>
            <a:ext cx="7416800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8" y="333375"/>
            <a:ext cx="7440612" cy="611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矩形 1"/>
          <p:cNvSpPr>
            <a:spLocks noChangeArrowheads="1"/>
          </p:cNvSpPr>
          <p:nvPr/>
        </p:nvSpPr>
        <p:spPr bwMode="auto">
          <a:xfrm>
            <a:off x="0" y="987425"/>
            <a:ext cx="9144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SzPct val="70000"/>
              <a:buFont typeface="Wingdings" pitchFamily="2" charset="2"/>
              <a:buChar char="l"/>
            </a:pP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Consider a signal </a:t>
            </a:r>
            <a:r>
              <a:rPr kumimoji="0" lang="fr-FR" altLang="zh-TW" sz="30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fr-FR" altLang="zh-TW" sz="30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)=cos </a:t>
            </a:r>
            <a:r>
              <a:rPr kumimoji="0" lang="el-GR" altLang="zh-TW" sz="32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kumimoji="0" lang="fr-FR" altLang="zh-TW" sz="3000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fr-FR" altLang="zh-TW" sz="30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31" name="矩形 2"/>
          <p:cNvSpPr>
            <a:spLocks noChangeArrowheads="1"/>
          </p:cNvSpPr>
          <p:nvPr/>
        </p:nvSpPr>
        <p:spPr bwMode="auto">
          <a:xfrm>
            <a:off x="0" y="0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Aliasing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0" y="1663700"/>
            <a:ext cx="9144000" cy="4432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many </a:t>
            </a:r>
            <a:r>
              <a:rPr kumimoji="0" lang="en-US" altLang="zh-TW" sz="2800" i="1" kern="100" dirty="0" err="1">
                <a:solidFill>
                  <a:srgbClr val="000000"/>
                </a:solidFill>
                <a:latin typeface="Times New Roman"/>
                <a:ea typeface="標楷體"/>
              </a:rPr>
              <a:t>x</a:t>
            </a:r>
            <a:r>
              <a:rPr kumimoji="0" lang="en-US" altLang="zh-TW" sz="2800" i="1" kern="100" baseline="-25000" dirty="0" err="1">
                <a:solidFill>
                  <a:srgbClr val="000000"/>
                </a:solidFill>
                <a:latin typeface="Times New Roman"/>
                <a:ea typeface="標楷體"/>
              </a:rPr>
              <a:t>r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t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 exist such that</a:t>
            </a:r>
          </a:p>
          <a:p>
            <a:pPr marL="1371600" lvl="1" fontAlgn="auto">
              <a:spcBef>
                <a:spcPts val="0"/>
              </a:spcBef>
              <a:spcAft>
                <a:spcPts val="0"/>
              </a:spcAft>
              <a:buSzPct val="100000"/>
              <a:defRPr/>
            </a:pPr>
            <a:endParaRPr kumimoji="0" lang="en-US" altLang="zh-TW" sz="2800" kern="100" dirty="0">
              <a:solidFill>
                <a:srgbClr val="000000"/>
              </a:solidFill>
              <a:latin typeface="Times New Roman"/>
              <a:ea typeface="標楷體"/>
            </a:endParaRPr>
          </a:p>
          <a:p>
            <a:pPr marL="1371600" lvl="1" fontAlgn="auto">
              <a:spcBef>
                <a:spcPts val="24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the </a:t>
            </a:r>
            <a:r>
              <a:rPr kumimoji="0" lang="en-US" altLang="zh-TW" sz="2800" kern="100" dirty="0" smtClean="0">
                <a:solidFill>
                  <a:srgbClr val="000000"/>
                </a:solidFill>
                <a:latin typeface="Times New Roman"/>
                <a:ea typeface="標楷體"/>
              </a:rPr>
              <a:t>problem is it is not easy 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to </a:t>
            </a:r>
            <a:r>
              <a:rPr kumimoji="0" lang="en-US" altLang="zh-TW" sz="2800" kern="100" dirty="0" smtClean="0">
                <a:solidFill>
                  <a:srgbClr val="000000"/>
                </a:solidFill>
                <a:latin typeface="Times New Roman"/>
                <a:ea typeface="標楷體"/>
              </a:rPr>
              <a:t>find 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the right one</a:t>
            </a:r>
          </a:p>
          <a:p>
            <a:pPr marL="1371600" lvl="1" indent="-457200" fontAlgn="auto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if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x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t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 = </a:t>
            </a:r>
            <a:r>
              <a:rPr kumimoji="0" lang="en-US" altLang="zh-TW" sz="2800" kern="100" dirty="0" err="1">
                <a:solidFill>
                  <a:srgbClr val="000000"/>
                </a:solidFill>
                <a:latin typeface="Times New Roman"/>
                <a:ea typeface="標楷體"/>
              </a:rPr>
              <a:t>cos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l-GR" altLang="zh-TW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kumimoji="0" lang="en-US" altLang="zh-TW" sz="2800" kern="100" baseline="-25000" dirty="0">
                <a:solidFill>
                  <a:srgbClr val="000000"/>
                </a:solidFill>
                <a:latin typeface="Times New Roman"/>
                <a:ea typeface="標楷體"/>
              </a:rPr>
              <a:t>0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t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+ </a:t>
            </a:r>
            <a:r>
              <a:rPr kumimoji="0" lang="el-GR" altLang="zh-TW" sz="28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ϕ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</a:t>
            </a:r>
          </a:p>
          <a:p>
            <a:pPr marL="1371600" lvl="1" fontAlgn="auto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the impulses have extra phases </a:t>
            </a:r>
            <a:r>
              <a:rPr kumimoji="0" lang="en-US" altLang="zh-TW" sz="2800" i="1" kern="100" dirty="0" err="1">
                <a:solidFill>
                  <a:srgbClr val="000000"/>
                </a:solidFill>
                <a:latin typeface="Times New Roman"/>
                <a:ea typeface="標楷體"/>
              </a:rPr>
              <a:t>e</a:t>
            </a:r>
            <a:r>
              <a:rPr kumimoji="0" lang="en-US" altLang="zh-TW" sz="2800" i="1" kern="100" baseline="30000" dirty="0" err="1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j</a:t>
            </a:r>
            <a:r>
              <a:rPr kumimoji="0" lang="el-GR" altLang="zh-TW" sz="2800" i="1" kern="100" baseline="300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ϕ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,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e</a:t>
            </a:r>
            <a:r>
              <a:rPr kumimoji="0" lang="en-US" altLang="zh-TW" sz="2800" i="1" kern="100" baseline="300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-j</a:t>
            </a:r>
            <a:r>
              <a:rPr kumimoji="0" lang="el-GR" altLang="zh-TW" sz="2800" i="1" kern="100" baseline="300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ϕ</a:t>
            </a:r>
            <a:endParaRPr kumimoji="0" lang="en-US" altLang="zh-TW" sz="2800" i="1" kern="100" baseline="30000" dirty="0">
              <a:solidFill>
                <a:srgbClr val="000000"/>
              </a:solidFill>
              <a:latin typeface="Times New Roman" pitchFamily="18" charset="0"/>
              <a:ea typeface="標楷體"/>
              <a:cs typeface="Times New Roman" pitchFamily="18" charset="0"/>
            </a:endParaRPr>
          </a:p>
          <a:p>
            <a:pPr marL="1371600" lvl="1" indent="-457200" fontAlgn="auto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</a:t>
            </a:r>
          </a:p>
          <a:p>
            <a:pPr marL="1371600" lvl="1" fontAlgn="auto">
              <a:spcBef>
                <a:spcPts val="0"/>
              </a:spcBef>
              <a:spcAft>
                <a:spcPts val="0"/>
              </a:spcAft>
              <a:buSzPct val="100000"/>
              <a:defRPr/>
            </a:pPr>
            <a:endParaRPr kumimoji="0" lang="en-US" altLang="zh-TW" sz="2800" kern="100" dirty="0">
              <a:solidFill>
                <a:srgbClr val="000000"/>
              </a:solidFill>
              <a:latin typeface="Times New Roman"/>
              <a:ea typeface="標楷體"/>
            </a:endParaRPr>
          </a:p>
        </p:txBody>
      </p:sp>
      <p:graphicFrame>
        <p:nvGraphicFramePr>
          <p:cNvPr id="48133" name="物件 5"/>
          <p:cNvGraphicFramePr>
            <a:graphicFrameLocks noChangeAspect="1"/>
          </p:cNvGraphicFramePr>
          <p:nvPr/>
        </p:nvGraphicFramePr>
        <p:xfrm>
          <a:off x="2278063" y="2308225"/>
          <a:ext cx="5091112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03" name="方程式" r:id="rId4" imgW="2057400" imgH="215900" progId="Equation.3">
                  <p:embed/>
                </p:oleObj>
              </mc:Choice>
              <mc:Fallback>
                <p:oleObj name="方程式" r:id="rId4" imgW="2057400" imgH="215900" progId="Equation.3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8063" y="2308225"/>
                        <a:ext cx="5091112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4" name="物件 3"/>
          <p:cNvGraphicFramePr>
            <a:graphicFrameLocks noChangeAspect="1"/>
          </p:cNvGraphicFramePr>
          <p:nvPr/>
        </p:nvGraphicFramePr>
        <p:xfrm>
          <a:off x="1243013" y="4826000"/>
          <a:ext cx="5559425" cy="185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04" name="方程式" r:id="rId6" imgW="2247900" imgH="812800" progId="Equation.3">
                  <p:embed/>
                </p:oleObj>
              </mc:Choice>
              <mc:Fallback>
                <p:oleObj name="方程式" r:id="rId6" imgW="2247900" imgH="8128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3013" y="4826000"/>
                        <a:ext cx="5559425" cy="185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540890" y="980728"/>
                <a:ext cx="8603110" cy="143674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>
                  <a:spcBef>
                    <a:spcPts val="0"/>
                  </a:spcBef>
                  <a:spcAft>
                    <a:spcPts val="1000"/>
                  </a:spcAf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sz="260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60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en-US" altLang="zh-TW" sz="2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sz="2600" i="1" smtClean="0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6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600" b="0" i="1" smtClean="0">
                            <a:latin typeface="Cambria Math"/>
                          </a:rPr>
                          <m:t>𝑡</m:t>
                        </m:r>
                      </m:e>
                    </m:func>
                    <m:groupChr>
                      <m:groupChrPr>
                        <m:chr m:val="↔"/>
                        <m:vertJc m:val="bot"/>
                        <m:ctrlPr>
                          <a:rPr lang="en-US" altLang="zh-TW" sz="2600" b="0" i="1" smtClean="0">
                            <a:latin typeface="Cambria Math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zh-TW" sz="2600" b="0" i="1" smtClean="0">
                            <a:latin typeface="Cambria Math"/>
                          </a:rPr>
                          <m:t>𝐹</m:t>
                        </m:r>
                      </m:e>
                    </m:groupChr>
                    <m:r>
                      <a:rPr lang="zh-TW" altLang="en-US" sz="2600" b="0" i="1" smtClean="0">
                        <a:latin typeface="Cambria Math"/>
                      </a:rPr>
                      <m:t>𝜋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zh-TW" altLang="en-US" sz="2600" i="1">
                            <a:latin typeface="Cambria Math"/>
                          </a:rPr>
                          <m:t>𝛿</m:t>
                        </m:r>
                        <m:d>
                          <m:dPr>
                            <m:ctrlPr>
                              <a:rPr lang="en-US" altLang="zh-TW" sz="26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zh-TW" altLang="en-US" sz="2600" i="1">
                                <a:latin typeface="Cambria Math"/>
                              </a:rPr>
                              <m:t>𝜔</m:t>
                            </m:r>
                            <m:r>
                              <a:rPr lang="en-US" altLang="zh-TW" sz="2600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TW" sz="26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600" i="1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TW" sz="26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altLang="zh-TW" sz="2600" b="0" i="1" smtClean="0">
                            <a:latin typeface="Cambria Math"/>
                          </a:rPr>
                          <m:t>+</m:t>
                        </m:r>
                        <m:r>
                          <a:rPr lang="zh-TW" altLang="en-US" sz="2600" i="1">
                            <a:latin typeface="Cambria Math"/>
                          </a:rPr>
                          <m:t>𝛿</m:t>
                        </m:r>
                        <m:d>
                          <m:dPr>
                            <m:ctrlPr>
                              <a:rPr lang="en-US" altLang="zh-TW" sz="26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zh-TW" altLang="en-US" sz="2600" i="1">
                                <a:latin typeface="Cambria Math"/>
                              </a:rPr>
                              <m:t>𝜔</m:t>
                            </m:r>
                            <m:r>
                              <a:rPr lang="en-US" altLang="zh-TW" sz="2600" b="0" i="1" smtClean="0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TW" sz="26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600" i="1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TW" sz="26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zh-TW" sz="2600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altLang="zh-TW" sz="2600" b="0" dirty="0" smtClean="0"/>
                  <a:t> 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TW" sz="2600" i="1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TW" sz="26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TW" sz="26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sz="26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box>
                    <m:r>
                      <a:rPr lang="en-US" altLang="zh-TW" sz="2600" i="1">
                        <a:latin typeface="Cambria Math"/>
                      </a:rPr>
                      <m:t>[</m:t>
                    </m:r>
                    <m:sSup>
                      <m:sSupPr>
                        <m:ctrlPr>
                          <a:rPr lang="en-US" altLang="zh-TW" sz="2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6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600" i="1">
                            <a:latin typeface="Cambria Math"/>
                          </a:rPr>
                          <m:t>𝑗</m:t>
                        </m:r>
                        <m:sSub>
                          <m:sSubPr>
                            <m:ctrlPr>
                              <a:rPr lang="en-US" altLang="zh-TW" sz="2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sz="26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6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600" i="1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altLang="zh-TW" sz="26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altLang="zh-TW" sz="2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6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600" i="1">
                            <a:latin typeface="Cambria Math"/>
                          </a:rPr>
                          <m:t>−</m:t>
                        </m:r>
                        <m:r>
                          <a:rPr lang="en-US" altLang="zh-TW" sz="2600" i="1">
                            <a:latin typeface="Cambria Math"/>
                          </a:rPr>
                          <m:t>𝑗</m:t>
                        </m:r>
                        <m:sSub>
                          <m:sSubPr>
                            <m:ctrlPr>
                              <a:rPr lang="en-US" altLang="zh-TW" sz="2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sz="26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6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600" i="1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altLang="zh-TW" sz="2600" i="1">
                        <a:latin typeface="Cambria Math"/>
                      </a:rPr>
                      <m:t>]</m:t>
                    </m:r>
                  </m:oMath>
                </a14:m>
                <a:endParaRPr lang="en-US" altLang="zh-TW" sz="2600" b="0" dirty="0" smtClean="0"/>
              </a:p>
              <a:p>
                <a:pPr>
                  <a:spcBef>
                    <a:spcPts val="0"/>
                  </a:spcBef>
                  <a:spcAft>
                    <a:spcPts val="1000"/>
                  </a:spcAf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sz="260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60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en-US" altLang="zh-TW" sz="2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sz="26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6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600" i="1">
                            <a:latin typeface="Cambria Math"/>
                          </a:rPr>
                          <m:t>𝑡</m:t>
                        </m:r>
                      </m:e>
                    </m:func>
                    <m:groupChr>
                      <m:groupChrPr>
                        <m:chr m:val="↔"/>
                        <m:vertJc m:val="bot"/>
                        <m:ctrlPr>
                          <a:rPr lang="en-US" altLang="zh-TW" sz="2600" i="1">
                            <a:latin typeface="Cambria Math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zh-TW" sz="2600" i="1">
                            <a:latin typeface="Cambria Math"/>
                          </a:rPr>
                          <m:t>𝐹</m:t>
                        </m:r>
                      </m:e>
                    </m:groupChr>
                    <m:f>
                      <m:fPr>
                        <m:ctrlPr>
                          <a:rPr lang="en-US" altLang="zh-TW" sz="2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zh-TW" altLang="en-US" sz="2600" i="1" smtClean="0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altLang="zh-TW" sz="2600" b="0" i="1" smtClean="0">
                            <a:latin typeface="Cambria Math"/>
                          </a:rPr>
                          <m:t>𝑗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altLang="zh-TW" sz="2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zh-TW" altLang="en-US" sz="2600" i="1">
                            <a:latin typeface="Cambria Math"/>
                          </a:rPr>
                          <m:t>𝛿</m:t>
                        </m:r>
                        <m:d>
                          <m:dPr>
                            <m:ctrlPr>
                              <a:rPr lang="en-US" altLang="zh-TW" sz="26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zh-TW" altLang="en-US" sz="2600" i="1">
                                <a:latin typeface="Cambria Math"/>
                              </a:rPr>
                              <m:t>𝜔</m:t>
                            </m:r>
                            <m:r>
                              <a:rPr lang="en-US" altLang="zh-TW" sz="2600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TW" sz="26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600" i="1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TW" sz="26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altLang="zh-TW" sz="2600" b="0" i="1" smtClean="0">
                            <a:latin typeface="Cambria Math"/>
                          </a:rPr>
                          <m:t>−</m:t>
                        </m:r>
                        <m:r>
                          <a:rPr lang="zh-TW" altLang="en-US" sz="2600" i="1">
                            <a:latin typeface="Cambria Math"/>
                          </a:rPr>
                          <m:t>𝛿</m:t>
                        </m:r>
                        <m:d>
                          <m:dPr>
                            <m:ctrlPr>
                              <a:rPr lang="en-US" altLang="zh-TW" sz="26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zh-TW" altLang="en-US" sz="2600" i="1">
                                <a:latin typeface="Cambria Math"/>
                              </a:rPr>
                              <m:t>𝜔</m:t>
                            </m:r>
                            <m:r>
                              <a:rPr lang="en-US" altLang="zh-TW" sz="2600" i="1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TW" sz="26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600" i="1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TW" sz="26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zh-TW" sz="2600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zh-TW" altLang="en-US" sz="2600" dirty="0" smtClean="0"/>
                  <a:t>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TW" sz="2600" i="1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TW" sz="26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TW" sz="26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sz="2600" i="1">
                                <a:latin typeface="Cambria Math"/>
                              </a:rPr>
                              <m:t>2</m:t>
                            </m:r>
                            <m:r>
                              <a:rPr lang="en-US" altLang="zh-TW" sz="2600" i="1">
                                <a:latin typeface="Cambria Math"/>
                              </a:rPr>
                              <m:t>𝑗</m:t>
                            </m:r>
                          </m:den>
                        </m:f>
                      </m:e>
                    </m:box>
                    <m:r>
                      <a:rPr lang="en-US" altLang="zh-TW" sz="2600" i="1">
                        <a:latin typeface="Cambria Math"/>
                      </a:rPr>
                      <m:t>[</m:t>
                    </m:r>
                    <m:sSup>
                      <m:sSupPr>
                        <m:ctrlPr>
                          <a:rPr lang="en-US" altLang="zh-TW" sz="2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6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600" i="1">
                            <a:latin typeface="Cambria Math"/>
                          </a:rPr>
                          <m:t>𝑗</m:t>
                        </m:r>
                        <m:sSub>
                          <m:sSubPr>
                            <m:ctrlPr>
                              <a:rPr lang="en-US" altLang="zh-TW" sz="2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sz="26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6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600" i="1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altLang="zh-TW" sz="2600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altLang="zh-TW" sz="2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6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600" i="1">
                            <a:latin typeface="Cambria Math"/>
                          </a:rPr>
                          <m:t>−</m:t>
                        </m:r>
                        <m:r>
                          <a:rPr lang="en-US" altLang="zh-TW" sz="2600" i="1">
                            <a:latin typeface="Cambria Math"/>
                          </a:rPr>
                          <m:t>𝑗</m:t>
                        </m:r>
                        <m:sSub>
                          <m:sSubPr>
                            <m:ctrlPr>
                              <a:rPr lang="en-US" altLang="zh-TW" sz="2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sz="26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6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600" i="1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altLang="zh-TW" sz="2600" i="1">
                        <a:latin typeface="Cambria Math"/>
                      </a:rPr>
                      <m:t>]</m:t>
                    </m:r>
                  </m:oMath>
                </a14:m>
                <a:endParaRPr lang="zh-TW" altLang="en-US" sz="26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890" y="980728"/>
                <a:ext cx="8603110" cy="143674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64" y="2698584"/>
            <a:ext cx="7662672" cy="35387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4427984" y="5991671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5991671"/>
                <a:ext cx="432048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971600" y="3471391"/>
                <a:ext cx="6282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zh-TW" altLang="en-US" sz="240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471391"/>
                <a:ext cx="628239" cy="461665"/>
              </a:xfrm>
              <a:prstGeom prst="rect">
                <a:avLst/>
              </a:prstGeom>
              <a:blipFill rotWithShape="1">
                <a:blip r:embed="rId6"/>
                <a:stretch>
                  <a:fillRect r="-184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3131840" y="5199583"/>
                <a:ext cx="6282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40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5199583"/>
                <a:ext cx="628239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2339752" y="2895327"/>
                <a:ext cx="5040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𝐼𝑚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2895327"/>
                <a:ext cx="504056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3614" r="-1204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3707904" y="3759423"/>
                <a:ext cx="5040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𝑅𝑒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3759423"/>
                <a:ext cx="504056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2410" r="-843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5220072" y="2823319"/>
                <a:ext cx="211493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4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40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zh-TW" sz="24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4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4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2823319"/>
                <a:ext cx="2114938" cy="461665"/>
              </a:xfrm>
              <a:prstGeom prst="rect">
                <a:avLst/>
              </a:prstGeom>
              <a:blipFill rotWithShape="1">
                <a:blip r:embed="rId10"/>
                <a:stretch>
                  <a:fillRect r="-576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7487284" y="3039343"/>
                <a:ext cx="118917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4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40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zh-TW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zh-TW" alt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7284" y="3039343"/>
                <a:ext cx="1189172" cy="461665"/>
              </a:xfrm>
              <a:prstGeom prst="rect">
                <a:avLst/>
              </a:prstGeom>
              <a:blipFill rotWithShape="1">
                <a:blip r:embed="rId11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6435891" y="5199583"/>
                <a:ext cx="123245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4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zh-TW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5891" y="5199583"/>
                <a:ext cx="1232453" cy="46166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5004048" y="5877272"/>
                <a:ext cx="4104456" cy="5053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altLang="zh-TW" sz="2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6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altLang="zh-TW" sz="26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6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6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altLang="zh-TW" sz="2600" i="1" smtClean="0">
                          <a:latin typeface="Cambria Math"/>
                          <a:ea typeface="Cambria Math"/>
                        </a:rPr>
                        <m:t>↔</m:t>
                      </m:r>
                      <m:sSup>
                        <m:sSupPr>
                          <m:ctrlPr>
                            <a:rPr lang="en-US" altLang="zh-TW" sz="26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6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6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600" i="1">
                              <a:latin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600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6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600" i="1"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altLang="zh-TW" sz="2600" i="1" smtClean="0">
                          <a:latin typeface="Cambria Math"/>
                          <a:ea typeface="Cambria Math"/>
                        </a:rPr>
                        <m:t>⋅</m:t>
                      </m:r>
                      <m:r>
                        <a:rPr lang="en-US" altLang="zh-TW" sz="2600" b="0" i="1" smtClean="0">
                          <a:latin typeface="Cambria Math"/>
                          <a:ea typeface="Cambria Math"/>
                        </a:rPr>
                        <m:t>𝑋</m:t>
                      </m:r>
                      <m:r>
                        <a:rPr lang="en-US" altLang="zh-TW" sz="26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altLang="zh-TW" sz="2600" b="0" i="1" smtClean="0">
                          <a:latin typeface="Cambria Math"/>
                          <a:ea typeface="Cambria Math"/>
                        </a:rPr>
                        <m:t>𝑗</m:t>
                      </m:r>
                      <m:r>
                        <a:rPr lang="zh-TW" altLang="en-US" sz="2600" b="0" i="1" smtClean="0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US" altLang="zh-TW" sz="26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zh-TW" altLang="en-US" sz="2600" dirty="0"/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5877272"/>
                <a:ext cx="4104456" cy="50539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矩形 1"/>
          <p:cNvSpPr>
            <a:spLocks noChangeArrowheads="1"/>
          </p:cNvSpPr>
          <p:nvPr/>
        </p:nvSpPr>
        <p:spPr bwMode="auto">
          <a:xfrm>
            <a:off x="0" y="-84227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200000"/>
              </a:lnSpc>
            </a:pPr>
            <a:r>
              <a:rPr lang="en-US" altLang="zh-TW" sz="3600" b="1" u="sng" dirty="0" err="1">
                <a:solidFill>
                  <a:srgbClr val="000000"/>
                </a:solidFill>
                <a:latin typeface="Times New Roman" pitchFamily="18" charset="0"/>
              </a:rPr>
              <a:t>Sinusoidals</a:t>
            </a:r>
            <a:r>
              <a:rPr lang="en-US" altLang="zh-TW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zh-TW" sz="2600" dirty="0">
                <a:solidFill>
                  <a:srgbClr val="FF0000"/>
                </a:solidFill>
                <a:latin typeface="Times New Roman" pitchFamily="18" charset="0"/>
              </a:rPr>
              <a:t>(</a:t>
            </a:r>
            <a:r>
              <a:rPr lang="en-US" altLang="zh-TW" sz="2600" dirty="0" smtClean="0">
                <a:solidFill>
                  <a:srgbClr val="FF0000"/>
                </a:solidFill>
                <a:latin typeface="Times New Roman" pitchFamily="18" charset="0"/>
              </a:rPr>
              <a:t>p.25 </a:t>
            </a:r>
            <a:r>
              <a:rPr lang="en-US" altLang="zh-TW" sz="2600" dirty="0">
                <a:solidFill>
                  <a:srgbClr val="FF0000"/>
                </a:solidFill>
                <a:latin typeface="Times New Roman" pitchFamily="18" charset="0"/>
              </a:rPr>
              <a:t>of 4.0)</a:t>
            </a:r>
          </a:p>
        </p:txBody>
      </p:sp>
    </p:spTree>
    <p:extLst>
      <p:ext uri="{BB962C8B-B14F-4D97-AF65-F5344CB8AC3E}">
        <p14:creationId xmlns:p14="http://schemas.microsoft.com/office/powerpoint/2010/main" val="35304763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矩形 1"/>
          <p:cNvSpPr>
            <a:spLocks noChangeArrowheads="1"/>
          </p:cNvSpPr>
          <p:nvPr/>
        </p:nvSpPr>
        <p:spPr bwMode="auto">
          <a:xfrm>
            <a:off x="0" y="987931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SzPct val="70000"/>
              <a:buFont typeface="Wingdings" pitchFamily="2" charset="2"/>
              <a:buChar char="l"/>
            </a:pPr>
            <a:r>
              <a:rPr kumimoji="0" lang="fr-FR" altLang="zh-TW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Consider a signal </a:t>
            </a:r>
            <a:r>
              <a:rPr kumimoji="0" lang="fr-FR" altLang="zh-TW" sz="3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fr-FR" altLang="zh-TW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fr-FR" altLang="zh-TW" sz="3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fr-FR" altLang="zh-TW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)=cos </a:t>
            </a:r>
            <a:r>
              <a:rPr kumimoji="0" lang="fr-FR" altLang="zh-TW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l-GR" altLang="zh-TW" sz="32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kumimoji="0" lang="fr-FR" altLang="zh-TW" sz="3000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fr-FR" altLang="zh-TW" sz="3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kumimoji="0" lang="fr-FR" altLang="zh-TW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kumimoji="0" lang="el-GR" altLang="zh-TW" sz="30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Φ</a:t>
            </a:r>
            <a:r>
              <a:rPr kumimoji="0" lang="fr-FR" altLang="zh-TW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zh-TW" altLang="zh-TW" sz="3000" i="1" baseline="-25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79" name="矩形 2"/>
          <p:cNvSpPr>
            <a:spLocks noChangeArrowheads="1"/>
          </p:cNvSpPr>
          <p:nvPr/>
        </p:nvSpPr>
        <p:spPr bwMode="auto">
          <a:xfrm>
            <a:off x="0" y="0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Aliasing</a:t>
            </a:r>
          </a:p>
        </p:txBody>
      </p:sp>
      <p:grpSp>
        <p:nvGrpSpPr>
          <p:cNvPr id="50180" name="群組 16"/>
          <p:cNvGrpSpPr>
            <a:grpSpLocks/>
          </p:cNvGrpSpPr>
          <p:nvPr/>
        </p:nvGrpSpPr>
        <p:grpSpPr bwMode="auto">
          <a:xfrm>
            <a:off x="0" y="1606550"/>
            <a:ext cx="9144000" cy="955675"/>
            <a:chOff x="0" y="1606633"/>
            <a:chExt cx="9144000" cy="955675"/>
          </a:xfrm>
        </p:grpSpPr>
        <p:sp>
          <p:nvSpPr>
            <p:cNvPr id="4" name="文字方塊 3"/>
            <p:cNvSpPr txBox="1"/>
            <p:nvPr/>
          </p:nvSpPr>
          <p:spPr>
            <a:xfrm>
              <a:off x="0" y="1663783"/>
              <a:ext cx="9144000" cy="6619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1371600" indent="-45720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 typeface="Arial" pitchFamily="34" charset="0"/>
                <a:buChar char="–"/>
                <a:defRPr/>
              </a:pPr>
              <a:r>
                <a:rPr kumimoji="0" lang="en-US" altLang="zh-TW" sz="2800" kern="100" dirty="0">
                  <a:solidFill>
                    <a:srgbClr val="000000"/>
                  </a:solidFill>
                  <a:latin typeface="Times New Roman"/>
                  <a:ea typeface="標楷體"/>
                </a:rPr>
                <a:t>(a) (b)</a:t>
              </a:r>
            </a:p>
          </p:txBody>
        </p:sp>
        <p:graphicFrame>
          <p:nvGraphicFramePr>
            <p:cNvPr id="50188" name="物件 5"/>
            <p:cNvGraphicFramePr>
              <a:graphicFrameLocks noChangeAspect="1"/>
            </p:cNvGraphicFramePr>
            <p:nvPr/>
          </p:nvGraphicFramePr>
          <p:xfrm>
            <a:off x="2449513" y="1606633"/>
            <a:ext cx="1384300" cy="955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129" name="方程式" r:id="rId4" imgW="558800" imgH="419100" progId="Equation.3">
                    <p:embed/>
                  </p:oleObj>
                </mc:Choice>
                <mc:Fallback>
                  <p:oleObj name="方程式" r:id="rId4" imgW="558800" imgH="419100" progId="Equation.3">
                    <p:embed/>
                    <p:pic>
                      <p:nvPicPr>
                        <p:cNvPr id="0" name="物件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49513" y="1606633"/>
                          <a:ext cx="1384300" cy="955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0181" name="物件 6"/>
          <p:cNvGraphicFramePr>
            <a:graphicFrameLocks noChangeAspect="1"/>
          </p:cNvGraphicFramePr>
          <p:nvPr/>
        </p:nvGraphicFramePr>
        <p:xfrm>
          <a:off x="1881188" y="2763838"/>
          <a:ext cx="4056062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30" name="方程式" r:id="rId6" imgW="1638300" imgH="228600" progId="Equation.3">
                  <p:embed/>
                </p:oleObj>
              </mc:Choice>
              <mc:Fallback>
                <p:oleObj name="方程式" r:id="rId6" imgW="1638300" imgH="228600" progId="Equation.3">
                  <p:embed/>
                  <p:pic>
                    <p:nvPicPr>
                      <p:cNvPr id="0" name="物件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1188" y="2763838"/>
                        <a:ext cx="4056062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0182" name="群組 15"/>
          <p:cNvGrpSpPr>
            <a:grpSpLocks/>
          </p:cNvGrpSpPr>
          <p:nvPr/>
        </p:nvGrpSpPr>
        <p:grpSpPr bwMode="auto">
          <a:xfrm>
            <a:off x="36513" y="3576638"/>
            <a:ext cx="9144000" cy="955675"/>
            <a:chOff x="36512" y="3576100"/>
            <a:chExt cx="9144000" cy="955675"/>
          </a:xfrm>
        </p:grpSpPr>
        <p:graphicFrame>
          <p:nvGraphicFramePr>
            <p:cNvPr id="50185" name="物件 7"/>
            <p:cNvGraphicFramePr>
              <a:graphicFrameLocks noChangeAspect="1"/>
            </p:cNvGraphicFramePr>
            <p:nvPr/>
          </p:nvGraphicFramePr>
          <p:xfrm>
            <a:off x="2408238" y="3576100"/>
            <a:ext cx="2200275" cy="955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131" name="方程式" r:id="rId8" imgW="889000" imgH="419100" progId="Equation.3">
                    <p:embed/>
                  </p:oleObj>
                </mc:Choice>
                <mc:Fallback>
                  <p:oleObj name="方程式" r:id="rId8" imgW="889000" imgH="419100" progId="Equation.3">
                    <p:embed/>
                    <p:pic>
                      <p:nvPicPr>
                        <p:cNvPr id="0" name="物件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8238" y="3576100"/>
                          <a:ext cx="2200275" cy="955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文字方塊 8"/>
            <p:cNvSpPr txBox="1"/>
            <p:nvPr/>
          </p:nvSpPr>
          <p:spPr>
            <a:xfrm>
              <a:off x="36512" y="3644362"/>
              <a:ext cx="9144000" cy="6619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137160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defRPr/>
              </a:pPr>
              <a:r>
                <a:rPr kumimoji="0" lang="en-US" altLang="zh-TW" sz="2800" kern="100" dirty="0">
                  <a:solidFill>
                    <a:srgbClr val="000000"/>
                  </a:solidFill>
                  <a:latin typeface="Times New Roman"/>
                  <a:ea typeface="標楷體"/>
                </a:rPr>
                <a:t>(c) (d)</a:t>
              </a:r>
            </a:p>
          </p:txBody>
        </p:sp>
      </p:grpSp>
      <p:graphicFrame>
        <p:nvGraphicFramePr>
          <p:cNvPr id="50183" name="物件 9"/>
          <p:cNvGraphicFramePr>
            <a:graphicFrameLocks noChangeAspect="1"/>
          </p:cNvGraphicFramePr>
          <p:nvPr/>
        </p:nvGraphicFramePr>
        <p:xfrm>
          <a:off x="1838325" y="4284663"/>
          <a:ext cx="5095875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32" name="方程式" r:id="rId10" imgW="2057400" imgH="482600" progId="Equation.3">
                  <p:embed/>
                </p:oleObj>
              </mc:Choice>
              <mc:Fallback>
                <p:oleObj name="方程式" r:id="rId10" imgW="2057400" imgH="482600" progId="Equation.3">
                  <p:embed/>
                  <p:pic>
                    <p:nvPicPr>
                      <p:cNvPr id="0" name="物件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8325" y="4284663"/>
                        <a:ext cx="5095875" cy="109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字方塊 10"/>
          <p:cNvSpPr txBox="1"/>
          <p:nvPr/>
        </p:nvSpPr>
        <p:spPr>
          <a:xfrm>
            <a:off x="0" y="5432425"/>
            <a:ext cx="9144000" cy="660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980000"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phase also changed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矩形 2"/>
          <p:cNvSpPr>
            <a:spLocks noChangeArrowheads="1"/>
          </p:cNvSpPr>
          <p:nvPr/>
        </p:nvSpPr>
        <p:spPr bwMode="auto">
          <a:xfrm>
            <a:off x="0" y="157163"/>
            <a:ext cx="91440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150000"/>
              </a:lnSpc>
            </a:pPr>
            <a:r>
              <a:rPr lang="en-US" altLang="zh-TW" sz="3600" b="1" u="sng">
                <a:solidFill>
                  <a:srgbClr val="000000"/>
                </a:solidFill>
                <a:latin typeface="Times New Roman" pitchFamily="18" charset="0"/>
              </a:rPr>
              <a:t>Example 7.1 of Text</a:t>
            </a:r>
            <a:endParaRPr lang="en-US" altLang="zh-TW" sz="260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28800"/>
            <a:ext cx="7607808" cy="44531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395536" y="1147391"/>
                <a:ext cx="5328592" cy="10207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en-US" altLang="zh-TW" sz="2600" b="0" dirty="0" smtClean="0"/>
                  <a:t>  </a:t>
                </a:r>
                <a14:m>
                  <m:oMath xmlns:m="http://schemas.openxmlformats.org/officeDocument/2006/math">
                    <m:r>
                      <a:rPr lang="en-US" altLang="zh-TW" sz="2600" b="0" i="1" smtClean="0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altLang="zh-TW" sz="2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6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600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zh-TW" sz="26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600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altLang="zh-TW" sz="26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TW" sz="2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sz="2600" b="0" i="1" smtClean="0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6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func>
                    <m:r>
                      <a:rPr lang="en-US" altLang="zh-TW" sz="2600" b="0" i="1" smtClean="0">
                        <a:latin typeface="Cambria Math"/>
                      </a:rPr>
                      <m:t>𝑡</m:t>
                    </m:r>
                    <m:r>
                      <a:rPr lang="en-US" altLang="zh-TW" sz="2600" b="0" i="1" smtClean="0">
                        <a:latin typeface="Cambria Math"/>
                      </a:rPr>
                      <m:t>+</m:t>
                    </m:r>
                    <m:r>
                      <a:rPr lang="zh-TW" altLang="en-US" sz="2600" b="0" i="1" smtClean="0">
                        <a:latin typeface="Cambria Math"/>
                        <a:ea typeface="Cambria Math"/>
                      </a:rPr>
                      <m:t>𝜙</m:t>
                    </m:r>
                    <m:r>
                      <a:rPr lang="en-US" altLang="zh-TW" sz="26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2600" b="0" dirty="0" smtClean="0"/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sz="2600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altLang="zh-TW" sz="2600" i="1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altLang="zh-TW" sz="2600" i="1">
                        <a:latin typeface="Cambria Math"/>
                      </a:rPr>
                      <m:t>=</m:t>
                    </m:r>
                    <m:r>
                      <a:rPr lang="en-US" altLang="zh-TW" sz="2600" b="0" i="1" smtClean="0">
                        <a:latin typeface="Cambria Math"/>
                      </a:rPr>
                      <m:t>2</m:t>
                    </m:r>
                    <m:sSub>
                      <m:sSubPr>
                        <m:ctrlPr>
                          <a:rPr lang="en-US" altLang="zh-TW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sz="2600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altLang="zh-TW" sz="26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altLang="zh-TW" sz="2600" b="0" dirty="0" smtClean="0"/>
              </a:p>
              <a:p>
                <a:pPr>
                  <a:spcBef>
                    <a:spcPts val="1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6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2600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US" altLang="zh-TW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6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6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zh-TW" sz="26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altLang="zh-TW" sz="2600" b="0" i="0" smtClean="0"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zh-TW" sz="260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zh-TW" altLang="en-US" sz="2600" i="1">
                            <a:latin typeface="Cambria Math"/>
                            <a:ea typeface="Cambria Math"/>
                          </a:rPr>
                          <m:t>𝜙</m:t>
                        </m:r>
                        <m:r>
                          <a:rPr lang="en-US" altLang="zh-TW" sz="2600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func>
                    <m:r>
                      <m:rPr>
                        <m:sty m:val="p"/>
                      </m:rPr>
                      <a:rPr lang="en-US" altLang="zh-TW" sz="2600">
                        <a:latin typeface="Cambria Math"/>
                      </a:rPr>
                      <m:t>cos</m:t>
                    </m:r>
                    <m:r>
                      <a:rPr lang="en-US" altLang="zh-TW" sz="2600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TW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sz="2600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altLang="zh-TW" sz="26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altLang="zh-TW" sz="2600" b="0" i="1" smtClean="0">
                        <a:latin typeface="Cambria Math"/>
                      </a:rPr>
                      <m:t>𝑡</m:t>
                    </m:r>
                    <m:r>
                      <a:rPr lang="en-US" altLang="zh-TW" sz="26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2600" dirty="0" smtClean="0"/>
                  <a:t>,  </a:t>
                </a:r>
                <a14:m>
                  <m:oMath xmlns:m="http://schemas.openxmlformats.org/officeDocument/2006/math">
                    <m:r>
                      <a:rPr lang="en-US" altLang="zh-TW" sz="2600" i="1" smtClean="0">
                        <a:solidFill>
                          <a:srgbClr val="FF0000"/>
                        </a:solidFill>
                        <a:latin typeface="Cambria Math"/>
                      </a:rPr>
                      <m:t>𝑡</m:t>
                    </m:r>
                    <m:r>
                      <a:rPr lang="en-US" altLang="zh-TW" sz="2600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altLang="zh-TW" sz="2600" b="0" i="1" smtClean="0">
                        <a:solidFill>
                          <a:srgbClr val="FF0000"/>
                        </a:solidFill>
                        <a:latin typeface="Cambria Math"/>
                      </a:rPr>
                      <m:t>𝑛𝑇</m:t>
                    </m:r>
                  </m:oMath>
                </a14:m>
                <a:endParaRPr lang="zh-TW" altLang="en-US" sz="2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147391"/>
                <a:ext cx="5328592" cy="1020792"/>
              </a:xfrm>
              <a:prstGeom prst="rect">
                <a:avLst/>
              </a:prstGeom>
              <a:blipFill rotWithShape="1">
                <a:blip r:embed="rId3"/>
                <a:stretch>
                  <a:fillRect t="-4762" b="-1428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字方塊 2"/>
          <p:cNvSpPr txBox="1"/>
          <p:nvPr/>
        </p:nvSpPr>
        <p:spPr>
          <a:xfrm>
            <a:off x="539552" y="2432501"/>
            <a:ext cx="36724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600" dirty="0" smtClean="0">
                <a:solidFill>
                  <a:srgbClr val="FF0000"/>
                </a:solidFill>
              </a:rPr>
              <a:t>Sampling </a:t>
            </a:r>
            <a:r>
              <a:rPr lang="en-US" altLang="zh-TW" sz="2600" dirty="0">
                <a:solidFill>
                  <a:srgbClr val="FF0000"/>
                </a:solidFill>
              </a:rPr>
              <a:t>is “</a:t>
            </a:r>
            <a:r>
              <a:rPr lang="en-US" altLang="zh-TW" sz="2600" dirty="0" smtClean="0">
                <a:solidFill>
                  <a:srgbClr val="FF0000"/>
                </a:solidFill>
              </a:rPr>
              <a:t>time-varying”</a:t>
            </a:r>
            <a:endParaRPr lang="zh-TW" altLang="en-US" sz="26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6907240" y="1459383"/>
                <a:ext cx="5908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i="1">
                              <a:latin typeface="Cambria Math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7240" y="1459383"/>
                <a:ext cx="590803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7293565" y="2679303"/>
                <a:ext cx="61901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3565" y="2679303"/>
                <a:ext cx="619016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6228184" y="2687714"/>
                <a:ext cx="8482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zh-TW" altLang="en-US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2687714"/>
                <a:ext cx="848246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8087434" y="2564904"/>
                <a:ext cx="4831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7434" y="2564904"/>
                <a:ext cx="483146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/>
        </p:nvSpPr>
        <p:spPr>
          <a:xfrm>
            <a:off x="1577337" y="5733256"/>
            <a:ext cx="3303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/>
              <a:t>0</a:t>
            </a:r>
            <a:endParaRPr lang="zh-TW" altLang="en-US" sz="2400" dirty="0"/>
          </a:p>
        </p:txBody>
      </p:sp>
      <p:sp>
        <p:nvSpPr>
          <p:cNvPr id="12" name="矩形 11"/>
          <p:cNvSpPr/>
          <p:nvPr/>
        </p:nvSpPr>
        <p:spPr>
          <a:xfrm>
            <a:off x="1475656" y="4653136"/>
            <a:ext cx="3303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/>
              <a:t>0</a:t>
            </a:r>
            <a:endParaRPr lang="zh-TW" altLang="en-US" sz="2400" dirty="0"/>
          </a:p>
        </p:txBody>
      </p:sp>
      <p:sp>
        <p:nvSpPr>
          <p:cNvPr id="13" name="矩形 12"/>
          <p:cNvSpPr/>
          <p:nvPr/>
        </p:nvSpPr>
        <p:spPr>
          <a:xfrm>
            <a:off x="1217297" y="3645024"/>
            <a:ext cx="3303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/>
              <a:t>0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4693131" y="3501008"/>
                <a:ext cx="38292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3131" y="3501008"/>
                <a:ext cx="382925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4788024" y="5373216"/>
                <a:ext cx="38292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5373216"/>
                <a:ext cx="382925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4716016" y="4479503"/>
                <a:ext cx="38292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4479503"/>
                <a:ext cx="382925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5397743" y="3512621"/>
                <a:ext cx="1509497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en-US" altLang="zh-TW" sz="2600" b="0" dirty="0" smtClean="0"/>
                  <a:t>(a) </a:t>
                </a:r>
                <a14:m>
                  <m:oMath xmlns:m="http://schemas.openxmlformats.org/officeDocument/2006/math">
                    <m:r>
                      <a:rPr lang="zh-TW" altLang="en-US" sz="2600" i="1">
                        <a:latin typeface="Cambria Math"/>
                        <a:ea typeface="Cambria Math"/>
                      </a:rPr>
                      <m:t>𝜙</m:t>
                    </m:r>
                    <m:r>
                      <a:rPr lang="en-US" altLang="zh-TW" sz="2600" b="0" i="1" smtClean="0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endParaRPr lang="en-US" altLang="zh-TW" sz="2600" b="0" dirty="0" smtClean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7743" y="3512621"/>
                <a:ext cx="1509497" cy="492443"/>
              </a:xfrm>
              <a:prstGeom prst="rect">
                <a:avLst/>
              </a:prstGeom>
              <a:blipFill rotWithShape="1">
                <a:blip r:embed="rId11"/>
                <a:stretch>
                  <a:fillRect l="-6855" t="-9877" b="-3086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5396400" y="5254153"/>
                <a:ext cx="1436996" cy="6231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en-US" altLang="zh-TW" sz="2600" dirty="0"/>
                  <a:t>(c) </a:t>
                </a:r>
                <a14:m>
                  <m:oMath xmlns:m="http://schemas.openxmlformats.org/officeDocument/2006/math">
                    <m:r>
                      <a:rPr lang="zh-TW" altLang="en-US" sz="2600" i="1">
                        <a:latin typeface="Cambria Math"/>
                        <a:ea typeface="Cambria Math"/>
                      </a:rPr>
                      <m:t>𝜙</m:t>
                    </m:r>
                    <m:r>
                      <a:rPr lang="en-US" altLang="zh-TW" sz="2600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altLang="zh-TW" sz="26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zh-TW" altLang="en-US" sz="2600" i="1"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altLang="zh-TW" sz="2600" i="1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altLang="zh-TW" sz="2600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6400" y="5254153"/>
                <a:ext cx="1436996" cy="623119"/>
              </a:xfrm>
              <a:prstGeom prst="rect">
                <a:avLst/>
              </a:prstGeom>
              <a:blipFill rotWithShape="1">
                <a:blip r:embed="rId12"/>
                <a:stretch>
                  <a:fillRect l="-7203" b="-1176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5396400" y="4437112"/>
                <a:ext cx="1489510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en-US" altLang="zh-TW" sz="2600" dirty="0" smtClean="0"/>
                  <a:t>(b) </a:t>
                </a:r>
                <a14:m>
                  <m:oMath xmlns:m="http://schemas.openxmlformats.org/officeDocument/2006/math">
                    <m:r>
                      <a:rPr lang="zh-TW" altLang="en-US" sz="2600" i="1">
                        <a:latin typeface="Cambria Math"/>
                        <a:ea typeface="Cambria Math"/>
                      </a:rPr>
                      <m:t>𝜙</m:t>
                    </m:r>
                    <m:r>
                      <a:rPr lang="en-US" altLang="zh-TW" sz="2600" i="1" smtClean="0"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altLang="zh-TW" sz="2600" b="0" i="1" smtClean="0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endParaRPr lang="en-US" altLang="zh-TW" sz="2600" dirty="0"/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6400" y="4437112"/>
                <a:ext cx="1489510" cy="492443"/>
              </a:xfrm>
              <a:prstGeom prst="rect">
                <a:avLst/>
              </a:prstGeom>
              <a:blipFill rotWithShape="1">
                <a:blip r:embed="rId13"/>
                <a:stretch>
                  <a:fillRect l="-6939" t="-9877" b="-3086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矩形 1"/>
          <p:cNvSpPr>
            <a:spLocks noChangeArrowheads="1"/>
          </p:cNvSpPr>
          <p:nvPr/>
        </p:nvSpPr>
        <p:spPr bwMode="auto">
          <a:xfrm>
            <a:off x="0" y="157163"/>
            <a:ext cx="91440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150000"/>
              </a:lnSpc>
            </a:pPr>
            <a:r>
              <a:rPr lang="en-US" altLang="zh-TW" sz="3600" b="1" u="sng">
                <a:solidFill>
                  <a:srgbClr val="000000"/>
                </a:solidFill>
                <a:latin typeface="Times New Roman" pitchFamily="18" charset="0"/>
              </a:rPr>
              <a:t>Example 7.1 of Text</a:t>
            </a:r>
            <a:endParaRPr lang="en-US" altLang="zh-TW" sz="260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0"/>
            <a:ext cx="8261147" cy="44997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07504" y="1268760"/>
                <a:ext cx="1509497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en-US" altLang="zh-TW" sz="2600" b="0" dirty="0" smtClean="0">
                    <a:solidFill>
                      <a:srgbClr val="002060"/>
                    </a:solidFill>
                  </a:rPr>
                  <a:t>(a) </a:t>
                </a:r>
                <a14:m>
                  <m:oMath xmlns:m="http://schemas.openxmlformats.org/officeDocument/2006/math">
                    <m:r>
                      <a:rPr lang="zh-TW" altLang="en-US" sz="2600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𝜙</m:t>
                    </m:r>
                    <m:r>
                      <a:rPr lang="en-US" altLang="zh-TW" sz="26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endParaRPr lang="en-US" altLang="zh-TW" sz="2600" b="0" dirty="0" smtClean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268760"/>
                <a:ext cx="1509497" cy="492443"/>
              </a:xfrm>
              <a:prstGeom prst="rect">
                <a:avLst/>
              </a:prstGeom>
              <a:blipFill rotWithShape="1">
                <a:blip r:embed="rId3"/>
                <a:stretch>
                  <a:fillRect l="-7287" t="-9877" b="-3086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1115616" y="1700808"/>
                <a:ext cx="58528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1700808"/>
                <a:ext cx="585288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6342527" y="1340768"/>
                <a:ext cx="58528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527" y="1340768"/>
                <a:ext cx="585288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3770688" y="1323834"/>
                <a:ext cx="58528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688" y="1323834"/>
                <a:ext cx="585288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7659120" y="3831431"/>
                <a:ext cx="58528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9120" y="3831431"/>
                <a:ext cx="585288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5210848" y="3615407"/>
                <a:ext cx="58528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0848" y="3615407"/>
                <a:ext cx="585288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546552" y="3975447"/>
                <a:ext cx="58528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6552" y="3975447"/>
                <a:ext cx="585288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170288" y="3111351"/>
                <a:ext cx="51328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288" y="3111351"/>
                <a:ext cx="513280" cy="461665"/>
              </a:xfrm>
              <a:prstGeom prst="rect">
                <a:avLst/>
              </a:prstGeom>
              <a:blipFill rotWithShape="1">
                <a:blip r:embed="rId10"/>
                <a:stretch>
                  <a:fillRect l="-238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2762576" y="2679303"/>
                <a:ext cx="51328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2576" y="2679303"/>
                <a:ext cx="513280" cy="461665"/>
              </a:xfrm>
              <a:prstGeom prst="rect">
                <a:avLst/>
              </a:prstGeom>
              <a:blipFill rotWithShape="1">
                <a:blip r:embed="rId11"/>
                <a:stretch>
                  <a:fillRect l="-11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5426872" y="2132856"/>
                <a:ext cx="51328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6872" y="2132856"/>
                <a:ext cx="513280" cy="461665"/>
              </a:xfrm>
              <a:prstGeom prst="rect">
                <a:avLst/>
              </a:prstGeom>
              <a:blipFill rotWithShape="1">
                <a:blip r:embed="rId12"/>
                <a:stretch>
                  <a:fillRect l="-11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1394424" y="5415607"/>
                <a:ext cx="51328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4424" y="5415607"/>
                <a:ext cx="513280" cy="461665"/>
              </a:xfrm>
              <a:prstGeom prst="rect">
                <a:avLst/>
              </a:prstGeom>
              <a:blipFill rotWithShape="1">
                <a:blip r:embed="rId13"/>
                <a:stretch>
                  <a:fillRect l="-238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4139952" y="5343599"/>
                <a:ext cx="51328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5343599"/>
                <a:ext cx="513280" cy="461665"/>
              </a:xfrm>
              <a:prstGeom prst="rect">
                <a:avLst/>
              </a:prstGeom>
              <a:blipFill rotWithShape="1">
                <a:blip r:embed="rId14"/>
                <a:stretch>
                  <a:fillRect l="-11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6579000" y="4695527"/>
                <a:ext cx="51328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9000" y="4695527"/>
                <a:ext cx="513280" cy="461665"/>
              </a:xfrm>
              <a:prstGeom prst="rect">
                <a:avLst/>
              </a:prstGeom>
              <a:blipFill rotWithShape="1">
                <a:blip r:embed="rId15"/>
                <a:stretch>
                  <a:fillRect l="-11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矩形 18"/>
          <p:cNvSpPr/>
          <p:nvPr/>
        </p:nvSpPr>
        <p:spPr>
          <a:xfrm>
            <a:off x="1691680" y="3933056"/>
            <a:ext cx="3303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/>
              <a:t>0</a:t>
            </a:r>
            <a:endParaRPr lang="zh-TW" altLang="en-US" sz="2400" dirty="0"/>
          </a:p>
        </p:txBody>
      </p:sp>
      <p:sp>
        <p:nvSpPr>
          <p:cNvPr id="20" name="矩形 19"/>
          <p:cNvSpPr/>
          <p:nvPr/>
        </p:nvSpPr>
        <p:spPr>
          <a:xfrm>
            <a:off x="6689905" y="3573016"/>
            <a:ext cx="3303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/>
              <a:t>0</a:t>
            </a:r>
            <a:endParaRPr lang="zh-TW" altLang="en-US" sz="2400" dirty="0"/>
          </a:p>
        </p:txBody>
      </p:sp>
      <p:sp>
        <p:nvSpPr>
          <p:cNvPr id="21" name="矩形 20"/>
          <p:cNvSpPr/>
          <p:nvPr/>
        </p:nvSpPr>
        <p:spPr>
          <a:xfrm>
            <a:off x="4097617" y="3573016"/>
            <a:ext cx="3303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/>
              <a:t>0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1403648" y="2780928"/>
                <a:ext cx="8482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zh-TW" alt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2780928"/>
                <a:ext cx="848246" cy="461665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/>
              <p:cNvSpPr/>
              <p:nvPr/>
            </p:nvSpPr>
            <p:spPr>
              <a:xfrm>
                <a:off x="3851920" y="2420888"/>
                <a:ext cx="8482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zh-TW" alt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矩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2420888"/>
                <a:ext cx="848246" cy="461665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6460058" y="2276872"/>
                <a:ext cx="8482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zh-TW" alt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0058" y="2276872"/>
                <a:ext cx="848246" cy="461665"/>
              </a:xfrm>
              <a:prstGeom prst="rect">
                <a:avLst/>
              </a:prstGeom>
              <a:blipFill rotWithShape="1">
                <a:blip r:embed="rId18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/>
              <p:cNvSpPr/>
              <p:nvPr/>
            </p:nvSpPr>
            <p:spPr>
              <a:xfrm>
                <a:off x="2276211" y="5271591"/>
                <a:ext cx="58432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6211" y="5271591"/>
                <a:ext cx="584327" cy="430887"/>
              </a:xfrm>
              <a:prstGeom prst="rect">
                <a:avLst/>
              </a:prstGeom>
              <a:blipFill rotWithShape="1">
                <a:blip r:embed="rId19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/>
              <p:cNvSpPr/>
              <p:nvPr/>
            </p:nvSpPr>
            <p:spPr>
              <a:xfrm>
                <a:off x="7372049" y="5086345"/>
                <a:ext cx="58432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矩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2049" y="5086345"/>
                <a:ext cx="584327" cy="430887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/>
              <p:cNvSpPr/>
              <p:nvPr/>
            </p:nvSpPr>
            <p:spPr>
              <a:xfrm>
                <a:off x="5283817" y="4797152"/>
                <a:ext cx="58432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3817" y="4797152"/>
                <a:ext cx="584327" cy="430887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/>
              <p:cNvSpPr/>
              <p:nvPr/>
            </p:nvSpPr>
            <p:spPr>
              <a:xfrm>
                <a:off x="8087434" y="5703639"/>
                <a:ext cx="4831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7434" y="5703639"/>
                <a:ext cx="483146" cy="461665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9"/>
              <p:cNvSpPr/>
              <p:nvPr/>
            </p:nvSpPr>
            <p:spPr>
              <a:xfrm>
                <a:off x="5580112" y="5856039"/>
                <a:ext cx="4831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矩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5856039"/>
                <a:ext cx="483146" cy="461665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/>
              <p:cNvSpPr/>
              <p:nvPr/>
            </p:nvSpPr>
            <p:spPr>
              <a:xfrm>
                <a:off x="3080742" y="5949280"/>
                <a:ext cx="4831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矩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0742" y="5949280"/>
                <a:ext cx="483146" cy="461665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4067944" y="1772816"/>
                <a:ext cx="47019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𝜙</m:t>
                      </m:r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1772816"/>
                <a:ext cx="470192" cy="461665"/>
              </a:xfrm>
              <a:prstGeom prst="rect">
                <a:avLst/>
              </a:prstGeom>
              <a:blipFill rotWithShape="1">
                <a:blip r:embed="rId25"/>
                <a:stretch>
                  <a:fillRect l="-1299" r="-2597" b="-1578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矩形 32"/>
              <p:cNvSpPr/>
              <p:nvPr/>
            </p:nvSpPr>
            <p:spPr>
              <a:xfrm>
                <a:off x="5397952" y="4047455"/>
                <a:ext cx="47019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𝜙</m:t>
                      </m:r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3" name="矩形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7952" y="4047455"/>
                <a:ext cx="470192" cy="461665"/>
              </a:xfrm>
              <a:prstGeom prst="rect">
                <a:avLst/>
              </a:prstGeom>
              <a:blipFill rotWithShape="1">
                <a:blip r:embed="rId26"/>
                <a:stretch>
                  <a:fillRect l="-1282" r="-1282" b="-1578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矩形 33"/>
              <p:cNvSpPr/>
              <p:nvPr/>
            </p:nvSpPr>
            <p:spPr>
              <a:xfrm>
                <a:off x="2195736" y="1268760"/>
                <a:ext cx="1489510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en-US" altLang="zh-TW" sz="2600" dirty="0" smtClean="0">
                    <a:solidFill>
                      <a:srgbClr val="002060"/>
                    </a:solidFill>
                  </a:rPr>
                  <a:t>(b) </a:t>
                </a:r>
                <a14:m>
                  <m:oMath xmlns:m="http://schemas.openxmlformats.org/officeDocument/2006/math">
                    <m:r>
                      <a:rPr lang="zh-TW" altLang="en-US" sz="2600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𝜙</m:t>
                    </m:r>
                    <m:r>
                      <a:rPr lang="en-US" altLang="zh-TW" sz="260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altLang="zh-TW" sz="26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endParaRPr lang="en-US" altLang="zh-TW" sz="2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4" name="矩形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1268760"/>
                <a:ext cx="1489510" cy="492443"/>
              </a:xfrm>
              <a:prstGeom prst="rect">
                <a:avLst/>
              </a:prstGeom>
              <a:blipFill rotWithShape="1">
                <a:blip r:embed="rId27"/>
                <a:stretch>
                  <a:fillRect l="-6939" t="-9877" b="-3086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34"/>
              <p:cNvSpPr/>
              <p:nvPr/>
            </p:nvSpPr>
            <p:spPr>
              <a:xfrm>
                <a:off x="4932040" y="1196752"/>
                <a:ext cx="1436996" cy="6231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en-US" altLang="zh-TW" sz="2600" dirty="0" smtClean="0">
                    <a:solidFill>
                      <a:srgbClr val="002060"/>
                    </a:solidFill>
                  </a:rPr>
                  <a:t>(c) </a:t>
                </a:r>
                <a14:m>
                  <m:oMath xmlns:m="http://schemas.openxmlformats.org/officeDocument/2006/math">
                    <m:r>
                      <a:rPr lang="zh-TW" altLang="en-US" sz="2600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𝜙</m:t>
                    </m:r>
                    <m:r>
                      <a:rPr lang="en-US" altLang="zh-TW" sz="2600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altLang="zh-TW" sz="26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zh-TW" altLang="en-US" sz="26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altLang="zh-TW" sz="26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altLang="zh-TW" sz="2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5" name="矩形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1196752"/>
                <a:ext cx="1436996" cy="623119"/>
              </a:xfrm>
              <a:prstGeom prst="rect">
                <a:avLst/>
              </a:prstGeom>
              <a:blipFill rotWithShape="1">
                <a:blip r:embed="rId28"/>
                <a:stretch>
                  <a:fillRect l="-7203" b="-1068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矩形 35"/>
              <p:cNvSpPr/>
              <p:nvPr/>
            </p:nvSpPr>
            <p:spPr>
              <a:xfrm>
                <a:off x="5037916" y="3355062"/>
                <a:ext cx="42261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0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𝜙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矩形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7916" y="3355062"/>
                <a:ext cx="422616" cy="400110"/>
              </a:xfrm>
              <a:prstGeom prst="rect">
                <a:avLst/>
              </a:prstGeom>
              <a:blipFill rotWithShape="1">
                <a:blip r:embed="rId29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" name="矩形 36"/>
              <p:cNvSpPr/>
              <p:nvPr/>
            </p:nvSpPr>
            <p:spPr>
              <a:xfrm>
                <a:off x="0" y="3534876"/>
                <a:ext cx="9144000" cy="7261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200" i="1">
                          <a:solidFill>
                            <a:srgbClr val="002060"/>
                          </a:solidFill>
                          <a:latin typeface="Cambria Math"/>
                        </a:rPr>
                        <m:t>𝑛𝑡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  <m:r>
                        <a:rPr lang="en-US" altLang="zh-TW" sz="2200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22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22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2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altLang="zh-TW" sz="22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2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2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𝑗𝑛</m:t>
                          </m:r>
                          <m:r>
                            <a:rPr lang="zh-TW" altLang="en-US" sz="22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altLang="zh-TW" sz="22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2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22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2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𝑗</m:t>
                              </m:r>
                              <m:r>
                                <a:rPr lang="zh-TW" altLang="en-US" sz="22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𝜙</m:t>
                              </m:r>
                            </m:sup>
                          </m:sSup>
                          <m:r>
                            <a:rPr lang="en-US" altLang="zh-TW" sz="22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sz="22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22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2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TW" sz="22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𝑗</m:t>
                              </m:r>
                              <m:r>
                                <a:rPr lang="zh-TW" altLang="en-US" sz="22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𝜙</m:t>
                              </m:r>
                            </m:sup>
                          </m:sSup>
                        </m:e>
                      </m:d>
                      <m:r>
                        <a:rPr lang="en-US" altLang="zh-TW" sz="2200" i="1">
                          <a:solidFill>
                            <a:srgbClr val="002060"/>
                          </a:solidFill>
                          <a:latin typeface="Cambria Math"/>
                        </a:rPr>
                        <m:t>=(</m:t>
                      </m:r>
                      <m:sSup>
                        <m:sSupPr>
                          <m:ctrlPr>
                            <a:rPr lang="en-US" altLang="zh-TW" sz="22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2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2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𝑗𝑛</m:t>
                          </m:r>
                          <m:r>
                            <a:rPr lang="zh-TW" altLang="en-US" sz="22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𝜋</m:t>
                          </m:r>
                        </m:sup>
                      </m:sSup>
                      <m:r>
                        <a:rPr lang="en-US" altLang="zh-TW" sz="2200" i="1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  <m:r>
                        <a:rPr lang="en-US" altLang="zh-TW" sz="2200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  <m:r>
                        <a:rPr lang="en-US" altLang="zh-TW" sz="2200" i="1">
                          <a:solidFill>
                            <a:srgbClr val="002060"/>
                          </a:solidFill>
                          <a:latin typeface="Cambria Math"/>
                        </a:rPr>
                        <m:t>(</m:t>
                      </m:r>
                      <m:func>
                        <m:funcPr>
                          <m:ctrlPr>
                            <a:rPr lang="en-US" altLang="zh-TW" sz="22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20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zh-TW" altLang="en-US" sz="22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𝜙</m:t>
                          </m:r>
                        </m:e>
                      </m:func>
                      <m:r>
                        <a:rPr lang="en-US" altLang="zh-TW" sz="2200" i="1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altLang="zh-TW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7" name="矩形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534876"/>
                <a:ext cx="9144000" cy="72616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274" name="矩形 1"/>
          <p:cNvSpPr>
            <a:spLocks noChangeArrowheads="1"/>
          </p:cNvSpPr>
          <p:nvPr/>
        </p:nvSpPr>
        <p:spPr bwMode="auto">
          <a:xfrm>
            <a:off x="0" y="157163"/>
            <a:ext cx="91440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150000"/>
              </a:lnSpc>
            </a:pPr>
            <a:r>
              <a:rPr lang="en-US" altLang="zh-TW" sz="3600" b="1" u="sng" dirty="0">
                <a:solidFill>
                  <a:srgbClr val="000000"/>
                </a:solidFill>
                <a:latin typeface="Times New Roman" pitchFamily="18" charset="0"/>
              </a:rPr>
              <a:t>Example 7.1 of Text</a:t>
            </a:r>
            <a:endParaRPr lang="en-US" altLang="zh-TW" sz="26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0" y="1445239"/>
                <a:ext cx="9144000" cy="1191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7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200" b="0" i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(</m:t>
                          </m:r>
                          <m:f>
                            <m:fPr>
                              <m:ctrlPr>
                                <a:rPr lang="en-US" altLang="zh-TW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TW" sz="22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2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TW" sz="22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zh-TW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zh-TW" alt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𝜙</m:t>
                          </m:r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func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[</m:t>
                      </m:r>
                      <m:sSup>
                        <m:sSupPr>
                          <m:ctrlPr>
                            <a:rPr lang="en-US" altLang="zh-TW" sz="22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2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2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𝑗</m:t>
                          </m:r>
                          <m:d>
                            <m:dPr>
                              <m:ctrlPr>
                                <a:rPr lang="en-US" altLang="zh-TW" sz="22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sz="22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TW" sz="2200" i="1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200" i="1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TW" sz="2200" i="1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𝑠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TW" sz="22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altLang="zh-TW" sz="22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altLang="zh-TW" sz="22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zh-TW" altLang="en-US" sz="22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𝜙</m:t>
                              </m:r>
                            </m:e>
                          </m:d>
                        </m:sup>
                      </m:sSup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altLang="zh-TW" sz="22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2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2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𝑗</m:t>
                          </m:r>
                          <m:d>
                            <m:dPr>
                              <m:ctrlPr>
                                <a:rPr lang="en-US" altLang="zh-TW" sz="22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sz="22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TW" sz="2200" i="1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200" i="1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TW" sz="2200" i="1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𝑠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TW" sz="22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altLang="zh-TW" sz="22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altLang="zh-TW" sz="22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zh-TW" altLang="en-US" sz="22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𝜙</m:t>
                              </m:r>
                            </m:e>
                          </m:d>
                        </m:sup>
                      </m:sSup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altLang="zh-TW" sz="2200" dirty="0" smtClean="0">
                  <a:solidFill>
                    <a:srgbClr val="002060"/>
                  </a:solidFill>
                </a:endParaRPr>
              </a:p>
              <a:p>
                <a:pPr>
                  <a:lnSpc>
                    <a:spcPct val="70000"/>
                  </a:lnSpc>
                </a:pPr>
                <a:endParaRPr lang="en-US" altLang="zh-TW" sz="2200" dirty="0">
                  <a:solidFill>
                    <a:srgbClr val="002060"/>
                  </a:solidFill>
                </a:endParaRPr>
              </a:p>
              <a:p>
                <a:pPr>
                  <a:lnSpc>
                    <a:spcPct val="70000"/>
                  </a:lnSpc>
                </a:pPr>
                <a:r>
                  <a:rPr lang="en-US" altLang="zh-TW" sz="2200" dirty="0" smtClean="0">
                    <a:solidFill>
                      <a:srgbClr val="002060"/>
                    </a:solidFill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en-US" altLang="zh-TW" sz="2200" b="0" i="1" smtClean="0">
                        <a:solidFill>
                          <a:srgbClr val="002060"/>
                        </a:solidFill>
                        <a:latin typeface="Cambria Math"/>
                      </a:rPr>
                      <m:t>𝑡</m:t>
                    </m:r>
                    <m:r>
                      <a:rPr lang="en-US" altLang="zh-TW" sz="2200" b="0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altLang="zh-TW" sz="2200" b="0" i="1" smtClean="0">
                        <a:solidFill>
                          <a:srgbClr val="002060"/>
                        </a:solidFill>
                        <a:latin typeface="Cambria Math"/>
                      </a:rPr>
                      <m:t>𝑛𝑇</m:t>
                    </m:r>
                  </m:oMath>
                </a14:m>
                <a:r>
                  <a:rPr lang="en-US" altLang="zh-TW" sz="2200" dirty="0" smtClean="0">
                    <a:solidFill>
                      <a:srgbClr val="002060"/>
                    </a:solidFill>
                  </a:rPr>
                  <a:t>,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2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sz="220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sz="220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2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r>
                          <a:rPr lang="en-US" altLang="zh-TW" sz="22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altLang="zh-TW" sz="220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⋅</m:t>
                    </m:r>
                    <m:r>
                      <a:rPr lang="en-US" altLang="zh-TW" sz="22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𝑛𝑇</m:t>
                    </m:r>
                    <m:r>
                      <a:rPr lang="en-US" altLang="zh-TW" sz="22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ctrlPr>
                          <a:rPr lang="en-US" altLang="zh-TW" sz="22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sz="22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TW" sz="22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2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zh-TW" altLang="en-US" sz="22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TW" sz="22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en-US" altLang="zh-TW" sz="22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 </m:t>
                            </m:r>
                          </m:num>
                          <m:den>
                            <m:r>
                              <a:rPr lang="en-US" altLang="zh-TW" sz="22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altLang="zh-TW" sz="2200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⋅</m:t>
                    </m:r>
                    <m:r>
                      <a:rPr lang="en-US" altLang="zh-TW" sz="22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𝑛</m:t>
                    </m:r>
                    <m:d>
                      <m:dPr>
                        <m:ctrlPr>
                          <a:rPr lang="en-US" altLang="zh-TW" sz="22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sz="22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TW" sz="22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 2</m:t>
                            </m:r>
                            <m:r>
                              <a:rPr lang="zh-TW" altLang="en-US" sz="22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𝜋</m:t>
                            </m:r>
                            <m:r>
                              <a:rPr lang="en-US" altLang="zh-TW" sz="22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 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zh-TW" sz="22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2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TW" sz="22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𝑠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altLang="zh-TW" sz="22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zh-TW" sz="22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zh-TW" altLang="en-US" sz="22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445239"/>
                <a:ext cx="9144000" cy="1191673"/>
              </a:xfrm>
              <a:prstGeom prst="rect">
                <a:avLst/>
              </a:prstGeom>
              <a:blipFill rotWithShape="1">
                <a:blip r:embed="rId3"/>
                <a:stretch>
                  <a:fillRect t="-867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群組 19"/>
          <p:cNvGrpSpPr/>
          <p:nvPr/>
        </p:nvGrpSpPr>
        <p:grpSpPr>
          <a:xfrm>
            <a:off x="3833970" y="1004907"/>
            <a:ext cx="513539" cy="457449"/>
            <a:chOff x="4190754" y="997662"/>
            <a:chExt cx="513539" cy="457449"/>
          </a:xfrm>
        </p:grpSpPr>
        <p:cxnSp>
          <p:nvCxnSpPr>
            <p:cNvPr id="5" name="直線接點 4"/>
            <p:cNvCxnSpPr/>
            <p:nvPr/>
          </p:nvCxnSpPr>
          <p:spPr>
            <a:xfrm flipH="1">
              <a:off x="4334770" y="1297846"/>
              <a:ext cx="72008" cy="157265"/>
            </a:xfrm>
            <a:prstGeom prst="line">
              <a:avLst/>
            </a:prstGeom>
            <a:ln w="57150" cmpd="dbl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矩形 2"/>
                <p:cNvSpPr/>
                <p:nvPr/>
              </p:nvSpPr>
              <p:spPr>
                <a:xfrm>
                  <a:off x="4190754" y="997662"/>
                  <a:ext cx="51353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𝑇</m:t>
                        </m:r>
                      </m:oMath>
                    </m:oMathPara>
                  </a14:m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矩形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0754" y="997662"/>
                  <a:ext cx="513539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群組 20"/>
          <p:cNvGrpSpPr/>
          <p:nvPr/>
        </p:nvGrpSpPr>
        <p:grpSpPr>
          <a:xfrm>
            <a:off x="5481687" y="1004907"/>
            <a:ext cx="513539" cy="457449"/>
            <a:chOff x="5989938" y="1014596"/>
            <a:chExt cx="513539" cy="457449"/>
          </a:xfrm>
        </p:grpSpPr>
        <p:cxnSp>
          <p:nvCxnSpPr>
            <p:cNvPr id="9" name="直線接點 8"/>
            <p:cNvCxnSpPr/>
            <p:nvPr/>
          </p:nvCxnSpPr>
          <p:spPr>
            <a:xfrm flipH="1">
              <a:off x="6133954" y="1314780"/>
              <a:ext cx="72008" cy="157265"/>
            </a:xfrm>
            <a:prstGeom prst="line">
              <a:avLst/>
            </a:prstGeom>
            <a:ln w="57150" cmpd="dbl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矩形 9"/>
                <p:cNvSpPr/>
                <p:nvPr/>
              </p:nvSpPr>
              <p:spPr>
                <a:xfrm>
                  <a:off x="5989938" y="1014596"/>
                  <a:ext cx="51353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𝑇</m:t>
                        </m:r>
                      </m:oMath>
                    </m:oMathPara>
                  </a14:m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矩形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89938" y="1014596"/>
                  <a:ext cx="513539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1" name="直線接點 10"/>
          <p:cNvCxnSpPr/>
          <p:nvPr/>
        </p:nvCxnSpPr>
        <p:spPr>
          <a:xfrm flipH="1">
            <a:off x="3681235" y="2132856"/>
            <a:ext cx="338834" cy="144016"/>
          </a:xfrm>
          <a:prstGeom prst="line">
            <a:avLst/>
          </a:prstGeom>
          <a:ln w="1905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圖片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935" y="4437112"/>
            <a:ext cx="5612130" cy="2228850"/>
          </a:xfrm>
          <a:prstGeom prst="rect">
            <a:avLst/>
          </a:prstGeom>
        </p:spPr>
      </p:pic>
      <p:cxnSp>
        <p:nvCxnSpPr>
          <p:cNvPr id="24" name="直線接點 23"/>
          <p:cNvCxnSpPr/>
          <p:nvPr/>
        </p:nvCxnSpPr>
        <p:spPr>
          <a:xfrm flipH="1">
            <a:off x="4699122" y="2420888"/>
            <a:ext cx="338834" cy="144016"/>
          </a:xfrm>
          <a:prstGeom prst="line">
            <a:avLst/>
          </a:prstGeom>
          <a:ln w="1905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/>
        </p:nvCxnSpPr>
        <p:spPr>
          <a:xfrm flipH="1">
            <a:off x="3691010" y="2373534"/>
            <a:ext cx="338834" cy="144016"/>
          </a:xfrm>
          <a:prstGeom prst="line">
            <a:avLst/>
          </a:prstGeom>
          <a:ln w="1905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/>
          <p:cNvCxnSpPr/>
          <p:nvPr/>
        </p:nvCxnSpPr>
        <p:spPr>
          <a:xfrm flipH="1">
            <a:off x="4677833" y="2041075"/>
            <a:ext cx="207557" cy="226108"/>
          </a:xfrm>
          <a:prstGeom prst="line">
            <a:avLst/>
          </a:prstGeom>
          <a:ln w="1905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/>
              <p:cNvSpPr txBox="1"/>
              <p:nvPr/>
            </p:nvSpPr>
            <p:spPr>
              <a:xfrm>
                <a:off x="0" y="2525359"/>
                <a:ext cx="9144000" cy="10757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200" i="1">
                          <a:solidFill>
                            <a:srgbClr val="002060"/>
                          </a:solidFill>
                          <a:latin typeface="Cambria Math"/>
                        </a:rPr>
                        <m:t>𝑛𝑡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[</m:t>
                      </m:r>
                      <m:sSup>
                        <m:sSupPr>
                          <m:ctrlPr>
                            <a:rPr lang="en-US" altLang="zh-TW" sz="22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2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2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zh-TW" alt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𝜋</m:t>
                          </m:r>
                        </m:sup>
                      </m:sSup>
                      <m:r>
                        <a:rPr lang="en-US" altLang="zh-TW" sz="2200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  <m:sSup>
                        <m:sSupPr>
                          <m:ctrlPr>
                            <a:rPr lang="en-US" altLang="zh-TW" sz="22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2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2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2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𝜙</m:t>
                          </m:r>
                        </m:sup>
                      </m:sSup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altLang="zh-TW" sz="22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2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2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𝑗𝑛</m:t>
                          </m:r>
                          <m:r>
                            <a:rPr lang="zh-TW" altLang="en-US" sz="22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𝜋</m:t>
                          </m:r>
                        </m:sup>
                      </m:sSup>
                      <m:r>
                        <a:rPr lang="en-US" altLang="zh-TW" sz="2200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  <m:sSup>
                        <m:sSupPr>
                          <m:ctrlPr>
                            <a:rPr lang="en-US" altLang="zh-TW" sz="22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2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2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2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𝜙</m:t>
                          </m:r>
                        </m:sup>
                      </m:sSup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altLang="zh-TW" sz="2200" dirty="0" smtClean="0">
                  <a:solidFill>
                    <a:srgbClr val="002060"/>
                  </a:solidFill>
                </a:endParaRPr>
              </a:p>
              <a:p>
                <a:r>
                  <a:rPr lang="en-US" altLang="zh-TW" sz="2200" dirty="0" smtClean="0">
                    <a:solidFill>
                      <a:srgbClr val="002060"/>
                    </a:solidFill>
                  </a:rPr>
                  <a:t>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𝑗𝑛</m:t>
                        </m:r>
                        <m:r>
                          <a:rPr lang="zh-TW" altLang="en-US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𝜋</m:t>
                        </m:r>
                      </m:sup>
                    </m:sSup>
                  </m:oMath>
                </a14:m>
                <a:r>
                  <a:rPr lang="en-US" altLang="zh-TW" sz="2200" dirty="0" smtClean="0">
                    <a:solidFill>
                      <a:srgbClr val="002060"/>
                    </a:solidFill>
                  </a:rPr>
                  <a:t>=</a:t>
                </a:r>
                <a:r>
                  <a:rPr lang="en-US" altLang="zh-TW" sz="2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2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200" b="0" i="1" smtClean="0">
                            <a:latin typeface="Cambria Math"/>
                          </a:rPr>
                          <m:t>−</m:t>
                        </m:r>
                        <m:r>
                          <a:rPr lang="en-US" altLang="zh-TW" sz="2200" i="1">
                            <a:latin typeface="Cambria Math"/>
                          </a:rPr>
                          <m:t>𝑗𝑛</m:t>
                        </m:r>
                        <m:r>
                          <a:rPr lang="zh-TW" altLang="en-US" sz="2200" i="1">
                            <a:latin typeface="Cambria Math"/>
                          </a:rPr>
                          <m:t>𝜋</m:t>
                        </m:r>
                      </m:sup>
                    </m:sSup>
                    <m:r>
                      <a:rPr lang="en-US" altLang="zh-TW" sz="2200" b="0" i="1" smtClean="0">
                        <a:latin typeface="Cambria Math"/>
                      </a:rPr>
                      <m:t>=</m:t>
                    </m:r>
                    <m:r>
                      <a:rPr lang="en-US" altLang="zh-TW" sz="2200" b="0" i="1" smtClean="0">
                        <a:latin typeface="Cambria Math"/>
                        <a:ea typeface="Cambria Math"/>
                      </a:rPr>
                      <m:t>±1=</m:t>
                    </m:r>
                    <m:sSup>
                      <m:sSupPr>
                        <m:ctrlPr>
                          <a:rPr lang="en-US" altLang="zh-TW" sz="22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TW" sz="2200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altLang="zh-TW" sz="2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2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200" i="1">
                                <a:latin typeface="Cambria Math"/>
                              </a:rPr>
                              <m:t>𝑗</m:t>
                            </m:r>
                            <m:r>
                              <a:rPr lang="zh-TW" altLang="en-US" sz="2200" i="1">
                                <a:latin typeface="Cambria Math"/>
                              </a:rPr>
                              <m:t>𝜋</m:t>
                            </m:r>
                          </m:sup>
                        </m:sSup>
                        <m:r>
                          <a:rPr lang="en-US" altLang="zh-TW" sz="2200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  <m:sup>
                        <m:r>
                          <a:rPr lang="en-US" altLang="zh-TW" sz="22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  <m:r>
                      <a:rPr lang="en-US" altLang="zh-TW" sz="2200" b="0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altLang="zh-TW" sz="22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TW" sz="2200" i="1">
                            <a:latin typeface="Cambria Math"/>
                            <a:ea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altLang="zh-TW" sz="2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2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2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TW" sz="2200" i="1">
                                <a:latin typeface="Cambria Math"/>
                              </a:rPr>
                              <m:t>𝑗</m:t>
                            </m:r>
                            <m:r>
                              <a:rPr lang="zh-TW" altLang="en-US" sz="2200" i="1">
                                <a:latin typeface="Cambria Math"/>
                              </a:rPr>
                              <m:t>𝜋</m:t>
                            </m:r>
                          </m:sup>
                        </m:sSup>
                        <m:r>
                          <a:rPr lang="en-US" altLang="zh-TW" sz="2200" i="1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  <m:sup>
                        <m:r>
                          <a:rPr lang="en-US" altLang="zh-TW" sz="2200" i="1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  <m:r>
                      <a:rPr lang="en-US" altLang="zh-TW" sz="2200" i="1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altLang="zh-TW" sz="22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TW" sz="2200" i="1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altLang="zh-TW" sz="2200" b="0" i="1" smtClean="0">
                            <a:latin typeface="Cambria Math"/>
                            <a:ea typeface="Cambria Math"/>
                          </a:rPr>
                          <m:t>−1</m:t>
                        </m:r>
                        <m:r>
                          <a:rPr lang="en-US" altLang="zh-TW" sz="2200" i="1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  <m:sup>
                        <m:r>
                          <a:rPr lang="en-US" altLang="zh-TW" sz="2200" i="1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altLang="zh-TW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25359"/>
                <a:ext cx="9144000" cy="1075744"/>
              </a:xfrm>
              <a:prstGeom prst="rect">
                <a:avLst/>
              </a:prstGeom>
              <a:blipFill rotWithShape="1">
                <a:blip r:embed="rId7"/>
                <a:stretch>
                  <a:fillRect b="-1016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直線接點 28"/>
          <p:cNvCxnSpPr/>
          <p:nvPr/>
        </p:nvCxnSpPr>
        <p:spPr>
          <a:xfrm>
            <a:off x="3876305" y="4045797"/>
            <a:ext cx="504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接點 34"/>
          <p:cNvCxnSpPr/>
          <p:nvPr/>
        </p:nvCxnSpPr>
        <p:spPr>
          <a:xfrm flipH="1">
            <a:off x="4130977" y="4077072"/>
            <a:ext cx="8975" cy="157265"/>
          </a:xfrm>
          <a:prstGeom prst="line">
            <a:avLst/>
          </a:prstGeom>
          <a:ln w="5715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矩形 35"/>
              <p:cNvSpPr/>
              <p:nvPr/>
            </p:nvSpPr>
            <p:spPr>
              <a:xfrm>
                <a:off x="3791274" y="4186395"/>
                <a:ext cx="996619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2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22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(−1)</m:t>
                          </m:r>
                        </m:e>
                        <m:sup>
                          <m:r>
                            <a:rPr lang="en-US" altLang="zh-TW" sz="22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zh-TW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矩形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274" y="4186395"/>
                <a:ext cx="996619" cy="430887"/>
              </a:xfrm>
              <a:prstGeom prst="rect">
                <a:avLst/>
              </a:prstGeom>
              <a:blipFill rotWithShape="1">
                <a:blip r:embed="rId8"/>
                <a:stretch>
                  <a:fillRect l="-613" b="-1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矩形 37"/>
              <p:cNvSpPr/>
              <p:nvPr/>
            </p:nvSpPr>
            <p:spPr>
              <a:xfrm>
                <a:off x="2090399" y="4365104"/>
                <a:ext cx="969433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2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𝜙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38" name="矩形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399" y="4365104"/>
                <a:ext cx="969433" cy="430887"/>
              </a:xfrm>
              <a:prstGeom prst="rect">
                <a:avLst/>
              </a:prstGeom>
              <a:blipFill rotWithShape="1">
                <a:blip r:embed="rId9"/>
                <a:stretch>
                  <a:fillRect b="-140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矩形 40"/>
              <p:cNvSpPr/>
              <p:nvPr/>
            </p:nvSpPr>
            <p:spPr>
              <a:xfrm>
                <a:off x="5258751" y="4365104"/>
                <a:ext cx="969433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2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𝜙</m:t>
                      </m:r>
                      <m:r>
                        <a:rPr lang="zh-TW" altLang="en-US" sz="22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≠0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41" name="矩形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8751" y="4365104"/>
                <a:ext cx="969433" cy="430887"/>
              </a:xfrm>
              <a:prstGeom prst="rect">
                <a:avLst/>
              </a:prstGeom>
              <a:blipFill rotWithShape="1">
                <a:blip r:embed="rId10"/>
                <a:stretch>
                  <a:fillRect b="-140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矩形 41"/>
              <p:cNvSpPr/>
              <p:nvPr/>
            </p:nvSpPr>
            <p:spPr>
              <a:xfrm>
                <a:off x="1043608" y="5661248"/>
                <a:ext cx="1656184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=1,3,5,⋯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42" name="矩形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661248"/>
                <a:ext cx="1656184" cy="43088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矩形 42"/>
              <p:cNvSpPr/>
              <p:nvPr/>
            </p:nvSpPr>
            <p:spPr>
              <a:xfrm>
                <a:off x="5148064" y="5949280"/>
                <a:ext cx="108012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altLang="zh-TW" sz="2200" b="0" i="1" dirty="0" smtClean="0">
                  <a:solidFill>
                    <a:srgbClr val="00206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1,3,5,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⋯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43" name="矩形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5949280"/>
                <a:ext cx="1080120" cy="769441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矩形 38"/>
              <p:cNvSpPr/>
              <p:nvPr/>
            </p:nvSpPr>
            <p:spPr>
              <a:xfrm>
                <a:off x="7196103" y="5157192"/>
                <a:ext cx="890180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2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20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zh-TW" altLang="en-US" sz="22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𝜙</m:t>
                          </m:r>
                        </m:e>
                      </m:func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9" name="矩形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6103" y="5157192"/>
                <a:ext cx="890180" cy="430887"/>
              </a:xfrm>
              <a:prstGeom prst="rect">
                <a:avLst/>
              </a:prstGeom>
              <a:blipFill rotWithShape="1">
                <a:blip r:embed="rId13"/>
                <a:stretch>
                  <a:fillRect b="-140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矩形 45"/>
              <p:cNvSpPr/>
              <p:nvPr/>
            </p:nvSpPr>
            <p:spPr>
              <a:xfrm>
                <a:off x="6516216" y="4654297"/>
                <a:ext cx="1656184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=0,2,4,⋯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46" name="矩形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4654297"/>
                <a:ext cx="1656184" cy="430887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矩形 46"/>
              <p:cNvSpPr/>
              <p:nvPr/>
            </p:nvSpPr>
            <p:spPr>
              <a:xfrm>
                <a:off x="6516216" y="5805264"/>
                <a:ext cx="1656184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=0,2,4,⋯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47" name="矩形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5805264"/>
                <a:ext cx="1656184" cy="430887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矩形 47"/>
              <p:cNvSpPr/>
              <p:nvPr/>
            </p:nvSpPr>
            <p:spPr>
              <a:xfrm>
                <a:off x="3923928" y="5589240"/>
                <a:ext cx="1044116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altLang="zh-TW" sz="2200" b="0" i="1" dirty="0" smtClean="0">
                  <a:solidFill>
                    <a:srgbClr val="00206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0,2,4,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⋯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48" name="矩形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5589240"/>
                <a:ext cx="1044116" cy="769441"/>
              </a:xfrm>
              <a:prstGeom prst="rect">
                <a:avLst/>
              </a:prstGeom>
              <a:blipFill rotWithShape="1">
                <a:blip r:embed="rId16"/>
                <a:stretch>
                  <a:fillRect l="-585" r="-17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矩形 48"/>
              <p:cNvSpPr/>
              <p:nvPr/>
            </p:nvSpPr>
            <p:spPr>
              <a:xfrm>
                <a:off x="4716016" y="4653136"/>
                <a:ext cx="108012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altLang="zh-TW" sz="2200" b="0" i="1" dirty="0" smtClean="0">
                  <a:solidFill>
                    <a:srgbClr val="00206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1,3,5,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⋯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49" name="矩形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4653136"/>
                <a:ext cx="1080120" cy="769441"/>
              </a:xfrm>
              <a:prstGeom prst="rect">
                <a:avLst/>
              </a:prstGeom>
              <a:blipFill rotWithShape="1">
                <a:blip r:embed="rId17"/>
                <a:stretch>
                  <a:fillRect l="-56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98972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矩形 2"/>
          <p:cNvSpPr>
            <a:spLocks noChangeArrowheads="1"/>
          </p:cNvSpPr>
          <p:nvPr/>
        </p:nvSpPr>
        <p:spPr bwMode="auto">
          <a:xfrm>
            <a:off x="0" y="215900"/>
            <a:ext cx="2987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</a:p>
        </p:txBody>
      </p:sp>
      <p:sp>
        <p:nvSpPr>
          <p:cNvPr id="81923" name="文字方塊 2"/>
          <p:cNvSpPr txBox="1">
            <a:spLocks noChangeArrowheads="1"/>
          </p:cNvSpPr>
          <p:nvPr/>
        </p:nvSpPr>
        <p:spPr bwMode="auto">
          <a:xfrm>
            <a:off x="107950" y="908050"/>
            <a:ext cx="8856663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Font typeface="Arial" charset="0"/>
              <a:buChar char="•"/>
              <a:defRPr/>
            </a:pPr>
            <a:r>
              <a:rPr lang="en-US" altLang="zh-TW" sz="3200" u="sng" dirty="0" smtClean="0">
                <a:latin typeface="Times New Roman" pitchFamily="18" charset="0"/>
                <a:cs typeface="Times New Roman" pitchFamily="18" charset="0"/>
              </a:rPr>
              <a:t>Example 7.1</a:t>
            </a:r>
            <a:r>
              <a:rPr lang="en-US" altLang="zh-TW" sz="3200" dirty="0" smtClean="0">
                <a:latin typeface="Times New Roman" pitchFamily="18" charset="0"/>
                <a:cs typeface="Times New Roman" pitchFamily="18" charset="0"/>
              </a:rPr>
              <a:t>, p.532 of text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altLang="zh-TW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defRPr/>
            </a:pPr>
            <a:r>
              <a:rPr lang="en-US" altLang="zh-TW" sz="3200" dirty="0" smtClean="0">
                <a:latin typeface="Times New Roman" pitchFamily="18" charset="0"/>
                <a:cs typeface="Times New Roman" pitchFamily="18" charset="0"/>
              </a:rPr>
              <a:t>   (Problem 7.39, p.571 of text)</a:t>
            </a:r>
          </a:p>
        </p:txBody>
      </p:sp>
      <p:graphicFrame>
        <p:nvGraphicFramePr>
          <p:cNvPr id="52228" name="物件 1"/>
          <p:cNvGraphicFramePr>
            <a:graphicFrameLocks noChangeAspect="1"/>
          </p:cNvGraphicFramePr>
          <p:nvPr/>
        </p:nvGraphicFramePr>
        <p:xfrm>
          <a:off x="612775" y="2349500"/>
          <a:ext cx="5967413" cy="387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63" name="方程式" r:id="rId3" imgW="2425700" imgH="1701800" progId="Equation.3">
                  <p:embed/>
                </p:oleObj>
              </mc:Choice>
              <mc:Fallback>
                <p:oleObj name="方程式" r:id="rId3" imgW="2425700" imgH="1701800" progId="Equation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" y="2349500"/>
                        <a:ext cx="5967413" cy="3876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29" name="文字方塊 2"/>
          <p:cNvSpPr txBox="1">
            <a:spLocks noChangeArrowheads="1"/>
          </p:cNvSpPr>
          <p:nvPr/>
        </p:nvSpPr>
        <p:spPr bwMode="auto">
          <a:xfrm>
            <a:off x="1147763" y="5037138"/>
            <a:ext cx="5113337" cy="5222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800">
                <a:latin typeface="Times New Roman" pitchFamily="18" charset="0"/>
                <a:cs typeface="Times New Roman" pitchFamily="18" charset="0"/>
              </a:rPr>
              <a:t>sampled and low-pass filtered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49275"/>
            <a:ext cx="7920037" cy="589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1446053"/>
              </p:ext>
            </p:extLst>
          </p:nvPr>
        </p:nvGraphicFramePr>
        <p:xfrm>
          <a:off x="4649668" y="1916832"/>
          <a:ext cx="3954780" cy="777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92" name="方程式" r:id="rId5" imgW="2197100" imgH="431800" progId="Equation.3">
                  <p:embed/>
                </p:oleObj>
              </mc:Choice>
              <mc:Fallback>
                <p:oleObj name="方程式" r:id="rId5" imgW="2197100" imgH="4318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9668" y="1916832"/>
                        <a:ext cx="3954780" cy="7772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9439829"/>
              </p:ext>
            </p:extLst>
          </p:nvPr>
        </p:nvGraphicFramePr>
        <p:xfrm>
          <a:off x="4572000" y="404664"/>
          <a:ext cx="4526280" cy="1508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93" name="方程式" r:id="rId7" imgW="2514600" imgH="838080" progId="Equation.3">
                  <p:embed/>
                </p:oleObj>
              </mc:Choice>
              <mc:Fallback>
                <p:oleObj name="方程式" r:id="rId7" imgW="2514600" imgH="83808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04664"/>
                        <a:ext cx="4526280" cy="15085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9388" y="225425"/>
            <a:ext cx="8748712" cy="12588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0" y="161925"/>
            <a:ext cx="9144000" cy="1322388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288000" lvl="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4000" b="1" i="1" dirty="0">
                <a:latin typeface="Times New Roman" pitchFamily="18" charset="0"/>
                <a:cs typeface="Times New Roman" pitchFamily="18" charset="0"/>
              </a:rPr>
              <a:t>7.2 Discrete-time Processing of </a:t>
            </a:r>
          </a:p>
          <a:p>
            <a:pPr marL="1044000" lvl="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4000" b="1" i="1" dirty="0">
                <a:latin typeface="Times New Roman" pitchFamily="18" charset="0"/>
                <a:cs typeface="Times New Roman" pitchFamily="18" charset="0"/>
              </a:rPr>
              <a:t>Continuous-time Signals</a:t>
            </a:r>
          </a:p>
        </p:txBody>
      </p:sp>
      <p:sp>
        <p:nvSpPr>
          <p:cNvPr id="55300" name="矩形 3"/>
          <p:cNvSpPr>
            <a:spLocks noChangeArrowheads="1"/>
          </p:cNvSpPr>
          <p:nvPr/>
        </p:nvSpPr>
        <p:spPr bwMode="auto">
          <a:xfrm>
            <a:off x="0" y="1722438"/>
            <a:ext cx="9144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SzPct val="70000"/>
              <a:buFont typeface="Wingdings" pitchFamily="2" charset="2"/>
              <a:buChar char="l"/>
            </a:pP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Processing continuous-time signals digitally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5301" name="群組 27"/>
          <p:cNvGrpSpPr>
            <a:grpSpLocks/>
          </p:cNvGrpSpPr>
          <p:nvPr/>
        </p:nvGrpSpPr>
        <p:grpSpPr bwMode="auto">
          <a:xfrm>
            <a:off x="323850" y="2420888"/>
            <a:ext cx="8478838" cy="2262184"/>
            <a:chOff x="395536" y="2636912"/>
            <a:chExt cx="8479300" cy="2261970"/>
          </a:xfrm>
        </p:grpSpPr>
        <p:sp>
          <p:nvSpPr>
            <p:cNvPr id="55302" name="Rectangle 37"/>
            <p:cNvSpPr>
              <a:spLocks noChangeArrowheads="1"/>
            </p:cNvSpPr>
            <p:nvPr/>
          </p:nvSpPr>
          <p:spPr bwMode="auto">
            <a:xfrm>
              <a:off x="1451875" y="3419999"/>
              <a:ext cx="1484701" cy="9000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 anchorCtr="1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kumimoji="0" lang="en-US" altLang="zh-TW" sz="2200">
                  <a:latin typeface="Times New Roman" pitchFamily="18" charset="0"/>
                  <a:cs typeface="Times New Roman" pitchFamily="18" charset="0"/>
                </a:rPr>
                <a:t>C/D</a:t>
              </a:r>
            </a:p>
            <a:p>
              <a:pPr algn="ctr" eaLnBrk="1" hangingPunct="1"/>
              <a:r>
                <a:rPr kumimoji="0" lang="en-US" altLang="zh-TW" sz="2200">
                  <a:latin typeface="Times New Roman" pitchFamily="18" charset="0"/>
                  <a:cs typeface="Times New Roman" pitchFamily="18" charset="0"/>
                </a:rPr>
                <a:t>Conversion</a:t>
              </a:r>
              <a:endParaRPr kumimoji="0" lang="zh-TW" altLang="en-US" sz="2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303" name="Line 38"/>
            <p:cNvSpPr>
              <a:spLocks noChangeShapeType="1"/>
            </p:cNvSpPr>
            <p:nvPr/>
          </p:nvSpPr>
          <p:spPr bwMode="auto">
            <a:xfrm>
              <a:off x="540031" y="3864459"/>
              <a:ext cx="9000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04" name="文字方塊 8"/>
            <p:cNvSpPr txBox="1">
              <a:spLocks noChangeArrowheads="1"/>
            </p:cNvSpPr>
            <p:nvPr/>
          </p:nvSpPr>
          <p:spPr bwMode="auto">
            <a:xfrm>
              <a:off x="395536" y="3284984"/>
              <a:ext cx="70243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kumimoji="0" lang="en-US" altLang="zh-TW" sz="2400" i="1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kumimoji="0" lang="en-US" altLang="zh-TW" sz="2400" i="1" baseline="-2500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kumimoji="0" lang="en-US" altLang="zh-TW" sz="240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0" lang="en-US" altLang="zh-TW" sz="2400" i="1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altLang="zh-TW" sz="2400">
                  <a:latin typeface="Times New Roman" pitchFamily="18" charset="0"/>
                  <a:cs typeface="Times New Roman" pitchFamily="18" charset="0"/>
                </a:rPr>
                <a:t>)</a:t>
              </a:r>
              <a:endParaRPr kumimoji="0" lang="zh-TW" alt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305" name="文字方塊 9"/>
            <p:cNvSpPr txBox="1">
              <a:spLocks noChangeArrowheads="1"/>
            </p:cNvSpPr>
            <p:nvPr/>
          </p:nvSpPr>
          <p:spPr bwMode="auto">
            <a:xfrm>
              <a:off x="8172400" y="3288067"/>
              <a:ext cx="70243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kumimoji="0" lang="en-US" altLang="zh-TW" sz="2400" i="1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altLang="zh-TW" sz="2400" i="1" baseline="-2500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kumimoji="0" lang="en-US" altLang="zh-TW" sz="240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0" lang="en-US" altLang="zh-TW" sz="2400" i="1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altLang="zh-TW" sz="2400">
                  <a:latin typeface="Times New Roman" pitchFamily="18" charset="0"/>
                  <a:cs typeface="Times New Roman" pitchFamily="18" charset="0"/>
                </a:rPr>
                <a:t>)</a:t>
              </a:r>
              <a:endParaRPr kumimoji="0" lang="zh-TW" alt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306" name="文字方塊 10"/>
            <p:cNvSpPr txBox="1">
              <a:spLocks noChangeArrowheads="1"/>
            </p:cNvSpPr>
            <p:nvPr/>
          </p:nvSpPr>
          <p:spPr bwMode="auto">
            <a:xfrm>
              <a:off x="1182140" y="4420283"/>
              <a:ext cx="202170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kumimoji="0" lang="en-US" altLang="zh-TW" sz="2400" dirty="0">
                  <a:latin typeface="Times New Roman" pitchFamily="18" charset="0"/>
                  <a:cs typeface="Times New Roman" pitchFamily="18" charset="0"/>
                </a:rPr>
                <a:t>A/D Converter</a:t>
              </a:r>
              <a:endParaRPr kumimoji="0" lang="zh-TW" alt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307" name="Rectangle 37"/>
            <p:cNvSpPr>
              <a:spLocks noChangeArrowheads="1"/>
            </p:cNvSpPr>
            <p:nvPr/>
          </p:nvSpPr>
          <p:spPr bwMode="auto">
            <a:xfrm>
              <a:off x="6415542" y="3419999"/>
              <a:ext cx="1484701" cy="9000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 anchorCtr="1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kumimoji="0" lang="en-US" altLang="zh-TW" sz="2200">
                  <a:latin typeface="Times New Roman" pitchFamily="18" charset="0"/>
                  <a:cs typeface="Times New Roman" pitchFamily="18" charset="0"/>
                </a:rPr>
                <a:t>D/C</a:t>
              </a:r>
            </a:p>
            <a:p>
              <a:pPr algn="ctr" eaLnBrk="1" hangingPunct="1"/>
              <a:r>
                <a:rPr kumimoji="0" lang="en-US" altLang="zh-TW" sz="2200">
                  <a:latin typeface="Times New Roman" pitchFamily="18" charset="0"/>
                  <a:cs typeface="Times New Roman" pitchFamily="18" charset="0"/>
                </a:rPr>
                <a:t>Conversion</a:t>
              </a:r>
              <a:endParaRPr kumimoji="0" lang="zh-TW" altLang="en-US" sz="2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308" name="Line 39"/>
            <p:cNvSpPr>
              <a:spLocks noChangeShapeType="1"/>
            </p:cNvSpPr>
            <p:nvPr/>
          </p:nvSpPr>
          <p:spPr bwMode="auto">
            <a:xfrm>
              <a:off x="7901422" y="3870573"/>
              <a:ext cx="9000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09" name="文字方塊 16"/>
            <p:cNvSpPr txBox="1">
              <a:spLocks noChangeArrowheads="1"/>
            </p:cNvSpPr>
            <p:nvPr/>
          </p:nvSpPr>
          <p:spPr bwMode="auto">
            <a:xfrm>
              <a:off x="6158159" y="4437217"/>
              <a:ext cx="200471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kumimoji="0" lang="en-US" altLang="zh-TW" sz="2400" dirty="0">
                  <a:latin typeface="Times New Roman" pitchFamily="18" charset="0"/>
                  <a:cs typeface="Times New Roman" pitchFamily="18" charset="0"/>
                </a:rPr>
                <a:t>D/A Converter</a:t>
              </a:r>
              <a:endParaRPr kumimoji="0" lang="zh-TW" alt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310" name="Rectangle 37"/>
            <p:cNvSpPr>
              <a:spLocks noChangeArrowheads="1"/>
            </p:cNvSpPr>
            <p:nvPr/>
          </p:nvSpPr>
          <p:spPr bwMode="auto">
            <a:xfrm>
              <a:off x="3780000" y="3420000"/>
              <a:ext cx="1800000" cy="9000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kumimoji="0" lang="en-US" altLang="zh-TW" sz="2200">
                  <a:latin typeface="Times New Roman" pitchFamily="18" charset="0"/>
                  <a:cs typeface="Times New Roman" pitchFamily="18" charset="0"/>
                </a:rPr>
                <a:t>Discrete-time</a:t>
              </a:r>
            </a:p>
            <a:p>
              <a:pPr algn="ctr" eaLnBrk="1" hangingPunct="1"/>
              <a:r>
                <a:rPr kumimoji="0" lang="en-US" altLang="zh-TW" sz="2200">
                  <a:latin typeface="Times New Roman" pitchFamily="18" charset="0"/>
                  <a:cs typeface="Times New Roman" pitchFamily="18" charset="0"/>
                </a:rPr>
                <a:t>System</a:t>
              </a:r>
              <a:endParaRPr kumimoji="0" lang="zh-TW" altLang="en-US" sz="2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311" name="文字方塊 18"/>
            <p:cNvSpPr txBox="1">
              <a:spLocks noChangeArrowheads="1"/>
            </p:cNvSpPr>
            <p:nvPr/>
          </p:nvSpPr>
          <p:spPr bwMode="auto">
            <a:xfrm>
              <a:off x="2498028" y="2636912"/>
              <a:ext cx="171393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kumimoji="0" lang="en-US" altLang="zh-TW" sz="2400" i="1" dirty="0" err="1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kumimoji="0" lang="en-US" altLang="zh-TW" sz="2400" i="1" baseline="-25000" dirty="0" err="1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kumimoji="0" lang="en-US" altLang="zh-TW" sz="2400" dirty="0">
                  <a:latin typeface="Times New Roman" pitchFamily="18" charset="0"/>
                  <a:cs typeface="Times New Roman" pitchFamily="18" charset="0"/>
                </a:rPr>
                <a:t>[</a:t>
              </a:r>
              <a:r>
                <a:rPr kumimoji="0" lang="en-US" altLang="zh-TW" sz="2400" i="1" dirty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kumimoji="0" lang="en-US" altLang="zh-TW" sz="2400" dirty="0">
                  <a:latin typeface="Times New Roman" pitchFamily="18" charset="0"/>
                  <a:cs typeface="Times New Roman" pitchFamily="18" charset="0"/>
                </a:rPr>
                <a:t>]=</a:t>
              </a:r>
              <a:r>
                <a:rPr kumimoji="0" lang="en-US" altLang="zh-TW" sz="2400" i="1" dirty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kumimoji="0" lang="en-US" altLang="zh-TW" sz="2400" i="1" baseline="-25000" dirty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kumimoji="0" lang="en-US" altLang="zh-TW" sz="2400" dirty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0" lang="en-US" altLang="zh-TW" sz="2400" i="1" dirty="0" err="1">
                  <a:latin typeface="Times New Roman" pitchFamily="18" charset="0"/>
                  <a:cs typeface="Times New Roman" pitchFamily="18" charset="0"/>
                </a:rPr>
                <a:t>nT</a:t>
              </a:r>
              <a:r>
                <a:rPr kumimoji="0" lang="en-US" altLang="zh-TW" sz="2400" dirty="0">
                  <a:latin typeface="Times New Roman" pitchFamily="18" charset="0"/>
                  <a:cs typeface="Times New Roman" pitchFamily="18" charset="0"/>
                </a:rPr>
                <a:t>)</a:t>
              </a:r>
              <a:endParaRPr kumimoji="0" lang="zh-TW" alt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312" name="文字方塊 19"/>
            <p:cNvSpPr txBox="1">
              <a:spLocks noChangeArrowheads="1"/>
            </p:cNvSpPr>
            <p:nvPr/>
          </p:nvSpPr>
          <p:spPr bwMode="auto">
            <a:xfrm>
              <a:off x="5148064" y="2636912"/>
              <a:ext cx="171393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kumimoji="0" lang="en-US" altLang="zh-TW" sz="2400" i="1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altLang="zh-TW" sz="2400" i="1" baseline="-25000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kumimoji="0" lang="en-US" altLang="zh-TW" sz="2400">
                  <a:latin typeface="Times New Roman" pitchFamily="18" charset="0"/>
                  <a:cs typeface="Times New Roman" pitchFamily="18" charset="0"/>
                </a:rPr>
                <a:t>[</a:t>
              </a:r>
              <a:r>
                <a:rPr kumimoji="0" lang="en-US" altLang="zh-TW" sz="2400" i="1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kumimoji="0" lang="en-US" altLang="zh-TW" sz="2400">
                  <a:latin typeface="Times New Roman" pitchFamily="18" charset="0"/>
                  <a:cs typeface="Times New Roman" pitchFamily="18" charset="0"/>
                </a:rPr>
                <a:t>]=</a:t>
              </a:r>
              <a:r>
                <a:rPr kumimoji="0" lang="en-US" altLang="zh-TW" sz="2400" i="1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altLang="zh-TW" sz="2400" i="1" baseline="-2500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kumimoji="0" lang="en-US" altLang="zh-TW" sz="240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0" lang="en-US" altLang="zh-TW" sz="2400" i="1">
                  <a:latin typeface="Times New Roman" pitchFamily="18" charset="0"/>
                  <a:cs typeface="Times New Roman" pitchFamily="18" charset="0"/>
                </a:rPr>
                <a:t>nT</a:t>
              </a:r>
              <a:r>
                <a:rPr kumimoji="0" lang="en-US" altLang="zh-TW" sz="2400">
                  <a:latin typeface="Times New Roman" pitchFamily="18" charset="0"/>
                  <a:cs typeface="Times New Roman" pitchFamily="18" charset="0"/>
                </a:rPr>
                <a:t>)</a:t>
              </a:r>
              <a:endParaRPr kumimoji="0" lang="zh-TW" alt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55313" name="群組 21"/>
            <p:cNvGrpSpPr>
              <a:grpSpLocks/>
            </p:cNvGrpSpPr>
            <p:nvPr/>
          </p:nvGrpSpPr>
          <p:grpSpPr bwMode="auto">
            <a:xfrm>
              <a:off x="2939566" y="3860545"/>
              <a:ext cx="828000" cy="503"/>
              <a:chOff x="3078152" y="3820523"/>
              <a:chExt cx="935689" cy="503"/>
            </a:xfrm>
          </p:grpSpPr>
          <p:sp>
            <p:nvSpPr>
              <p:cNvPr id="55317" name="Line 39"/>
              <p:cNvSpPr>
                <a:spLocks noChangeShapeType="1"/>
              </p:cNvSpPr>
              <p:nvPr/>
            </p:nvSpPr>
            <p:spPr bwMode="auto">
              <a:xfrm>
                <a:off x="3078152" y="3821026"/>
                <a:ext cx="62975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5318" name="Line 39"/>
              <p:cNvSpPr>
                <a:spLocks noChangeShapeType="1"/>
              </p:cNvSpPr>
              <p:nvPr/>
            </p:nvSpPr>
            <p:spPr bwMode="auto">
              <a:xfrm>
                <a:off x="3251841" y="3820523"/>
                <a:ext cx="76200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55314" name="群組 22"/>
            <p:cNvGrpSpPr>
              <a:grpSpLocks/>
            </p:cNvGrpSpPr>
            <p:nvPr/>
          </p:nvGrpSpPr>
          <p:grpSpPr bwMode="auto">
            <a:xfrm>
              <a:off x="5580583" y="3858469"/>
              <a:ext cx="828000" cy="503"/>
              <a:chOff x="3078152" y="3820523"/>
              <a:chExt cx="935689" cy="503"/>
            </a:xfrm>
          </p:grpSpPr>
          <p:sp>
            <p:nvSpPr>
              <p:cNvPr id="55315" name="Line 39"/>
              <p:cNvSpPr>
                <a:spLocks noChangeShapeType="1"/>
              </p:cNvSpPr>
              <p:nvPr/>
            </p:nvSpPr>
            <p:spPr bwMode="auto">
              <a:xfrm>
                <a:off x="3078152" y="3821026"/>
                <a:ext cx="62975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5316" name="Line 39"/>
              <p:cNvSpPr>
                <a:spLocks noChangeShapeType="1"/>
              </p:cNvSpPr>
              <p:nvPr/>
            </p:nvSpPr>
            <p:spPr bwMode="auto">
              <a:xfrm>
                <a:off x="3251841" y="3820523"/>
                <a:ext cx="76200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grpSp>
        <p:nvGrpSpPr>
          <p:cNvPr id="23" name="群組 22"/>
          <p:cNvGrpSpPr>
            <a:grpSpLocks noChangeAspect="1"/>
          </p:cNvGrpSpPr>
          <p:nvPr/>
        </p:nvGrpSpPr>
        <p:grpSpPr>
          <a:xfrm>
            <a:off x="553212" y="4495705"/>
            <a:ext cx="8037576" cy="2284531"/>
            <a:chOff x="1259632" y="4876476"/>
            <a:chExt cx="6697980" cy="1903776"/>
          </a:xfrm>
        </p:grpSpPr>
        <p:pic>
          <p:nvPicPr>
            <p:cNvPr id="24" name="圖片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9632" y="5157192"/>
              <a:ext cx="6697980" cy="1623060"/>
            </a:xfrm>
            <a:prstGeom prst="rect">
              <a:avLst/>
            </a:prstGeom>
          </p:spPr>
        </p:pic>
        <p:sp>
          <p:nvSpPr>
            <p:cNvPr id="25" name="文字方塊 15"/>
            <p:cNvSpPr txBox="1">
              <a:spLocks noChangeArrowheads="1"/>
            </p:cNvSpPr>
            <p:nvPr/>
          </p:nvSpPr>
          <p:spPr bwMode="auto">
            <a:xfrm>
              <a:off x="3275856" y="5487164"/>
              <a:ext cx="655984" cy="431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kumimoji="0" lang="en-US" altLang="zh-TW" sz="2200" i="1" dirty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kumimoji="0" lang="en-US" altLang="zh-TW" sz="2200" dirty="0">
                  <a:latin typeface="Times New Roman" pitchFamily="18" charset="0"/>
                  <a:cs typeface="Times New Roman" pitchFamily="18" charset="0"/>
                </a:rPr>
                <a:t>[</a:t>
              </a:r>
              <a:r>
                <a:rPr kumimoji="0" lang="en-US" altLang="zh-TW" sz="2200" i="1" dirty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kumimoji="0" lang="en-US" altLang="zh-TW" sz="2200" dirty="0">
                  <a:latin typeface="Times New Roman" pitchFamily="18" charset="0"/>
                  <a:cs typeface="Times New Roman" pitchFamily="18" charset="0"/>
                </a:rPr>
                <a:t>]</a:t>
              </a:r>
              <a:endParaRPr kumimoji="0" lang="zh-TW" altLang="en-US" sz="2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文字方塊 6"/>
            <p:cNvSpPr txBox="1">
              <a:spLocks noChangeArrowheads="1"/>
            </p:cNvSpPr>
            <p:nvPr/>
          </p:nvSpPr>
          <p:spPr bwMode="auto">
            <a:xfrm>
              <a:off x="1619672" y="5487164"/>
              <a:ext cx="593464" cy="431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kumimoji="0" lang="en-US" altLang="zh-TW" sz="2200" i="1" dirty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kumimoji="0" lang="en-US" altLang="zh-TW" sz="2200" dirty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0" lang="en-US" altLang="zh-TW" sz="2200" i="1" dirty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altLang="zh-TW" sz="2200" dirty="0">
                  <a:latin typeface="Times New Roman" pitchFamily="18" charset="0"/>
                  <a:cs typeface="Times New Roman" pitchFamily="18" charset="0"/>
                </a:rPr>
                <a:t>)</a:t>
              </a:r>
              <a:endParaRPr kumimoji="0" lang="zh-TW" altLang="en-US" sz="2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文字方塊 17"/>
            <p:cNvSpPr txBox="1">
              <a:spLocks noChangeArrowheads="1"/>
            </p:cNvSpPr>
            <p:nvPr/>
          </p:nvSpPr>
          <p:spPr bwMode="auto">
            <a:xfrm>
              <a:off x="4283968" y="5590063"/>
              <a:ext cx="655984" cy="431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kumimoji="0" lang="en-US" altLang="zh-TW" sz="2200" i="1" dirty="0"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kumimoji="0" lang="en-US" altLang="zh-TW" sz="2200" dirty="0">
                  <a:latin typeface="Times New Roman" pitchFamily="18" charset="0"/>
                  <a:cs typeface="Times New Roman" pitchFamily="18" charset="0"/>
                </a:rPr>
                <a:t>[</a:t>
              </a:r>
              <a:r>
                <a:rPr kumimoji="0" lang="en-US" altLang="zh-TW" sz="2200" i="1" dirty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kumimoji="0" lang="en-US" altLang="zh-TW" sz="2200" dirty="0">
                  <a:latin typeface="Times New Roman" pitchFamily="18" charset="0"/>
                  <a:cs typeface="Times New Roman" pitchFamily="18" charset="0"/>
                </a:rPr>
                <a:t>]</a:t>
              </a:r>
              <a:endParaRPr kumimoji="0" lang="zh-TW" altLang="en-US" sz="2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文字方塊 16"/>
            <p:cNvSpPr txBox="1">
              <a:spLocks noChangeArrowheads="1"/>
            </p:cNvSpPr>
            <p:nvPr/>
          </p:nvSpPr>
          <p:spPr bwMode="auto">
            <a:xfrm>
              <a:off x="5215375" y="5487164"/>
              <a:ext cx="639953" cy="431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kumimoji="0" lang="en-US" altLang="zh-TW" sz="2200" i="1" dirty="0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altLang="zh-TW" sz="2200" dirty="0">
                  <a:latin typeface="Times New Roman" pitchFamily="18" charset="0"/>
                  <a:cs typeface="Times New Roman" pitchFamily="18" charset="0"/>
                </a:rPr>
                <a:t>[</a:t>
              </a:r>
              <a:r>
                <a:rPr kumimoji="0" lang="en-US" altLang="zh-TW" sz="2200" i="1" dirty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kumimoji="0" lang="en-US" altLang="zh-TW" sz="2200" dirty="0">
                  <a:latin typeface="Times New Roman" pitchFamily="18" charset="0"/>
                  <a:cs typeface="Times New Roman" pitchFamily="18" charset="0"/>
                </a:rPr>
                <a:t>]</a:t>
              </a:r>
              <a:endParaRPr kumimoji="0" lang="zh-TW" altLang="en-US" sz="2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文字方塊 10"/>
            <p:cNvSpPr txBox="1">
              <a:spLocks noChangeArrowheads="1"/>
            </p:cNvSpPr>
            <p:nvPr/>
          </p:nvSpPr>
          <p:spPr bwMode="auto">
            <a:xfrm>
              <a:off x="7195511" y="5483600"/>
              <a:ext cx="593464" cy="431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kumimoji="0" lang="en-US" altLang="zh-TW" sz="2200" i="1" dirty="0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altLang="zh-TW" sz="2200" dirty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0" lang="en-US" altLang="zh-TW" sz="2200" i="1" dirty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altLang="zh-TW" sz="2200" dirty="0">
                  <a:latin typeface="Times New Roman" pitchFamily="18" charset="0"/>
                  <a:cs typeface="Times New Roman" pitchFamily="18" charset="0"/>
                </a:rPr>
                <a:t>)</a:t>
              </a:r>
              <a:endParaRPr kumimoji="0" lang="zh-TW" altLang="en-US" sz="2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文字方塊 11"/>
            <p:cNvSpPr txBox="1">
              <a:spLocks noChangeArrowheads="1"/>
            </p:cNvSpPr>
            <p:nvPr/>
          </p:nvSpPr>
          <p:spPr bwMode="auto">
            <a:xfrm>
              <a:off x="4315191" y="4876476"/>
              <a:ext cx="593464" cy="431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kumimoji="0" lang="en-US" altLang="zh-TW" sz="2200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kumimoji="0" lang="en-US" altLang="zh-TW" sz="22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0" lang="en-US" altLang="zh-TW" sz="2200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altLang="zh-TW" sz="22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kumimoji="0" lang="zh-TW" alt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5988775" y="5610446"/>
              <a:ext cx="1095830" cy="3590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/>
              <a:r>
                <a:rPr kumimoji="0" lang="en-US" altLang="zh-TW" sz="2200" dirty="0" smtClean="0">
                  <a:latin typeface="Times New Roman" pitchFamily="18" charset="0"/>
                  <a:cs typeface="Times New Roman" pitchFamily="18" charset="0"/>
                </a:rPr>
                <a:t>Recovery</a:t>
              </a:r>
              <a:endParaRPr kumimoji="0" lang="zh-TW" altLang="en-US" sz="2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矩形 1"/>
          <p:cNvSpPr>
            <a:spLocks noChangeArrowheads="1"/>
          </p:cNvSpPr>
          <p:nvPr/>
        </p:nvSpPr>
        <p:spPr bwMode="auto">
          <a:xfrm>
            <a:off x="0" y="1003300"/>
            <a:ext cx="9144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SzPct val="70000"/>
              <a:buFont typeface="Wingdings" pitchFamily="2" charset="2"/>
              <a:buChar char="l"/>
            </a:pP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C/D Conversion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47" name="矩形 2"/>
          <p:cNvSpPr>
            <a:spLocks noChangeArrowheads="1"/>
          </p:cNvSpPr>
          <p:nvPr/>
        </p:nvSpPr>
        <p:spPr bwMode="auto">
          <a:xfrm>
            <a:off x="0" y="0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Formal Formulation/Analysis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0" y="1484784"/>
            <a:ext cx="9144000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428750" lvl="1" indent="-514350" fontAlgn="auto">
              <a:spcBef>
                <a:spcPts val="0"/>
              </a:spcBef>
              <a:spcAft>
                <a:spcPts val="0"/>
              </a:spcAft>
              <a:buSzPct val="100000"/>
              <a:buFontTx/>
              <a:buAutoNum type="arabicParenBoth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impulse train sampling with sampling period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T</a:t>
            </a:r>
          </a:p>
          <a:p>
            <a:pPr marL="1428750" lvl="1" indent="-514350" fontAlgn="auto">
              <a:spcBef>
                <a:spcPts val="0"/>
              </a:spcBef>
              <a:spcAft>
                <a:spcPts val="0"/>
              </a:spcAft>
              <a:buSzPct val="100000"/>
              <a:buFontTx/>
              <a:buAutoNum type="arabicParenBoth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mapping the impulse train to a sequence with unity spacing</a:t>
            </a:r>
          </a:p>
          <a:p>
            <a:pPr marL="1908000" lvl="2" indent="-457200"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normalization (or scaling) in time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717032"/>
            <a:ext cx="4505706" cy="295232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751" y="3300666"/>
            <a:ext cx="4458782" cy="34784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矩形 1"/>
          <p:cNvSpPr>
            <a:spLocks noChangeArrowheads="1"/>
          </p:cNvSpPr>
          <p:nvPr/>
        </p:nvSpPr>
        <p:spPr bwMode="auto">
          <a:xfrm>
            <a:off x="0" y="1003300"/>
            <a:ext cx="9144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SzPct val="70000"/>
              <a:buFont typeface="Wingdings" pitchFamily="2" charset="2"/>
              <a:buChar char="l"/>
            </a:pP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Frequency Domain Representation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95" name="矩形 2"/>
          <p:cNvSpPr>
            <a:spLocks noChangeArrowheads="1"/>
          </p:cNvSpPr>
          <p:nvPr/>
        </p:nvSpPr>
        <p:spPr bwMode="auto">
          <a:xfrm>
            <a:off x="0" y="0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Formal Formulation/Analysis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0" y="1682750"/>
            <a:ext cx="91440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91440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l-GR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ω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for continuous-time, </a:t>
            </a:r>
            <a:r>
              <a:rPr kumimoji="0" lang="el-GR" altLang="zh-TW" sz="2800" kern="100" dirty="0">
                <a:solidFill>
                  <a:srgbClr val="000000"/>
                </a:solidFill>
                <a:latin typeface="Times New Roman"/>
                <a:ea typeface="標楷體"/>
                <a:cs typeface="Times New Roman"/>
              </a:rPr>
              <a:t>Ω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  <a:cs typeface="Times New Roman"/>
              </a:rPr>
              <a:t> 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for discrete-time, only in this section</a:t>
            </a:r>
          </a:p>
        </p:txBody>
      </p:sp>
      <p:graphicFrame>
        <p:nvGraphicFramePr>
          <p:cNvPr id="59397" name="物件 4"/>
          <p:cNvGraphicFramePr>
            <a:graphicFrameLocks noChangeAspect="1"/>
          </p:cNvGraphicFramePr>
          <p:nvPr/>
        </p:nvGraphicFramePr>
        <p:xfrm>
          <a:off x="1282700" y="3267075"/>
          <a:ext cx="7083425" cy="142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31" name="方程式" r:id="rId4" imgW="2324100" imgH="508000" progId="Equation.3">
                  <p:embed/>
                </p:oleObj>
              </mc:Choice>
              <mc:Fallback>
                <p:oleObj name="方程式" r:id="rId4" imgW="2324100" imgH="508000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2700" y="3267075"/>
                        <a:ext cx="7083425" cy="1425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矩形 1"/>
          <p:cNvSpPr>
            <a:spLocks noChangeArrowheads="1"/>
          </p:cNvSpPr>
          <p:nvPr/>
        </p:nvSpPr>
        <p:spPr bwMode="auto">
          <a:xfrm>
            <a:off x="0" y="1003300"/>
            <a:ext cx="9144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SzPct val="70000"/>
              <a:buFont typeface="Wingdings" pitchFamily="2" charset="2"/>
              <a:buChar char="l"/>
            </a:pP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Frequency Domain Relationships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矩形 2"/>
          <p:cNvSpPr>
            <a:spLocks noChangeArrowheads="1"/>
          </p:cNvSpPr>
          <p:nvPr/>
        </p:nvSpPr>
        <p:spPr bwMode="auto">
          <a:xfrm>
            <a:off x="0" y="0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Formal Formulation/Analysis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0" y="1628775"/>
            <a:ext cx="914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continuous-time</a:t>
            </a:r>
          </a:p>
        </p:txBody>
      </p:sp>
      <p:graphicFrame>
        <p:nvGraphicFramePr>
          <p:cNvPr id="60421" name="物件 4"/>
          <p:cNvGraphicFramePr>
            <a:graphicFrameLocks noChangeAspect="1"/>
          </p:cNvGraphicFramePr>
          <p:nvPr/>
        </p:nvGraphicFramePr>
        <p:xfrm>
          <a:off x="1582738" y="2105025"/>
          <a:ext cx="4243387" cy="208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94" name="方程式" r:id="rId4" imgW="1714500" imgH="914400" progId="Equation.3">
                  <p:embed/>
                </p:oleObj>
              </mc:Choice>
              <mc:Fallback>
                <p:oleObj name="方程式" r:id="rId4" imgW="1714500" imgH="914400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2738" y="2105025"/>
                        <a:ext cx="4243387" cy="208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2" name="物件 5"/>
          <p:cNvGraphicFramePr>
            <a:graphicFrameLocks noChangeAspect="1"/>
          </p:cNvGraphicFramePr>
          <p:nvPr/>
        </p:nvGraphicFramePr>
        <p:xfrm>
          <a:off x="1804988" y="4413250"/>
          <a:ext cx="3927475" cy="211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95" name="方程式" r:id="rId6" imgW="1587500" imgH="927100" progId="Equation.3">
                  <p:embed/>
                </p:oleObj>
              </mc:Choice>
              <mc:Fallback>
                <p:oleObj name="方程式" r:id="rId6" imgW="1587500" imgH="927100" progId="Equation.3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4988" y="4413250"/>
                        <a:ext cx="3927475" cy="211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0" y="4273550"/>
            <a:ext cx="914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discrete-time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0" y="5733256"/>
            <a:ext cx="91440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6480000" lvl="8">
              <a:spcBef>
                <a:spcPts val="1200"/>
              </a:spcBef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    (5.9)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0" y="3429000"/>
            <a:ext cx="91440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6480000" lvl="8">
              <a:spcBef>
                <a:spcPts val="1200"/>
              </a:spcBef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    (4.9)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矩形 1"/>
          <p:cNvSpPr>
            <a:spLocks noChangeArrowheads="1"/>
          </p:cNvSpPr>
          <p:nvPr/>
        </p:nvSpPr>
        <p:spPr bwMode="auto">
          <a:xfrm>
            <a:off x="0" y="1003300"/>
            <a:ext cx="9144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SzPct val="70000"/>
              <a:buFont typeface="Wingdings" pitchFamily="2" charset="2"/>
              <a:buChar char="l"/>
            </a:pP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Frequency Domain Relationships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67" name="矩形 2"/>
          <p:cNvSpPr>
            <a:spLocks noChangeArrowheads="1"/>
          </p:cNvSpPr>
          <p:nvPr/>
        </p:nvSpPr>
        <p:spPr bwMode="auto">
          <a:xfrm>
            <a:off x="0" y="0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Formal Formulation/Analysis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0" y="1628775"/>
            <a:ext cx="914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relationship</a:t>
            </a:r>
          </a:p>
        </p:txBody>
      </p:sp>
      <p:graphicFrame>
        <p:nvGraphicFramePr>
          <p:cNvPr id="62469" name="物件 4"/>
          <p:cNvGraphicFramePr>
            <a:graphicFrameLocks noChangeAspect="1"/>
          </p:cNvGraphicFramePr>
          <p:nvPr/>
        </p:nvGraphicFramePr>
        <p:xfrm>
          <a:off x="1435100" y="2408238"/>
          <a:ext cx="5408613" cy="306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06" name="方程式" r:id="rId4" imgW="2184400" imgH="1346200" progId="Equation.3">
                  <p:embed/>
                </p:oleObj>
              </mc:Choice>
              <mc:Fallback>
                <p:oleObj name="方程式" r:id="rId4" imgW="2184400" imgH="1346200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5100" y="2408238"/>
                        <a:ext cx="5408613" cy="306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70" name="矩形 5"/>
          <p:cNvSpPr>
            <a:spLocks noChangeArrowheads="1"/>
          </p:cNvSpPr>
          <p:nvPr/>
        </p:nvSpPr>
        <p:spPr bwMode="auto">
          <a:xfrm>
            <a:off x="0" y="5949950"/>
            <a:ext cx="9144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871663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3" eaLnBrk="1" hangingPunct="1">
              <a:buSzPct val="70000"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Fig. 7.22, p.537 of text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6984776" y="3573016"/>
            <a:ext cx="971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8">
              <a:spcBef>
                <a:spcPts val="1200"/>
              </a:spcBef>
              <a:buSzPct val="100000"/>
              <a:defRPr/>
            </a:pPr>
            <a:r>
              <a:rPr kumimoji="0" lang="en-US" altLang="zh-TW" sz="2800" kern="100" dirty="0" smtClean="0">
                <a:solidFill>
                  <a:srgbClr val="000000"/>
                </a:solidFill>
                <a:latin typeface="Times New Roman"/>
                <a:ea typeface="標楷體"/>
              </a:rPr>
              <a:t>(7.6)</a:t>
            </a:r>
            <a:endParaRPr kumimoji="0" lang="en-US" altLang="zh-TW" sz="2800" kern="100" dirty="0">
              <a:solidFill>
                <a:srgbClr val="000000"/>
              </a:solidFill>
              <a:latin typeface="Times New Roman"/>
              <a:ea typeface="標楷體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矩形 2"/>
          <p:cNvSpPr>
            <a:spLocks noChangeArrowheads="1"/>
          </p:cNvSpPr>
          <p:nvPr/>
        </p:nvSpPr>
        <p:spPr bwMode="auto">
          <a:xfrm>
            <a:off x="0" y="157163"/>
            <a:ext cx="91440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150000"/>
              </a:lnSpc>
            </a:pPr>
            <a:r>
              <a:rPr lang="en-US" altLang="zh-TW" sz="3600" b="1" u="sng">
                <a:solidFill>
                  <a:srgbClr val="000000"/>
                </a:solidFill>
                <a:latin typeface="Times New Roman" pitchFamily="18" charset="0"/>
              </a:rPr>
              <a:t>C/D Conversion</a:t>
            </a:r>
            <a:endParaRPr lang="en-US" altLang="zh-TW" sz="260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68760"/>
            <a:ext cx="6821935" cy="3109888"/>
          </a:xfrm>
          <a:prstGeom prst="rect">
            <a:avLst/>
          </a:prstGeom>
        </p:spPr>
      </p:pic>
      <p:sp>
        <p:nvSpPr>
          <p:cNvPr id="5" name="文字方塊 3"/>
          <p:cNvSpPr txBox="1">
            <a:spLocks noChangeArrowheads="1"/>
          </p:cNvSpPr>
          <p:nvPr/>
        </p:nvSpPr>
        <p:spPr bwMode="auto">
          <a:xfrm>
            <a:off x="0" y="4697907"/>
            <a:ext cx="9144000" cy="963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1371600" indent="-4572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80000"/>
              </a:lnSpc>
              <a:spcBef>
                <a:spcPts val="1800"/>
              </a:spcBef>
              <a:buSzPct val="100000"/>
              <a:buFont typeface="Arial" charset="0"/>
              <a:buChar char="–"/>
            </a:pPr>
            <a:r>
              <a:rPr kumimoji="0" lang="en-US" altLang="zh-TW" sz="2600" i="1" dirty="0" err="1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X</a:t>
            </a:r>
            <a:r>
              <a:rPr kumimoji="0" lang="en-US" altLang="zh-TW" sz="2600" i="1" baseline="-25000" dirty="0" err="1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d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(</a:t>
            </a:r>
            <a:r>
              <a:rPr kumimoji="0" lang="en-US" altLang="zh-TW" sz="2600" i="1" dirty="0" err="1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e</a:t>
            </a:r>
            <a:r>
              <a:rPr kumimoji="0" lang="en-US" altLang="zh-TW" sz="2600" i="1" baseline="30000" dirty="0" err="1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j</a:t>
            </a:r>
            <a:r>
              <a:rPr kumimoji="0" lang="el-GR" altLang="zh-TW" sz="2600" baseline="300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Ω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 is a frequency-scaled (by 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 version of </a:t>
            </a:r>
            <a:r>
              <a:rPr kumimoji="0" lang="en-US" altLang="zh-TW" sz="2600" i="1" dirty="0" err="1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X</a:t>
            </a:r>
            <a:r>
              <a:rPr kumimoji="0" lang="en-US" altLang="zh-TW" sz="2600" i="1" baseline="-25000" dirty="0" err="1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j</a:t>
            </a:r>
            <a:r>
              <a:rPr kumimoji="0" lang="el-GR" altLang="zh-TW" sz="2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)</a:t>
            </a:r>
          </a:p>
          <a:p>
            <a:pPr lvl="1" eaLnBrk="1" hangingPunct="1">
              <a:lnSpc>
                <a:spcPct val="80000"/>
              </a:lnSpc>
              <a:spcBef>
                <a:spcPts val="1800"/>
              </a:spcBef>
              <a:buSzPct val="100000"/>
            </a:pPr>
            <a:r>
              <a:rPr kumimoji="0" lang="en-US" altLang="zh-TW" sz="2600" i="1" dirty="0" err="1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x</a:t>
            </a:r>
            <a:r>
              <a:rPr kumimoji="0" lang="en-US" altLang="zh-TW" sz="2600" i="1" baseline="-25000" dirty="0" err="1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d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[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n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]    is a time-scaled (by 1/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T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) version of </a:t>
            </a:r>
            <a:r>
              <a:rPr kumimoji="0" lang="en-US" altLang="zh-TW" sz="2600" i="1" dirty="0" err="1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x</a:t>
            </a:r>
            <a:r>
              <a:rPr kumimoji="0" lang="en-US" altLang="zh-TW" sz="2600" i="1" baseline="-25000" dirty="0" err="1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p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(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t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) </a:t>
            </a:r>
          </a:p>
        </p:txBody>
      </p:sp>
      <p:sp>
        <p:nvSpPr>
          <p:cNvPr id="6" name="文字方塊 6"/>
          <p:cNvSpPr txBox="1">
            <a:spLocks noChangeArrowheads="1"/>
          </p:cNvSpPr>
          <p:nvPr/>
        </p:nvSpPr>
        <p:spPr bwMode="auto">
          <a:xfrm>
            <a:off x="0" y="5778027"/>
            <a:ext cx="9144000" cy="963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1371600" indent="-4572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80000"/>
              </a:lnSpc>
              <a:spcBef>
                <a:spcPts val="1800"/>
              </a:spcBef>
              <a:buSzPct val="100000"/>
              <a:buFont typeface="Arial" charset="0"/>
              <a:buChar char="–"/>
            </a:pPr>
            <a:r>
              <a:rPr kumimoji="0" lang="en-US" altLang="zh-TW" sz="2600" i="1" dirty="0" err="1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X</a:t>
            </a:r>
            <a:r>
              <a:rPr kumimoji="0" lang="en-US" altLang="zh-TW" sz="2600" i="1" baseline="-25000" dirty="0" err="1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d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(</a:t>
            </a:r>
            <a:r>
              <a:rPr kumimoji="0" lang="en-US" altLang="zh-TW" sz="2600" i="1" dirty="0" err="1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e</a:t>
            </a:r>
            <a:r>
              <a:rPr kumimoji="0" lang="en-US" altLang="zh-TW" sz="2600" i="1" baseline="30000" dirty="0" err="1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j</a:t>
            </a:r>
            <a:r>
              <a:rPr kumimoji="0" lang="el-GR" altLang="zh-TW" sz="2600" baseline="300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Ω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	periodic with period 2</a:t>
            </a:r>
            <a:r>
              <a:rPr kumimoji="0" lang="el-GR" altLang="zh-TW" sz="2600" i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π</a:t>
            </a:r>
            <a:endParaRPr kumimoji="0" lang="en-US" altLang="zh-TW" sz="2600" i="1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spcBef>
                <a:spcPts val="1800"/>
              </a:spcBef>
              <a:buSzPct val="100000"/>
            </a:pPr>
            <a:r>
              <a:rPr kumimoji="0" lang="en-US" altLang="zh-TW" sz="2600" i="1" dirty="0" err="1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X</a:t>
            </a:r>
            <a:r>
              <a:rPr kumimoji="0" lang="en-US" altLang="zh-TW" sz="2600" i="1" baseline="-25000" dirty="0" err="1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</a:t>
            </a:r>
            <a:r>
              <a:rPr kumimoji="0" lang="en-US" altLang="zh-TW" sz="2600" dirty="0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kumimoji="0" lang="en-US" altLang="zh-TW" sz="2600" i="1" dirty="0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j</a:t>
            </a:r>
            <a:r>
              <a:rPr kumimoji="0" lang="el-GR" altLang="zh-TW" sz="2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)	</a:t>
            </a:r>
            <a:r>
              <a:rPr kumimoji="0" lang="en-US" altLang="zh-TW" sz="2600" dirty="0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           periodic 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with period 2</a:t>
            </a:r>
            <a:r>
              <a:rPr kumimoji="0" lang="el-GR" altLang="zh-TW" sz="2600" i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π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/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T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=</a:t>
            </a:r>
            <a:r>
              <a:rPr kumimoji="0" lang="el-GR" altLang="zh-TW" sz="2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kumimoji="0" lang="en-US" altLang="zh-TW" sz="2600" i="1" baseline="-250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s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5436096" y="980728"/>
                <a:ext cx="115212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𝑗</m:t>
                      </m:r>
                      <m:r>
                        <a:rPr lang="zh-TW" altLang="en-US" sz="2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𝜔</m:t>
                      </m:r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980728"/>
                <a:ext cx="1152128" cy="430887"/>
              </a:xfrm>
              <a:prstGeom prst="rect">
                <a:avLst/>
              </a:prstGeom>
              <a:blipFill rotWithShape="1">
                <a:blip r:embed="rId3"/>
                <a:stretch>
                  <a:fillRect l="-529" b="-154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6948264" y="1053316"/>
                <a:ext cx="1152128" cy="456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𝑗</m:t>
                      </m:r>
                      <m:r>
                        <a:rPr lang="zh-TW" alt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𝜔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1053316"/>
                <a:ext cx="1152128" cy="456985"/>
              </a:xfrm>
              <a:prstGeom prst="rect">
                <a:avLst/>
              </a:prstGeom>
              <a:blipFill rotWithShape="1">
                <a:blip r:embed="rId4"/>
                <a:stretch>
                  <a:fillRect l="-529" b="-1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2123728" y="908720"/>
                <a:ext cx="864096" cy="456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908720"/>
                <a:ext cx="864096" cy="456985"/>
              </a:xfrm>
              <a:prstGeom prst="rect">
                <a:avLst/>
              </a:prstGeom>
              <a:blipFill rotWithShape="1">
                <a:blip r:embed="rId5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2987824" y="1197913"/>
                <a:ext cx="86409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1197913"/>
                <a:ext cx="864096" cy="430887"/>
              </a:xfrm>
              <a:prstGeom prst="rect">
                <a:avLst/>
              </a:prstGeom>
              <a:blipFill rotWithShape="1">
                <a:blip r:embed="rId6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3923928" y="1341929"/>
                <a:ext cx="4032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1341929"/>
                <a:ext cx="403200" cy="430887"/>
              </a:xfrm>
              <a:prstGeom prst="rect">
                <a:avLst/>
              </a:prstGeom>
              <a:blipFill rotWithShape="1">
                <a:blip r:embed="rId7"/>
                <a:stretch>
                  <a:fillRect l="-15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3851920" y="2780928"/>
                <a:ext cx="4032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2780928"/>
                <a:ext cx="403200" cy="430887"/>
              </a:xfrm>
              <a:prstGeom prst="rect">
                <a:avLst/>
              </a:prstGeom>
              <a:blipFill rotWithShape="1">
                <a:blip r:embed="rId8"/>
                <a:stretch>
                  <a:fillRect l="-15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3491880" y="1844824"/>
                <a:ext cx="36004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i="1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1844824"/>
                <a:ext cx="360040" cy="43088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3419872" y="3284984"/>
                <a:ext cx="36004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3284984"/>
                <a:ext cx="360040" cy="43088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2987824" y="2710081"/>
                <a:ext cx="86409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[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2710081"/>
                <a:ext cx="864096" cy="430887"/>
              </a:xfrm>
              <a:prstGeom prst="rect">
                <a:avLst/>
              </a:prstGeom>
              <a:blipFill rotWithShape="1">
                <a:blip r:embed="rId11"/>
                <a:stretch>
                  <a:fillRect r="-2817" b="-1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7527012" y="2710081"/>
                <a:ext cx="86409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7012" y="2710081"/>
                <a:ext cx="864096" cy="430887"/>
              </a:xfrm>
              <a:prstGeom prst="rect">
                <a:avLst/>
              </a:prstGeom>
              <a:blipFill rotWithShape="1">
                <a:blip r:embed="rId12"/>
                <a:stretch>
                  <a:fillRect l="-4965" r="-2837" b="-1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5940152" y="1921024"/>
                <a:ext cx="46029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1921024"/>
                <a:ext cx="460296" cy="43088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4499992" y="1916832"/>
                <a:ext cx="72008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zh-TW" alt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1916832"/>
                <a:ext cx="720080" cy="430887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字方塊 18"/>
          <p:cNvSpPr txBox="1"/>
          <p:nvPr/>
        </p:nvSpPr>
        <p:spPr>
          <a:xfrm>
            <a:off x="5364088" y="1990001"/>
            <a:ext cx="3600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>
                <a:solidFill>
                  <a:schemeClr val="tx1"/>
                </a:solidFill>
              </a:rPr>
              <a:t>0</a:t>
            </a:r>
            <a:endParaRPr lang="zh-TW" altLang="en-US" sz="2200" dirty="0">
              <a:solidFill>
                <a:schemeClr val="tx1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1403648" y="3490535"/>
            <a:ext cx="1584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>
                <a:solidFill>
                  <a:schemeClr val="tx1"/>
                </a:solidFill>
              </a:rPr>
              <a:t>0  1  2   3  4</a:t>
            </a:r>
            <a:endParaRPr lang="zh-TW" altLang="en-US" sz="22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251520" y="2996952"/>
                <a:ext cx="864096" cy="487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box>
                        <m:boxPr>
                          <m:ctrlP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den>
                          </m:f>
                        </m:e>
                      </m:box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996952"/>
                <a:ext cx="864096" cy="487313"/>
              </a:xfrm>
              <a:prstGeom prst="rect">
                <a:avLst/>
              </a:prstGeom>
              <a:blipFill rotWithShape="1">
                <a:blip r:embed="rId15"/>
                <a:stretch>
                  <a:fillRect l="-4225" b="-75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/>
          <p:cNvSpPr/>
          <p:nvPr/>
        </p:nvSpPr>
        <p:spPr>
          <a:xfrm>
            <a:off x="1809408" y="3976548"/>
            <a:ext cx="314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/>
              <a:t>1</a:t>
            </a:r>
            <a:endParaRPr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3086120" y="4054212"/>
                <a:ext cx="138257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(1)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(2</m:t>
                      </m:r>
                      <m:r>
                        <a:rPr lang="zh-TW" altLang="en-US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𝜋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6120" y="4054212"/>
                <a:ext cx="1382577" cy="430887"/>
              </a:xfrm>
              <a:prstGeom prst="rect">
                <a:avLst/>
              </a:prstGeom>
              <a:blipFill rotWithShape="1">
                <a:blip r:embed="rId16"/>
                <a:stretch>
                  <a:fillRect l="-2643" b="-154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5089607" y="3614544"/>
                <a:ext cx="47526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zh-TW" alt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𝜋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9607" y="3614544"/>
                <a:ext cx="475265" cy="430887"/>
              </a:xfrm>
              <a:prstGeom prst="rect">
                <a:avLst/>
              </a:prstGeom>
              <a:blipFill rotWithShape="1">
                <a:blip r:embed="rId17"/>
                <a:stretch>
                  <a:fillRect l="-12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6882941" y="3358153"/>
                <a:ext cx="47526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TW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Ω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2941" y="3358153"/>
                <a:ext cx="475265" cy="430887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4780404" y="2766268"/>
                <a:ext cx="1015732" cy="4101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m:rPr>
                              <m:sty m:val="p"/>
                            </m:rPr>
                            <a:rPr lang="el-GR" altLang="zh-TW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</m:sup>
                      </m:sSup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0404" y="2766268"/>
                <a:ext cx="1015732" cy="410112"/>
              </a:xfrm>
              <a:prstGeom prst="rect">
                <a:avLst/>
              </a:prstGeom>
              <a:blipFill rotWithShape="1">
                <a:blip r:embed="rId19"/>
                <a:stretch>
                  <a:fillRect r="-7784" b="-1492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5652120" y="2358936"/>
                <a:ext cx="410304" cy="4521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zh-TW" alt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zh-TW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2358936"/>
                <a:ext cx="410304" cy="452175"/>
              </a:xfrm>
              <a:prstGeom prst="rect">
                <a:avLst/>
              </a:prstGeom>
              <a:blipFill rotWithShape="1">
                <a:blip r:embed="rId20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5940152" y="2523376"/>
                <a:ext cx="81822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sz="2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2523376"/>
                <a:ext cx="818225" cy="430887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3234704" y="2220496"/>
                <a:ext cx="1854903" cy="452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0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</m:d>
                      <m:r>
                        <a:rPr lang="en-US" altLang="zh-TW" sz="20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  <m:d>
                        <m:dPr>
                          <m:ctrlPr>
                            <a:rPr lang="en-US" altLang="zh-TW" sz="20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box>
                            <m:boxPr>
                              <m:ctrlPr>
                                <a:rPr lang="en-US" altLang="zh-TW" sz="20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TW" sz="20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0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zh-TW" altLang="en-US" sz="20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zh-TW" sz="20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</m:box>
                        </m:e>
                      </m:d>
                      <m:r>
                        <a:rPr lang="en-US" altLang="zh-TW" sz="20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=2</m:t>
                      </m:r>
                      <m:r>
                        <a:rPr lang="zh-TW" altLang="en-US" sz="20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𝜋</m:t>
                      </m:r>
                    </m:oMath>
                  </m:oMathPara>
                </a14:m>
                <a:endParaRPr lang="zh-TW" alt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704" y="2220496"/>
                <a:ext cx="1854903" cy="452303"/>
              </a:xfrm>
              <a:prstGeom prst="rect">
                <a:avLst/>
              </a:prstGeom>
              <a:blipFill rotWithShape="1">
                <a:blip r:embed="rId22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1815247" y="2275711"/>
                <a:ext cx="42332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𝑇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5247" y="2275711"/>
                <a:ext cx="423321" cy="430887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橢圓 21"/>
          <p:cNvSpPr/>
          <p:nvPr/>
        </p:nvSpPr>
        <p:spPr>
          <a:xfrm>
            <a:off x="1884844" y="2275711"/>
            <a:ext cx="271905" cy="430887"/>
          </a:xfrm>
          <a:prstGeom prst="ellipse">
            <a:avLst/>
          </a:prstGeom>
          <a:ln w="12700">
            <a:solidFill>
              <a:srgbClr val="FF0000"/>
            </a:solidFill>
          </a:ln>
        </p:spPr>
        <p:txBody>
          <a:bodyPr rtlCol="0" anchor="ctr">
            <a:spAutoFit/>
          </a:bodyPr>
          <a:lstStyle/>
          <a:p>
            <a:pPr marL="457200" algn="ctr">
              <a:spcBef>
                <a:spcPts val="600"/>
              </a:spcBef>
            </a:pPr>
            <a:endParaRPr lang="zh-TW" altLang="en-US" sz="3500" b="1" i="1" dirty="0"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9"/>
              <p:cNvSpPr/>
              <p:nvPr/>
            </p:nvSpPr>
            <p:spPr>
              <a:xfrm>
                <a:off x="6804248" y="1789609"/>
                <a:ext cx="460190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200" i="1">
                          <a:solidFill>
                            <a:prstClr val="black"/>
                          </a:solidFill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0" name="矩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1789609"/>
                <a:ext cx="460190" cy="430887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04813"/>
            <a:ext cx="7556500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矩形 1"/>
          <p:cNvSpPr>
            <a:spLocks noChangeArrowheads="1"/>
          </p:cNvSpPr>
          <p:nvPr/>
        </p:nvSpPr>
        <p:spPr bwMode="auto">
          <a:xfrm>
            <a:off x="0" y="1003300"/>
            <a:ext cx="9144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SzPct val="70000"/>
              <a:buFont typeface="Wingdings" pitchFamily="2" charset="2"/>
              <a:buChar char="l"/>
            </a:pP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D/C Conversion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39" name="矩形 2"/>
          <p:cNvSpPr>
            <a:spLocks noChangeArrowheads="1"/>
          </p:cNvSpPr>
          <p:nvPr/>
        </p:nvSpPr>
        <p:spPr bwMode="auto">
          <a:xfrm>
            <a:off x="0" y="0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Formal Formulation/Analysis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0" y="1598613"/>
            <a:ext cx="9144000" cy="11858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428750" lvl="1" indent="-514350" fontAlgn="auto">
              <a:spcBef>
                <a:spcPts val="1200"/>
              </a:spcBef>
              <a:spcAft>
                <a:spcPts val="0"/>
              </a:spcAft>
              <a:buSzPct val="100000"/>
              <a:buFontTx/>
              <a:buAutoNum type="arabicParenBoth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mapping a sequence to an impulse train</a:t>
            </a:r>
            <a:endParaRPr kumimoji="0" lang="en-US" altLang="zh-TW" sz="2800" i="1" kern="100" dirty="0">
              <a:solidFill>
                <a:srgbClr val="000000"/>
              </a:solidFill>
              <a:latin typeface="Times New Roman"/>
              <a:ea typeface="標楷體"/>
            </a:endParaRPr>
          </a:p>
          <a:p>
            <a:pPr marL="1428750" lvl="1" indent="-514350" fontAlgn="auto">
              <a:spcBef>
                <a:spcPts val="1800"/>
              </a:spcBef>
              <a:spcAft>
                <a:spcPts val="0"/>
              </a:spcAft>
              <a:buSzPct val="100000"/>
              <a:buFontTx/>
              <a:buAutoNum type="arabicParenBoth"/>
              <a:defRPr/>
            </a:pPr>
            <a:r>
              <a:rPr kumimoji="0" lang="en-US" altLang="zh-TW" sz="2800" kern="100" dirty="0" err="1">
                <a:solidFill>
                  <a:srgbClr val="000000"/>
                </a:solidFill>
                <a:latin typeface="Times New Roman"/>
                <a:ea typeface="標楷體"/>
              </a:rPr>
              <a:t>lowpass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filtering</a:t>
            </a:r>
          </a:p>
        </p:txBody>
      </p:sp>
      <p:pic>
        <p:nvPicPr>
          <p:cNvPr id="6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77" y="3068960"/>
            <a:ext cx="8661846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矩形 1"/>
          <p:cNvSpPr>
            <a:spLocks noChangeArrowheads="1"/>
          </p:cNvSpPr>
          <p:nvPr/>
        </p:nvSpPr>
        <p:spPr bwMode="auto">
          <a:xfrm>
            <a:off x="0" y="1003300"/>
            <a:ext cx="9144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SzPct val="70000"/>
              <a:buFont typeface="Wingdings" pitchFamily="2" charset="2"/>
              <a:buChar char="l"/>
            </a:pP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Complete System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587" name="矩形 2"/>
          <p:cNvSpPr>
            <a:spLocks noChangeArrowheads="1"/>
          </p:cNvSpPr>
          <p:nvPr/>
        </p:nvSpPr>
        <p:spPr bwMode="auto">
          <a:xfrm>
            <a:off x="0" y="0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Formal Formulation/Analysis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0" y="3121025"/>
            <a:ext cx="914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equivalent to a continuous-time system</a:t>
            </a:r>
            <a:endParaRPr kumimoji="0" lang="en-US" altLang="zh-TW" sz="2800" i="1" kern="100" dirty="0">
              <a:solidFill>
                <a:srgbClr val="000000"/>
              </a:solidFill>
              <a:latin typeface="Times New Roman"/>
              <a:ea typeface="標楷體"/>
            </a:endParaRPr>
          </a:p>
        </p:txBody>
      </p:sp>
      <p:sp>
        <p:nvSpPr>
          <p:cNvPr id="67589" name="矩形 4"/>
          <p:cNvSpPr>
            <a:spLocks noChangeArrowheads="1"/>
          </p:cNvSpPr>
          <p:nvPr/>
        </p:nvSpPr>
        <p:spPr bwMode="auto">
          <a:xfrm>
            <a:off x="0" y="1700213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1363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buSzPct val="70000"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Fig. 7.24, 7.25, 7.26,  p.538, 539, 540 of text</a:t>
            </a:r>
          </a:p>
        </p:txBody>
      </p:sp>
      <p:graphicFrame>
        <p:nvGraphicFramePr>
          <p:cNvPr id="67590" name="物件 5"/>
          <p:cNvGraphicFramePr>
            <a:graphicFrameLocks noChangeAspect="1"/>
          </p:cNvGraphicFramePr>
          <p:nvPr/>
        </p:nvGraphicFramePr>
        <p:xfrm>
          <a:off x="1349375" y="2379663"/>
          <a:ext cx="4429125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061" name="方程式" r:id="rId4" imgW="1625600" imgH="241300" progId="Equation.3">
                  <p:embed/>
                </p:oleObj>
              </mc:Choice>
              <mc:Fallback>
                <p:oleObj name="方程式" r:id="rId4" imgW="1625600" imgH="241300" progId="Equation.3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9375" y="2379663"/>
                        <a:ext cx="4429125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1" name="物件 6"/>
          <p:cNvGraphicFramePr>
            <a:graphicFrameLocks noChangeAspect="1"/>
          </p:cNvGraphicFramePr>
          <p:nvPr/>
        </p:nvGraphicFramePr>
        <p:xfrm>
          <a:off x="1368425" y="4010025"/>
          <a:ext cx="5535613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062" name="方程式" r:id="rId6" imgW="2032000" imgH="533400" progId="Equation.3">
                  <p:embed/>
                </p:oleObj>
              </mc:Choice>
              <mc:Fallback>
                <p:oleObj name="方程式" r:id="rId6" imgW="2032000" imgH="533400" progId="Equation.3">
                  <p:embed/>
                  <p:pic>
                    <p:nvPicPr>
                      <p:cNvPr id="0" name="物件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8425" y="4010025"/>
                        <a:ext cx="5535613" cy="133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0" y="5589588"/>
            <a:ext cx="914400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if the sampling theorem is satisfied</a:t>
            </a:r>
            <a:endParaRPr kumimoji="0" lang="en-US" altLang="zh-TW" sz="2800" i="1" kern="100" dirty="0">
              <a:solidFill>
                <a:srgbClr val="000000"/>
              </a:solidFill>
              <a:latin typeface="Times New Roman"/>
              <a:ea typeface="標楷體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7092280" y="2401724"/>
            <a:ext cx="971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8">
              <a:spcBef>
                <a:spcPts val="1200"/>
              </a:spcBef>
              <a:buSzPct val="100000"/>
              <a:defRPr/>
            </a:pPr>
            <a:r>
              <a:rPr kumimoji="0" lang="en-US" altLang="zh-TW" sz="2800" kern="100" dirty="0" smtClean="0">
                <a:solidFill>
                  <a:srgbClr val="000000"/>
                </a:solidFill>
                <a:latin typeface="Times New Roman"/>
                <a:ea typeface="標楷體"/>
              </a:rPr>
              <a:t>(7.24)</a:t>
            </a:r>
            <a:endParaRPr kumimoji="0" lang="en-US" altLang="zh-TW" sz="2800" kern="100" dirty="0">
              <a:solidFill>
                <a:srgbClr val="000000"/>
              </a:solidFill>
              <a:latin typeface="Times New Roman"/>
              <a:ea typeface="標楷體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7128792" y="4777988"/>
            <a:ext cx="971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8">
              <a:spcBef>
                <a:spcPts val="1200"/>
              </a:spcBef>
              <a:buSzPct val="100000"/>
              <a:defRPr/>
            </a:pPr>
            <a:r>
              <a:rPr kumimoji="0" lang="en-US" altLang="zh-TW" sz="2800" kern="100" dirty="0" smtClean="0">
                <a:solidFill>
                  <a:srgbClr val="000000"/>
                </a:solidFill>
                <a:latin typeface="Times New Roman"/>
                <a:ea typeface="標楷體"/>
              </a:rPr>
              <a:t>(7.25)</a:t>
            </a:r>
            <a:endParaRPr kumimoji="0" lang="en-US" altLang="zh-TW" sz="2800" kern="100" dirty="0">
              <a:solidFill>
                <a:srgbClr val="000000"/>
              </a:solidFill>
              <a:latin typeface="Times New Roman"/>
              <a:ea typeface="標楷體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548680"/>
            <a:ext cx="8499475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群組 2"/>
          <p:cNvGrpSpPr>
            <a:grpSpLocks noChangeAspect="1"/>
          </p:cNvGrpSpPr>
          <p:nvPr/>
        </p:nvGrpSpPr>
        <p:grpSpPr>
          <a:xfrm>
            <a:off x="683568" y="3933056"/>
            <a:ext cx="8037576" cy="2343125"/>
            <a:chOff x="1259632" y="4827648"/>
            <a:chExt cx="6697980" cy="1952604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9632" y="5157192"/>
              <a:ext cx="6697980" cy="1623060"/>
            </a:xfrm>
            <a:prstGeom prst="rect">
              <a:avLst/>
            </a:prstGeom>
          </p:spPr>
        </p:pic>
        <p:sp>
          <p:nvSpPr>
            <p:cNvPr id="5" name="文字方塊 15"/>
            <p:cNvSpPr txBox="1">
              <a:spLocks noChangeArrowheads="1"/>
            </p:cNvSpPr>
            <p:nvPr/>
          </p:nvSpPr>
          <p:spPr bwMode="auto">
            <a:xfrm>
              <a:off x="3275856" y="5374039"/>
              <a:ext cx="655984" cy="431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kumimoji="0" lang="en-US" altLang="zh-TW" sz="2200" i="1" dirty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kumimoji="0" lang="en-US" altLang="zh-TW" sz="2200" dirty="0">
                  <a:latin typeface="Times New Roman" pitchFamily="18" charset="0"/>
                  <a:cs typeface="Times New Roman" pitchFamily="18" charset="0"/>
                </a:rPr>
                <a:t>[</a:t>
              </a:r>
              <a:r>
                <a:rPr kumimoji="0" lang="en-US" altLang="zh-TW" sz="2200" i="1" dirty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kumimoji="0" lang="en-US" altLang="zh-TW" sz="2200" dirty="0">
                  <a:latin typeface="Times New Roman" pitchFamily="18" charset="0"/>
                  <a:cs typeface="Times New Roman" pitchFamily="18" charset="0"/>
                </a:rPr>
                <a:t>]</a:t>
              </a:r>
              <a:endParaRPr kumimoji="0" lang="zh-TW" altLang="en-US" sz="2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文字方塊 6"/>
            <p:cNvSpPr txBox="1">
              <a:spLocks noChangeArrowheads="1"/>
            </p:cNvSpPr>
            <p:nvPr/>
          </p:nvSpPr>
          <p:spPr bwMode="auto">
            <a:xfrm>
              <a:off x="1619672" y="5374039"/>
              <a:ext cx="593464" cy="431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kumimoji="0" lang="en-US" altLang="zh-TW" sz="2200" i="1" dirty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kumimoji="0" lang="en-US" altLang="zh-TW" sz="2200" dirty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0" lang="en-US" altLang="zh-TW" sz="2200" i="1" dirty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altLang="zh-TW" sz="2200" dirty="0">
                  <a:latin typeface="Times New Roman" pitchFamily="18" charset="0"/>
                  <a:cs typeface="Times New Roman" pitchFamily="18" charset="0"/>
                </a:rPr>
                <a:t>)</a:t>
              </a:r>
              <a:endParaRPr kumimoji="0" lang="zh-TW" altLang="en-US" sz="2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文字方塊 17"/>
            <p:cNvSpPr txBox="1">
              <a:spLocks noChangeArrowheads="1"/>
            </p:cNvSpPr>
            <p:nvPr/>
          </p:nvSpPr>
          <p:spPr bwMode="auto">
            <a:xfrm>
              <a:off x="4283968" y="5590063"/>
              <a:ext cx="655984" cy="431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kumimoji="0" lang="en-US" altLang="zh-TW" sz="2200" i="1" dirty="0"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kumimoji="0" lang="en-US" altLang="zh-TW" sz="2200" dirty="0">
                  <a:latin typeface="Times New Roman" pitchFamily="18" charset="0"/>
                  <a:cs typeface="Times New Roman" pitchFamily="18" charset="0"/>
                </a:rPr>
                <a:t>[</a:t>
              </a:r>
              <a:r>
                <a:rPr kumimoji="0" lang="en-US" altLang="zh-TW" sz="2200" i="1" dirty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kumimoji="0" lang="en-US" altLang="zh-TW" sz="2200" dirty="0">
                  <a:latin typeface="Times New Roman" pitchFamily="18" charset="0"/>
                  <a:cs typeface="Times New Roman" pitchFamily="18" charset="0"/>
                </a:rPr>
                <a:t>]</a:t>
              </a:r>
              <a:endParaRPr kumimoji="0" lang="zh-TW" altLang="en-US" sz="2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文字方塊 16"/>
            <p:cNvSpPr txBox="1">
              <a:spLocks noChangeArrowheads="1"/>
            </p:cNvSpPr>
            <p:nvPr/>
          </p:nvSpPr>
          <p:spPr bwMode="auto">
            <a:xfrm>
              <a:off x="5215375" y="5374039"/>
              <a:ext cx="639953" cy="431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kumimoji="0" lang="en-US" altLang="zh-TW" sz="2200" i="1" dirty="0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altLang="zh-TW" sz="2200" dirty="0">
                  <a:latin typeface="Times New Roman" pitchFamily="18" charset="0"/>
                  <a:cs typeface="Times New Roman" pitchFamily="18" charset="0"/>
                </a:rPr>
                <a:t>[</a:t>
              </a:r>
              <a:r>
                <a:rPr kumimoji="0" lang="en-US" altLang="zh-TW" sz="2200" i="1" dirty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kumimoji="0" lang="en-US" altLang="zh-TW" sz="2200" dirty="0">
                  <a:latin typeface="Times New Roman" pitchFamily="18" charset="0"/>
                  <a:cs typeface="Times New Roman" pitchFamily="18" charset="0"/>
                </a:rPr>
                <a:t>]</a:t>
              </a:r>
              <a:endParaRPr kumimoji="0" lang="zh-TW" altLang="en-US" sz="2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文字方塊 10"/>
            <p:cNvSpPr txBox="1">
              <a:spLocks noChangeArrowheads="1"/>
            </p:cNvSpPr>
            <p:nvPr/>
          </p:nvSpPr>
          <p:spPr bwMode="auto">
            <a:xfrm>
              <a:off x="7218896" y="5302031"/>
              <a:ext cx="593464" cy="431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kumimoji="0" lang="en-US" altLang="zh-TW" sz="2200" i="1" dirty="0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altLang="zh-TW" sz="2200" dirty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0" lang="en-US" altLang="zh-TW" sz="2200" i="1" dirty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altLang="zh-TW" sz="2200" dirty="0">
                  <a:latin typeface="Times New Roman" pitchFamily="18" charset="0"/>
                  <a:cs typeface="Times New Roman" pitchFamily="18" charset="0"/>
                </a:rPr>
                <a:t>)</a:t>
              </a:r>
              <a:endParaRPr kumimoji="0" lang="zh-TW" altLang="en-US" sz="2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文字方塊 11"/>
            <p:cNvSpPr txBox="1">
              <a:spLocks noChangeArrowheads="1"/>
            </p:cNvSpPr>
            <p:nvPr/>
          </p:nvSpPr>
          <p:spPr bwMode="auto">
            <a:xfrm>
              <a:off x="4291969" y="4827648"/>
              <a:ext cx="593464" cy="431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kumimoji="0" lang="en-US" altLang="zh-TW" sz="2200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kumimoji="0" lang="en-US" altLang="zh-TW" sz="22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0" lang="en-US" altLang="zh-TW" sz="2200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altLang="zh-TW" sz="22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kumimoji="0" lang="zh-TW" alt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6033072" y="5610446"/>
              <a:ext cx="1107213" cy="3590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/>
              <a:r>
                <a:rPr kumimoji="0" lang="en-US" altLang="zh-TW" sz="2200" dirty="0" smtClean="0">
                  <a:latin typeface="Times New Roman" pitchFamily="18" charset="0"/>
                  <a:cs typeface="Times New Roman" pitchFamily="18" charset="0"/>
                </a:rPr>
                <a:t>Recovery</a:t>
              </a:r>
              <a:endParaRPr kumimoji="0" lang="zh-TW" altLang="en-US" sz="2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92150"/>
            <a:ext cx="7129462" cy="579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88913"/>
            <a:ext cx="7864475" cy="651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341438"/>
            <a:ext cx="76962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矩形 1"/>
          <p:cNvSpPr>
            <a:spLocks noChangeArrowheads="1"/>
          </p:cNvSpPr>
          <p:nvPr/>
        </p:nvSpPr>
        <p:spPr bwMode="auto">
          <a:xfrm>
            <a:off x="0" y="1579563"/>
            <a:ext cx="9144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SzPct val="70000"/>
              <a:buFont typeface="Wingdings" pitchFamily="2" charset="2"/>
              <a:buChar char="l"/>
            </a:pP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Note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707" name="矩形 2"/>
          <p:cNvSpPr>
            <a:spLocks noChangeArrowheads="1"/>
          </p:cNvSpPr>
          <p:nvPr/>
        </p:nvSpPr>
        <p:spPr bwMode="auto">
          <a:xfrm>
            <a:off x="0" y="115888"/>
            <a:ext cx="9144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Discrete-time Processing of Continuous-time Signals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0" y="2173288"/>
            <a:ext cx="9144000" cy="1616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8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the complete system is linear and time-invariant if the sampling theorem is satisfied</a:t>
            </a:r>
          </a:p>
          <a:p>
            <a:pPr marL="1371600" lvl="1" indent="-457200" fontAlgn="auto">
              <a:spcBef>
                <a:spcPts val="18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sampling process itself is NOT time-invariant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矩形 1"/>
          <p:cNvSpPr>
            <a:spLocks noChangeArrowheads="1"/>
          </p:cNvSpPr>
          <p:nvPr/>
        </p:nvSpPr>
        <p:spPr bwMode="auto">
          <a:xfrm>
            <a:off x="0" y="1074738"/>
            <a:ext cx="9144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SzPct val="70000"/>
              <a:buFont typeface="Wingdings" pitchFamily="2" charset="2"/>
              <a:buChar char="l"/>
            </a:pP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Digital Differentiator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731" name="矩形 2"/>
          <p:cNvSpPr>
            <a:spLocks noChangeArrowheads="1"/>
          </p:cNvSpPr>
          <p:nvPr/>
        </p:nvSpPr>
        <p:spPr bwMode="auto">
          <a:xfrm>
            <a:off x="0" y="0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0" y="1741488"/>
            <a:ext cx="914400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8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band-limited differentiator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0" y="4057650"/>
            <a:ext cx="914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8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discrete-time equivalent</a:t>
            </a:r>
          </a:p>
        </p:txBody>
      </p:sp>
      <p:graphicFrame>
        <p:nvGraphicFramePr>
          <p:cNvPr id="73734" name="物件 5"/>
          <p:cNvGraphicFramePr>
            <a:graphicFrameLocks noChangeAspect="1"/>
          </p:cNvGraphicFramePr>
          <p:nvPr/>
        </p:nvGraphicFramePr>
        <p:xfrm>
          <a:off x="1385888" y="2476500"/>
          <a:ext cx="5500687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03" name="方程式" r:id="rId4" imgW="2019300" imgH="533400" progId="Equation.3">
                  <p:embed/>
                </p:oleObj>
              </mc:Choice>
              <mc:Fallback>
                <p:oleObj name="方程式" r:id="rId4" imgW="2019300" imgH="533400" progId="Equation.3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5888" y="2476500"/>
                        <a:ext cx="5500687" cy="133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5" name="物件 6"/>
          <p:cNvGraphicFramePr>
            <a:graphicFrameLocks noChangeAspect="1"/>
          </p:cNvGraphicFramePr>
          <p:nvPr/>
        </p:nvGraphicFramePr>
        <p:xfrm>
          <a:off x="1566863" y="4746625"/>
          <a:ext cx="4600575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04" name="方程式" r:id="rId6" imgW="1689100" imgH="279400" progId="Equation.3">
                  <p:embed/>
                </p:oleObj>
              </mc:Choice>
              <mc:Fallback>
                <p:oleObj name="方程式" r:id="rId6" imgW="1689100" imgH="279400" progId="Equation.3">
                  <p:embed/>
                  <p:pic>
                    <p:nvPicPr>
                      <p:cNvPr id="0" name="物件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6863" y="4746625"/>
                        <a:ext cx="4600575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6" name="矩形 7"/>
          <p:cNvSpPr>
            <a:spLocks noChangeArrowheads="1"/>
          </p:cNvSpPr>
          <p:nvPr/>
        </p:nvSpPr>
        <p:spPr bwMode="auto">
          <a:xfrm>
            <a:off x="0" y="5630863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871663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3" eaLnBrk="1" hangingPunct="1">
              <a:buSzPct val="70000"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Fig. 7.27, 7.28, p.541, 542 of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664"/>
            <a:ext cx="4498848" cy="452628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002952"/>
            <a:ext cx="3749040" cy="877824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04664"/>
            <a:ext cx="4121658" cy="446449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736" y="5051831"/>
            <a:ext cx="3474720" cy="100584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矩形 1"/>
          <p:cNvSpPr>
            <a:spLocks noChangeArrowheads="1"/>
          </p:cNvSpPr>
          <p:nvPr/>
        </p:nvSpPr>
        <p:spPr bwMode="auto">
          <a:xfrm>
            <a:off x="0" y="1074738"/>
            <a:ext cx="9144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SzPct val="70000"/>
              <a:buFont typeface="Wingdings" pitchFamily="2" charset="2"/>
              <a:buChar char="l"/>
            </a:pP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Delay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803" name="矩形 2"/>
          <p:cNvSpPr>
            <a:spLocks noChangeArrowheads="1"/>
          </p:cNvSpPr>
          <p:nvPr/>
        </p:nvSpPr>
        <p:spPr bwMode="auto">
          <a:xfrm>
            <a:off x="0" y="0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0" y="1741488"/>
            <a:ext cx="914400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8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i="1" kern="100" dirty="0" err="1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y</a:t>
            </a:r>
            <a:r>
              <a:rPr kumimoji="0" lang="en-US" altLang="zh-TW" sz="2800" i="1" kern="100" baseline="-25000" dirty="0" err="1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c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t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)=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x</a:t>
            </a:r>
            <a:r>
              <a:rPr kumimoji="0" lang="en-US" altLang="zh-TW" sz="2800" i="1" kern="100" baseline="-250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c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t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-∆)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0" y="4057650"/>
            <a:ext cx="914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8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discrete-time equivalent</a:t>
            </a:r>
          </a:p>
        </p:txBody>
      </p:sp>
      <p:graphicFrame>
        <p:nvGraphicFramePr>
          <p:cNvPr id="76806" name="物件 5"/>
          <p:cNvGraphicFramePr>
            <a:graphicFrameLocks noChangeAspect="1"/>
          </p:cNvGraphicFramePr>
          <p:nvPr/>
        </p:nvGraphicFramePr>
        <p:xfrm>
          <a:off x="1212850" y="2476500"/>
          <a:ext cx="5848350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277" name="方程式" r:id="rId4" imgW="2146300" imgH="533400" progId="Equation.3">
                  <p:embed/>
                </p:oleObj>
              </mc:Choice>
              <mc:Fallback>
                <p:oleObj name="方程式" r:id="rId4" imgW="2146300" imgH="533400" progId="Equation.3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2850" y="2476500"/>
                        <a:ext cx="5848350" cy="133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2438344"/>
              </p:ext>
            </p:extLst>
          </p:nvPr>
        </p:nvGraphicFramePr>
        <p:xfrm>
          <a:off x="1319213" y="4756150"/>
          <a:ext cx="467042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278" name="方程式" r:id="rId6" imgW="1714320" imgH="253800" progId="Equation.3">
                  <p:embed/>
                </p:oleObj>
              </mc:Choice>
              <mc:Fallback>
                <p:oleObj name="方程式" r:id="rId6" imgW="1714320" imgH="253800" progId="Equation.3">
                  <p:embed/>
                  <p:pic>
                    <p:nvPicPr>
                      <p:cNvPr id="0" name="物件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9213" y="4756150"/>
                        <a:ext cx="4670425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08" name="矩形 7"/>
          <p:cNvSpPr>
            <a:spLocks noChangeArrowheads="1"/>
          </p:cNvSpPr>
          <p:nvPr/>
        </p:nvSpPr>
        <p:spPr bwMode="auto">
          <a:xfrm>
            <a:off x="0" y="5630863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871663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3" eaLnBrk="1" hangingPunct="1">
              <a:buSzPct val="70000"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Fig. 7.29, p.543 of text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1052513"/>
            <a:ext cx="7958138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850" name="物件 11"/>
          <p:cNvGraphicFramePr>
            <a:graphicFrameLocks noChangeAspect="1"/>
          </p:cNvGraphicFramePr>
          <p:nvPr/>
        </p:nvGraphicFramePr>
        <p:xfrm>
          <a:off x="1425575" y="1341438"/>
          <a:ext cx="3127375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557" name="方程式" r:id="rId4" imgW="1180588" imgH="533169" progId="Equation.3">
                  <p:embed/>
                </p:oleObj>
              </mc:Choice>
              <mc:Fallback>
                <p:oleObj name="方程式" r:id="rId4" imgW="1180588" imgH="533169" progId="Equation.3">
                  <p:embed/>
                  <p:pic>
                    <p:nvPicPr>
                      <p:cNvPr id="0" name="物件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5575" y="1341438"/>
                        <a:ext cx="3127375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1" name="矩形 1"/>
          <p:cNvSpPr>
            <a:spLocks noChangeArrowheads="1"/>
          </p:cNvSpPr>
          <p:nvPr/>
        </p:nvSpPr>
        <p:spPr bwMode="auto">
          <a:xfrm>
            <a:off x="0" y="908050"/>
            <a:ext cx="9144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SzPct val="70000"/>
              <a:buFont typeface="Wingdings" pitchFamily="2" charset="2"/>
              <a:buChar char="l"/>
            </a:pP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Delay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852" name="矩形 2"/>
          <p:cNvSpPr>
            <a:spLocks noChangeArrowheads="1"/>
          </p:cNvSpPr>
          <p:nvPr/>
        </p:nvSpPr>
        <p:spPr bwMode="auto">
          <a:xfrm>
            <a:off x="0" y="0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0" y="1484313"/>
            <a:ext cx="9144000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∆/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T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 an integer</a:t>
            </a:r>
          </a:p>
          <a:p>
            <a:pPr marL="137160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endParaRPr kumimoji="0" lang="en-US" altLang="zh-TW" sz="2800" i="1" kern="100" dirty="0" err="1">
              <a:solidFill>
                <a:srgbClr val="000000"/>
              </a:solidFill>
              <a:latin typeface="Times New Roman" pitchFamily="18" charset="0"/>
              <a:ea typeface="標楷體"/>
              <a:cs typeface="Times New Roman" pitchFamily="18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0" y="2708275"/>
            <a:ext cx="9144000" cy="3362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∆/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T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 not an integer</a:t>
            </a:r>
          </a:p>
          <a:p>
            <a:pPr marL="1828800" lvl="2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			undefined in principle</a:t>
            </a:r>
          </a:p>
          <a:p>
            <a:pPr marL="1828800" lvl="2" fontAlgn="auto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but makes sense in terms of sampling if the sampling theorem is satisfied</a:t>
            </a:r>
          </a:p>
          <a:p>
            <a:pPr marL="1371600" lvl="1" fontAlgn="auto">
              <a:spcBef>
                <a:spcPts val="18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e.g.      ∆/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T=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1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/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2, half-sample delay</a:t>
            </a:r>
          </a:p>
          <a:p>
            <a:pPr marL="137160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endParaRPr kumimoji="0" lang="en-US" altLang="zh-TW" sz="2800" i="1" kern="100" dirty="0" err="1">
              <a:solidFill>
                <a:srgbClr val="000000"/>
              </a:solidFill>
              <a:latin typeface="Times New Roman" pitchFamily="18" charset="0"/>
              <a:ea typeface="標楷體"/>
              <a:cs typeface="Times New Roman" pitchFamily="18" charset="0"/>
            </a:endParaRPr>
          </a:p>
        </p:txBody>
      </p:sp>
      <p:sp>
        <p:nvSpPr>
          <p:cNvPr id="78855" name="矩形 7"/>
          <p:cNvSpPr>
            <a:spLocks noChangeArrowheads="1"/>
          </p:cNvSpPr>
          <p:nvPr/>
        </p:nvSpPr>
        <p:spPr bwMode="auto">
          <a:xfrm>
            <a:off x="0" y="628015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871663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3" algn="r" eaLnBrk="1" hangingPunct="1">
              <a:buSzPct val="70000"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See Fig. 7.30, p.544 of text</a:t>
            </a:r>
          </a:p>
        </p:txBody>
      </p:sp>
      <p:graphicFrame>
        <p:nvGraphicFramePr>
          <p:cNvPr id="78856" name="物件 12"/>
          <p:cNvGraphicFramePr>
            <a:graphicFrameLocks noChangeAspect="1"/>
          </p:cNvGraphicFramePr>
          <p:nvPr/>
        </p:nvGraphicFramePr>
        <p:xfrm>
          <a:off x="1863725" y="2565400"/>
          <a:ext cx="19177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558" name="方程式" r:id="rId6" imgW="723586" imgH="533169" progId="Equation.3">
                  <p:embed/>
                </p:oleObj>
              </mc:Choice>
              <mc:Fallback>
                <p:oleObj name="方程式" r:id="rId6" imgW="723586" imgH="533169" progId="Equation.3">
                  <p:embed/>
                  <p:pic>
                    <p:nvPicPr>
                      <p:cNvPr id="0" name="物件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3725" y="2565400"/>
                        <a:ext cx="1917700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7" name="物件 13"/>
          <p:cNvGraphicFramePr>
            <a:graphicFrameLocks noChangeAspect="1"/>
          </p:cNvGraphicFramePr>
          <p:nvPr/>
        </p:nvGraphicFramePr>
        <p:xfrm>
          <a:off x="1403350" y="5516563"/>
          <a:ext cx="4329113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559" name="方程式" r:id="rId8" imgW="1866900" imgH="508000" progId="Equation.3">
                  <p:embed/>
                </p:oleObj>
              </mc:Choice>
              <mc:Fallback>
                <p:oleObj name="方程式" r:id="rId8" imgW="1866900" imgH="508000" progId="Equation.3">
                  <p:embed/>
                  <p:pic>
                    <p:nvPicPr>
                      <p:cNvPr id="0" name="物件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5516563"/>
                        <a:ext cx="4329113" cy="1081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1249363"/>
            <a:ext cx="8529637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179388" y="225425"/>
            <a:ext cx="8748712" cy="647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pSp>
        <p:nvGrpSpPr>
          <p:cNvPr id="2" name="群組 1"/>
          <p:cNvGrpSpPr>
            <a:grpSpLocks/>
          </p:cNvGrpSpPr>
          <p:nvPr/>
        </p:nvGrpSpPr>
        <p:grpSpPr>
          <a:xfrm>
            <a:off x="251520" y="2132856"/>
            <a:ext cx="8640959" cy="4104456"/>
            <a:chOff x="251520" y="2132856"/>
            <a:chExt cx="8640959" cy="3276615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2132856"/>
              <a:ext cx="7632847" cy="316793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矩形 6"/>
                <p:cNvSpPr/>
                <p:nvPr/>
              </p:nvSpPr>
              <p:spPr>
                <a:xfrm>
                  <a:off x="4111713" y="2505257"/>
                  <a:ext cx="48314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sz="2400" i="1" smtClean="0">
                            <a:latin typeface="Cambria Math"/>
                          </a:rPr>
                          <m:t>𝜔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7" name="矩形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1713" y="2505257"/>
                  <a:ext cx="483146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矩形 7"/>
                <p:cNvSpPr/>
                <p:nvPr/>
              </p:nvSpPr>
              <p:spPr>
                <a:xfrm>
                  <a:off x="4291587" y="4271132"/>
                  <a:ext cx="48314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sz="2400" i="1" smtClean="0">
                            <a:latin typeface="Cambria Math"/>
                          </a:rPr>
                          <m:t>𝜔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8" name="矩形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91587" y="4271132"/>
                  <a:ext cx="483146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矩形 8"/>
                <p:cNvSpPr/>
                <p:nvPr/>
              </p:nvSpPr>
              <p:spPr>
                <a:xfrm>
                  <a:off x="4291587" y="3326962"/>
                  <a:ext cx="48314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sz="2400" i="1" smtClean="0">
                            <a:latin typeface="Cambria Math"/>
                          </a:rPr>
                          <m:t>𝜔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9" name="矩形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91587" y="3326962"/>
                  <a:ext cx="483146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矩形 9"/>
            <p:cNvSpPr/>
            <p:nvPr/>
          </p:nvSpPr>
          <p:spPr>
            <a:xfrm>
              <a:off x="1013127" y="2738052"/>
              <a:ext cx="32733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200" dirty="0" smtClean="0"/>
                <a:t>0</a:t>
              </a:r>
              <a:endParaRPr lang="zh-TW" altLang="en-US" sz="2200" dirty="0"/>
            </a:p>
          </p:txBody>
        </p:sp>
        <p:sp>
          <p:nvSpPr>
            <p:cNvPr id="11" name="矩形 10"/>
            <p:cNvSpPr/>
            <p:nvPr/>
          </p:nvSpPr>
          <p:spPr>
            <a:xfrm>
              <a:off x="1011567" y="4470607"/>
              <a:ext cx="32733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200" dirty="0" smtClean="0"/>
                <a:t>0</a:t>
              </a:r>
              <a:endParaRPr lang="zh-TW" altLang="en-US" sz="2200" dirty="0"/>
            </a:p>
          </p:txBody>
        </p:sp>
        <p:sp>
          <p:nvSpPr>
            <p:cNvPr id="12" name="矩形 11"/>
            <p:cNvSpPr/>
            <p:nvPr/>
          </p:nvSpPr>
          <p:spPr>
            <a:xfrm>
              <a:off x="1011567" y="3577921"/>
              <a:ext cx="32733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200" dirty="0" smtClean="0"/>
                <a:t>0</a:t>
              </a:r>
              <a:endParaRPr lang="zh-TW" altLang="en-US" sz="2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矩形 12"/>
                <p:cNvSpPr/>
                <p:nvPr/>
              </p:nvSpPr>
              <p:spPr>
                <a:xfrm>
                  <a:off x="7380311" y="2462866"/>
                  <a:ext cx="38292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3" name="矩形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80311" y="2462866"/>
                  <a:ext cx="382925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矩形 13"/>
                <p:cNvSpPr/>
                <p:nvPr/>
              </p:nvSpPr>
              <p:spPr>
                <a:xfrm>
                  <a:off x="6402679" y="2853684"/>
                  <a:ext cx="423321" cy="4308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200" b="0" i="1" smtClean="0">
                            <a:latin typeface="Cambria Math"/>
                          </a:rPr>
                          <m:t>𝑇</m:t>
                        </m:r>
                      </m:oMath>
                    </m:oMathPara>
                  </a14:m>
                  <a:endParaRPr lang="zh-TW" altLang="en-US" sz="2200" dirty="0"/>
                </a:p>
              </p:txBody>
            </p:sp>
          </mc:Choice>
          <mc:Fallback xmlns="">
            <p:sp>
              <p:nvSpPr>
                <p:cNvPr id="14" name="矩形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2679" y="2853684"/>
                  <a:ext cx="423321" cy="430887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矩形 14"/>
                <p:cNvSpPr/>
                <p:nvPr/>
              </p:nvSpPr>
              <p:spPr>
                <a:xfrm>
                  <a:off x="6501001" y="3717780"/>
                  <a:ext cx="578812" cy="4308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200" b="0" i="1" smtClean="0">
                            <a:latin typeface="Cambria Math"/>
                          </a:rPr>
                          <m:t>3</m:t>
                        </m:r>
                        <m:r>
                          <a:rPr lang="en-US" altLang="zh-TW" sz="2200" b="0" i="1" smtClean="0">
                            <a:latin typeface="Cambria Math"/>
                          </a:rPr>
                          <m:t>𝑇</m:t>
                        </m:r>
                      </m:oMath>
                    </m:oMathPara>
                  </a14:m>
                  <a:endParaRPr lang="zh-TW" altLang="en-US" sz="2200" dirty="0"/>
                </a:p>
              </p:txBody>
            </p:sp>
          </mc:Choice>
          <mc:Fallback xmlns="">
            <p:sp>
              <p:nvSpPr>
                <p:cNvPr id="15" name="矩形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1001" y="3717780"/>
                  <a:ext cx="578812" cy="430887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矩形 15"/>
                <p:cNvSpPr/>
                <p:nvPr/>
              </p:nvSpPr>
              <p:spPr>
                <a:xfrm>
                  <a:off x="6444207" y="4652723"/>
                  <a:ext cx="578812" cy="4308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200" b="0" i="1" smtClean="0">
                            <a:latin typeface="Cambria Math"/>
                          </a:rPr>
                          <m:t>3</m:t>
                        </m:r>
                        <m:r>
                          <a:rPr lang="en-US" altLang="zh-TW" sz="2200" b="0" i="1" smtClean="0">
                            <a:latin typeface="Cambria Math"/>
                          </a:rPr>
                          <m:t>𝑇</m:t>
                        </m:r>
                      </m:oMath>
                    </m:oMathPara>
                  </a14:m>
                  <a:endParaRPr lang="zh-TW" altLang="en-US" sz="2200" dirty="0"/>
                </a:p>
              </p:txBody>
            </p:sp>
          </mc:Choice>
          <mc:Fallback xmlns="">
            <p:sp>
              <p:nvSpPr>
                <p:cNvPr id="16" name="矩形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4207" y="4652723"/>
                  <a:ext cx="578812" cy="430887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矩形 16"/>
                <p:cNvSpPr/>
                <p:nvPr/>
              </p:nvSpPr>
              <p:spPr>
                <a:xfrm>
                  <a:off x="2203355" y="3701179"/>
                  <a:ext cx="434989" cy="61093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zh-TW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zh-TW" alt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𝑇</m:t>
                            </m:r>
                          </m:den>
                        </m:f>
                      </m:oMath>
                    </m:oMathPara>
                  </a14:m>
                  <a:endParaRPr lang="zh-TW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矩形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3355" y="3701179"/>
                  <a:ext cx="434989" cy="610936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矩形 17"/>
                <p:cNvSpPr/>
                <p:nvPr/>
              </p:nvSpPr>
              <p:spPr>
                <a:xfrm>
                  <a:off x="1302361" y="4796739"/>
                  <a:ext cx="434989" cy="6127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zh-TW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zh-TW" alt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3</m:t>
                            </m:r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𝑇</m:t>
                            </m:r>
                          </m:den>
                        </m:f>
                      </m:oMath>
                    </m:oMathPara>
                  </a14:m>
                  <a:endParaRPr lang="zh-TW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矩形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2361" y="4796739"/>
                  <a:ext cx="434989" cy="6127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矩形 18"/>
                <p:cNvSpPr/>
                <p:nvPr/>
              </p:nvSpPr>
              <p:spPr>
                <a:xfrm>
                  <a:off x="1763687" y="4484046"/>
                  <a:ext cx="1224136" cy="50590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2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sz="22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  <m:r>
                          <a:rPr lang="en-US" altLang="zh-TW" sz="2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box>
                          <m:boxPr>
                            <m:ctrlPr>
                              <a:rPr lang="en-US" altLang="zh-TW" sz="2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TW" sz="22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22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zh-TW" alt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altLang="zh-TW" sz="22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US" altLang="zh-TW" sz="22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𝑇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zh-TW" altLang="en-US" sz="2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矩形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3687" y="4484046"/>
                  <a:ext cx="1224136" cy="505908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矩形 3"/>
                <p:cNvSpPr/>
                <p:nvPr/>
              </p:nvSpPr>
              <p:spPr>
                <a:xfrm>
                  <a:off x="3131839" y="3560620"/>
                  <a:ext cx="1186286" cy="51603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zh-TW" altLang="zh-TW" sz="220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2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200" i="1">
                                <a:latin typeface="Cambria Math"/>
                              </a:rPr>
                              <m:t>𝑠</m:t>
                            </m:r>
                          </m:sub>
                          <m:sup>
                            <m:r>
                              <a:rPr lang="en-US" altLang="zh-TW" sz="2200" i="1"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  <m:r>
                          <a:rPr lang="en-US" altLang="zh-TW" sz="2200" b="0" i="1" smtClean="0">
                            <a:latin typeface="Cambria Math"/>
                          </a:rPr>
                          <m:t>=</m:t>
                        </m:r>
                        <m:box>
                          <m:boxPr>
                            <m:ctrlPr>
                              <a:rPr lang="en-US" altLang="zh-TW" sz="2200" b="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TW" sz="22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2200" b="0" i="1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zh-TW" altLang="en-US" sz="2200" b="0" i="1" smtClean="0">
                                    <a:latin typeface="Cambria Math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altLang="zh-TW" sz="2200" b="0" i="1" smtClean="0">
                                    <a:latin typeface="Cambria Math"/>
                                  </a:rPr>
                                  <m:t>𝑇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zh-TW" altLang="en-US" sz="2200" dirty="0"/>
                </a:p>
              </p:txBody>
            </p:sp>
          </mc:Choice>
          <mc:Fallback xmlns="">
            <p:sp>
              <p:nvSpPr>
                <p:cNvPr id="4" name="矩形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1839" y="3560620"/>
                  <a:ext cx="1186286" cy="516039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矩形 5"/>
                <p:cNvSpPr/>
                <p:nvPr/>
              </p:nvSpPr>
              <p:spPr>
                <a:xfrm>
                  <a:off x="1318441" y="3511666"/>
                  <a:ext cx="651845" cy="4308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20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sz="2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2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𝑀</m:t>
                            </m:r>
                          </m:sub>
                        </m:sSub>
                      </m:oMath>
                    </m:oMathPara>
                  </a14:m>
                  <a:endParaRPr lang="zh-TW" altLang="en-US" sz="22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矩形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18441" y="3511666"/>
                  <a:ext cx="651845" cy="430887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矩形 20"/>
                <p:cNvSpPr/>
                <p:nvPr/>
              </p:nvSpPr>
              <p:spPr>
                <a:xfrm>
                  <a:off x="1843035" y="2731027"/>
                  <a:ext cx="651845" cy="4308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zh-TW" altLang="zh-TW" sz="220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2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𝑀</m:t>
                            </m:r>
                          </m:sub>
                          <m:sup>
                            <m:r>
                              <a:rPr lang="en-US" altLang="zh-TW" sz="2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zh-TW" altLang="en-US" sz="22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矩形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43035" y="2731027"/>
                  <a:ext cx="651845" cy="430887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矩形 23"/>
                <p:cNvSpPr/>
                <p:nvPr/>
              </p:nvSpPr>
              <p:spPr>
                <a:xfrm>
                  <a:off x="3131839" y="2768532"/>
                  <a:ext cx="1186286" cy="51603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zh-TW" altLang="zh-TW" sz="220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2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200" i="1">
                                <a:latin typeface="Cambria Math"/>
                              </a:rPr>
                              <m:t>𝑠</m:t>
                            </m:r>
                          </m:sub>
                          <m:sup>
                            <m:r>
                              <a:rPr lang="en-US" altLang="zh-TW" sz="2200" i="1"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  <m:r>
                          <a:rPr lang="en-US" altLang="zh-TW" sz="2200" b="0" i="1" smtClean="0">
                            <a:latin typeface="Cambria Math"/>
                          </a:rPr>
                          <m:t>=</m:t>
                        </m:r>
                        <m:box>
                          <m:boxPr>
                            <m:ctrlPr>
                              <a:rPr lang="en-US" altLang="zh-TW" sz="2200" b="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TW" sz="22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2200" b="0" i="1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zh-TW" altLang="en-US" sz="2200" b="0" i="1" smtClean="0">
                                    <a:latin typeface="Cambria Math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altLang="zh-TW" sz="2200" b="0" i="1" smtClean="0">
                                    <a:latin typeface="Cambria Math"/>
                                  </a:rPr>
                                  <m:t>𝑇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zh-TW" altLang="en-US" sz="2200" dirty="0"/>
                </a:p>
              </p:txBody>
            </p:sp>
          </mc:Choice>
          <mc:Fallback xmlns="">
            <p:sp>
              <p:nvSpPr>
                <p:cNvPr id="24" name="矩形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1839" y="2768532"/>
                  <a:ext cx="1186286" cy="516039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矩形 21"/>
                <p:cNvSpPr/>
                <p:nvPr/>
              </p:nvSpPr>
              <p:spPr>
                <a:xfrm>
                  <a:off x="4751873" y="2336037"/>
                  <a:ext cx="537006" cy="58849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↔"/>
                            <m:vertJc m:val="bot"/>
                            <m:ctrlPr>
                              <a:rPr lang="en-US" altLang="zh-TW" sz="240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groupChrPr>
                          <m:e>
                            <m:r>
                              <m:rPr>
                                <m:brk m:alnAt="2"/>
                              </m:rPr>
                              <a:rPr lang="en-US" altLang="zh-TW" sz="24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</m:groupChr>
                      </m:oMath>
                    </m:oMathPara>
                  </a14:m>
                  <a:endParaRPr lang="zh-TW" altLang="en-US" sz="2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矩形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1873" y="2336037"/>
                  <a:ext cx="537006" cy="588494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矩形 25"/>
                <p:cNvSpPr/>
                <p:nvPr/>
              </p:nvSpPr>
              <p:spPr>
                <a:xfrm>
                  <a:off x="4751967" y="2984109"/>
                  <a:ext cx="537006" cy="58849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↔"/>
                            <m:vertJc m:val="bot"/>
                            <m:ctrlPr>
                              <a:rPr lang="en-US" altLang="zh-TW" sz="240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groupChrPr>
                          <m:e>
                            <m:r>
                              <m:rPr>
                                <m:brk m:alnAt="2"/>
                              </m:rPr>
                              <a:rPr lang="en-US" altLang="zh-TW" sz="24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</m:groupChr>
                      </m:oMath>
                    </m:oMathPara>
                  </a14:m>
                  <a:endParaRPr lang="zh-TW" altLang="en-US" sz="2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矩形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1967" y="2984109"/>
                  <a:ext cx="537006" cy="588494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矩形 26"/>
                <p:cNvSpPr/>
                <p:nvPr/>
              </p:nvSpPr>
              <p:spPr>
                <a:xfrm>
                  <a:off x="4751967" y="4208245"/>
                  <a:ext cx="537006" cy="58849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↔"/>
                            <m:vertJc m:val="bot"/>
                            <m:ctrlPr>
                              <a:rPr lang="en-US" altLang="zh-TW" sz="240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groupChrPr>
                          <m:e>
                            <m:r>
                              <m:rPr>
                                <m:brk m:alnAt="2"/>
                              </m:rPr>
                              <a:rPr lang="en-US" altLang="zh-TW" sz="24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</m:groupChr>
                      </m:oMath>
                    </m:oMathPara>
                  </a14:m>
                  <a:endParaRPr lang="zh-TW" altLang="en-US" sz="2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矩形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1967" y="4208245"/>
                  <a:ext cx="537006" cy="588494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文字方塊 22"/>
            <p:cNvSpPr txBox="1"/>
            <p:nvPr/>
          </p:nvSpPr>
          <p:spPr>
            <a:xfrm>
              <a:off x="4727313" y="3259429"/>
              <a:ext cx="1220458" cy="590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zh-TW" sz="2000" dirty="0" smtClean="0">
                  <a:solidFill>
                    <a:srgbClr val="002060"/>
                  </a:solidFill>
                </a:rPr>
                <a:t>Up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zh-TW" sz="2000" dirty="0" smtClean="0">
                  <a:solidFill>
                    <a:srgbClr val="002060"/>
                  </a:solidFill>
                </a:rPr>
                <a:t>Sampling</a:t>
              </a:r>
              <a:endParaRPr lang="zh-TW" altLang="en-US" sz="2000" dirty="0">
                <a:solidFill>
                  <a:srgbClr val="002060"/>
                </a:solidFill>
              </a:endParaRPr>
            </a:p>
          </p:txBody>
        </p:sp>
        <p:sp>
          <p:nvSpPr>
            <p:cNvPr id="29" name="文字方塊 28"/>
            <p:cNvSpPr txBox="1"/>
            <p:nvPr/>
          </p:nvSpPr>
          <p:spPr>
            <a:xfrm>
              <a:off x="7672021" y="3152749"/>
              <a:ext cx="1220458" cy="590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zh-TW" sz="2000" dirty="0" smtClean="0">
                  <a:solidFill>
                    <a:srgbClr val="002060"/>
                  </a:solidFill>
                </a:rPr>
                <a:t>Down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zh-TW" sz="2000" dirty="0" smtClean="0">
                  <a:solidFill>
                    <a:srgbClr val="002060"/>
                  </a:solidFill>
                </a:rPr>
                <a:t>Sampling</a:t>
              </a:r>
              <a:endParaRPr lang="zh-TW" altLang="en-US" sz="2000" dirty="0">
                <a:solidFill>
                  <a:srgbClr val="002060"/>
                </a:solidFill>
              </a:endParaRPr>
            </a:p>
          </p:txBody>
        </p:sp>
      </p:grpSp>
      <p:sp>
        <p:nvSpPr>
          <p:cNvPr id="81923" name="矩形 2"/>
          <p:cNvSpPr>
            <a:spLocks noChangeArrowheads="1"/>
          </p:cNvSpPr>
          <p:nvPr/>
        </p:nvSpPr>
        <p:spPr bwMode="auto">
          <a:xfrm>
            <a:off x="0" y="1051200"/>
            <a:ext cx="914400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marL="0" lvl="1" eaLnBrk="1" hangingPunct="1"/>
            <a:r>
              <a:rPr lang="en-US" altLang="zh-TW" sz="3300" b="1" u="sng" dirty="0">
                <a:solidFill>
                  <a:srgbClr val="000000"/>
                </a:solidFill>
                <a:latin typeface="Times New Roman" pitchFamily="18" charset="0"/>
              </a:rPr>
              <a:t>Up/Down Sampling</a:t>
            </a:r>
            <a:endParaRPr lang="en-US" altLang="zh-TW" sz="33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8" name="矩形 2"/>
          <p:cNvSpPr>
            <a:spLocks noChangeArrowheads="1"/>
          </p:cNvSpPr>
          <p:nvPr/>
        </p:nvSpPr>
        <p:spPr bwMode="auto">
          <a:xfrm>
            <a:off x="0" y="149225"/>
            <a:ext cx="91440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287338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3" eaLnBrk="1" hangingPunct="1"/>
            <a:r>
              <a:rPr kumimoji="0" lang="en-US" altLang="zh-TW" sz="4000" b="1" i="1" dirty="0">
                <a:latin typeface="Times New Roman" pitchFamily="18" charset="0"/>
                <a:cs typeface="Times New Roman" pitchFamily="18" charset="0"/>
              </a:rPr>
              <a:t>7.3 Change of Sampling Frequency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84313"/>
            <a:ext cx="8002587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矩形 3"/>
          <p:cNvSpPr>
            <a:spLocks noChangeArrowheads="1"/>
          </p:cNvSpPr>
          <p:nvPr/>
        </p:nvSpPr>
        <p:spPr bwMode="auto">
          <a:xfrm>
            <a:off x="0" y="1916832"/>
            <a:ext cx="914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Completely in parallel with impulse train sampling of continuous-time signals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901" name="矩形 4"/>
          <p:cNvSpPr>
            <a:spLocks noChangeArrowheads="1"/>
          </p:cNvSpPr>
          <p:nvPr/>
        </p:nvSpPr>
        <p:spPr bwMode="auto">
          <a:xfrm>
            <a:off x="0" y="76889"/>
            <a:ext cx="9144000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58775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34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Impulse Train Sampling of Discrete-time </a:t>
            </a:r>
          </a:p>
          <a:p>
            <a:pPr eaLnBrk="1" hangingPunct="1">
              <a:buSzPct val="70000"/>
            </a:pPr>
            <a:r>
              <a:rPr kumimoji="0" lang="en-US" altLang="zh-TW" sz="34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Signals</a:t>
            </a:r>
          </a:p>
        </p:txBody>
      </p:sp>
      <p:graphicFrame>
        <p:nvGraphicFramePr>
          <p:cNvPr id="80902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804872"/>
              </p:ext>
            </p:extLst>
          </p:nvPr>
        </p:nvGraphicFramePr>
        <p:xfrm>
          <a:off x="876300" y="2861394"/>
          <a:ext cx="7059613" cy="320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39" name="方程式" r:id="rId4" imgW="2717800" imgH="1346200" progId="Equation.3">
                  <p:embed/>
                </p:oleObj>
              </mc:Choice>
              <mc:Fallback>
                <p:oleObj name="方程式" r:id="rId4" imgW="2717800" imgH="1346200" progId="Equation.3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" y="2861394"/>
                        <a:ext cx="7059613" cy="320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03" name="矩形 6"/>
          <p:cNvSpPr>
            <a:spLocks noChangeArrowheads="1"/>
          </p:cNvSpPr>
          <p:nvPr/>
        </p:nvSpPr>
        <p:spPr bwMode="auto">
          <a:xfrm>
            <a:off x="0" y="5710957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871663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3" algn="r" eaLnBrk="1" hangingPunct="1">
              <a:buSzPct val="70000"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Fig. 7.31, p.546 of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3090672" cy="1929384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645024"/>
            <a:ext cx="8640960" cy="3144398"/>
          </a:xfrm>
          <a:prstGeom prst="rect">
            <a:avLst/>
          </a:prstGeom>
        </p:spPr>
      </p:pic>
      <p:graphicFrame>
        <p:nvGraphicFramePr>
          <p:cNvPr id="5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4000216"/>
              </p:ext>
            </p:extLst>
          </p:nvPr>
        </p:nvGraphicFramePr>
        <p:xfrm>
          <a:off x="4211960" y="329580"/>
          <a:ext cx="4892040" cy="2423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80" name="方程式" r:id="rId6" imgW="2717800" imgH="1346200" progId="Equation.3">
                  <p:embed/>
                </p:oleObj>
              </mc:Choice>
              <mc:Fallback>
                <p:oleObj name="方程式" r:id="rId6" imgW="2717800" imgH="1346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329580"/>
                        <a:ext cx="4892040" cy="24231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6"/>
          <p:cNvSpPr>
            <a:spLocks noChangeArrowheads="1"/>
          </p:cNvSpPr>
          <p:nvPr/>
        </p:nvSpPr>
        <p:spPr bwMode="auto">
          <a:xfrm>
            <a:off x="5580112" y="2868473"/>
            <a:ext cx="356388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871663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marL="0" lvl="3" algn="r" eaLnBrk="1" hangingPunct="1">
              <a:buSzPct val="70000"/>
            </a:pPr>
            <a:r>
              <a:rPr kumimoji="0" lang="en-US" altLang="zh-TW" sz="2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Fig. 7.31, p.546 of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49275"/>
            <a:ext cx="7920037" cy="589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9439829"/>
              </p:ext>
            </p:extLst>
          </p:nvPr>
        </p:nvGraphicFramePr>
        <p:xfrm>
          <a:off x="4572000" y="404813"/>
          <a:ext cx="4525963" cy="150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30" name="方程式" r:id="rId5" imgW="2514600" imgH="838080" progId="Equation.3">
                  <p:embed/>
                </p:oleObj>
              </mc:Choice>
              <mc:Fallback>
                <p:oleObj name="方程式" r:id="rId5" imgW="2514600" imgH="83808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04813"/>
                        <a:ext cx="4525963" cy="150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1446053"/>
              </p:ext>
            </p:extLst>
          </p:nvPr>
        </p:nvGraphicFramePr>
        <p:xfrm>
          <a:off x="4649788" y="1916113"/>
          <a:ext cx="3954462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31" name="方程式" r:id="rId7" imgW="2197100" imgH="431800" progId="Equation.3">
                  <p:embed/>
                </p:oleObj>
              </mc:Choice>
              <mc:Fallback>
                <p:oleObj name="方程式" r:id="rId7" imgW="2197100" imgH="431800" progId="Equation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9788" y="1916113"/>
                        <a:ext cx="3954462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字方塊 1"/>
          <p:cNvSpPr txBox="1">
            <a:spLocks noChangeArrowheads="1"/>
          </p:cNvSpPr>
          <p:nvPr/>
        </p:nvSpPr>
        <p:spPr bwMode="auto">
          <a:xfrm>
            <a:off x="0" y="365125"/>
            <a:ext cx="2124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P.5 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7.0)</a:t>
            </a:r>
            <a:endParaRPr lang="zh-TW" alt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84313"/>
            <a:ext cx="8002587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1"/>
          <p:cNvSpPr txBox="1">
            <a:spLocks noChangeArrowheads="1"/>
          </p:cNvSpPr>
          <p:nvPr/>
        </p:nvSpPr>
        <p:spPr bwMode="auto">
          <a:xfrm>
            <a:off x="7019925" y="365125"/>
            <a:ext cx="2124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P.7 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7.0)</a:t>
            </a:r>
            <a:endParaRPr lang="zh-TW" alt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557338"/>
            <a:ext cx="8064500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9" name="文字方塊 1"/>
          <p:cNvSpPr txBox="1">
            <a:spLocks noChangeArrowheads="1"/>
          </p:cNvSpPr>
          <p:nvPr/>
        </p:nvSpPr>
        <p:spPr bwMode="auto">
          <a:xfrm>
            <a:off x="7019925" y="365125"/>
            <a:ext cx="2124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P.8 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7.0)</a:t>
            </a:r>
            <a:endParaRPr lang="zh-TW" alt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矩形 3"/>
          <p:cNvSpPr>
            <a:spLocks noChangeArrowheads="1"/>
          </p:cNvSpPr>
          <p:nvPr/>
        </p:nvSpPr>
        <p:spPr bwMode="auto">
          <a:xfrm>
            <a:off x="0" y="1735138"/>
            <a:ext cx="914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Completely in parallel with impulse train sampling of continuous-time signals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043" name="矩形 4"/>
          <p:cNvSpPr>
            <a:spLocks noChangeArrowheads="1"/>
          </p:cNvSpPr>
          <p:nvPr/>
        </p:nvSpPr>
        <p:spPr bwMode="auto">
          <a:xfrm>
            <a:off x="0" y="0"/>
            <a:ext cx="91440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58775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38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Impulse Train Sampling of Discrete-time </a:t>
            </a:r>
          </a:p>
          <a:p>
            <a:pPr eaLnBrk="1" hangingPunct="1">
              <a:buSzPct val="70000"/>
            </a:pPr>
            <a:r>
              <a:rPr kumimoji="0" lang="en-US" altLang="zh-TW" sz="38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Signals</a:t>
            </a:r>
          </a:p>
        </p:txBody>
      </p:sp>
      <p:graphicFrame>
        <p:nvGraphicFramePr>
          <p:cNvPr id="87044" name="物件 5"/>
          <p:cNvGraphicFramePr>
            <a:graphicFrameLocks noChangeAspect="1"/>
          </p:cNvGraphicFramePr>
          <p:nvPr/>
        </p:nvGraphicFramePr>
        <p:xfrm>
          <a:off x="968375" y="2847975"/>
          <a:ext cx="5322888" cy="381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79" name="方程式" r:id="rId4" imgW="2273300" imgH="1778000" progId="Equation.3">
                  <p:embed/>
                </p:oleObj>
              </mc:Choice>
              <mc:Fallback>
                <p:oleObj name="方程式" r:id="rId4" imgW="2273300" imgH="1778000" progId="Equation.3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8375" y="2847975"/>
                        <a:ext cx="5322888" cy="381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45" name="矩形 6"/>
          <p:cNvSpPr>
            <a:spLocks noChangeArrowheads="1"/>
          </p:cNvSpPr>
          <p:nvPr/>
        </p:nvSpPr>
        <p:spPr bwMode="auto">
          <a:xfrm>
            <a:off x="0" y="635158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871663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3" algn="r" eaLnBrk="1" hangingPunct="1">
              <a:buSzPct val="70000"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Fig. 7.32, p.547 of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15888"/>
            <a:ext cx="5616575" cy="667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8067" name="群組 16"/>
          <p:cNvGrpSpPr>
            <a:grpSpLocks/>
          </p:cNvGrpSpPr>
          <p:nvPr/>
        </p:nvGrpSpPr>
        <p:grpSpPr bwMode="auto">
          <a:xfrm>
            <a:off x="6372225" y="2984500"/>
            <a:ext cx="809625" cy="984250"/>
            <a:chOff x="6372200" y="2984597"/>
            <a:chExt cx="808890" cy="984443"/>
          </a:xfrm>
        </p:grpSpPr>
        <p:cxnSp>
          <p:nvCxnSpPr>
            <p:cNvPr id="4" name="直線接點 3"/>
            <p:cNvCxnSpPr/>
            <p:nvPr/>
          </p:nvCxnSpPr>
          <p:spPr>
            <a:xfrm>
              <a:off x="6372200" y="3789618"/>
              <a:ext cx="0" cy="17942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線接點 4"/>
            <p:cNvCxnSpPr/>
            <p:nvPr/>
          </p:nvCxnSpPr>
          <p:spPr>
            <a:xfrm>
              <a:off x="7177918" y="3780091"/>
              <a:ext cx="0" cy="17942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文字方塊 5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6478761" y="2984597"/>
              <a:ext cx="616716" cy="553357"/>
            </a:xfrm>
            <a:prstGeom prst="rect">
              <a:avLst/>
            </a:prstGeom>
            <a:blipFill rotWithShape="1">
              <a:blip r:embed="rId4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zh-TW" altLang="en-US">
                  <a:noFill/>
                </a:rPr>
                <a:t> </a:t>
              </a:r>
            </a:p>
          </p:txBody>
        </p:sp>
        <p:cxnSp>
          <p:nvCxnSpPr>
            <p:cNvPr id="8" name="直線單箭頭接點 7"/>
            <p:cNvCxnSpPr/>
            <p:nvPr/>
          </p:nvCxnSpPr>
          <p:spPr>
            <a:xfrm>
              <a:off x="7001866" y="3287869"/>
              <a:ext cx="179224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單箭頭接點 8"/>
            <p:cNvCxnSpPr/>
            <p:nvPr/>
          </p:nvCxnSpPr>
          <p:spPr>
            <a:xfrm>
              <a:off x="6373787" y="3284694"/>
              <a:ext cx="179224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矩形 2"/>
          <p:cNvSpPr>
            <a:spLocks noChangeArrowheads="1"/>
          </p:cNvSpPr>
          <p:nvPr/>
        </p:nvSpPr>
        <p:spPr bwMode="auto">
          <a:xfrm>
            <a:off x="0" y="201613"/>
            <a:ext cx="91440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Aliasing Effect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395536" y="982280"/>
                <a:ext cx="4464496" cy="909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altLang="zh-TW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22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𝐴</m:t>
                      </m:r>
                      <m:func>
                        <m:funcPr>
                          <m:ctrlPr>
                            <a:rPr lang="en-US" altLang="zh-TW" sz="22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2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zh-TW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200" b="0" i="1" smtClean="0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func>
                      <m:r>
                        <a:rPr lang="en-US" altLang="zh-TW" sz="22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altLang="zh-TW" sz="2200" b="0" dirty="0" smtClean="0"/>
              </a:p>
              <a:p>
                <a14:m>
                  <m:oMath xmlns:m="http://schemas.openxmlformats.org/officeDocument/2006/math">
                    <m:r>
                      <a:rPr lang="en-US" altLang="zh-TW" sz="2200" b="0" i="1" smtClean="0"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en-US" altLang="zh-TW" sz="2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2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200" i="1">
                        <a:latin typeface="Cambria Math"/>
                      </a:rPr>
                      <m:t>=</m:t>
                    </m:r>
                    <m:r>
                      <a:rPr lang="en-US" altLang="zh-TW" sz="2200" b="0" i="1" smtClean="0">
                        <a:latin typeface="Cambria Math"/>
                      </a:rPr>
                      <m:t>𝑏</m:t>
                    </m:r>
                    <m:func>
                      <m:funcPr>
                        <m:ctrlPr>
                          <a:rPr lang="en-US" altLang="zh-TW" sz="22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200">
                            <a:latin typeface="Cambria Math"/>
                          </a:rPr>
                          <m:t>cos</m:t>
                        </m:r>
                        <m:r>
                          <a:rPr lang="en-US" altLang="zh-TW" sz="2200" b="0" i="1" smtClean="0">
                            <a:latin typeface="Cambria Math"/>
                          </a:rPr>
                          <m:t>(</m:t>
                        </m:r>
                      </m:fName>
                      <m:e>
                        <m:sSub>
                          <m:sSubPr>
                            <m:ctrlPr>
                              <a:rPr lang="en-US" altLang="zh-TW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sz="22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2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200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sz="22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200" b="0" i="1" smtClean="0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e>
                    </m:func>
                    <m:r>
                      <a:rPr lang="en-US" altLang="zh-TW" sz="2200" b="0" i="1" smtClean="0">
                        <a:latin typeface="Cambria Math"/>
                      </a:rPr>
                      <m:t>)</m:t>
                    </m:r>
                    <m:r>
                      <a:rPr lang="en-US" altLang="zh-TW" sz="2200" i="1">
                        <a:latin typeface="Cambria Math"/>
                      </a:rPr>
                      <m:t>𝑡</m:t>
                    </m:r>
                  </m:oMath>
                </a14:m>
                <a:r>
                  <a:rPr lang="en-US" altLang="zh-TW" sz="2200" dirty="0" smtClean="0"/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sz="2200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altLang="zh-TW" sz="2200" i="1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altLang="zh-TW" sz="2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sz="2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200" i="1">
                            <a:latin typeface="Cambria Math"/>
                          </a:rPr>
                          <m:t>2</m:t>
                        </m:r>
                        <m:r>
                          <a:rPr lang="zh-TW" altLang="en-US" sz="22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altLang="zh-TW" sz="2200" i="1">
                            <a:latin typeface="Cambria Math"/>
                          </a:rPr>
                          <m:t>𝑇</m:t>
                        </m:r>
                      </m:den>
                    </m:f>
                  </m:oMath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982280"/>
                <a:ext cx="4464496" cy="909673"/>
              </a:xfrm>
              <a:prstGeom prst="rect">
                <a:avLst/>
              </a:prstGeom>
              <a:blipFill rotWithShape="1">
                <a:blip r:embed="rId2"/>
                <a:stretch>
                  <a:fillRect b="-536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5122663" y="980728"/>
                <a:ext cx="4032448" cy="14032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altLang="zh-TW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𝑛𝑇</m:t>
                          </m:r>
                        </m:e>
                      </m:d>
                      <m:r>
                        <a:rPr lang="en-US" altLang="zh-TW" sz="22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𝐴</m:t>
                      </m:r>
                      <m:func>
                        <m:funcPr>
                          <m:ctrlPr>
                            <a:rPr lang="en-US" altLang="zh-TW" sz="22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2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zh-TW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200" b="0" i="1" smtClean="0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func>
                      <m:r>
                        <a:rPr lang="en-US" altLang="zh-TW" sz="2200" i="1">
                          <a:latin typeface="Cambria Math"/>
                        </a:rPr>
                        <m:t>𝑛𝑇</m:t>
                      </m:r>
                    </m:oMath>
                  </m:oMathPara>
                </a14:m>
                <a:endParaRPr lang="en-US" altLang="zh-TW" sz="220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altLang="zh-TW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𝑛𝑇</m:t>
                          </m:r>
                        </m:e>
                      </m:d>
                      <m:r>
                        <a:rPr lang="en-US" altLang="zh-TW" sz="2200" i="1">
                          <a:latin typeface="Cambria Math"/>
                        </a:rPr>
                        <m:t>=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𝑏</m:t>
                      </m:r>
                      <m:func>
                        <m:funcPr>
                          <m:ctrlPr>
                            <a:rPr lang="en-US" altLang="zh-TW" sz="22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200">
                              <a:latin typeface="Cambria Math"/>
                            </a:rPr>
                            <m:t>cos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(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zh-TW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200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2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2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</m:t>
                          </m:r>
                          <m:f>
                            <m:fPr>
                              <m:ctrlPr>
                                <a:rPr lang="en-US" altLang="zh-TW" sz="22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2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zh-TW" altLang="en-US" sz="2200" i="1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zh-TW" sz="2200" i="1">
                                  <a:latin typeface="Cambria Math"/>
                                </a:rPr>
                                <m:t>𝑇</m:t>
                              </m:r>
                            </m:den>
                          </m:f>
                        </m:e>
                      </m:func>
                      <m:r>
                        <a:rPr lang="en-US" altLang="zh-TW" sz="2200" b="0" i="1" smtClean="0">
                          <a:latin typeface="Cambria Math"/>
                        </a:rPr>
                        <m:t>)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𝑛𝑇</m:t>
                      </m:r>
                    </m:oMath>
                  </m:oMathPara>
                </a14:m>
                <a:endParaRPr lang="en-US" altLang="zh-TW" sz="2200" dirty="0" smtClean="0"/>
              </a:p>
              <a:p>
                <a:r>
                  <a:rPr lang="en-US" altLang="zh-TW" sz="2200" dirty="0"/>
                  <a:t> </a:t>
                </a:r>
                <a:r>
                  <a:rPr lang="en-US" altLang="zh-TW" sz="2200" dirty="0" smtClean="0"/>
                  <a:t>            </a:t>
                </a:r>
                <a14:m>
                  <m:oMath xmlns:m="http://schemas.openxmlformats.org/officeDocument/2006/math">
                    <m:r>
                      <a:rPr lang="en-US" altLang="zh-TW" sz="2200" b="0" i="1" smtClean="0">
                        <a:latin typeface="Cambria Math"/>
                      </a:rPr>
                      <m:t>=</m:t>
                    </m:r>
                    <m:r>
                      <a:rPr lang="en-US" altLang="zh-TW" sz="2200" b="0" i="1" smtClean="0">
                        <a:latin typeface="Cambria Math"/>
                      </a:rPr>
                      <m:t>𝑏</m:t>
                    </m:r>
                    <m:func>
                      <m:funcPr>
                        <m:ctrlPr>
                          <a:rPr lang="en-US" altLang="zh-TW" sz="22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200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en-US" altLang="zh-TW" sz="2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sz="2200" b="0" i="1" smtClean="0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2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func>
                    <m:r>
                      <a:rPr lang="en-US" altLang="zh-TW" sz="2200" b="0" i="1" smtClean="0">
                        <a:latin typeface="Cambria Math"/>
                      </a:rPr>
                      <m:t>𝑛𝑇</m:t>
                    </m:r>
                  </m:oMath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2663" y="980728"/>
                <a:ext cx="4032448" cy="140326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395536" y="4149080"/>
                <a:ext cx="8748464" cy="13884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200" dirty="0" smtClean="0"/>
                  <a:t>After sampling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altLang="zh-TW" sz="22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zh-TW" altLang="en-US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𝑇</m:t>
                        </m:r>
                      </m:den>
                    </m:f>
                  </m:oMath>
                </a14:m>
                <a:r>
                  <a:rPr lang="en-US" altLang="zh-TW" sz="2200" dirty="0" smtClean="0">
                    <a:solidFill>
                      <a:schemeClr val="tx1"/>
                    </a:solidFill>
                  </a:rPr>
                  <a:t> , any two frequency components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altLang="zh-TW" sz="2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200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sz="2200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altLang="zh-TW" sz="22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2200" dirty="0" smtClean="0">
                    <a:solidFill>
                      <a:schemeClr val="tx1"/>
                    </a:solidFill>
                  </a:rPr>
                  <a:t> become indistinguishable, or sharing identical samples, or should be considered as identical frequency </a:t>
                </a:r>
                <a:r>
                  <a:rPr lang="en-US" altLang="zh-TW" sz="2200" dirty="0" smtClean="0"/>
                  <a:t>components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TW" sz="220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sz="22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2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2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sz="22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2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TW" sz="2200" b="0" i="1" smtClean="0">
                        <a:latin typeface="Cambria Math"/>
                      </a:rPr>
                      <m:t>=</m:t>
                    </m:r>
                    <m:r>
                      <a:rPr lang="en-US" altLang="zh-TW" sz="2200" i="1" smtClean="0">
                        <a:solidFill>
                          <a:schemeClr val="tx1"/>
                        </a:solidFill>
                        <a:latin typeface="Cambria Math"/>
                      </a:rPr>
                      <m:t>𝑘</m:t>
                    </m:r>
                    <m:f>
                      <m:fPr>
                        <m:ctrlPr>
                          <a:rPr lang="en-US" altLang="zh-TW" sz="2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200" i="1">
                            <a:latin typeface="Cambria Math"/>
                          </a:rPr>
                          <m:t>2</m:t>
                        </m:r>
                        <m:r>
                          <a:rPr lang="zh-TW" altLang="en-US" sz="22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altLang="zh-TW" sz="2200" i="1">
                            <a:latin typeface="Cambria Math"/>
                          </a:rPr>
                          <m:t>𝑇</m:t>
                        </m:r>
                      </m:den>
                    </m:f>
                  </m:oMath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149080"/>
                <a:ext cx="8748464" cy="1388457"/>
              </a:xfrm>
              <a:prstGeom prst="rect">
                <a:avLst/>
              </a:prstGeom>
              <a:blipFill rotWithShape="1">
                <a:blip r:embed="rId18"/>
                <a:stretch>
                  <a:fillRect l="-906" b="-352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539551" y="5589240"/>
                <a:ext cx="7413012" cy="981615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/>
                          </a:rPr>
                          <m:t>𝑗</m:t>
                        </m:r>
                        <m:d>
                          <m:dPr>
                            <m:ctrlPr>
                              <a:rPr lang="en-US" altLang="zh-TW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400" i="1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zh-TW" sz="24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altLang="zh-TW" sz="2400" i="1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𝑘</m:t>
                            </m:r>
                            <m:f>
                              <m:fPr>
                                <m:ctrlPr>
                                  <a:rPr lang="en-US" altLang="zh-TW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zh-TW" altLang="en-US" sz="2400" i="1">
                                    <a:latin typeface="Cambria Math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altLang="zh-TW" sz="2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𝑇</m:t>
                                </m:r>
                              </m:den>
                            </m:f>
                          </m:e>
                        </m:d>
                        <m:r>
                          <a:rPr lang="en-US" altLang="zh-TW" sz="2400" b="0" i="1" smtClean="0">
                            <a:latin typeface="Cambria Math"/>
                          </a:rPr>
                          <m:t>𝑛</m:t>
                        </m:r>
                        <m: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altLang="zh-TW" sz="2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400" i="1">
                            <a:latin typeface="Cambria Math"/>
                          </a:rPr>
                          <m:t>𝑗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sz="24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/>
                          </a:rPr>
                          <m:t>𝑛</m:t>
                        </m:r>
                        <m: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zh-TW" altLang="en-US" sz="2400" dirty="0" smtClean="0"/>
                  <a:t>    </a:t>
                </a:r>
                <a:r>
                  <a:rPr lang="en-US" altLang="zh-TW" sz="2400" dirty="0" smtClean="0">
                    <a:solidFill>
                      <a:srgbClr val="FF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TW" sz="2400" i="1">
                        <a:solidFill>
                          <a:srgbClr val="FF0000"/>
                        </a:solidFill>
                        <a:latin typeface="Cambria Math"/>
                      </a:rPr>
                      <m:t>𝑇</m:t>
                    </m:r>
                    <m:r>
                      <a:rPr lang="en-US" altLang="zh-TW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=1</m:t>
                    </m:r>
                  </m:oMath>
                </a14:m>
                <a:r>
                  <a:rPr lang="en-US" altLang="zh-TW" sz="2400" dirty="0" smtClean="0">
                    <a:solidFill>
                      <a:srgbClr val="FF0000"/>
                    </a:solidFill>
                  </a:rPr>
                  <a:t> for discrete-time signals )</a:t>
                </a:r>
              </a:p>
              <a:p>
                <a:r>
                  <a:rPr lang="en-US" altLang="zh-TW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TW" sz="2400" dirty="0" smtClean="0">
                    <a:solidFill>
                      <a:srgbClr val="FF0000"/>
                    </a:solidFill>
                  </a:rPr>
                  <a:t>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altLang="zh-TW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zh-TW" sz="2400" dirty="0" smtClean="0">
                    <a:solidFill>
                      <a:srgbClr val="FF0000"/>
                    </a:solidFill>
                  </a:rPr>
                  <a:t>    </a:t>
                </a:r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1" y="5589240"/>
                <a:ext cx="7413012" cy="981615"/>
              </a:xfrm>
              <a:prstGeom prst="rect">
                <a:avLst/>
              </a:prstGeom>
              <a:blipFill rotWithShape="1">
                <a:blip r:embed="rId19"/>
                <a:stretch>
                  <a:fillRect r="-901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直線接點 26"/>
          <p:cNvCxnSpPr/>
          <p:nvPr/>
        </p:nvCxnSpPr>
        <p:spPr>
          <a:xfrm>
            <a:off x="1691603" y="6080047"/>
            <a:ext cx="0" cy="157265"/>
          </a:xfrm>
          <a:prstGeom prst="line">
            <a:avLst/>
          </a:prstGeom>
          <a:ln w="57150" cmpd="dbl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群組 2"/>
          <p:cNvGrpSpPr/>
          <p:nvPr/>
        </p:nvGrpSpPr>
        <p:grpSpPr>
          <a:xfrm>
            <a:off x="3924300" y="2348880"/>
            <a:ext cx="4797584" cy="1853890"/>
            <a:chOff x="3924300" y="2348880"/>
            <a:chExt cx="4797584" cy="1853890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030"/>
            <a:stretch/>
          </p:blipFill>
          <p:spPr>
            <a:xfrm>
              <a:off x="3924300" y="2348880"/>
              <a:ext cx="4481378" cy="1385316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4169625" y="3292856"/>
              <a:ext cx="64807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dirty="0" smtClean="0">
                  <a:solidFill>
                    <a:srgbClr val="002060"/>
                  </a:solidFill>
                </a:rPr>
                <a:t>0 0 0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矩形 10"/>
                <p:cNvSpPr/>
                <p:nvPr/>
              </p:nvSpPr>
              <p:spPr>
                <a:xfrm>
                  <a:off x="6943828" y="2416923"/>
                  <a:ext cx="292468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i="1">
                            <a:latin typeface="Cambria Math"/>
                          </a:rPr>
                          <m:t>𝐴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11" name="矩形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3828" y="2416923"/>
                  <a:ext cx="292468" cy="369332"/>
                </a:xfrm>
                <a:prstGeom prst="rect">
                  <a:avLst/>
                </a:prstGeom>
                <a:blipFill rotWithShape="1">
                  <a:blip r:embed="rId25"/>
                  <a:stretch>
                    <a:fillRect r="-1041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矩形 13"/>
                <p:cNvSpPr/>
                <p:nvPr/>
              </p:nvSpPr>
              <p:spPr>
                <a:xfrm>
                  <a:off x="7350475" y="2418316"/>
                  <a:ext cx="292468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i="1">
                            <a:latin typeface="Cambria Math"/>
                          </a:rPr>
                          <m:t>𝐴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14" name="矩形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50475" y="2418316"/>
                  <a:ext cx="292468" cy="369332"/>
                </a:xfrm>
                <a:prstGeom prst="rect">
                  <a:avLst/>
                </a:prstGeom>
                <a:blipFill rotWithShape="1">
                  <a:blip r:embed="rId26"/>
                  <a:stretch>
                    <a:fillRect r="-833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矩形 14"/>
                <p:cNvSpPr/>
                <p:nvPr/>
              </p:nvSpPr>
              <p:spPr>
                <a:xfrm>
                  <a:off x="7735916" y="2418316"/>
                  <a:ext cx="292468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i="1">
                            <a:latin typeface="Cambria Math"/>
                          </a:rPr>
                          <m:t>𝐴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15" name="矩形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35916" y="2418316"/>
                  <a:ext cx="292468" cy="369332"/>
                </a:xfrm>
                <a:prstGeom prst="rect">
                  <a:avLst/>
                </a:prstGeom>
                <a:blipFill rotWithShape="1">
                  <a:blip r:embed="rId27"/>
                  <a:stretch>
                    <a:fillRect r="-1041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矩形 17"/>
                <p:cNvSpPr/>
                <p:nvPr/>
              </p:nvSpPr>
              <p:spPr>
                <a:xfrm>
                  <a:off x="7804735" y="2942108"/>
                  <a:ext cx="295657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𝑏</m:t>
                        </m:r>
                      </m:oMath>
                    </m:oMathPara>
                  </a14:m>
                  <a:endParaRPr lang="zh-TW" altLang="en-US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矩形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04735" y="2942108"/>
                  <a:ext cx="295657" cy="369332"/>
                </a:xfrm>
                <a:prstGeom prst="rect">
                  <a:avLst/>
                </a:prstGeom>
                <a:blipFill rotWithShape="1">
                  <a:blip r:embed="rId28"/>
                  <a:stretch>
                    <a:fillRect r="-204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矩形 18"/>
                <p:cNvSpPr/>
                <p:nvPr/>
              </p:nvSpPr>
              <p:spPr>
                <a:xfrm>
                  <a:off x="7427761" y="2942108"/>
                  <a:ext cx="295657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𝑏</m:t>
                        </m:r>
                      </m:oMath>
                    </m:oMathPara>
                  </a14:m>
                  <a:endParaRPr lang="zh-TW" altLang="en-US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矩形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7761" y="2942108"/>
                  <a:ext cx="295657" cy="369332"/>
                </a:xfrm>
                <a:prstGeom prst="rect">
                  <a:avLst/>
                </a:prstGeom>
                <a:blipFill rotWithShape="1">
                  <a:blip r:embed="rId29"/>
                  <a:stretch>
                    <a:fillRect r="-204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矩形 19"/>
                <p:cNvSpPr/>
                <p:nvPr/>
              </p:nvSpPr>
              <p:spPr>
                <a:xfrm>
                  <a:off x="7020272" y="2942108"/>
                  <a:ext cx="295657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𝑏</m:t>
                        </m:r>
                      </m:oMath>
                    </m:oMathPara>
                  </a14:m>
                  <a:endParaRPr lang="zh-TW" altLang="en-US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矩形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20272" y="2942108"/>
                  <a:ext cx="295657" cy="369332"/>
                </a:xfrm>
                <a:prstGeom prst="rect">
                  <a:avLst/>
                </a:prstGeom>
                <a:blipFill rotWithShape="1">
                  <a:blip r:embed="rId30"/>
                  <a:stretch>
                    <a:fillRect r="-208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矩形 20"/>
                <p:cNvSpPr/>
                <p:nvPr/>
              </p:nvSpPr>
              <p:spPr>
                <a:xfrm>
                  <a:off x="6364565" y="3246249"/>
                  <a:ext cx="51161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21" name="矩形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64565" y="3246249"/>
                  <a:ext cx="511614" cy="369332"/>
                </a:xfrm>
                <a:prstGeom prst="rect">
                  <a:avLst/>
                </a:prstGeom>
                <a:blipFill rotWithShape="1"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矩形 11"/>
                <p:cNvSpPr/>
                <p:nvPr/>
              </p:nvSpPr>
              <p:spPr>
                <a:xfrm>
                  <a:off x="6683744" y="3591834"/>
                  <a:ext cx="1060803" cy="6109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  <m:r>
                          <a:rPr lang="en-US" altLang="zh-TW" i="1">
                            <a:solidFill>
                              <a:srgbClr val="002060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altLang="zh-TW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TW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zh-TW" altLang="en-US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altLang="zh-TW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𝑇</m:t>
                            </m:r>
                          </m:den>
                        </m:f>
                      </m:oMath>
                    </m:oMathPara>
                  </a14:m>
                  <a:endParaRPr lang="zh-TW" altLang="en-US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矩形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83744" y="3591834"/>
                  <a:ext cx="1060803" cy="610936"/>
                </a:xfrm>
                <a:prstGeom prst="rect">
                  <a:avLst/>
                </a:prstGeom>
                <a:blipFill rotWithShape="1"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矩形 22"/>
                <p:cNvSpPr/>
                <p:nvPr/>
              </p:nvSpPr>
              <p:spPr>
                <a:xfrm>
                  <a:off x="8312541" y="3083036"/>
                  <a:ext cx="40934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i="1" smtClean="0">
                            <a:latin typeface="Cambria Math"/>
                          </a:rPr>
                          <m:t>𝜔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23" name="矩形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12541" y="3083036"/>
                  <a:ext cx="409343" cy="369332"/>
                </a:xfrm>
                <a:prstGeom prst="rect">
                  <a:avLst/>
                </a:prstGeom>
                <a:blipFill rotWithShape="1"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群組 15"/>
          <p:cNvGrpSpPr/>
          <p:nvPr/>
        </p:nvGrpSpPr>
        <p:grpSpPr>
          <a:xfrm>
            <a:off x="531986" y="2342013"/>
            <a:ext cx="3175918" cy="1246243"/>
            <a:chOff x="1843688" y="2085306"/>
            <a:chExt cx="3175918" cy="1246243"/>
          </a:xfrm>
        </p:grpSpPr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3688" y="2183222"/>
              <a:ext cx="2926080" cy="103327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矩形 27"/>
                <p:cNvSpPr/>
                <p:nvPr/>
              </p:nvSpPr>
              <p:spPr>
                <a:xfrm>
                  <a:off x="3793962" y="2402651"/>
                  <a:ext cx="49000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zh-TW" altLang="en-US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矩形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3962" y="2402651"/>
                  <a:ext cx="490006" cy="369332"/>
                </a:xfrm>
                <a:prstGeom prst="rect">
                  <a:avLst/>
                </a:prstGeom>
                <a:blipFill rotWithShape="1">
                  <a:blip r:embed="rId3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矩形 28"/>
                <p:cNvSpPr/>
                <p:nvPr/>
              </p:nvSpPr>
              <p:spPr>
                <a:xfrm>
                  <a:off x="4246057" y="2627620"/>
                  <a:ext cx="36766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𝑏</m:t>
                        </m:r>
                      </m:oMath>
                    </m:oMathPara>
                  </a14:m>
                  <a:endParaRPr lang="zh-TW" altLang="en-US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矩形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46057" y="2627620"/>
                  <a:ext cx="367665" cy="369332"/>
                </a:xfrm>
                <a:prstGeom prst="rect">
                  <a:avLst/>
                </a:prstGeom>
                <a:blipFill rotWithShape="1">
                  <a:blip r:embed="rId3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矩形 29"/>
                <p:cNvSpPr/>
                <p:nvPr/>
              </p:nvSpPr>
              <p:spPr>
                <a:xfrm>
                  <a:off x="3363422" y="2956269"/>
                  <a:ext cx="51161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30" name="矩形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3422" y="2956269"/>
                  <a:ext cx="511614" cy="369332"/>
                </a:xfrm>
                <a:prstGeom prst="rect">
                  <a:avLst/>
                </a:prstGeom>
                <a:blipFill rotWithShape="1">
                  <a:blip r:embed="rId3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矩形 30"/>
                <p:cNvSpPr/>
                <p:nvPr/>
              </p:nvSpPr>
              <p:spPr>
                <a:xfrm>
                  <a:off x="3856143" y="3008384"/>
                  <a:ext cx="947439" cy="323165"/>
                </a:xfrm>
                <a:prstGeom prst="rect">
                  <a:avLst/>
                </a:prstGeom>
              </p:spPr>
              <p:txBody>
                <a:bodyPr wrap="none" lIns="0" t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i="1">
                            <a:solidFill>
                              <a:srgbClr val="C00000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zh-TW" altLang="en-US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矩形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56143" y="3008384"/>
                  <a:ext cx="947439" cy="323165"/>
                </a:xfrm>
                <a:prstGeom prst="rect">
                  <a:avLst/>
                </a:prstGeom>
                <a:blipFill rotWithShape="1">
                  <a:blip r:embed="rId38"/>
                  <a:stretch>
                    <a:fillRect l="-2564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矩形 31"/>
                <p:cNvSpPr/>
                <p:nvPr/>
              </p:nvSpPr>
              <p:spPr>
                <a:xfrm>
                  <a:off x="3343428" y="2085306"/>
                  <a:ext cx="292468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i="1">
                            <a:latin typeface="Cambria Math"/>
                          </a:rPr>
                          <m:t>𝐴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32" name="矩形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3428" y="2085306"/>
                  <a:ext cx="292468" cy="369332"/>
                </a:xfrm>
                <a:prstGeom prst="rect">
                  <a:avLst/>
                </a:prstGeom>
                <a:blipFill rotWithShape="1">
                  <a:blip r:embed="rId39"/>
                  <a:stretch>
                    <a:fillRect r="-1041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矩形 32"/>
                <p:cNvSpPr/>
                <p:nvPr/>
              </p:nvSpPr>
              <p:spPr>
                <a:xfrm>
                  <a:off x="4610263" y="2821542"/>
                  <a:ext cx="40934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i="1" smtClean="0">
                            <a:latin typeface="Cambria Math"/>
                          </a:rPr>
                          <m:t>𝜔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33" name="矩形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10263" y="2821542"/>
                  <a:ext cx="409343" cy="369332"/>
                </a:xfrm>
                <a:prstGeom prst="rect">
                  <a:avLst/>
                </a:prstGeom>
                <a:blipFill rotWithShape="1">
                  <a:blip r:embed="rId4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4" name="文字方塊 1"/>
          <p:cNvSpPr txBox="1">
            <a:spLocks noChangeArrowheads="1"/>
          </p:cNvSpPr>
          <p:nvPr/>
        </p:nvSpPr>
        <p:spPr bwMode="auto">
          <a:xfrm>
            <a:off x="3778250" y="333375"/>
            <a:ext cx="2881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P.13 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7.0)</a:t>
            </a:r>
            <a:endParaRPr lang="zh-TW" alt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05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矩形 2"/>
          <p:cNvSpPr>
            <a:spLocks noChangeArrowheads="1"/>
          </p:cNvSpPr>
          <p:nvPr/>
        </p:nvSpPr>
        <p:spPr bwMode="auto">
          <a:xfrm>
            <a:off x="0" y="201613"/>
            <a:ext cx="91440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Sampling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48880"/>
            <a:ext cx="8339328" cy="33467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539552" y="1246777"/>
                <a:ext cx="5329302" cy="6700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600" i="1" smtClean="0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altLang="zh-TW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600" i="1">
                            <a:latin typeface="Cambria Math"/>
                          </a:rPr>
                          <m:t>𝑡</m:t>
                        </m:r>
                      </m:e>
                    </m:d>
                    <m:groupChr>
                      <m:groupChrPr>
                        <m:chr m:val="↔"/>
                        <m:vertJc m:val="bot"/>
                        <m:ctrlPr>
                          <a:rPr lang="en-US" altLang="zh-TW" sz="2600" i="1" smtClean="0">
                            <a:latin typeface="Cambria Math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zh-TW" sz="2600" b="0" i="1" smtClean="0">
                            <a:latin typeface="Cambria Math"/>
                          </a:rPr>
                          <m:t>𝐹</m:t>
                        </m:r>
                      </m:e>
                    </m:groupChr>
                    <m:r>
                      <a:rPr lang="en-US" altLang="zh-TW" sz="2600" b="0" i="1" smtClean="0">
                        <a:latin typeface="Cambria Math"/>
                      </a:rPr>
                      <m:t>𝑋</m:t>
                    </m:r>
                    <m:r>
                      <a:rPr lang="en-US" altLang="zh-TW" sz="2600" b="0" i="1" smtClean="0">
                        <a:latin typeface="Cambria Math"/>
                      </a:rPr>
                      <m:t>(</m:t>
                    </m:r>
                    <m:r>
                      <a:rPr lang="en-US" altLang="zh-TW" sz="2600" b="0" i="1" smtClean="0">
                        <a:latin typeface="Cambria Math"/>
                      </a:rPr>
                      <m:t>𝑗</m:t>
                    </m:r>
                    <m:r>
                      <a:rPr lang="zh-TW" altLang="en-US" sz="2600" b="0" i="1" smtClean="0">
                        <a:latin typeface="Cambria Math"/>
                      </a:rPr>
                      <m:t>𝜔</m:t>
                    </m:r>
                    <m:r>
                      <a:rPr lang="en-US" altLang="zh-TW" sz="26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2600" dirty="0" smtClean="0"/>
                  <a:t>,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6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600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2600" b="0" i="1" dirty="0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altLang="zh-TW" sz="2600" b="0" i="1" dirty="0" smtClean="0">
                        <a:latin typeface="Cambria Math"/>
                      </a:rPr>
                      <m:t>(</m:t>
                    </m:r>
                    <m:r>
                      <a:rPr lang="en-US" altLang="zh-TW" sz="2600" b="0" i="1" dirty="0" smtClean="0">
                        <a:latin typeface="Cambria Math"/>
                      </a:rPr>
                      <m:t>𝑡</m:t>
                    </m:r>
                    <m:r>
                      <a:rPr lang="en-US" altLang="zh-TW" sz="2600" b="0" i="1" dirty="0" smtClean="0">
                        <a:latin typeface="Cambria Math"/>
                      </a:rPr>
                      <m:t>)</m:t>
                    </m:r>
                    <m:groupChr>
                      <m:groupChrPr>
                        <m:chr m:val="↔"/>
                        <m:vertJc m:val="bot"/>
                        <m:ctrlPr>
                          <a:rPr lang="en-US" altLang="zh-TW" sz="2600" i="1">
                            <a:latin typeface="Cambria Math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zh-TW" sz="2600" i="1">
                            <a:latin typeface="Cambria Math"/>
                          </a:rPr>
                          <m:t>𝐹</m:t>
                        </m:r>
                      </m:e>
                    </m:groupChr>
                    <m:sSub>
                      <m:sSubPr>
                        <m:ctrlPr>
                          <a:rPr lang="en-US" altLang="zh-TW" sz="26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600" b="0" i="1" dirty="0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altLang="zh-TW" sz="2600" i="1" dirty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altLang="zh-TW" sz="2600" b="0" i="1" dirty="0" smtClean="0">
                        <a:latin typeface="Cambria Math"/>
                      </a:rPr>
                      <m:t>(</m:t>
                    </m:r>
                    <m:r>
                      <a:rPr lang="en-US" altLang="zh-TW" sz="2600" b="0" i="1" dirty="0" smtClean="0">
                        <a:latin typeface="Cambria Math"/>
                      </a:rPr>
                      <m:t>𝑗</m:t>
                    </m:r>
                    <m:r>
                      <a:rPr lang="zh-TW" altLang="en-US" sz="2600" i="1">
                        <a:latin typeface="Cambria Math"/>
                      </a:rPr>
                      <m:t>𝜔</m:t>
                    </m:r>
                    <m:r>
                      <a:rPr lang="en-US" altLang="zh-TW" sz="2600" b="0" i="1" dirty="0" smtClean="0">
                        <a:latin typeface="Cambria Math"/>
                      </a:rPr>
                      <m:t>)</m:t>
                    </m:r>
                  </m:oMath>
                </a14:m>
                <a:endParaRPr lang="zh-TW" altLang="en-US" sz="2600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246777"/>
                <a:ext cx="5329302" cy="670055"/>
              </a:xfrm>
              <a:prstGeom prst="rect">
                <a:avLst/>
              </a:prstGeom>
              <a:blipFill rotWithShape="1">
                <a:blip r:embed="rId3"/>
                <a:stretch>
                  <a:fillRect b="-1926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群組 8"/>
          <p:cNvGrpSpPr/>
          <p:nvPr/>
        </p:nvGrpSpPr>
        <p:grpSpPr>
          <a:xfrm>
            <a:off x="2123728" y="891786"/>
            <a:ext cx="1692188" cy="492443"/>
            <a:chOff x="4932040" y="1052736"/>
            <a:chExt cx="1692188" cy="492443"/>
          </a:xfrm>
        </p:grpSpPr>
        <p:sp>
          <p:nvSpPr>
            <p:cNvPr id="5" name="文字方塊 4"/>
            <p:cNvSpPr txBox="1"/>
            <p:nvPr/>
          </p:nvSpPr>
          <p:spPr>
            <a:xfrm>
              <a:off x="4932040" y="1052736"/>
              <a:ext cx="169218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600" dirty="0" smtClean="0">
                  <a:solidFill>
                    <a:srgbClr val="FF0000"/>
                  </a:solidFill>
                </a:rPr>
                <a:t>sampling</a:t>
              </a:r>
              <a:endParaRPr lang="zh-TW" altLang="en-US" sz="2600" dirty="0">
                <a:solidFill>
                  <a:srgbClr val="FF0000"/>
                </a:solidFill>
              </a:endParaRPr>
            </a:p>
          </p:txBody>
        </p:sp>
        <p:cxnSp>
          <p:nvCxnSpPr>
            <p:cNvPr id="8" name="直線單箭頭接點 7"/>
            <p:cNvCxnSpPr/>
            <p:nvPr/>
          </p:nvCxnSpPr>
          <p:spPr>
            <a:xfrm>
              <a:off x="5042188" y="1545179"/>
              <a:ext cx="126000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1763688" y="2195572"/>
                <a:ext cx="98482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i="1" smtClean="0">
                          <a:latin typeface="Cambria Math"/>
                        </a:rPr>
                        <m:t>𝑋</m:t>
                      </m:r>
                      <m:r>
                        <a:rPr lang="en-US" altLang="zh-TW" sz="2200" i="1" smtClean="0">
                          <a:latin typeface="Cambria Math"/>
                        </a:rPr>
                        <m:t>(</m:t>
                      </m:r>
                      <m:r>
                        <a:rPr lang="en-US" altLang="zh-TW" sz="2200" i="1" smtClean="0">
                          <a:latin typeface="Cambria Math"/>
                        </a:rPr>
                        <m:t>𝑗</m:t>
                      </m:r>
                      <m:r>
                        <a:rPr lang="zh-TW" altLang="en-US" sz="2200" i="1">
                          <a:latin typeface="Cambria Math"/>
                        </a:rPr>
                        <m:t>𝜔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2195572"/>
                <a:ext cx="984821" cy="430887"/>
              </a:xfrm>
              <a:prstGeom prst="rect">
                <a:avLst/>
              </a:prstGeom>
              <a:blipFill rotWithShape="1">
                <a:blip r:embed="rId4"/>
                <a:stretch>
                  <a:fillRect r="-617" b="-154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581177" y="2875002"/>
                <a:ext cx="46019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200" i="1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1177" y="2875002"/>
                <a:ext cx="460191" cy="43088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/>
          <p:cNvSpPr/>
          <p:nvPr/>
        </p:nvSpPr>
        <p:spPr>
          <a:xfrm>
            <a:off x="1415395" y="3018935"/>
            <a:ext cx="32733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200" dirty="0" smtClean="0"/>
              <a:t>0</a:t>
            </a:r>
            <a:endParaRPr lang="zh-TW" alt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6548087" y="1844824"/>
                <a:ext cx="1109663" cy="4569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i="1" dirty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altLang="zh-TW" sz="2200" i="1" dirty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altLang="zh-TW" sz="2200" i="1" dirty="0">
                          <a:latin typeface="Cambria Math"/>
                        </a:rPr>
                        <m:t>(</m:t>
                      </m:r>
                      <m:r>
                        <a:rPr lang="en-US" altLang="zh-TW" sz="2200" i="1" dirty="0">
                          <a:latin typeface="Cambria Math"/>
                        </a:rPr>
                        <m:t>𝑗</m:t>
                      </m:r>
                      <m:r>
                        <a:rPr lang="zh-TW" altLang="en-US" sz="2200" i="1">
                          <a:latin typeface="Cambria Math"/>
                        </a:rPr>
                        <m:t>𝜔</m:t>
                      </m:r>
                      <m:r>
                        <a:rPr lang="en-US" altLang="zh-TW" sz="2200" i="1" dirty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8087" y="1844824"/>
                <a:ext cx="1109663" cy="456985"/>
              </a:xfrm>
              <a:prstGeom prst="rect">
                <a:avLst/>
              </a:prstGeom>
              <a:blipFill rotWithShape="1">
                <a:blip r:embed="rId6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5558906" y="3445934"/>
                <a:ext cx="558293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2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8906" y="3445934"/>
                <a:ext cx="558293" cy="43088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7067960" y="3184974"/>
                <a:ext cx="558293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2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7960" y="3184974"/>
                <a:ext cx="558293" cy="43088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群組 20"/>
          <p:cNvGrpSpPr/>
          <p:nvPr/>
        </p:nvGrpSpPr>
        <p:grpSpPr>
          <a:xfrm>
            <a:off x="2987824" y="2576517"/>
            <a:ext cx="1692188" cy="492443"/>
            <a:chOff x="4932040" y="1052736"/>
            <a:chExt cx="1692188" cy="492443"/>
          </a:xfrm>
        </p:grpSpPr>
        <p:sp>
          <p:nvSpPr>
            <p:cNvPr id="22" name="文字方塊 21"/>
            <p:cNvSpPr txBox="1"/>
            <p:nvPr/>
          </p:nvSpPr>
          <p:spPr>
            <a:xfrm>
              <a:off x="4932040" y="1052736"/>
              <a:ext cx="169218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600" dirty="0" smtClean="0">
                  <a:solidFill>
                    <a:srgbClr val="FF0000"/>
                  </a:solidFill>
                </a:rPr>
                <a:t>sampling</a:t>
              </a:r>
              <a:endParaRPr lang="zh-TW" altLang="en-US" sz="2600" dirty="0">
                <a:solidFill>
                  <a:srgbClr val="FF0000"/>
                </a:solidFill>
              </a:endParaRPr>
            </a:p>
          </p:txBody>
        </p:sp>
        <p:cxnSp>
          <p:nvCxnSpPr>
            <p:cNvPr id="23" name="直線單箭頭接點 22"/>
            <p:cNvCxnSpPr/>
            <p:nvPr/>
          </p:nvCxnSpPr>
          <p:spPr>
            <a:xfrm>
              <a:off x="5042188" y="1545179"/>
              <a:ext cx="126000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8045318" y="2303397"/>
                <a:ext cx="713785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2</m:t>
                      </m:r>
                      <m:sSub>
                        <m:sSubPr>
                          <m:ctrlPr>
                            <a:rPr lang="en-US" altLang="zh-TW" sz="22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2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5318" y="2303397"/>
                <a:ext cx="713785" cy="43088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/>
              <p:cNvSpPr/>
              <p:nvPr/>
            </p:nvSpPr>
            <p:spPr>
              <a:xfrm>
                <a:off x="6677166" y="2344608"/>
                <a:ext cx="558293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2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7166" y="2344608"/>
                <a:ext cx="558293" cy="43088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/>
              <p:cNvSpPr/>
              <p:nvPr/>
            </p:nvSpPr>
            <p:spPr>
              <a:xfrm>
                <a:off x="8686422" y="2834065"/>
                <a:ext cx="46019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200" i="1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6422" y="2834065"/>
                <a:ext cx="460191" cy="43088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矩形 26"/>
          <p:cNvSpPr/>
          <p:nvPr/>
        </p:nvSpPr>
        <p:spPr>
          <a:xfrm>
            <a:off x="4973460" y="3064765"/>
            <a:ext cx="32733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200" dirty="0" smtClean="0"/>
              <a:t>0</a:t>
            </a:r>
            <a:endParaRPr lang="zh-TW" altLang="en-US" sz="2200" dirty="0"/>
          </a:p>
        </p:txBody>
      </p:sp>
      <p:cxnSp>
        <p:nvCxnSpPr>
          <p:cNvPr id="28" name="直線接點 27"/>
          <p:cNvCxnSpPr/>
          <p:nvPr/>
        </p:nvCxnSpPr>
        <p:spPr>
          <a:xfrm flipH="1">
            <a:off x="7172755" y="3522899"/>
            <a:ext cx="98879" cy="144016"/>
          </a:xfrm>
          <a:prstGeom prst="line">
            <a:avLst/>
          </a:prstGeom>
          <a:ln w="57150" cmpd="dbl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6876256" y="3607646"/>
                <a:ext cx="434989" cy="6685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0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zh-TW" altLang="en-US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zh-TW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3607646"/>
                <a:ext cx="434989" cy="668516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7320904" y="3755172"/>
                <a:ext cx="1766393" cy="400110"/>
              </a:xfrm>
              <a:prstGeom prst="rect">
                <a:avLst/>
              </a:prstGeom>
            </p:spPr>
            <p:txBody>
              <a:bodyPr wrap="square" lIns="0" rIns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000" b="0" i="1" smtClean="0">
                        <a:solidFill>
                          <a:srgbClr val="002060"/>
                        </a:solidFill>
                        <a:latin typeface="Cambria Math"/>
                      </a:rPr>
                      <m:t>(=2</m:t>
                    </m:r>
                    <m:r>
                      <a:rPr lang="zh-TW" altLang="en-US" sz="2000" b="0" i="1" smtClean="0">
                        <a:solidFill>
                          <a:srgbClr val="002060"/>
                        </a:solidFill>
                        <a:latin typeface="Cambria Math"/>
                      </a:rPr>
                      <m:t>𝜋</m:t>
                    </m:r>
                  </m:oMath>
                </a14:m>
                <a:r>
                  <a:rPr lang="en-US" altLang="zh-TW" sz="2000" dirty="0" smtClean="0">
                    <a:solidFill>
                      <a:srgbClr val="002060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altLang="zh-TW" sz="2000" i="1" smtClean="0">
                        <a:solidFill>
                          <a:srgbClr val="002060"/>
                        </a:solidFill>
                        <a:latin typeface="Cambria Math"/>
                      </a:rPr>
                      <m:t>𝑇</m:t>
                    </m:r>
                    <m:r>
                      <a:rPr lang="en-US" altLang="zh-TW" sz="2000" i="1" smtClean="0">
                        <a:solidFill>
                          <a:srgbClr val="002060"/>
                        </a:solidFill>
                        <a:latin typeface="Cambria Math"/>
                      </a:rPr>
                      <m:t>=1)</m:t>
                    </m:r>
                  </m:oMath>
                </a14:m>
                <a:r>
                  <a:rPr lang="en-US" altLang="zh-TW" sz="2000" dirty="0" smtClean="0">
                    <a:solidFill>
                      <a:srgbClr val="002060"/>
                    </a:solidFill>
                  </a:rPr>
                  <a:t> </a:t>
                </a:r>
                <a:endParaRPr lang="zh-TW" alt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0904" y="3755172"/>
                <a:ext cx="1766393" cy="400110"/>
              </a:xfrm>
              <a:prstGeom prst="rect">
                <a:avLst/>
              </a:prstGeom>
              <a:blipFill rotWithShape="1">
                <a:blip r:embed="rId13"/>
                <a:stretch>
                  <a:fillRect l="-6897" t="-7576" r="-4138" b="-257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/>
              <p:cNvSpPr/>
              <p:nvPr/>
            </p:nvSpPr>
            <p:spPr>
              <a:xfrm>
                <a:off x="251520" y="3314657"/>
                <a:ext cx="4250468" cy="10633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altLang="zh-TW" sz="2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6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26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6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600" b="0" i="1" smtClean="0">
                              <a:latin typeface="Cambria Math"/>
                            </a:rPr>
                            <m:t>𝑛</m:t>
                          </m:r>
                        </m:sub>
                        <m:sup/>
                        <m:e>
                          <m:r>
                            <a:rPr lang="en-US" altLang="zh-TW" sz="2600" b="0" i="1" smtClean="0">
                              <a:latin typeface="Cambria Math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26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</m:e>
                      </m:nary>
                      <m:r>
                        <a:rPr lang="zh-TW" altLang="en-US" sz="2600" b="0" i="1" smtClean="0">
                          <a:latin typeface="Cambria Math"/>
                        </a:rPr>
                        <m:t>𝛿</m:t>
                      </m:r>
                      <m:r>
                        <a:rPr lang="en-US" altLang="zh-TW" sz="26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6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600" b="0" i="1" smtClean="0">
                          <a:latin typeface="Cambria Math"/>
                        </a:rPr>
                        <m:t>−</m:t>
                      </m:r>
                      <m:r>
                        <a:rPr lang="en-US" altLang="zh-TW" sz="2600" b="0" i="1" smtClean="0">
                          <a:latin typeface="Cambria Math"/>
                        </a:rPr>
                        <m:t>𝑛</m:t>
                      </m:r>
                      <m:r>
                        <a:rPr lang="en-US" altLang="zh-TW" sz="2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600" dirty="0"/>
              </a:p>
            </p:txBody>
          </p:sp>
        </mc:Choice>
        <mc:Fallback xmlns=""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314657"/>
                <a:ext cx="4250468" cy="1063304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矩形 33"/>
          <p:cNvSpPr/>
          <p:nvPr/>
        </p:nvSpPr>
        <p:spPr>
          <a:xfrm>
            <a:off x="1229960" y="4499828"/>
            <a:ext cx="12792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smtClean="0">
                <a:solidFill>
                  <a:srgbClr val="C00000"/>
                </a:solidFill>
              </a:rPr>
              <a:t>0   1  2    3</a:t>
            </a:r>
            <a:endParaRPr lang="zh-TW" altLang="en-US" sz="20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/>
              <p:cNvSpPr/>
              <p:nvPr/>
            </p:nvSpPr>
            <p:spPr>
              <a:xfrm>
                <a:off x="2504974" y="4334606"/>
                <a:ext cx="36625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1" name="矩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4974" y="4334606"/>
                <a:ext cx="366254" cy="430887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群組 35"/>
          <p:cNvGrpSpPr/>
          <p:nvPr/>
        </p:nvGrpSpPr>
        <p:grpSpPr>
          <a:xfrm>
            <a:off x="3140224" y="4160693"/>
            <a:ext cx="1692188" cy="636459"/>
            <a:chOff x="4932040" y="1052736"/>
            <a:chExt cx="1692188" cy="6364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文字方塊 36"/>
                <p:cNvSpPr txBox="1"/>
                <p:nvPr/>
              </p:nvSpPr>
              <p:spPr>
                <a:xfrm>
                  <a:off x="4932040" y="1052736"/>
                  <a:ext cx="1692188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brk m:alnAt="2"/>
                        </m:rPr>
                        <a:rPr lang="en-US" altLang="zh-TW" sz="26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𝐹</m:t>
                      </m:r>
                    </m:oMath>
                  </a14:m>
                  <a:r>
                    <a:rPr lang="en-US" altLang="zh-TW" sz="2600" dirty="0" smtClean="0">
                      <a:solidFill>
                        <a:srgbClr val="FF0000"/>
                      </a:solidFill>
                    </a:rPr>
                    <a:t>(chap4)</a:t>
                  </a:r>
                  <a:endParaRPr lang="zh-TW" altLang="en-US" sz="2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文字方塊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2040" y="1052736"/>
                  <a:ext cx="1692188" cy="492443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t="-10000" b="-325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8" name="直線單箭頭接點 37"/>
            <p:cNvCxnSpPr/>
            <p:nvPr/>
          </p:nvCxnSpPr>
          <p:spPr>
            <a:xfrm>
              <a:off x="5042188" y="1545179"/>
              <a:ext cx="1260000" cy="14401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群組 38"/>
          <p:cNvGrpSpPr/>
          <p:nvPr/>
        </p:nvGrpSpPr>
        <p:grpSpPr>
          <a:xfrm>
            <a:off x="3131840" y="5168805"/>
            <a:ext cx="1692188" cy="492443"/>
            <a:chOff x="4932040" y="1052736"/>
            <a:chExt cx="1692188" cy="4924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文字方塊 39"/>
                <p:cNvSpPr txBox="1"/>
                <p:nvPr/>
              </p:nvSpPr>
              <p:spPr>
                <a:xfrm>
                  <a:off x="4932040" y="1052736"/>
                  <a:ext cx="1692188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brk m:alnAt="2"/>
                        </m:rPr>
                        <a:rPr lang="en-US" altLang="zh-TW" sz="2600" i="1">
                          <a:solidFill>
                            <a:srgbClr val="FF0000"/>
                          </a:solidFill>
                          <a:latin typeface="Cambria Math"/>
                        </a:rPr>
                        <m:t>𝐹</m:t>
                      </m:r>
                    </m:oMath>
                  </a14:m>
                  <a:r>
                    <a:rPr lang="en-US" altLang="zh-TW" sz="2600" dirty="0">
                      <a:solidFill>
                        <a:srgbClr val="FF0000"/>
                      </a:solidFill>
                    </a:rPr>
                    <a:t>(</a:t>
                  </a:r>
                  <a:r>
                    <a:rPr lang="en-US" altLang="zh-TW" sz="2600" dirty="0" smtClean="0">
                      <a:solidFill>
                        <a:srgbClr val="FF0000"/>
                      </a:solidFill>
                    </a:rPr>
                    <a:t>chap5)</a:t>
                  </a:r>
                  <a:endParaRPr lang="zh-TW" altLang="en-US" sz="2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文字方塊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2040" y="1052736"/>
                  <a:ext cx="1692188" cy="492443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t="-9877" b="-30864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1" name="直線單箭頭接點 40"/>
            <p:cNvCxnSpPr/>
            <p:nvPr/>
          </p:nvCxnSpPr>
          <p:spPr>
            <a:xfrm>
              <a:off x="5042188" y="1545179"/>
              <a:ext cx="126000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34"/>
              <p:cNvSpPr/>
              <p:nvPr/>
            </p:nvSpPr>
            <p:spPr>
              <a:xfrm>
                <a:off x="6084168" y="4504848"/>
                <a:ext cx="57708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zh-TW" altLang="en-US" sz="2200" i="1">
                          <a:solidFill>
                            <a:schemeClr val="tx1"/>
                          </a:solidFill>
                          <a:latin typeface="Cambria Math"/>
                        </a:rPr>
                        <m:t>𝜋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矩形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4504848"/>
                <a:ext cx="577081" cy="430887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矩形 41"/>
              <p:cNvSpPr/>
              <p:nvPr/>
            </p:nvSpPr>
            <p:spPr>
              <a:xfrm>
                <a:off x="251520" y="5075892"/>
                <a:ext cx="878510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600" i="1" smtClean="0">
                          <a:latin typeface="Cambria Math"/>
                        </a:rPr>
                        <m:t>𝑥</m:t>
                      </m:r>
                      <m:r>
                        <a:rPr lang="en-US" altLang="zh-TW" sz="2600" b="0" i="1" smtClean="0">
                          <a:latin typeface="Cambria Math"/>
                        </a:rPr>
                        <m:t>[</m:t>
                      </m:r>
                      <m:r>
                        <a:rPr lang="en-US" altLang="zh-TW" sz="2600" b="0" i="1" smtClean="0">
                          <a:latin typeface="Cambria Math"/>
                        </a:rPr>
                        <m:t>𝑛</m:t>
                      </m:r>
                      <m:r>
                        <a:rPr lang="en-US" altLang="zh-TW" sz="2600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sz="2600" dirty="0"/>
              </a:p>
            </p:txBody>
          </p:sp>
        </mc:Choice>
        <mc:Fallback xmlns="">
          <p:sp>
            <p:nvSpPr>
              <p:cNvPr id="42" name="矩形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075892"/>
                <a:ext cx="878510" cy="492443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矩形 42"/>
              <p:cNvSpPr/>
              <p:nvPr/>
            </p:nvSpPr>
            <p:spPr>
              <a:xfrm>
                <a:off x="2521908" y="5342718"/>
                <a:ext cx="415498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i="1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43" name="矩形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1908" y="5342718"/>
                <a:ext cx="415498" cy="430887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矩形 45"/>
          <p:cNvSpPr/>
          <p:nvPr/>
        </p:nvSpPr>
        <p:spPr>
          <a:xfrm>
            <a:off x="1234155" y="5516407"/>
            <a:ext cx="12792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smtClean="0"/>
              <a:t>0   1  2    3</a:t>
            </a:r>
            <a:endParaRPr lang="zh-TW" altLang="en-US" sz="2000" dirty="0"/>
          </a:p>
        </p:txBody>
      </p:sp>
      <p:sp>
        <p:nvSpPr>
          <p:cNvPr id="45" name="向上箭號 44"/>
          <p:cNvSpPr/>
          <p:nvPr/>
        </p:nvSpPr>
        <p:spPr>
          <a:xfrm>
            <a:off x="2473523" y="4797152"/>
            <a:ext cx="442293" cy="432048"/>
          </a:xfrm>
          <a:prstGeom prst="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457200" algn="ctr">
              <a:spcBef>
                <a:spcPts val="600"/>
              </a:spcBef>
            </a:pPr>
            <a:endParaRPr lang="zh-TW" altLang="en-US" sz="3500" b="1" i="1" dirty="0"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矩形 46"/>
              <p:cNvSpPr/>
              <p:nvPr/>
            </p:nvSpPr>
            <p:spPr>
              <a:xfrm>
                <a:off x="5401293" y="5859067"/>
                <a:ext cx="928780" cy="4419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2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200" i="1">
                              <a:latin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200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2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200" i="1"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47" name="矩形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1293" y="5859067"/>
                <a:ext cx="928780" cy="441916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矩形 49"/>
              <p:cNvSpPr/>
              <p:nvPr/>
            </p:nvSpPr>
            <p:spPr>
              <a:xfrm>
                <a:off x="5982564" y="5385130"/>
                <a:ext cx="58432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2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0" name="矩形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2564" y="5385130"/>
                <a:ext cx="584327" cy="430887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矩形 47"/>
              <p:cNvSpPr/>
              <p:nvPr/>
            </p:nvSpPr>
            <p:spPr>
              <a:xfrm>
                <a:off x="6947710" y="5736919"/>
                <a:ext cx="1508105" cy="4538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2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2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2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𝑗</m:t>
                          </m:r>
                          <m:d>
                            <m:dPr>
                              <m:ctrlPr>
                                <a:rPr lang="en-US" altLang="zh-TW" sz="22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2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2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TW" sz="22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TW" sz="22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altLang="zh-TW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zh-TW" altLang="en-US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e>
                          </m:d>
                          <m:r>
                            <a:rPr lang="en-US" altLang="zh-TW" sz="22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8" name="矩形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7710" y="5736919"/>
                <a:ext cx="1508105" cy="453842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字方塊 48"/>
              <p:cNvSpPr txBox="1"/>
              <p:nvPr/>
            </p:nvSpPr>
            <p:spPr>
              <a:xfrm>
                <a:off x="7561778" y="5911140"/>
                <a:ext cx="1287429" cy="4686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altLang="zh-TW" sz="22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𝑇</m:t>
                          </m:r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bar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zh-TW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文字方塊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1778" y="5911140"/>
                <a:ext cx="1287429" cy="468654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直線單箭頭接點 53"/>
          <p:cNvCxnSpPr>
            <a:stCxn id="47" idx="0"/>
          </p:cNvCxnSpPr>
          <p:nvPr/>
        </p:nvCxnSpPr>
        <p:spPr>
          <a:xfrm flipV="1">
            <a:off x="5865683" y="5620599"/>
            <a:ext cx="74469" cy="23846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直線單箭頭接點 57"/>
          <p:cNvCxnSpPr/>
          <p:nvPr/>
        </p:nvCxnSpPr>
        <p:spPr>
          <a:xfrm flipV="1">
            <a:off x="7668344" y="5502528"/>
            <a:ext cx="142596" cy="238469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矩形 58"/>
              <p:cNvSpPr/>
              <p:nvPr/>
            </p:nvSpPr>
            <p:spPr>
              <a:xfrm>
                <a:off x="8282548" y="5177573"/>
                <a:ext cx="46019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200" i="1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59" name="矩形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2548" y="5177573"/>
                <a:ext cx="460191" cy="430887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文字方塊 1"/>
          <p:cNvSpPr txBox="1">
            <a:spLocks noChangeArrowheads="1"/>
          </p:cNvSpPr>
          <p:nvPr/>
        </p:nvSpPr>
        <p:spPr bwMode="auto">
          <a:xfrm>
            <a:off x="2700338" y="365125"/>
            <a:ext cx="2881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P.15 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7.0)</a:t>
            </a:r>
            <a:endParaRPr lang="zh-TW" alt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50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矩形 4"/>
          <p:cNvSpPr>
            <a:spLocks noChangeArrowheads="1"/>
          </p:cNvSpPr>
          <p:nvPr/>
        </p:nvSpPr>
        <p:spPr bwMode="auto">
          <a:xfrm>
            <a:off x="0" y="201613"/>
            <a:ext cx="91440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SzPct val="70000"/>
            </a:pPr>
            <a:r>
              <a:rPr kumimoji="0" lang="en-US" altLang="zh-TW" sz="40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Aliasing Effect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395536" y="1157843"/>
                <a:ext cx="7344816" cy="1292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1000"/>
                  </a:spcBef>
                </a:pPr>
                <a14:m>
                  <m:oMath xmlns:m="http://schemas.openxmlformats.org/officeDocument/2006/math">
                    <m:r>
                      <a:rPr lang="en-US" altLang="zh-TW" sz="2600" b="0" i="1" smtClean="0">
                        <a:latin typeface="Cambria Math"/>
                      </a:rPr>
                      <m:t>𝑧</m:t>
                    </m:r>
                    <m:d>
                      <m:dPr>
                        <m:ctrlPr>
                          <a:rPr lang="en-US" altLang="zh-TW" sz="2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6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600" b="0" i="1" smtClean="0">
                        <a:latin typeface="Cambria Math"/>
                      </a:rPr>
                      <m:t>=</m:t>
                    </m:r>
                    <m:r>
                      <a:rPr lang="en-US" altLang="zh-TW" sz="2600" b="0" i="1" smtClean="0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altLang="zh-TW" sz="2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6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600" b="0" i="1" smtClean="0">
                        <a:latin typeface="Cambria Math"/>
                      </a:rPr>
                      <m:t>+</m:t>
                    </m:r>
                    <m:r>
                      <a:rPr lang="en-US" altLang="zh-TW" sz="2600" i="1"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en-US" altLang="zh-TW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6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600" b="0" i="1" smtClean="0">
                        <a:latin typeface="Cambria Math"/>
                      </a:rPr>
                      <m:t>=</m:t>
                    </m:r>
                    <m:r>
                      <a:rPr lang="en-US" altLang="zh-TW" sz="2600" i="1">
                        <a:latin typeface="Cambria Math"/>
                      </a:rPr>
                      <m:t>𝐴</m:t>
                    </m:r>
                    <m:func>
                      <m:funcPr>
                        <m:ctrlPr>
                          <a:rPr lang="en-US" altLang="zh-TW" sz="26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600">
                            <a:latin typeface="Cambria Math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en-US" altLang="zh-TW" sz="2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sz="26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6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func>
                    <m:r>
                      <a:rPr lang="en-US" altLang="zh-TW" sz="2600" i="1">
                        <a:latin typeface="Cambria Math"/>
                      </a:rPr>
                      <m:t>𝑡</m:t>
                    </m:r>
                    <m:r>
                      <a:rPr lang="en-US" altLang="zh-TW" sz="2600" b="0" i="1" smtClean="0">
                        <a:latin typeface="Cambria Math"/>
                      </a:rPr>
                      <m:t>+</m:t>
                    </m:r>
                  </m:oMath>
                </a14:m>
                <a:r>
                  <a:rPr lang="en-US" altLang="zh-TW" sz="2600" dirty="0"/>
                  <a:t> </a:t>
                </a:r>
                <a14:m>
                  <m:oMath xmlns:m="http://schemas.openxmlformats.org/officeDocument/2006/math">
                    <m:r>
                      <a:rPr lang="en-US" altLang="zh-TW" sz="2600" i="1">
                        <a:latin typeface="Cambria Math"/>
                      </a:rPr>
                      <m:t>𝑏</m:t>
                    </m:r>
                    <m:func>
                      <m:funcPr>
                        <m:ctrlPr>
                          <a:rPr lang="en-US" altLang="zh-TW" sz="26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600">
                            <a:latin typeface="Cambria Math"/>
                          </a:rPr>
                          <m:t>cos</m:t>
                        </m:r>
                        <m:r>
                          <a:rPr lang="en-US" altLang="zh-TW" sz="2600" i="1">
                            <a:latin typeface="Cambria Math"/>
                          </a:rPr>
                          <m:t>(</m:t>
                        </m:r>
                      </m:fName>
                      <m:e>
                        <m:sSub>
                          <m:sSubPr>
                            <m:ctrlPr>
                              <a:rPr lang="en-US" altLang="zh-TW" sz="2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sz="26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6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600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sz="2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sz="26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600" i="1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e>
                    </m:func>
                    <m:r>
                      <a:rPr lang="en-US" altLang="zh-TW" sz="2600" i="1">
                        <a:latin typeface="Cambria Math"/>
                      </a:rPr>
                      <m:t>)</m:t>
                    </m:r>
                    <m:r>
                      <a:rPr lang="en-US" altLang="zh-TW" sz="2600" i="1">
                        <a:latin typeface="Cambria Math"/>
                      </a:rPr>
                      <m:t>𝑡</m:t>
                    </m:r>
                  </m:oMath>
                </a14:m>
                <a:endParaRPr lang="en-US" altLang="zh-TW" sz="2600" b="0" dirty="0" smtClean="0"/>
              </a:p>
              <a:p>
                <a:pPr>
                  <a:lnSpc>
                    <a:spcPct val="15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latin typeface="Cambria Math"/>
                        </a:rPr>
                        <m:t>𝑧</m:t>
                      </m:r>
                      <m:d>
                        <m:dPr>
                          <m:ctrlPr>
                            <a:rPr lang="en-US" altLang="zh-TW" sz="2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600" b="0" i="1" smtClean="0">
                              <a:latin typeface="Cambria Math"/>
                            </a:rPr>
                            <m:t>𝑛𝑇</m:t>
                          </m:r>
                        </m:e>
                      </m:d>
                      <m:r>
                        <a:rPr lang="en-US" altLang="zh-TW" sz="2600" i="1">
                          <a:latin typeface="Cambria Math"/>
                        </a:rPr>
                        <m:t>=</m:t>
                      </m:r>
                      <m:r>
                        <a:rPr lang="en-US" altLang="zh-TW" sz="2600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altLang="zh-TW" sz="2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600" i="1">
                              <a:latin typeface="Cambria Math"/>
                            </a:rPr>
                            <m:t>𝑛𝑇</m:t>
                          </m:r>
                        </m:e>
                      </m:d>
                      <m:r>
                        <a:rPr lang="en-US" altLang="zh-TW" sz="2600" b="0" i="1" smtClean="0">
                          <a:latin typeface="Cambria Math"/>
                        </a:rPr>
                        <m:t>+</m:t>
                      </m:r>
                      <m:r>
                        <a:rPr lang="en-US" altLang="zh-TW" sz="2600" b="0" i="1" smtClean="0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altLang="zh-TW" sz="2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600" i="1">
                              <a:latin typeface="Cambria Math"/>
                            </a:rPr>
                            <m:t>𝑛𝑇</m:t>
                          </m:r>
                        </m:e>
                      </m:d>
                      <m:r>
                        <a:rPr lang="en-US" altLang="zh-TW" sz="2600" i="1">
                          <a:latin typeface="Cambria Math"/>
                        </a:rPr>
                        <m:t>=</m:t>
                      </m:r>
                      <m:r>
                        <a:rPr lang="en-US" altLang="zh-TW" sz="26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600" b="0" i="1" smtClean="0">
                          <a:latin typeface="Cambria Math"/>
                        </a:rPr>
                        <m:t>𝐴</m:t>
                      </m:r>
                      <m:r>
                        <a:rPr lang="en-US" altLang="zh-TW" sz="2600" b="0" i="1" smtClean="0">
                          <a:latin typeface="Cambria Math"/>
                        </a:rPr>
                        <m:t>+</m:t>
                      </m:r>
                      <m:r>
                        <a:rPr lang="en-US" altLang="zh-TW" sz="2600" b="0" i="1" smtClean="0">
                          <a:latin typeface="Cambria Math"/>
                        </a:rPr>
                        <m:t>𝑏</m:t>
                      </m:r>
                      <m:r>
                        <a:rPr lang="en-US" altLang="zh-TW" sz="2600" b="0" i="1" smtClean="0">
                          <a:latin typeface="Cambria Math"/>
                        </a:rPr>
                        <m:t>)</m:t>
                      </m:r>
                      <m:r>
                        <a:rPr lang="en-US" altLang="zh-TW" sz="2600" b="0" i="1" smtClean="0">
                          <a:latin typeface="Cambria Math"/>
                        </a:rPr>
                        <m:t>𝑏</m:t>
                      </m:r>
                      <m:r>
                        <m:rPr>
                          <m:sty m:val="p"/>
                        </m:rPr>
                        <a:rPr lang="en-US" altLang="zh-TW" sz="2600">
                          <a:latin typeface="Cambria Math"/>
                        </a:rPr>
                        <m:t>cos</m:t>
                      </m:r>
                      <m:sSub>
                        <m:sSubPr>
                          <m:ctrlPr>
                            <a:rPr lang="en-US" altLang="zh-TW" sz="2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600" i="1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6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sz="2600" b="0" i="1" smtClean="0">
                          <a:latin typeface="Cambria Math"/>
                        </a:rPr>
                        <m:t>𝑛𝑇</m:t>
                      </m:r>
                    </m:oMath>
                  </m:oMathPara>
                </a14:m>
                <a:endParaRPr lang="zh-TW" altLang="en-US" sz="26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157843"/>
                <a:ext cx="7344816" cy="129266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395536" y="2607295"/>
                <a:ext cx="180020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600" i="1" u="sng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600" i="1" u="sng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600" i="1" u="sng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altLang="zh-TW" sz="2600" i="1" u="sng" smtClean="0"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en-US" altLang="zh-TW" sz="2600" b="0" i="1" u="sng" smtClean="0">
                          <a:latin typeface="Cambria Math"/>
                          <a:ea typeface="Cambria Math"/>
                        </a:rPr>
                        <m:t>2</m:t>
                      </m:r>
                      <m:sSub>
                        <m:sSubPr>
                          <m:ctrlPr>
                            <a:rPr lang="en-US" altLang="zh-TW" sz="2600" i="1" u="sng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600" i="1" u="sng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600" b="0" i="1" u="sng" smtClean="0">
                              <a:latin typeface="Cambria Math"/>
                            </a:rPr>
                            <m:t>𝑀</m:t>
                          </m:r>
                        </m:sub>
                      </m:sSub>
                    </m:oMath>
                  </m:oMathPara>
                </a14:m>
                <a:endParaRPr lang="zh-TW" altLang="en-US" sz="2600" u="sng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607295"/>
                <a:ext cx="1800200" cy="49244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700" y="3803872"/>
            <a:ext cx="6103620" cy="241173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4499992" y="2853516"/>
            <a:ext cx="23042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altLang="zh-TW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Aliasing </a:t>
            </a:r>
            <a:r>
              <a:rPr kumimoji="0" lang="en-US" altLang="zh-TW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Effect</a:t>
            </a:r>
            <a:endParaRPr kumimoji="0" lang="en-US" altLang="zh-TW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932750" y="4427820"/>
            <a:ext cx="33036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200" dirty="0" smtClean="0">
                <a:solidFill>
                  <a:srgbClr val="FF0000"/>
                </a:solidFill>
              </a:rPr>
              <a:t>0</a:t>
            </a:r>
            <a:endParaRPr lang="zh-TW" altLang="en-US" sz="2200" dirty="0">
              <a:solidFill>
                <a:srgbClr val="FF0000"/>
              </a:solidFill>
            </a:endParaRPr>
          </a:p>
        </p:txBody>
      </p:sp>
      <p:cxnSp>
        <p:nvCxnSpPr>
          <p:cNvPr id="7" name="直線單箭頭接點 6"/>
          <p:cNvCxnSpPr/>
          <p:nvPr/>
        </p:nvCxnSpPr>
        <p:spPr>
          <a:xfrm flipH="1">
            <a:off x="4499992" y="3345959"/>
            <a:ext cx="648072" cy="65910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5076056" y="4443154"/>
                <a:ext cx="55829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4443154"/>
                <a:ext cx="558294" cy="43088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971600" y="5196493"/>
                <a:ext cx="86409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zh-TW" altLang="en-US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𝑀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5196493"/>
                <a:ext cx="864096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線單箭頭接點 12"/>
          <p:cNvCxnSpPr/>
          <p:nvPr/>
        </p:nvCxnSpPr>
        <p:spPr>
          <a:xfrm flipV="1">
            <a:off x="1403648" y="5009738"/>
            <a:ext cx="144016" cy="29147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3131840" y="5628541"/>
                <a:ext cx="5908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5628541"/>
                <a:ext cx="590803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2699792" y="5196493"/>
                <a:ext cx="5908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5196493"/>
                <a:ext cx="590803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4427984" y="5195332"/>
                <a:ext cx="50405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𝑀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5195332"/>
                <a:ext cx="504056" cy="461665"/>
              </a:xfrm>
              <a:prstGeom prst="rect">
                <a:avLst/>
              </a:prstGeom>
              <a:blipFill rotWithShape="1">
                <a:blip r:embed="rId9"/>
                <a:stretch>
                  <a:fillRect r="-168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/>
              <p:cNvSpPr/>
              <p:nvPr/>
            </p:nvSpPr>
            <p:spPr>
              <a:xfrm>
                <a:off x="7337977" y="4683564"/>
                <a:ext cx="46019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2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23" name="矩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7977" y="4683564"/>
                <a:ext cx="460191" cy="43088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字方塊 1"/>
          <p:cNvSpPr txBox="1">
            <a:spLocks noChangeArrowheads="1"/>
          </p:cNvSpPr>
          <p:nvPr/>
        </p:nvSpPr>
        <p:spPr bwMode="auto">
          <a:xfrm>
            <a:off x="3778250" y="365125"/>
            <a:ext cx="2881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P.16 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7.0)</a:t>
            </a:r>
            <a:endParaRPr lang="zh-TW" alt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28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557338"/>
            <a:ext cx="8064500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矩形 2"/>
          <p:cNvSpPr>
            <a:spLocks noChangeArrowheads="1"/>
          </p:cNvSpPr>
          <p:nvPr/>
        </p:nvSpPr>
        <p:spPr bwMode="auto">
          <a:xfrm>
            <a:off x="0" y="157163"/>
            <a:ext cx="91440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150000"/>
              </a:lnSpc>
            </a:pPr>
            <a:r>
              <a:rPr lang="en-US" altLang="zh-TW" sz="3600" b="1" u="sng">
                <a:solidFill>
                  <a:srgbClr val="000000"/>
                </a:solidFill>
                <a:latin typeface="Times New Roman" pitchFamily="18" charset="0"/>
              </a:rPr>
              <a:t>Aliasing for Discrete-time Signals</a:t>
            </a:r>
            <a:endParaRPr lang="en-US" altLang="zh-TW" sz="260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9216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10" t="36990"/>
          <a:stretch/>
        </p:blipFill>
        <p:spPr bwMode="auto">
          <a:xfrm>
            <a:off x="4876800" y="3013886"/>
            <a:ext cx="4008438" cy="2575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5011192" y="1840904"/>
                <a:ext cx="3881288" cy="77258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>
                <a:spAutoFit/>
              </a:bodyPr>
              <a:lstStyle/>
              <a:p>
                <a:pPr algn="ctr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30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30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30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𝑗</m:t>
                          </m:r>
                          <m:d>
                            <m:dPr>
                              <m:ctrlPr>
                                <a:rPr lang="en-US" altLang="zh-TW" sz="300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30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30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TW" sz="30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TW" sz="30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zh-TW" sz="30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30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zh-TW" altLang="en-US" sz="30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zh-TW" sz="30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𝑁</m:t>
                                  </m:r>
                                </m:den>
                              </m:f>
                            </m:e>
                          </m:d>
                          <m:r>
                            <a:rPr lang="en-US" altLang="zh-TW" sz="30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𝑘𝑁</m:t>
                          </m:r>
                        </m:sup>
                      </m:sSup>
                      <m:r>
                        <a:rPr lang="en-US" altLang="zh-TW" sz="30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sz="3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30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30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300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30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30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3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𝑘𝑁</m:t>
                          </m:r>
                        </m:sup>
                      </m:sSup>
                    </m:oMath>
                  </m:oMathPara>
                </a14:m>
                <a:endParaRPr lang="zh-TW" altLang="en-US" sz="3000" b="1" i="1" dirty="0">
                  <a:latin typeface="Times New Roman" pitchFamily="18" charset="0"/>
                  <a:ea typeface="新細明體" charset="-12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1192" y="1840904"/>
                <a:ext cx="3881288" cy="77258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5580112" y="5124184"/>
                <a:ext cx="504056" cy="55399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>
                <a:spAutoFit/>
              </a:bodyPr>
              <a:lstStyle/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3000" b="0" i="1" smtClean="0">
                          <a:latin typeface="Cambria Math"/>
                          <a:ea typeface="新細明體" charset="-120"/>
                          <a:cs typeface="Times New Roman" pitchFamily="18" charset="0"/>
                        </a:rPr>
                        <m:t>𝑇</m:t>
                      </m:r>
                    </m:oMath>
                  </m:oMathPara>
                </a14:m>
                <a:endParaRPr lang="zh-TW" altLang="en-US" sz="3000" i="1" dirty="0">
                  <a:latin typeface="Times New Roman" pitchFamily="18" charset="0"/>
                  <a:ea typeface="新細明體" charset="-12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5124184"/>
                <a:ext cx="504056" cy="55399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7308304" y="5157192"/>
                <a:ext cx="1008112" cy="55399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>
                <a:spAutoFit/>
              </a:bodyPr>
              <a:lstStyle/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3000" b="0" i="1" smtClean="0">
                          <a:solidFill>
                            <a:srgbClr val="FF0000"/>
                          </a:solidFill>
                          <a:latin typeface="Cambria Math"/>
                          <a:ea typeface="新細明體" charset="-120"/>
                          <a:cs typeface="Times New Roman" pitchFamily="18" charset="0"/>
                        </a:rPr>
                        <m:t>𝑇</m:t>
                      </m:r>
                      <m:r>
                        <a:rPr lang="en-US" altLang="zh-TW" sz="3000" b="0" i="1" smtClean="0">
                          <a:solidFill>
                            <a:srgbClr val="FF0000"/>
                          </a:solidFill>
                          <a:latin typeface="Cambria Math"/>
                          <a:ea typeface="新細明體" charset="-120"/>
                          <a:cs typeface="Times New Roman" pitchFamily="18" charset="0"/>
                        </a:rPr>
                        <m:t>/</m:t>
                      </m:r>
                      <m:r>
                        <a:rPr lang="en-US" altLang="zh-TW" sz="3000" b="0" i="1" smtClean="0">
                          <a:solidFill>
                            <a:srgbClr val="FF0000"/>
                          </a:solidFill>
                          <a:latin typeface="Cambria Math"/>
                          <a:ea typeface="新細明體" charset="-120"/>
                          <a:cs typeface="Times New Roman" pitchFamily="18" charset="0"/>
                        </a:rPr>
                        <m:t>𝑁</m:t>
                      </m:r>
                    </m:oMath>
                  </m:oMathPara>
                </a14:m>
                <a:endParaRPr lang="zh-TW" altLang="en-US" sz="3000" i="1" dirty="0">
                  <a:solidFill>
                    <a:srgbClr val="FF0000"/>
                  </a:solidFill>
                  <a:latin typeface="Times New Roman" pitchFamily="18" charset="0"/>
                  <a:ea typeface="新細明體" charset="-12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304" y="5157192"/>
                <a:ext cx="1008112" cy="55399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51520" y="1484784"/>
                <a:ext cx="4536504" cy="331667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3000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3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3000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altLang="zh-TW" sz="30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3000" b="0" i="1" smtClean="0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altLang="zh-TW" sz="3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30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3000" i="1">
                              <a:latin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3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3000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30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30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altLang="zh-TW" sz="3000" i="1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altLang="zh-TW" sz="3000" b="0" i="1" smtClean="0">
                        <a:latin typeface="Cambria Math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3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3000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altLang="zh-TW" sz="3000" i="1">
                        <a:latin typeface="Cambria Math"/>
                      </a:rPr>
                      <m:t>=</m:t>
                    </m:r>
                  </m:oMath>
                </a14:m>
                <a:r>
                  <a:rPr lang="en-US" altLang="zh-TW" sz="3000" dirty="0"/>
                  <a:t> </a:t>
                </a:r>
                <a14:m>
                  <m:oMath xmlns:m="http://schemas.openxmlformats.org/officeDocument/2006/math">
                    <m:r>
                      <a:rPr lang="en-US" altLang="zh-TW" sz="3000" b="0" i="1" smtClean="0">
                        <a:latin typeface="Cambria Math"/>
                      </a:rPr>
                      <m:t>𝑏</m:t>
                    </m:r>
                    <m:sSup>
                      <m:sSupPr>
                        <m:ctrlPr>
                          <a:rPr lang="en-US" altLang="zh-TW" sz="3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30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3000" i="1">
                            <a:latin typeface="Cambria Math"/>
                          </a:rPr>
                          <m:t>𝑗</m:t>
                        </m:r>
                        <m:r>
                          <a:rPr lang="en-US" altLang="zh-TW" sz="30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TW" sz="3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sz="30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30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3000" b="0" i="1" smtClean="0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altLang="zh-TW" sz="3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TW" sz="3000" i="1">
                                <a:latin typeface="Cambria Math"/>
                              </a:rPr>
                              <m:t>2</m:t>
                            </m:r>
                            <m:r>
                              <a:rPr lang="zh-TW" altLang="en-US" sz="3000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altLang="zh-TW" sz="3000" i="1">
                                <a:latin typeface="Cambria Math"/>
                              </a:rPr>
                              <m:t>𝑁</m:t>
                            </m:r>
                          </m:den>
                        </m:f>
                        <m:r>
                          <a:rPr lang="en-US" altLang="zh-TW" sz="3000" b="0" i="1" smtClean="0">
                            <a:latin typeface="Cambria Math"/>
                          </a:rPr>
                          <m:t>)</m:t>
                        </m:r>
                        <m:r>
                          <a:rPr lang="en-US" altLang="zh-TW" sz="3000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altLang="zh-TW" sz="3000" i="1" dirty="0" smtClean="0">
                  <a:latin typeface="Cambria Math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altLang="zh-TW" sz="3000" b="0" i="1" smtClean="0">
                        <a:latin typeface="Cambria Math"/>
                      </a:rPr>
                      <m:t>𝑧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3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3000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altLang="zh-TW" sz="3000" b="0" i="1" smtClean="0">
                        <a:latin typeface="Cambria Math"/>
                      </a:rPr>
                      <m:t>=</m:t>
                    </m:r>
                    <m:r>
                      <a:rPr lang="en-US" altLang="zh-TW" sz="3000" i="1">
                        <a:latin typeface="Cambria Math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3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3000" i="1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TW" sz="3000" b="1" i="1" dirty="0" smtClean="0"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+</a:t>
                </a:r>
                <a:r>
                  <a:rPr lang="en-US" altLang="zh-TW" sz="3000" dirty="0"/>
                  <a:t> </a:t>
                </a:r>
                <a14:m>
                  <m:oMath xmlns:m="http://schemas.openxmlformats.org/officeDocument/2006/math">
                    <m:r>
                      <a:rPr lang="en-US" altLang="zh-TW" sz="3000" i="1">
                        <a:latin typeface="Cambria Math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3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3000" i="1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endParaRPr lang="en-US" altLang="zh-TW" sz="3000" b="1" i="1" dirty="0" smtClean="0">
                  <a:latin typeface="Times New Roman" pitchFamily="18" charset="0"/>
                  <a:ea typeface="新細明體" charset="-12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30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𝑧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3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30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𝑘𝑁</m:t>
                          </m:r>
                        </m:e>
                      </m:d>
                      <m:r>
                        <a:rPr lang="en-US" altLang="zh-TW" sz="3000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zh-TW" sz="30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30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altLang="zh-TW" sz="30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r>
                        <a:rPr lang="en-US" altLang="zh-TW" sz="30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𝑏</m:t>
                      </m:r>
                      <m:r>
                        <a:rPr lang="en-US" altLang="zh-TW" sz="30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  <m:sSup>
                        <m:sSupPr>
                          <m:ctrlPr>
                            <a:rPr lang="en-US" altLang="zh-TW" sz="3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3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3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30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30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30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30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𝑘𝑁</m:t>
                          </m:r>
                        </m:sup>
                      </m:sSup>
                    </m:oMath>
                  </m:oMathPara>
                </a14:m>
                <a:endParaRPr lang="zh-TW" altLang="en-US" sz="3000" b="1" i="1" dirty="0">
                  <a:solidFill>
                    <a:srgbClr val="002060"/>
                  </a:solidFill>
                  <a:latin typeface="Times New Roman" pitchFamily="18" charset="0"/>
                  <a:ea typeface="新細明體" charset="-12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484784"/>
                <a:ext cx="4536504" cy="33166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699792" y="1269921"/>
                <a:ext cx="617926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i="1">
                          <a:solidFill>
                            <a:srgbClr val="FF0000"/>
                          </a:solidFill>
                          <a:latin typeface="Cambria Math"/>
                        </a:rPr>
                        <m:t>𝑘𝑁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1269921"/>
                <a:ext cx="617926" cy="43088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線接點 7"/>
          <p:cNvCxnSpPr/>
          <p:nvPr/>
        </p:nvCxnSpPr>
        <p:spPr>
          <a:xfrm flipH="1">
            <a:off x="2627784" y="1609808"/>
            <a:ext cx="144016" cy="144016"/>
          </a:xfrm>
          <a:prstGeom prst="line">
            <a:avLst/>
          </a:prstGeom>
          <a:ln w="3810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3450018" y="2134017"/>
                <a:ext cx="617926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i="1">
                          <a:solidFill>
                            <a:srgbClr val="FF0000"/>
                          </a:solidFill>
                          <a:latin typeface="Cambria Math"/>
                        </a:rPr>
                        <m:t>𝑘</m:t>
                      </m:r>
                      <m:r>
                        <a:rPr lang="en-US" altLang="zh-TW" sz="22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0018" y="2134017"/>
                <a:ext cx="617926" cy="43088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線接點 12"/>
          <p:cNvCxnSpPr/>
          <p:nvPr/>
        </p:nvCxnSpPr>
        <p:spPr>
          <a:xfrm flipH="1">
            <a:off x="3666042" y="2196530"/>
            <a:ext cx="288032" cy="288032"/>
          </a:xfrm>
          <a:prstGeom prst="line">
            <a:avLst/>
          </a:prstGeom>
          <a:ln w="1905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 flipH="1">
            <a:off x="2780267" y="2869870"/>
            <a:ext cx="288032" cy="144016"/>
          </a:xfrm>
          <a:prstGeom prst="line">
            <a:avLst/>
          </a:prstGeom>
          <a:ln w="1905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 flipH="1">
            <a:off x="3386004" y="2492896"/>
            <a:ext cx="144016" cy="144016"/>
          </a:xfrm>
          <a:prstGeom prst="line">
            <a:avLst/>
          </a:prstGeom>
          <a:ln w="3810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矩形 1"/>
          <p:cNvSpPr>
            <a:spLocks noChangeArrowheads="1"/>
          </p:cNvSpPr>
          <p:nvPr/>
        </p:nvSpPr>
        <p:spPr bwMode="auto">
          <a:xfrm>
            <a:off x="0" y="1597025"/>
            <a:ext cx="914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9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Completely in parallel with impulse train sampling of continuous-time signals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187" name="矩形 2"/>
          <p:cNvSpPr>
            <a:spLocks noChangeArrowheads="1"/>
          </p:cNvSpPr>
          <p:nvPr/>
        </p:nvSpPr>
        <p:spPr bwMode="auto">
          <a:xfrm>
            <a:off x="0" y="0"/>
            <a:ext cx="91440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58775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38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Impulse Train Sampling of Discrete-time </a:t>
            </a:r>
          </a:p>
          <a:p>
            <a:pPr eaLnBrk="1" hangingPunct="1">
              <a:buSzPct val="70000"/>
            </a:pPr>
            <a:r>
              <a:rPr kumimoji="0" lang="en-US" altLang="zh-TW" sz="38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Signals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0" y="2492375"/>
                <a:ext cx="9144000" cy="214731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L="1371600" lvl="1" indent="-457200" fontAlgn="auto">
                  <a:lnSpc>
                    <a:spcPct val="90000"/>
                  </a:lnSpc>
                  <a:spcBef>
                    <a:spcPts val="1200"/>
                  </a:spcBef>
                  <a:spcAft>
                    <a:spcPts val="0"/>
                  </a:spcAft>
                  <a:buSzPct val="100000"/>
                  <a:buFont typeface="Arial" pitchFamily="34" charset="0"/>
                  <a:buChar char="–"/>
                  <a:defRPr/>
                </a:pPr>
                <a:r>
                  <a:rPr kumimoji="0" lang="el-GR" altLang="zh-TW" sz="2800" i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ω</a:t>
                </a:r>
                <a:r>
                  <a:rPr kumimoji="0" lang="en-US" altLang="zh-TW" sz="2800" i="1" kern="100" baseline="-25000" dirty="0">
                    <a:solidFill>
                      <a:srgbClr val="000000"/>
                    </a:solidFill>
                    <a:latin typeface="Times New Roman" pitchFamily="18" charset="0"/>
                    <a:ea typeface="標楷體"/>
                    <a:cs typeface="Times New Roman" pitchFamily="18" charset="0"/>
                  </a:rPr>
                  <a:t>s</a:t>
                </a:r>
                <a:r>
                  <a:rPr kumimoji="0" lang="en-US" altLang="zh-TW" sz="2800" kern="100" dirty="0">
                    <a:solidFill>
                      <a:srgbClr val="000000"/>
                    </a:solidFill>
                    <a:latin typeface="Times New Roman" pitchFamily="18" charset="0"/>
                    <a:ea typeface="標楷體"/>
                    <a:cs typeface="Times New Roman" pitchFamily="18" charset="0"/>
                  </a:rPr>
                  <a:t> &gt; 2</a:t>
                </a:r>
                <a:r>
                  <a:rPr kumimoji="0" lang="el-GR" altLang="zh-TW" sz="2800" i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ω</a:t>
                </a:r>
                <a:r>
                  <a:rPr kumimoji="0" lang="en-US" altLang="zh-TW" sz="2800" i="1" kern="100" baseline="-25000" dirty="0">
                    <a:solidFill>
                      <a:srgbClr val="000000"/>
                    </a:solidFill>
                    <a:latin typeface="Times New Roman" pitchFamily="18" charset="0"/>
                    <a:ea typeface="標楷體"/>
                    <a:cs typeface="Times New Roman" pitchFamily="18" charset="0"/>
                  </a:rPr>
                  <a:t>M</a:t>
                </a:r>
                <a:r>
                  <a:rPr kumimoji="0" lang="en-US" altLang="zh-TW" sz="2800" kern="100" dirty="0">
                    <a:solidFill>
                      <a:srgbClr val="000000"/>
                    </a:solidFill>
                    <a:latin typeface="Times New Roman" pitchFamily="18" charset="0"/>
                    <a:ea typeface="標楷體"/>
                    <a:cs typeface="Times New Roman" pitchFamily="18" charset="0"/>
                  </a:rPr>
                  <a:t>, no </a:t>
                </a:r>
                <a:r>
                  <a:rPr kumimoji="0" lang="en-US" altLang="zh-TW" sz="2800" kern="100" dirty="0" smtClean="0">
                    <a:solidFill>
                      <a:srgbClr val="000000"/>
                    </a:solidFill>
                    <a:latin typeface="Times New Roman" pitchFamily="18" charset="0"/>
                    <a:ea typeface="標楷體"/>
                    <a:cs typeface="Times New Roman" pitchFamily="18" charset="0"/>
                  </a:rPr>
                  <a:t>aliasing, </a:t>
                </a:r>
                <a:r>
                  <a:rPr kumimoji="0" lang="el-GR" altLang="zh-TW" sz="2800" i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ω</a:t>
                </a:r>
                <a:r>
                  <a:rPr kumimoji="0" lang="en-US" altLang="zh-TW" sz="2800" i="1" kern="100" baseline="-25000" dirty="0" smtClean="0">
                    <a:solidFill>
                      <a:srgbClr val="000000"/>
                    </a:solidFill>
                    <a:latin typeface="Times New Roman" pitchFamily="18" charset="0"/>
                    <a:ea typeface="標楷體"/>
                    <a:cs typeface="Times New Roman" pitchFamily="18" charset="0"/>
                  </a:rPr>
                  <a:t>s </a:t>
                </a:r>
                <a:r>
                  <a:rPr kumimoji="0" lang="en-US" altLang="zh-TW" sz="2800" kern="100" dirty="0" smtClean="0">
                    <a:solidFill>
                      <a:srgbClr val="000000"/>
                    </a:solidFill>
                    <a:latin typeface="Times New Roman" pitchFamily="18" charset="0"/>
                    <a:ea typeface="標楷體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kumimoji="0" lang="en-US" altLang="zh-TW" sz="2800" i="1" kern="100" smtClean="0">
                            <a:solidFill>
                              <a:srgbClr val="000000"/>
                            </a:solidFill>
                            <a:latin typeface="Cambria Math"/>
                            <a:ea typeface="標楷體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kumimoji="0" lang="en-US" altLang="zh-TW" sz="2800" i="1" kern="10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標楷體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kumimoji="0" lang="en-US" altLang="zh-TW" sz="2800" b="0" i="1" kern="10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標楷體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kumimoji="0" lang="zh-TW" altLang="en-US" sz="2800" b="0" i="1" kern="10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標楷體"/>
                                <a:cs typeface="Times New Roman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kumimoji="0" lang="en-US" altLang="zh-TW" sz="2800" b="0" i="1" kern="10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標楷體"/>
                                <a:cs typeface="Times New Roman" pitchFamily="18" charset="0"/>
                              </a:rPr>
                              <m:t>𝑁</m:t>
                            </m:r>
                          </m:den>
                        </m:f>
                      </m:e>
                    </m:box>
                  </m:oMath>
                </a14:m>
                <a:endParaRPr kumimoji="0" lang="en-US" altLang="zh-TW" sz="2800" kern="100" dirty="0">
                  <a:solidFill>
                    <a:srgbClr val="000000"/>
                  </a:solidFill>
                  <a:latin typeface="Times New Roman" pitchFamily="18" charset="0"/>
                  <a:ea typeface="標楷體"/>
                  <a:cs typeface="Times New Roman" pitchFamily="18" charset="0"/>
                </a:endParaRPr>
              </a:p>
              <a:p>
                <a:pPr marL="1371600" lvl="1" fontAlgn="auto">
                  <a:spcBef>
                    <a:spcPts val="1200"/>
                  </a:spcBef>
                  <a:spcAft>
                    <a:spcPts val="0"/>
                  </a:spcAft>
                  <a:buSzPct val="100000"/>
                  <a:defRPr/>
                </a:pPr>
                <a:r>
                  <a:rPr kumimoji="0" lang="en-US" altLang="zh-TW" sz="2800" i="1" kern="100" dirty="0">
                    <a:solidFill>
                      <a:srgbClr val="000000"/>
                    </a:solidFill>
                    <a:latin typeface="Times New Roman" pitchFamily="18" charset="0"/>
                    <a:ea typeface="標楷體"/>
                    <a:cs typeface="Times New Roman" pitchFamily="18" charset="0"/>
                  </a:rPr>
                  <a:t>x</a:t>
                </a:r>
                <a:r>
                  <a:rPr kumimoji="0" lang="en-US" altLang="zh-TW" sz="2800" kern="100" dirty="0">
                    <a:solidFill>
                      <a:srgbClr val="000000"/>
                    </a:solidFill>
                    <a:latin typeface="Times New Roman" pitchFamily="18" charset="0"/>
                    <a:ea typeface="標楷體"/>
                    <a:cs typeface="Times New Roman" pitchFamily="18" charset="0"/>
                  </a:rPr>
                  <a:t>[</a:t>
                </a:r>
                <a:r>
                  <a:rPr kumimoji="0" lang="en-US" altLang="zh-TW" sz="2800" i="1" kern="100" dirty="0">
                    <a:solidFill>
                      <a:srgbClr val="000000"/>
                    </a:solidFill>
                    <a:latin typeface="Times New Roman" pitchFamily="18" charset="0"/>
                    <a:ea typeface="標楷體"/>
                    <a:cs typeface="Times New Roman" pitchFamily="18" charset="0"/>
                  </a:rPr>
                  <a:t>n</a:t>
                </a:r>
                <a:r>
                  <a:rPr kumimoji="0" lang="en-US" altLang="zh-TW" sz="2800" kern="100" dirty="0">
                    <a:solidFill>
                      <a:srgbClr val="000000"/>
                    </a:solidFill>
                    <a:latin typeface="Times New Roman" pitchFamily="18" charset="0"/>
                    <a:ea typeface="標楷體"/>
                    <a:cs typeface="Times New Roman" pitchFamily="18" charset="0"/>
                  </a:rPr>
                  <a:t>] can be exactly recovered from </a:t>
                </a:r>
                <a:r>
                  <a:rPr kumimoji="0" lang="en-US" altLang="zh-TW" sz="2800" i="1" kern="100" dirty="0" err="1">
                    <a:solidFill>
                      <a:srgbClr val="000000"/>
                    </a:solidFill>
                    <a:latin typeface="Times New Roman" pitchFamily="18" charset="0"/>
                    <a:ea typeface="標楷體"/>
                    <a:cs typeface="Times New Roman" pitchFamily="18" charset="0"/>
                  </a:rPr>
                  <a:t>x</a:t>
                </a:r>
                <a:r>
                  <a:rPr kumimoji="0" lang="en-US" altLang="zh-TW" sz="2800" i="1" kern="100" baseline="-25000" dirty="0" err="1">
                    <a:solidFill>
                      <a:srgbClr val="000000"/>
                    </a:solidFill>
                    <a:latin typeface="Times New Roman" pitchFamily="18" charset="0"/>
                    <a:ea typeface="標楷體"/>
                    <a:cs typeface="Times New Roman" pitchFamily="18" charset="0"/>
                  </a:rPr>
                  <a:t>p</a:t>
                </a:r>
                <a:r>
                  <a:rPr kumimoji="0" lang="en-US" altLang="zh-TW" sz="2800" kern="100" dirty="0">
                    <a:solidFill>
                      <a:srgbClr val="000000"/>
                    </a:solidFill>
                    <a:latin typeface="Times New Roman" pitchFamily="18" charset="0"/>
                    <a:ea typeface="標楷體"/>
                    <a:cs typeface="Times New Roman" pitchFamily="18" charset="0"/>
                  </a:rPr>
                  <a:t>[</a:t>
                </a:r>
                <a:r>
                  <a:rPr kumimoji="0" lang="en-US" altLang="zh-TW" sz="2800" i="1" kern="100" dirty="0">
                    <a:solidFill>
                      <a:srgbClr val="000000"/>
                    </a:solidFill>
                    <a:latin typeface="Times New Roman" pitchFamily="18" charset="0"/>
                    <a:ea typeface="標楷體"/>
                    <a:cs typeface="Times New Roman" pitchFamily="18" charset="0"/>
                  </a:rPr>
                  <a:t>n</a:t>
                </a:r>
                <a:r>
                  <a:rPr kumimoji="0" lang="en-US" altLang="zh-TW" sz="2800" kern="100" dirty="0">
                    <a:solidFill>
                      <a:srgbClr val="000000"/>
                    </a:solidFill>
                    <a:latin typeface="Times New Roman" pitchFamily="18" charset="0"/>
                    <a:ea typeface="標楷體"/>
                    <a:cs typeface="Times New Roman" pitchFamily="18" charset="0"/>
                  </a:rPr>
                  <a:t>] by a </a:t>
                </a:r>
                <a:r>
                  <a:rPr kumimoji="0" lang="en-US" altLang="zh-TW" sz="2800" kern="100" dirty="0" err="1">
                    <a:solidFill>
                      <a:srgbClr val="000000"/>
                    </a:solidFill>
                    <a:latin typeface="Times New Roman" pitchFamily="18" charset="0"/>
                    <a:ea typeface="標楷體"/>
                    <a:cs typeface="Times New Roman" pitchFamily="18" charset="0"/>
                  </a:rPr>
                  <a:t>lowpass</a:t>
                </a:r>
                <a:r>
                  <a:rPr kumimoji="0" lang="en-US" altLang="zh-TW" sz="2800" kern="100" dirty="0">
                    <a:solidFill>
                      <a:srgbClr val="000000"/>
                    </a:solidFill>
                    <a:latin typeface="Times New Roman" pitchFamily="18" charset="0"/>
                    <a:ea typeface="標楷體"/>
                    <a:cs typeface="Times New Roman" pitchFamily="18" charset="0"/>
                  </a:rPr>
                  <a:t> filter</a:t>
                </a:r>
              </a:p>
              <a:p>
                <a:pPr marL="1371600" lvl="1" fontAlgn="auto">
                  <a:spcBef>
                    <a:spcPts val="1200"/>
                  </a:spcBef>
                  <a:spcAft>
                    <a:spcPts val="0"/>
                  </a:spcAft>
                  <a:buSzPct val="100000"/>
                  <a:defRPr/>
                </a:pPr>
                <a:r>
                  <a:rPr kumimoji="0" lang="en-US" altLang="zh-TW" sz="2800" kern="100" dirty="0">
                    <a:solidFill>
                      <a:srgbClr val="000000"/>
                    </a:solidFill>
                    <a:latin typeface="Times New Roman" pitchFamily="18" charset="0"/>
                    <a:ea typeface="標楷體"/>
                    <a:cs typeface="Times New Roman" pitchFamily="18" charset="0"/>
                  </a:rPr>
                  <a:t>With Gain </a:t>
                </a:r>
                <a:r>
                  <a:rPr kumimoji="0" lang="en-US" altLang="zh-TW" sz="2800" i="1" kern="100" dirty="0">
                    <a:solidFill>
                      <a:srgbClr val="000000"/>
                    </a:solidFill>
                    <a:latin typeface="Times New Roman" pitchFamily="18" charset="0"/>
                    <a:ea typeface="標楷體"/>
                    <a:cs typeface="Times New Roman" pitchFamily="18" charset="0"/>
                  </a:rPr>
                  <a:t>N</a:t>
                </a:r>
                <a:r>
                  <a:rPr kumimoji="0" lang="en-US" altLang="zh-TW" sz="2800" kern="100" dirty="0">
                    <a:solidFill>
                      <a:srgbClr val="000000"/>
                    </a:solidFill>
                    <a:latin typeface="Times New Roman" pitchFamily="18" charset="0"/>
                    <a:ea typeface="標楷體"/>
                    <a:cs typeface="Times New Roman" pitchFamily="18" charset="0"/>
                  </a:rPr>
                  <a:t> and cutoff frequency </a:t>
                </a:r>
                <a:r>
                  <a:rPr kumimoji="0" lang="el-GR" altLang="zh-TW" sz="2800" i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ω</a:t>
                </a:r>
                <a:r>
                  <a:rPr kumimoji="0" lang="en-US" altLang="zh-TW" sz="2800" i="1" kern="100" baseline="-25000" dirty="0">
                    <a:solidFill>
                      <a:srgbClr val="000000"/>
                    </a:solidFill>
                    <a:latin typeface="Times New Roman" pitchFamily="18" charset="0"/>
                    <a:ea typeface="標楷體"/>
                    <a:cs typeface="Times New Roman" pitchFamily="18" charset="0"/>
                  </a:rPr>
                  <a:t>M</a:t>
                </a:r>
                <a:r>
                  <a:rPr kumimoji="0" lang="en-US" altLang="zh-TW" sz="2800" kern="100" dirty="0">
                    <a:solidFill>
                      <a:srgbClr val="000000"/>
                    </a:solidFill>
                    <a:latin typeface="Times New Roman" pitchFamily="18" charset="0"/>
                    <a:ea typeface="標楷體"/>
                    <a:cs typeface="Times New Roman" pitchFamily="18" charset="0"/>
                  </a:rPr>
                  <a:t> &lt;</a:t>
                </a:r>
                <a:r>
                  <a:rPr kumimoji="0" lang="el-GR" altLang="zh-TW" sz="2800" i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ω</a:t>
                </a:r>
                <a:r>
                  <a:rPr kumimoji="0" lang="en-US" altLang="zh-TW" sz="2800" i="1" kern="100" baseline="-25000" dirty="0">
                    <a:solidFill>
                      <a:srgbClr val="000000"/>
                    </a:solidFill>
                    <a:latin typeface="Times New Roman" pitchFamily="18" charset="0"/>
                    <a:ea typeface="標楷體"/>
                    <a:cs typeface="Times New Roman" pitchFamily="18" charset="0"/>
                  </a:rPr>
                  <a:t>c</a:t>
                </a:r>
                <a:r>
                  <a:rPr kumimoji="0" lang="en-US" altLang="zh-TW" sz="2800" kern="100" dirty="0">
                    <a:solidFill>
                      <a:srgbClr val="000000"/>
                    </a:solidFill>
                    <a:latin typeface="Times New Roman" pitchFamily="18" charset="0"/>
                    <a:ea typeface="標楷體"/>
                    <a:cs typeface="Times New Roman" pitchFamily="18" charset="0"/>
                  </a:rPr>
                  <a:t> &lt;</a:t>
                </a:r>
                <a:r>
                  <a:rPr kumimoji="0" lang="el-GR" altLang="zh-TW" sz="2800" i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ω</a:t>
                </a:r>
                <a:r>
                  <a:rPr kumimoji="0" lang="en-US" altLang="zh-TW" sz="2800" i="1" kern="100" baseline="-25000" dirty="0">
                    <a:solidFill>
                      <a:srgbClr val="000000"/>
                    </a:solidFill>
                    <a:latin typeface="Times New Roman" pitchFamily="18" charset="0"/>
                    <a:ea typeface="標楷體"/>
                    <a:cs typeface="Times New Roman" pitchFamily="18" charset="0"/>
                  </a:rPr>
                  <a:t>s</a:t>
                </a:r>
                <a:r>
                  <a:rPr kumimoji="0" lang="en-US" altLang="zh-TW" sz="2800" i="1" kern="100" dirty="0">
                    <a:solidFill>
                      <a:srgbClr val="000000"/>
                    </a:solidFill>
                    <a:latin typeface="Times New Roman" pitchFamily="18" charset="0"/>
                    <a:ea typeface="標楷體"/>
                    <a:cs typeface="Times New Roman" pitchFamily="18" charset="0"/>
                  </a:rPr>
                  <a:t>-</a:t>
                </a:r>
                <a:r>
                  <a:rPr kumimoji="0" lang="el-GR" altLang="zh-TW" sz="2800" i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ω</a:t>
                </a:r>
                <a:r>
                  <a:rPr kumimoji="0" lang="en-US" altLang="zh-TW" sz="2800" i="1" kern="100" baseline="-25000" dirty="0">
                    <a:solidFill>
                      <a:srgbClr val="000000"/>
                    </a:solidFill>
                    <a:latin typeface="Times New Roman" pitchFamily="18" charset="0"/>
                    <a:ea typeface="標楷體"/>
                    <a:cs typeface="Times New Roman" pitchFamily="18" charset="0"/>
                  </a:rPr>
                  <a:t>M</a:t>
                </a:r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492375"/>
                <a:ext cx="9144000" cy="2147319"/>
              </a:xfrm>
              <a:prstGeom prst="rect">
                <a:avLst/>
              </a:prstGeom>
              <a:blipFill rotWithShape="1">
                <a:blip r:embed="rId3"/>
                <a:stretch>
                  <a:fillRect t="-4545" b="-56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189" name="矩形 4"/>
          <p:cNvSpPr>
            <a:spLocks noChangeArrowheads="1"/>
          </p:cNvSpPr>
          <p:nvPr/>
        </p:nvSpPr>
        <p:spPr bwMode="auto">
          <a:xfrm>
            <a:off x="0" y="4551363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414463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buSzPct val="70000"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Fig. 7.33, p.548 of text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0" y="5084763"/>
            <a:ext cx="9144000" cy="16938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l-GR" altLang="zh-TW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kumimoji="0" lang="en-US" altLang="zh-TW" sz="2800" i="1" kern="100" baseline="-250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 </a:t>
            </a:r>
            <a:r>
              <a:rPr kumimoji="0" lang="en-US" altLang="zh-TW" sz="2800" kern="100" dirty="0" smtClean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&lt; 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2</a:t>
            </a:r>
            <a:r>
              <a:rPr kumimoji="0" lang="el-GR" altLang="zh-TW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kumimoji="0" lang="en-US" altLang="zh-TW" sz="2800" i="1" kern="100" baseline="-250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M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, aliasing occurs</a:t>
            </a:r>
          </a:p>
          <a:p>
            <a:pPr marL="137160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filter output    </a:t>
            </a:r>
            <a:r>
              <a:rPr kumimoji="0" lang="en-US" altLang="zh-TW" sz="2800" i="1" kern="100" dirty="0" err="1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x</a:t>
            </a:r>
            <a:r>
              <a:rPr kumimoji="0" lang="en-US" altLang="zh-TW" sz="2800" i="1" kern="100" baseline="-25000" dirty="0" err="1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r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[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n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] 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  <a:cs typeface="Times New Roman"/>
              </a:rPr>
              <a:t>≠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  <a:cs typeface="Times New Roman"/>
              </a:rPr>
              <a:t>x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  <a:cs typeface="Times New Roman"/>
              </a:rPr>
              <a:t>[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  <a:cs typeface="Times New Roman"/>
              </a:rPr>
              <a:t>n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  <a:cs typeface="Times New Roman"/>
              </a:rPr>
              <a:t>]</a:t>
            </a:r>
            <a:endParaRPr kumimoji="0" lang="en-US" altLang="zh-TW" sz="2800" kern="100" dirty="0">
              <a:solidFill>
                <a:srgbClr val="000000"/>
              </a:solidFill>
              <a:latin typeface="Times New Roman" pitchFamily="18" charset="0"/>
              <a:ea typeface="標楷體"/>
              <a:cs typeface="Times New Roman" pitchFamily="18" charset="0"/>
            </a:endParaRPr>
          </a:p>
          <a:p>
            <a:pPr marL="137160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but    </a:t>
            </a:r>
            <a:r>
              <a:rPr kumimoji="0" lang="en-US" altLang="zh-TW" sz="2800" i="1" kern="100" dirty="0" err="1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x</a:t>
            </a:r>
            <a:r>
              <a:rPr kumimoji="0" lang="en-US" altLang="zh-TW" sz="2800" i="1" kern="100" baseline="-25000" dirty="0" err="1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r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[</a:t>
            </a:r>
            <a:r>
              <a:rPr kumimoji="0" lang="en-US" altLang="zh-TW" sz="2800" i="1" kern="100" dirty="0" err="1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kN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] =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x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[</a:t>
            </a:r>
            <a:r>
              <a:rPr kumimoji="0" lang="en-US" altLang="zh-TW" sz="2800" i="1" kern="100" dirty="0" err="1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kN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],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k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=0, 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  <a:cs typeface="Times New Roman"/>
              </a:rPr>
              <a:t>±1, ±2, ……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 </a:t>
            </a:r>
            <a:endParaRPr kumimoji="0" lang="en-US" altLang="zh-TW" sz="2800" i="1" kern="100" baseline="-25000" dirty="0">
              <a:solidFill>
                <a:srgbClr val="000000"/>
              </a:solidFill>
              <a:latin typeface="Times New Roman" pitchFamily="18" charset="0"/>
              <a:ea typeface="標楷體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15888"/>
            <a:ext cx="4741862" cy="658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矩形 1"/>
          <p:cNvSpPr>
            <a:spLocks noChangeArrowheads="1"/>
          </p:cNvSpPr>
          <p:nvPr/>
        </p:nvSpPr>
        <p:spPr bwMode="auto">
          <a:xfrm>
            <a:off x="0" y="162880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SzPct val="70000"/>
              <a:buFont typeface="Wingdings" pitchFamily="2" charset="2"/>
              <a:buChar char="l"/>
            </a:pPr>
            <a:r>
              <a:rPr kumimoji="0" lang="en-US" altLang="zh-TW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Interpolation</a:t>
            </a:r>
            <a:endParaRPr kumimoji="0" lang="zh-TW" altLang="zh-TW" sz="2800" i="1" baseline="-25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235" name="矩形 2"/>
          <p:cNvSpPr>
            <a:spLocks noChangeArrowheads="1"/>
          </p:cNvSpPr>
          <p:nvPr/>
        </p:nvSpPr>
        <p:spPr bwMode="auto">
          <a:xfrm>
            <a:off x="0" y="0"/>
            <a:ext cx="91440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58775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38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Impulse Train Sampling of Discrete-time </a:t>
            </a:r>
          </a:p>
          <a:p>
            <a:pPr eaLnBrk="1" hangingPunct="1">
              <a:buSzPct val="70000"/>
            </a:pPr>
            <a:r>
              <a:rPr kumimoji="0" lang="en-US" altLang="zh-TW" sz="38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Signals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0" y="2204864"/>
            <a:ext cx="9144000" cy="4524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–"/>
              <a:defRPr/>
            </a:pPr>
            <a:r>
              <a:rPr kumimoji="0" lang="en-US" altLang="zh-TW" sz="26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h</a:t>
            </a:r>
            <a:r>
              <a:rPr kumimoji="0" lang="en-US" altLang="zh-TW" sz="26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[</a:t>
            </a:r>
            <a:r>
              <a:rPr kumimoji="0" lang="en-US" altLang="zh-TW" sz="26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n</a:t>
            </a:r>
            <a:r>
              <a:rPr kumimoji="0" lang="en-US" altLang="zh-TW" sz="26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] : impulse response of the </a:t>
            </a:r>
            <a:r>
              <a:rPr kumimoji="0" lang="en-US" altLang="zh-TW" sz="2600" kern="100" dirty="0" err="1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lowpass</a:t>
            </a:r>
            <a:r>
              <a:rPr kumimoji="0" lang="en-US" altLang="zh-TW" sz="26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 filter</a:t>
            </a:r>
          </a:p>
        </p:txBody>
      </p:sp>
      <p:graphicFrame>
        <p:nvGraphicFramePr>
          <p:cNvPr id="95237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5930624"/>
              </p:ext>
            </p:extLst>
          </p:nvPr>
        </p:nvGraphicFramePr>
        <p:xfrm>
          <a:off x="1612756" y="2630537"/>
          <a:ext cx="418338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83" name="方程式" r:id="rId4" imgW="2324100" imgH="1270000" progId="Equation.3">
                  <p:embed/>
                </p:oleObj>
              </mc:Choice>
              <mc:Fallback>
                <p:oleObj name="方程式" r:id="rId4" imgW="2324100" imgH="1270000" progId="Equation.3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2756" y="2630537"/>
                        <a:ext cx="418338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0" y="4869160"/>
            <a:ext cx="9144000" cy="4524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6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in general a practical filter </a:t>
            </a:r>
            <a:r>
              <a:rPr kumimoji="0" lang="en-US" altLang="zh-TW" sz="2600" i="1" kern="100" dirty="0" err="1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h</a:t>
            </a:r>
            <a:r>
              <a:rPr kumimoji="0" lang="en-US" altLang="zh-TW" sz="2600" i="1" kern="100" baseline="-25000" dirty="0" err="1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r</a:t>
            </a:r>
            <a:r>
              <a:rPr kumimoji="0" lang="en-US" altLang="zh-TW" sz="26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[</a:t>
            </a:r>
            <a:r>
              <a:rPr kumimoji="0" lang="en-US" altLang="zh-TW" sz="26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n</a:t>
            </a:r>
            <a:r>
              <a:rPr kumimoji="0" lang="en-US" altLang="zh-TW" sz="26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] is used</a:t>
            </a:r>
          </a:p>
        </p:txBody>
      </p:sp>
      <p:graphicFrame>
        <p:nvGraphicFramePr>
          <p:cNvPr id="7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5652577"/>
              </p:ext>
            </p:extLst>
          </p:nvPr>
        </p:nvGraphicFramePr>
        <p:xfrm>
          <a:off x="1657350" y="5511800"/>
          <a:ext cx="3403440" cy="1218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84" name="方程式" r:id="rId6" imgW="1701720" imgH="609480" progId="Equation.3">
                  <p:embed/>
                </p:oleObj>
              </mc:Choice>
              <mc:Fallback>
                <p:oleObj name="方程式" r:id="rId6" imgW="170172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7350" y="5511800"/>
                        <a:ext cx="3403440" cy="12189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41235"/>
            <a:ext cx="7272808" cy="6184109"/>
          </a:xfrm>
          <a:prstGeom prst="rect">
            <a:avLst/>
          </a:prstGeom>
          <a:scene3d>
            <a:camera prst="orthographicFront">
              <a:rot lat="0" lon="0" rev="1800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矩形 1"/>
          <p:cNvSpPr>
            <a:spLocks noChangeArrowheads="1"/>
          </p:cNvSpPr>
          <p:nvPr/>
        </p:nvSpPr>
        <p:spPr bwMode="auto">
          <a:xfrm>
            <a:off x="0" y="908050"/>
            <a:ext cx="914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SzPct val="70000"/>
              <a:buFont typeface="Wingdings" pitchFamily="2" charset="2"/>
              <a:buChar char="l"/>
            </a:pP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Decimation: reducing the sampling frequency by a factor of </a:t>
            </a:r>
            <a:r>
              <a:rPr kumimoji="0" lang="en-US" altLang="zh-TW" sz="3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altLang="zh-TW" sz="3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downsampling</a:t>
            </a: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r>
              <a:rPr kumimoji="0" lang="zh-TW" altLang="en-US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two reversible steps</a:t>
            </a:r>
            <a:endParaRPr kumimoji="0" lang="zh-TW" altLang="zh-TW" sz="3000" i="1" baseline="-25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307" name="矩形 2"/>
          <p:cNvSpPr>
            <a:spLocks noChangeArrowheads="1"/>
          </p:cNvSpPr>
          <p:nvPr/>
        </p:nvSpPr>
        <p:spPr bwMode="auto">
          <a:xfrm>
            <a:off x="0" y="0"/>
            <a:ext cx="91440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58775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38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Decimation/Interpolation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0" y="3796239"/>
            <a:ext cx="9144000" cy="11449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–"/>
              <a:defRPr/>
            </a:pPr>
            <a:r>
              <a:rPr kumimoji="0" lang="en-US" altLang="zh-TW" sz="26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deleting all zero’s between non-zero </a:t>
            </a:r>
            <a:r>
              <a:rPr kumimoji="0" lang="en-US" altLang="zh-TW" sz="2600" kern="100" dirty="0" smtClean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samples to </a:t>
            </a:r>
            <a:r>
              <a:rPr kumimoji="0" lang="en-US" altLang="zh-TW" sz="26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produce a new </a:t>
            </a:r>
            <a:r>
              <a:rPr kumimoji="0" lang="en-US" altLang="zh-TW" sz="2600" kern="100" dirty="0" smtClean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sequence </a:t>
            </a:r>
            <a:r>
              <a:rPr kumimoji="0" lang="en-US" altLang="zh-TW" sz="26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(</a:t>
            </a:r>
            <a:r>
              <a:rPr kumimoji="0" lang="en-US" altLang="zh-TW" sz="2400" kern="100" dirty="0" smtClean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inverse </a:t>
            </a:r>
            <a:r>
              <a:rPr kumimoji="0" lang="en-US" altLang="zh-TW" sz="24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of time expansion property of discrete-time Fourier </a:t>
            </a:r>
            <a:r>
              <a:rPr kumimoji="0" lang="en-US" altLang="zh-TW" sz="2400" kern="100" dirty="0" smtClean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transform)</a:t>
            </a:r>
            <a:endParaRPr kumimoji="0" lang="en-US" altLang="zh-TW" sz="2600" kern="100" dirty="0">
              <a:solidFill>
                <a:srgbClr val="000000"/>
              </a:solidFill>
              <a:latin typeface="Times New Roman" pitchFamily="18" charset="0"/>
              <a:ea typeface="標楷體"/>
              <a:cs typeface="Times New Roman" pitchFamily="18" charset="0"/>
            </a:endParaRPr>
          </a:p>
        </p:txBody>
      </p:sp>
      <p:graphicFrame>
        <p:nvGraphicFramePr>
          <p:cNvPr id="98309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1769361"/>
              </p:ext>
            </p:extLst>
          </p:nvPr>
        </p:nvGraphicFramePr>
        <p:xfrm>
          <a:off x="1369491" y="2564904"/>
          <a:ext cx="4138613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756" name="方程式" r:id="rId4" imgW="1714320" imgH="431640" progId="Equation.3">
                  <p:embed/>
                </p:oleObj>
              </mc:Choice>
              <mc:Fallback>
                <p:oleObj name="方程式" r:id="rId4" imgW="1714320" imgH="431640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9491" y="2564904"/>
                        <a:ext cx="4138613" cy="95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10" name="矩形 5"/>
          <p:cNvSpPr>
            <a:spLocks noChangeArrowheads="1"/>
          </p:cNvSpPr>
          <p:nvPr/>
        </p:nvSpPr>
        <p:spPr bwMode="auto">
          <a:xfrm>
            <a:off x="0" y="6152323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957263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buSzPct val="70000"/>
            </a:pPr>
            <a:r>
              <a:rPr kumimoji="0" lang="en-US" altLang="zh-TW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Fig. 7.34, p.550 of text</a:t>
            </a:r>
          </a:p>
        </p:txBody>
      </p:sp>
      <p:graphicFrame>
        <p:nvGraphicFramePr>
          <p:cNvPr id="2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8388115"/>
              </p:ext>
            </p:extLst>
          </p:nvPr>
        </p:nvGraphicFramePr>
        <p:xfrm>
          <a:off x="1413935" y="4970841"/>
          <a:ext cx="35560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757" name="方程式" r:id="rId6" imgW="1473120" imgH="241200" progId="Equation.3">
                  <p:embed/>
                </p:oleObj>
              </mc:Choice>
              <mc:Fallback>
                <p:oleObj name="方程式" r:id="rId6" imgW="1473120" imgH="241200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3935" y="4970841"/>
                        <a:ext cx="35560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0" y="2060848"/>
            <a:ext cx="9144000" cy="4524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–"/>
              <a:defRPr/>
            </a:pPr>
            <a:r>
              <a:rPr kumimoji="0" lang="en-US" altLang="zh-TW" sz="2600" kern="100" dirty="0" smtClean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taking every N-</a:t>
            </a:r>
            <a:r>
              <a:rPr kumimoji="0" lang="en-US" altLang="zh-TW" sz="2600" kern="100" dirty="0" err="1" smtClean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th</a:t>
            </a:r>
            <a:r>
              <a:rPr kumimoji="0" lang="en-US" altLang="zh-TW" sz="2600" kern="100" dirty="0" smtClean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 sample, leaving </a:t>
            </a:r>
            <a:r>
              <a:rPr kumimoji="0" lang="en-US" altLang="zh-TW" sz="2600" kern="100" dirty="0" err="1" smtClean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zeros</a:t>
            </a:r>
            <a:r>
              <a:rPr kumimoji="0" lang="en-US" altLang="zh-TW" sz="2600" kern="100" dirty="0" smtClean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 in between </a:t>
            </a:r>
            <a:endParaRPr kumimoji="0" lang="en-US" altLang="zh-TW" sz="2600" kern="100" dirty="0">
              <a:solidFill>
                <a:srgbClr val="000000"/>
              </a:solidFill>
              <a:latin typeface="Times New Roman" pitchFamily="18" charset="0"/>
              <a:ea typeface="標楷體"/>
              <a:cs typeface="Times New Roman" pitchFamily="18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0" y="5583700"/>
            <a:ext cx="9144000" cy="4524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–"/>
              <a:defRPr/>
            </a:pPr>
            <a:r>
              <a:rPr kumimoji="0" lang="en-US" altLang="zh-TW" sz="2600" kern="100" dirty="0" smtClean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both steps reversible in both time/frequency domains</a:t>
            </a:r>
            <a:endParaRPr kumimoji="0" lang="en-US" altLang="zh-TW" sz="2600" kern="100" dirty="0">
              <a:solidFill>
                <a:srgbClr val="000000"/>
              </a:solidFill>
              <a:latin typeface="Times New Roman" pitchFamily="18" charset="0"/>
              <a:ea typeface="標楷體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12875"/>
            <a:ext cx="8321675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1412875"/>
            <a:ext cx="8677275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9" name="矩形 2"/>
          <p:cNvSpPr>
            <a:spLocks noChangeArrowheads="1"/>
          </p:cNvSpPr>
          <p:nvPr/>
        </p:nvSpPr>
        <p:spPr bwMode="auto">
          <a:xfrm>
            <a:off x="6796088" y="0"/>
            <a:ext cx="231185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p.38 </a:t>
            </a:r>
            <a:r>
              <a:rPr kumimoji="0" lang="en-US" altLang="zh-TW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5.0)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67" y="207483"/>
            <a:ext cx="7003653" cy="6552000"/>
          </a:xfrm>
          <a:prstGeom prst="rect">
            <a:avLst/>
          </a:prstGeom>
          <a:scene3d>
            <a:camera prst="orthographicFront">
              <a:rot lat="0" lon="0" rev="72000"/>
            </a:camera>
            <a:lightRig rig="threePt" dir="t"/>
          </a:scene3d>
        </p:spPr>
      </p:pic>
      <p:sp>
        <p:nvSpPr>
          <p:cNvPr id="102403" name="矩形 3"/>
          <p:cNvSpPr>
            <a:spLocks noChangeArrowheads="1"/>
          </p:cNvSpPr>
          <p:nvPr/>
        </p:nvSpPr>
        <p:spPr bwMode="auto">
          <a:xfrm>
            <a:off x="6796088" y="0"/>
            <a:ext cx="231185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p.39 </a:t>
            </a:r>
            <a:r>
              <a:rPr kumimoji="0" lang="en-US" altLang="zh-TW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5.0)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0354" name="物件 1"/>
          <p:cNvGraphicFramePr>
            <a:graphicFrameLocks noChangeAspect="1"/>
          </p:cNvGraphicFramePr>
          <p:nvPr/>
        </p:nvGraphicFramePr>
        <p:xfrm>
          <a:off x="1028700" y="333375"/>
          <a:ext cx="4113213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064" name="方程式" r:id="rId3" imgW="1206500" imgH="228600" progId="Equation.3">
                  <p:embed/>
                </p:oleObj>
              </mc:Choice>
              <mc:Fallback>
                <p:oleObj name="方程式" r:id="rId3" imgW="1206500" imgH="228600" progId="Equation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700" y="333375"/>
                        <a:ext cx="4113213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55" name="矩形 2"/>
          <p:cNvSpPr>
            <a:spLocks noChangeArrowheads="1"/>
          </p:cNvSpPr>
          <p:nvPr/>
        </p:nvSpPr>
        <p:spPr bwMode="auto">
          <a:xfrm>
            <a:off x="0" y="1101725"/>
            <a:ext cx="91440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Time Expansion</a:t>
            </a:r>
            <a:endParaRPr kumimoji="0" lang="zh-TW" altLang="zh-TW" sz="3000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0356" name="物件 3"/>
          <p:cNvGraphicFramePr>
            <a:graphicFrameLocks noChangeAspect="1"/>
          </p:cNvGraphicFramePr>
          <p:nvPr/>
        </p:nvGraphicFramePr>
        <p:xfrm>
          <a:off x="1114425" y="1901825"/>
          <a:ext cx="3579813" cy="1382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065" name="方程式" r:id="rId5" imgW="1459866" imgH="609336" progId="Equation.3">
                  <p:embed/>
                </p:oleObj>
              </mc:Choice>
              <mc:Fallback>
                <p:oleObj name="方程式" r:id="rId5" imgW="1459866" imgH="609336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4425" y="1901825"/>
                        <a:ext cx="3579813" cy="1382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57" name="文字方塊 6"/>
          <p:cNvSpPr txBox="1">
            <a:spLocks noChangeArrowheads="1"/>
          </p:cNvSpPr>
          <p:nvPr/>
        </p:nvSpPr>
        <p:spPr bwMode="auto">
          <a:xfrm>
            <a:off x="4438650" y="1870075"/>
            <a:ext cx="272573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2600">
                <a:latin typeface="Times New Roman" pitchFamily="18" charset="0"/>
                <a:cs typeface="Times New Roman" pitchFamily="18" charset="0"/>
              </a:rPr>
              <a:t>If n/k is an integer, k: positive integer</a:t>
            </a:r>
            <a:endParaRPr kumimoji="0" lang="zh-TW" altLang="en-US" sz="2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358" name="矩形 7"/>
          <p:cNvSpPr>
            <a:spLocks noChangeArrowheads="1"/>
          </p:cNvSpPr>
          <p:nvPr/>
        </p:nvSpPr>
        <p:spPr bwMode="auto">
          <a:xfrm>
            <a:off x="0" y="537368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1371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1828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286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2743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2004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4" eaLnBrk="1" hangingPunct="1">
              <a:buSzPct val="70000"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See Fig. 5.14, p.378 of text</a:t>
            </a:r>
          </a:p>
        </p:txBody>
      </p:sp>
      <p:sp>
        <p:nvSpPr>
          <p:cNvPr id="100359" name="矩形 8"/>
          <p:cNvSpPr>
            <a:spLocks noChangeArrowheads="1"/>
          </p:cNvSpPr>
          <p:nvPr/>
        </p:nvSpPr>
        <p:spPr bwMode="auto">
          <a:xfrm>
            <a:off x="0" y="3471863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1371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1828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286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2743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2004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4" eaLnBrk="1" hangingPunct="1">
              <a:buSzPct val="70000"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See Fig. 5.13, p.377 of text</a:t>
            </a:r>
          </a:p>
        </p:txBody>
      </p:sp>
      <p:graphicFrame>
        <p:nvGraphicFramePr>
          <p:cNvPr id="100360" name="物件 9"/>
          <p:cNvGraphicFramePr>
            <a:graphicFrameLocks noChangeAspect="1"/>
          </p:cNvGraphicFramePr>
          <p:nvPr/>
        </p:nvGraphicFramePr>
        <p:xfrm>
          <a:off x="1081088" y="4622800"/>
          <a:ext cx="3586162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066" name="方程式" r:id="rId7" imgW="1371600" imgH="254000" progId="Equation.3">
                  <p:embed/>
                </p:oleObj>
              </mc:Choice>
              <mc:Fallback>
                <p:oleObj name="方程式" r:id="rId7" imgW="1371600" imgH="254000" progId="Equation.3">
                  <p:embed/>
                  <p:pic>
                    <p:nvPicPr>
                      <p:cNvPr id="0" name="物件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1088" y="4622800"/>
                        <a:ext cx="3586162" cy="614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61" name="矩形 4"/>
          <p:cNvSpPr>
            <a:spLocks noChangeArrowheads="1"/>
          </p:cNvSpPr>
          <p:nvPr/>
        </p:nvSpPr>
        <p:spPr bwMode="auto">
          <a:xfrm>
            <a:off x="4856163" y="404813"/>
            <a:ext cx="231185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p.37 </a:t>
            </a:r>
            <a:r>
              <a:rPr kumimoji="0" lang="en-US" altLang="zh-TW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5.0)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矩形 1"/>
          <p:cNvSpPr>
            <a:spLocks noChangeArrowheads="1"/>
          </p:cNvSpPr>
          <p:nvPr/>
        </p:nvSpPr>
        <p:spPr bwMode="auto">
          <a:xfrm>
            <a:off x="0" y="0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Impulse Train Sampling</a:t>
            </a:r>
          </a:p>
        </p:txBody>
      </p:sp>
      <p:graphicFrame>
        <p:nvGraphicFramePr>
          <p:cNvPr id="7172" name="物件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5447197"/>
              </p:ext>
            </p:extLst>
          </p:nvPr>
        </p:nvGraphicFramePr>
        <p:xfrm>
          <a:off x="467544" y="1034231"/>
          <a:ext cx="4595813" cy="189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3" name="方程式" r:id="rId4" imgW="1930400" imgH="863600" progId="Equation.3">
                  <p:embed/>
                </p:oleObj>
              </mc:Choice>
              <mc:Fallback>
                <p:oleObj name="方程式" r:id="rId4" imgW="1930400" imgH="863600" progId="Equation.3">
                  <p:embed/>
                  <p:pic>
                    <p:nvPicPr>
                      <p:cNvPr id="0" name="物件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1034231"/>
                        <a:ext cx="4595813" cy="189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4" name="矩形 10"/>
          <p:cNvSpPr>
            <a:spLocks noChangeArrowheads="1"/>
          </p:cNvSpPr>
          <p:nvPr/>
        </p:nvSpPr>
        <p:spPr bwMode="auto">
          <a:xfrm>
            <a:off x="0" y="3789040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863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buSzPct val="70000"/>
            </a:pPr>
            <a:r>
              <a:rPr kumimoji="0" lang="en-US" altLang="zh-TW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Fig. 4.14, p.300 of text</a:t>
            </a:r>
          </a:p>
        </p:txBody>
      </p:sp>
      <p:graphicFrame>
        <p:nvGraphicFramePr>
          <p:cNvPr id="2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9826537"/>
              </p:ext>
            </p:extLst>
          </p:nvPr>
        </p:nvGraphicFramePr>
        <p:xfrm>
          <a:off x="467544" y="2924944"/>
          <a:ext cx="4624388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4" name="方程式" r:id="rId6" imgW="1854000" imgH="342720" progId="Equation.3">
                  <p:embed/>
                </p:oleObj>
              </mc:Choice>
              <mc:Fallback>
                <p:oleObj name="方程式" r:id="rId6" imgW="1854000" imgH="342720" progId="Equation.3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2924944"/>
                        <a:ext cx="4624388" cy="78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矩形 2"/>
          <p:cNvSpPr>
            <a:spLocks noChangeArrowheads="1"/>
          </p:cNvSpPr>
          <p:nvPr/>
        </p:nvSpPr>
        <p:spPr bwMode="auto">
          <a:xfrm>
            <a:off x="0" y="5412284"/>
            <a:ext cx="9144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97155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buSzPct val="70000"/>
              <a:buFont typeface="Arial" charset="0"/>
              <a:buChar char="–"/>
            </a:pP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periodic spectrum, superposition of scaled, shifted replicas of </a:t>
            </a:r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kumimoji="0" lang="el-GR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11" name="矩形 3"/>
          <p:cNvSpPr>
            <a:spLocks noChangeArrowheads="1"/>
          </p:cNvSpPr>
          <p:nvPr/>
        </p:nvSpPr>
        <p:spPr bwMode="auto">
          <a:xfrm>
            <a:off x="0" y="6366371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909638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buSzPct val="70000"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Fig. 7.3, p.517 of text</a:t>
            </a:r>
          </a:p>
        </p:txBody>
      </p:sp>
      <p:graphicFrame>
        <p:nvGraphicFramePr>
          <p:cNvPr id="12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1625608"/>
              </p:ext>
            </p:extLst>
          </p:nvPr>
        </p:nvGraphicFramePr>
        <p:xfrm>
          <a:off x="849313" y="4293096"/>
          <a:ext cx="4987925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" name="方程式" r:id="rId8" imgW="1955800" imgH="431800" progId="Equation.3">
                  <p:embed/>
                </p:oleObj>
              </mc:Choice>
              <mc:Fallback>
                <p:oleObj name="方程式" r:id="rId8" imgW="19558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313" y="4293096"/>
                        <a:ext cx="4987925" cy="101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矩形 1"/>
          <p:cNvSpPr>
            <a:spLocks noChangeArrowheads="1"/>
          </p:cNvSpPr>
          <p:nvPr/>
        </p:nvSpPr>
        <p:spPr bwMode="auto">
          <a:xfrm>
            <a:off x="0" y="1139051"/>
            <a:ext cx="9144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SzPct val="70000"/>
              <a:buFont typeface="Wingdings" pitchFamily="2" charset="2"/>
              <a:buChar char="l"/>
            </a:pP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Decimation</a:t>
            </a:r>
            <a:r>
              <a:rPr kumimoji="0" lang="en-US" altLang="zh-TW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kumimoji="0" lang="zh-TW" altLang="zh-TW" sz="3000" i="1" baseline="-25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451" name="矩形 2"/>
          <p:cNvSpPr>
            <a:spLocks noChangeArrowheads="1"/>
          </p:cNvSpPr>
          <p:nvPr/>
        </p:nvSpPr>
        <p:spPr bwMode="auto">
          <a:xfrm>
            <a:off x="0" y="0"/>
            <a:ext cx="91440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58775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38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Decimation/Interpolation</a:t>
            </a:r>
          </a:p>
        </p:txBody>
      </p:sp>
      <p:graphicFrame>
        <p:nvGraphicFramePr>
          <p:cNvPr id="104452" name="物件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0687638"/>
              </p:ext>
            </p:extLst>
          </p:nvPr>
        </p:nvGraphicFramePr>
        <p:xfrm>
          <a:off x="796925" y="1916832"/>
          <a:ext cx="7682230" cy="398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88" name="方程式" r:id="rId4" imgW="3340100" imgH="1993900" progId="Equation.3">
                  <p:embed/>
                </p:oleObj>
              </mc:Choice>
              <mc:Fallback>
                <p:oleObj name="方程式" r:id="rId4" imgW="3340100" imgH="19939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925" y="1916832"/>
                        <a:ext cx="7682230" cy="398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827584" y="6135687"/>
            <a:ext cx="6174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4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See Figs. 7.34, 7.35,  p. 550, 551 of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12875"/>
            <a:ext cx="8321675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536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549275"/>
            <a:ext cx="7505700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矩形 1"/>
          <p:cNvSpPr>
            <a:spLocks noChangeArrowheads="1"/>
          </p:cNvSpPr>
          <p:nvPr/>
        </p:nvSpPr>
        <p:spPr bwMode="auto">
          <a:xfrm>
            <a:off x="0" y="908050"/>
            <a:ext cx="9144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Decimation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475" name="矩形 2"/>
          <p:cNvSpPr>
            <a:spLocks noChangeArrowheads="1"/>
          </p:cNvSpPr>
          <p:nvPr/>
        </p:nvSpPr>
        <p:spPr bwMode="auto">
          <a:xfrm>
            <a:off x="0" y="0"/>
            <a:ext cx="91440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58775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38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Decimation/Interpolation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0" y="1794648"/>
            <a:ext cx="9144000" cy="135421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 smtClean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decimation 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without introducing aliasing requires oversampling situation</a:t>
            </a:r>
          </a:p>
          <a:p>
            <a:pPr marL="1371600" lvl="1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4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See an example in Fig. 7.36, p. 552 of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04813"/>
            <a:ext cx="7416800" cy="607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矩形 1"/>
          <p:cNvSpPr>
            <a:spLocks noChangeArrowheads="1"/>
          </p:cNvSpPr>
          <p:nvPr/>
        </p:nvSpPr>
        <p:spPr bwMode="auto">
          <a:xfrm>
            <a:off x="0" y="908050"/>
            <a:ext cx="914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Interpolation: increasing the sampling frequency by a factor of </a:t>
            </a:r>
            <a:r>
              <a:rPr kumimoji="0" lang="en-US" altLang="zh-TW" sz="30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upsampling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547" name="矩形 2"/>
          <p:cNvSpPr>
            <a:spLocks noChangeArrowheads="1"/>
          </p:cNvSpPr>
          <p:nvPr/>
        </p:nvSpPr>
        <p:spPr bwMode="auto">
          <a:xfrm>
            <a:off x="0" y="0"/>
            <a:ext cx="91440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58775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38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Decimation/Interpolation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0" y="1989138"/>
            <a:ext cx="9144000" cy="2446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8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reverse </a:t>
            </a:r>
            <a:r>
              <a:rPr kumimoji="0" lang="en-US" altLang="zh-TW" sz="2800" kern="100" dirty="0" smtClean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the two-step 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process in decimation</a:t>
            </a:r>
          </a:p>
          <a:p>
            <a:pPr marL="1371600" lvl="1" fontAlgn="auto">
              <a:spcBef>
                <a:spcPts val="18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from </a:t>
            </a:r>
            <a:r>
              <a:rPr kumimoji="0" lang="en-US" altLang="zh-TW" sz="2800" i="1" kern="100" dirty="0" err="1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x</a:t>
            </a:r>
            <a:r>
              <a:rPr kumimoji="0" lang="en-US" altLang="zh-TW" sz="2800" i="1" kern="100" baseline="-25000" dirty="0" err="1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b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[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n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] construct </a:t>
            </a:r>
            <a:r>
              <a:rPr kumimoji="0" lang="en-US" altLang="zh-TW" sz="2800" i="1" kern="100" dirty="0" err="1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x</a:t>
            </a:r>
            <a:r>
              <a:rPr kumimoji="0" lang="en-US" altLang="zh-TW" sz="2800" i="1" kern="100" baseline="-25000" dirty="0" err="1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p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[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n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] by inserting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N-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1 zero’s</a:t>
            </a:r>
          </a:p>
          <a:p>
            <a:pPr marL="1371600" lvl="1" fontAlgn="auto">
              <a:spcBef>
                <a:spcPts val="18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from </a:t>
            </a:r>
            <a:r>
              <a:rPr kumimoji="0" lang="en-US" altLang="zh-TW" sz="2800" i="1" kern="100" dirty="0" err="1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x</a:t>
            </a:r>
            <a:r>
              <a:rPr kumimoji="0" lang="en-US" altLang="zh-TW" sz="2800" i="1" kern="100" baseline="-25000" dirty="0" err="1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p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[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n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] construct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x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[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n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] by </a:t>
            </a:r>
            <a:r>
              <a:rPr kumimoji="0" lang="en-US" altLang="zh-TW" sz="2800" kern="100" dirty="0" err="1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lowpass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 filtering</a:t>
            </a:r>
          </a:p>
          <a:p>
            <a:pPr marL="1371600" fontAlgn="auto">
              <a:spcBef>
                <a:spcPts val="18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4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See Fig. 7.37,  p. 553 of text</a:t>
            </a:r>
          </a:p>
        </p:txBody>
      </p:sp>
      <p:sp>
        <p:nvSpPr>
          <p:cNvPr id="108549" name="矩形 4"/>
          <p:cNvSpPr>
            <a:spLocks noChangeArrowheads="1"/>
          </p:cNvSpPr>
          <p:nvPr/>
        </p:nvSpPr>
        <p:spPr bwMode="auto">
          <a:xfrm>
            <a:off x="0" y="4581525"/>
            <a:ext cx="914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Change of sampling frequency by a factor of </a:t>
            </a:r>
            <a:r>
              <a:rPr kumimoji="0" lang="en-US" altLang="zh-TW" sz="30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kumimoji="0" lang="en-US" altLang="zh-TW" sz="30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first interpolating by </a:t>
            </a:r>
            <a:r>
              <a:rPr kumimoji="0" lang="en-US" altLang="zh-TW" sz="30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then decimating by </a:t>
            </a:r>
            <a:r>
              <a:rPr kumimoji="0" lang="en-US" altLang="zh-TW" sz="30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4813"/>
            <a:ext cx="8280400" cy="611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矩形 2"/>
          <p:cNvSpPr>
            <a:spLocks noChangeArrowheads="1"/>
          </p:cNvSpPr>
          <p:nvPr/>
        </p:nvSpPr>
        <p:spPr bwMode="auto">
          <a:xfrm>
            <a:off x="0" y="269875"/>
            <a:ext cx="91440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150000"/>
              </a:lnSpc>
            </a:pPr>
            <a:r>
              <a:rPr lang="en-US" altLang="zh-TW" sz="3600" b="1" u="sng" dirty="0">
                <a:solidFill>
                  <a:srgbClr val="000000"/>
                </a:solidFill>
                <a:latin typeface="Times New Roman" pitchFamily="18" charset="0"/>
              </a:rPr>
              <a:t>Decimation/Interpolation</a:t>
            </a:r>
            <a:endParaRPr lang="en-US" altLang="zh-TW" sz="26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88840"/>
            <a:ext cx="7996428" cy="3378937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7766640" y="3904798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rgbClr val="C00000"/>
                </a:solidFill>
              </a:rPr>
              <a:t>Decimation</a:t>
            </a:r>
            <a:endParaRPr lang="zh-TW" altLang="en-US" sz="2000" dirty="0">
              <a:solidFill>
                <a:srgbClr val="C0000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372200" y="331692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rgbClr val="C00000"/>
                </a:solidFill>
              </a:rPr>
              <a:t>Interpolation</a:t>
            </a:r>
            <a:endParaRPr lang="zh-TW" altLang="en-US" sz="2000" dirty="0">
              <a:solidFill>
                <a:srgbClr val="C0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372201" y="2956882"/>
            <a:ext cx="648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0 1 2</a:t>
            </a:r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6372200" y="4875108"/>
            <a:ext cx="648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0 1 2</a:t>
            </a:r>
            <a:endParaRPr lang="zh-TW" alt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1359334" y="3819520"/>
                <a:ext cx="36625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334" y="3819520"/>
                <a:ext cx="366254" cy="43088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5861930" y="4654297"/>
                <a:ext cx="36625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1930" y="4654297"/>
                <a:ext cx="366254" cy="43088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555776" y="2638073"/>
                <a:ext cx="42332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2638073"/>
                <a:ext cx="423321" cy="43088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2339752" y="4654297"/>
                <a:ext cx="1265796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𝑇</m:t>
                          </m:r>
                        </m:e>
                        <m:sup>
                          <m:r>
                            <a:rPr lang="en-US" altLang="zh-TW" sz="22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zh-TW" sz="22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𝑁𝑇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4654297"/>
                <a:ext cx="1265796" cy="43088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532960" y="2782089"/>
                <a:ext cx="870688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altLang="zh-TW" sz="22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960" y="2782089"/>
                <a:ext cx="870688" cy="430887"/>
              </a:xfrm>
              <a:prstGeom prst="rect">
                <a:avLst/>
              </a:prstGeom>
              <a:blipFill rotWithShape="1">
                <a:blip r:embed="rId7"/>
                <a:stretch>
                  <a:fillRect r="-699" b="-154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4868759" y="3171448"/>
                <a:ext cx="42332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8759" y="3171448"/>
                <a:ext cx="423321" cy="43088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4860032" y="5230361"/>
                <a:ext cx="630109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𝑁𝑇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5230361"/>
                <a:ext cx="630109" cy="43088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5789922" y="2780928"/>
                <a:ext cx="36625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9922" y="2780928"/>
                <a:ext cx="366254" cy="43088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7626816" y="4703445"/>
                <a:ext cx="415498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6816" y="4703445"/>
                <a:ext cx="415498" cy="43088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矩形 18"/>
          <p:cNvSpPr/>
          <p:nvPr/>
        </p:nvSpPr>
        <p:spPr>
          <a:xfrm>
            <a:off x="4283968" y="2996952"/>
            <a:ext cx="3240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4860032" y="2062009"/>
                <a:ext cx="906274" cy="4569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[</m:t>
                      </m:r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2062009"/>
                <a:ext cx="906274" cy="456985"/>
              </a:xfrm>
              <a:prstGeom prst="rect">
                <a:avLst/>
              </a:prstGeom>
              <a:blipFill rotWithShape="1">
                <a:blip r:embed="rId12"/>
                <a:stretch>
                  <a:fillRect r="-1342" b="-1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6228184" y="1844824"/>
                <a:ext cx="300973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altLang="zh-TW" sz="22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altLang="zh-TW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𝑛𝑇</m:t>
                          </m:r>
                        </m:e>
                      </m:d>
                      <m:r>
                        <a:rPr lang="en-US" altLang="zh-TW" sz="22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𝑥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[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𝑛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1844824"/>
                <a:ext cx="3009734" cy="430887"/>
              </a:xfrm>
              <a:prstGeom prst="rect">
                <a:avLst/>
              </a:prstGeom>
              <a:blipFill rotWithShape="1">
                <a:blip r:embed="rId13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/>
              <p:cNvSpPr/>
              <p:nvPr/>
            </p:nvSpPr>
            <p:spPr>
              <a:xfrm>
                <a:off x="3995936" y="3645024"/>
                <a:ext cx="3281796" cy="8103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TW" altLang="zh-TW" sz="220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𝑑</m:t>
                          </m:r>
                        </m:sub>
                        <m:sup>
                          <m:r>
                            <a:rPr lang="en-US" altLang="zh-TW" sz="2200" i="1">
                              <a:latin typeface="Cambria Math"/>
                            </a:rPr>
                            <m:t>′</m:t>
                          </m:r>
                        </m:sup>
                      </m:sSubSup>
                      <m:d>
                        <m:dPr>
                          <m:begChr m:val="["/>
                          <m:endChr m:val="]"/>
                          <m:ctrlPr>
                            <a:rPr lang="en-US" altLang="zh-TW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altLang="zh-TW" sz="22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200" i="1">
                              <a:latin typeface="Cambria Math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altLang="zh-TW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𝑛</m:t>
                          </m:r>
                          <m:sSup>
                            <m:sSupPr>
                              <m:ctrlPr>
                                <a:rPr lang="en-US" altLang="zh-TW" sz="2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2200" i="1">
                                  <a:latin typeface="Cambria Math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altLang="zh-TW" sz="2200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altLang="zh-TW" sz="22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𝑏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altLang="zh-TW" sz="2200" b="0" i="1" dirty="0" smtClean="0">
                  <a:latin typeface="Cambria Math"/>
                </a:endParaRPr>
              </a:p>
              <a:p>
                <a:r>
                  <a:rPr lang="en-US" altLang="zh-TW" sz="2200" b="0" dirty="0" smtClean="0"/>
                  <a:t>             </a:t>
                </a:r>
                <a14:m>
                  <m:oMath xmlns:m="http://schemas.openxmlformats.org/officeDocument/2006/math">
                    <m:r>
                      <a:rPr lang="en-US" altLang="zh-TW" sz="22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TW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2200" i="1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altLang="zh-TW" sz="2200" b="0" i="1" smtClean="0">
                        <a:latin typeface="Cambria Math"/>
                      </a:rPr>
                      <m:t>(</m:t>
                    </m:r>
                    <m:r>
                      <a:rPr lang="en-US" altLang="zh-TW" sz="2200" b="0" i="1" smtClean="0">
                        <a:latin typeface="Cambria Math"/>
                      </a:rPr>
                      <m:t>𝑛𝑁𝑇</m:t>
                    </m:r>
                    <m:r>
                      <a:rPr lang="en-US" altLang="zh-TW" sz="2200" b="0" i="1" smtClean="0">
                        <a:latin typeface="Cambria Math"/>
                      </a:rPr>
                      <m:t>)</m:t>
                    </m:r>
                  </m:oMath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23" name="矩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3645024"/>
                <a:ext cx="3281796" cy="810350"/>
              </a:xfrm>
              <a:prstGeom prst="rect">
                <a:avLst/>
              </a:prstGeom>
              <a:blipFill rotWithShape="1">
                <a:blip r:embed="rId14"/>
                <a:stretch>
                  <a:fillRect b="-827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7596336" y="2780928"/>
                <a:ext cx="415498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336" y="2780928"/>
                <a:ext cx="415498" cy="430887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矩形 1"/>
          <p:cNvSpPr>
            <a:spLocks noChangeArrowheads="1"/>
          </p:cNvSpPr>
          <p:nvPr/>
        </p:nvSpPr>
        <p:spPr bwMode="auto">
          <a:xfrm>
            <a:off x="0" y="269875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150000"/>
              </a:lnSpc>
            </a:pPr>
            <a:r>
              <a:rPr lang="en-US" altLang="zh-TW" sz="3600" b="1" u="sng">
                <a:solidFill>
                  <a:srgbClr val="000000"/>
                </a:solidFill>
                <a:latin typeface="Times New Roman" pitchFamily="18" charset="0"/>
              </a:rPr>
              <a:t>Decimation/Interpolation</a:t>
            </a:r>
            <a:endParaRPr lang="en-US" altLang="zh-TW" sz="26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0808"/>
            <a:ext cx="8261147" cy="43493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195736" y="2492896"/>
                <a:ext cx="44307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2492896"/>
                <a:ext cx="443070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1835696" y="4221088"/>
                <a:ext cx="13613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𝑇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𝑁𝑇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4221088"/>
                <a:ext cx="1361398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/>
          <p:cNvSpPr/>
          <p:nvPr/>
        </p:nvSpPr>
        <p:spPr>
          <a:xfrm>
            <a:off x="791580" y="3476476"/>
            <a:ext cx="3240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200" dirty="0" smtClean="0"/>
              <a:t>0</a:t>
            </a:r>
            <a:endParaRPr lang="zh-TW" alt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1344930" y="3212976"/>
                <a:ext cx="46019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2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930" y="3212976"/>
                <a:ext cx="460191" cy="43088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467544" y="2319263"/>
                <a:ext cx="8640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𝑋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𝑗</m:t>
                      </m:r>
                      <m:r>
                        <a:rPr lang="zh-TW" altLang="en-US" sz="2400" b="0" i="1" smtClean="0">
                          <a:latin typeface="Cambria Math"/>
                        </a:rPr>
                        <m:t>𝜔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319263"/>
                <a:ext cx="864096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2128" r="-19858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/>
        </p:nvSpPr>
        <p:spPr>
          <a:xfrm>
            <a:off x="4581716" y="5548704"/>
            <a:ext cx="3240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200" dirty="0" smtClean="0">
                <a:solidFill>
                  <a:srgbClr val="C00000"/>
                </a:solidFill>
              </a:rPr>
              <a:t>0</a:t>
            </a:r>
            <a:endParaRPr lang="zh-TW" altLang="en-US" sz="2200" dirty="0">
              <a:solidFill>
                <a:srgbClr val="C0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578856" y="5036036"/>
            <a:ext cx="3240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200" dirty="0" smtClean="0">
                <a:solidFill>
                  <a:srgbClr val="002060"/>
                </a:solidFill>
              </a:rPr>
              <a:t>0</a:t>
            </a:r>
            <a:endParaRPr lang="zh-TW" altLang="en-US" sz="2200" dirty="0">
              <a:solidFill>
                <a:srgbClr val="00206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587240" y="4243948"/>
            <a:ext cx="3240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200" dirty="0" smtClean="0"/>
              <a:t>0</a:t>
            </a:r>
            <a:endParaRPr lang="zh-TW" altLang="en-US" sz="2200" dirty="0"/>
          </a:p>
        </p:txBody>
      </p:sp>
      <p:sp>
        <p:nvSpPr>
          <p:cNvPr id="13" name="矩形 12"/>
          <p:cNvSpPr/>
          <p:nvPr/>
        </p:nvSpPr>
        <p:spPr>
          <a:xfrm>
            <a:off x="4515232" y="3035052"/>
            <a:ext cx="3240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200" dirty="0" smtClean="0">
                <a:solidFill>
                  <a:srgbClr val="C00000"/>
                </a:solidFill>
              </a:rPr>
              <a:t>0</a:t>
            </a:r>
            <a:endParaRPr lang="zh-TW" altLang="en-US" sz="2200" dirty="0">
              <a:solidFill>
                <a:srgbClr val="C0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528376" y="2390408"/>
            <a:ext cx="3240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200" dirty="0" smtClean="0"/>
              <a:t>0</a:t>
            </a:r>
            <a:endParaRPr lang="zh-TW" alt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8346896" y="4006225"/>
                <a:ext cx="46019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2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6896" y="4006225"/>
                <a:ext cx="460191" cy="43088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8316416" y="2140476"/>
                <a:ext cx="46019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2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6416" y="2140476"/>
                <a:ext cx="460191" cy="43088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8316416" y="4797152"/>
                <a:ext cx="526619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</m:e>
                        <m:sup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6416" y="4797152"/>
                <a:ext cx="526619" cy="43088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8316416" y="5271591"/>
                <a:ext cx="441146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TW" sz="220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Ω</m:t>
                      </m:r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6416" y="5271591"/>
                <a:ext cx="441146" cy="43088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8316416" y="2780928"/>
                <a:ext cx="441146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TW" sz="220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Ω</m:t>
                      </m:r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6416" y="2780928"/>
                <a:ext cx="441146" cy="43088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4644008" y="1196752"/>
                <a:ext cx="2088233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i="1" smtClean="0">
                        <a:latin typeface="Cambria Math"/>
                      </a:rPr>
                      <m:t>𝑋</m:t>
                    </m:r>
                    <m:r>
                      <a:rPr lang="en-US" altLang="zh-TW" sz="2400" i="1" smtClean="0">
                        <a:latin typeface="Cambria Math"/>
                      </a:rPr>
                      <m:t>(</m:t>
                    </m:r>
                    <m:r>
                      <a:rPr lang="en-US" altLang="zh-TW" sz="2400" b="0" i="1" smtClean="0">
                        <a:latin typeface="Cambria Math"/>
                      </a:rPr>
                      <m:t>𝑗</m:t>
                    </m:r>
                    <m:r>
                      <a:rPr lang="zh-TW" altLang="en-US" sz="2400" b="0" i="1" smtClean="0">
                        <a:latin typeface="Cambria Math"/>
                      </a:rPr>
                      <m:t>𝜔</m:t>
                    </m:r>
                    <m:r>
                      <a:rPr lang="en-US" altLang="zh-TW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2400" b="0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/>
                      </a:rPr>
                      <m:t>𝑋</m:t>
                    </m:r>
                    <m:r>
                      <a:rPr lang="en-US" altLang="zh-TW" sz="2400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altLang="zh-TW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/>
                          </a:rPr>
                          <m:t>𝑗</m:t>
                        </m:r>
                        <m:r>
                          <m:rPr>
                            <m:sty m:val="p"/>
                          </m:rPr>
                          <a:rPr lang="el-GR" altLang="zh-TW" sz="2400" b="0" i="1" smtClean="0">
                            <a:latin typeface="Cambria Math"/>
                            <a:ea typeface="Cambria Math"/>
                          </a:rPr>
                          <m:t>Ω</m:t>
                        </m:r>
                      </m:sup>
                    </m:sSup>
                    <m:r>
                      <a:rPr lang="en-US" altLang="zh-TW" sz="2400" b="0" i="1" smtClean="0">
                        <a:latin typeface="Cambria Math"/>
                      </a:rPr>
                      <m:t>)</m:t>
                    </m:r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1196752"/>
                <a:ext cx="2088233" cy="473591"/>
              </a:xfrm>
              <a:prstGeom prst="rect">
                <a:avLst/>
              </a:prstGeom>
              <a:blipFill rotWithShape="1">
                <a:blip r:embed="rId12"/>
                <a:stretch>
                  <a:fillRect l="-877" t="-7692" b="-282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4499992" y="3239838"/>
                <a:ext cx="2412996" cy="511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altLang="zh-TW" sz="2200" i="1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altLang="zh-TW" sz="2200" i="1">
                        <a:latin typeface="Cambria Math"/>
                      </a:rPr>
                      <m:t>(</m:t>
                    </m:r>
                    <m:r>
                      <a:rPr lang="en-US" altLang="zh-TW" sz="2200" i="1">
                        <a:latin typeface="Cambria Math"/>
                      </a:rPr>
                      <m:t>𝑗</m:t>
                    </m:r>
                    <m:r>
                      <a:rPr lang="zh-TW" altLang="en-US" sz="2200" i="1">
                        <a:latin typeface="Cambria Math"/>
                      </a:rPr>
                      <m:t>𝜔</m:t>
                    </m:r>
                    <m:r>
                      <a:rPr lang="en-US" altLang="zh-TW" sz="2200" i="1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2200" b="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2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altLang="zh-TW" sz="2200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altLang="zh-TW" sz="2200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altLang="zh-TW" sz="2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2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200" b="0" i="1" smtClean="0">
                            <a:latin typeface="Cambria Math"/>
                          </a:rPr>
                          <m:t>𝑗</m:t>
                        </m:r>
                        <m:sSup>
                          <m:sSupPr>
                            <m:ctrlPr>
                              <a:rPr lang="en-US" altLang="zh-TW" sz="22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altLang="zh-TW" sz="2200" b="0" i="1" smtClean="0">
                                <a:latin typeface="Cambria Math"/>
                                <a:ea typeface="Cambria Math"/>
                              </a:rPr>
                              <m:t>Ω</m:t>
                            </m:r>
                          </m:e>
                          <m:sup>
                            <m:r>
                              <a:rPr lang="en-US" altLang="zh-TW" sz="2200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sup>
                    </m:sSup>
                    <m:r>
                      <a:rPr lang="en-US" altLang="zh-TW" sz="2200" b="0" i="1" smtClean="0">
                        <a:latin typeface="Cambria Math"/>
                      </a:rPr>
                      <m:t>)</m:t>
                    </m:r>
                  </m:oMath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3239838"/>
                <a:ext cx="2412996" cy="511102"/>
              </a:xfrm>
              <a:prstGeom prst="rect">
                <a:avLst/>
              </a:prstGeom>
              <a:blipFill rotWithShape="1">
                <a:blip r:embed="rId13"/>
                <a:stretch>
                  <a:fillRect b="-178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6717000" y="3019812"/>
                <a:ext cx="57708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2</m:t>
                      </m:r>
                      <m:r>
                        <a:rPr lang="zh-TW" altLang="en-US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𝜋</m:t>
                      </m:r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7000" y="3019812"/>
                <a:ext cx="577081" cy="430887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/>
              <p:cNvSpPr/>
              <p:nvPr/>
            </p:nvSpPr>
            <p:spPr>
              <a:xfrm>
                <a:off x="6912988" y="2385452"/>
                <a:ext cx="508088" cy="4880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altLang="zh-TW" sz="2200" b="0" i="1" smtClean="0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2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zh-TW" altLang="en-US" sz="2200" b="0" i="1" smtClean="0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𝑇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2988" y="2385452"/>
                <a:ext cx="508088" cy="488019"/>
              </a:xfrm>
              <a:prstGeom prst="rect">
                <a:avLst/>
              </a:prstGeom>
              <a:blipFill rotWithShape="1">
                <a:blip r:embed="rId15"/>
                <a:stretch>
                  <a:fillRect b="-37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7236296" y="3281556"/>
                <a:ext cx="1224136" cy="441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𝑏</m:t>
                          </m:r>
                        </m:sub>
                      </m:sSub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m:rPr>
                              <m:sty m:val="p"/>
                            </m:rPr>
                            <a:rPr lang="el-GR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</m:sup>
                      </m:sSup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296" y="3281556"/>
                <a:ext cx="1224136" cy="441916"/>
              </a:xfrm>
              <a:prstGeom prst="rect">
                <a:avLst/>
              </a:prstGeom>
              <a:blipFill rotWithShape="1">
                <a:blip r:embed="rId16"/>
                <a:stretch>
                  <a:fillRect b="-1506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/>
              <p:cNvSpPr/>
              <p:nvPr/>
            </p:nvSpPr>
            <p:spPr>
              <a:xfrm>
                <a:off x="6721732" y="4994508"/>
                <a:ext cx="57708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2</m:t>
                      </m:r>
                      <m:r>
                        <a:rPr lang="zh-TW" altLang="en-US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𝜋</m:t>
                      </m:r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7" name="矩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1732" y="4994508"/>
                <a:ext cx="577081" cy="430887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/>
              <p:cNvSpPr/>
              <p:nvPr/>
            </p:nvSpPr>
            <p:spPr>
              <a:xfrm>
                <a:off x="5216914" y="5519896"/>
                <a:ext cx="57708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2</m:t>
                      </m:r>
                      <m:r>
                        <a:rPr lang="zh-TW" altLang="en-US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𝜋</m:t>
                      </m:r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8" name="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6914" y="5519896"/>
                <a:ext cx="577081" cy="430887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/>
              <p:cNvSpPr/>
              <p:nvPr/>
            </p:nvSpPr>
            <p:spPr>
              <a:xfrm>
                <a:off x="7133808" y="5085184"/>
                <a:ext cx="123040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2200" b="0" dirty="0" smtClean="0">
                    <a:solidFill>
                      <a:srgbClr val="C00000"/>
                    </a:solidFill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2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𝑏</m:t>
                        </m:r>
                      </m:sub>
                    </m:sSub>
                    <m:r>
                      <a:rPr lang="en-US" altLang="zh-TW" sz="2200" b="0" i="1" smtClean="0">
                        <a:solidFill>
                          <a:srgbClr val="C00000"/>
                        </a:solidFill>
                        <a:latin typeface="Cambria Math"/>
                      </a:rPr>
                      <m:t>[</m:t>
                    </m:r>
                    <m:r>
                      <a:rPr lang="en-US" altLang="zh-TW" sz="2200" b="0" i="1" smtClean="0">
                        <a:solidFill>
                          <a:srgbClr val="C00000"/>
                        </a:solidFill>
                        <a:latin typeface="Cambria Math"/>
                      </a:rPr>
                      <m:t>𝑛</m:t>
                    </m:r>
                    <m:r>
                      <a:rPr lang="en-US" altLang="zh-TW" sz="2200" b="0" i="1" smtClean="0">
                        <a:solidFill>
                          <a:srgbClr val="C00000"/>
                        </a:solidFill>
                        <a:latin typeface="Cambria Math"/>
                      </a:rPr>
                      <m:t>]</m:t>
                    </m:r>
                  </m:oMath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3808" y="5085184"/>
                <a:ext cx="1230401" cy="430887"/>
              </a:xfrm>
              <a:prstGeom prst="rect">
                <a:avLst/>
              </a:prstGeom>
              <a:blipFill rotWithShape="1">
                <a:blip r:embed="rId19"/>
                <a:stretch>
                  <a:fillRect l="-5941" t="-8451" r="-2970" b="-267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9"/>
              <p:cNvSpPr/>
              <p:nvPr/>
            </p:nvSpPr>
            <p:spPr>
              <a:xfrm>
                <a:off x="7141428" y="4531980"/>
                <a:ext cx="1233799" cy="4569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2200" b="0" dirty="0" smtClean="0">
                    <a:solidFill>
                      <a:srgbClr val="002060"/>
                    </a:solidFill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2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22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altLang="zh-TW" sz="2200" b="0" i="1" smtClean="0">
                        <a:solidFill>
                          <a:srgbClr val="002060"/>
                        </a:solidFill>
                        <a:latin typeface="Cambria Math"/>
                      </a:rPr>
                      <m:t>[</m:t>
                    </m:r>
                    <m:r>
                      <a:rPr lang="en-US" altLang="zh-TW" sz="2200" b="0" i="1" smtClean="0">
                        <a:solidFill>
                          <a:srgbClr val="002060"/>
                        </a:solidFill>
                        <a:latin typeface="Cambria Math"/>
                      </a:rPr>
                      <m:t>𝑛</m:t>
                    </m:r>
                    <m:r>
                      <a:rPr lang="en-US" altLang="zh-TW" sz="2200" b="0" i="1" smtClean="0">
                        <a:solidFill>
                          <a:srgbClr val="002060"/>
                        </a:solidFill>
                        <a:latin typeface="Cambria Math"/>
                      </a:rPr>
                      <m:t>]</m:t>
                    </m:r>
                  </m:oMath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0" name="矩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428" y="4531980"/>
                <a:ext cx="1233799" cy="456985"/>
              </a:xfrm>
              <a:prstGeom prst="rect">
                <a:avLst/>
              </a:prstGeom>
              <a:blipFill rotWithShape="1">
                <a:blip r:embed="rId20"/>
                <a:stretch>
                  <a:fillRect l="-5911" t="-6667" r="-2463" b="-21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/>
              <p:cNvSpPr/>
              <p:nvPr/>
            </p:nvSpPr>
            <p:spPr>
              <a:xfrm>
                <a:off x="5786725" y="4404001"/>
                <a:ext cx="1015406" cy="5475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zh-TW" altLang="en-US" sz="2400" b="0" i="1" smtClean="0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zh-TW" sz="2400" b="0" i="1" smtClean="0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altLang="zh-TW" sz="2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4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zh-TW" altLang="en-US" sz="2400" i="1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𝑁</m:t>
                              </m:r>
                              <m:r>
                                <a:rPr lang="en-US" altLang="zh-TW" sz="2400" i="1">
                                  <a:latin typeface="Cambria Math"/>
                                </a:rPr>
                                <m:t>𝑇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1" name="矩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6725" y="4404001"/>
                <a:ext cx="1015406" cy="547522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矩形 2"/>
          <p:cNvSpPr>
            <a:spLocks noChangeArrowheads="1"/>
          </p:cNvSpPr>
          <p:nvPr/>
        </p:nvSpPr>
        <p:spPr bwMode="auto">
          <a:xfrm>
            <a:off x="0" y="215900"/>
            <a:ext cx="2987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</a:p>
        </p:txBody>
      </p:sp>
      <p:sp>
        <p:nvSpPr>
          <p:cNvPr id="112643" name="文字方塊 2"/>
          <p:cNvSpPr txBox="1">
            <a:spLocks noChangeArrowheads="1"/>
          </p:cNvSpPr>
          <p:nvPr/>
        </p:nvSpPr>
        <p:spPr bwMode="auto">
          <a:xfrm>
            <a:off x="107950" y="908050"/>
            <a:ext cx="8856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zh-TW" sz="3200" u="sng">
                <a:latin typeface="Times New Roman" pitchFamily="18" charset="0"/>
                <a:cs typeface="Times New Roman" pitchFamily="18" charset="0"/>
              </a:rPr>
              <a:t>Example 7.4/7.5</a:t>
            </a:r>
            <a:r>
              <a:rPr lang="en-US" altLang="zh-TW" sz="3200">
                <a:latin typeface="Times New Roman" pitchFamily="18" charset="0"/>
                <a:cs typeface="Times New Roman" pitchFamily="18" charset="0"/>
              </a:rPr>
              <a:t>, p.548, p.554 of text</a:t>
            </a:r>
          </a:p>
        </p:txBody>
      </p:sp>
      <p:sp>
        <p:nvSpPr>
          <p:cNvPr id="112644" name="文字方塊 2"/>
          <p:cNvSpPr txBox="1">
            <a:spLocks noChangeArrowheads="1"/>
          </p:cNvSpPr>
          <p:nvPr/>
        </p:nvSpPr>
        <p:spPr bwMode="auto">
          <a:xfrm>
            <a:off x="611188" y="2420938"/>
            <a:ext cx="5113337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800">
                <a:latin typeface="Times New Roman" pitchFamily="18" charset="0"/>
                <a:cs typeface="Times New Roman" pitchFamily="18" charset="0"/>
              </a:rPr>
              <a:t>sampling </a:t>
            </a:r>
            <a:r>
              <a:rPr lang="en-US" altLang="zh-TW" sz="28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sz="280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altLang="zh-TW" sz="2800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TW" sz="2800">
                <a:latin typeface="Times New Roman" pitchFamily="18" charset="0"/>
                <a:cs typeface="Times New Roman" pitchFamily="18" charset="0"/>
              </a:rPr>
              <a:t>]  without aliasing</a:t>
            </a:r>
          </a:p>
        </p:txBody>
      </p:sp>
      <p:graphicFrame>
        <p:nvGraphicFramePr>
          <p:cNvPr id="112645" name="物件 2"/>
          <p:cNvGraphicFramePr>
            <a:graphicFrameLocks noChangeAspect="1"/>
          </p:cNvGraphicFramePr>
          <p:nvPr/>
        </p:nvGraphicFramePr>
        <p:xfrm>
          <a:off x="539750" y="1673225"/>
          <a:ext cx="6781800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14" name="方程式" r:id="rId3" imgW="2895600" imgH="342900" progId="Equation.3">
                  <p:embed/>
                </p:oleObj>
              </mc:Choice>
              <mc:Fallback>
                <p:oleObj name="方程式" r:id="rId3" imgW="2895600" imgH="3429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673225"/>
                        <a:ext cx="6781800" cy="801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646" name="圖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1116013" y="4852988"/>
            <a:ext cx="6985000" cy="200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2647" name="物件 1"/>
          <p:cNvGraphicFramePr>
            <a:graphicFrameLocks noChangeAspect="1"/>
          </p:cNvGraphicFramePr>
          <p:nvPr/>
        </p:nvGraphicFramePr>
        <p:xfrm>
          <a:off x="684213" y="3132138"/>
          <a:ext cx="5688012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15" name="方程式" r:id="rId6" imgW="2463800" imgH="812800" progId="Equation.3">
                  <p:embed/>
                </p:oleObj>
              </mc:Choice>
              <mc:Fallback>
                <p:oleObj name="方程式" r:id="rId6" imgW="2463800" imgH="812800" progId="Equation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3132138"/>
                        <a:ext cx="5688012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spAutoFit/>
      </a:bodyPr>
      <a:lstStyle>
        <a:defPPr marL="457200">
          <a:spcBef>
            <a:spcPts val="600"/>
          </a:spcBef>
          <a:defRPr sz="3500" b="1" i="1" dirty="0">
            <a:latin typeface="Times New Roman" pitchFamily="18" charset="0"/>
            <a:ea typeface="新細明體" charset="-120"/>
            <a:cs typeface="Times New Roman" pitchFamily="18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3903</TotalTime>
  <Words>4348</Words>
  <Application>Microsoft Office PowerPoint</Application>
  <PresentationFormat>如螢幕大小 (4:3)</PresentationFormat>
  <Paragraphs>830</Paragraphs>
  <Slides>112</Slides>
  <Notes>69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112</vt:i4>
      </vt:variant>
    </vt:vector>
  </HeadingPairs>
  <TitlesOfParts>
    <vt:vector size="114" baseType="lpstr">
      <vt:lpstr>Office 佈景主題</vt:lpstr>
      <vt:lpstr>方程式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Lab531</dc:creator>
  <cp:lastModifiedBy>Lab531</cp:lastModifiedBy>
  <cp:revision>558</cp:revision>
  <cp:lastPrinted>2016-02-16T06:18:48Z</cp:lastPrinted>
  <dcterms:created xsi:type="dcterms:W3CDTF">2012-03-03T08:53:00Z</dcterms:created>
  <dcterms:modified xsi:type="dcterms:W3CDTF">2016-02-16T06:23:55Z</dcterms:modified>
</cp:coreProperties>
</file>