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</p:sldMasterIdLst>
  <p:notesMasterIdLst>
    <p:notesMasterId r:id="rId101"/>
  </p:notesMasterIdLst>
  <p:handoutMasterIdLst>
    <p:handoutMasterId r:id="rId102"/>
  </p:handoutMasterIdLst>
  <p:sldIdLst>
    <p:sldId id="257" r:id="rId5"/>
    <p:sldId id="372" r:id="rId6"/>
    <p:sldId id="303" r:id="rId7"/>
    <p:sldId id="388" r:id="rId8"/>
    <p:sldId id="319" r:id="rId9"/>
    <p:sldId id="304" r:id="rId10"/>
    <p:sldId id="305" r:id="rId11"/>
    <p:sldId id="258" r:id="rId12"/>
    <p:sldId id="256" r:id="rId13"/>
    <p:sldId id="260" r:id="rId14"/>
    <p:sldId id="383" r:id="rId15"/>
    <p:sldId id="262" r:id="rId16"/>
    <p:sldId id="307" r:id="rId17"/>
    <p:sldId id="263" r:id="rId18"/>
    <p:sldId id="264" r:id="rId19"/>
    <p:sldId id="265" r:id="rId20"/>
    <p:sldId id="266" r:id="rId21"/>
    <p:sldId id="267" r:id="rId22"/>
    <p:sldId id="308" r:id="rId23"/>
    <p:sldId id="309" r:id="rId24"/>
    <p:sldId id="310" r:id="rId25"/>
    <p:sldId id="360" r:id="rId26"/>
    <p:sldId id="374" r:id="rId27"/>
    <p:sldId id="268" r:id="rId28"/>
    <p:sldId id="269" r:id="rId29"/>
    <p:sldId id="270" r:id="rId30"/>
    <p:sldId id="271" r:id="rId31"/>
    <p:sldId id="324" r:id="rId32"/>
    <p:sldId id="272" r:id="rId33"/>
    <p:sldId id="273" r:id="rId34"/>
    <p:sldId id="314" r:id="rId35"/>
    <p:sldId id="274" r:id="rId36"/>
    <p:sldId id="362" r:id="rId37"/>
    <p:sldId id="363" r:id="rId38"/>
    <p:sldId id="318" r:id="rId39"/>
    <p:sldId id="389" r:id="rId40"/>
    <p:sldId id="275" r:id="rId41"/>
    <p:sldId id="277" r:id="rId42"/>
    <p:sldId id="278" r:id="rId43"/>
    <p:sldId id="320" r:id="rId44"/>
    <p:sldId id="321" r:id="rId45"/>
    <p:sldId id="276" r:id="rId46"/>
    <p:sldId id="279" r:id="rId47"/>
    <p:sldId id="375" r:id="rId48"/>
    <p:sldId id="393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325" r:id="rId57"/>
    <p:sldId id="287" r:id="rId58"/>
    <p:sldId id="365" r:id="rId59"/>
    <p:sldId id="288" r:id="rId60"/>
    <p:sldId id="327" r:id="rId61"/>
    <p:sldId id="289" r:id="rId62"/>
    <p:sldId id="328" r:id="rId63"/>
    <p:sldId id="290" r:id="rId64"/>
    <p:sldId id="291" r:id="rId65"/>
    <p:sldId id="340" r:id="rId66"/>
    <p:sldId id="293" r:id="rId67"/>
    <p:sldId id="391" r:id="rId68"/>
    <p:sldId id="292" r:id="rId69"/>
    <p:sldId id="294" r:id="rId70"/>
    <p:sldId id="295" r:id="rId71"/>
    <p:sldId id="379" r:id="rId72"/>
    <p:sldId id="296" r:id="rId73"/>
    <p:sldId id="377" r:id="rId74"/>
    <p:sldId id="297" r:id="rId75"/>
    <p:sldId id="298" r:id="rId76"/>
    <p:sldId id="380" r:id="rId77"/>
    <p:sldId id="343" r:id="rId78"/>
    <p:sldId id="351" r:id="rId79"/>
    <p:sldId id="344" r:id="rId80"/>
    <p:sldId id="345" r:id="rId81"/>
    <p:sldId id="356" r:id="rId82"/>
    <p:sldId id="357" r:id="rId83"/>
    <p:sldId id="346" r:id="rId84"/>
    <p:sldId id="352" r:id="rId85"/>
    <p:sldId id="381" r:id="rId86"/>
    <p:sldId id="347" r:id="rId87"/>
    <p:sldId id="348" r:id="rId88"/>
    <p:sldId id="349" r:id="rId89"/>
    <p:sldId id="350" r:id="rId90"/>
    <p:sldId id="386" r:id="rId91"/>
    <p:sldId id="392" r:id="rId92"/>
    <p:sldId id="330" r:id="rId93"/>
    <p:sldId id="378" r:id="rId94"/>
    <p:sldId id="371" r:id="rId95"/>
    <p:sldId id="370" r:id="rId96"/>
    <p:sldId id="334" r:id="rId97"/>
    <p:sldId id="337" r:id="rId98"/>
    <p:sldId id="338" r:id="rId99"/>
    <p:sldId id="339" r:id="rId10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>
        <p:scale>
          <a:sx n="100" d="100"/>
          <a:sy n="100" d="100"/>
        </p:scale>
        <p:origin x="-869" y="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483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1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版面配置區 8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1556-4E50-4BF6-A08B-9CE598FCE582}" type="datetime1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2016/2/19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8C35-6B19-40E9-9C3C-CB24484138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首版面配置區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Course5.0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9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Course5.0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F1E497-43AE-4004-B882-8EE15AB68436}" type="datetime1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D24ED7-6687-4D21-8103-FBA067026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35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6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3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6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46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54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25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4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54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219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4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36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2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697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33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6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29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8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144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95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845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993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588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19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52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812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232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26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9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31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89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28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54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09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772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62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613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4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08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856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90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0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517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0535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428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757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5547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5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123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114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30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5418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788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3864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5004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300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322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9752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7208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286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4971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1116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93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4525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488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51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826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329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5465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0056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2177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756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4623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913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0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6970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4965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76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EF66-8E9D-4110-BC52-6940864ABA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B3F9-79A7-4082-B041-1D59A92EC3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8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A8BA-7CAE-419D-BE41-1B896664B6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9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981C-8C15-49F1-A3FC-519AAD461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69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50DE-F302-4DC6-9906-357332DC1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51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7B4A-5A5D-41EB-A1C0-B09482EB89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95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DCCC-E678-45D8-A637-12FAE965C8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5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964-29E0-4C53-9D44-D46383BEC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475-96AD-440C-BBBD-A59F850890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A141-9334-4563-9910-B139BC740E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0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E043-EB87-403E-8FE7-BEC027B85F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A61D-2284-4604-BA18-9D6D2C07C3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06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DF8-321B-4CA3-97F1-B3B87F669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1AC645-9855-4BBA-A9E0-D1FC2C33D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CDD18-3C4A-4932-A0F2-03075BAB4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F6AB14-CDF2-4101-A398-23F4CE8E94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CD1D52-26E0-4802-8B3C-7D66F9CC8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29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2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3.jpg"/><Relationship Id="rId9" Type="http://schemas.openxmlformats.org/officeDocument/2006/relationships/image" Target="../media/image490.png"/><Relationship Id="rId14" Type="http://schemas.openxmlformats.org/officeDocument/2006/relationships/image" Target="../media/image301.png"/><Relationship Id="rId22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25.png"/><Relationship Id="rId18" Type="http://schemas.openxmlformats.org/officeDocument/2006/relationships/image" Target="../media/image830.png"/><Relationship Id="rId26" Type="http://schemas.openxmlformats.org/officeDocument/2006/relationships/image" Target="../media/image138.png"/><Relationship Id="rId3" Type="http://schemas.openxmlformats.org/officeDocument/2006/relationships/image" Target="../media/image81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1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123.png"/><Relationship Id="rId24" Type="http://schemas.openxmlformats.org/officeDocument/2006/relationships/image" Target="../media/image113.png"/><Relationship Id="rId5" Type="http://schemas.openxmlformats.org/officeDocument/2006/relationships/image" Target="../media/image124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1.png"/><Relationship Id="rId19" Type="http://schemas.openxmlformats.org/officeDocument/2006/relationships/image" Target="../media/image41.jpg"/><Relationship Id="rId4" Type="http://schemas.openxmlformats.org/officeDocument/2006/relationships/image" Target="../media/image39.jpg"/><Relationship Id="rId9" Type="http://schemas.openxmlformats.org/officeDocument/2006/relationships/image" Target="../media/image85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.jp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jpg"/><Relationship Id="rId11" Type="http://schemas.openxmlformats.org/officeDocument/2006/relationships/image" Target="../media/image890.png"/><Relationship Id="rId5" Type="http://schemas.openxmlformats.org/officeDocument/2006/relationships/image" Target="../media/image51.wmf"/><Relationship Id="rId10" Type="http://schemas.openxmlformats.org/officeDocument/2006/relationships/image" Target="../media/image880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jpg"/><Relationship Id="rId11" Type="http://schemas.openxmlformats.org/officeDocument/2006/relationships/image" Target="../media/image96.png"/><Relationship Id="rId5" Type="http://schemas.openxmlformats.org/officeDocument/2006/relationships/image" Target="../media/image53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4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png"/><Relationship Id="rId20" Type="http://schemas.openxmlformats.org/officeDocument/2006/relationships/image" Target="../media/image116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jpg"/><Relationship Id="rId11" Type="http://schemas.openxmlformats.org/officeDocument/2006/relationships/image" Target="../media/image106.png"/><Relationship Id="rId5" Type="http://schemas.openxmlformats.org/officeDocument/2006/relationships/image" Target="../media/image55.wmf"/><Relationship Id="rId15" Type="http://schemas.openxmlformats.org/officeDocument/2006/relationships/image" Target="../media/image58.jpg"/><Relationship Id="rId10" Type="http://schemas.openxmlformats.org/officeDocument/2006/relationships/image" Target="../media/image57.jpg"/><Relationship Id="rId19" Type="http://schemas.openxmlformats.org/officeDocument/2006/relationships/image" Target="../media/image115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0.png"/><Relationship Id="rId5" Type="http://schemas.openxmlformats.org/officeDocument/2006/relationships/image" Target="../media/image96.png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3.jpg"/><Relationship Id="rId16" Type="http://schemas.openxmlformats.org/officeDocument/2006/relationships/image" Target="../media/image5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4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3.png"/><Relationship Id="rId7" Type="http://schemas.openxmlformats.org/officeDocument/2006/relationships/image" Target="../media/image131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1.png"/><Relationship Id="rId11" Type="http://schemas.openxmlformats.org/officeDocument/2006/relationships/image" Target="../media/image141.png"/><Relationship Id="rId5" Type="http://schemas.openxmlformats.org/officeDocument/2006/relationships/image" Target="../media/image65.jpg"/><Relationship Id="rId10" Type="http://schemas.openxmlformats.org/officeDocument/2006/relationships/image" Target="../media/image140.png"/><Relationship Id="rId4" Type="http://schemas.openxmlformats.org/officeDocument/2006/relationships/image" Target="../media/image900.png"/><Relationship Id="rId9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12.png"/><Relationship Id="rId7" Type="http://schemas.openxmlformats.org/officeDocument/2006/relationships/image" Target="../media/image1401.png"/><Relationship Id="rId12" Type="http://schemas.openxmlformats.org/officeDocument/2006/relationships/image" Target="../media/image118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66.jpg"/><Relationship Id="rId15" Type="http://schemas.openxmlformats.org/officeDocument/2006/relationships/image" Target="../media/image148.png"/><Relationship Id="rId10" Type="http://schemas.openxmlformats.org/officeDocument/2006/relationships/image" Target="../media/image117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6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78.jpg"/><Relationship Id="rId12" Type="http://schemas.openxmlformats.org/officeDocument/2006/relationships/image" Target="../media/image79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g"/><Relationship Id="rId11" Type="http://schemas.openxmlformats.org/officeDocument/2006/relationships/image" Target="../media/image310.png"/><Relationship Id="rId5" Type="http://schemas.openxmlformats.org/officeDocument/2006/relationships/image" Target="../media/image76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0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Relationship Id="rId1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3" Type="http://schemas.openxmlformats.org/officeDocument/2006/relationships/image" Target="../media/image80.jp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97.png"/><Relationship Id="rId44" Type="http://schemas.openxmlformats.org/officeDocument/2006/relationships/image" Target="../media/image99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4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4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5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13" Type="http://schemas.openxmlformats.org/officeDocument/2006/relationships/image" Target="../media/image156.png"/><Relationship Id="rId18" Type="http://schemas.openxmlformats.org/officeDocument/2006/relationships/image" Target="../media/image157.png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112.wmf"/><Relationship Id="rId7" Type="http://schemas.openxmlformats.org/officeDocument/2006/relationships/image" Target="../media/image1460.png"/><Relationship Id="rId12" Type="http://schemas.openxmlformats.org/officeDocument/2006/relationships/image" Target="../media/image1500.png"/><Relationship Id="rId17" Type="http://schemas.openxmlformats.org/officeDocument/2006/relationships/image" Target="../media/image15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2.png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80.png"/><Relationship Id="rId11" Type="http://schemas.openxmlformats.org/officeDocument/2006/relationships/image" Target="../media/image154.png"/><Relationship Id="rId5" Type="http://schemas.openxmlformats.org/officeDocument/2006/relationships/image" Target="../media/image147.png"/><Relationship Id="rId15" Type="http://schemas.openxmlformats.org/officeDocument/2006/relationships/image" Target="../media/image1590.png"/><Relationship Id="rId10" Type="http://schemas.openxmlformats.org/officeDocument/2006/relationships/image" Target="../media/image153.png"/><Relationship Id="rId19" Type="http://schemas.openxmlformats.org/officeDocument/2006/relationships/image" Target="../media/image160.png"/><Relationship Id="rId4" Type="http://schemas.openxmlformats.org/officeDocument/2006/relationships/image" Target="../media/image113.jpg"/><Relationship Id="rId9" Type="http://schemas.openxmlformats.org/officeDocument/2006/relationships/image" Target="../media/image1510.png"/><Relationship Id="rId14" Type="http://schemas.openxmlformats.org/officeDocument/2006/relationships/image" Target="../media/image15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5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640.png"/><Relationship Id="rId18" Type="http://schemas.openxmlformats.org/officeDocument/2006/relationships/image" Target="../media/image177.png"/><Relationship Id="rId3" Type="http://schemas.openxmlformats.org/officeDocument/2006/relationships/notesSlide" Target="../notesSlides/notesSlide54.xml"/><Relationship Id="rId21" Type="http://schemas.openxmlformats.org/officeDocument/2006/relationships/image" Target="../media/image170.png"/><Relationship Id="rId7" Type="http://schemas.openxmlformats.org/officeDocument/2006/relationships/image" Target="../media/image1430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png"/><Relationship Id="rId20" Type="http://schemas.openxmlformats.org/officeDocument/2006/relationships/image" Target="../media/image169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60.png"/><Relationship Id="rId11" Type="http://schemas.openxmlformats.org/officeDocument/2006/relationships/image" Target="../media/image162.png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1311.png"/><Relationship Id="rId15" Type="http://schemas.openxmlformats.org/officeDocument/2006/relationships/image" Target="../media/image166.png"/><Relationship Id="rId23" Type="http://schemas.openxmlformats.org/officeDocument/2006/relationships/image" Target="../media/image172.png"/><Relationship Id="rId10" Type="http://schemas.openxmlformats.org/officeDocument/2006/relationships/image" Target="../media/image161.png"/><Relationship Id="rId19" Type="http://schemas.openxmlformats.org/officeDocument/2006/relationships/image" Target="../media/image178.png"/><Relationship Id="rId4" Type="http://schemas.openxmlformats.org/officeDocument/2006/relationships/image" Target="../media/image116.jpg"/><Relationship Id="rId9" Type="http://schemas.openxmlformats.org/officeDocument/2006/relationships/image" Target="../media/image1450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notesSlide" Target="../notesSlides/notesSlide56.xml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oleObject" Target="../embeddings/oleObject59.bin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20.jp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6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6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5.png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64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3.jpg"/><Relationship Id="rId16" Type="http://schemas.openxmlformats.org/officeDocument/2006/relationships/image" Target="../media/image5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4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6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6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6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64.xml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0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2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3.jpg"/><Relationship Id="rId9" Type="http://schemas.openxmlformats.org/officeDocument/2006/relationships/image" Target="../media/image490.png"/><Relationship Id="rId14" Type="http://schemas.openxmlformats.org/officeDocument/2006/relationships/image" Target="../media/image302.png"/><Relationship Id="rId22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7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12.png"/><Relationship Id="rId7" Type="http://schemas.openxmlformats.org/officeDocument/2006/relationships/image" Target="../media/image1401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66.jpg"/><Relationship Id="rId15" Type="http://schemas.openxmlformats.org/officeDocument/2006/relationships/image" Target="../media/image148.png"/><Relationship Id="rId10" Type="http://schemas.openxmlformats.org/officeDocument/2006/relationships/image" Target="../media/image1431.png"/><Relationship Id="rId19" Type="http://schemas.openxmlformats.org/officeDocument/2006/relationships/image" Target="../media/image118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67.jp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67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6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71.wmf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70.wmf"/><Relationship Id="rId10" Type="http://schemas.openxmlformats.org/officeDocument/2006/relationships/image" Target="../media/image172.w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74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8.jpeg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8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87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85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11.wmf"/><Relationship Id="rId4" Type="http://schemas.openxmlformats.org/officeDocument/2006/relationships/oleObject" Target="../embeddings/oleObject8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8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8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9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5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0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0.png"/><Relationship Id="rId21" Type="http://schemas.openxmlformats.org/officeDocument/2006/relationships/image" Target="../media/image2150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0.png"/><Relationship Id="rId2" Type="http://schemas.openxmlformats.org/officeDocument/2006/relationships/image" Target="../media/image216.png"/><Relationship Id="rId16" Type="http://schemas.openxmlformats.org/officeDocument/2006/relationships/image" Target="../media/image17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.png"/><Relationship Id="rId3" Type="http://schemas.openxmlformats.org/officeDocument/2006/relationships/notesSlide" Target="../notesSlides/notesSlide85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8.jpg"/><Relationship Id="rId11" Type="http://schemas.openxmlformats.org/officeDocument/2006/relationships/image" Target="../media/image1060.png"/><Relationship Id="rId5" Type="http://schemas.openxmlformats.org/officeDocument/2006/relationships/image" Target="../media/image217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0.png"/><Relationship Id="rId18" Type="http://schemas.openxmlformats.org/officeDocument/2006/relationships/image" Target="../media/image1330.png"/><Relationship Id="rId3" Type="http://schemas.openxmlformats.org/officeDocument/2006/relationships/image" Target="../media/image219.jpg"/><Relationship Id="rId7" Type="http://schemas.openxmlformats.org/officeDocument/2006/relationships/image" Target="../media/image1220.png"/><Relationship Id="rId12" Type="http://schemas.openxmlformats.org/officeDocument/2006/relationships/image" Target="../media/image1270.png"/><Relationship Id="rId17" Type="http://schemas.openxmlformats.org/officeDocument/2006/relationships/image" Target="../media/image1320.png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5" Type="http://schemas.openxmlformats.org/officeDocument/2006/relationships/image" Target="../media/image1200.png"/><Relationship Id="rId15" Type="http://schemas.openxmlformats.org/officeDocument/2006/relationships/image" Target="../media/image1300.png"/><Relationship Id="rId10" Type="http://schemas.openxmlformats.org/officeDocument/2006/relationships/image" Target="../media/image1250.png"/><Relationship Id="rId19" Type="http://schemas.openxmlformats.org/officeDocument/2006/relationships/image" Target="../media/image1340.png"/><Relationship Id="rId4" Type="http://schemas.openxmlformats.org/officeDocument/2006/relationships/image" Target="../media/image1190.png"/><Relationship Id="rId9" Type="http://schemas.openxmlformats.org/officeDocument/2006/relationships/image" Target="../media/image1240.png"/><Relationship Id="rId14" Type="http://schemas.openxmlformats.org/officeDocument/2006/relationships/image" Target="../media/image129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4.png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92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82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83.png"/><Relationship Id="rId4" Type="http://schemas.openxmlformats.org/officeDocument/2006/relationships/image" Target="../media/image253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18" Type="http://schemas.openxmlformats.org/officeDocument/2006/relationships/image" Target="../media/image274.png"/><Relationship Id="rId26" Type="http://schemas.openxmlformats.org/officeDocument/2006/relationships/image" Target="../media/image2830.png"/><Relationship Id="rId3" Type="http://schemas.openxmlformats.org/officeDocument/2006/relationships/image" Target="../media/image221.jpg"/><Relationship Id="rId21" Type="http://schemas.openxmlformats.org/officeDocument/2006/relationships/image" Target="../media/image2770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5" Type="http://schemas.openxmlformats.org/officeDocument/2006/relationships/image" Target="../media/image2820.png"/><Relationship Id="rId2" Type="http://schemas.openxmlformats.org/officeDocument/2006/relationships/notesSlide" Target="../notesSlides/notesSlide89.xml"/><Relationship Id="rId16" Type="http://schemas.openxmlformats.org/officeDocument/2006/relationships/image" Target="../media/image272.png"/><Relationship Id="rId20" Type="http://schemas.openxmlformats.org/officeDocument/2006/relationships/image" Target="../media/image2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24" Type="http://schemas.openxmlformats.org/officeDocument/2006/relationships/image" Target="../media/image281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10" Type="http://schemas.openxmlformats.org/officeDocument/2006/relationships/image" Target="../media/image266.png"/><Relationship Id="rId19" Type="http://schemas.openxmlformats.org/officeDocument/2006/relationships/image" Target="../media/image275.png"/><Relationship Id="rId4" Type="http://schemas.openxmlformats.org/officeDocument/2006/relationships/image" Target="../media/image222.jpg"/><Relationship Id="rId9" Type="http://schemas.openxmlformats.org/officeDocument/2006/relationships/image" Target="../media/image265.png"/><Relationship Id="rId14" Type="http://schemas.openxmlformats.org/officeDocument/2006/relationships/image" Target="../media/image2700.png"/><Relationship Id="rId22" Type="http://schemas.openxmlformats.org/officeDocument/2006/relationships/image" Target="../media/image27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18" Type="http://schemas.openxmlformats.org/officeDocument/2006/relationships/image" Target="../media/image303.png"/><Relationship Id="rId3" Type="http://schemas.openxmlformats.org/officeDocument/2006/relationships/image" Target="../media/image223.jpg"/><Relationship Id="rId21" Type="http://schemas.openxmlformats.org/officeDocument/2006/relationships/image" Target="../media/image306.png"/><Relationship Id="rId7" Type="http://schemas.openxmlformats.org/officeDocument/2006/relationships/image" Target="../media/image288.png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5" Type="http://schemas.openxmlformats.org/officeDocument/2006/relationships/image" Target="../media/image312.png"/><Relationship Id="rId2" Type="http://schemas.openxmlformats.org/officeDocument/2006/relationships/notesSlide" Target="../notesSlides/notesSlide90.xml"/><Relationship Id="rId16" Type="http://schemas.openxmlformats.org/officeDocument/2006/relationships/image" Target="../media/image298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image" Target="../media/image293.png"/><Relationship Id="rId24" Type="http://schemas.openxmlformats.org/officeDocument/2006/relationships/image" Target="../media/image309.png"/><Relationship Id="rId5" Type="http://schemas.openxmlformats.org/officeDocument/2006/relationships/image" Target="../media/image286.png"/><Relationship Id="rId15" Type="http://schemas.openxmlformats.org/officeDocument/2006/relationships/image" Target="../media/image297.png"/><Relationship Id="rId23" Type="http://schemas.openxmlformats.org/officeDocument/2006/relationships/image" Target="../media/image308.png"/><Relationship Id="rId10" Type="http://schemas.openxmlformats.org/officeDocument/2006/relationships/image" Target="../media/image292.png"/><Relationship Id="rId19" Type="http://schemas.openxmlformats.org/officeDocument/2006/relationships/image" Target="../media/image304.png"/><Relationship Id="rId4" Type="http://schemas.openxmlformats.org/officeDocument/2006/relationships/image" Target="../media/image224.jp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7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26" Type="http://schemas.openxmlformats.org/officeDocument/2006/relationships/image" Target="../media/image333.png"/><Relationship Id="rId3" Type="http://schemas.openxmlformats.org/officeDocument/2006/relationships/image" Target="../media/image225.jpg"/><Relationship Id="rId21" Type="http://schemas.openxmlformats.org/officeDocument/2006/relationships/image" Target="../media/image328.png"/><Relationship Id="rId7" Type="http://schemas.openxmlformats.org/officeDocument/2006/relationships/image" Target="../media/image3140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5" Type="http://schemas.openxmlformats.org/officeDocument/2006/relationships/image" Target="../media/image332.png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323.png"/><Relationship Id="rId20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24" Type="http://schemas.openxmlformats.org/officeDocument/2006/relationships/image" Target="../media/image331.png"/><Relationship Id="rId5" Type="http://schemas.openxmlformats.org/officeDocument/2006/relationships/image" Target="../media/image3120.png"/><Relationship Id="rId15" Type="http://schemas.openxmlformats.org/officeDocument/2006/relationships/image" Target="../media/image322.png"/><Relationship Id="rId23" Type="http://schemas.openxmlformats.org/officeDocument/2006/relationships/image" Target="../media/image330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4" Type="http://schemas.openxmlformats.org/officeDocument/2006/relationships/image" Target="../media/image314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Relationship Id="rId27" Type="http://schemas.openxmlformats.org/officeDocument/2006/relationships/image" Target="../media/image3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03313"/>
            <a:ext cx="8712200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0" y="0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1334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59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047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5050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296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300" b="1" u="sng">
                <a:latin typeface="Times New Roman" pitchFamily="18" charset="0"/>
                <a:cs typeface="Times New Roman" pitchFamily="18" charset="0"/>
              </a:rPr>
              <a:t>5.0 Discrete-time Fourier Transform</a:t>
            </a:r>
            <a:endParaRPr kumimoji="0" lang="en-US" altLang="zh-TW" sz="4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5.1 Discrete-time Fourier Transform </a:t>
            </a:r>
          </a:p>
          <a:p>
            <a:pPr lvl="4" eaLnBrk="1" hangingPunct="1"/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Representation for discrete-time signals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0" y="2204864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Chapters 3, 4, 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40424"/>
              </p:ext>
            </p:extLst>
          </p:nvPr>
        </p:nvGraphicFramePr>
        <p:xfrm>
          <a:off x="539551" y="3236739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向右箭號圖說文字 4"/>
              <p:cNvSpPr/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向右箭號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blipFill rotWithShape="1">
                <a:blip r:embed="rId3"/>
                <a:stretch>
                  <a:fillRect l="-2748" t="-4255" b="-780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向右箭號圖說文字 15"/>
              <p:cNvSpPr/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ln w="28575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6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Discrete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向右箭號圖說文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blipFill rotWithShape="1">
                <a:blip r:embed="rId6"/>
                <a:stretch>
                  <a:fillRect l="-1647" t="-4082" b="-748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14194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 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41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31044"/>
              </p:ext>
            </p:extLst>
          </p:nvPr>
        </p:nvGraphicFramePr>
        <p:xfrm>
          <a:off x="1898650" y="2641181"/>
          <a:ext cx="4641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4" name="方程式" r:id="rId4" imgW="1778000" imgH="228600" progId="Equation.3">
                  <p:embed/>
                </p:oleObj>
              </mc:Choice>
              <mc:Fallback>
                <p:oleObj name="方程式" r:id="rId4" imgW="17780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641181"/>
                        <a:ext cx="46418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30278"/>
              </p:ext>
            </p:extLst>
          </p:nvPr>
        </p:nvGraphicFramePr>
        <p:xfrm>
          <a:off x="1377950" y="3264206"/>
          <a:ext cx="345290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5" name="方程式" r:id="rId6" imgW="1726451" imgH="863225" progId="Equation.3">
                  <p:embed/>
                </p:oleObj>
              </mc:Choice>
              <mc:Fallback>
                <p:oleObj name="方程式" r:id="rId6" imgW="1726451" imgH="86322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264206"/>
                        <a:ext cx="3452902" cy="172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4860032" y="3334472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signal, time domain, Inverse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427984" y="4342584"/>
            <a:ext cx="3286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spectrum, frequency domain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5116689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format to all Fourier analysis representations previously discussed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11036"/>
              </p:ext>
            </p:extLst>
          </p:nvPr>
        </p:nvGraphicFramePr>
        <p:xfrm>
          <a:off x="1411416" y="836712"/>
          <a:ext cx="510480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6" name="方程式" r:id="rId8" imgW="2552400" imgH="888840" progId="Equation.3">
                  <p:embed/>
                </p:oleObj>
              </mc:Choice>
              <mc:Fallback>
                <p:oleObj name="方程式" r:id="rId8" imgW="2552400" imgH="88884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416" y="836712"/>
                        <a:ext cx="510480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15182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3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22468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4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81996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5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2" name="矩形 1"/>
          <p:cNvSpPr/>
          <p:nvPr/>
        </p:nvSpPr>
        <p:spPr>
          <a:xfrm>
            <a:off x="7293814" y="188640"/>
            <a:ext cx="1850186" cy="89255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(p.10 of 4.0)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56792"/>
            <a:ext cx="9144000" cy="331167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6200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Integration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over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only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Frequency domain spectrum is continuous and periodic, while time domain signal is discrete-time and aperiodic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Frequencies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=0 or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low-frequencies, while those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 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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high-frequencies, etc.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03165"/>
            <a:ext cx="9144000" cy="11695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Note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continuous and periodic with period </a:t>
            </a:r>
          </a:p>
          <a:p>
            <a:pPr marL="2196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i="1" dirty="0" smtClean="0">
                <a:sym typeface="Symbol"/>
              </a:rPr>
              <a:t></a:t>
            </a:r>
            <a:endParaRPr kumimoji="0" lang="en-US" altLang="zh-TW" sz="2800" i="1" dirty="0">
              <a:sym typeface="Symbol"/>
            </a:endParaRP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5047009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See Fig. 5.3, p.362 of text</a:t>
            </a:r>
          </a:p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For Examples see Fig. 5.5, 5.6, p.364, 365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304"/>
            <a:ext cx="8477661" cy="558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765175"/>
            <a:ext cx="61785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908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Convergence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Issue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8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given 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zh-TW" altLang="zh-TW" sz="28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47244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convergence issue since the integration is over an finite interval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Gibbs phenomenon</a:t>
            </a: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0" y="6280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5.7, p.368 of text</a:t>
            </a:r>
          </a:p>
        </p:txBody>
      </p:sp>
      <p:graphicFrame>
        <p:nvGraphicFramePr>
          <p:cNvPr id="24581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90308"/>
              </p:ext>
            </p:extLst>
          </p:nvPr>
        </p:nvGraphicFramePr>
        <p:xfrm>
          <a:off x="1365250" y="1871663"/>
          <a:ext cx="4459288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方程式" r:id="rId4" imgW="1739880" imgH="1168200" progId="Equation.3">
                  <p:embed/>
                </p:oleObj>
              </mc:Choice>
              <mc:Fallback>
                <p:oleObj name="方程式" r:id="rId4" imgW="1739880" imgH="1168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871663"/>
                        <a:ext cx="4459288" cy="276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29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287"/>
            <a:ext cx="9144000" cy="8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Transform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(p.3 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402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696075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Rectangular/Sinc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7947223" cy="410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299470" y="328498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481626" y="518913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617"/>
            <a:ext cx="9144000" cy="227754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p.16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4.0)</a:t>
            </a: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0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40631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(p.17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95943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83861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01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556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9700" name="物件 3"/>
          <p:cNvGraphicFramePr>
            <a:graphicFrameLocks noChangeAspect="1"/>
          </p:cNvGraphicFramePr>
          <p:nvPr/>
        </p:nvGraphicFramePr>
        <p:xfrm>
          <a:off x="1330325" y="2073275"/>
          <a:ext cx="63785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" name="方程式" r:id="rId4" imgW="2489200" imgH="1346200" progId="Equation.3">
                  <p:embed/>
                </p:oleObj>
              </mc:Choice>
              <mc:Fallback>
                <p:oleObj name="方程式" r:id="rId4" imgW="2489200" imgH="1346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073275"/>
                        <a:ext cx="6378575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58054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5.8, p.369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423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5.9, p.370 of text</a:t>
            </a:r>
          </a:p>
        </p:txBody>
      </p:sp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1824038" y="1484313"/>
          <a:ext cx="31892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" name="方程式" r:id="rId4" imgW="1244600" imgH="469900" progId="Equation.3">
                  <p:embed/>
                </p:oleObj>
              </mc:Choice>
              <mc:Fallback>
                <p:oleObj name="方程式" r:id="rId4" imgW="1244600" imgH="469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484313"/>
                        <a:ext cx="318928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38250" y="2662238"/>
          <a:ext cx="7224713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0" name="方程式" r:id="rId6" imgW="2819400" imgH="990600" progId="Equation.3">
                  <p:embed/>
                </p:oleObj>
              </mc:Choice>
              <mc:Fallback>
                <p:oleObj name="方程式" r:id="rId6" imgW="2819400" imgH="990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62238"/>
                        <a:ext cx="7224713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1938"/>
            <a:ext cx="65944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24744"/>
            <a:ext cx="726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Time Domain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Frequency Domain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43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1013935" y="4497675"/>
            <a:ext cx="1707642" cy="625649"/>
            <a:chOff x="734370" y="4365104"/>
            <a:chExt cx="1707642" cy="62564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70" y="4365104"/>
              <a:ext cx="1707642" cy="4526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9"/>
          <a:stretch/>
        </p:blipFill>
        <p:spPr>
          <a:xfrm>
            <a:off x="699517" y="1577922"/>
            <a:ext cx="6970471" cy="2333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608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4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k: integer, </a:t>
                </a:r>
                <a14:m>
                  <m:oMath xmlns:m="http://schemas.openxmlformats.org/officeDocument/2006/math"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729" t="-9231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7"/>
          <a:stretch/>
        </p:blipFill>
        <p:spPr>
          <a:xfrm>
            <a:off x="1259633" y="5877272"/>
            <a:ext cx="4392488" cy="88696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{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628" r="-1860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𝜋𝛿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206623" y="4513687"/>
                <a:ext cx="1907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, −</m:t>
                      </m:r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∞&lt;</m:t>
                      </m:r>
                      <m:r>
                        <a:rPr kumimoji="0" lang="zh-TW" altLang="en-US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&lt;∞</m:t>
                      </m:r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23" y="4513687"/>
                <a:ext cx="1907704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/>
          <p:nvPr/>
        </p:nvCxnSpPr>
        <p:spPr>
          <a:xfrm flipH="1">
            <a:off x="5256076" y="5259957"/>
            <a:ext cx="285036" cy="545307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  <a:blipFill rotWithShape="1">
                <a:blip r:embed="rId26"/>
                <a:stretch>
                  <a:fillRect l="-55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88" y="357188"/>
            <a:ext cx="87122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76225"/>
            <a:ext cx="9144000" cy="12477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5.2 Properties of Discrete-time Fourier 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36868" name="物件 5"/>
          <p:cNvGraphicFramePr>
            <a:graphicFrameLocks noChangeAspect="1"/>
          </p:cNvGraphicFramePr>
          <p:nvPr/>
        </p:nvGraphicFramePr>
        <p:xfrm>
          <a:off x="1028700" y="1724025"/>
          <a:ext cx="4113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724025"/>
                        <a:ext cx="41132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0" y="2492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0" name="物件 7"/>
          <p:cNvGraphicFramePr>
            <a:graphicFrameLocks noChangeAspect="1"/>
          </p:cNvGraphicFramePr>
          <p:nvPr/>
        </p:nvGraphicFramePr>
        <p:xfrm>
          <a:off x="938213" y="3284538"/>
          <a:ext cx="3355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方程式" r:id="rId6" imgW="1282700" imgH="228600" progId="Equation.3">
                  <p:embed/>
                </p:oleObj>
              </mc:Choice>
              <mc:Fallback>
                <p:oleObj name="方程式" r:id="rId6" imgW="1282700" imgH="228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284538"/>
                        <a:ext cx="33559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矩形 8"/>
          <p:cNvSpPr>
            <a:spLocks noChangeArrowheads="1"/>
          </p:cNvSpPr>
          <p:nvPr/>
        </p:nvSpPr>
        <p:spPr bwMode="auto">
          <a:xfrm>
            <a:off x="0" y="3884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2" name="物件 9"/>
          <p:cNvGraphicFramePr>
            <a:graphicFrameLocks noChangeAspect="1"/>
          </p:cNvGraphicFramePr>
          <p:nvPr/>
        </p:nvGraphicFramePr>
        <p:xfrm>
          <a:off x="811213" y="4762500"/>
          <a:ext cx="6870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4" name="方程式" r:id="rId8" imgW="2628900" imgH="508000" progId="Equation.3">
                  <p:embed/>
                </p:oleObj>
              </mc:Choice>
              <mc:Fallback>
                <p:oleObj name="方程式" r:id="rId8" imgW="2628900" imgH="508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762500"/>
                        <a:ext cx="68707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0" y="1124744"/>
            <a:ext cx="8424000" cy="4500000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Discrete-time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530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/>
              <p:cNvSpPr txBox="1">
                <a:spLocks noChangeArrowheads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4167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/>
              <p:cNvSpPr txBox="1">
                <a:spLocks noChangeArrowheads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discrete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500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/>
              <p:cNvSpPr txBox="1">
                <a:spLocks noChangeArrowheads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continuous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2041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987824" y="1124744"/>
            <a:ext cx="136815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variables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/>
              <p:cNvSpPr txBox="1">
                <a:spLocks noChangeArrowheads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r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</a:rPr>
                  <a:t>variables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6234" r="-15584" b="-2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6948264" y="1052498"/>
            <a:ext cx="99117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dim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"/>
              <p:cNvSpPr txBox="1">
                <a:spLocks noChangeArrowheads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</a:rPr>
                  <a:t>dim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163" b="-1415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"/>
              <p:cNvSpPr txBox="1">
                <a:spLocks noChangeArrowheads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945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/>
              <p:cNvSpPr txBox="1">
                <a:spLocks noChangeArrowheads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32258" r="-3225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"/>
              <p:cNvSpPr txBox="1">
                <a:spLocks noChangeArrowheads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6415" r="-18868" b="-588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8264286" y="5176756"/>
            <a:ext cx="49558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(1,0)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5152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b="0" dirty="0" smtClean="0"/>
              </a:p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  <a:blipFill rotWithShape="1">
                <a:blip r:embed="rId2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304455" y="2245856"/>
            <a:ext cx="578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012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5071891" y="285293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579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  <a:blipFill rotWithShape="1">
                <a:blip r:embed="rId2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  <a:blipFill rotWithShape="1">
                <a:blip r:embed="rId28"/>
                <a:stretch>
                  <a:fillRect r="-8696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8" name="群組 9217"/>
          <p:cNvGrpSpPr/>
          <p:nvPr/>
        </p:nvGrpSpPr>
        <p:grpSpPr>
          <a:xfrm>
            <a:off x="7296446" y="3933056"/>
            <a:ext cx="956429" cy="410112"/>
            <a:chOff x="4767699" y="5744161"/>
            <a:chExt cx="95642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3185" b="-149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直線接點 9216"/>
            <p:cNvCxnSpPr/>
            <p:nvPr/>
          </p:nvCxnSpPr>
          <p:spPr>
            <a:xfrm>
              <a:off x="5351351" y="5978378"/>
              <a:ext cx="144000" cy="0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  <a:blipFill rotWithShape="1">
                <a:blip r:embed="rId3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橢圓 9220"/>
          <p:cNvSpPr/>
          <p:nvPr/>
        </p:nvSpPr>
        <p:spPr>
          <a:xfrm>
            <a:off x="4428900" y="5562616"/>
            <a:ext cx="756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橢圓 47"/>
          <p:cNvSpPr/>
          <p:nvPr/>
        </p:nvSpPr>
        <p:spPr>
          <a:xfrm>
            <a:off x="5512567" y="5790139"/>
            <a:ext cx="1260000" cy="43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9223" name="直線單箭頭接點 9222"/>
          <p:cNvCxnSpPr>
            <a:stCxn id="48" idx="7"/>
          </p:cNvCxnSpPr>
          <p:nvPr/>
        </p:nvCxnSpPr>
        <p:spPr>
          <a:xfrm flipV="1">
            <a:off x="6588044" y="5624744"/>
            <a:ext cx="216204" cy="2286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>
            <a:off x="6671264" y="5292718"/>
            <a:ext cx="1044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4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Shift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2" name="物件 3"/>
          <p:cNvGraphicFramePr>
            <a:graphicFrameLocks noChangeAspect="1"/>
          </p:cNvGraphicFramePr>
          <p:nvPr/>
        </p:nvGraphicFramePr>
        <p:xfrm>
          <a:off x="852488" y="1954213"/>
          <a:ext cx="4781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5" name="方程式" r:id="rId6" imgW="1828800" imgH="508000" progId="Equation.3">
                  <p:embed/>
                </p:oleObj>
              </mc:Choice>
              <mc:Fallback>
                <p:oleObj name="方程式" r:id="rId6" imgW="1828800" imgH="50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954213"/>
                        <a:ext cx="47815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1033463" y="4710113"/>
          <a:ext cx="504825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6" name="方程式" r:id="rId8" imgW="1930400" imgH="736600" progId="Equation.3">
                  <p:embed/>
                </p:oleObj>
              </mc:Choice>
              <mc:Fallback>
                <p:oleObj name="方程式" r:id="rId8" imgW="1930400" imgH="736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710113"/>
                        <a:ext cx="504825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3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3"/>
          <p:cNvGraphicFramePr>
            <a:graphicFrameLocks noChangeAspect="1"/>
          </p:cNvGraphicFramePr>
          <p:nvPr/>
        </p:nvGraphicFramePr>
        <p:xfrm>
          <a:off x="611188" y="1989138"/>
          <a:ext cx="832643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36" name="方程式" r:id="rId6" imgW="3530600" imgH="711200" progId="Equation.3">
                  <p:embed/>
                </p:oleObj>
              </mc:Choice>
              <mc:Fallback>
                <p:oleObj name="方程式" r:id="rId6" imgW="3530600" imgH="711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326437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2" name="物件 5"/>
          <p:cNvGraphicFramePr>
            <a:graphicFrameLocks noChangeAspect="1"/>
          </p:cNvGraphicFramePr>
          <p:nvPr/>
        </p:nvGraphicFramePr>
        <p:xfrm>
          <a:off x="717550" y="4652963"/>
          <a:ext cx="3619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37" name="方程式" r:id="rId8" imgW="1384300" imgH="228600" progId="Equation.3">
                  <p:embed/>
                </p:oleObj>
              </mc:Choice>
              <mc:Fallback>
                <p:oleObj name="方程式" r:id="rId8" imgW="13843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652963"/>
                        <a:ext cx="36195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p.35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31366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9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3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 (p.36 of 4.0)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56644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3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Differencing/Accumulation</a:t>
            </a:r>
          </a:p>
        </p:txBody>
      </p:sp>
      <p:sp>
        <p:nvSpPr>
          <p:cNvPr id="43012" name="文字方塊 1"/>
          <p:cNvSpPr txBox="1">
            <a:spLocks noChangeArrowheads="1"/>
          </p:cNvSpPr>
          <p:nvPr/>
        </p:nvSpPr>
        <p:spPr bwMode="auto">
          <a:xfrm>
            <a:off x="4499992" y="2780928"/>
            <a:ext cx="3924300" cy="1089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lower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freq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Deleting DC term</a:t>
            </a:r>
            <a:endParaRPr lang="zh-TW" altLang="en-US" sz="700" dirty="0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995936" y="4176533"/>
            <a:ext cx="4572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39817"/>
              </p:ext>
            </p:extLst>
          </p:nvPr>
        </p:nvGraphicFramePr>
        <p:xfrm>
          <a:off x="4139952" y="4933951"/>
          <a:ext cx="4987188" cy="189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5" name="方程式" r:id="rId4" imgW="2933640" imgH="1117440" progId="Equation.3">
                  <p:embed/>
                </p:oleObj>
              </mc:Choice>
              <mc:Fallback>
                <p:oleObj name="方程式" r:id="rId4" imgW="29336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933951"/>
                        <a:ext cx="4987188" cy="189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6776"/>
            <a:ext cx="2322576" cy="1792224"/>
          </a:xfrm>
          <a:prstGeom prst="rect">
            <a:avLst/>
          </a:prstGeom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67544" y="4473176"/>
            <a:ext cx="199796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467544" y="1198493"/>
            <a:ext cx="184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blipFill rotWithShape="1">
                <a:blip r:embed="rId7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296359" y="1948770"/>
            <a:ext cx="302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box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box>
                                <m:box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296265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2761488" cy="109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02222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 2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單箭頭接點 4"/>
          <p:cNvCxnSpPr>
            <a:stCxn id="14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39785" y="226541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(p.29 of 3.0)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27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7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物件 3"/>
          <p:cNvGraphicFramePr>
            <a:graphicFrameLocks noChangeAspect="1"/>
          </p:cNvGraphicFramePr>
          <p:nvPr/>
        </p:nvGraphicFramePr>
        <p:xfrm>
          <a:off x="1114425" y="1901825"/>
          <a:ext cx="35798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8" name="方程式" r:id="rId6" imgW="1459866" imgH="609336" progId="Equation.3">
                  <p:embed/>
                </p:oleObj>
              </mc:Choice>
              <mc:Fallback>
                <p:oleObj name="方程式" r:id="rId6" imgW="1459866" imgH="60933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901825"/>
                        <a:ext cx="35798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文字方塊 6"/>
          <p:cNvSpPr txBox="1">
            <a:spLocks noChangeArrowheads="1"/>
          </p:cNvSpPr>
          <p:nvPr/>
        </p:nvSpPr>
        <p:spPr bwMode="auto">
          <a:xfrm>
            <a:off x="4438650" y="1870075"/>
            <a:ext cx="2725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If n/k is an integer, k: positive integer</a:t>
            </a:r>
            <a:endParaRPr kumimoji="0"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矩形 7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5.14, p.378 of text</a:t>
            </a:r>
          </a:p>
        </p:txBody>
      </p:sp>
      <p:sp>
        <p:nvSpPr>
          <p:cNvPr id="45063" name="矩形 8"/>
          <p:cNvSpPr>
            <a:spLocks noChangeArrowheads="1"/>
          </p:cNvSpPr>
          <p:nvPr/>
        </p:nvSpPr>
        <p:spPr bwMode="auto">
          <a:xfrm>
            <a:off x="0" y="3471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5.13, p.377 of text</a:t>
            </a:r>
          </a:p>
        </p:txBody>
      </p:sp>
      <p:graphicFrame>
        <p:nvGraphicFramePr>
          <p:cNvPr id="45064" name="物件 9"/>
          <p:cNvGraphicFramePr>
            <a:graphicFrameLocks noChangeAspect="1"/>
          </p:cNvGraphicFramePr>
          <p:nvPr/>
        </p:nvGraphicFramePr>
        <p:xfrm>
          <a:off x="1081088" y="4622800"/>
          <a:ext cx="3586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9" name="方程式" r:id="rId8" imgW="1371600" imgH="254000" progId="Equation.3">
                  <p:embed/>
                </p:oleObj>
              </mc:Choice>
              <mc:Fallback>
                <p:oleObj name="方程式" r:id="rId8" imgW="1371600" imgH="254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22800"/>
                        <a:ext cx="3586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2875"/>
            <a:ext cx="8677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116632"/>
            <a:ext cx="7080617" cy="6624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79912" y="889853"/>
            <a:ext cx="1837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(p.11 of 3.0)</a:t>
            </a:r>
          </a:p>
        </p:txBody>
      </p:sp>
    </p:spTree>
    <p:extLst>
      <p:ext uri="{BB962C8B-B14F-4D97-AF65-F5344CB8AC3E}">
        <p14:creationId xmlns:p14="http://schemas.microsoft.com/office/powerpoint/2010/main" val="9654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99592" y="4653136"/>
            <a:ext cx="5472608" cy="1581267"/>
            <a:chOff x="899592" y="4653136"/>
            <a:chExt cx="5472608" cy="158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接點 6"/>
            <p:cNvCxnSpPr/>
            <p:nvPr/>
          </p:nvCxnSpPr>
          <p:spPr>
            <a:xfrm>
              <a:off x="1657812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3860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 flipV="1">
            <a:off x="4443860" y="5085184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778543" y="5085183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" y="1700808"/>
            <a:ext cx="7781544" cy="2176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94166" y="3429000"/>
            <a:ext cx="9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-1 01 2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940507" y="3403599"/>
            <a:ext cx="2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-3       0       3       6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0318" y="221333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78732" y="2788944"/>
            <a:ext cx="635815" cy="324000"/>
            <a:chOff x="3020854" y="3877082"/>
            <a:chExt cx="635815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>
            <a:xfrm>
              <a:off x="3330294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2309876" y="1889331"/>
            <a:ext cx="774251" cy="410112"/>
            <a:chOff x="3020854" y="3877082"/>
            <a:chExt cx="774251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接點 21"/>
            <p:cNvCxnSpPr/>
            <p:nvPr/>
          </p:nvCxnSpPr>
          <p:spPr>
            <a:xfrm>
              <a:off x="3459456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717629" y="2492896"/>
            <a:ext cx="883255" cy="410112"/>
            <a:chOff x="3020854" y="3877082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>
              <a:off x="3569527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565929" y="2553856"/>
            <a:ext cx="744819" cy="410112"/>
            <a:chOff x="3014783" y="3872126"/>
            <a:chExt cx="74481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/>
            <p:cNvCxnSpPr/>
            <p:nvPr/>
          </p:nvCxnSpPr>
          <p:spPr>
            <a:xfrm>
              <a:off x="333309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724128" y="21537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6537587" y="1889331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/>
            <p:cNvCxnSpPr/>
            <p:nvPr/>
          </p:nvCxnSpPr>
          <p:spPr>
            <a:xfrm>
              <a:off x="347025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7283565" y="2501200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/>
            <p:cNvCxnSpPr/>
            <p:nvPr/>
          </p:nvCxnSpPr>
          <p:spPr>
            <a:xfrm>
              <a:off x="346263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35263" y="3023547"/>
                <a:ext cx="3464768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63" y="3023547"/>
                <a:ext cx="3464768" cy="842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p:sp>
        <p:nvSpPr>
          <p:cNvPr id="4" name="向右箭號 3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72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 in Frequency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物件 3"/>
          <p:cNvGraphicFramePr>
            <a:graphicFrameLocks noChangeAspect="1"/>
          </p:cNvGraphicFramePr>
          <p:nvPr/>
        </p:nvGraphicFramePr>
        <p:xfrm>
          <a:off x="1319213" y="1895475"/>
          <a:ext cx="3851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73" name="方程式" r:id="rId6" imgW="1473200" imgH="431800" progId="Equation.3">
                  <p:embed/>
                </p:oleObj>
              </mc:Choice>
              <mc:Fallback>
                <p:oleObj name="方程式" r:id="rId6" imgW="14732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895475"/>
                        <a:ext cx="3851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376363" y="4724400"/>
          <a:ext cx="53451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74" name="方程式" r:id="rId8" imgW="2044700" imgH="431800" progId="Equation.3">
                  <p:embed/>
                </p:oleObj>
              </mc:Choice>
              <mc:Fallback>
                <p:oleObj name="方程式" r:id="rId8" imgW="2044700" imgH="431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724400"/>
                        <a:ext cx="53451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0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4" name="物件 3"/>
          <p:cNvGraphicFramePr>
            <a:graphicFrameLocks noChangeAspect="1"/>
          </p:cNvGraphicFramePr>
          <p:nvPr/>
        </p:nvGraphicFramePr>
        <p:xfrm>
          <a:off x="871538" y="1916113"/>
          <a:ext cx="7300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1" name="方程式" r:id="rId6" imgW="2971800" imgH="228600" progId="Equation.3">
                  <p:embed/>
                </p:oleObj>
              </mc:Choice>
              <mc:Fallback>
                <p:oleObj name="方程式" r:id="rId6" imgW="29718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16113"/>
                        <a:ext cx="7300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矩形 4"/>
          <p:cNvSpPr>
            <a:spLocks noChangeArrowheads="1"/>
          </p:cNvSpPr>
          <p:nvPr/>
        </p:nvSpPr>
        <p:spPr bwMode="auto">
          <a:xfrm>
            <a:off x="0" y="4581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物件 5"/>
          <p:cNvGraphicFramePr>
            <a:graphicFrameLocks noChangeAspect="1"/>
          </p:cNvGraphicFramePr>
          <p:nvPr/>
        </p:nvGraphicFramePr>
        <p:xfrm>
          <a:off x="803275" y="5314950"/>
          <a:ext cx="78724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2" name="方程式" r:id="rId8" imgW="3797300" imgH="381000" progId="Equation.3">
                  <p:embed/>
                </p:oleObj>
              </mc:Choice>
              <mc:Fallback>
                <p:oleObj name="方程式" r:id="rId8" imgW="3797300" imgH="381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314950"/>
                        <a:ext cx="787241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文字方塊 6"/>
          <p:cNvSpPr txBox="1">
            <a:spLocks noChangeArrowheads="1"/>
          </p:cNvSpPr>
          <p:nvPr/>
        </p:nvSpPr>
        <p:spPr bwMode="auto">
          <a:xfrm>
            <a:off x="2325688" y="2636838"/>
            <a:ext cx="6192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frequency response or transfer function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8" name="物件 7"/>
          <p:cNvGraphicFramePr>
            <a:graphicFrameLocks noChangeAspect="1"/>
          </p:cNvGraphicFramePr>
          <p:nvPr/>
        </p:nvGraphicFramePr>
        <p:xfrm>
          <a:off x="1157288" y="2647950"/>
          <a:ext cx="12684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3" name="方程式" r:id="rId10" imgW="533169" imgH="228501" progId="Equation.3">
                  <p:embed/>
                </p:oleObj>
              </mc:Choice>
              <mc:Fallback>
                <p:oleObj name="方程式" r:id="rId10" imgW="533169" imgH="228501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647950"/>
                        <a:ext cx="12684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物件 8"/>
          <p:cNvGraphicFramePr>
            <a:graphicFrameLocks noChangeAspect="1"/>
          </p:cNvGraphicFramePr>
          <p:nvPr/>
        </p:nvGraphicFramePr>
        <p:xfrm>
          <a:off x="2205038" y="3306763"/>
          <a:ext cx="3784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4" name="方程式" r:id="rId12" imgW="1752600" imgH="482600" progId="Equation.3">
                  <p:embed/>
                </p:oleObj>
              </mc:Choice>
              <mc:Fallback>
                <p:oleObj name="方程式" r:id="rId12" imgW="1752600" imgH="482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306763"/>
                        <a:ext cx="3784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矩形 9"/>
          <p:cNvSpPr>
            <a:spLocks noChangeArrowheads="1"/>
          </p:cNvSpPr>
          <p:nvPr/>
        </p:nvSpPr>
        <p:spPr bwMode="auto">
          <a:xfrm>
            <a:off x="0" y="60928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0387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periodic 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0179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4772784" y="408657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50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Characterization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物件 3"/>
          <p:cNvGraphicFramePr>
            <a:graphicFrameLocks noChangeAspect="1"/>
          </p:cNvGraphicFramePr>
          <p:nvPr/>
        </p:nvGraphicFramePr>
        <p:xfrm>
          <a:off x="1176338" y="1763713"/>
          <a:ext cx="657225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6" name="方程式" r:id="rId6" imgW="2641600" imgH="1790700" progId="Equation.3">
                  <p:embed/>
                </p:oleObj>
              </mc:Choice>
              <mc:Fallback>
                <p:oleObj name="方程式" r:id="rId6" imgW="2641600" imgH="1790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763713"/>
                        <a:ext cx="657225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矩形 4"/>
          <p:cNvSpPr>
            <a:spLocks noChangeArrowheads="1"/>
          </p:cNvSpPr>
          <p:nvPr/>
        </p:nvSpPr>
        <p:spPr bwMode="auto">
          <a:xfrm>
            <a:off x="0" y="5464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矩形 6"/>
          <p:cNvSpPr>
            <a:spLocks noChangeArrowheads="1"/>
          </p:cNvSpPr>
          <p:nvPr/>
        </p:nvSpPr>
        <p:spPr bwMode="auto">
          <a:xfrm>
            <a:off x="0" y="6135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5.1, 5.2, p.391, 392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9225"/>
            <a:ext cx="68818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字方塊 1"/>
          <p:cNvSpPr txBox="1">
            <a:spLocks noChangeArrowheads="1"/>
          </p:cNvSpPr>
          <p:nvPr/>
        </p:nvSpPr>
        <p:spPr bwMode="auto">
          <a:xfrm>
            <a:off x="5867400" y="44450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20650"/>
            <a:ext cx="529272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文字方塊 2"/>
          <p:cNvSpPr txBox="1">
            <a:spLocks noChangeArrowheads="1"/>
          </p:cNvSpPr>
          <p:nvPr/>
        </p:nvSpPr>
        <p:spPr bwMode="auto">
          <a:xfrm>
            <a:off x="5003800" y="-80963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422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basis signal sets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1076325"/>
            <a:ext cx="9144000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], aperiodic defined on -∞ &lt;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is a vector space</a:t>
            </a:r>
          </a:p>
        </p:txBody>
      </p:sp>
      <p:graphicFrame>
        <p:nvGraphicFramePr>
          <p:cNvPr id="57349" name="物件 8"/>
          <p:cNvGraphicFramePr>
            <a:graphicFrameLocks noChangeAspect="1"/>
          </p:cNvGraphicFramePr>
          <p:nvPr/>
        </p:nvGraphicFramePr>
        <p:xfrm>
          <a:off x="1227138" y="2155825"/>
          <a:ext cx="46815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8" name="方程式" r:id="rId4" imgW="1790700" imgH="431800" progId="Equation.3">
                  <p:embed/>
                </p:oleObj>
              </mc:Choice>
              <mc:Fallback>
                <p:oleObj name="方程式" r:id="rId4" imgW="1790700" imgH="4318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155825"/>
                        <a:ext cx="4681537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物件 9"/>
          <p:cNvGraphicFramePr>
            <a:graphicFrameLocks noChangeAspect="1"/>
          </p:cNvGraphicFramePr>
          <p:nvPr/>
        </p:nvGraphicFramePr>
        <p:xfrm>
          <a:off x="1476375" y="4076700"/>
          <a:ext cx="475138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9" name="方程式" r:id="rId6" imgW="1765080" imgH="507960" progId="Equation.3">
                  <p:embed/>
                </p:oleObj>
              </mc:Choice>
              <mc:Fallback>
                <p:oleObj name="方程式" r:id="rId6" imgW="1765080" imgH="50796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76700"/>
                        <a:ext cx="4751388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矩形 10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2735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repeats itself for very 2</a:t>
            </a:r>
            <a:r>
              <a:rPr kumimoji="0" lang="en-US" altLang="zh-TW" sz="2400" i="1">
                <a:sym typeface="Symbol" pitchFamily="18" charset="2"/>
              </a:rPr>
              <a:t></a:t>
            </a:r>
            <a:endParaRPr kumimoji="0" lang="en-US" altLang="zh-TW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913"/>
            <a:ext cx="82819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58371" name="物件 2"/>
          <p:cNvGraphicFramePr>
            <a:graphicFrameLocks noChangeAspect="1"/>
          </p:cNvGraphicFramePr>
          <p:nvPr/>
        </p:nvGraphicFramePr>
        <p:xfrm>
          <a:off x="1547813" y="1760538"/>
          <a:ext cx="66738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8" name="方程式" r:id="rId4" imgW="2552700" imgH="431800" progId="Equation.3">
                  <p:embed/>
                </p:oleObj>
              </mc:Choice>
              <mc:Fallback>
                <p:oleObj name="方程式" r:id="rId4" imgW="25527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60538"/>
                        <a:ext cx="66738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40576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4398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inner-product can be evaluated in either domain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矩形 5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0019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), with period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π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</p:txBody>
      </p:sp>
      <p:sp>
        <p:nvSpPr>
          <p:cNvPr id="59395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物件 4"/>
          <p:cNvGraphicFramePr>
            <a:graphicFrameLocks noChangeAspect="1"/>
          </p:cNvGraphicFramePr>
          <p:nvPr/>
        </p:nvGraphicFramePr>
        <p:xfrm>
          <a:off x="1355725" y="1481138"/>
          <a:ext cx="550227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4" name="方程式" r:id="rId4" imgW="2273300" imgH="914400" progId="Equation.3">
                  <p:embed/>
                </p:oleObj>
              </mc:Choice>
              <mc:Fallback>
                <p:oleObj name="方程式" r:id="rId4" imgW="22733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481138"/>
                        <a:ext cx="550227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7201"/>
              </p:ext>
            </p:extLst>
          </p:nvPr>
        </p:nvGraphicFramePr>
        <p:xfrm>
          <a:off x="1319213" y="3708400"/>
          <a:ext cx="682783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5" name="方程式" r:id="rId6" imgW="3517560" imgH="1143000" progId="Equation.3">
                  <p:embed/>
                </p:oleObj>
              </mc:Choice>
              <mc:Fallback>
                <p:oleObj name="方程式" r:id="rId6" imgW="3517560" imgH="1143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708400"/>
                        <a:ext cx="6827837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189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case of continuous-time Fourier transform. Orthogonal bases but not normalized, while makes sense with operational definition.</a:t>
            </a:r>
          </a:p>
        </p:txBody>
      </p:sp>
      <p:sp>
        <p:nvSpPr>
          <p:cNvPr id="60419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0" name="物件 5"/>
          <p:cNvGraphicFramePr>
            <a:graphicFrameLocks noChangeAspect="1"/>
          </p:cNvGraphicFramePr>
          <p:nvPr/>
        </p:nvGraphicFramePr>
        <p:xfrm>
          <a:off x="1747838" y="3206750"/>
          <a:ext cx="6275387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4" name="方程式" r:id="rId4" imgW="2400300" imgH="863600" progId="Equation.3">
                  <p:embed/>
                </p:oleObj>
              </mc:Choice>
              <mc:Fallback>
                <p:oleObj name="方程式" r:id="rId4" imgW="2400300" imgH="863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206750"/>
                        <a:ext cx="6275387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63931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12200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491" name="矩形 2"/>
          <p:cNvSpPr>
            <a:spLocks noChangeArrowheads="1"/>
          </p:cNvSpPr>
          <p:nvPr/>
        </p:nvSpPr>
        <p:spPr bwMode="auto">
          <a:xfrm>
            <a:off x="0" y="300038"/>
            <a:ext cx="914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5.3 Summary and Duality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5251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&lt;A&gt; Fourier Transform for Continuous-time 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3493" name="群組 53"/>
          <p:cNvGrpSpPr>
            <a:grpSpLocks/>
          </p:cNvGrpSpPr>
          <p:nvPr/>
        </p:nvGrpSpPr>
        <p:grpSpPr bwMode="auto">
          <a:xfrm>
            <a:off x="717550" y="1625600"/>
            <a:ext cx="7526338" cy="1755775"/>
            <a:chOff x="718047" y="1624969"/>
            <a:chExt cx="7526361" cy="1756091"/>
          </a:xfrm>
        </p:grpSpPr>
        <p:graphicFrame>
          <p:nvGraphicFramePr>
            <p:cNvPr id="63504" name="物件 35"/>
            <p:cNvGraphicFramePr>
              <a:graphicFrameLocks noChangeAspect="1"/>
            </p:cNvGraphicFramePr>
            <p:nvPr/>
          </p:nvGraphicFramePr>
          <p:xfrm>
            <a:off x="718047" y="1624969"/>
            <a:ext cx="4246576" cy="1756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32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47" y="1624969"/>
                          <a:ext cx="4246576" cy="1756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5" name="文字方塊 36"/>
            <p:cNvSpPr txBox="1">
              <a:spLocks noChangeArrowheads="1"/>
            </p:cNvSpPr>
            <p:nvPr/>
          </p:nvSpPr>
          <p:spPr bwMode="auto">
            <a:xfrm>
              <a:off x="5623178" y="1827417"/>
              <a:ext cx="262123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(4.8)</a:t>
              </a: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(4.9)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494" name="群組 54"/>
          <p:cNvGrpSpPr>
            <a:grpSpLocks/>
          </p:cNvGrpSpPr>
          <p:nvPr/>
        </p:nvGrpSpPr>
        <p:grpSpPr bwMode="auto">
          <a:xfrm>
            <a:off x="0" y="3573463"/>
            <a:ext cx="9144000" cy="1816100"/>
            <a:chOff x="0" y="3573016"/>
            <a:chExt cx="9144000" cy="1815882"/>
          </a:xfrm>
        </p:grpSpPr>
        <p:sp>
          <p:nvSpPr>
            <p:cNvPr id="46" name="矩形 45"/>
            <p:cNvSpPr/>
            <p:nvPr/>
          </p:nvSpPr>
          <p:spPr>
            <a:xfrm>
              <a:off x="0" y="357301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aperiodic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</p:txBody>
        </p:sp>
        <p:grpSp>
          <p:nvGrpSpPr>
            <p:cNvPr id="63501" name="Group 46"/>
            <p:cNvGrpSpPr>
              <a:grpSpLocks/>
            </p:cNvGrpSpPr>
            <p:nvPr/>
          </p:nvGrpSpPr>
          <p:grpSpPr bwMode="auto">
            <a:xfrm>
              <a:off x="3924192" y="3897747"/>
              <a:ext cx="2340000" cy="1008000"/>
              <a:chOff x="5567" y="8087"/>
              <a:chExt cx="2160" cy="900"/>
            </a:xfrm>
          </p:grpSpPr>
          <p:sp>
            <p:nvSpPr>
              <p:cNvPr id="63502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03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3495" name="群組 55"/>
          <p:cNvGrpSpPr>
            <a:grpSpLocks/>
          </p:cNvGrpSpPr>
          <p:nvPr/>
        </p:nvGrpSpPr>
        <p:grpSpPr bwMode="auto">
          <a:xfrm>
            <a:off x="0" y="5661025"/>
            <a:ext cx="9144000" cy="1027113"/>
            <a:chOff x="0" y="5661248"/>
            <a:chExt cx="9144000" cy="1026080"/>
          </a:xfrm>
        </p:grpSpPr>
        <p:sp>
          <p:nvSpPr>
            <p:cNvPr id="63496" name="矩形 50"/>
            <p:cNvSpPr>
              <a:spLocks noChangeArrowheads="1"/>
            </p:cNvSpPr>
            <p:nvPr/>
          </p:nvSpPr>
          <p:spPr bwMode="auto">
            <a:xfrm>
              <a:off x="0" y="566124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Duality&lt;A&gt; : </a:t>
              </a:r>
              <a:endPara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497" name="群組 52"/>
            <p:cNvGrpSpPr>
              <a:grpSpLocks/>
            </p:cNvGrpSpPr>
            <p:nvPr/>
          </p:nvGrpSpPr>
          <p:grpSpPr bwMode="auto">
            <a:xfrm>
              <a:off x="2627784" y="5661248"/>
              <a:ext cx="5291364" cy="1026080"/>
              <a:chOff x="2627784" y="5661248"/>
              <a:chExt cx="5291364" cy="1026080"/>
            </a:xfrm>
          </p:grpSpPr>
          <p:graphicFrame>
            <p:nvGraphicFramePr>
              <p:cNvPr id="63498" name="物件 49"/>
              <p:cNvGraphicFramePr>
                <a:graphicFrameLocks noChangeAspect="1"/>
              </p:cNvGraphicFramePr>
              <p:nvPr/>
            </p:nvGraphicFramePr>
            <p:xfrm>
              <a:off x="2627784" y="5661248"/>
              <a:ext cx="5291364" cy="1026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33" name="方程式" r:id="rId6" imgW="2451100" imgH="482600" progId="Equation.3">
                      <p:embed/>
                    </p:oleObj>
                  </mc:Choice>
                  <mc:Fallback>
                    <p:oleObj name="方程式" r:id="rId6" imgW="2451100" imgH="482600" progId="Equation.3">
                      <p:embed/>
                      <p:pic>
                        <p:nvPicPr>
                          <p:cNvPr id="0" name="物件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7784" y="5661248"/>
                            <a:ext cx="5291364" cy="10260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499" name="向右箭號 51"/>
              <p:cNvSpPr>
                <a:spLocks noChangeArrowheads="1"/>
              </p:cNvSpPr>
              <p:nvPr/>
            </p:nvSpPr>
            <p:spPr bwMode="auto">
              <a:xfrm>
                <a:off x="5220072" y="5737966"/>
                <a:ext cx="432000" cy="324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166610" cy="290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85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977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6262052" y="4534633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&lt;A&gt;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p.44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11560" y="2848742"/>
            <a:ext cx="672314" cy="220218"/>
            <a:chOff x="611560" y="2558058"/>
            <a:chExt cx="672314" cy="440436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5076056" y="2803788"/>
            <a:ext cx="672314" cy="220218"/>
            <a:chOff x="611560" y="2558058"/>
            <a:chExt cx="672314" cy="440436"/>
          </a:xfrm>
        </p:grpSpPr>
        <p:cxnSp>
          <p:nvCxnSpPr>
            <p:cNvPr id="45" name="直線接點 44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物件 1"/>
          <p:cNvGraphicFramePr>
            <a:graphicFrameLocks noChangeAspect="1"/>
          </p:cNvGraphicFramePr>
          <p:nvPr/>
        </p:nvGraphicFramePr>
        <p:xfrm>
          <a:off x="971550" y="5178573"/>
          <a:ext cx="68453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3" name="方程式" r:id="rId20" imgW="2527300" imgH="482600" progId="Equation.3">
                  <p:embed/>
                </p:oleObj>
              </mc:Choice>
              <mc:Fallback>
                <p:oleObj name="方程式" r:id="rId20" imgW="2527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78573"/>
                        <a:ext cx="68453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&lt;B&gt; Fourier Series for Discrete-time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5539" name="群組 14"/>
          <p:cNvGrpSpPr>
            <a:grpSpLocks/>
          </p:cNvGrpSpPr>
          <p:nvPr/>
        </p:nvGrpSpPr>
        <p:grpSpPr bwMode="auto">
          <a:xfrm>
            <a:off x="635000" y="946150"/>
            <a:ext cx="8339138" cy="1871663"/>
            <a:chOff x="634997" y="946437"/>
            <a:chExt cx="8339364" cy="1871662"/>
          </a:xfrm>
        </p:grpSpPr>
        <p:graphicFrame>
          <p:nvGraphicFramePr>
            <p:cNvPr id="65550" name="物件 2"/>
            <p:cNvGraphicFramePr>
              <a:graphicFrameLocks noChangeAspect="1"/>
            </p:cNvGraphicFramePr>
            <p:nvPr/>
          </p:nvGraphicFramePr>
          <p:xfrm>
            <a:off x="634997" y="946437"/>
            <a:ext cx="5264293" cy="187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78" name="方程式" r:id="rId4" imgW="2108200" imgH="812800" progId="Equation.3">
                    <p:embed/>
                  </p:oleObj>
                </mc:Choice>
                <mc:Fallback>
                  <p:oleObj name="方程式" r:id="rId4" imgW="2108200" imgH="8128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997" y="946437"/>
                          <a:ext cx="5264293" cy="187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1" name="文字方塊 3"/>
            <p:cNvSpPr txBox="1">
              <a:spLocks noChangeArrowheads="1"/>
            </p:cNvSpPr>
            <p:nvPr/>
          </p:nvSpPr>
          <p:spPr bwMode="auto">
            <a:xfrm>
              <a:off x="6199242" y="1014574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(3.94)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(3.95)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540" name="群組 17"/>
          <p:cNvGrpSpPr>
            <a:grpSpLocks/>
          </p:cNvGrpSpPr>
          <p:nvPr/>
        </p:nvGrpSpPr>
        <p:grpSpPr bwMode="auto">
          <a:xfrm>
            <a:off x="0" y="3125788"/>
            <a:ext cx="9144000" cy="1816100"/>
            <a:chOff x="0" y="3125286"/>
            <a:chExt cx="9144000" cy="1815882"/>
          </a:xfrm>
        </p:grpSpPr>
        <p:sp>
          <p:nvSpPr>
            <p:cNvPr id="5" name="矩形 4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Arial"/>
                  <a:cs typeface="Arial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N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5547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5548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549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5541" name="群組 15"/>
          <p:cNvGrpSpPr>
            <a:grpSpLocks/>
          </p:cNvGrpSpPr>
          <p:nvPr/>
        </p:nvGrpSpPr>
        <p:grpSpPr bwMode="auto">
          <a:xfrm>
            <a:off x="0" y="5176838"/>
            <a:ext cx="9144000" cy="1565275"/>
            <a:chOff x="0" y="5176093"/>
            <a:chExt cx="9144000" cy="1565275"/>
          </a:xfrm>
        </p:grpSpPr>
        <p:sp>
          <p:nvSpPr>
            <p:cNvPr id="65542" name="矩形 8"/>
            <p:cNvSpPr>
              <a:spLocks noChangeArrowheads="1"/>
            </p:cNvSpPr>
            <p:nvPr/>
          </p:nvSpPr>
          <p:spPr bwMode="auto">
            <a:xfrm>
              <a:off x="0" y="524532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Duality&lt;B&gt; : </a:t>
              </a:r>
              <a:endPara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543" name="群組 12"/>
            <p:cNvGrpSpPr>
              <a:grpSpLocks/>
            </p:cNvGrpSpPr>
            <p:nvPr/>
          </p:nvGrpSpPr>
          <p:grpSpPr bwMode="auto">
            <a:xfrm>
              <a:off x="2544759" y="5176093"/>
              <a:ext cx="4656137" cy="1565275"/>
              <a:chOff x="2773363" y="4960069"/>
              <a:chExt cx="4656137" cy="1565275"/>
            </a:xfrm>
          </p:grpSpPr>
          <p:graphicFrame>
            <p:nvGraphicFramePr>
              <p:cNvPr id="65544" name="物件 10"/>
              <p:cNvGraphicFramePr>
                <a:graphicFrameLocks noChangeAspect="1"/>
              </p:cNvGraphicFramePr>
              <p:nvPr/>
            </p:nvGraphicFramePr>
            <p:xfrm>
              <a:off x="2773363" y="4960069"/>
              <a:ext cx="4656137" cy="156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79" name="方程式" r:id="rId6" imgW="2019300" imgH="736600" progId="Equation.3">
                      <p:embed/>
                    </p:oleObj>
                  </mc:Choice>
                  <mc:Fallback>
                    <p:oleObj name="方程式" r:id="rId6" imgW="2019300" imgH="736600" progId="Equation.3">
                      <p:embed/>
                      <p:pic>
                        <p:nvPicPr>
                          <p:cNvPr id="0" name="物件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3363" y="4960069"/>
                            <a:ext cx="4656137" cy="1565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45" name="向右箭號 11"/>
              <p:cNvSpPr>
                <a:spLocks noChangeArrowheads="1"/>
              </p:cNvSpPr>
              <p:nvPr/>
            </p:nvSpPr>
            <p:spPr bwMode="auto">
              <a:xfrm>
                <a:off x="4716016" y="5107218"/>
                <a:ext cx="432000" cy="360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 &lt;B&gt;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4440"/>
            <a:ext cx="7315200" cy="3136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32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3704" r="-1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7759" r="-1379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3708000" y="1916832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/>
          <p:cNvGrpSpPr/>
          <p:nvPr/>
        </p:nvGrpSpPr>
        <p:grpSpPr>
          <a:xfrm>
            <a:off x="3708000" y="3933458"/>
            <a:ext cx="900000" cy="461665"/>
            <a:chOff x="4211960" y="4911551"/>
            <a:chExt cx="900000" cy="461665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[−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75261"/>
              </p:ext>
            </p:extLst>
          </p:nvPr>
        </p:nvGraphicFramePr>
        <p:xfrm>
          <a:off x="2544759" y="5085184"/>
          <a:ext cx="465613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0" name="方程式" r:id="rId24" imgW="2019300" imgH="736600" progId="Equation.3">
                  <p:embed/>
                </p:oleObj>
              </mc:Choice>
              <mc:Fallback>
                <p:oleObj name="方程式" r:id="rId24" imgW="201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59" y="5085184"/>
                        <a:ext cx="4656137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&lt;C&gt; Fourier Series for Continuous-time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7587" name="群組 32"/>
          <p:cNvGrpSpPr>
            <a:grpSpLocks/>
          </p:cNvGrpSpPr>
          <p:nvPr/>
        </p:nvGrpSpPr>
        <p:grpSpPr bwMode="auto">
          <a:xfrm>
            <a:off x="714375" y="958850"/>
            <a:ext cx="8259763" cy="1989138"/>
            <a:chOff x="714372" y="959420"/>
            <a:chExt cx="8259989" cy="1989139"/>
          </a:xfrm>
        </p:grpSpPr>
        <p:graphicFrame>
          <p:nvGraphicFramePr>
            <p:cNvPr id="67596" name="物件 16"/>
            <p:cNvGraphicFramePr>
              <a:graphicFrameLocks noChangeAspect="1"/>
            </p:cNvGraphicFramePr>
            <p:nvPr/>
          </p:nvGraphicFramePr>
          <p:xfrm>
            <a:off x="714372" y="959420"/>
            <a:ext cx="5105540" cy="1989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24" name="方程式" r:id="rId4" imgW="2044700" imgH="863600" progId="Equation.3">
                    <p:embed/>
                  </p:oleObj>
                </mc:Choice>
                <mc:Fallback>
                  <p:oleObj name="方程式" r:id="rId4" imgW="2044700" imgH="863600" progId="Equation.3">
                    <p:embed/>
                    <p:pic>
                      <p:nvPicPr>
                        <p:cNvPr id="0" name="物件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2" y="959420"/>
                          <a:ext cx="5105540" cy="1989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7" name="文字方塊 17"/>
            <p:cNvSpPr txBox="1">
              <a:spLocks noChangeArrowheads="1"/>
            </p:cNvSpPr>
            <p:nvPr/>
          </p:nvSpPr>
          <p:spPr bwMode="auto">
            <a:xfrm>
              <a:off x="6199242" y="1119633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(3.38)</a:t>
              </a: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(3.39)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588" name="群組 18"/>
          <p:cNvGrpSpPr>
            <a:grpSpLocks/>
          </p:cNvGrpSpPr>
          <p:nvPr/>
        </p:nvGrpSpPr>
        <p:grpSpPr bwMode="auto">
          <a:xfrm>
            <a:off x="0" y="3197225"/>
            <a:ext cx="9144000" cy="1816100"/>
            <a:chOff x="0" y="3125286"/>
            <a:chExt cx="9144000" cy="1815882"/>
          </a:xfrm>
        </p:grpSpPr>
        <p:sp>
          <p:nvSpPr>
            <p:cNvPr id="20" name="矩形 19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aperiodic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T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∞)</a:t>
              </a:r>
            </a:p>
          </p:txBody>
        </p:sp>
        <p:grpSp>
          <p:nvGrpSpPr>
            <p:cNvPr id="67593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7594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595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7589" name="群組 29"/>
          <p:cNvGrpSpPr>
            <a:grpSpLocks/>
          </p:cNvGrpSpPr>
          <p:nvPr/>
        </p:nvGrpSpPr>
        <p:grpSpPr bwMode="auto">
          <a:xfrm>
            <a:off x="855663" y="5410200"/>
            <a:ext cx="4508500" cy="539750"/>
            <a:chOff x="2595754" y="5193506"/>
            <a:chExt cx="4508500" cy="539750"/>
          </a:xfrm>
        </p:grpSpPr>
        <p:graphicFrame>
          <p:nvGraphicFramePr>
            <p:cNvPr id="67590" name="物件 26"/>
            <p:cNvGraphicFramePr>
              <a:graphicFrameLocks noChangeAspect="1"/>
            </p:cNvGraphicFramePr>
            <p:nvPr/>
          </p:nvGraphicFramePr>
          <p:xfrm>
            <a:off x="2595754" y="5193506"/>
            <a:ext cx="450850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25" name="方程式" r:id="rId6" imgW="1954951" imgH="253890" progId="Equation.3">
                    <p:embed/>
                  </p:oleObj>
                </mc:Choice>
                <mc:Fallback>
                  <p:oleObj name="方程式" r:id="rId6" imgW="1954951" imgH="253890" progId="Equation.3">
                    <p:embed/>
                    <p:pic>
                      <p:nvPicPr>
                        <p:cNvPr id="0" name="物件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754" y="5193506"/>
                          <a:ext cx="450850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1" name="向右箭號 27"/>
            <p:cNvSpPr>
              <a:spLocks noChangeArrowheads="1"/>
            </p:cNvSpPr>
            <p:nvPr/>
          </p:nvSpPr>
          <p:spPr bwMode="auto">
            <a:xfrm>
              <a:off x="4487412" y="5323242"/>
              <a:ext cx="432000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0" y="809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&lt;C&gt; &lt;D&gt;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888"/>
            <a:ext cx="7077456" cy="34472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1249" y="1196752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&lt;C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61705" y="3438096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094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8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3960032" y="1772816"/>
            <a:ext cx="900000" cy="461665"/>
            <a:chOff x="4211960" y="4911551"/>
            <a:chExt cx="900000" cy="461665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659" r="-85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/>
          <p:cNvGrpSpPr/>
          <p:nvPr/>
        </p:nvGrpSpPr>
        <p:grpSpPr>
          <a:xfrm>
            <a:off x="3960032" y="3789442"/>
            <a:ext cx="900000" cy="461665"/>
            <a:chOff x="4211960" y="4911551"/>
            <a:chExt cx="900000" cy="461665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1343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76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481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205" r="-180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blipFill rotWithShape="1">
                <a:blip r:embed="rId2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blipFill rotWithShape="1">
                <a:blip r:embed="rId25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  <a:blipFill rotWithShape="1">
                <a:blip r:embed="rId26"/>
                <a:stretch>
                  <a:fillRect l="-353" r="-3534"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[−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blipFill rotWithShape="1">
                <a:blip r:embed="rId27"/>
                <a:stretch>
                  <a:fillRect r="-722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978252" y="2428873"/>
            <a:ext cx="780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0 1 2 3</a:t>
            </a:r>
            <a:endParaRPr lang="zh-TW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873553" y="5085107"/>
            <a:ext cx="1351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&lt;C&gt;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&lt;D&gt;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  </a:t>
            </a:r>
            <a:endParaRPr kumimoji="0" lang="en-US" altLang="zh-TW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54826"/>
              </p:ext>
            </p:extLst>
          </p:nvPr>
        </p:nvGraphicFramePr>
        <p:xfrm>
          <a:off x="2077432" y="5149080"/>
          <a:ext cx="5959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3" name="方程式" r:id="rId28" imgW="2527300" imgH="749300" progId="Equation.3">
                  <p:embed/>
                </p:oleObj>
              </mc:Choice>
              <mc:Fallback>
                <p:oleObj name="方程式" r:id="rId28" imgW="25273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32" y="5149080"/>
                        <a:ext cx="5959475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向右箭號 6"/>
          <p:cNvSpPr>
            <a:spLocks noChangeArrowheads="1"/>
          </p:cNvSpPr>
          <p:nvPr/>
        </p:nvSpPr>
        <p:spPr bwMode="auto">
          <a:xfrm>
            <a:off x="5003951" y="524449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向右箭號 7"/>
          <p:cNvSpPr>
            <a:spLocks noChangeArrowheads="1"/>
          </p:cNvSpPr>
          <p:nvPr/>
        </p:nvSpPr>
        <p:spPr bwMode="auto">
          <a:xfrm>
            <a:off x="5004096" y="580531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60588"/>
            <a:ext cx="80375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&lt;D&gt; Discrete-time Fourier Transform for Discrete-time   </a:t>
            </a:r>
          </a:p>
          <a:p>
            <a:pPr marL="7380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9635" name="群組 10"/>
          <p:cNvGrpSpPr>
            <a:grpSpLocks/>
          </p:cNvGrpSpPr>
          <p:nvPr/>
        </p:nvGrpSpPr>
        <p:grpSpPr bwMode="auto">
          <a:xfrm>
            <a:off x="684213" y="1420813"/>
            <a:ext cx="7559675" cy="1990725"/>
            <a:chOff x="684205" y="1276350"/>
            <a:chExt cx="7560203" cy="1990726"/>
          </a:xfrm>
        </p:grpSpPr>
        <p:graphicFrame>
          <p:nvGraphicFramePr>
            <p:cNvPr id="69641" name="物件 3"/>
            <p:cNvGraphicFramePr>
              <a:graphicFrameLocks noChangeAspect="1"/>
            </p:cNvGraphicFramePr>
            <p:nvPr/>
          </p:nvGraphicFramePr>
          <p:xfrm>
            <a:off x="684205" y="1276350"/>
            <a:ext cx="4313538" cy="1990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34" name="方程式" r:id="rId4" imgW="1726451" imgH="863225" progId="Equation.3">
                    <p:embed/>
                  </p:oleObj>
                </mc:Choice>
                <mc:Fallback>
                  <p:oleObj name="方程式" r:id="rId4" imgW="1726451" imgH="863225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05" y="1276350"/>
                          <a:ext cx="4313538" cy="1990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2" name="文字方塊 4"/>
            <p:cNvSpPr txBox="1">
              <a:spLocks noChangeArrowheads="1"/>
            </p:cNvSpPr>
            <p:nvPr/>
          </p:nvSpPr>
          <p:spPr bwMode="auto">
            <a:xfrm>
              <a:off x="5623178" y="1484784"/>
              <a:ext cx="2621230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(5.8)</a:t>
              </a: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(5.9)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636" name="群組 11"/>
          <p:cNvGrpSpPr>
            <a:grpSpLocks/>
          </p:cNvGrpSpPr>
          <p:nvPr/>
        </p:nvGrpSpPr>
        <p:grpSpPr bwMode="auto">
          <a:xfrm>
            <a:off x="0" y="3702050"/>
            <a:ext cx="9144000" cy="1814513"/>
            <a:chOff x="0" y="3341310"/>
            <a:chExt cx="9144000" cy="1815882"/>
          </a:xfrm>
        </p:grpSpPr>
        <p:sp>
          <p:nvSpPr>
            <p:cNvPr id="7" name="矩形 6"/>
            <p:cNvSpPr/>
            <p:nvPr/>
          </p:nvSpPr>
          <p:spPr>
            <a:xfrm>
              <a:off x="0" y="3341310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 i="1" baseline="30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9638" name="Group 46"/>
            <p:cNvGrpSpPr>
              <a:grpSpLocks/>
            </p:cNvGrpSpPr>
            <p:nvPr/>
          </p:nvGrpSpPr>
          <p:grpSpPr bwMode="auto">
            <a:xfrm>
              <a:off x="3924192" y="3666041"/>
              <a:ext cx="2340000" cy="1008000"/>
              <a:chOff x="5567" y="8087"/>
              <a:chExt cx="2160" cy="900"/>
            </a:xfrm>
          </p:grpSpPr>
          <p:sp>
            <p:nvSpPr>
              <p:cNvPr id="69639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40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1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21450"/>
              </p:ext>
            </p:extLst>
          </p:nvPr>
        </p:nvGraphicFramePr>
        <p:xfrm>
          <a:off x="1835696" y="5882853"/>
          <a:ext cx="5959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5" name="方程式" r:id="rId6" imgW="2527200" imgH="228600" progId="Equation.3">
                  <p:embed/>
                </p:oleObj>
              </mc:Choice>
              <mc:Fallback>
                <p:oleObj name="方程式" r:id="rId6" imgW="25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82853"/>
                        <a:ext cx="5959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向右箭號 7"/>
          <p:cNvSpPr>
            <a:spLocks noChangeArrowheads="1"/>
          </p:cNvSpPr>
          <p:nvPr/>
        </p:nvSpPr>
        <p:spPr bwMode="auto">
          <a:xfrm>
            <a:off x="4715717" y="5966827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800"/>
            <a:ext cx="9144000" cy="11988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Duality&lt;C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/ &lt;D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659" name="群組 19"/>
          <p:cNvGrpSpPr>
            <a:grpSpLocks/>
          </p:cNvGrpSpPr>
          <p:nvPr/>
        </p:nvGrpSpPr>
        <p:grpSpPr bwMode="auto">
          <a:xfrm>
            <a:off x="0" y="1000879"/>
            <a:ext cx="9144000" cy="1820948"/>
            <a:chOff x="0" y="1686624"/>
            <a:chExt cx="9144000" cy="1821036"/>
          </a:xfrm>
        </p:grpSpPr>
        <p:sp>
          <p:nvSpPr>
            <p:cNvPr id="70664" name="矩形 3"/>
            <p:cNvSpPr>
              <a:spLocks noChangeArrowheads="1"/>
            </p:cNvSpPr>
            <p:nvPr/>
          </p:nvSpPr>
          <p:spPr bwMode="auto">
            <a:xfrm>
              <a:off x="0" y="1686624"/>
              <a:ext cx="9144000" cy="182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8985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&lt;C&gt;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&lt;D&gt;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Duality  </a:t>
              </a:r>
              <a:endPara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0665" name="物件 5"/>
            <p:cNvGraphicFramePr>
              <a:graphicFrameLocks noChangeAspect="1"/>
            </p:cNvGraphicFramePr>
            <p:nvPr/>
          </p:nvGraphicFramePr>
          <p:xfrm>
            <a:off x="2123728" y="1793834"/>
            <a:ext cx="5959475" cy="1630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98" name="方程式" r:id="rId4" imgW="2527300" imgH="749300" progId="Equation.3">
                    <p:embed/>
                  </p:oleObj>
                </mc:Choice>
                <mc:Fallback>
                  <p:oleObj name="方程式" r:id="rId4" imgW="2527300" imgH="7493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1793834"/>
                          <a:ext cx="5959475" cy="1630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6" name="向右箭號 6"/>
            <p:cNvSpPr>
              <a:spLocks noChangeArrowheads="1"/>
            </p:cNvSpPr>
            <p:nvPr/>
          </p:nvSpPr>
          <p:spPr bwMode="auto">
            <a:xfrm>
              <a:off x="5003951" y="1882506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67" name="向右箭號 7"/>
            <p:cNvSpPr>
              <a:spLocks noChangeArrowheads="1"/>
            </p:cNvSpPr>
            <p:nvPr/>
          </p:nvSpPr>
          <p:spPr bwMode="auto">
            <a:xfrm>
              <a:off x="5004096" y="2443351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0" name="文字方塊 8"/>
          <p:cNvSpPr txBox="1">
            <a:spLocks noChangeArrowheads="1"/>
          </p:cNvSpPr>
          <p:nvPr/>
        </p:nvSpPr>
        <p:spPr bwMode="auto">
          <a:xfrm>
            <a:off x="0" y="2814662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taking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as a periodic signal in time with period 2</a:t>
            </a:r>
            <a:r>
              <a:rPr kumimoji="0" lang="en-US" altLang="zh-TW" sz="2600" i="1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, 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substituting into (3.38),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 = 1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4484712"/>
            <a:ext cx="91440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68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which is of exactly the same form of (5.9) except for a sign change, (3.39) indicates how the coefficients 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6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 are obtained, which is of exactly the same form of (5.8) except for a sign change, etc.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70662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31735"/>
              </p:ext>
            </p:extLst>
          </p:nvPr>
        </p:nvGraphicFramePr>
        <p:xfrm>
          <a:off x="1476375" y="3589362"/>
          <a:ext cx="21209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99" name="方程式" r:id="rId6" imgW="939392" imgH="431613" progId="Equation.3">
                  <p:embed/>
                </p:oleObj>
              </mc:Choice>
              <mc:Fallback>
                <p:oleObj name="方程式" r:id="rId6" imgW="939392" imgH="431613" progId="Equation.3">
                  <p:embed/>
                  <p:pic>
                    <p:nvPicPr>
                      <p:cNvPr id="0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89362"/>
                        <a:ext cx="21209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矩形 21"/>
          <p:cNvSpPr>
            <a:spLocks noChangeArrowheads="1"/>
          </p:cNvSpPr>
          <p:nvPr/>
        </p:nvSpPr>
        <p:spPr bwMode="auto">
          <a:xfrm>
            <a:off x="0" y="6008518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319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7891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463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03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160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5.3, p.396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25" y="1362075"/>
            <a:ext cx="9055100" cy="3795713"/>
            <a:chOff x="34925" y="1362075"/>
            <a:chExt cx="9055100" cy="3795713"/>
          </a:xfrm>
        </p:grpSpPr>
        <p:pic>
          <p:nvPicPr>
            <p:cNvPr id="7168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1362075"/>
              <a:ext cx="9055100" cy="379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>
                  <a:spLocks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rIns="0" rtlCol="0" anchor="ctr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1000" b="1" i="1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𝒏</m:t>
                        </m:r>
                      </m:oMath>
                    </m:oMathPara>
                  </a14:m>
                  <a:endParaRPr lang="zh-TW" altLang="en-US" sz="1000" b="1" i="1" dirty="0">
                    <a:latin typeface="Times New Roman" pitchFamily="18" charset="0"/>
                    <a:ea typeface="新細明體" charset="-12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294" r="-11765" b="-22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0" y="1101725"/>
            <a:ext cx="9144000" cy="1370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Discrete in one domain with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between two values</a:t>
            </a:r>
          </a:p>
          <a:p>
            <a:pPr marL="13860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→ periodic in the other domain with period </a:t>
            </a:r>
          </a:p>
        </p:txBody>
      </p:sp>
      <p:grpSp>
        <p:nvGrpSpPr>
          <p:cNvPr id="72708" name="群組 7"/>
          <p:cNvGrpSpPr>
            <a:grpSpLocks/>
          </p:cNvGrpSpPr>
          <p:nvPr/>
        </p:nvGrpSpPr>
        <p:grpSpPr bwMode="auto">
          <a:xfrm>
            <a:off x="0" y="2863850"/>
            <a:ext cx="9144000" cy="1524000"/>
            <a:chOff x="0" y="2864549"/>
            <a:chExt cx="9144000" cy="1523656"/>
          </a:xfrm>
        </p:grpSpPr>
        <p:sp>
          <p:nvSpPr>
            <p:cNvPr id="4" name="文字方塊 3"/>
            <p:cNvSpPr txBox="1"/>
            <p:nvPr/>
          </p:nvSpPr>
          <p:spPr>
            <a:xfrm>
              <a:off x="0" y="2864549"/>
              <a:ext cx="9144000" cy="1369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indent="-457200" fontAlgn="auto"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Continuous in one domain (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∆ → 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0)</a:t>
              </a:r>
            </a:p>
            <a:p>
              <a:pPr marL="1386000" lvl="1" fontAlgn="auto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→ </a:t>
              </a:r>
              <a:r>
                <a:rPr kumimoji="0" lang="en-US" altLang="zh-TW" sz="2600" kern="100" dirty="0">
                  <a:latin typeface="Times New Roman"/>
                  <a:ea typeface="+mn-ea"/>
                </a:rPr>
                <a:t>aperiodic in the other domain </a:t>
              </a:r>
              <a:endPara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endParaRPr>
            </a:p>
          </p:txBody>
        </p:sp>
        <p:graphicFrame>
          <p:nvGraphicFramePr>
            <p:cNvPr id="72713" name="物件 5"/>
            <p:cNvGraphicFramePr>
              <a:graphicFrameLocks noChangeAspect="1"/>
            </p:cNvGraphicFramePr>
            <p:nvPr/>
          </p:nvGraphicFramePr>
          <p:xfrm>
            <a:off x="5835977" y="3380142"/>
            <a:ext cx="1368425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7" name="方程式" r:id="rId4" imgW="571500" imgH="457200" progId="Equation.3">
                    <p:embed/>
                  </p:oleObj>
                </mc:Choice>
                <mc:Fallback>
                  <p:oleObj name="方程式" r:id="rId4" imgW="571500" imgH="4572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5977" y="3380142"/>
                          <a:ext cx="1368425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6854" y="1805583"/>
            <a:ext cx="721291" cy="6109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86611" y="3580436"/>
            <a:ext cx="721291" cy="9767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2711" name="文字方塊 5"/>
          <p:cNvSpPr txBox="1">
            <a:spLocks noChangeArrowheads="1"/>
          </p:cNvSpPr>
          <p:nvPr/>
        </p:nvSpPr>
        <p:spPr bwMode="auto">
          <a:xfrm>
            <a:off x="5651500" y="3384550"/>
            <a:ext cx="108108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 Properties Derived from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examples for Duality &lt;B&gt;</a:t>
            </a:r>
          </a:p>
        </p:txBody>
      </p:sp>
      <p:grpSp>
        <p:nvGrpSpPr>
          <p:cNvPr id="74756" name="群組 29"/>
          <p:cNvGrpSpPr>
            <a:grpSpLocks/>
          </p:cNvGrpSpPr>
          <p:nvPr/>
        </p:nvGrpSpPr>
        <p:grpSpPr bwMode="auto">
          <a:xfrm>
            <a:off x="1436688" y="1538288"/>
            <a:ext cx="6405562" cy="2106612"/>
            <a:chOff x="1436688" y="1538411"/>
            <a:chExt cx="6405023" cy="2106613"/>
          </a:xfrm>
        </p:grpSpPr>
        <p:graphicFrame>
          <p:nvGraphicFramePr>
            <p:cNvPr id="74764" name="物件 3"/>
            <p:cNvGraphicFramePr>
              <a:graphicFrameLocks noChangeAspect="1"/>
            </p:cNvGraphicFramePr>
            <p:nvPr/>
          </p:nvGraphicFramePr>
          <p:xfrm>
            <a:off x="1436688" y="1538411"/>
            <a:ext cx="4122737" cy="210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6" name="方程式" r:id="rId4" imgW="1651000" imgH="914400" progId="Equation.3">
                    <p:embed/>
                  </p:oleObj>
                </mc:Choice>
                <mc:Fallback>
                  <p:oleObj name="方程式" r:id="rId4" imgW="1651000" imgH="9144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1538411"/>
                          <a:ext cx="4122737" cy="210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65" name="群組 26"/>
            <p:cNvGrpSpPr>
              <a:grpSpLocks/>
            </p:cNvGrpSpPr>
            <p:nvPr/>
          </p:nvGrpSpPr>
          <p:grpSpPr bwMode="auto">
            <a:xfrm>
              <a:off x="6006537" y="2215374"/>
              <a:ext cx="797711" cy="1188000"/>
              <a:chOff x="6006537" y="2215374"/>
              <a:chExt cx="797711" cy="1188000"/>
            </a:xfrm>
          </p:grpSpPr>
          <p:cxnSp>
            <p:nvCxnSpPr>
              <p:cNvPr id="12" name="直線單箭頭接點 11"/>
              <p:cNvCxnSpPr/>
              <p:nvPr/>
            </p:nvCxnSpPr>
            <p:spPr>
              <a:xfrm>
                <a:off x="6006715" y="2222623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>
                <a:off x="6795637" y="2214686"/>
                <a:ext cx="0" cy="11890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6013064" y="3395787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6" name="文字方塊 20"/>
            <p:cNvSpPr txBox="1">
              <a:spLocks noChangeArrowheads="1"/>
            </p:cNvSpPr>
            <p:nvPr/>
          </p:nvSpPr>
          <p:spPr bwMode="auto">
            <a:xfrm>
              <a:off x="6804248" y="2492896"/>
              <a:ext cx="1037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757" name="群組 28"/>
          <p:cNvGrpSpPr>
            <a:grpSpLocks/>
          </p:cNvGrpSpPr>
          <p:nvPr/>
        </p:nvGrpSpPr>
        <p:grpSpPr bwMode="auto">
          <a:xfrm>
            <a:off x="1404938" y="4189413"/>
            <a:ext cx="6437312" cy="2047875"/>
            <a:chOff x="1404938" y="4117429"/>
            <a:chExt cx="6436773" cy="2047875"/>
          </a:xfrm>
        </p:grpSpPr>
        <p:graphicFrame>
          <p:nvGraphicFramePr>
            <p:cNvPr id="74758" name="物件 4"/>
            <p:cNvGraphicFramePr>
              <a:graphicFrameLocks noChangeAspect="1"/>
            </p:cNvGraphicFramePr>
            <p:nvPr/>
          </p:nvGraphicFramePr>
          <p:xfrm>
            <a:off x="1404938" y="4117429"/>
            <a:ext cx="4408487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7" name="方程式" r:id="rId6" imgW="1765300" imgH="889000" progId="Equation.3">
                    <p:embed/>
                  </p:oleObj>
                </mc:Choice>
                <mc:Fallback>
                  <p:oleObj name="方程式" r:id="rId6" imgW="1765300" imgH="8890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38" y="4117429"/>
                          <a:ext cx="4408487" cy="204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59" name="群組 27"/>
            <p:cNvGrpSpPr>
              <a:grpSpLocks/>
            </p:cNvGrpSpPr>
            <p:nvPr/>
          </p:nvGrpSpPr>
          <p:grpSpPr bwMode="auto">
            <a:xfrm>
              <a:off x="6006537" y="4473248"/>
              <a:ext cx="797711" cy="1188000"/>
              <a:chOff x="6006537" y="4473248"/>
              <a:chExt cx="797711" cy="1188000"/>
            </a:xfrm>
          </p:grpSpPr>
          <p:cxnSp>
            <p:nvCxnSpPr>
              <p:cNvPr id="16" name="直線單箭頭接點 15"/>
              <p:cNvCxnSpPr/>
              <p:nvPr/>
            </p:nvCxnSpPr>
            <p:spPr>
              <a:xfrm>
                <a:off x="6006715" y="4480966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6795637" y="4473029"/>
                <a:ext cx="0" cy="1187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6013064" y="5652541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0" name="文字方塊 21"/>
            <p:cNvSpPr txBox="1">
              <a:spLocks noChangeArrowheads="1"/>
            </p:cNvSpPr>
            <p:nvPr/>
          </p:nvSpPr>
          <p:spPr bwMode="auto">
            <a:xfrm>
              <a:off x="6804248" y="4869160"/>
              <a:ext cx="1037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081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Fourier Transform : case &lt;A&gt;</a:t>
            </a:r>
          </a:p>
        </p:txBody>
      </p:sp>
      <p:grpSp>
        <p:nvGrpSpPr>
          <p:cNvPr id="75779" name="群組 7"/>
          <p:cNvGrpSpPr>
            <a:grpSpLocks/>
          </p:cNvGrpSpPr>
          <p:nvPr/>
        </p:nvGrpSpPr>
        <p:grpSpPr bwMode="auto">
          <a:xfrm>
            <a:off x="1135063" y="1824038"/>
            <a:ext cx="5740400" cy="1851025"/>
            <a:chOff x="1135045" y="1824690"/>
            <a:chExt cx="5741211" cy="1850521"/>
          </a:xfrm>
        </p:grpSpPr>
        <p:graphicFrame>
          <p:nvGraphicFramePr>
            <p:cNvPr id="75780" name="物件 2"/>
            <p:cNvGraphicFramePr>
              <a:graphicFrameLocks noChangeAspect="1"/>
            </p:cNvGraphicFramePr>
            <p:nvPr/>
          </p:nvGraphicFramePr>
          <p:xfrm>
            <a:off x="1135045" y="1824690"/>
            <a:ext cx="4488496" cy="185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45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045" y="1824690"/>
                          <a:ext cx="4488496" cy="1850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文字方塊 3"/>
            <p:cNvSpPr txBox="1">
              <a:spLocks noChangeArrowheads="1"/>
            </p:cNvSpPr>
            <p:nvPr/>
          </p:nvSpPr>
          <p:spPr bwMode="auto">
            <a:xfrm>
              <a:off x="6053595" y="1978064"/>
              <a:ext cx="822661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(4.8)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(4.9)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frequency components for signals periodic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time domain: case &lt;C&gt;</a:t>
            </a:r>
          </a:p>
        </p:txBody>
      </p:sp>
      <p:graphicFrame>
        <p:nvGraphicFramePr>
          <p:cNvPr id="76803" name="物件 2"/>
          <p:cNvGraphicFramePr>
            <a:graphicFrameLocks noChangeAspect="1"/>
          </p:cNvGraphicFramePr>
          <p:nvPr/>
        </p:nvGraphicFramePr>
        <p:xfrm>
          <a:off x="479425" y="2443163"/>
          <a:ext cx="82692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0" name="方程式" r:id="rId4" imgW="3416300" imgH="977900" progId="Equation.3">
                  <p:embed/>
                </p:oleObj>
              </mc:Choice>
              <mc:Fallback>
                <p:oleObj name="方程式" r:id="rId4" imgW="3416300" imgH="977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443163"/>
                        <a:ext cx="82692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4438" y="5229225"/>
            <a:ext cx="220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you get (3.38)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08625" y="5229225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(applied on (4.8))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900113" y="6073775"/>
            <a:ext cx="633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&lt;C&gt;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p.17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18077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0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213306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1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56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物件 1"/>
          <p:cNvGraphicFramePr>
            <a:graphicFrameLocks noChangeAspect="1"/>
          </p:cNvGraphicFramePr>
          <p:nvPr/>
        </p:nvGraphicFramePr>
        <p:xfrm>
          <a:off x="930275" y="1993900"/>
          <a:ext cx="45624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59" name="方程式" r:id="rId4" imgW="1866090" imgH="1002865" progId="Equation.3">
                  <p:embed/>
                </p:oleObj>
              </mc:Choice>
              <mc:Fallback>
                <p:oleObj name="方程式" r:id="rId4" imgW="1866090" imgH="1002865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993900"/>
                        <a:ext cx="456247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4000" cy="1938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time values with spectra periodic in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domain: case &lt;D&gt; </a:t>
            </a:r>
          </a:p>
        </p:txBody>
      </p:sp>
      <p:sp>
        <p:nvSpPr>
          <p:cNvPr id="77828" name="矩形 3"/>
          <p:cNvSpPr>
            <a:spLocks noChangeArrowheads="1"/>
          </p:cNvSpPr>
          <p:nvPr/>
        </p:nvSpPr>
        <p:spPr bwMode="auto">
          <a:xfrm>
            <a:off x="0" y="42211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(4.9) becomes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919788"/>
            <a:ext cx="9144000" cy="95408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2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 :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rad/sec for continuous-time but in rad for </a:t>
            </a:r>
          </a:p>
          <a:p>
            <a:pPr marL="1692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en-US" altLang="zh-TW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0" name="物件 2"/>
          <p:cNvGraphicFramePr>
            <a:graphicFrameLocks noChangeAspect="1"/>
          </p:cNvGraphicFramePr>
          <p:nvPr/>
        </p:nvGraphicFramePr>
        <p:xfrm>
          <a:off x="1133475" y="4581525"/>
          <a:ext cx="3321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60" name="方程式" r:id="rId6" imgW="1409088" imgH="431613" progId="Equation.3">
                  <p:embed/>
                </p:oleObj>
              </mc:Choice>
              <mc:Fallback>
                <p:oleObj name="方程式" r:id="rId6" imgW="1409088" imgH="431613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581525"/>
                        <a:ext cx="33210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矩形 7"/>
          <p:cNvSpPr>
            <a:spLocks noChangeArrowheads="1"/>
          </p:cNvSpPr>
          <p:nvPr/>
        </p:nvSpPr>
        <p:spPr bwMode="auto">
          <a:xfrm>
            <a:off x="0" y="47783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5759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(5.9) 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2" name="Text Box 4"/>
          <p:cNvSpPr txBox="1">
            <a:spLocks noChangeArrowheads="1"/>
          </p:cNvSpPr>
          <p:nvPr/>
        </p:nvSpPr>
        <p:spPr bwMode="auto">
          <a:xfrm>
            <a:off x="755650" y="5445125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&lt;D&gt;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857780" cy="6480720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p.41</a:t>
            </a:r>
            <a:r>
              <a:rPr lang="en-US" altLang="zh-TW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35263" y="3023547"/>
                <a:ext cx="3464768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63" y="3023547"/>
                <a:ext cx="3464768" cy="842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向右箭號 36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Both discrete/periodic in time/frequency domain: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 &lt;B&gt; -- case &lt;C&gt; plus case &lt;D&gt;</a:t>
            </a:r>
          </a:p>
        </p:txBody>
      </p:sp>
      <p:sp>
        <p:nvSpPr>
          <p:cNvPr id="78851" name="矩形 2"/>
          <p:cNvSpPr>
            <a:spLocks noChangeArrowheads="1"/>
          </p:cNvSpPr>
          <p:nvPr/>
        </p:nvSpPr>
        <p:spPr bwMode="auto">
          <a:xfrm>
            <a:off x="0" y="21129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and discrete, summation over a period of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graphicFrame>
        <p:nvGraphicFramePr>
          <p:cNvPr id="78852" name="物件 3"/>
          <p:cNvGraphicFramePr>
            <a:graphicFrameLocks noChangeAspect="1"/>
          </p:cNvGraphicFramePr>
          <p:nvPr/>
        </p:nvGraphicFramePr>
        <p:xfrm>
          <a:off x="962025" y="2540000"/>
          <a:ext cx="4075113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46" name="方程式" r:id="rId4" imgW="1854200" imgH="914400" progId="Equation.3">
                  <p:embed/>
                </p:oleObj>
              </mc:Choice>
              <mc:Fallback>
                <p:oleObj name="方程式" r:id="rId4" imgW="1854200" imgH="914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540000"/>
                        <a:ext cx="4075113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矩形 4"/>
          <p:cNvSpPr>
            <a:spLocks noChangeArrowheads="1"/>
          </p:cNvSpPr>
          <p:nvPr/>
        </p:nvSpPr>
        <p:spPr bwMode="auto">
          <a:xfrm>
            <a:off x="0" y="45243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(4.8) becomes			(4.9) becomes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4" name="物件 5"/>
          <p:cNvGraphicFramePr>
            <a:graphicFrameLocks noChangeAspect="1"/>
          </p:cNvGraphicFramePr>
          <p:nvPr/>
        </p:nvGraphicFramePr>
        <p:xfrm>
          <a:off x="763588" y="5300663"/>
          <a:ext cx="2897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47" name="方程式" r:id="rId6" imgW="1155700" imgH="342900" progId="Equation.3">
                  <p:embed/>
                </p:oleObj>
              </mc:Choice>
              <mc:Fallback>
                <p:oleObj name="方程式" r:id="rId6" imgW="11557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00663"/>
                        <a:ext cx="28971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矩形 6"/>
          <p:cNvSpPr>
            <a:spLocks noChangeArrowheads="1"/>
          </p:cNvSpPr>
          <p:nvPr/>
        </p:nvSpPr>
        <p:spPr bwMode="auto">
          <a:xfrm>
            <a:off x="0" y="617696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6906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(3.94)				    (3.95) 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6" name="物件 8"/>
          <p:cNvGraphicFramePr>
            <a:graphicFrameLocks noChangeAspect="1"/>
          </p:cNvGraphicFramePr>
          <p:nvPr/>
        </p:nvGraphicFramePr>
        <p:xfrm>
          <a:off x="4646613" y="5175250"/>
          <a:ext cx="35480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48" name="方程式" r:id="rId8" imgW="1422400" imgH="381000" progId="Equation.3">
                  <p:embed/>
                </p:oleObj>
              </mc:Choice>
              <mc:Fallback>
                <p:oleObj name="方程式" r:id="rId8" imgW="1422400" imgH="3810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175250"/>
                        <a:ext cx="35480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Cases &lt;B&gt; &lt;C&gt; &lt;D&gt; are special cases of case &lt;A&gt;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Dualities &lt;B&gt;, &lt;C&gt;/&lt;D&gt; are special case of Duality &lt;A&gt;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 Interpretation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----similarly unified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92153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089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5.6, p.371 of text</a:t>
            </a:r>
          </a:p>
        </p:txBody>
      </p:sp>
      <p:pic>
        <p:nvPicPr>
          <p:cNvPr id="809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9075"/>
            <a:ext cx="6264275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192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8192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5781294" cy="40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矩形 7"/>
          <p:cNvSpPr>
            <a:spLocks noChangeArrowheads="1"/>
          </p:cNvSpPr>
          <p:nvPr/>
        </p:nvSpPr>
        <p:spPr bwMode="auto">
          <a:xfrm>
            <a:off x="4859338" y="908050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P.76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Discrete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Periodic</a:t>
                </a:r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Periodic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Discrete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blipFill rotWithShape="1">
                <a:blip r:embed="rId4"/>
                <a:stretch>
                  <a:fillRect l="-2308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𝑊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e>
                    </m:box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  <a:blipFill rotWithShape="1">
                <a:blip r:embed="rId6"/>
                <a:stretch>
                  <a:fillRect l="-3125"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29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5.11, p.383 of text</a:t>
            </a:r>
          </a:p>
        </p:txBody>
      </p:sp>
      <p:grpSp>
        <p:nvGrpSpPr>
          <p:cNvPr id="82948" name="群組 20"/>
          <p:cNvGrpSpPr>
            <a:grpSpLocks/>
          </p:cNvGrpSpPr>
          <p:nvPr/>
        </p:nvGrpSpPr>
        <p:grpSpPr bwMode="auto">
          <a:xfrm>
            <a:off x="1331913" y="1770063"/>
            <a:ext cx="4578350" cy="1154112"/>
            <a:chOff x="1331640" y="1700411"/>
            <a:chExt cx="4578623" cy="1154112"/>
          </a:xfrm>
        </p:grpSpPr>
        <p:graphicFrame>
          <p:nvGraphicFramePr>
            <p:cNvPr id="82951" name="物件 2"/>
            <p:cNvGraphicFramePr>
              <a:graphicFrameLocks noChangeAspect="1"/>
            </p:cNvGraphicFramePr>
            <p:nvPr/>
          </p:nvGraphicFramePr>
          <p:xfrm>
            <a:off x="1362075" y="2279724"/>
            <a:ext cx="709613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0" name="方程式" r:id="rId4" imgW="291973" imgH="203112" progId="Equation.3">
                    <p:embed/>
                  </p:oleObj>
                </mc:Choice>
                <mc:Fallback>
                  <p:oleObj name="方程式" r:id="rId4" imgW="291973" imgH="203112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075" y="2279724"/>
                          <a:ext cx="709613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2" name="矩形 3"/>
            <p:cNvSpPr>
              <a:spLocks noChangeArrowheads="1"/>
            </p:cNvSpPr>
            <p:nvPr/>
          </p:nvSpPr>
          <p:spPr bwMode="auto">
            <a:xfrm>
              <a:off x="2411760" y="1919188"/>
              <a:ext cx="1368152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3779711" y="2279848"/>
              <a:ext cx="1260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4" name="物件 7"/>
            <p:cNvGraphicFramePr>
              <a:graphicFrameLocks noChangeAspect="1"/>
            </p:cNvGraphicFramePr>
            <p:nvPr/>
          </p:nvGraphicFramePr>
          <p:xfrm>
            <a:off x="1394123" y="1828395"/>
            <a:ext cx="648072" cy="450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1" name="方程式" r:id="rId6" imgW="291973" imgH="203112" progId="Equation.3">
                    <p:embed/>
                  </p:oleObj>
                </mc:Choice>
                <mc:Fallback>
                  <p:oleObj name="方程式" r:id="rId6" imgW="291973" imgH="203112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123" y="1828395"/>
                          <a:ext cx="648072" cy="450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34471" y="1962621"/>
              <a:ext cx="757409" cy="646331"/>
            </a:xfrm>
            <a:prstGeom prst="rect">
              <a:avLst/>
            </a:prstGeom>
            <a:blipFill rotWithShape="1">
              <a:blip r:embed="rId8"/>
              <a:stretch>
                <a:fillRect l="-7258" t="-471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1331640" y="2279848"/>
              <a:ext cx="10795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7" name="物件 15"/>
            <p:cNvGraphicFramePr>
              <a:graphicFrameLocks noChangeAspect="1"/>
            </p:cNvGraphicFramePr>
            <p:nvPr/>
          </p:nvGraphicFramePr>
          <p:xfrm>
            <a:off x="3852863" y="1700411"/>
            <a:ext cx="205740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2" name="方程式" r:id="rId9" imgW="927100" imgH="228600" progId="Equation.3">
                    <p:embed/>
                  </p:oleObj>
                </mc:Choice>
                <mc:Fallback>
                  <p:oleObj name="方程式" r:id="rId9" imgW="927100" imgH="228600" progId="Equation.3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1700411"/>
                          <a:ext cx="2057400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8" name="物件 19"/>
            <p:cNvGraphicFramePr>
              <a:graphicFrameLocks noChangeAspect="1"/>
            </p:cNvGraphicFramePr>
            <p:nvPr/>
          </p:nvGraphicFramePr>
          <p:xfrm>
            <a:off x="3883025" y="2356048"/>
            <a:ext cx="20256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3" name="方程式" r:id="rId11" imgW="927100" imgH="228600" progId="Equation.3">
                    <p:embed/>
                  </p:oleObj>
                </mc:Choice>
                <mc:Fallback>
                  <p:oleObj name="方程式" r:id="rId11" imgW="927100" imgH="228600" progId="Equation.3">
                    <p:embed/>
                    <p:pic>
                      <p:nvPicPr>
                        <p:cNvPr id="0" name="物件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025" y="2356048"/>
                          <a:ext cx="20256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49" name="物件 23"/>
          <p:cNvGraphicFramePr>
            <a:graphicFrameLocks noChangeAspect="1"/>
          </p:cNvGraphicFramePr>
          <p:nvPr/>
        </p:nvGraphicFramePr>
        <p:xfrm>
          <a:off x="822325" y="3390900"/>
          <a:ext cx="54340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4" name="方程式" r:id="rId13" imgW="2108200" imgH="736600" progId="Equation.3">
                  <p:embed/>
                </p:oleObj>
              </mc:Choice>
              <mc:Fallback>
                <p:oleObj name="方程式" r:id="rId13" imgW="2108200" imgH="7366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390900"/>
                        <a:ext cx="54340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文字方塊 24"/>
          <p:cNvSpPr txBox="1">
            <a:spLocks noChangeArrowheads="1"/>
          </p:cNvSpPr>
          <p:nvPr/>
        </p:nvSpPr>
        <p:spPr bwMode="auto">
          <a:xfrm>
            <a:off x="3535363" y="5516563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time shift property</a:t>
            </a:r>
            <a:endParaRPr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39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5.14, p.387 of text</a:t>
            </a:r>
          </a:p>
        </p:txBody>
      </p:sp>
      <p:graphicFrame>
        <p:nvGraphicFramePr>
          <p:cNvPr id="83972" name="物件 23"/>
          <p:cNvGraphicFramePr>
            <a:graphicFrameLocks noChangeAspect="1"/>
          </p:cNvGraphicFramePr>
          <p:nvPr/>
        </p:nvGraphicFramePr>
        <p:xfrm>
          <a:off x="815975" y="4868863"/>
          <a:ext cx="41322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9" name="方程式" r:id="rId4" imgW="2095500" imgH="914400" progId="Equation.3">
                  <p:embed/>
                </p:oleObj>
              </mc:Choice>
              <mc:Fallback>
                <p:oleObj name="方程式" r:id="rId4" imgW="2095500" imgH="9144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68863"/>
                        <a:ext cx="413226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762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95425"/>
            <a:ext cx="51133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98925"/>
            <a:ext cx="6053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278500"/>
            <a:ext cx="6192687" cy="3573016"/>
          </a:xfrm>
          <a:prstGeom prst="rect">
            <a:avLst/>
          </a:prstGeom>
          <a:scene3d>
            <a:camera prst="orthographicFront">
              <a:rot lat="0" lon="0" rev="21588000"/>
            </a:camera>
            <a:lightRig rig="threePt" dir="t"/>
          </a:scene3d>
        </p:spPr>
      </p:pic>
      <p:sp>
        <p:nvSpPr>
          <p:cNvPr id="3" name="矩形 2"/>
          <p:cNvSpPr/>
          <p:nvPr/>
        </p:nvSpPr>
        <p:spPr>
          <a:xfrm>
            <a:off x="0" y="10716"/>
            <a:ext cx="9144000" cy="14779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85461"/>
              </p:ext>
            </p:extLst>
          </p:nvPr>
        </p:nvGraphicFramePr>
        <p:xfrm>
          <a:off x="2860675" y="1577578"/>
          <a:ext cx="61563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3" name="方程式" r:id="rId5" imgW="2514600" imgH="762000" progId="Equation.3">
                  <p:embed/>
                </p:oleObj>
              </mc:Choice>
              <mc:Fallback>
                <p:oleObj name="方程式" r:id="rId5" imgW="2514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1577578"/>
                        <a:ext cx="61563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151566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70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5.17, p.395 of text</a:t>
            </a:r>
          </a:p>
        </p:txBody>
      </p:sp>
      <p:graphicFrame>
        <p:nvGraphicFramePr>
          <p:cNvPr id="87044" name="物件 23"/>
          <p:cNvGraphicFramePr>
            <a:graphicFrameLocks noChangeAspect="1"/>
          </p:cNvGraphicFramePr>
          <p:nvPr/>
        </p:nvGraphicFramePr>
        <p:xfrm>
          <a:off x="755650" y="2097088"/>
          <a:ext cx="8636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5" name="方程式" r:id="rId4" imgW="431613" imgH="203112" progId="Equation.3">
                  <p:embed/>
                </p:oleObj>
              </mc:Choice>
              <mc:Fallback>
                <p:oleObj name="方程式" r:id="rId4" imgW="431613" imgH="203112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97088"/>
                        <a:ext cx="8636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6" name="物件 5"/>
          <p:cNvGraphicFramePr>
            <a:graphicFrameLocks noChangeAspect="1"/>
          </p:cNvGraphicFramePr>
          <p:nvPr/>
        </p:nvGraphicFramePr>
        <p:xfrm>
          <a:off x="1751013" y="1638300"/>
          <a:ext cx="45497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6" name="方程式" r:id="rId6" imgW="2070100" imgH="609600" progId="Equation.3">
                  <p:embed/>
                </p:oleObj>
              </mc:Choice>
              <mc:Fallback>
                <p:oleObj name="方程式" r:id="rId6" imgW="2070100" imgH="609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638300"/>
                        <a:ext cx="45497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文字方塊 6"/>
          <p:cNvSpPr txBox="1">
            <a:spLocks noChangeArrowheads="1"/>
          </p:cNvSpPr>
          <p:nvPr/>
        </p:nvSpPr>
        <p:spPr bwMode="auto">
          <a:xfrm>
            <a:off x="5867400" y="1052513"/>
            <a:ext cx="468313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graphicFrame>
        <p:nvGraphicFramePr>
          <p:cNvPr id="87048" name="物件 7"/>
          <p:cNvGraphicFramePr>
            <a:graphicFrameLocks noChangeAspect="1"/>
          </p:cNvGraphicFramePr>
          <p:nvPr/>
        </p:nvGraphicFramePr>
        <p:xfrm>
          <a:off x="539750" y="3097213"/>
          <a:ext cx="55626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7" name="方程式" r:id="rId8" imgW="3035300" imgH="1574800" progId="Equation.3">
                  <p:embed/>
                </p:oleObj>
              </mc:Choice>
              <mc:Fallback>
                <p:oleObj name="方程式" r:id="rId8" imgW="3035300" imgH="15748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97213"/>
                        <a:ext cx="55626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物件 15"/>
          <p:cNvGraphicFramePr>
            <a:graphicFrameLocks noChangeAspect="1"/>
          </p:cNvGraphicFramePr>
          <p:nvPr/>
        </p:nvGraphicFramePr>
        <p:xfrm>
          <a:off x="539750" y="5746750"/>
          <a:ext cx="10747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8" name="方程式" r:id="rId10" imgW="596900" imgH="228600" progId="Equation.3">
                  <p:embed/>
                </p:oleObj>
              </mc:Choice>
              <mc:Fallback>
                <p:oleObj name="方程式" r:id="rId10" imgW="596900" imgH="228600" progId="Equation.3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746750"/>
                        <a:ext cx="10747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物件 16"/>
          <p:cNvGraphicFramePr>
            <a:graphicFrameLocks noChangeAspect="1"/>
          </p:cNvGraphicFramePr>
          <p:nvPr/>
        </p:nvGraphicFramePr>
        <p:xfrm>
          <a:off x="1619250" y="5610225"/>
          <a:ext cx="2563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9" name="方程式" r:id="rId12" imgW="1358900" imgH="457200" progId="Equation.3">
                  <p:embed/>
                </p:oleObj>
              </mc:Choice>
              <mc:Fallback>
                <p:oleObj name="方程式" r:id="rId12" imgW="1358900" imgH="45720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10225"/>
                        <a:ext cx="25638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文字方塊 17"/>
          <p:cNvSpPr txBox="1">
            <a:spLocks noChangeArrowheads="1"/>
          </p:cNvSpPr>
          <p:nvPr/>
        </p:nvSpPr>
        <p:spPr bwMode="auto">
          <a:xfrm>
            <a:off x="3914775" y="4997450"/>
            <a:ext cx="468313" cy="184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zh-TW" altLang="en-US" sz="16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>
              <a:defRPr/>
            </a:pP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806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97038"/>
            <a:ext cx="4481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文字方塊 3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  <p:sp>
        <p:nvSpPr>
          <p:cNvPr id="88070" name="文字方塊 9"/>
          <p:cNvSpPr txBox="1">
            <a:spLocks noChangeArrowheads="1"/>
          </p:cNvSpPr>
          <p:nvPr/>
        </p:nvSpPr>
        <p:spPr bwMode="auto">
          <a:xfrm>
            <a:off x="4932363" y="117633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63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187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Rectangular/</a:t>
            </a:r>
            <a:r>
              <a:rPr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Sinc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p.21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5.36(c)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p.411 of text</a:t>
            </a:r>
          </a:p>
        </p:txBody>
      </p:sp>
      <p:graphicFrame>
        <p:nvGraphicFramePr>
          <p:cNvPr id="89091" name="物件 1"/>
          <p:cNvGraphicFramePr>
            <a:graphicFrameLocks noChangeAspect="1"/>
          </p:cNvGraphicFramePr>
          <p:nvPr/>
        </p:nvGraphicFramePr>
        <p:xfrm>
          <a:off x="347663" y="1196975"/>
          <a:ext cx="757396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5" name="方程式" r:id="rId4" imgW="3162300" imgH="2184400" progId="Equation.3">
                  <p:embed/>
                </p:oleObj>
              </mc:Choice>
              <mc:Fallback>
                <p:oleObj name="方程式" r:id="rId4" imgW="3162300" imgH="218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196975"/>
                        <a:ext cx="7573962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000" b="1" u="sng" smtClean="0">
                <a:latin typeface="Times New Roman" pitchFamily="18" charset="0"/>
                <a:cs typeface="Times New Roman" pitchFamily="18" charset="0"/>
              </a:rPr>
              <a:t>5.43</a:t>
            </a:r>
            <a:r>
              <a:rPr kumimoji="0" lang="en-US" altLang="zh-TW" sz="3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b="1">
                <a:latin typeface="Times New Roman" pitchFamily="18" charset="0"/>
                <a:cs typeface="Times New Roman" pitchFamily="18" charset="0"/>
              </a:rPr>
              <a:t>p.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413 of text</a:t>
            </a:r>
          </a:p>
        </p:txBody>
      </p:sp>
      <p:graphicFrame>
        <p:nvGraphicFramePr>
          <p:cNvPr id="90115" name="物件 1"/>
          <p:cNvGraphicFramePr>
            <a:graphicFrameLocks noChangeAspect="1"/>
          </p:cNvGraphicFramePr>
          <p:nvPr/>
        </p:nvGraphicFramePr>
        <p:xfrm>
          <a:off x="539750" y="1196975"/>
          <a:ext cx="6543675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9" name="方程式" r:id="rId4" imgW="2311400" imgH="2044700" progId="Equation.3">
                  <p:embed/>
                </p:oleObj>
              </mc:Choice>
              <mc:Fallback>
                <p:oleObj name="方程式" r:id="rId4" imgW="2311400" imgH="20447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6543675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91139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3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5.56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p.422 of text</a:t>
            </a:r>
          </a:p>
        </p:txBody>
      </p:sp>
      <p:graphicFrame>
        <p:nvGraphicFramePr>
          <p:cNvPr id="92163" name="物件 2"/>
          <p:cNvGraphicFramePr>
            <a:graphicFrameLocks noChangeAspect="1"/>
          </p:cNvGraphicFramePr>
          <p:nvPr/>
        </p:nvGraphicFramePr>
        <p:xfrm>
          <a:off x="395288" y="1220788"/>
          <a:ext cx="676910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7" name="方程式" r:id="rId4" imgW="3136900" imgH="2311400" progId="Equation.3">
                  <p:embed/>
                </p:oleObj>
              </mc:Choice>
              <mc:Fallback>
                <p:oleObj name="方程式" r:id="rId4" imgW="3136900" imgH="2311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20788"/>
                        <a:ext cx="6769100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3851275" y="10287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19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0" y="1844824"/>
            <a:ext cx="6699600" cy="43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052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blipFill rotWithShape="1">
                <a:blip r:embed="rId12"/>
                <a:stretch>
                  <a:fillRect l="-1220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blipFill rotWithShape="1">
                <a:blip r:embed="rId16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blipFill rotWithShape="1">
                <a:blip r:embed="rId17"/>
                <a:stretch>
                  <a:fillRect l="-1220" r="-3049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941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blipFill rotWithShape="1">
                <a:blip r:embed="rId20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931248" y="3532946"/>
            <a:ext cx="114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blipFill rotWithShape="1"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4569" r="-9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456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404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>
            <a:off x="3274368" y="4653136"/>
            <a:ext cx="412850" cy="720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636956" y="5271591"/>
            <a:ext cx="230696" cy="1655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9"/>
          <p:cNvSpPr txBox="1">
            <a:spLocks noChangeArrowheads="1"/>
          </p:cNvSpPr>
          <p:nvPr/>
        </p:nvSpPr>
        <p:spPr bwMode="auto">
          <a:xfrm>
            <a:off x="3924300" y="10525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718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508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An Example across Cases &lt;A&gt;&lt;B&gt;&lt;C&gt;&lt;D&gt;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&lt;A&gt;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 </m:t>
                    </m:r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3000" dirty="0" smtClean="0"/>
                  <a:t>          </a:t>
                </a:r>
                <a:r>
                  <a:rPr lang="en-US" altLang="zh-TW" sz="3000" dirty="0" smtClean="0"/>
                  <a:t>(4.34)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&lt;D&gt;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zh-TW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𝑗𝑘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(5.45)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&lt;C&gt;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300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𝑆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000" dirty="0" smtClean="0"/>
                  <a:t>               (Sec. 3.5.4)   </a:t>
                </a:r>
              </a:p>
              <a:p>
                <a:pPr marL="252000"/>
                <a:r>
                  <a:rPr lang="en-US" altLang="zh-TW" sz="30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en-US" altLang="zh-TW" sz="3000" b="0" i="1" smtClean="0">
                        <a:latin typeface="Cambria Math"/>
                      </a:rPr>
                      <m:t>𝑇</m:t>
                    </m:r>
                    <m:r>
                      <a:rPr lang="en-US" altLang="zh-TW" sz="3000" b="0" i="1" smtClean="0">
                        <a:latin typeface="Cambria Math"/>
                      </a:rPr>
                      <m:t>/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30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3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3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3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altLang="zh-TW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 (Table 3.1)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&lt;B&gt;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[</m:t>
                    </m:r>
                    <m:r>
                      <a:rPr lang="en-US" altLang="zh-TW" sz="3000" b="0" i="1" smtClean="0">
                        <a:latin typeface="Cambria Math"/>
                      </a:rPr>
                      <m:t>𝑛</m:t>
                    </m:r>
                    <m:r>
                      <a:rPr lang="en-US" altLang="zh-TW" sz="3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altLang="zh-TW" sz="30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i="1">
                            <a:latin typeface="Cambria Math"/>
                          </a:rPr>
                          <m:t>𝐹</m:t>
                        </m:r>
                        <m:r>
                          <a:rPr lang="en-US" altLang="zh-TW" sz="3000" i="1">
                            <a:latin typeface="Cambria Math"/>
                          </a:rPr>
                          <m:t>𝑆</m:t>
                        </m:r>
                      </m:e>
                    </m:groupChr>
                    <m:f>
                      <m:fPr>
                        <m:ctrlPr>
                          <a:rPr lang="en-US" altLang="zh-TW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3000" dirty="0" smtClean="0"/>
                  <a:t>                </a:t>
                </a:r>
                <a:r>
                  <a:rPr lang="en-US" altLang="zh-TW" sz="3000" dirty="0" smtClean="0"/>
                  <a:t>(Table 3.2)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661692" y="572373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" name="橢圓 4"/>
          <p:cNvSpPr>
            <a:spLocks/>
          </p:cNvSpPr>
          <p:nvPr/>
        </p:nvSpPr>
        <p:spPr>
          <a:xfrm>
            <a:off x="2358802" y="2178445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93269"/>
              </p:ext>
            </p:extLst>
          </p:nvPr>
        </p:nvGraphicFramePr>
        <p:xfrm>
          <a:off x="1339850" y="2132856"/>
          <a:ext cx="581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7" name="方程式" r:id="rId4" imgW="2908300" imgH="990600" progId="Equation.3">
                  <p:embed/>
                </p:oleObj>
              </mc:Choice>
              <mc:Fallback>
                <p:oleObj name="方程式" r:id="rId4" imgW="2908300" imgH="990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132856"/>
                        <a:ext cx="5816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物件 6"/>
          <p:cNvGraphicFramePr>
            <a:graphicFrameLocks noChangeAspect="1"/>
          </p:cNvGraphicFramePr>
          <p:nvPr/>
        </p:nvGraphicFramePr>
        <p:xfrm>
          <a:off x="3995738" y="1503363"/>
          <a:ext cx="863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方程式" r:id="rId6" imgW="330057" imgH="215806" progId="Equation.3">
                  <p:embed/>
                </p:oleObj>
              </mc:Choice>
              <mc:Fallback>
                <p:oleObj name="方程式" r:id="rId6" imgW="330057" imgH="215806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03363"/>
                        <a:ext cx="863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429309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Defining envelope of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9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21995"/>
              </p:ext>
            </p:extLst>
          </p:nvPr>
        </p:nvGraphicFramePr>
        <p:xfrm>
          <a:off x="1352550" y="4789488"/>
          <a:ext cx="52578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9" name="方程式" r:id="rId8" imgW="2628720" imgH="990360" progId="Equation.3">
                  <p:embed/>
                </p:oleObj>
              </mc:Choice>
              <mc:Fallback>
                <p:oleObj name="方程式" r:id="rId8" imgW="26287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789488"/>
                        <a:ext cx="5257800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21869"/>
              </p:ext>
            </p:extLst>
          </p:nvPr>
        </p:nvGraphicFramePr>
        <p:xfrm>
          <a:off x="4530725" y="4293096"/>
          <a:ext cx="2320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方程式" r:id="rId10" imgW="888614" imgH="241195" progId="Equation.3">
                  <p:embed/>
                </p:oleObj>
              </mc:Choice>
              <mc:Fallback>
                <p:oleObj name="方程式" r:id="rId10" imgW="888614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4293096"/>
                        <a:ext cx="23209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685038" y="2374329"/>
            <a:ext cx="302786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88179" y="4791570"/>
            <a:ext cx="1800000" cy="9162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11250" y="4797152"/>
            <a:ext cx="2160040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256" y="3140968"/>
            <a:ext cx="2088032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(p.38 of 4.0)</a:t>
            </a:r>
            <a:endParaRPr kumimoji="0" lang="en-US" altLang="zh-TW" sz="3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9224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4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p.40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647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</a:t>
            </a: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(p.37 of 4.0)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8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矩形 3"/>
          <p:cNvSpPr>
            <a:spLocks noChangeArrowheads="1"/>
          </p:cNvSpPr>
          <p:nvPr/>
        </p:nvSpPr>
        <p:spPr bwMode="auto">
          <a:xfrm>
            <a:off x="0" y="26352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&lt;A&gt;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(4.34)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blipFill rotWithShape="1">
                <a:blip r:embed="rId3"/>
                <a:stretch>
                  <a:fillRect l="-1882" b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zh-TW" altLang="en-US" sz="2400" dirty="0" smtClean="0"/>
                  <a:t>   </a:t>
                </a:r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</a:rPr>
                        <m:t> 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3398302" y="2779284"/>
            <a:ext cx="288032" cy="574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90576" y="2771663"/>
            <a:ext cx="1476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52932" y="3705984"/>
            <a:ext cx="1980000" cy="9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779912" y="4079784"/>
            <a:ext cx="504056" cy="36794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zh-TW" alt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40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𝑎</m:t>
                    </m:r>
                    <m:r>
                      <a:rPr lang="zh-TW" alt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TW" altLang="en-US" sz="24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6356960" y="4221128"/>
            <a:ext cx="288032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95536" y="5509328"/>
            <a:ext cx="504056" cy="3679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0" y="18891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Another Example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6556248" cy="10424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2" y="4637120"/>
            <a:ext cx="6748272" cy="10241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347139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 Figure 4.14 (example 4.8), p.300 of text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734966" y="163799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775851" y="45410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  <a:blipFill rotWithShape="1">
                <a:blip r:embed="rId2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479503"/>
            <a:ext cx="6757416" cy="14538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5008"/>
            <a:ext cx="6464808" cy="1737360"/>
          </a:xfrm>
          <a:prstGeom prst="rect">
            <a:avLst/>
          </a:prstGeom>
        </p:spPr>
      </p:pic>
      <p:sp>
        <p:nvSpPr>
          <p:cNvPr id="103426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Cases &lt;C&gt;&lt;D&gt;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&lt;C&gt;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12000" y="4479503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&lt;D&gt;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any real number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80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  <a:blipFill rotWithShape="1"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𝐹𝑆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/>
                      </a:rPr>
                      <m:t>T</m:t>
                    </m:r>
                    <m:r>
                      <a:rPr lang="en-US" altLang="zh-TW" sz="22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TW" sz="2200" b="0" i="1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sz="2400" b="0" i="1" smtClean="0">
                        <a:latin typeface="Cambria Math"/>
                        <a:ea typeface="Cambria Math"/>
                      </a:rPr>
                      <m:t>α</m:t>
                    </m:r>
                    <m:sSub>
                      <m:sSubPr>
                        <m:ctrl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l-GR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blipFill rotWithShape="1">
                <a:blip r:embed="rId14"/>
                <a:stretch>
                  <a:fillRect b="-2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positive integer only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576" r="-238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𝑗𝑘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539552" y="1268760"/>
            <a:ext cx="7128792" cy="25922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9552" y="4271000"/>
            <a:ext cx="7128792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0392" y="386104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Duality</a:t>
            </a:r>
            <a:endParaRPr lang="zh-TW" altLang="en-US" dirty="0"/>
          </a:p>
        </p:txBody>
      </p:sp>
      <p:sp>
        <p:nvSpPr>
          <p:cNvPr id="103432" name="上-下雙向箭號 103431"/>
          <p:cNvSpPr/>
          <p:nvPr/>
        </p:nvSpPr>
        <p:spPr>
          <a:xfrm>
            <a:off x="7812360" y="3736077"/>
            <a:ext cx="288032" cy="61927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Cases &lt;B&gt;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128792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6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blipFill rotWithShape="1">
                <a:blip r:embed="rId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𝑚𝑁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920772" y="1454336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2536932" y="3576598"/>
            <a:ext cx="682156" cy="216032"/>
            <a:chOff x="2456113" y="3618736"/>
            <a:chExt cx="682156" cy="216032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2978892" y="3727708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2463024" y="3717064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3138269" y="3618736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456113" y="361876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292080" y="2888689"/>
            <a:ext cx="943724" cy="218347"/>
            <a:chOff x="2456113" y="3611148"/>
            <a:chExt cx="943724" cy="218347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202360" y="3730087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2463024" y="3717064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3399837" y="3613495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456113" y="361114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7193393" y="3429000"/>
            <a:ext cx="530902" cy="187652"/>
            <a:chOff x="2410720" y="3626356"/>
            <a:chExt cx="530902" cy="187652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2827965" y="3720088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2417631" y="3717064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941622" y="3626356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2410720" y="3634008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  <a:blipFill rotWithShape="1"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  <a:blipFill rotWithShape="1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  <a:blipFill rotWithShape="1">
                <a:blip r:embed="rId17"/>
                <a:stretch>
                  <a:fillRect l="-12500" t="-1695" r="-6250" b="-10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𝑚𝑁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𝑚𝑁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 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6"/>
          <p:cNvSpPr/>
          <p:nvPr/>
        </p:nvSpPr>
        <p:spPr>
          <a:xfrm>
            <a:off x="2879923" y="6517398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355975" y="4068688"/>
            <a:ext cx="1080000" cy="828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5122540" y="4447337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  <a:blipFill rotWithShape="1">
                <a:blip r:embed="rId23"/>
                <a:stretch>
                  <a:fillRect l="-15254" r="-16949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  <a:blipFill rotWithShape="1">
                <a:blip r:embed="rId24"/>
                <a:stretch>
                  <a:fillRect l="-15254" r="-16949"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/>
          <p:cNvCxnSpPr/>
          <p:nvPr/>
        </p:nvCxnSpPr>
        <p:spPr>
          <a:xfrm flipH="1">
            <a:off x="6624592" y="4293495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6954352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3280781" y="4956408"/>
            <a:ext cx="11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/>
          <p:cNvSpPr/>
          <p:nvPr/>
        </p:nvSpPr>
        <p:spPr>
          <a:xfrm>
            <a:off x="4502087" y="5337280"/>
            <a:ext cx="648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6147224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4895975" y="4956408"/>
            <a:ext cx="0" cy="3808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pAutoFit/>
      </a:bodyPr>
      <a:lstStyle>
        <a:defPPr marL="457200" algn="ctr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4572</Words>
  <Application>Microsoft Office PowerPoint</Application>
  <PresentationFormat>如螢幕大小 (4:3)</PresentationFormat>
  <Paragraphs>928</Paragraphs>
  <Slides>96</Slides>
  <Notes>91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1" baseType="lpstr">
      <vt:lpstr>Office 佈景主題</vt:lpstr>
      <vt:lpstr>1_Office 佈景主題</vt:lpstr>
      <vt:lpstr>2_Office 佈景主題</vt:lpstr>
      <vt:lpstr>4_Office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Lab531</cp:lastModifiedBy>
  <cp:revision>520</cp:revision>
  <cp:lastPrinted>2016-02-19T09:42:50Z</cp:lastPrinted>
  <dcterms:created xsi:type="dcterms:W3CDTF">2012-03-03T08:53:00Z</dcterms:created>
  <dcterms:modified xsi:type="dcterms:W3CDTF">2016-02-19T09:44:01Z</dcterms:modified>
</cp:coreProperties>
</file>