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7" r:id="rId2"/>
    <p:sldId id="364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355" r:id="rId15"/>
    <p:sldId id="356" r:id="rId16"/>
    <p:sldId id="271" r:id="rId17"/>
    <p:sldId id="272" r:id="rId18"/>
    <p:sldId id="357" r:id="rId19"/>
    <p:sldId id="274" r:id="rId20"/>
    <p:sldId id="341" r:id="rId21"/>
    <p:sldId id="340" r:id="rId22"/>
    <p:sldId id="342" r:id="rId23"/>
    <p:sldId id="332" r:id="rId24"/>
    <p:sldId id="365" r:id="rId25"/>
    <p:sldId id="321" r:id="rId26"/>
    <p:sldId id="277" r:id="rId27"/>
    <p:sldId id="350" r:id="rId28"/>
    <p:sldId id="279" r:id="rId29"/>
    <p:sldId id="337" r:id="rId30"/>
    <p:sldId id="290" r:id="rId31"/>
    <p:sldId id="353" r:id="rId32"/>
    <p:sldId id="338" r:id="rId33"/>
    <p:sldId id="336" r:id="rId34"/>
    <p:sldId id="366" r:id="rId35"/>
    <p:sldId id="281" r:id="rId36"/>
    <p:sldId id="282" r:id="rId37"/>
    <p:sldId id="302" r:id="rId38"/>
    <p:sldId id="283" r:id="rId39"/>
    <p:sldId id="285" r:id="rId40"/>
    <p:sldId id="286" r:id="rId41"/>
    <p:sldId id="352" r:id="rId42"/>
    <p:sldId id="288" r:id="rId43"/>
    <p:sldId id="291" r:id="rId44"/>
    <p:sldId id="292" r:id="rId45"/>
    <p:sldId id="293" r:id="rId46"/>
    <p:sldId id="354" r:id="rId47"/>
    <p:sldId id="295" r:id="rId48"/>
    <p:sldId id="296" r:id="rId49"/>
    <p:sldId id="297" r:id="rId50"/>
    <p:sldId id="299" r:id="rId51"/>
    <p:sldId id="298" r:id="rId52"/>
    <p:sldId id="300" r:id="rId53"/>
    <p:sldId id="301" r:id="rId54"/>
    <p:sldId id="304" r:id="rId55"/>
    <p:sldId id="348" r:id="rId56"/>
    <p:sldId id="306" r:id="rId57"/>
    <p:sldId id="307" r:id="rId58"/>
    <p:sldId id="308" r:id="rId59"/>
    <p:sldId id="309" r:id="rId60"/>
    <p:sldId id="310" r:id="rId61"/>
    <p:sldId id="311" r:id="rId62"/>
    <p:sldId id="334" r:id="rId63"/>
    <p:sldId id="312" r:id="rId64"/>
    <p:sldId id="314" r:id="rId65"/>
    <p:sldId id="315" r:id="rId66"/>
    <p:sldId id="347" r:id="rId67"/>
    <p:sldId id="318" r:id="rId68"/>
    <p:sldId id="317" r:id="rId69"/>
    <p:sldId id="316" r:id="rId70"/>
    <p:sldId id="319" r:id="rId71"/>
    <p:sldId id="320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59" r:id="rId80"/>
    <p:sldId id="361" r:id="rId81"/>
    <p:sldId id="362" r:id="rId82"/>
    <p:sldId id="363" r:id="rId83"/>
    <p:sldId id="329" r:id="rId8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4" autoAdjust="0"/>
  </p:normalViewPr>
  <p:slideViewPr>
    <p:cSldViewPr>
      <p:cViewPr>
        <p:scale>
          <a:sx n="100" d="100"/>
          <a:sy n="100" d="100"/>
        </p:scale>
        <p:origin x="-874" y="9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5646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Course4.0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8F3743-982F-4892-A08F-2A9497A9DD3D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2016/2/19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B35177-9B2A-4C35-BFED-016DE2A7EC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3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0819F4-D352-490F-BE38-07A1EC4225C3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373FC7-52E1-481D-8F8A-C302C935A1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105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5ABA43-AE7E-495C-9F58-45D45F7EB059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9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56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97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52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49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4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08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13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406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130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713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551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459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727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09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943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5F2740-C278-4CAC-8537-DA610E51F1CA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964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696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647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853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586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143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117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239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7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940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070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185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303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8857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550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362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0833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457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8892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31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1070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9876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AB3F35-3614-4A68-8CFC-D5BEB38A4FF9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157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725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5828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1619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5811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0833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00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705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52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6118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5493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2064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5921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3697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644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9674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7791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11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4107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93B59F-DFDF-4A4B-9487-54305766B50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7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7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BF40-C01E-4F59-BD10-B2BAD8130FB2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F42E-5A7D-439E-A169-2B201E2E91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5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3A9B-F05E-417E-A098-926BF3F25685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E118-9DDE-45A4-B525-48F19E6C43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91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158E-FDBF-4C30-87B8-B3BBA44DDDAD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6003-BEDB-478C-B809-3064152338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6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C7D1-342B-46CC-B127-5D8629BB14C7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8346-9A2D-49A5-8E86-F2E15A4632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67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F1CF-0611-4166-8C86-B34A7C75C6AB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6D3B-93D4-4976-AC2A-9FCB5BEFA1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03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5256-5DB9-4E0C-B9B0-D15CF477423F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823C-ACAA-4E88-A01F-ECA2DDB2C7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20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4125-FCAC-4292-B287-BCCD08BF4AEF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5701-382B-476A-91CB-F10414AEFC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4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E61E-7BF4-4502-8339-845FC36CA55C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6F6D-F4D6-4B98-A733-5D2324D8CA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38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F666-55E3-4EB3-A0AF-8E4974E07DB5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CF8F-7FCF-4CD8-BFB7-5F8A5A9471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4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E428-6986-427E-99A2-83E793094C3D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9FEB-DD79-4721-8C32-6FA9EAC350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23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800F-84FF-407B-9967-2EE5C460BAA9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DC0F-0C05-40C9-B557-2689FB3977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70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4DD60E-6FAA-46F2-95E0-0D33D405C798}" type="datetimeFigureOut">
              <a:rPr lang="zh-TW" altLang="en-US"/>
              <a:pPr>
                <a:defRPr/>
              </a:pPr>
              <a:t>2016/2/19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77672F-1D08-48FF-A88B-80314DBCC4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8.bin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11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30.wmf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500.png"/><Relationship Id="rId19" Type="http://schemas.openxmlformats.org/officeDocument/2006/relationships/image" Target="../media/image60.png"/><Relationship Id="rId4" Type="http://schemas.openxmlformats.org/officeDocument/2006/relationships/image" Target="../media/image31.jpg"/><Relationship Id="rId9" Type="http://schemas.openxmlformats.org/officeDocument/2006/relationships/image" Target="../media/image490.png"/><Relationship Id="rId14" Type="http://schemas.openxmlformats.org/officeDocument/2006/relationships/image" Target="../media/image303.png"/><Relationship Id="rId22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2.jpg"/><Relationship Id="rId16" Type="http://schemas.openxmlformats.org/officeDocument/2006/relationships/image" Target="../media/image4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3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jp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38.wmf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0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41.jpg"/><Relationship Id="rId9" Type="http://schemas.openxmlformats.org/officeDocument/2006/relationships/image" Target="../media/image2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01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6.wmf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99.png"/><Relationship Id="rId5" Type="http://schemas.openxmlformats.org/officeDocument/2006/relationships/image" Target="../media/image45.w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7.wmf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5" Type="http://schemas.openxmlformats.org/officeDocument/2006/relationships/image" Target="../media/image54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97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0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6.png"/><Relationship Id="rId5" Type="http://schemas.openxmlformats.org/officeDocument/2006/relationships/image" Target="../media/image106.png"/><Relationship Id="rId4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oleObject" Target="../embeddings/oleObject37.bin"/><Relationship Id="rId21" Type="http://schemas.openxmlformats.org/officeDocument/2006/relationships/image" Target="../media/image128.png"/><Relationship Id="rId7" Type="http://schemas.openxmlformats.org/officeDocument/2006/relationships/image" Target="../media/image58.jpg"/><Relationship Id="rId12" Type="http://schemas.openxmlformats.org/officeDocument/2006/relationships/image" Target="../media/image124.png"/><Relationship Id="rId17" Type="http://schemas.openxmlformats.org/officeDocument/2006/relationships/image" Target="../media/image137.png"/><Relationship Id="rId25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png"/><Relationship Id="rId20" Type="http://schemas.openxmlformats.org/officeDocument/2006/relationships/image" Target="../media/image127.pn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7.jpg"/><Relationship Id="rId11" Type="http://schemas.openxmlformats.org/officeDocument/2006/relationships/image" Target="../media/image120.png"/><Relationship Id="rId24" Type="http://schemas.openxmlformats.org/officeDocument/2006/relationships/image" Target="../media/image131.png"/><Relationship Id="rId5" Type="http://schemas.openxmlformats.org/officeDocument/2006/relationships/image" Target="../media/image56.jpg"/><Relationship Id="rId15" Type="http://schemas.openxmlformats.org/officeDocument/2006/relationships/image" Target="../media/image135.png"/><Relationship Id="rId23" Type="http://schemas.openxmlformats.org/officeDocument/2006/relationships/image" Target="../media/image130.png"/><Relationship Id="rId10" Type="http://schemas.openxmlformats.org/officeDocument/2006/relationships/image" Target="../media/image119.png"/><Relationship Id="rId19" Type="http://schemas.openxmlformats.org/officeDocument/2006/relationships/image" Target="../media/image126.png"/><Relationship Id="rId4" Type="http://schemas.openxmlformats.org/officeDocument/2006/relationships/image" Target="../media/image55.wmf"/><Relationship Id="rId9" Type="http://schemas.openxmlformats.org/officeDocument/2006/relationships/image" Target="../media/image118.png"/><Relationship Id="rId14" Type="http://schemas.openxmlformats.org/officeDocument/2006/relationships/image" Target="../media/image134.png"/><Relationship Id="rId22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0.jpg"/><Relationship Id="rId11" Type="http://schemas.openxmlformats.org/officeDocument/2006/relationships/image" Target="../media/image89.png"/><Relationship Id="rId5" Type="http://schemas.openxmlformats.org/officeDocument/2006/relationships/image" Target="../media/image59.wmf"/><Relationship Id="rId10" Type="http://schemas.openxmlformats.org/officeDocument/2006/relationships/image" Target="../media/image88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2.jpg"/><Relationship Id="rId11" Type="http://schemas.openxmlformats.org/officeDocument/2006/relationships/image" Target="../media/image960.png"/><Relationship Id="rId5" Type="http://schemas.openxmlformats.org/officeDocument/2006/relationships/image" Target="../media/image61.wmf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9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31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18" Type="http://schemas.openxmlformats.org/officeDocument/2006/relationships/image" Target="../media/image1130.png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1160.png"/><Relationship Id="rId7" Type="http://schemas.openxmlformats.org/officeDocument/2006/relationships/image" Target="../media/image1020.png"/><Relationship Id="rId12" Type="http://schemas.openxmlformats.org/officeDocument/2006/relationships/image" Target="../media/image1070.png"/><Relationship Id="rId17" Type="http://schemas.openxmlformats.org/officeDocument/2006/relationships/image" Target="../media/image11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0.png"/><Relationship Id="rId20" Type="http://schemas.openxmlformats.org/officeDocument/2006/relationships/image" Target="../media/image1150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5.jpg"/><Relationship Id="rId11" Type="http://schemas.openxmlformats.org/officeDocument/2006/relationships/image" Target="../media/image1060.png"/><Relationship Id="rId5" Type="http://schemas.openxmlformats.org/officeDocument/2006/relationships/image" Target="../media/image64.wmf"/><Relationship Id="rId15" Type="http://schemas.openxmlformats.org/officeDocument/2006/relationships/image" Target="../media/image1100.png"/><Relationship Id="rId10" Type="http://schemas.openxmlformats.org/officeDocument/2006/relationships/image" Target="../media/image1050.png"/><Relationship Id="rId19" Type="http://schemas.openxmlformats.org/officeDocument/2006/relationships/image" Target="../media/image1140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040.png"/><Relationship Id="rId14" Type="http://schemas.openxmlformats.org/officeDocument/2006/relationships/image" Target="../media/image10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67.jp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0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70.jpg"/><Relationship Id="rId12" Type="http://schemas.openxmlformats.org/officeDocument/2006/relationships/image" Target="../media/image1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3.pn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9.wmf"/><Relationship Id="rId11" Type="http://schemas.openxmlformats.org/officeDocument/2006/relationships/image" Target="../media/image138.png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image" Target="../media/image68.wmf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71.jpg"/><Relationship Id="rId7" Type="http://schemas.openxmlformats.org/officeDocument/2006/relationships/image" Target="../media/image14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0.png"/><Relationship Id="rId5" Type="http://schemas.openxmlformats.org/officeDocument/2006/relationships/image" Target="../media/image1380.png"/><Relationship Id="rId4" Type="http://schemas.openxmlformats.org/officeDocument/2006/relationships/image" Target="../media/image1370.png"/><Relationship Id="rId9" Type="http://schemas.openxmlformats.org/officeDocument/2006/relationships/image" Target="../media/image14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49.png"/><Relationship Id="rId18" Type="http://schemas.openxmlformats.org/officeDocument/2006/relationships/image" Target="../media/image72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47.png"/><Relationship Id="rId12" Type="http://schemas.openxmlformats.org/officeDocument/2006/relationships/image" Target="../media/image154.png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9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0.png"/><Relationship Id="rId15" Type="http://schemas.openxmlformats.org/officeDocument/2006/relationships/image" Target="../media/image158.png"/><Relationship Id="rId10" Type="http://schemas.openxmlformats.org/officeDocument/2006/relationships/image" Target="../media/image152.png"/><Relationship Id="rId4" Type="http://schemas.openxmlformats.org/officeDocument/2006/relationships/image" Target="../media/image73.jp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75.jp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7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76.jp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1010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000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157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77.jpg"/><Relationship Id="rId9" Type="http://schemas.openxmlformats.org/officeDocument/2006/relationships/image" Target="../media/image2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0.png"/><Relationship Id="rId5" Type="http://schemas.openxmlformats.org/officeDocument/2006/relationships/image" Target="../media/image161.png"/><Relationship Id="rId4" Type="http://schemas.openxmlformats.org/officeDocument/2006/relationships/image" Target="../media/image11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202.png"/><Relationship Id="rId3" Type="http://schemas.openxmlformats.org/officeDocument/2006/relationships/image" Target="../media/image145.png"/><Relationship Id="rId7" Type="http://schemas.openxmlformats.org/officeDocument/2006/relationships/image" Target="../media/image163.png"/><Relationship Id="rId12" Type="http://schemas.openxmlformats.org/officeDocument/2006/relationships/image" Target="../media/image189.png"/><Relationship Id="rId17" Type="http://schemas.openxmlformats.org/officeDocument/2006/relationships/image" Target="../media/image213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88.png"/><Relationship Id="rId5" Type="http://schemas.openxmlformats.org/officeDocument/2006/relationships/image" Target="../media/image155.png"/><Relationship Id="rId15" Type="http://schemas.openxmlformats.org/officeDocument/2006/relationships/image" Target="../media/image211.png"/><Relationship Id="rId10" Type="http://schemas.openxmlformats.org/officeDocument/2006/relationships/image" Target="../media/image166.png"/><Relationship Id="rId4" Type="http://schemas.openxmlformats.org/officeDocument/2006/relationships/image" Target="../media/image146.png"/><Relationship Id="rId9" Type="http://schemas.openxmlformats.org/officeDocument/2006/relationships/image" Target="../media/image165.png"/><Relationship Id="rId14" Type="http://schemas.openxmlformats.org/officeDocument/2006/relationships/image" Target="../media/image20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19.png"/><Relationship Id="rId12" Type="http://schemas.openxmlformats.org/officeDocument/2006/relationships/image" Target="../media/image1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0.jpg"/><Relationship Id="rId11" Type="http://schemas.openxmlformats.org/officeDocument/2006/relationships/image" Target="../media/image1420.png"/><Relationship Id="rId5" Type="http://schemas.openxmlformats.org/officeDocument/2006/relationships/image" Target="../media/image79.wmf"/><Relationship Id="rId10" Type="http://schemas.openxmlformats.org/officeDocument/2006/relationships/image" Target="../media/image222.png"/><Relationship Id="rId4" Type="http://schemas.openxmlformats.org/officeDocument/2006/relationships/oleObject" Target="../embeddings/oleObject50.bin"/><Relationship Id="rId9" Type="http://schemas.openxmlformats.org/officeDocument/2006/relationships/image" Target="../media/image2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18.png"/><Relationship Id="rId1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85.jpg"/><Relationship Id="rId12" Type="http://schemas.openxmlformats.org/officeDocument/2006/relationships/image" Target="../media/image86.jp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11" Type="http://schemas.openxmlformats.org/officeDocument/2006/relationships/image" Target="../media/image310.png"/><Relationship Id="rId5" Type="http://schemas.openxmlformats.org/officeDocument/2006/relationships/image" Target="../media/image83.jpg"/><Relationship Id="rId15" Type="http://schemas.openxmlformats.org/officeDocument/2006/relationships/image" Target="../media/image20.png"/><Relationship Id="rId10" Type="http://schemas.openxmlformats.org/officeDocument/2006/relationships/image" Target="../media/image300.png"/><Relationship Id="rId19" Type="http://schemas.openxmlformats.org/officeDocument/2006/relationships/image" Target="../media/image2610.png"/><Relationship Id="rId4" Type="http://schemas.openxmlformats.org/officeDocument/2006/relationships/image" Target="../media/image24.png"/><Relationship Id="rId9" Type="http://schemas.openxmlformats.org/officeDocument/2006/relationships/image" Target="../media/image291.png"/><Relationship Id="rId1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8.png"/><Relationship Id="rId39" Type="http://schemas.openxmlformats.org/officeDocument/2006/relationships/image" Target="../media/image271.png"/><Relationship Id="rId3" Type="http://schemas.openxmlformats.org/officeDocument/2006/relationships/image" Target="../media/image89.jpg"/><Relationship Id="rId21" Type="http://schemas.openxmlformats.org/officeDocument/2006/relationships/image" Target="../media/image243.png"/><Relationship Id="rId34" Type="http://schemas.openxmlformats.org/officeDocument/2006/relationships/image" Target="../media/image265.png"/><Relationship Id="rId42" Type="http://schemas.openxmlformats.org/officeDocument/2006/relationships/image" Target="../media/image104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33" Type="http://schemas.openxmlformats.org/officeDocument/2006/relationships/image" Target="../media/image264.png"/><Relationship Id="rId38" Type="http://schemas.openxmlformats.org/officeDocument/2006/relationships/image" Target="../media/image269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29" Type="http://schemas.openxmlformats.org/officeDocument/2006/relationships/image" Target="../media/image251.png"/><Relationship Id="rId41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32" Type="http://schemas.openxmlformats.org/officeDocument/2006/relationships/image" Target="../media/image103.png"/><Relationship Id="rId37" Type="http://schemas.openxmlformats.org/officeDocument/2006/relationships/image" Target="../media/image268.png"/><Relationship Id="rId40" Type="http://schemas.openxmlformats.org/officeDocument/2006/relationships/image" Target="../media/image272.png"/><Relationship Id="rId5" Type="http://schemas.openxmlformats.org/officeDocument/2006/relationships/image" Target="../media/image98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67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31" Type="http://schemas.openxmlformats.org/officeDocument/2006/relationships/image" Target="../media/image253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Relationship Id="rId30" Type="http://schemas.openxmlformats.org/officeDocument/2006/relationships/image" Target="../media/image252.png"/><Relationship Id="rId35" Type="http://schemas.openxmlformats.org/officeDocument/2006/relationships/image" Target="../media/image266.png"/><Relationship Id="rId43" Type="http://schemas.openxmlformats.org/officeDocument/2006/relationships/image" Target="../media/image10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55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3" Type="http://schemas.openxmlformats.org/officeDocument/2006/relationships/image" Target="../media/image105.jpg"/><Relationship Id="rId7" Type="http://schemas.openxmlformats.org/officeDocument/2006/relationships/image" Target="../media/image240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0.png"/><Relationship Id="rId11" Type="http://schemas.openxmlformats.org/officeDocument/2006/relationships/image" Target="../media/image2440.png"/><Relationship Id="rId5" Type="http://schemas.openxmlformats.org/officeDocument/2006/relationships/image" Target="../media/image2380.png"/><Relationship Id="rId10" Type="http://schemas.openxmlformats.org/officeDocument/2006/relationships/image" Target="../media/image2430.png"/><Relationship Id="rId4" Type="http://schemas.openxmlformats.org/officeDocument/2006/relationships/image" Target="../media/image2370.png"/><Relationship Id="rId9" Type="http://schemas.openxmlformats.org/officeDocument/2006/relationships/image" Target="../media/image24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13" Type="http://schemas.openxmlformats.org/officeDocument/2006/relationships/image" Target="../media/image2130.png"/><Relationship Id="rId3" Type="http://schemas.openxmlformats.org/officeDocument/2006/relationships/image" Target="../media/image108.jpg"/><Relationship Id="rId7" Type="http://schemas.openxmlformats.org/officeDocument/2006/relationships/image" Target="../media/image1650.png"/><Relationship Id="rId12" Type="http://schemas.openxmlformats.org/officeDocument/2006/relationships/image" Target="../media/image21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0.png"/><Relationship Id="rId11" Type="http://schemas.openxmlformats.org/officeDocument/2006/relationships/image" Target="../media/image2030.png"/><Relationship Id="rId15" Type="http://schemas.openxmlformats.org/officeDocument/2006/relationships/image" Target="../media/image1570.png"/><Relationship Id="rId10" Type="http://schemas.openxmlformats.org/officeDocument/2006/relationships/image" Target="../media/image1490.png"/><Relationship Id="rId4" Type="http://schemas.openxmlformats.org/officeDocument/2006/relationships/image" Target="../media/image1640.png"/><Relationship Id="rId9" Type="http://schemas.openxmlformats.org/officeDocument/2006/relationships/image" Target="../media/image1880.png"/><Relationship Id="rId14" Type="http://schemas.openxmlformats.org/officeDocument/2006/relationships/image" Target="../media/image21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57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0.png"/><Relationship Id="rId13" Type="http://schemas.openxmlformats.org/officeDocument/2006/relationships/image" Target="../media/image2451.png"/><Relationship Id="rId18" Type="http://schemas.openxmlformats.org/officeDocument/2006/relationships/image" Target="../media/image2500.png"/><Relationship Id="rId3" Type="http://schemas.openxmlformats.org/officeDocument/2006/relationships/image" Target="../media/image110.jpg"/><Relationship Id="rId7" Type="http://schemas.openxmlformats.org/officeDocument/2006/relationships/image" Target="../media/image2270.png"/><Relationship Id="rId12" Type="http://schemas.openxmlformats.org/officeDocument/2006/relationships/image" Target="../media/image2410.png"/><Relationship Id="rId17" Type="http://schemas.openxmlformats.org/officeDocument/2006/relationships/image" Target="../media/image2490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2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0.png"/><Relationship Id="rId11" Type="http://schemas.openxmlformats.org/officeDocument/2006/relationships/image" Target="../media/image2320.png"/><Relationship Id="rId5" Type="http://schemas.openxmlformats.org/officeDocument/2006/relationships/image" Target="../media/image225.png"/><Relationship Id="rId15" Type="http://schemas.openxmlformats.org/officeDocument/2006/relationships/image" Target="../media/image2471.png"/><Relationship Id="rId10" Type="http://schemas.openxmlformats.org/officeDocument/2006/relationships/image" Target="../media/image1620.png"/><Relationship Id="rId19" Type="http://schemas.openxmlformats.org/officeDocument/2006/relationships/image" Target="../media/image2510.png"/><Relationship Id="rId4" Type="http://schemas.openxmlformats.org/officeDocument/2006/relationships/image" Target="../media/image223.png"/><Relationship Id="rId9" Type="http://schemas.openxmlformats.org/officeDocument/2006/relationships/image" Target="../media/image111.jpg"/><Relationship Id="rId14" Type="http://schemas.openxmlformats.org/officeDocument/2006/relationships/image" Target="../media/image24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5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219.png"/><Relationship Id="rId12" Type="http://schemas.openxmlformats.org/officeDocument/2006/relationships/image" Target="../media/image1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0.jpg"/><Relationship Id="rId11" Type="http://schemas.openxmlformats.org/officeDocument/2006/relationships/image" Target="../media/image1420.png"/><Relationship Id="rId5" Type="http://schemas.openxmlformats.org/officeDocument/2006/relationships/image" Target="../media/image79.wmf"/><Relationship Id="rId10" Type="http://schemas.openxmlformats.org/officeDocument/2006/relationships/image" Target="../media/image222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22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0.png"/><Relationship Id="rId3" Type="http://schemas.openxmlformats.org/officeDocument/2006/relationships/image" Target="../media/image113.jpg"/><Relationship Id="rId7" Type="http://schemas.openxmlformats.org/officeDocument/2006/relationships/image" Target="../media/image24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0.png"/><Relationship Id="rId5" Type="http://schemas.openxmlformats.org/officeDocument/2006/relationships/image" Target="../media/image2360.png"/><Relationship Id="rId4" Type="http://schemas.openxmlformats.org/officeDocument/2006/relationships/image" Target="../media/image23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6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6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6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6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9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20.png"/><Relationship Id="rId4" Type="http://schemas.openxmlformats.org/officeDocument/2006/relationships/image" Target="../media/image229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6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438" y="1196975"/>
            <a:ext cx="8963025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51" name="矩形 4"/>
          <p:cNvSpPr>
            <a:spLocks noChangeArrowheads="1"/>
          </p:cNvSpPr>
          <p:nvPr/>
        </p:nvSpPr>
        <p:spPr bwMode="auto">
          <a:xfrm>
            <a:off x="0" y="0"/>
            <a:ext cx="9144000" cy="20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4100" b="1" u="sng" dirty="0">
                <a:latin typeface="Times New Roman" pitchFamily="18" charset="0"/>
                <a:cs typeface="Times New Roman" pitchFamily="18" charset="0"/>
              </a:rPr>
              <a:t>4.0 Continuous-time Fourier Transform</a:t>
            </a:r>
            <a:endParaRPr kumimoji="0" lang="en-US" altLang="zh-TW" sz="4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kumimoji="0" lang="en-US" altLang="zh-TW" sz="3600" b="1" i="1" dirty="0">
                <a:latin typeface="Times New Roman" pitchFamily="18" charset="0"/>
                <a:cs typeface="Times New Roman" pitchFamily="18" charset="0"/>
              </a:rPr>
              <a:t>4.1 From Fourier Series to Fourier Transform</a:t>
            </a:r>
          </a:p>
        </p:txBody>
      </p:sp>
      <p:sp>
        <p:nvSpPr>
          <p:cNvPr id="2052" name="矩形 6"/>
          <p:cNvSpPr>
            <a:spLocks noChangeArrowheads="1"/>
          </p:cNvSpPr>
          <p:nvPr/>
        </p:nvSpPr>
        <p:spPr bwMode="auto">
          <a:xfrm>
            <a:off x="0" y="1889125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Series : for periodic signal</a:t>
            </a:r>
            <a:endParaRPr kumimoji="0" lang="zh-TW" altLang="zh-TW" sz="3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3" name="物件 7"/>
          <p:cNvGraphicFramePr>
            <a:graphicFrameLocks noChangeAspect="1"/>
          </p:cNvGraphicFramePr>
          <p:nvPr/>
        </p:nvGraphicFramePr>
        <p:xfrm>
          <a:off x="971550" y="2671763"/>
          <a:ext cx="6988175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方程式" r:id="rId4" imgW="3390900" imgH="1397000" progId="Equation.3">
                  <p:embed/>
                </p:oleObj>
              </mc:Choice>
              <mc:Fallback>
                <p:oleObj name="方程式" r:id="rId4" imgW="3390900" imgH="13970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71763"/>
                        <a:ext cx="6988175" cy="290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矩形 8"/>
          <p:cNvSpPr>
            <a:spLocks noChangeArrowheads="1"/>
          </p:cNvSpPr>
          <p:nvPr/>
        </p:nvSpPr>
        <p:spPr bwMode="auto">
          <a:xfrm>
            <a:off x="0" y="57038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914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3.6, 3.7, p.193, 195, Fig, 4.2, p.286 of text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62372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aperiodic :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  <a:sym typeface="Symbol"/>
              </a:rPr>
              <a:t>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  <a:sym typeface="Symbol"/>
              </a:rPr>
              <a:t>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0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33458"/>
              </p:ext>
            </p:extLst>
          </p:nvPr>
        </p:nvGraphicFramePr>
        <p:xfrm>
          <a:off x="1187450" y="1052736"/>
          <a:ext cx="40814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9" name="方程式" r:id="rId4" imgW="1536700" imgH="330200" progId="Equation.3">
                  <p:embed/>
                </p:oleObj>
              </mc:Choice>
              <mc:Fallback>
                <p:oleObj name="方程式" r:id="rId4" imgW="1536700" imgH="330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2736"/>
                        <a:ext cx="40814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283200" y="1241648"/>
            <a:ext cx="369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spectrum, frequency domain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Fourier Transform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71216"/>
              </p:ext>
            </p:extLst>
          </p:nvPr>
        </p:nvGraphicFramePr>
        <p:xfrm>
          <a:off x="1116013" y="2132236"/>
          <a:ext cx="4579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0" name="方程式" r:id="rId6" imgW="1777229" imgH="393529" progId="Equation.3">
                  <p:embed/>
                </p:oleObj>
              </mc:Choice>
              <mc:Fallback>
                <p:oleObj name="方程式" r:id="rId6" imgW="1777229" imgH="393529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2236"/>
                        <a:ext cx="45799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688013" y="2292573"/>
            <a:ext cx="341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signal, time domain Inverse Fourier Transform</a:t>
            </a:r>
            <a:endParaRPr lang="zh-TW" altLang="zh-TW" sz="2400">
              <a:latin typeface="Arial" charset="0"/>
            </a:endParaRPr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0" y="354193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Transform pair, different expressions</a:t>
            </a:r>
          </a:p>
        </p:txBody>
      </p:sp>
      <p:graphicFrame>
        <p:nvGraphicFramePr>
          <p:cNvPr id="1229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341570"/>
              </p:ext>
            </p:extLst>
          </p:nvPr>
        </p:nvGraphicFramePr>
        <p:xfrm>
          <a:off x="1303338" y="4230911"/>
          <a:ext cx="3254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" name="方程式" r:id="rId8" imgW="1193800" imgH="215900" progId="Equation.3">
                  <p:embed/>
                </p:oleObj>
              </mc:Choice>
              <mc:Fallback>
                <p:oleObj name="方程式" r:id="rId8" imgW="1193800" imgH="215900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230911"/>
                        <a:ext cx="3254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矩形 14"/>
          <p:cNvSpPr>
            <a:spLocks noChangeArrowheads="1"/>
          </p:cNvSpPr>
          <p:nvPr/>
        </p:nvSpPr>
        <p:spPr bwMode="auto">
          <a:xfrm>
            <a:off x="0" y="485003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similar format to Fourier Series for periodic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Convergence Issues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3315" name="物件 2"/>
          <p:cNvGraphicFramePr>
            <a:graphicFrameLocks noChangeAspect="1"/>
          </p:cNvGraphicFramePr>
          <p:nvPr/>
        </p:nvGraphicFramePr>
        <p:xfrm>
          <a:off x="1298575" y="1933575"/>
          <a:ext cx="4652963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0" name="方程式" r:id="rId4" imgW="1701800" imgH="1397000" progId="Equation.3">
                  <p:embed/>
                </p:oleObj>
              </mc:Choice>
              <mc:Fallback>
                <p:oleObj name="方程式" r:id="rId4" imgW="1701800" imgH="1397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933575"/>
                        <a:ext cx="4652963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Convergence Issues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It can be shown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4339" name="物件 2"/>
          <p:cNvGraphicFramePr>
            <a:graphicFrameLocks noChangeAspect="1"/>
          </p:cNvGraphicFramePr>
          <p:nvPr/>
        </p:nvGraphicFramePr>
        <p:xfrm>
          <a:off x="1412875" y="1892300"/>
          <a:ext cx="2822575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3" name="方程式" r:id="rId4" imgW="1117600" imgH="850900" progId="Equation.3">
                  <p:embed/>
                </p:oleObj>
              </mc:Choice>
              <mc:Fallback>
                <p:oleObj name="方程式" r:id="rId4" imgW="1117600" imgH="850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1892300"/>
                        <a:ext cx="2822575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文字方塊 3"/>
          <p:cNvSpPr txBox="1">
            <a:spLocks noChangeArrowheads="1"/>
          </p:cNvSpPr>
          <p:nvPr/>
        </p:nvSpPr>
        <p:spPr bwMode="auto">
          <a:xfrm>
            <a:off x="3492500" y="2720975"/>
            <a:ext cx="481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is obtainable (finite) for every </a:t>
            </a:r>
            <a:r>
              <a:rPr kumimoji="0" lang="el-GR" altLang="zh-TW" sz="2800" i="1">
                <a:latin typeface="Times New Roman" pitchFamily="18" charset="0"/>
                <a:cs typeface="Times New Roman" pitchFamily="18" charset="0"/>
              </a:rPr>
              <a:t>ω</a:t>
            </a:r>
            <a:endParaRPr kumimoji="0" lang="zh-TW" alt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68563" y="3987800"/>
            <a:ext cx="62071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dirty="0">
                <a:latin typeface="+mj-lt"/>
                <a:ea typeface="+mn-ea"/>
                <a:cs typeface="Times New Roman" pitchFamily="18" charset="0"/>
              </a:rPr>
              <a:t>zero energy for the difference signal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dirty="0">
                <a:latin typeface="+mj-lt"/>
                <a:ea typeface="+mn-ea"/>
                <a:cs typeface="Times New Roman" pitchFamily="18" charset="0"/>
              </a:rPr>
              <a:t>differences at isolated points are possible</a:t>
            </a:r>
            <a:endParaRPr kumimoji="0" lang="zh-TW" altLang="en-US" sz="2700" dirty="0">
              <a:latin typeface="+mj-lt"/>
              <a:ea typeface="+mn-ea"/>
              <a:cs typeface="Times New Roman" pitchFamily="18" charset="0"/>
            </a:endParaRPr>
          </a:p>
        </p:txBody>
      </p:sp>
      <p:grpSp>
        <p:nvGrpSpPr>
          <p:cNvPr id="14342" name="群組 5"/>
          <p:cNvGrpSpPr>
            <a:grpSpLocks/>
          </p:cNvGrpSpPr>
          <p:nvPr/>
        </p:nvGrpSpPr>
        <p:grpSpPr bwMode="auto">
          <a:xfrm>
            <a:off x="2024063" y="5300663"/>
            <a:ext cx="6184900" cy="1081087"/>
            <a:chOff x="2023287" y="5294677"/>
            <a:chExt cx="6185496" cy="1081322"/>
          </a:xfrm>
        </p:grpSpPr>
        <p:graphicFrame>
          <p:nvGraphicFramePr>
            <p:cNvPr id="14343" name="物件 4"/>
            <p:cNvGraphicFramePr>
              <a:graphicFrameLocks noChangeAspect="1"/>
            </p:cNvGraphicFramePr>
            <p:nvPr/>
          </p:nvGraphicFramePr>
          <p:xfrm>
            <a:off x="2051720" y="5373216"/>
            <a:ext cx="6413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4" name="方程式" r:id="rId6" imgW="253780" imgH="215713" progId="Equation.3">
                    <p:embed/>
                  </p:oleObj>
                </mc:Choice>
                <mc:Fallback>
                  <p:oleObj name="方程式" r:id="rId6" imgW="253780" imgH="215713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5373216"/>
                          <a:ext cx="641350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4" name="文字方塊 7"/>
            <p:cNvSpPr txBox="1">
              <a:spLocks noChangeArrowheads="1"/>
            </p:cNvSpPr>
            <p:nvPr/>
          </p:nvSpPr>
          <p:spPr bwMode="auto">
            <a:xfrm>
              <a:off x="2023287" y="5294677"/>
              <a:ext cx="6185496" cy="108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kumimoji="0" lang="en-US" altLang="zh-TW" sz="2800">
                  <a:latin typeface="Times New Roman" pitchFamily="18" charset="0"/>
                  <a:cs typeface="Times New Roman" pitchFamily="18" charset="0"/>
                </a:rPr>
                <a:t>       converges to </a:t>
              </a:r>
              <a:r>
                <a:rPr kumimoji="0" lang="en-US" altLang="zh-TW" sz="28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800">
                  <a:latin typeface="Times New Roman" pitchFamily="18" charset="0"/>
                  <a:cs typeface="Times New Roman" pitchFamily="18" charset="0"/>
                </a:rPr>
                <a:t>) at continuous points, but to averages at discontinuities</a:t>
              </a:r>
              <a:endParaRPr kumimoji="0" lang="zh-TW" altLang="en-US" sz="28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Convergence Issues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Dirichlet’s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conditions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pSp>
        <p:nvGrpSpPr>
          <p:cNvPr id="15363" name="群組 2"/>
          <p:cNvGrpSpPr>
            <a:grpSpLocks/>
          </p:cNvGrpSpPr>
          <p:nvPr/>
        </p:nvGrpSpPr>
        <p:grpSpPr bwMode="auto">
          <a:xfrm>
            <a:off x="0" y="1757363"/>
            <a:ext cx="9144000" cy="2824162"/>
            <a:chOff x="0" y="1612961"/>
            <a:chExt cx="9144000" cy="2824151"/>
          </a:xfrm>
        </p:grpSpPr>
        <p:sp>
          <p:nvSpPr>
            <p:cNvPr id="4" name="矩形 3"/>
            <p:cNvSpPr/>
            <p:nvPr/>
          </p:nvSpPr>
          <p:spPr>
            <a:xfrm>
              <a:off x="0" y="1728848"/>
              <a:ext cx="9144000" cy="2708264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1714500" lvl="3" indent="-342900" fontAlgn="auto">
                <a:spcBef>
                  <a:spcPts val="1200"/>
                </a:spcBef>
                <a:spcAft>
                  <a:spcPts val="0"/>
                </a:spcAft>
                <a:buFont typeface="+mj-lt"/>
                <a:buAutoNum type="arabicParenBoth"/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  absolutely </a:t>
              </a:r>
              <a:r>
                <a:rPr kumimoji="0" lang="en-US" altLang="zh-TW" sz="2600" kern="1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integrable</a:t>
              </a:r>
              <a:endParaRPr kumimoji="0" lang="en-US" altLang="zh-TW" sz="2600" kern="100" dirty="0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1714500" lvl="3" indent="-342900" fontAlgn="auto">
                <a:spcBef>
                  <a:spcPts val="2400"/>
                </a:spcBef>
                <a:spcAft>
                  <a:spcPts val="0"/>
                </a:spcAft>
                <a:buFont typeface="+mj-lt"/>
                <a:buAutoNum type="arabicParenBoth"/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  finite number of maxima and minima within any </a:t>
              </a:r>
            </a:p>
            <a:p>
              <a:pPr marL="1926000" lvl="3" fontAlgn="auto">
                <a:spcBef>
                  <a:spcPts val="0"/>
                </a:spcBef>
                <a:spcAft>
                  <a:spcPts val="0"/>
                </a:spcAft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finite interval</a:t>
              </a:r>
            </a:p>
            <a:p>
              <a:pPr marL="1885950" lvl="3" indent="-514350" fontAlgn="auto">
                <a:spcBef>
                  <a:spcPts val="2400"/>
                </a:spcBef>
                <a:spcAft>
                  <a:spcPts val="0"/>
                </a:spcAft>
                <a:buFontTx/>
                <a:buAutoNum type="arabicParenBoth" startAt="3"/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finite number of discontinuities with finite values </a:t>
              </a:r>
            </a:p>
            <a:p>
              <a:pPr marL="1926000" lvl="3" fontAlgn="auto">
                <a:spcBef>
                  <a:spcPts val="0"/>
                </a:spcBef>
                <a:spcAft>
                  <a:spcPts val="0"/>
                </a:spcAft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within any finite interval</a:t>
              </a:r>
              <a:endParaRPr kumimoji="0" lang="zh-TW" altLang="zh-TW" sz="2600" kern="1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aphicFrame>
          <p:nvGraphicFramePr>
            <p:cNvPr id="15365" name="物件 4"/>
            <p:cNvGraphicFramePr>
              <a:graphicFrameLocks noChangeAspect="1"/>
            </p:cNvGraphicFramePr>
            <p:nvPr/>
          </p:nvGraphicFramePr>
          <p:xfrm>
            <a:off x="4815524" y="1612961"/>
            <a:ext cx="2484000" cy="774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40" name="方程式" r:id="rId4" imgW="977900" imgH="330200" progId="Equation.3">
                    <p:embed/>
                  </p:oleObj>
                </mc:Choice>
                <mc:Fallback>
                  <p:oleObj name="方程式" r:id="rId4" imgW="977900" imgH="3302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524" y="1612961"/>
                          <a:ext cx="2484000" cy="774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Example 4.4, p.293 of text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2886106"/>
                <a:ext cx="7164288" cy="63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     then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TW" sz="2400" b="0" i="1" smtClean="0">
                        <a:latin typeface="Cambria Math"/>
                      </a:rPr>
                      <m:t>𝑑𝑡</m:t>
                    </m:r>
                  </m:oMath>
                </a14:m>
                <a:endParaRPr lang="en-US" altLang="zh-TW" sz="24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6106"/>
                <a:ext cx="7164288" cy="637610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50936" y="4375824"/>
                <a:ext cx="2610544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𝑐</m:t>
                          </m:r>
                        </m:fNam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36" y="4375824"/>
                <a:ext cx="2610544" cy="7813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71600" y="5371943"/>
                <a:ext cx="3489880" cy="633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 smtClean="0"/>
                  <a:t>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sin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𝑐</m:t>
                        </m:r>
                      </m:fName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)=(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𝜋𝜃</m:t>
                                </m:r>
                              </m:e>
                            </m:func>
                          </m:num>
                          <m:den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𝜋𝜃</m:t>
                            </m:r>
                          </m:den>
                        </m:f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71943"/>
                <a:ext cx="3489880" cy="633956"/>
              </a:xfrm>
              <a:prstGeom prst="rect">
                <a:avLst/>
              </a:prstGeom>
              <a:blipFill rotWithShape="1">
                <a:blip r:embed="rId6"/>
                <a:stretch>
                  <a:fillRect l="-2618"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18859" y="3601723"/>
                <a:ext cx="1745029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859" y="3601723"/>
                <a:ext cx="1745029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984498" cy="44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Example 4.5, p.294 of text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2886106"/>
                <a:ext cx="5724128" cy="62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     then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nary>
                      <m:nary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𝑊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𝑊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TW" sz="2400" i="1">
                        <a:latin typeface="Cambria Math"/>
                      </a:rPr>
                      <m:t>𝑑</m:t>
                    </m:r>
                    <m:r>
                      <a:rPr lang="zh-TW" altLang="en-US" sz="2400" i="1" smtClean="0"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6106"/>
                <a:ext cx="5724128" cy="629660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27292" y="4661483"/>
                <a:ext cx="2192434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/>
                            </a:rPr>
                            <m:t>sin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𝑐</m:t>
                          </m:r>
                        </m:fName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𝑊𝑡</m:t>
                              </m:r>
                            </m:num>
                            <m:den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292" y="4661483"/>
                <a:ext cx="2192434" cy="783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91533" y="3653371"/>
                <a:ext cx="1430199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𝑊𝑡</m:t>
                              </m:r>
                            </m:e>
                          </m:func>
                        </m:num>
                        <m:den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33" y="3653371"/>
                <a:ext cx="1430199" cy="783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38" y="1536164"/>
            <a:ext cx="4080510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246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Fourier Transform for Periodic Signals –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Unified </a:t>
            </a:r>
            <a:r>
              <a:rPr kumimoji="0" lang="en-US" altLang="zh-TW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6387" name="物件 2"/>
          <p:cNvGraphicFramePr>
            <a:graphicFrameLocks noChangeAspect="1"/>
          </p:cNvGraphicFramePr>
          <p:nvPr/>
        </p:nvGraphicFramePr>
        <p:xfrm>
          <a:off x="1263650" y="2439988"/>
          <a:ext cx="64579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2" name="方程式" r:id="rId4" imgW="2501900" imgH="952500" progId="Equation.3">
                  <p:embed/>
                </p:oleObj>
              </mc:Choice>
              <mc:Fallback>
                <p:oleObj name="方程式" r:id="rId4" imgW="2501900" imgH="9525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439988"/>
                        <a:ext cx="645795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79712" y="4869160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(easy in one way)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Unified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Framework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: Fourier Transform for Periodic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Signals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1187624" y="1368807"/>
            <a:ext cx="7841671" cy="3863197"/>
            <a:chOff x="395536" y="1916832"/>
            <a:chExt cx="8712968" cy="429244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916832"/>
              <a:ext cx="7075170" cy="40462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63688" y="3369766"/>
              <a:ext cx="32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/>
            <p:cNvGrpSpPr/>
            <p:nvPr/>
          </p:nvGrpSpPr>
          <p:grpSpPr>
            <a:xfrm>
              <a:off x="3816016" y="3650903"/>
              <a:ext cx="900000" cy="498177"/>
              <a:chOff x="4302646" y="2049140"/>
              <a:chExt cx="900000" cy="498177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4302646" y="254731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4433069" y="2049140"/>
                <a:ext cx="52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FS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群組 11"/>
            <p:cNvGrpSpPr/>
            <p:nvPr/>
          </p:nvGrpSpPr>
          <p:grpSpPr>
            <a:xfrm>
              <a:off x="3825541" y="2132856"/>
              <a:ext cx="900000" cy="461665"/>
              <a:chOff x="4211960" y="4911551"/>
              <a:chExt cx="900000" cy="461665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97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524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r="-10390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下箭號 3"/>
            <p:cNvSpPr/>
            <p:nvPr/>
          </p:nvSpPr>
          <p:spPr>
            <a:xfrm>
              <a:off x="6106126" y="4466729"/>
              <a:ext cx="482098" cy="474439"/>
            </a:xfrm>
            <a:prstGeom prst="downArrow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3946439" y="4869160"/>
              <a:ext cx="779102" cy="3365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412" r="-5000"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/>
          <p:cNvSpPr/>
          <p:nvPr/>
        </p:nvSpPr>
        <p:spPr>
          <a:xfrm>
            <a:off x="0" y="4447174"/>
            <a:ext cx="1907704" cy="523220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If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</p:txBody>
      </p:sp>
      <p:graphicFrame>
        <p:nvGraphicFramePr>
          <p:cNvPr id="3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01275"/>
              </p:ext>
            </p:extLst>
          </p:nvPr>
        </p:nvGraphicFramePr>
        <p:xfrm>
          <a:off x="1749599" y="4292354"/>
          <a:ext cx="218345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6" name="方程式" r:id="rId21" imgW="1091726" imgH="431613" progId="Equation.3">
                  <p:embed/>
                </p:oleObj>
              </mc:Choice>
              <mc:Fallback>
                <p:oleObj name="方程式" r:id="rId21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99" y="4292354"/>
                        <a:ext cx="2183452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9"/>
          <p:cNvGrpSpPr>
            <a:grpSpLocks noChangeAspect="1"/>
          </p:cNvGrpSpPr>
          <p:nvPr/>
        </p:nvGrpSpPr>
        <p:grpSpPr bwMode="auto">
          <a:xfrm>
            <a:off x="1187624" y="5106109"/>
            <a:ext cx="4227672" cy="1635259"/>
            <a:chOff x="1408666" y="2906441"/>
            <a:chExt cx="4554916" cy="2220389"/>
          </a:xfrm>
        </p:grpSpPr>
        <p:graphicFrame>
          <p:nvGraphicFramePr>
            <p:cNvPr id="34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99935"/>
                </p:ext>
              </p:extLst>
            </p:nvPr>
          </p:nvGraphicFramePr>
          <p:xfrm>
            <a:off x="1408666" y="2906441"/>
            <a:ext cx="4554916" cy="136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07" name="方程式" r:id="rId23" imgW="1803240" imgH="583920" progId="Equation.3">
                    <p:embed/>
                  </p:oleObj>
                </mc:Choice>
                <mc:Fallback>
                  <p:oleObj name="方程式" r:id="rId23" imgW="180324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666" y="2906441"/>
                          <a:ext cx="4554916" cy="136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群組 8"/>
            <p:cNvGrpSpPr>
              <a:grpSpLocks/>
            </p:cNvGrpSpPr>
            <p:nvPr/>
          </p:nvGrpSpPr>
          <p:grpSpPr bwMode="auto">
            <a:xfrm>
              <a:off x="1783688" y="4441030"/>
              <a:ext cx="2743200" cy="685800"/>
              <a:chOff x="1705157" y="4441030"/>
              <a:chExt cx="2743200" cy="685800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17051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4483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705157" y="5126830"/>
                <a:ext cx="2743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" name="文字方塊 7"/>
            <p:cNvSpPr txBox="1">
              <a:spLocks noChangeArrowheads="1"/>
            </p:cNvSpPr>
            <p:nvPr/>
          </p:nvSpPr>
          <p:spPr bwMode="auto">
            <a:xfrm>
              <a:off x="2935816" y="4524893"/>
              <a:ext cx="37221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TW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340768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Example 4.7, p.298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zh-TW" altLang="en-US" sz="2400" i="1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/>
                  <a:t>else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altLang="zh-TW" sz="2400" dirty="0"/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zh-TW" altLang="en-US" sz="2400" dirty="0" smtClean="0"/>
                  <a:t>  </a:t>
                </a:r>
                <a:r>
                  <a:rPr lang="en-US" altLang="zh-TW" sz="2400" dirty="0" smtClean="0"/>
                  <a:t>else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634740" cy="4752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13" y="174625"/>
            <a:ext cx="8207375" cy="1335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lvl="3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cs typeface="Times New Roman" pitchFamily="18" charset="0"/>
              </a:rPr>
              <a:t>4.2 Properties of Continuous-time Fourier </a:t>
            </a:r>
          </a:p>
          <a:p>
            <a:pPr marL="11232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cs typeface="Times New Roman" pitchFamily="18" charset="0"/>
              </a:rPr>
              <a:t>Transform</a:t>
            </a:r>
          </a:p>
        </p:txBody>
      </p:sp>
      <p:graphicFrame>
        <p:nvGraphicFramePr>
          <p:cNvPr id="19460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851645"/>
              </p:ext>
            </p:extLst>
          </p:nvPr>
        </p:nvGraphicFramePr>
        <p:xfrm>
          <a:off x="827088" y="2233340"/>
          <a:ext cx="3238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3" name="方程式" r:id="rId4" imgW="1193800" imgH="215900" progId="Equation.3">
                  <p:embed/>
                </p:oleObj>
              </mc:Choice>
              <mc:Fallback>
                <p:oleObj name="方程式" r:id="rId4" imgW="1193800" imgH="215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33340"/>
                        <a:ext cx="3238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0" y="2752452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2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47157"/>
              </p:ext>
            </p:extLst>
          </p:nvPr>
        </p:nvGraphicFramePr>
        <p:xfrm>
          <a:off x="857250" y="3590652"/>
          <a:ext cx="64785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4" name="方程式" r:id="rId6" imgW="2387600" imgH="482600" progId="Equation.3">
                  <p:embed/>
                </p:oleObj>
              </mc:Choice>
              <mc:Fallback>
                <p:oleObj name="方程式" r:id="rId6" imgW="2387600" imgH="482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590652"/>
                        <a:ext cx="6478588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3778250" y="88900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950580"/>
              </p:ext>
            </p:extLst>
          </p:nvPr>
        </p:nvGraphicFramePr>
        <p:xfrm>
          <a:off x="827584" y="134114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6" name="方程式" r:id="rId3" imgW="838200" imgH="241300" progId="Equation.3">
                  <p:embed/>
                </p:oleObj>
              </mc:Choice>
              <mc:Fallback>
                <p:oleObj name="方程式" r:id="rId3" imgW="83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41140"/>
                        <a:ext cx="246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0" y="1844675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</a:p>
        </p:txBody>
      </p:sp>
      <p:graphicFrame>
        <p:nvGraphicFramePr>
          <p:cNvPr id="29702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35196"/>
              </p:ext>
            </p:extLst>
          </p:nvPr>
        </p:nvGraphicFramePr>
        <p:xfrm>
          <a:off x="828596" y="2637656"/>
          <a:ext cx="54879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7" name="方程式" r:id="rId5" imgW="1866900" imgH="482600" progId="Equation.3">
                  <p:embed/>
                </p:oleObj>
              </mc:Choice>
              <mc:Fallback>
                <p:oleObj name="方程式" r:id="rId5" imgW="1866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96" y="2637656"/>
                        <a:ext cx="54879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411760" y="54868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P.27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+</m:t>
                      </m:r>
                      <m:r>
                        <a:rPr lang="en-US" altLang="zh-TW" sz="3000" i="1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5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矩形 8"/>
          <p:cNvSpPr>
            <a:spLocks noChangeArrowheads="1"/>
          </p:cNvSpPr>
          <p:nvPr/>
        </p:nvSpPr>
        <p:spPr bwMode="auto">
          <a:xfrm>
            <a:off x="0" y="260648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4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46392"/>
              </p:ext>
            </p:extLst>
          </p:nvPr>
        </p:nvGraphicFramePr>
        <p:xfrm>
          <a:off x="982663" y="1048048"/>
          <a:ext cx="4786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1" name="方程式" r:id="rId4" imgW="1765300" imgH="241300" progId="Equation.3">
                  <p:embed/>
                </p:oleObj>
              </mc:Choice>
              <mc:Fallback>
                <p:oleObj name="方程式" r:id="rId4" imgW="176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048048"/>
                        <a:ext cx="47863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-180975" y="1651298"/>
            <a:ext cx="9144000" cy="86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52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phase shift (linear in frequency) with amplitude unchanged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6485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69285"/>
              </p:ext>
            </p:extLst>
          </p:nvPr>
        </p:nvGraphicFramePr>
        <p:xfrm>
          <a:off x="1001713" y="1193936"/>
          <a:ext cx="3809376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7" name="方程式" r:id="rId3" imgW="1587240" imgH="241200" progId="Equation.3">
                  <p:embed/>
                </p:oleObj>
              </mc:Choice>
              <mc:Fallback>
                <p:oleObj name="方程式" r:id="rId3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193936"/>
                        <a:ext cx="3809376" cy="57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936104" y="1700808"/>
            <a:ext cx="7452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linear in frequency with amplitude unchanged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936000" y="2276872"/>
            <a:ext cx="5868144" cy="504056"/>
            <a:chOff x="936000" y="1844824"/>
            <a:chExt cx="5868144" cy="504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接點 7"/>
            <p:cNvCxnSpPr/>
            <p:nvPr/>
          </p:nvCxnSpPr>
          <p:spPr>
            <a:xfrm>
              <a:off x="3628969" y="2132856"/>
              <a:ext cx="144016" cy="0"/>
            </a:xfrm>
            <a:prstGeom prst="line">
              <a:avLst/>
            </a:prstGeom>
            <a:ln w="317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 bwMode="auto">
            <a:xfrm>
              <a:off x="3131841" y="1844825"/>
              <a:ext cx="1584176" cy="50405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9592" y="2773209"/>
            <a:ext cx="4176464" cy="3968159"/>
            <a:chOff x="179512" y="2492896"/>
            <a:chExt cx="4176464" cy="396815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62" y="2564904"/>
              <a:ext cx="3171139" cy="3434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9322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704" r="-4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286" r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字方塊 1"/>
          <p:cNvSpPr txBox="1">
            <a:spLocks noChangeArrowheads="1"/>
          </p:cNvSpPr>
          <p:nvPr/>
        </p:nvSpPr>
        <p:spPr bwMode="auto">
          <a:xfrm>
            <a:off x="2698799" y="528861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</p:spTree>
    <p:extLst>
      <p:ext uri="{BB962C8B-B14F-4D97-AF65-F5344CB8AC3E}">
        <p14:creationId xmlns:p14="http://schemas.microsoft.com/office/powerpoint/2010/main" val="31136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922492"/>
            <a:ext cx="7178040" cy="3954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340768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Example 4.7, p.298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zh-TW" altLang="en-US" sz="2400" i="1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/>
                  <a:t>else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altLang="zh-TW" sz="2400" dirty="0"/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zh-TW" altLang="en-US" sz="2400" dirty="0" smtClean="0"/>
                  <a:t>  </a:t>
                </a:r>
                <a:r>
                  <a:rPr lang="en-US" altLang="zh-TW" sz="2400" dirty="0" smtClean="0"/>
                  <a:t>else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634740" cy="4752528"/>
          </a:xfrm>
          <a:prstGeom prst="rect">
            <a:avLst/>
          </a:prstGeom>
        </p:spPr>
      </p:pic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555776" y="332656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7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87358"/>
              </p:ext>
            </p:extLst>
          </p:nvPr>
        </p:nvGraphicFramePr>
        <p:xfrm>
          <a:off x="1319213" y="1232024"/>
          <a:ext cx="6223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6" name="方程式" r:id="rId4" imgW="2413000" imgH="1016000" progId="Equation.3">
                  <p:embed/>
                </p:oleObj>
              </mc:Choice>
              <mc:Fallback>
                <p:oleObj name="方程式" r:id="rId4" imgW="2413000" imgH="1016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232024"/>
                        <a:ext cx="62230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55976" y="5755322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763" y="2592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</a:p>
        </p:txBody>
      </p:sp>
      <p:graphicFrame>
        <p:nvGraphicFramePr>
          <p:cNvPr id="6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451699"/>
              </p:ext>
            </p:extLst>
          </p:nvPr>
        </p:nvGraphicFramePr>
        <p:xfrm>
          <a:off x="1173163" y="1421011"/>
          <a:ext cx="377031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65" name="方程式" r:id="rId3" imgW="1282700" imgH="533400" progId="Equation.3">
                  <p:embed/>
                </p:oleObj>
              </mc:Choice>
              <mc:Fallback>
                <p:oleObj name="方程式" r:id="rId3" imgW="1282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421011"/>
                        <a:ext cx="377031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1484123" y="3793235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01325" y="4509120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084781" y="3748359"/>
            <a:ext cx="1008000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zh-TW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4614279" y="4518990"/>
            <a:ext cx="972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2209800" y="4549140"/>
            <a:ext cx="2315537" cy="1243266"/>
          </a:xfrm>
          <a:custGeom>
            <a:avLst/>
            <a:gdLst>
              <a:gd name="connsiteX0" fmla="*/ 0 w 2514600"/>
              <a:gd name="connsiteY0" fmla="*/ 0 h 1243266"/>
              <a:gd name="connsiteX1" fmla="*/ 1562100 w 2514600"/>
              <a:gd name="connsiteY1" fmla="*/ 1226820 h 1243266"/>
              <a:gd name="connsiteX2" fmla="*/ 2514600 w 2514600"/>
              <a:gd name="connsiteY2" fmla="*/ 594360 h 12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1243266">
                <a:moveTo>
                  <a:pt x="0" y="0"/>
                </a:moveTo>
                <a:cubicBezTo>
                  <a:pt x="571500" y="563880"/>
                  <a:pt x="1143000" y="1127760"/>
                  <a:pt x="1562100" y="1226820"/>
                </a:cubicBezTo>
                <a:cubicBezTo>
                  <a:pt x="1981200" y="1325880"/>
                  <a:pt x="2247900" y="960120"/>
                  <a:pt x="2514600" y="59436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2914824" y="528861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P.32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Conjugation</a:t>
            </a:r>
          </a:p>
        </p:txBody>
      </p:sp>
      <p:sp>
        <p:nvSpPr>
          <p:cNvPr id="24580" name="文字方塊 1"/>
          <p:cNvSpPr txBox="1">
            <a:spLocks noChangeArrowheads="1"/>
          </p:cNvSpPr>
          <p:nvPr/>
        </p:nvSpPr>
        <p:spPr bwMode="auto">
          <a:xfrm>
            <a:off x="4610100" y="4581525"/>
            <a:ext cx="4319588" cy="115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Unique representation for orthogonal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bases</a:t>
            </a:r>
          </a:p>
          <a:p>
            <a:pPr eaLnBrk="1" hangingPunct="1"/>
            <a:endParaRPr lang="zh-TW" altLang="en-US" sz="800" dirty="0"/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5013176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092490"/>
              </p:ext>
            </p:extLst>
          </p:nvPr>
        </p:nvGraphicFramePr>
        <p:xfrm>
          <a:off x="827584" y="6021288"/>
          <a:ext cx="36687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3" name="方程式" r:id="rId4" imgW="1422360" imgH="228600" progId="Equation.3">
                  <p:embed/>
                </p:oleObj>
              </mc:Choice>
              <mc:Fallback>
                <p:oleObj name="方程式" r:id="rId4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021288"/>
                        <a:ext cx="36687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7768" y="1412776"/>
                <a:ext cx="8838728" cy="1022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⋯</m:t>
                                  </m:r>
                                </m:e>
                              </m:nary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+⋯+</m:t>
                              </m:r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+⋯</m:t>
                              </m:r>
                              <m:r>
                                <a:rPr lang="en-US" altLang="zh-TW" sz="26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zh-TW" altLang="en-US" sz="26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8" y="1412776"/>
                <a:ext cx="8838728" cy="10222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  <a:blipFill rotWithShape="1">
                <a:blip r:embed="rId7"/>
                <a:stretch>
                  <a:fillRect r="-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99792" y="1653179"/>
            <a:ext cx="1008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483769" y="2348881"/>
            <a:ext cx="2592288" cy="1584176"/>
          </a:xfrm>
          <a:custGeom>
            <a:avLst/>
            <a:gdLst>
              <a:gd name="connsiteX0" fmla="*/ 65501 w 2648681"/>
              <a:gd name="connsiteY0" fmla="*/ 0 h 1768143"/>
              <a:gd name="connsiteX1" fmla="*/ 332201 w 2648681"/>
              <a:gd name="connsiteY1" fmla="*/ 1653540 h 1768143"/>
              <a:gd name="connsiteX2" fmla="*/ 2648681 w 2648681"/>
              <a:gd name="connsiteY2" fmla="*/ 1493520 h 17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81" h="1768143">
                <a:moveTo>
                  <a:pt x="65501" y="0"/>
                </a:moveTo>
                <a:cubicBezTo>
                  <a:pt x="-16414" y="702310"/>
                  <a:pt x="-98329" y="1404620"/>
                  <a:pt x="332201" y="1653540"/>
                </a:cubicBezTo>
                <a:cubicBezTo>
                  <a:pt x="762731" y="1902460"/>
                  <a:pt x="1705706" y="1697990"/>
                  <a:pt x="2648681" y="1493520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645264" y="2948808"/>
            <a:ext cx="900000" cy="540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060324" y="2935668"/>
            <a:ext cx="1548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44392" y="1655088"/>
            <a:ext cx="1440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4762324" y="2179320"/>
            <a:ext cx="396044" cy="519941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261938"/>
            <a:ext cx="5148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Even/Odd Properties</a:t>
            </a:r>
            <a:endParaRPr kumimoji="0" lang="en-US" altLang="zh-TW" sz="3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矩形 1"/>
          <p:cNvSpPr>
            <a:spLocks noChangeArrowheads="1"/>
          </p:cNvSpPr>
          <p:nvPr/>
        </p:nvSpPr>
        <p:spPr bwMode="auto">
          <a:xfrm>
            <a:off x="7938" y="908050"/>
            <a:ext cx="457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 Property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68" name="物件 3"/>
          <p:cNvGraphicFramePr>
            <a:graphicFrameLocks noChangeAspect="1"/>
          </p:cNvGraphicFramePr>
          <p:nvPr/>
        </p:nvGraphicFramePr>
        <p:xfrm>
          <a:off x="757238" y="1525588"/>
          <a:ext cx="4856162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5" name="方程式" r:id="rId4" imgW="2209800" imgH="762000" progId="Equation.3">
                  <p:embed/>
                </p:oleObj>
              </mc:Choice>
              <mc:Fallback>
                <p:oleObj name="方程式" r:id="rId4" imgW="22098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525588"/>
                        <a:ext cx="4856162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矩形 1"/>
          <p:cNvSpPr>
            <a:spLocks noChangeArrowheads="1"/>
          </p:cNvSpPr>
          <p:nvPr/>
        </p:nvSpPr>
        <p:spPr bwMode="auto">
          <a:xfrm>
            <a:off x="-9525" y="3284538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914400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Times New Roman" pitchFamily="18" charset="0"/>
              <a:buChar char="−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71" name="物件 6"/>
          <p:cNvGraphicFramePr>
            <a:graphicFrameLocks noChangeAspect="1"/>
          </p:cNvGraphicFramePr>
          <p:nvPr/>
        </p:nvGraphicFramePr>
        <p:xfrm>
          <a:off x="962025" y="3408363"/>
          <a:ext cx="18335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6" name="方程式" r:id="rId6" imgW="787058" imgH="215806" progId="Equation.3">
                  <p:embed/>
                </p:oleObj>
              </mc:Choice>
              <mc:Fallback>
                <p:oleObj name="方程式" r:id="rId6" imgW="78705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408363"/>
                        <a:ext cx="1833563" cy="503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物件 7"/>
          <p:cNvGraphicFramePr>
            <a:graphicFrameLocks noChangeAspect="1"/>
          </p:cNvGraphicFramePr>
          <p:nvPr/>
        </p:nvGraphicFramePr>
        <p:xfrm>
          <a:off x="306388" y="3983038"/>
          <a:ext cx="8729662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57" name="方程式" r:id="rId8" imgW="4114800" imgH="1092200" progId="Equation.3">
                  <p:embed/>
                </p:oleObj>
              </mc:Choice>
              <mc:Fallback>
                <p:oleObj name="方程式" r:id="rId8" imgW="4114800" imgH="109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3983038"/>
                        <a:ext cx="8729662" cy="2319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853780" cy="2140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665408" y="2254012"/>
                <a:ext cx="3645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408" y="2254012"/>
                <a:ext cx="36456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87099" y="1197913"/>
                <a:ext cx="14771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𝑅𝑒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zh-TW" altLang="en-US" sz="2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2200" dirty="0" smtClean="0">
                    <a:solidFill>
                      <a:srgbClr val="0070C0"/>
                    </a:solidFill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099" y="1197913"/>
                <a:ext cx="1477189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413" t="-857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236296" y="2410935"/>
                <a:ext cx="3645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410935"/>
                <a:ext cx="364569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415291" y="3140968"/>
                <a:ext cx="16146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𝐼𝑚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⋅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or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∡⋅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291" y="3140968"/>
                <a:ext cx="1614686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8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Fourier Transform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7708392" cy="449884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69932" y="1599183"/>
            <a:ext cx="32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4302646" y="2049140"/>
            <a:ext cx="900000" cy="498177"/>
            <a:chOff x="4302646" y="2049140"/>
            <a:chExt cx="900000" cy="498177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4302646" y="254731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4433069" y="2049140"/>
              <a:ext cx="522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FS</a:t>
              </a:r>
              <a:endParaRPr lang="zh-TW" altLang="en-US" sz="24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372200" y="24494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>
            <a:off x="7154763" y="2563793"/>
            <a:ext cx="100" cy="5400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75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discrete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961" r="-1045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020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aperiodic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474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continuous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434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7398281" y="5589240"/>
            <a:ext cx="1350183" cy="473591"/>
            <a:chOff x="7398281" y="5589240"/>
            <a:chExt cx="1350183" cy="473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單箭頭接點 28"/>
            <p:cNvCxnSpPr>
              <a:endCxn id="28" idx="1"/>
            </p:cNvCxnSpPr>
            <p:nvPr/>
          </p:nvCxnSpPr>
          <p:spPr>
            <a:xfrm>
              <a:off x="7398281" y="5682575"/>
              <a:ext cx="527769" cy="143461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2500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909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>
            <a:off x="755576" y="2853908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755626" y="3830096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7840326" y="2882554"/>
            <a:ext cx="866456" cy="690462"/>
            <a:chOff x="7336370" y="1117051"/>
            <a:chExt cx="866456" cy="690462"/>
          </a:xfrm>
        </p:grpSpPr>
        <p:cxnSp>
          <p:nvCxnSpPr>
            <p:cNvPr id="5" name="直線單箭頭接點 4"/>
            <p:cNvCxnSpPr/>
            <p:nvPr/>
          </p:nvCxnSpPr>
          <p:spPr>
            <a:xfrm flipH="1" flipV="1">
              <a:off x="7336370" y="1117051"/>
              <a:ext cx="165627" cy="3203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170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單箭頭接點 45"/>
          <p:cNvCxnSpPr/>
          <p:nvPr/>
        </p:nvCxnSpPr>
        <p:spPr>
          <a:xfrm>
            <a:off x="5148114" y="3877940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5004048" y="2924944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4302000" y="4839543"/>
            <a:ext cx="900000" cy="461665"/>
            <a:chOff x="4211960" y="4911551"/>
            <a:chExt cx="900000" cy="461665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Time Reversal</a:t>
            </a:r>
          </a:p>
        </p:txBody>
      </p:sp>
      <p:sp>
        <p:nvSpPr>
          <p:cNvPr id="35844" name="文字方塊 1"/>
          <p:cNvSpPr txBox="1">
            <a:spLocks noChangeArrowheads="1"/>
          </p:cNvSpPr>
          <p:nvPr/>
        </p:nvSpPr>
        <p:spPr bwMode="auto">
          <a:xfrm>
            <a:off x="1763713" y="4508500"/>
            <a:ext cx="4321175" cy="115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Unique representation for orthogonal bases</a:t>
            </a:r>
          </a:p>
          <a:p>
            <a:pPr eaLnBrk="1" hangingPunct="1"/>
            <a:endParaRPr lang="zh-TW" altLang="en-US" sz="800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21798"/>
              </p:ext>
            </p:extLst>
          </p:nvPr>
        </p:nvGraphicFramePr>
        <p:xfrm>
          <a:off x="395536" y="5733256"/>
          <a:ext cx="37020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5" name="方程式" r:id="rId4" imgW="1434960" imgH="215640" progId="Equation.3">
                  <p:embed/>
                </p:oleObj>
              </mc:Choice>
              <mc:Fallback>
                <p:oleObj name="方程式" r:id="rId4" imgW="1434960" imgH="21564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733256"/>
                        <a:ext cx="37020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97768" y="1412776"/>
                <a:ext cx="8838728" cy="955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nary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zh-TW" alt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8" y="1412776"/>
                <a:ext cx="8838728" cy="9556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380312" y="2987993"/>
                <a:ext cx="1438921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987993"/>
                <a:ext cx="1438921" cy="5053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411760" y="1576979"/>
            <a:ext cx="1080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462384" y="2948808"/>
            <a:ext cx="900000" cy="540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060324" y="2935668"/>
            <a:ext cx="1404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2662459" y="2179321"/>
            <a:ext cx="2917653" cy="1609720"/>
          </a:xfrm>
          <a:custGeom>
            <a:avLst/>
            <a:gdLst>
              <a:gd name="connsiteX0" fmla="*/ 65501 w 2648681"/>
              <a:gd name="connsiteY0" fmla="*/ 0 h 1768143"/>
              <a:gd name="connsiteX1" fmla="*/ 332201 w 2648681"/>
              <a:gd name="connsiteY1" fmla="*/ 1653540 h 1768143"/>
              <a:gd name="connsiteX2" fmla="*/ 2648681 w 2648681"/>
              <a:gd name="connsiteY2" fmla="*/ 1493520 h 17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81" h="1768143">
                <a:moveTo>
                  <a:pt x="65501" y="0"/>
                </a:moveTo>
                <a:cubicBezTo>
                  <a:pt x="-16414" y="702310"/>
                  <a:pt x="-98329" y="1404620"/>
                  <a:pt x="332201" y="1653540"/>
                </a:cubicBezTo>
                <a:cubicBezTo>
                  <a:pt x="762731" y="1902460"/>
                  <a:pt x="1705706" y="1697990"/>
                  <a:pt x="2648681" y="1493520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4762324" y="2179320"/>
            <a:ext cx="396044" cy="519941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27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327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00001"/>
              </p:ext>
            </p:extLst>
          </p:nvPr>
        </p:nvGraphicFramePr>
        <p:xfrm>
          <a:off x="827584" y="903759"/>
          <a:ext cx="3105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7" name="方程式" r:id="rId3" imgW="1117440" imgH="228600" progId="Equation.3">
                  <p:embed/>
                </p:oleObj>
              </mc:Choice>
              <mc:Fallback>
                <p:oleObj name="方程式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3759"/>
                        <a:ext cx="31051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484784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803275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effect of sign change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identical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87624" y="503469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 for orthogonal basis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3016399" y="19816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P.29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/>
          <p:cNvSpPr/>
          <p:nvPr/>
        </p:nvSpPr>
        <p:spPr>
          <a:xfrm>
            <a:off x="2238071" y="2086249"/>
            <a:ext cx="108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029569" y="2795794"/>
            <a:ext cx="90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 20"/>
          <p:cNvSpPr/>
          <p:nvPr/>
        </p:nvSpPr>
        <p:spPr>
          <a:xfrm rot="8495230">
            <a:off x="2611520" y="-147262"/>
            <a:ext cx="2963648" cy="3911569"/>
          </a:xfrm>
          <a:prstGeom prst="arc">
            <a:avLst>
              <a:gd name="adj1" fmla="val 16211515"/>
              <a:gd name="adj2" fmla="val 0"/>
            </a:avLst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279696" y="2202665"/>
            <a:ext cx="46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461972" y="2890425"/>
            <a:ext cx="576064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22" idx="4"/>
          </p:cNvCxnSpPr>
          <p:nvPr/>
        </p:nvCxnSpPr>
        <p:spPr>
          <a:xfrm>
            <a:off x="4513696" y="2706664"/>
            <a:ext cx="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"/>
          <p:cNvSpPr>
            <a:spLocks noChangeArrowheads="1"/>
          </p:cNvSpPr>
          <p:nvPr/>
        </p:nvSpPr>
        <p:spPr bwMode="auto">
          <a:xfrm>
            <a:off x="0" y="261938"/>
            <a:ext cx="5148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Even/Odd Properties</a:t>
            </a:r>
            <a:endParaRPr kumimoji="0" lang="en-US" altLang="zh-TW" sz="3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矩形 1"/>
          <p:cNvSpPr>
            <a:spLocks noChangeArrowheads="1"/>
          </p:cNvSpPr>
          <p:nvPr/>
        </p:nvSpPr>
        <p:spPr bwMode="auto">
          <a:xfrm>
            <a:off x="7938" y="908050"/>
            <a:ext cx="457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both real and even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矩形 1"/>
          <p:cNvSpPr>
            <a:spLocks noChangeArrowheads="1"/>
          </p:cNvSpPr>
          <p:nvPr/>
        </p:nvSpPr>
        <p:spPr bwMode="auto">
          <a:xfrm>
            <a:off x="34925" y="1412875"/>
            <a:ext cx="457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914400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Times New Roman" pitchFamily="18" charset="0"/>
              <a:buChar char="−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493" name="物件 7"/>
          <p:cNvGraphicFramePr>
            <a:graphicFrameLocks noChangeAspect="1"/>
          </p:cNvGraphicFramePr>
          <p:nvPr/>
        </p:nvGraphicFramePr>
        <p:xfrm>
          <a:off x="944563" y="1993900"/>
          <a:ext cx="7180262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8" name="方程式" r:id="rId4" imgW="3606800" imgH="1016000" progId="Equation.3">
                  <p:embed/>
                </p:oleObj>
              </mc:Choice>
              <mc:Fallback>
                <p:oleObj name="方程式" r:id="rId4" imgW="36068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993900"/>
                        <a:ext cx="7180262" cy="215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矩形 1"/>
          <p:cNvSpPr>
            <a:spLocks noChangeArrowheads="1"/>
          </p:cNvSpPr>
          <p:nvPr/>
        </p:nvSpPr>
        <p:spPr bwMode="auto">
          <a:xfrm>
            <a:off x="34925" y="4027488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real and odd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495" name="物件 9"/>
          <p:cNvGraphicFramePr>
            <a:graphicFrameLocks noChangeAspect="1"/>
          </p:cNvGraphicFramePr>
          <p:nvPr/>
        </p:nvGraphicFramePr>
        <p:xfrm>
          <a:off x="957263" y="4705350"/>
          <a:ext cx="7646987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09" name="方程式" r:id="rId6" imgW="3593880" imgH="761760" progId="Equation.3">
                  <p:embed/>
                </p:oleObj>
              </mc:Choice>
              <mc:Fallback>
                <p:oleObj name="方程式" r:id="rId6" imgW="35938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705350"/>
                        <a:ext cx="7646987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179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0" y="165600"/>
            <a:ext cx="9144000" cy="103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Differentiation/Integration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3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05237"/>
              </p:ext>
            </p:extLst>
          </p:nvPr>
        </p:nvGraphicFramePr>
        <p:xfrm>
          <a:off x="977900" y="1400423"/>
          <a:ext cx="69770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5" name="方程式" r:id="rId4" imgW="2705100" imgH="889000" progId="Equation.3">
                  <p:embed/>
                </p:oleObj>
              </mc:Choice>
              <mc:Fallback>
                <p:oleObj name="方程式" r:id="rId4" imgW="27051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400423"/>
                        <a:ext cx="6977063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6588125" y="3213348"/>
            <a:ext cx="0" cy="287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3380036"/>
            <a:ext cx="9144000" cy="481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00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 dc term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6667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2603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</a:p>
        </p:txBody>
      </p:sp>
      <p:graphicFrame>
        <p:nvGraphicFramePr>
          <p:cNvPr id="5" name="物件 2"/>
          <p:cNvGraphicFramePr>
            <a:graphicFrameLocks noChangeAspect="1"/>
          </p:cNvGraphicFramePr>
          <p:nvPr/>
        </p:nvGraphicFramePr>
        <p:xfrm>
          <a:off x="962025" y="1049338"/>
          <a:ext cx="36099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2" name="方程式" r:id="rId3" imgW="1333500" imgH="368300" progId="Equation.3">
                  <p:embed/>
                </p:oleObj>
              </mc:Choice>
              <mc:Fallback>
                <p:oleObj name="方程式" r:id="rId3" imgW="1333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049338"/>
                        <a:ext cx="36099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02" y="1357888"/>
            <a:ext cx="1360170" cy="17830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0152"/>
            <a:ext cx="2468880" cy="25511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18" y="5018181"/>
            <a:ext cx="1800454" cy="1780337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907211" y="2060848"/>
            <a:ext cx="4888925" cy="816138"/>
            <a:chOff x="619179" y="2276872"/>
            <a:chExt cx="4888925" cy="81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zh-TW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/>
            <p:cNvSpPr/>
            <p:nvPr/>
          </p:nvSpPr>
          <p:spPr>
            <a:xfrm>
              <a:off x="2843768" y="2420888"/>
              <a:ext cx="1260000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⋅[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98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/>
          <p:nvPr/>
        </p:nvCxnSpPr>
        <p:spPr>
          <a:xfrm>
            <a:off x="3518168" y="3482678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896128" y="34812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005854" y="46368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394472" y="4638165"/>
            <a:ext cx="111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4286882" y="3516499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5418668" y="3501008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altLang="zh-TW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altLang="zh-TW" sz="2600" i="1" smtClean="0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1"/>
          <p:cNvSpPr txBox="1">
            <a:spLocks noChangeArrowheads="1"/>
          </p:cNvSpPr>
          <p:nvPr/>
        </p:nvSpPr>
        <p:spPr bwMode="auto">
          <a:xfrm>
            <a:off x="3492500" y="528638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Differentiation</a:t>
            </a:r>
          </a:p>
        </p:txBody>
      </p:sp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476375" y="5130477"/>
            <a:ext cx="6548438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Enhancing higher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De-emphasizing lower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Deleting DC term ( =0 for 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zh-TW" sz="2800" dirty="0" smtClean="0">
                <a:latin typeface="Arial" charset="0"/>
                <a:cs typeface="Arial" charset="0"/>
              </a:rPr>
              <a:t>)</a:t>
            </a:r>
            <a:endParaRPr lang="zh-TW" altLang="en-US" sz="8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23984"/>
              </p:ext>
            </p:extLst>
          </p:nvPr>
        </p:nvGraphicFramePr>
        <p:xfrm>
          <a:off x="1702296" y="1330152"/>
          <a:ext cx="37338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7" name="方程式" r:id="rId4" imgW="1447560" imgH="368280" progId="Equation.3">
                  <p:embed/>
                </p:oleObj>
              </mc:Choice>
              <mc:Fallback>
                <p:oleObj name="方程式" r:id="rId4" imgW="1447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296" y="1330152"/>
                        <a:ext cx="37338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55776"/>
            <a:ext cx="4233672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Integration</a:t>
            </a:r>
          </a:p>
        </p:txBody>
      </p:sp>
      <p:sp>
        <p:nvSpPr>
          <p:cNvPr id="27653" name="文字方塊 1"/>
          <p:cNvSpPr txBox="1">
            <a:spLocks noChangeArrowheads="1"/>
          </p:cNvSpPr>
          <p:nvPr/>
        </p:nvSpPr>
        <p:spPr bwMode="auto">
          <a:xfrm>
            <a:off x="3895725" y="5767388"/>
            <a:ext cx="1655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Accumulation</a:t>
            </a:r>
          </a:p>
          <a:p>
            <a:pPr eaLnBrk="1" hangingPunct="1"/>
            <a:endParaRPr lang="zh-TW" altLang="en-US" sz="800"/>
          </a:p>
        </p:txBody>
      </p:sp>
      <p:sp>
        <p:nvSpPr>
          <p:cNvPr id="27655" name="文字方塊 1"/>
          <p:cNvSpPr txBox="1">
            <a:spLocks noChangeArrowheads="1"/>
          </p:cNvSpPr>
          <p:nvPr/>
        </p:nvSpPr>
        <p:spPr bwMode="auto">
          <a:xfrm>
            <a:off x="1182688" y="5012883"/>
            <a:ext cx="7350125" cy="17235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Enhancing lower frequencies (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accumulation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effect)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De-emphasizing higher frequencies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                          (smoothing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Undefined for </a:t>
            </a:r>
            <a:r>
              <a:rPr lang="el-GR" altLang="zh-TW" sz="2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TW" altLang="en-US" sz="2400" dirty="0"/>
          </a:p>
        </p:txBody>
      </p:sp>
      <p:graphicFrame>
        <p:nvGraphicFramePr>
          <p:cNvPr id="8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288756"/>
              </p:ext>
            </p:extLst>
          </p:nvPr>
        </p:nvGraphicFramePr>
        <p:xfrm>
          <a:off x="1610192" y="1227080"/>
          <a:ext cx="541008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0" name="方程式" r:id="rId4" imgW="2705040" imgH="380880" progId="Equation.3">
                  <p:embed/>
                </p:oleObj>
              </mc:Choice>
              <mc:Fallback>
                <p:oleObj name="方程式" r:id="rId4" imgW="2705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192" y="1227080"/>
                        <a:ext cx="5410080" cy="76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5328592" y="1772816"/>
            <a:ext cx="1259632" cy="660030"/>
            <a:chOff x="6390456" y="1988840"/>
            <a:chExt cx="1259632" cy="660030"/>
          </a:xfrm>
        </p:grpSpPr>
        <p:sp>
          <p:nvSpPr>
            <p:cNvPr id="9" name="文字方塊 8"/>
            <p:cNvSpPr txBox="1"/>
            <p:nvPr/>
          </p:nvSpPr>
          <p:spPr>
            <a:xfrm>
              <a:off x="6390456" y="2224138"/>
              <a:ext cx="125963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 smtClean="0">
                  <a:solidFill>
                    <a:srgbClr val="000000"/>
                  </a:solidFill>
                  <a:latin typeface="Times New Roman"/>
                  <a:ea typeface="標楷體"/>
                </a:rPr>
                <a:t>dc 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term</a:t>
              </a:r>
              <a:endParaRPr kumimoji="0" lang="en-US" altLang="zh-TW" sz="24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7020272" y="1988840"/>
              <a:ext cx="0" cy="287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3429000" cy="1764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90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15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 Relation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/>
        </p:nvGraphicFramePr>
        <p:xfrm>
          <a:off x="1055688" y="957263"/>
          <a:ext cx="68516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09" name="方程式" r:id="rId4" imgW="2159000" imgH="393700" progId="Equation.3">
                  <p:embed/>
                </p:oleObj>
              </mc:Choice>
              <mc:Fallback>
                <p:oleObj name="方程式" r:id="rId4" imgW="2159000" imgH="3937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957263"/>
                        <a:ext cx="68516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210668"/>
            <a:ext cx="9144000" cy="2154436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18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time integrated over the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</a:t>
            </a:r>
          </a:p>
          <a:p>
            <a:pPr marL="1188000" lvl="5">
              <a:buSzPct val="100000"/>
              <a:defRPr/>
            </a:pPr>
            <a:endParaRPr kumimoji="0" lang="en-US" altLang="zh-TW" sz="12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188000" lvl="5">
              <a:spcBef>
                <a:spcPts val="6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frequency integrated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over the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>
                <a:spLocks noChangeAspec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sz="280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Scaling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5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40527"/>
              </p:ext>
            </p:extLst>
          </p:nvPr>
        </p:nvGraphicFramePr>
        <p:xfrm>
          <a:off x="1008063" y="941388"/>
          <a:ext cx="3200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6" name="方程式" r:id="rId4" imgW="1600200" imgH="762000" progId="Equation.3">
                  <p:embed/>
                </p:oleObj>
              </mc:Choice>
              <mc:Fallback>
                <p:oleObj name="方程式" r:id="rId4" imgW="1600200" imgH="762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941388"/>
                        <a:ext cx="3200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0" y="613539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4.11, p.296 of text</a:t>
            </a:r>
          </a:p>
        </p:txBody>
      </p:sp>
      <p:sp>
        <p:nvSpPr>
          <p:cNvPr id="2" name="矩形 1"/>
          <p:cNvSpPr/>
          <p:nvPr/>
        </p:nvSpPr>
        <p:spPr>
          <a:xfrm>
            <a:off x="4068237" y="1969676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(time reversal)</a:t>
            </a:r>
            <a:endParaRPr lang="zh-TW" altLang="en-US" sz="2800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539552" y="2522774"/>
            <a:ext cx="7920880" cy="3570522"/>
            <a:chOff x="539552" y="1743199"/>
            <a:chExt cx="8800977" cy="396724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32856"/>
              <a:ext cx="7795260" cy="35775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/>
            <p:cNvGrpSpPr/>
            <p:nvPr/>
          </p:nvGrpSpPr>
          <p:grpSpPr>
            <a:xfrm>
              <a:off x="4067944" y="2132856"/>
              <a:ext cx="900000" cy="461665"/>
              <a:chOff x="4211960" y="4911551"/>
              <a:chExt cx="900000" cy="461665"/>
            </a:xfrm>
          </p:grpSpPr>
          <p:cxnSp>
            <p:nvCxnSpPr>
              <p:cNvPr id="28" name="直線單箭頭接點 27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9244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/>
            <p:cNvGrpSpPr/>
            <p:nvPr/>
          </p:nvGrpSpPr>
          <p:grpSpPr>
            <a:xfrm>
              <a:off x="4068000" y="4695527"/>
              <a:ext cx="900000" cy="461665"/>
              <a:chOff x="4211960" y="4911551"/>
              <a:chExt cx="900000" cy="461665"/>
            </a:xfrm>
          </p:grpSpPr>
          <p:cxnSp>
            <p:nvCxnSpPr>
              <p:cNvPr id="26" name="直線單箭頭接點 25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8" name="文字方塊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/>
            <p:cNvGrpSpPr/>
            <p:nvPr/>
          </p:nvGrpSpPr>
          <p:grpSpPr>
            <a:xfrm>
              <a:off x="4068000" y="3789040"/>
              <a:ext cx="900000" cy="461665"/>
              <a:chOff x="4211960" y="4911551"/>
              <a:chExt cx="900000" cy="461665"/>
            </a:xfrm>
          </p:grpSpPr>
          <p:cxnSp>
            <p:nvCxnSpPr>
              <p:cNvPr id="24" name="直線單箭頭接點 23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21" name="文字方塊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961" r="-10458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altLang="zh-TW" sz="24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4976"/>
            <a:ext cx="7632848" cy="540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0" y="332656"/>
            <a:ext cx="9144000" cy="954107"/>
          </a:xfrm>
          <a:prstGeom prst="rect">
            <a:avLst/>
          </a:prstGeom>
          <a:noFill/>
        </p:spPr>
        <p:txBody>
          <a:bodyPr rIns="180000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inverse relationship between signal “width” in time/frequency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domains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993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Single Frequency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4" y="2336024"/>
            <a:ext cx="8033918" cy="390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box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4067944" y="2708920"/>
            <a:ext cx="900000" cy="461665"/>
            <a:chOff x="4211960" y="4911551"/>
            <a:chExt cx="900000" cy="461665"/>
          </a:xfrm>
        </p:grpSpPr>
        <p:cxnSp>
          <p:nvCxnSpPr>
            <p:cNvPr id="8" name="直線單箭頭接點 7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4068000" y="4199703"/>
            <a:ext cx="900000" cy="461665"/>
            <a:chOff x="4211960" y="4911551"/>
            <a:chExt cx="900000" cy="461665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4068000" y="5239866"/>
            <a:ext cx="900000" cy="461665"/>
            <a:chOff x="4211960" y="4911551"/>
            <a:chExt cx="900000" cy="46166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20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0" y="3485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Scaling</a:t>
            </a:r>
          </a:p>
        </p:txBody>
      </p:sp>
      <p:graphicFrame>
        <p:nvGraphicFramePr>
          <p:cNvPr id="5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53721"/>
              </p:ext>
            </p:extLst>
          </p:nvPr>
        </p:nvGraphicFramePr>
        <p:xfrm>
          <a:off x="1187450" y="898450"/>
          <a:ext cx="11826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0" name="方程式" r:id="rId3" imgW="406048" imgH="406048" progId="Equation.3">
                  <p:embed/>
                </p:oleObj>
              </mc:Choice>
              <mc:Fallback>
                <p:oleObj name="方程式" r:id="rId3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898450"/>
                        <a:ext cx="11826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12"/>
          <p:cNvSpPr txBox="1">
            <a:spLocks noChangeArrowheads="1"/>
          </p:cNvSpPr>
          <p:nvPr/>
        </p:nvSpPr>
        <p:spPr bwMode="auto">
          <a:xfrm>
            <a:off x="1692275" y="777800"/>
            <a:ext cx="7272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latin typeface="Times New Roman" pitchFamily="18" charset="0"/>
                <a:cs typeface="Times New Roman" pitchFamily="18" charset="0"/>
              </a:rPr>
              <a:t>positive real number</a:t>
            </a:r>
          </a:p>
        </p:txBody>
      </p:sp>
      <p:graphicFrame>
        <p:nvGraphicFramePr>
          <p:cNvPr id="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70757"/>
              </p:ext>
            </p:extLst>
          </p:nvPr>
        </p:nvGraphicFramePr>
        <p:xfrm>
          <a:off x="1133475" y="2132856"/>
          <a:ext cx="37052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1" name="方程式" r:id="rId5" imgW="1307532" imgH="431613" progId="Equation.3">
                  <p:embed/>
                </p:oleObj>
              </mc:Choice>
              <mc:Fallback>
                <p:oleObj name="方程式" r:id="rId5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132856"/>
                        <a:ext cx="37052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2274888" y="1401688"/>
            <a:ext cx="67516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with period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fundamental frequency 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αω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TW" altLang="en-US" sz="26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0" y="3068960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unchanged, but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each harmonic component are different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55084"/>
            <a:ext cx="2670048" cy="2761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"/>
          <p:cNvSpPr txBox="1">
            <a:spLocks noChangeArrowheads="1"/>
          </p:cNvSpPr>
          <p:nvPr/>
        </p:nvSpPr>
        <p:spPr bwMode="auto">
          <a:xfrm>
            <a:off x="2915816" y="260648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P.30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Data Transmission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6" y="1786508"/>
            <a:ext cx="7818120" cy="1714500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628411" y="2643758"/>
            <a:ext cx="936104" cy="440436"/>
            <a:chOff x="611560" y="2558058"/>
            <a:chExt cx="936104" cy="440436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1259632" y="2559600"/>
              <a:ext cx="0" cy="43889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611560" y="2779047"/>
              <a:ext cx="28803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1259632" y="2779200"/>
              <a:ext cx="288032" cy="0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1971245" y="2357347"/>
            <a:ext cx="1241070" cy="720653"/>
            <a:chOff x="1971245" y="2357347"/>
            <a:chExt cx="1241070" cy="720653"/>
          </a:xfrm>
        </p:grpSpPr>
        <p:cxnSp>
          <p:nvCxnSpPr>
            <p:cNvPr id="19" name="直線接點 18"/>
            <p:cNvCxnSpPr/>
            <p:nvPr/>
          </p:nvCxnSpPr>
          <p:spPr>
            <a:xfrm>
              <a:off x="2259277" y="2357347"/>
              <a:ext cx="0" cy="720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971245" y="2857901"/>
              <a:ext cx="28803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2924283" y="2858054"/>
              <a:ext cx="28803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2894610" y="2358000"/>
              <a:ext cx="0" cy="720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7020272" y="2642400"/>
            <a:ext cx="1080120" cy="440436"/>
            <a:chOff x="899592" y="2558058"/>
            <a:chExt cx="1080120" cy="440436"/>
          </a:xfrm>
        </p:grpSpPr>
        <p:cxnSp>
          <p:nvCxnSpPr>
            <p:cNvPr id="26" name="直線接點 25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979712" y="2559600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1691680" y="2779047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>
              <a:off x="899592" y="2779200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5832240" y="1700808"/>
            <a:ext cx="900000" cy="461665"/>
            <a:chOff x="4211960" y="4911551"/>
            <a:chExt cx="900000" cy="461665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文字方塊 32"/>
          <p:cNvSpPr txBox="1"/>
          <p:nvPr/>
        </p:nvSpPr>
        <p:spPr>
          <a:xfrm>
            <a:off x="942570" y="1671191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628705" y="1670400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2264115" y="1670400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924283" y="1670400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899592" y="3038400"/>
                <a:ext cx="477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TW" sz="2400" dirty="0" smtClean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38400"/>
                <a:ext cx="477929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512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965908" y="2420888"/>
                <a:ext cx="477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908" y="2420888"/>
                <a:ext cx="4779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/>
          <p:cNvSpPr txBox="1"/>
          <p:nvPr/>
        </p:nvSpPr>
        <p:spPr>
          <a:xfrm>
            <a:off x="2273792" y="3039343"/>
            <a:ext cx="193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T: bit duration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308304" y="2810524"/>
            <a:ext cx="50405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W: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15967" y="323830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>
                <a:solidFill>
                  <a:srgbClr val="002060"/>
                </a:solidFill>
              </a:rPr>
              <a:t>bandwidth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1346" y="3429000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/>
              <a:t>pulse width </a:t>
            </a:r>
            <a:endParaRPr lang="zh-TW" altLang="en-US" sz="2400" dirty="0"/>
          </a:p>
        </p:txBody>
      </p:sp>
      <p:grpSp>
        <p:nvGrpSpPr>
          <p:cNvPr id="42" name="群組 41"/>
          <p:cNvGrpSpPr/>
          <p:nvPr/>
        </p:nvGrpSpPr>
        <p:grpSpPr>
          <a:xfrm>
            <a:off x="862136" y="4221088"/>
            <a:ext cx="3853880" cy="617798"/>
            <a:chOff x="862136" y="4581128"/>
            <a:chExt cx="3853880" cy="617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862136" y="4581128"/>
                  <a:ext cx="2485728" cy="61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box>
                          <m:boxPr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TW" alt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den>
                            </m:f>
                          </m:e>
                        </m:box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box>
                          <m:boxPr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oMath>
                    </m:oMathPara>
                  </a14:m>
                  <a:endParaRPr lang="zh-TW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136" y="4581128"/>
                  <a:ext cx="2485728" cy="6177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文字方塊 23"/>
            <p:cNvSpPr txBox="1"/>
            <p:nvPr/>
          </p:nvSpPr>
          <p:spPr>
            <a:xfrm>
              <a:off x="3203848" y="4599734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: bit rate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0" y="4913292"/>
                <a:ext cx="9144000" cy="523220"/>
              </a:xfrm>
              <a:prstGeom prst="rect">
                <a:avLst/>
              </a:prstGeom>
              <a:noFill/>
            </p:spPr>
            <p:txBody>
              <a:bodyPr rIns="180000">
                <a:spAutoFit/>
              </a:bodyPr>
              <a:lstStyle/>
              <a:p>
                <a:pPr marL="914400" lvl="1" fontAlgn="auto">
                  <a:spcBef>
                    <a:spcPts val="120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kumimoji="0" lang="en-US" altLang="zh-TW" sz="28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</a:rPr>
                  <a:t>     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/>
                    <a:ea typeface="標楷體"/>
                  </a:rPr>
                  <a:t>(required bandwidth) </a:t>
                </a:r>
                <a14:m>
                  <m:oMath xmlns:m="http://schemas.openxmlformats.org/officeDocument/2006/math">
                    <m:r>
                      <a:rPr kumimoji="0" lang="el-GR" altLang="zh-TW" sz="2800" i="1" kern="10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/>
                    <a:ea typeface="標楷體"/>
                  </a:rPr>
                  <a:t> (bit rate)</a:t>
                </a:r>
                <a:endParaRPr kumimoji="0" lang="en-US" altLang="zh-TW" sz="2600" kern="100" dirty="0">
                  <a:solidFill>
                    <a:prstClr val="black"/>
                  </a:solidFill>
                  <a:latin typeface="Times New Roman"/>
                  <a:ea typeface="標楷體"/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13292"/>
                <a:ext cx="9144000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8244408" y="219008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2190080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2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2636838"/>
            <a:ext cx="9144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time/frequency domains are kind of “symmetric” except for a sign change (and a factor of 2</a:t>
            </a:r>
            <a:r>
              <a:rPr kumimoji="0" lang="en-US" altLang="zh-TW" sz="28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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Symbol"/>
              </a:rPr>
              <a:t>)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--- “two domains”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36868" name="矩形 5"/>
          <p:cNvSpPr>
            <a:spLocks noChangeArrowheads="1"/>
          </p:cNvSpPr>
          <p:nvPr/>
        </p:nvSpPr>
        <p:spPr bwMode="auto">
          <a:xfrm>
            <a:off x="0" y="41370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4.17, p.310 of text</a:t>
            </a:r>
          </a:p>
        </p:txBody>
      </p:sp>
      <p:grpSp>
        <p:nvGrpSpPr>
          <p:cNvPr id="36869" name="群組 7"/>
          <p:cNvGrpSpPr>
            <a:grpSpLocks/>
          </p:cNvGrpSpPr>
          <p:nvPr/>
        </p:nvGrpSpPr>
        <p:grpSpPr bwMode="auto">
          <a:xfrm>
            <a:off x="971550" y="1022350"/>
            <a:ext cx="6845300" cy="1274763"/>
            <a:chOff x="985908" y="874484"/>
            <a:chExt cx="6517077" cy="1145915"/>
          </a:xfrm>
        </p:grpSpPr>
        <p:graphicFrame>
          <p:nvGraphicFramePr>
            <p:cNvPr id="36870" name="物件 1"/>
            <p:cNvGraphicFramePr>
              <a:graphicFrameLocks noChangeAspect="1"/>
            </p:cNvGraphicFramePr>
            <p:nvPr/>
          </p:nvGraphicFramePr>
          <p:xfrm>
            <a:off x="985908" y="874484"/>
            <a:ext cx="6517077" cy="1145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46" name="方程式" r:id="rId4" imgW="2527300" imgH="482600" progId="Equation.3">
                    <p:embed/>
                  </p:oleObj>
                </mc:Choice>
                <mc:Fallback>
                  <p:oleObj name="方程式" r:id="rId4" imgW="2527300" imgH="482600" progId="Equation.3">
                    <p:embed/>
                    <p:pic>
                      <p:nvPicPr>
                        <p:cNvPr id="0" name="物件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908" y="874484"/>
                          <a:ext cx="6517077" cy="1145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1" name="向右箭號 6"/>
            <p:cNvSpPr>
              <a:spLocks noChangeArrowheads="1"/>
            </p:cNvSpPr>
            <p:nvPr/>
          </p:nvSpPr>
          <p:spPr bwMode="auto">
            <a:xfrm>
              <a:off x="4104016" y="970095"/>
              <a:ext cx="612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180000" anchor="ctr">
              <a:spAutoFit/>
            </a:bodyPr>
            <a:lstStyle>
              <a:lvl1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SzPct val="70000"/>
                <a:buFont typeface="Wingdings" pitchFamily="2" charset="2"/>
                <a:buChar char="l"/>
              </a:pPr>
              <a:endParaRPr kumimoji="0" lang="zh-TW" alt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Duality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7166610" cy="2903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3347864" y="1844824"/>
            <a:ext cx="900000" cy="461665"/>
            <a:chOff x="4211960" y="4911551"/>
            <a:chExt cx="900000" cy="461665"/>
          </a:xfrm>
        </p:grpSpPr>
        <p:cxnSp>
          <p:nvCxnSpPr>
            <p:cNvPr id="9" name="直線單箭頭接點 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46550" y="2467495"/>
                <a:ext cx="1065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50" y="2467495"/>
                <a:ext cx="1065810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457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11013" y="1471954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" y="1471954"/>
                <a:ext cx="630955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5243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(−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81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494368" y="1472400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368" y="1472400"/>
                <a:ext cx="630955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923" r="-25962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2233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372200" y="1772816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772816"/>
                <a:ext cx="158496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923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6262052" y="4534633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518634" y="292494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3348000" y="2852936"/>
            <a:ext cx="900000" cy="461665"/>
            <a:chOff x="4211960" y="5359095"/>
            <a:chExt cx="900000" cy="461665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3" name="文字方塊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857" r="-28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群組 33"/>
          <p:cNvGrpSpPr/>
          <p:nvPr/>
        </p:nvGrpSpPr>
        <p:grpSpPr>
          <a:xfrm>
            <a:off x="3348000" y="3759423"/>
            <a:ext cx="900000" cy="461665"/>
            <a:chOff x="4211960" y="4911551"/>
            <a:chExt cx="900000" cy="461665"/>
          </a:xfrm>
        </p:grpSpPr>
        <p:cxnSp>
          <p:nvCxnSpPr>
            <p:cNvPr id="35" name="直線單箭頭接點 3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群組 7"/>
          <p:cNvGrpSpPr>
            <a:grpSpLocks/>
          </p:cNvGrpSpPr>
          <p:nvPr/>
        </p:nvGrpSpPr>
        <p:grpSpPr bwMode="auto">
          <a:xfrm>
            <a:off x="971550" y="5178573"/>
            <a:ext cx="6845300" cy="1274763"/>
            <a:chOff x="985908" y="874484"/>
            <a:chExt cx="6517077" cy="1145915"/>
          </a:xfrm>
        </p:grpSpPr>
        <p:graphicFrame>
          <p:nvGraphicFramePr>
            <p:cNvPr id="37" name="物件 1"/>
            <p:cNvGraphicFramePr>
              <a:graphicFrameLocks noChangeAspect="1"/>
            </p:cNvGraphicFramePr>
            <p:nvPr/>
          </p:nvGraphicFramePr>
          <p:xfrm>
            <a:off x="985908" y="874484"/>
            <a:ext cx="6517077" cy="1145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198" name="方程式" r:id="rId17" imgW="2527300" imgH="482600" progId="Equation.3">
                    <p:embed/>
                  </p:oleObj>
                </mc:Choice>
                <mc:Fallback>
                  <p:oleObj name="方程式" r:id="rId17" imgW="25273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908" y="874484"/>
                          <a:ext cx="6517077" cy="1145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向右箭號 6"/>
            <p:cNvSpPr>
              <a:spLocks noChangeArrowheads="1"/>
            </p:cNvSpPr>
            <p:nvPr/>
          </p:nvSpPr>
          <p:spPr bwMode="auto">
            <a:xfrm>
              <a:off x="4104016" y="970095"/>
              <a:ext cx="612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180000" anchor="ctr">
              <a:spAutoFit/>
            </a:bodyPr>
            <a:lstStyle>
              <a:lvl1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SzPct val="70000"/>
                <a:buFont typeface="Wingdings" pitchFamily="2" charset="2"/>
                <a:buChar char="l"/>
              </a:pPr>
              <a:endParaRPr kumimoji="0" lang="zh-TW" alt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6250"/>
            <a:ext cx="83581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3728"/>
              </p:ext>
            </p:extLst>
          </p:nvPr>
        </p:nvGraphicFramePr>
        <p:xfrm>
          <a:off x="1187450" y="1052736"/>
          <a:ext cx="40814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5" name="方程式" r:id="rId4" imgW="1536700" imgH="330200" progId="Equation.3">
                  <p:embed/>
                </p:oleObj>
              </mc:Choice>
              <mc:Fallback>
                <p:oleObj name="方程式" r:id="rId4" imgW="1536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2736"/>
                        <a:ext cx="40814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283200" y="1241648"/>
            <a:ext cx="369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spectrum, frequency domain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Fourier Transform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05345"/>
              </p:ext>
            </p:extLst>
          </p:nvPr>
        </p:nvGraphicFramePr>
        <p:xfrm>
          <a:off x="1116013" y="2132236"/>
          <a:ext cx="4579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6" name="方程式" r:id="rId6" imgW="1777229" imgH="393529" progId="Equation.3">
                  <p:embed/>
                </p:oleObj>
              </mc:Choice>
              <mc:Fallback>
                <p:oleObj name="方程式" r:id="rId6" imgW="17772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2236"/>
                        <a:ext cx="45799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688013" y="2292573"/>
            <a:ext cx="341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signal, time domain Inverse Fourier Transform</a:t>
            </a:r>
            <a:endParaRPr lang="zh-TW" altLang="zh-TW" sz="2400">
              <a:latin typeface="Arial" charset="0"/>
            </a:endParaRPr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0" y="354193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Transform pair, different expressions</a:t>
            </a:r>
          </a:p>
        </p:txBody>
      </p:sp>
      <p:graphicFrame>
        <p:nvGraphicFramePr>
          <p:cNvPr id="1229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19461"/>
              </p:ext>
            </p:extLst>
          </p:nvPr>
        </p:nvGraphicFramePr>
        <p:xfrm>
          <a:off x="1303338" y="4230911"/>
          <a:ext cx="3254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7" name="方程式" r:id="rId8" imgW="1193800" imgH="215900" progId="Equation.3">
                  <p:embed/>
                </p:oleObj>
              </mc:Choice>
              <mc:Fallback>
                <p:oleObj name="方程式" r:id="rId8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230911"/>
                        <a:ext cx="3254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矩形 14"/>
          <p:cNvSpPr>
            <a:spLocks noChangeArrowheads="1"/>
          </p:cNvSpPr>
          <p:nvPr/>
        </p:nvSpPr>
        <p:spPr bwMode="auto">
          <a:xfrm>
            <a:off x="0" y="485003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similar format to Fourier Series for periodic signals</a:t>
            </a:r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7019925" y="476250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P.10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4" y="2807208"/>
            <a:ext cx="7536942" cy="1865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66076" y="3039343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076" y="3039343"/>
                <a:ext cx="3258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460432" y="302656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026569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812360" y="2420888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420888"/>
                <a:ext cx="100811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18" r="-242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68032" y="3792104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32" y="3792104"/>
                <a:ext cx="3258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168032" y="4318497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32" y="4318497"/>
                <a:ext cx="3258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004941" y="2564904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941" y="2564904"/>
                <a:ext cx="630955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25243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214890" y="3182938"/>
                <a:ext cx="739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90" y="3182938"/>
                <a:ext cx="73942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367291" y="3966924"/>
                <a:ext cx="3933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91" y="3966924"/>
                <a:ext cx="393374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424822" y="4563033"/>
                <a:ext cx="3697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22" y="4563033"/>
                <a:ext cx="369711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5000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4211960" y="2708920"/>
            <a:ext cx="1008112" cy="706210"/>
            <a:chOff x="3923928" y="2708920"/>
            <a:chExt cx="1008112" cy="7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左-右雙向箭號 3"/>
            <p:cNvSpPr/>
            <p:nvPr/>
          </p:nvSpPr>
          <p:spPr>
            <a:xfrm>
              <a:off x="3923928" y="3124034"/>
              <a:ext cx="1008112" cy="291096"/>
            </a:xfrm>
            <a:prstGeom prst="left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01790" y="3861048"/>
                <a:ext cx="13018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0" y="3861048"/>
                <a:ext cx="1301858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93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00800" y="4427923"/>
                <a:ext cx="13018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" y="4427923"/>
                <a:ext cx="1301858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93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068288" y="4941168"/>
                <a:ext cx="2714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88" y="4941168"/>
                <a:ext cx="271464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532440" y="368741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687415"/>
                <a:ext cx="43204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532000" y="424907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000" y="4249075"/>
                <a:ext cx="432048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615490" y="3204509"/>
                <a:ext cx="739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90" y="3204509"/>
                <a:ext cx="739421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18033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698372" y="3866481"/>
                <a:ext cx="3933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372" y="3866481"/>
                <a:ext cx="393374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2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895059" y="4471581"/>
                <a:ext cx="4598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59" y="4471581"/>
                <a:ext cx="459852" cy="430887"/>
              </a:xfrm>
              <a:prstGeom prst="rect">
                <a:avLst/>
              </a:prstGeom>
              <a:blipFill rotWithShape="1">
                <a:blip r:embed="rId21"/>
                <a:stretch>
                  <a:fillRect r="-5263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577085" y="3773267"/>
                <a:ext cx="17951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𝜋𝛿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85" y="3773267"/>
                <a:ext cx="1795115" cy="430887"/>
              </a:xfrm>
              <a:prstGeom prst="rect">
                <a:avLst/>
              </a:prstGeom>
              <a:blipFill rotWithShape="1">
                <a:blip r:embed="rId22"/>
                <a:stretch>
                  <a:fillRect l="-340" r="-68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575600" y="4294257"/>
                <a:ext cx="17951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𝜋𝛿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600" y="4294257"/>
                <a:ext cx="1795115" cy="430887"/>
              </a:xfrm>
              <a:prstGeom prst="rect">
                <a:avLst/>
              </a:prstGeom>
              <a:blipFill rotWithShape="1">
                <a:blip r:embed="rId23"/>
                <a:stretch>
                  <a:fillRect l="-340" r="-102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161804" y="4942800"/>
                <a:ext cx="2714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804" y="4942800"/>
                <a:ext cx="271464" cy="430887"/>
              </a:xfrm>
              <a:prstGeom prst="rect">
                <a:avLst/>
              </a:prstGeom>
              <a:blipFill rotWithShape="1">
                <a:blip r:embed="rId24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4" y="2990072"/>
            <a:ext cx="7453732" cy="1803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9512" y="2276872"/>
                <a:ext cx="378066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TW" sz="2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sz="2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zh-TW" sz="2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−</m:t>
                    </m:r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sSub>
                      <m:sSub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kumimoji="0" lang="en-US" altLang="zh-TW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3780662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2738" t="-12500" r="-9340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3995936" y="2938814"/>
            <a:ext cx="1008112" cy="706210"/>
            <a:chOff x="3923928" y="2708920"/>
            <a:chExt cx="1008112" cy="7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左-右雙向箭號 7"/>
            <p:cNvSpPr/>
            <p:nvPr/>
          </p:nvSpPr>
          <p:spPr>
            <a:xfrm>
              <a:off x="3923928" y="3124034"/>
              <a:ext cx="1008112" cy="291096"/>
            </a:xfrm>
            <a:prstGeom prst="left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996000" y="4005064"/>
            <a:ext cx="1008112" cy="706210"/>
            <a:chOff x="3923928" y="2708920"/>
            <a:chExt cx="1008112" cy="7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左-右雙向箭號 10"/>
            <p:cNvSpPr/>
            <p:nvPr/>
          </p:nvSpPr>
          <p:spPr>
            <a:xfrm>
              <a:off x="3923928" y="3124034"/>
              <a:ext cx="1008112" cy="291096"/>
            </a:xfrm>
            <a:prstGeom prst="left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79512" y="3068960"/>
                <a:ext cx="14545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8960"/>
                <a:ext cx="145456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403648" y="3501008"/>
                <a:ext cx="526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501008"/>
                <a:ext cx="52655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114906" y="3320332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906" y="3320332"/>
                <a:ext cx="38292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131840" y="4221088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21088"/>
                <a:ext cx="38292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291015" y="318966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015" y="3189665"/>
                <a:ext cx="43204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290800" y="4078627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00" y="4078627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948264" y="4375717"/>
                <a:ext cx="6266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375717"/>
                <a:ext cx="626646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221642" y="3903439"/>
                <a:ext cx="2014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r>
                        <a:rPr kumimoji="0" lang="zh-TW" alt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42" y="3903439"/>
                <a:ext cx="201465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80000" y="3951204"/>
                <a:ext cx="1152128" cy="54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951204"/>
                <a:ext cx="1152128" cy="54098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164335" y="2859497"/>
                <a:ext cx="1152128" cy="54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zh-TW" altLang="en-US" sz="2800" i="1" smtClean="0">
                              <a:latin typeface="Cambria Math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335" y="2859497"/>
                <a:ext cx="1152128" cy="5409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572000" y="2278800"/>
                <a:ext cx="446716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kumimoji="0" lang="en-US" altLang="zh-TW" sz="2600" b="0" i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kumimoji="0" lang="el-GR" altLang="zh-TW" sz="2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zh-TW" altLang="en-US" sz="2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TW" sz="2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zh-TW" altLang="en-US" sz="2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altLang="zh-TW" sz="2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−</m:t>
                    </m:r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sSub>
                      <m:sSub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zh-TW" altLang="en-US" sz="2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kumimoji="0" lang="en-US" altLang="zh-TW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78800"/>
                <a:ext cx="4467161" cy="492443"/>
              </a:xfrm>
              <a:prstGeom prst="rect">
                <a:avLst/>
              </a:prstGeom>
              <a:blipFill rotWithShape="1">
                <a:blip r:embed="rId17"/>
                <a:stretch>
                  <a:fillRect l="-2319" t="-12346" r="-7776" b="-28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81996" y="4896565"/>
                <a:ext cx="6302372" cy="170078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zh-TW" alt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合成</m:t>
                      </m:r>
                      <m:r>
                        <m:rPr>
                          <m:nor/>
                        </m:rP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TW" sz="2800" i="1">
                        <a:latin typeface="Cambria Math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  <a:ea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TW" sz="2800" i="1">
                        <a:latin typeface="Cambria Math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TW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分析</a:t>
                </a:r>
                <a:r>
                  <a:rPr lang="en-US" altLang="zh-TW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96" y="4896565"/>
                <a:ext cx="6302372" cy="1700787"/>
              </a:xfrm>
              <a:prstGeom prst="rect">
                <a:avLst/>
              </a:prstGeom>
              <a:blipFill rotWithShape="1">
                <a:blip r:embed="rId3"/>
                <a:stretch>
                  <a:fillRect b="-390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0" y="2450576"/>
            <a:ext cx="6303600" cy="21305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34077" y="2817832"/>
                <a:ext cx="14415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4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077" y="2817832"/>
                <a:ext cx="14415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915816" y="3615407"/>
                <a:ext cx="513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615407"/>
                <a:ext cx="51353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691680" y="3975447"/>
                <a:ext cx="506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75447"/>
                <a:ext cx="50642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191833" y="2607295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33" y="2607295"/>
                <a:ext cx="45217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236390" y="2780928"/>
                <a:ext cx="1999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r>
                        <a:rPr kumimoji="0" lang="zh-TW" altLang="en-US" sz="24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390" y="2780928"/>
                <a:ext cx="199990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236296" y="3501008"/>
                <a:ext cx="611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501008"/>
                <a:ext cx="61189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272469" y="3019653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469" y="3019653"/>
                <a:ext cx="61901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5888"/>
            <a:ext cx="5616575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2276872"/>
                <a:ext cx="3151186" cy="396762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⋯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76872"/>
                <a:ext cx="3151186" cy="39676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845579" y="5661248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79" y="5661248"/>
                <a:ext cx="56618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95736" y="3046491"/>
            <a:ext cx="297915" cy="432048"/>
            <a:chOff x="2195736" y="3212976"/>
            <a:chExt cx="297915" cy="432048"/>
          </a:xfrm>
        </p:grpSpPr>
        <p:cxnSp>
          <p:nvCxnSpPr>
            <p:cNvPr id="6" name="直線接點 5"/>
            <p:cNvCxnSpPr/>
            <p:nvPr/>
          </p:nvCxnSpPr>
          <p:spPr>
            <a:xfrm>
              <a:off x="2195736" y="3212976"/>
              <a:ext cx="29791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2334810" y="3212976"/>
              <a:ext cx="76950" cy="43204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093222" y="2278800"/>
                <a:ext cx="3151186" cy="414716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⋯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22" y="2278800"/>
                <a:ext cx="3151186" cy="4147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640170" y="5662800"/>
                <a:ext cx="5241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70" y="5662800"/>
                <a:ext cx="52411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6821414" y="3212976"/>
            <a:ext cx="297915" cy="432048"/>
            <a:chOff x="2195736" y="3212976"/>
            <a:chExt cx="297915" cy="432048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2195736" y="3212976"/>
              <a:ext cx="29791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2334810" y="3212976"/>
              <a:ext cx="76950" cy="43204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 dirty="0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 dirty="0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 dirty="0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2527200"/>
                <a:ext cx="4283968" cy="196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𝑗𝑡</m:t>
                                      </m:r>
                                      <m:r>
                                        <a:rPr lang="zh-TW" alt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𝑑𝑡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  <m:e/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𝑗𝑡</m:t>
                                      </m:r>
                                      <m:r>
                                        <a:rPr lang="zh-TW" alt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zh-TW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7200"/>
                <a:ext cx="4283968" cy="1968424"/>
              </a:xfrm>
              <a:prstGeom prst="rect">
                <a:avLst/>
              </a:prstGeom>
              <a:blipFill rotWithShape="1">
                <a:blip r:embed="rId3"/>
                <a:stretch>
                  <a:fillRect t="-13975" b="-1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315908" y="2407796"/>
            <a:ext cx="909052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961371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61371"/>
                <a:ext cx="56618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58264" y="2387084"/>
            <a:ext cx="792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48121" y="1265472"/>
                <a:ext cx="1279863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121" y="1265472"/>
                <a:ext cx="1279863" cy="9885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70304" y="5043756"/>
                <a:ext cx="3825632" cy="88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zh-TW" alt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4" y="5043756"/>
                <a:ext cx="3825632" cy="8891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05800" y="4928655"/>
                <a:ext cx="618710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0" y="4928655"/>
                <a:ext cx="618710" cy="5088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1668820" y="5296174"/>
            <a:ext cx="648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723032" y="4839248"/>
                <a:ext cx="4596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032" y="4839248"/>
                <a:ext cx="45968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/>
          <p:cNvSpPr/>
          <p:nvPr/>
        </p:nvSpPr>
        <p:spPr>
          <a:xfrm>
            <a:off x="2320424" y="5265694"/>
            <a:ext cx="1152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9792" y="4864078"/>
                <a:ext cx="4358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864078"/>
                <a:ext cx="43582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08" t="-19737" r="-25352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752528" y="2527224"/>
                <a:ext cx="4355976" cy="19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 </m:t>
                                  </m:r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zh-TW" alt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nary>
                            </m:e>
                            <m:e/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𝑑𝑡</m:t>
                                  </m:r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a:rPr lang="zh-TW" alt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28" y="2527224"/>
                <a:ext cx="4355976" cy="1968359"/>
              </a:xfrm>
              <a:prstGeom prst="rect">
                <a:avLst/>
              </a:prstGeom>
              <a:blipFill rotWithShape="1">
                <a:blip r:embed="rId10"/>
                <a:stretch>
                  <a:fillRect t="-13975" b="-1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/>
          <p:cNvSpPr/>
          <p:nvPr/>
        </p:nvSpPr>
        <p:spPr>
          <a:xfrm>
            <a:off x="5004048" y="2420888"/>
            <a:ext cx="648072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040138" y="1916832"/>
                <a:ext cx="5241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138" y="1916832"/>
                <a:ext cx="524118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橢圓 19"/>
          <p:cNvSpPr/>
          <p:nvPr/>
        </p:nvSpPr>
        <p:spPr>
          <a:xfrm>
            <a:off x="6853524" y="2402936"/>
            <a:ext cx="864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886863" y="1959223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63" y="1959223"/>
                <a:ext cx="566181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橢圓 21"/>
          <p:cNvSpPr/>
          <p:nvPr/>
        </p:nvSpPr>
        <p:spPr>
          <a:xfrm>
            <a:off x="7729336" y="2398028"/>
            <a:ext cx="720048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812360" y="1670557"/>
                <a:ext cx="1063839" cy="89434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1670557"/>
                <a:ext cx="1063839" cy="8943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968552" y="5204142"/>
                <a:ext cx="4283968" cy="8891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zh-TW" alt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52" y="5204142"/>
                <a:ext cx="4283968" cy="8891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076056" y="5062513"/>
                <a:ext cx="504056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062513"/>
                <a:ext cx="504056" cy="50885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橢圓 25"/>
          <p:cNvSpPr/>
          <p:nvPr/>
        </p:nvSpPr>
        <p:spPr>
          <a:xfrm>
            <a:off x="6732304" y="5403696"/>
            <a:ext cx="756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732240" y="4942880"/>
                <a:ext cx="6882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942880"/>
                <a:ext cx="688237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橢圓 27"/>
          <p:cNvSpPr/>
          <p:nvPr/>
        </p:nvSpPr>
        <p:spPr>
          <a:xfrm>
            <a:off x="7532084" y="5396076"/>
            <a:ext cx="1224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748657" y="4941168"/>
                <a:ext cx="7117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57" y="4941168"/>
                <a:ext cx="711775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79449" y="6135687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93522" y="6134400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17704" y="299695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15816" y="433548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90289" y="299695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688401" y="433548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08050"/>
            <a:ext cx="9144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any characteristics of signals in one domain implies some characteristics of signals in the other domain, the inverse is true except for a sign change (dual properties)</a:t>
            </a:r>
            <a:endParaRPr kumimoji="0" lang="en-US" altLang="zh-TW" sz="28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46084" name="物件 6"/>
          <p:cNvGraphicFramePr>
            <a:graphicFrameLocks noChangeAspect="1"/>
          </p:cNvGraphicFramePr>
          <p:nvPr/>
        </p:nvGraphicFramePr>
        <p:xfrm>
          <a:off x="1562100" y="2840038"/>
          <a:ext cx="7050088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1" name="方程式" r:id="rId4" imgW="2590800" imgH="1181100" progId="Equation.3">
                  <p:embed/>
                </p:oleObj>
              </mc:Choice>
              <mc:Fallback>
                <p:oleObj name="方程式" r:id="rId4" imgW="2590800" imgH="11811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840038"/>
                        <a:ext cx="7050088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93011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0" lvl="5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modulation property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Modulation Property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30321"/>
              </p:ext>
            </p:extLst>
          </p:nvPr>
        </p:nvGraphicFramePr>
        <p:xfrm>
          <a:off x="2051720" y="1340768"/>
          <a:ext cx="49752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8" name="方程式" r:id="rId4" imgW="1828800" imgH="241200" progId="Equation.3">
                  <p:embed/>
                </p:oleObj>
              </mc:Choice>
              <mc:Fallback>
                <p:oleObj name="方程式" r:id="rId4" imgW="1828800" imgH="241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40768"/>
                        <a:ext cx="49752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438144" cy="151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932040" y="3017156"/>
            <a:ext cx="421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modulation:</a:t>
            </a:r>
          </a:p>
          <a:p>
            <a:r>
              <a:rPr lang="en-US" altLang="zh-TW" sz="2800" dirty="0" smtClean="0"/>
              <a:t>   frequency translation</a:t>
            </a:r>
          </a:p>
          <a:p>
            <a:r>
              <a:rPr lang="en-US" altLang="zh-TW" sz="2800" dirty="0" smtClean="0"/>
              <a:t>   shift </a:t>
            </a:r>
            <a:r>
              <a:rPr lang="en-US" altLang="zh-TW" sz="2800" dirty="0"/>
              <a:t>in frequency </a:t>
            </a:r>
            <a:endParaRPr lang="zh-TW" altLang="en-US" sz="2800" dirty="0"/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0" y="4341715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                 </a:t>
            </a:r>
            <a:r>
              <a:rPr kumimoji="0" lang="en-US" altLang="zh-TW" sz="3200" b="1" u="sng" dirty="0" smtClean="0">
                <a:solidFill>
                  <a:srgbClr val="000000"/>
                </a:solidFill>
                <a:latin typeface="Times New Roman" pitchFamily="18" charset="0"/>
              </a:rPr>
              <a:t>Multiplication </a:t>
            </a:r>
            <a:r>
              <a:rPr kumimoji="0" lang="en-US" altLang="zh-TW" sz="3200" b="1" u="sng" dirty="0">
                <a:solidFill>
                  <a:srgbClr val="000000"/>
                </a:solidFill>
                <a:latin typeface="Times New Roman" pitchFamily="18" charset="0"/>
              </a:rPr>
              <a:t>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)⟷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[2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𝜋𝛿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)]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en-US" altLang="zh-TW" sz="2800" b="0" i="1" smtClean="0">
                        <a:latin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zh-TW" altLang="en-US" sz="2800" b="0" i="1" smtClean="0">
                        <a:latin typeface="Cambria Math"/>
                      </a:rPr>
                      <m:t>𝜔</m:t>
                    </m:r>
                    <m:r>
                      <a:rPr lang="en-US" altLang="zh-TW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))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0"/>
            <a:ext cx="9144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9" name="物件 2"/>
          <p:cNvGraphicFramePr>
            <a:graphicFrameLocks noChangeAspect="1"/>
          </p:cNvGraphicFramePr>
          <p:nvPr/>
        </p:nvGraphicFramePr>
        <p:xfrm>
          <a:off x="869950" y="765175"/>
          <a:ext cx="75596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3" name="方程式" r:id="rId4" imgW="2933700" imgH="215900" progId="Equation.3">
                  <p:embed/>
                </p:oleObj>
              </mc:Choice>
              <mc:Fallback>
                <p:oleObj name="方程式" r:id="rId4" imgW="29337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765175"/>
                        <a:ext cx="75596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13382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Input/Output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Relationship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50181" name="物件 5"/>
          <p:cNvGraphicFramePr>
            <a:graphicFrameLocks noChangeAspect="1"/>
          </p:cNvGraphicFramePr>
          <p:nvPr/>
        </p:nvGraphicFramePr>
        <p:xfrm>
          <a:off x="1724025" y="1735138"/>
          <a:ext cx="464820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34" name="方程式" r:id="rId6" imgW="2679700" imgH="3200400" progId="Equation.3">
                  <p:embed/>
                </p:oleObj>
              </mc:Choice>
              <mc:Fallback>
                <p:oleObj name="方程式" r:id="rId6" imgW="2679700" imgH="3200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1735138"/>
                        <a:ext cx="4648200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3160051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320000" lvl="8">
              <a:spcBef>
                <a:spcPts val="1200"/>
              </a:spcBef>
              <a:buSzPct val="100000"/>
              <a:defRPr/>
            </a:pPr>
            <a:r>
              <a:rPr kumimoji="0" lang="en-US" altLang="zh-TW" sz="2200" kern="100" dirty="0">
                <a:solidFill>
                  <a:srgbClr val="000000"/>
                </a:solidFill>
                <a:latin typeface="Times New Roman"/>
                <a:ea typeface="標楷體"/>
              </a:rPr>
              <a:t> superposition property</a:t>
            </a:r>
            <a:endParaRPr kumimoji="0" lang="en-US" altLang="zh-TW" sz="22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5235694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00000" lvl="8">
              <a:spcBef>
                <a:spcPts val="1200"/>
              </a:spcBef>
              <a:buSzPct val="100000"/>
              <a:defRPr/>
            </a:pPr>
            <a:r>
              <a:rPr kumimoji="0" lang="en-US" altLang="zh-TW" sz="2200" kern="100" dirty="0">
                <a:solidFill>
                  <a:srgbClr val="000000"/>
                </a:solidFill>
                <a:latin typeface="Times New Roman"/>
                <a:ea typeface="標楷體"/>
              </a:rPr>
              <a:t> closed-form solution</a:t>
            </a:r>
            <a:endParaRPr kumimoji="0" lang="en-US" altLang="zh-TW" sz="22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6358106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320000" lvl="8">
              <a:spcBef>
                <a:spcPts val="1200"/>
              </a:spcBef>
              <a:buSzPct val="100000"/>
              <a:defRPr/>
            </a:pPr>
            <a:r>
              <a:rPr kumimoji="0" lang="en-US" altLang="zh-TW" sz="2200" kern="100" dirty="0">
                <a:solidFill>
                  <a:srgbClr val="000000"/>
                </a:solidFill>
                <a:latin typeface="Times New Roman"/>
                <a:ea typeface="標楷體"/>
              </a:rPr>
              <a:t> frequency response</a:t>
            </a:r>
            <a:endParaRPr kumimoji="0" lang="en-US" altLang="zh-TW" sz="22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Input/Output Relationship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99592" y="1052736"/>
            <a:ext cx="4392488" cy="773400"/>
            <a:chOff x="67608" y="1409398"/>
            <a:chExt cx="4392488" cy="773400"/>
          </a:xfrm>
        </p:grpSpPr>
        <p:sp>
          <p:nvSpPr>
            <p:cNvPr id="5" name="矩形 4"/>
            <p:cNvSpPr/>
            <p:nvPr/>
          </p:nvSpPr>
          <p:spPr>
            <a:xfrm>
              <a:off x="1763688" y="1628800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單箭頭接點 5"/>
            <p:cNvCxnSpPr>
              <a:stCxn id="5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2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/>
          <p:cNvSpPr txBox="1"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365104"/>
            <a:ext cx="4067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987552" cy="50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4" y="1727096"/>
            <a:ext cx="1170432" cy="59436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827584" y="3151360"/>
            <a:ext cx="4928656" cy="967550"/>
            <a:chOff x="827584" y="3151360"/>
            <a:chExt cx="4928656" cy="96755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4206240" cy="800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/>
            <p:cNvSpPr/>
            <p:nvPr/>
          </p:nvSpPr>
          <p:spPr>
            <a:xfrm>
              <a:off x="1209110" y="371703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67944" y="371880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" y="5013176"/>
            <a:ext cx="4672584" cy="131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9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19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1"/>
          <p:cNvSpPr txBox="1">
            <a:spLocks noChangeArrowheads="1"/>
          </p:cNvSpPr>
          <p:nvPr/>
        </p:nvSpPr>
        <p:spPr bwMode="auto">
          <a:xfrm>
            <a:off x="5794375" y="38417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(P.5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338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/>
              </a:rPr>
              <a:t>System Characterization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Superposition Property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52227" name="物件 2"/>
          <p:cNvGraphicFramePr>
            <a:graphicFrameLocks noChangeAspect="1"/>
          </p:cNvGraphicFramePr>
          <p:nvPr/>
        </p:nvGraphicFramePr>
        <p:xfrm>
          <a:off x="1470025" y="2339975"/>
          <a:ext cx="59817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0" name="方程式" r:id="rId4" imgW="2362200" imgH="342900" progId="Equation.3">
                  <p:embed/>
                </p:oleObj>
              </mc:Choice>
              <mc:Fallback>
                <p:oleObj name="方程式" r:id="rId4" imgW="23622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339975"/>
                        <a:ext cx="59817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物件 3"/>
          <p:cNvGraphicFramePr>
            <a:graphicFrameLocks noChangeAspect="1"/>
          </p:cNvGraphicFramePr>
          <p:nvPr/>
        </p:nvGraphicFramePr>
        <p:xfrm>
          <a:off x="1495425" y="3644900"/>
          <a:ext cx="66055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1" name="方程式" r:id="rId6" imgW="2603500" imgH="355600" progId="Equation.3">
                  <p:embed/>
                </p:oleObj>
              </mc:Choice>
              <mc:Fallback>
                <p:oleObj name="方程式" r:id="rId6" imgW="2603500" imgH="355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644900"/>
                        <a:ext cx="66055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141663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discrete-time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508500"/>
            <a:ext cx="9144000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each frequency component never split to other frequency components, no convolution involved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desirable to decompose signals in terms of such </a:t>
            </a:r>
            <a:r>
              <a:rPr kumimoji="0" lang="en-US" altLang="zh-TW" sz="2600" kern="100" dirty="0" err="1">
                <a:solidFill>
                  <a:prstClr val="black"/>
                </a:solidFill>
                <a:latin typeface="Times New Roman"/>
                <a:ea typeface="標楷體"/>
              </a:rPr>
              <a:t>eigenfunctions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52231" name="文字方塊 1"/>
          <p:cNvSpPr txBox="1">
            <a:spLocks noChangeArrowheads="1"/>
          </p:cNvSpPr>
          <p:nvPr/>
        </p:nvSpPr>
        <p:spPr bwMode="auto">
          <a:xfrm>
            <a:off x="6011863" y="333375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of 3.0)</a:t>
            </a:r>
            <a:endParaRPr lang="zh-TW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7992888" cy="4714434"/>
          </a:xfrm>
          <a:prstGeom prst="rect">
            <a:avLst/>
          </a:prstGeom>
        </p:spPr>
      </p:pic>
      <p:sp>
        <p:nvSpPr>
          <p:cNvPr id="53251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Convolution Property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6444208" y="5517232"/>
            <a:ext cx="2698204" cy="7879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649" r="-129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1667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21311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84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840" r="-1681" b="-1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  <a:blipFill rotWithShape="1">
                <a:blip r:embed="rId29"/>
                <a:stretch>
                  <a:fillRect l="-1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blipFill rotWithShape="1">
                <a:blip r:embed="rId30"/>
                <a:stretch>
                  <a:fillRect l="-3279" r="-327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396823" y="764704"/>
                <a:ext cx="2711681" cy="43088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23" y="764704"/>
                <a:ext cx="2711681" cy="430887"/>
              </a:xfrm>
              <a:prstGeom prst="rect">
                <a:avLst/>
              </a:prstGeom>
              <a:blipFill rotWithShape="1">
                <a:blip r:embed="rId31"/>
                <a:stretch>
                  <a:fillRect l="-446" b="-1216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1014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V="1">
            <a:off x="8377570" y="1317908"/>
            <a:ext cx="370894" cy="9270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弧形接點 39"/>
          <p:cNvCxnSpPr>
            <a:stCxn id="29" idx="3"/>
          </p:cNvCxnSpPr>
          <p:nvPr/>
        </p:nvCxnSpPr>
        <p:spPr>
          <a:xfrm flipV="1">
            <a:off x="8521913" y="2044879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弧形接點 64"/>
          <p:cNvCxnSpPr/>
          <p:nvPr/>
        </p:nvCxnSpPr>
        <p:spPr>
          <a:xfrm flipH="1" flipV="1">
            <a:off x="389748" y="2162900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  <a:scene3d>
            <a:camera prst="orthographicFront">
              <a:rot lat="0" lon="21299997" rev="206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/>
          <p:nvPr/>
        </p:nvCxnSpPr>
        <p:spPr>
          <a:xfrm rot="5400000" flipH="1" flipV="1">
            <a:off x="960922" y="3902505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弧形接點 71"/>
          <p:cNvCxnSpPr/>
          <p:nvPr/>
        </p:nvCxnSpPr>
        <p:spPr>
          <a:xfrm rot="5400000">
            <a:off x="6520015" y="3902504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弧形接點 74"/>
          <p:cNvCxnSpPr/>
          <p:nvPr/>
        </p:nvCxnSpPr>
        <p:spPr>
          <a:xfrm>
            <a:off x="4472300" y="3719527"/>
            <a:ext cx="415115" cy="468000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blipFill rotWithShape="1">
                <a:blip r:embed="rId39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blipFill rotWithShape="1">
                <a:blip r:embed="rId40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blipFill rotWithShape="1">
                <a:blip r:embed="rId41"/>
                <a:stretch>
                  <a:fillRect r="-3896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6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5" name="物件 7"/>
          <p:cNvGraphicFramePr>
            <a:graphicFrameLocks noChangeAspect="1"/>
          </p:cNvGraphicFramePr>
          <p:nvPr/>
        </p:nvGraphicFramePr>
        <p:xfrm>
          <a:off x="869950" y="839788"/>
          <a:ext cx="75596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8" name="方程式" r:id="rId4" imgW="2933700" imgH="215900" progId="Equation.3">
                  <p:embed/>
                </p:oleObj>
              </mc:Choice>
              <mc:Fallback>
                <p:oleObj name="方程式" r:id="rId4" imgW="2933700" imgH="2159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839788"/>
                        <a:ext cx="75596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141287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unit impulse response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68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frequency response or transfer function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  <p:graphicFrame>
        <p:nvGraphicFramePr>
          <p:cNvPr id="54277" name="物件 9"/>
          <p:cNvGraphicFramePr>
            <a:graphicFrameLocks noChangeAspect="1"/>
          </p:cNvGraphicFramePr>
          <p:nvPr/>
        </p:nvGraphicFramePr>
        <p:xfrm>
          <a:off x="1312863" y="2428875"/>
          <a:ext cx="30765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9" name="方程式" r:id="rId6" imgW="1193800" imgH="482600" progId="Equation.3">
                  <p:embed/>
                </p:oleObj>
              </mc:Choice>
              <mc:Fallback>
                <p:oleObj name="方程式" r:id="rId6" imgW="1193800" imgH="4826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428875"/>
                        <a:ext cx="30765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0" y="3663950"/>
            <a:ext cx="9144000" cy="2573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convolution in time domain reduced to multiplication in frequency domain</a:t>
            </a:r>
          </a:p>
          <a:p>
            <a:pPr marL="1371600" lvl="1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cascade of two systems implies product of the two frequency responses, independent of the order of the cascade</a:t>
            </a:r>
          </a:p>
          <a:p>
            <a:pPr marL="1371600" lvl="1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 filtering of signals</a:t>
            </a:r>
          </a:p>
        </p:txBody>
      </p:sp>
      <p:sp>
        <p:nvSpPr>
          <p:cNvPr id="54279" name="矩形 11"/>
          <p:cNvSpPr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4.20, 4.21, p.318, 319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Filtering of Signals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47888" cy="323880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1920" y="1772816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059832" y="1778901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38968" y="177281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02610" y="1772815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74780" y="3948993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82400" y="4621485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0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040931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037464" y="4583236"/>
            <a:ext cx="0" cy="10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1653580" y="3068960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681" r="-924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961" r="-915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301" name="群組 55300"/>
          <p:cNvGrpSpPr/>
          <p:nvPr/>
        </p:nvGrpSpPr>
        <p:grpSpPr>
          <a:xfrm>
            <a:off x="4720857" y="3645024"/>
            <a:ext cx="261333" cy="244944"/>
            <a:chOff x="4720857" y="3645024"/>
            <a:chExt cx="261333" cy="244944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4720857" y="3645024"/>
              <a:ext cx="77532" cy="2449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4787416" y="3692415"/>
              <a:ext cx="62026" cy="1959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4862285" y="3669129"/>
              <a:ext cx="69779" cy="220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4937532" y="3747692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0" name="群組 55299"/>
          <p:cNvGrpSpPr/>
          <p:nvPr/>
        </p:nvGrpSpPr>
        <p:grpSpPr>
          <a:xfrm>
            <a:off x="3218363" y="3767496"/>
            <a:ext cx="178147" cy="141088"/>
            <a:chOff x="3218363" y="3767496"/>
            <a:chExt cx="178147" cy="141088"/>
          </a:xfrm>
        </p:grpSpPr>
        <p:cxnSp>
          <p:nvCxnSpPr>
            <p:cNvPr id="38" name="直線接點 37"/>
            <p:cNvCxnSpPr/>
            <p:nvPr/>
          </p:nvCxnSpPr>
          <p:spPr>
            <a:xfrm flipH="1">
              <a:off x="3218363" y="3767496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3326794" y="3792723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3279458" y="3788169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3375074" y="3828699"/>
              <a:ext cx="21436" cy="67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2824"/>
              </p:ext>
            </p:extLst>
          </p:nvPr>
        </p:nvGraphicFramePr>
        <p:xfrm>
          <a:off x="1979712" y="258837"/>
          <a:ext cx="70151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9" name="方程式" r:id="rId4" imgW="3403440" imgH="228600" progId="Equation.3">
                  <p:embed/>
                </p:oleObj>
              </mc:Choice>
              <mc:Fallback>
                <p:oleObj name="方程式" r:id="rId4" imgW="340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58837"/>
                        <a:ext cx="70151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1907704" y="663079"/>
            <a:ext cx="6772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914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3.6, 3.7, p.193, 195, Fig, 4.2, p.286 of text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7" y="1224111"/>
            <a:ext cx="4554855" cy="5229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26672"/>
            <a:ext cx="35052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8532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9930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2830"/>
            <a:ext cx="7757770" cy="2841955"/>
          </a:xfrm>
          <a:prstGeom prst="rect">
            <a:avLst/>
          </a:prstGeom>
        </p:spPr>
      </p:pic>
      <p:sp>
        <p:nvSpPr>
          <p:cNvPr id="55298" name="矩形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Realizable </a:t>
            </a:r>
            <a:r>
              <a:rPr kumimoji="0"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Lowpass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 Filter   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3975447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656168" y="392689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13227" y="4797152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428318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4422500" y="1272428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13" r="-6338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409" r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408" r="-774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群組 32"/>
          <p:cNvGrpSpPr/>
          <p:nvPr/>
        </p:nvGrpSpPr>
        <p:grpSpPr>
          <a:xfrm>
            <a:off x="4428064" y="2132856"/>
            <a:ext cx="720000" cy="461665"/>
            <a:chOff x="4259952" y="4911551"/>
            <a:chExt cx="720000" cy="461665"/>
          </a:xfrm>
        </p:grpSpPr>
        <p:cxnSp>
          <p:nvCxnSpPr>
            <p:cNvPr id="34" name="直線單箭頭接點 33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6012160" y="1952856"/>
            <a:ext cx="0" cy="180000"/>
          </a:xfrm>
          <a:prstGeom prst="straightConnector1">
            <a:avLst/>
          </a:prstGeom>
          <a:ln w="47625" cmpd="dbl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020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矩形 3"/>
          <p:cNvSpPr>
            <a:spLocks noChangeArrowheads="1"/>
          </p:cNvSpPr>
          <p:nvPr/>
        </p:nvSpPr>
        <p:spPr bwMode="auto">
          <a:xfrm>
            <a:off x="0" y="10716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Differentiation/Integration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3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837204"/>
              </p:ext>
            </p:extLst>
          </p:nvPr>
        </p:nvGraphicFramePr>
        <p:xfrm>
          <a:off x="977900" y="1196752"/>
          <a:ext cx="69770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5" name="方程式" r:id="rId4" imgW="2705100" imgH="889000" progId="Equation.3">
                  <p:embed/>
                </p:oleObj>
              </mc:Choice>
              <mc:Fallback>
                <p:oleObj name="方程式" r:id="rId4" imgW="2705100" imgH="889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196752"/>
                        <a:ext cx="6977063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0" y="3009677"/>
            <a:ext cx="9144000" cy="647700"/>
            <a:chOff x="0" y="3009677"/>
            <a:chExt cx="9144000" cy="647700"/>
          </a:xfrm>
        </p:grpSpPr>
        <p:sp>
          <p:nvSpPr>
            <p:cNvPr id="58374" name="Line 6"/>
            <p:cNvSpPr>
              <a:spLocks noChangeShapeType="1"/>
            </p:cNvSpPr>
            <p:nvPr/>
          </p:nvSpPr>
          <p:spPr bwMode="auto">
            <a:xfrm flipV="1">
              <a:off x="6588125" y="3009677"/>
              <a:ext cx="0" cy="287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0" y="3176365"/>
              <a:ext cx="9144000" cy="481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400000" lv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     dc term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436096" y="183225"/>
            <a:ext cx="1962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P.33 </a:t>
            </a:r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4.0)</a:t>
            </a:r>
            <a:endParaRPr kumimoji="0"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907200"/>
            <a:ext cx="8750808" cy="1481328"/>
          </a:xfrm>
          <a:prstGeom prst="rect">
            <a:avLst/>
          </a:prstGeom>
        </p:spPr>
      </p:pic>
      <p:sp>
        <p:nvSpPr>
          <p:cNvPr id="60418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Integration</a:t>
            </a:r>
          </a:p>
        </p:txBody>
      </p:sp>
      <p:sp>
        <p:nvSpPr>
          <p:cNvPr id="4" name="左-右雙向箭號 3"/>
          <p:cNvSpPr/>
          <p:nvPr/>
        </p:nvSpPr>
        <p:spPr>
          <a:xfrm>
            <a:off x="3851920" y="1628800"/>
            <a:ext cx="936104" cy="288032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836680" y="18939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Duality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31640" y="2420888"/>
                <a:ext cx="2592288" cy="915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𝛿</m:t>
                          </m:r>
                        </m:e>
                      </m:nary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𝑑</m:t>
                      </m:r>
                      <m:r>
                        <a:rPr lang="zh-TW" altLang="en-US" sz="2400" i="1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420888"/>
                <a:ext cx="2592288" cy="9159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39952" y="3140968"/>
                <a:ext cx="2808312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⋅2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2808312" cy="5230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/>
          <p:cNvGrpSpPr/>
          <p:nvPr/>
        </p:nvGrpSpPr>
        <p:grpSpPr>
          <a:xfrm>
            <a:off x="5112060" y="4142705"/>
            <a:ext cx="2268252" cy="942479"/>
            <a:chOff x="4319972" y="4479503"/>
            <a:chExt cx="2268252" cy="942479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4319972" y="5229200"/>
              <a:ext cx="190821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4319972" y="5013176"/>
              <a:ext cx="190821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5148064" y="4755267"/>
              <a:ext cx="0" cy="4739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148064" y="4755267"/>
              <a:ext cx="108012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6164710" y="4479503"/>
                  <a:ext cx="4235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710" y="4479503"/>
                  <a:ext cx="42351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6163200" y="4960317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3200" y="4960317"/>
                  <a:ext cx="38292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95536" y="5059817"/>
                <a:ext cx="6768304" cy="1609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⋅[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altLang="zh-TW" sz="240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𝜊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59817"/>
                <a:ext cx="6768304" cy="16095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圖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66390"/>
            <a:ext cx="2251710" cy="902970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089776" y="3501008"/>
            <a:ext cx="3296680" cy="1656184"/>
            <a:chOff x="1089776" y="3501008"/>
            <a:chExt cx="3296680" cy="1656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1089776" y="3564833"/>
                  <a:ext cx="3296680" cy="1592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</m:oMath>
                  </a14:m>
                  <a:r>
                    <a:rPr lang="en-US" altLang="zh-TW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(dc term)</a:t>
                  </a:r>
                </a:p>
                <a:p>
                  <a:endPara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zh-TW" sz="2400" i="1">
                          <a:latin typeface="Cambria Math"/>
                        </a:rPr>
                        <m:t>+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a14:m>
                  <a:endPara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76" y="3564833"/>
                  <a:ext cx="3296680" cy="159235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線單箭頭接點 11"/>
            <p:cNvCxnSpPr/>
            <p:nvPr/>
          </p:nvCxnSpPr>
          <p:spPr>
            <a:xfrm flipH="1">
              <a:off x="3887944" y="3501008"/>
              <a:ext cx="252008" cy="25416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887944" y="4077617"/>
                  <a:ext cx="383438" cy="5230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944" y="4077617"/>
                  <a:ext cx="383438" cy="5230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單箭頭接點 27"/>
            <p:cNvCxnSpPr/>
            <p:nvPr/>
          </p:nvCxnSpPr>
          <p:spPr>
            <a:xfrm flipH="1" flipV="1">
              <a:off x="3779688" y="4077617"/>
              <a:ext cx="144241" cy="143472"/>
            </a:xfrm>
            <a:prstGeom prst="straightConnector1">
              <a:avLst/>
            </a:prstGeom>
            <a:ln w="47625" cmpd="dbl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43608" y="1196752"/>
                <a:ext cx="5760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96752"/>
                <a:ext cx="576064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1789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340107" y="148478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7" y="1484784"/>
                <a:ext cx="28803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940152" y="148478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84784"/>
                <a:ext cx="28803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1835696" y="1732746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732746"/>
                <a:ext cx="288032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191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180475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804754"/>
                <a:ext cx="288032" cy="400110"/>
              </a:xfrm>
              <a:prstGeom prst="rect">
                <a:avLst/>
              </a:prstGeom>
              <a:blipFill rotWithShape="1">
                <a:blip r:embed="rId1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827584" y="1628800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7282903" y="1679602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6050965" y="1245624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3059832" y="148478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484784"/>
                <a:ext cx="288032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787036" y="1531391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036" y="1531391"/>
                <a:ext cx="288032" cy="400110"/>
              </a:xfrm>
              <a:prstGeom prst="rect">
                <a:avLst/>
              </a:prstGeom>
              <a:blipFill rotWithShape="1">
                <a:blip r:embed="rId18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/>
          <p:cNvSpPr/>
          <p:nvPr/>
        </p:nvSpPr>
        <p:spPr>
          <a:xfrm>
            <a:off x="3059832" y="1234892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524328" y="1052736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𝜋</m:t>
                      </m:r>
                      <m:r>
                        <a:rPr lang="zh-TW" altLang="en-US" sz="20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052736"/>
                <a:ext cx="1080120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 Property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3" name="物件 2"/>
          <p:cNvGraphicFramePr>
            <a:graphicFrameLocks noChangeAspect="1"/>
          </p:cNvGraphicFramePr>
          <p:nvPr/>
        </p:nvGraphicFramePr>
        <p:xfrm>
          <a:off x="827088" y="923925"/>
          <a:ext cx="81137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1" name="方程式" r:id="rId4" imgW="3149600" imgH="381000" progId="Equation.3">
                  <p:embed/>
                </p:oleObj>
              </mc:Choice>
              <mc:Fallback>
                <p:oleObj name="方程式" r:id="rId4" imgW="3149600" imgH="381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23925"/>
                        <a:ext cx="811371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90671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 frequency-selective filtering with variable center frequency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9700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2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dual property of the convolution property</a:t>
            </a:r>
          </a:p>
        </p:txBody>
      </p:sp>
      <p:sp>
        <p:nvSpPr>
          <p:cNvPr id="61446" name="矩形 5"/>
          <p:cNvSpPr>
            <a:spLocks noChangeArrowheads="1"/>
          </p:cNvSpPr>
          <p:nvPr/>
        </p:nvSpPr>
        <p:spPr bwMode="auto">
          <a:xfrm>
            <a:off x="0" y="414972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4.26, 4.27, p.326 of text</a:t>
            </a:r>
          </a:p>
        </p:txBody>
      </p:sp>
      <p:sp>
        <p:nvSpPr>
          <p:cNvPr id="61447" name="矩形 8"/>
          <p:cNvSpPr>
            <a:spLocks noChangeArrowheads="1"/>
          </p:cNvSpPr>
          <p:nvPr/>
        </p:nvSpPr>
        <p:spPr bwMode="auto">
          <a:xfrm>
            <a:off x="0" y="4797425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 of Properties and Pairs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矩形 9"/>
          <p:cNvSpPr>
            <a:spLocks noChangeArrowheads="1"/>
          </p:cNvSpPr>
          <p:nvPr/>
        </p:nvSpPr>
        <p:spPr bwMode="auto">
          <a:xfrm>
            <a:off x="0" y="577850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Tables. 4.1, 4.2, p.328, 329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Modulation Property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85475"/>
              </p:ext>
            </p:extLst>
          </p:nvPr>
        </p:nvGraphicFramePr>
        <p:xfrm>
          <a:off x="2051720" y="1340768"/>
          <a:ext cx="49752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0" name="方程式" r:id="rId4" imgW="1828800" imgH="241200" progId="Equation.3">
                  <p:embed/>
                </p:oleObj>
              </mc:Choice>
              <mc:Fallback>
                <p:oleObj name="方程式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40768"/>
                        <a:ext cx="49752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438144" cy="151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932040" y="3017156"/>
            <a:ext cx="421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modulation:</a:t>
            </a:r>
          </a:p>
          <a:p>
            <a:r>
              <a:rPr lang="en-US" altLang="zh-TW" sz="2800" dirty="0" smtClean="0"/>
              <a:t>   frequency translation</a:t>
            </a:r>
          </a:p>
          <a:p>
            <a:r>
              <a:rPr lang="en-US" altLang="zh-TW" sz="2800" dirty="0" smtClean="0"/>
              <a:t>   shift </a:t>
            </a:r>
            <a:r>
              <a:rPr lang="en-US" altLang="zh-TW" sz="2800" dirty="0"/>
              <a:t>in frequency </a:t>
            </a:r>
            <a:endParaRPr lang="zh-TW" altLang="en-US" sz="2800" dirty="0"/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0" y="4341715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                 </a:t>
            </a:r>
            <a:r>
              <a:rPr kumimoji="0" lang="en-US" altLang="zh-TW" sz="3200" b="1" u="sng" dirty="0" smtClean="0">
                <a:solidFill>
                  <a:srgbClr val="000000"/>
                </a:solidFill>
                <a:latin typeface="Times New Roman" pitchFamily="18" charset="0"/>
              </a:rPr>
              <a:t>Multiplication </a:t>
            </a:r>
            <a:r>
              <a:rPr kumimoji="0" lang="en-US" altLang="zh-TW" sz="3200" b="1" u="sng" dirty="0">
                <a:solidFill>
                  <a:srgbClr val="000000"/>
                </a:solidFill>
                <a:latin typeface="Times New Roman" pitchFamily="18" charset="0"/>
              </a:rPr>
              <a:t>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)⟷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[2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𝜋𝛿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)]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en-US" altLang="zh-TW" sz="2800" b="0" i="1" smtClean="0">
                        <a:latin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zh-TW" altLang="en-US" sz="2800" b="0" i="1" smtClean="0">
                        <a:latin typeface="Cambria Math"/>
                      </a:rPr>
                      <m:t>𝜔</m:t>
                    </m:r>
                    <m:r>
                      <a:rPr lang="en-US" altLang="zh-TW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))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4788024" y="558091"/>
            <a:ext cx="1962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P.53 </a:t>
            </a:r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4.0)</a:t>
            </a:r>
            <a:endParaRPr kumimoji="0"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Frequency Division Multiplexing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7" y="2062880"/>
            <a:ext cx="8391449" cy="1798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942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05" r="-6250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869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705" r="-681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5888"/>
            <a:ext cx="747395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51025"/>
            <a:ext cx="75263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378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)=0 for |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&gt;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1371600" lvl="1" indent="-457200" fontAlgn="auto">
              <a:spcBef>
                <a:spcPts val="5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construct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8195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4411"/>
              </p:ext>
            </p:extLst>
          </p:nvPr>
        </p:nvGraphicFramePr>
        <p:xfrm>
          <a:off x="2811463" y="1162844"/>
          <a:ext cx="5132387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方程式" r:id="rId4" imgW="2031840" imgH="634680" progId="Equation.3">
                  <p:embed/>
                </p:oleObj>
              </mc:Choice>
              <mc:Fallback>
                <p:oleObj name="方程式" r:id="rId4" imgW="2031840" imgH="63468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1162844"/>
                        <a:ext cx="5132387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8334"/>
            <a:ext cx="5870448" cy="37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75" y="44624"/>
            <a:ext cx="5558971" cy="676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5625"/>
            <a:ext cx="4798872" cy="6804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Another Application Example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75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systems described by differential equations:</a:t>
            </a:r>
          </a:p>
        </p:txBody>
      </p:sp>
      <p:graphicFrame>
        <p:nvGraphicFramePr>
          <p:cNvPr id="68612" name="物件 3"/>
          <p:cNvGraphicFramePr>
            <a:graphicFrameLocks noChangeAspect="1"/>
          </p:cNvGraphicFramePr>
          <p:nvPr/>
        </p:nvGraphicFramePr>
        <p:xfrm>
          <a:off x="754063" y="1573213"/>
          <a:ext cx="6842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86" name="方程式" r:id="rId4" imgW="2616200" imgH="1828800" progId="Equation.3">
                  <p:embed/>
                </p:oleObj>
              </mc:Choice>
              <mc:Fallback>
                <p:oleObj name="方程式" r:id="rId4" imgW="2616200" imgH="1828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573213"/>
                        <a:ext cx="68421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7600" lvl="6" indent="-457200">
              <a:spcBef>
                <a:spcPts val="1200"/>
              </a:spcBef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closed-form solution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 of Fourier Transform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91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generalized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Parseval’s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</a:t>
            </a:r>
          </a:p>
        </p:txBody>
      </p:sp>
      <p:graphicFrame>
        <p:nvGraphicFramePr>
          <p:cNvPr id="69636" name="物件 3"/>
          <p:cNvGraphicFramePr>
            <a:graphicFrameLocks noChangeAspect="1"/>
          </p:cNvGraphicFramePr>
          <p:nvPr/>
        </p:nvGraphicFramePr>
        <p:xfrm>
          <a:off x="1336675" y="1400175"/>
          <a:ext cx="6294438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0" name="方程式" r:id="rId4" imgW="2514600" imgH="838200" progId="Equation.3">
                  <p:embed/>
                </p:oleObj>
              </mc:Choice>
              <mc:Fallback>
                <p:oleObj name="方程式" r:id="rId4" imgW="2514600" imgH="838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1400175"/>
                        <a:ext cx="6294438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481388"/>
            <a:ext cx="9144000" cy="331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 defined on -∞ 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∞}=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V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: a vector space</a:t>
            </a:r>
          </a:p>
          <a:p>
            <a:pPr marL="1440000" lvl="3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inner-product of two vectors(signals) can be evaluated in either the time domain or the frequency domain</a:t>
            </a:r>
          </a:p>
          <a:p>
            <a:pPr marL="1440000" lvl="3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Parseval’s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 is a special case here: the magnitude (norm) of a vector can be evaluated in either the time domain or the frequency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 of Fourier Transform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91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considering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the basis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signal set</a:t>
            </a:r>
          </a:p>
        </p:txBody>
      </p:sp>
      <p:graphicFrame>
        <p:nvGraphicFramePr>
          <p:cNvPr id="70660" name="物件 3"/>
          <p:cNvGraphicFramePr>
            <a:graphicFrameLocks noChangeAspect="1"/>
          </p:cNvGraphicFramePr>
          <p:nvPr/>
        </p:nvGraphicFramePr>
        <p:xfrm>
          <a:off x="1298575" y="1614488"/>
          <a:ext cx="5621338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4" name="方程式" r:id="rId4" imgW="2197080" imgH="2070000" progId="Equation.3">
                  <p:embed/>
                </p:oleObj>
              </mc:Choice>
              <mc:Fallback>
                <p:oleObj name="方程式" r:id="rId4" imgW="2197080" imgH="2070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614488"/>
                        <a:ext cx="5621338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 of Fourier Transform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9150"/>
            <a:ext cx="9144000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considering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the basis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signal set</a:t>
            </a:r>
          </a:p>
          <a:p>
            <a:pPr marL="1368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to the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vector space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of continuous-time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signals</a:t>
            </a:r>
          </a:p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orthogonal bases but not normalized, while makes sense considering operational definition</a:t>
            </a:r>
          </a:p>
        </p:txBody>
      </p:sp>
      <p:graphicFrame>
        <p:nvGraphicFramePr>
          <p:cNvPr id="7168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03547"/>
              </p:ext>
            </p:extLst>
          </p:nvPr>
        </p:nvGraphicFramePr>
        <p:xfrm>
          <a:off x="1281113" y="3635474"/>
          <a:ext cx="6183312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9" name="方程式" r:id="rId4" imgW="2400300" imgH="762000" progId="Equation.3">
                  <p:embed/>
                </p:oleObj>
              </mc:Choice>
              <mc:Fallback>
                <p:oleObj name="方程式" r:id="rId4" imgW="2400300" imgH="762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3635474"/>
                        <a:ext cx="6183312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7270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4.8, p.299 of text</a:t>
            </a:r>
          </a:p>
        </p:txBody>
      </p:sp>
      <p:pic>
        <p:nvPicPr>
          <p:cNvPr id="7270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0500"/>
            <a:ext cx="6481762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7373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4.13, p.310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5367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From Example 4.2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2175769"/>
                <a:ext cx="9144000" cy="10372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1440000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−2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sz="2800" b="0" i="1" smtClean="0">
                          <a:latin typeface="Cambria Math"/>
                        </a:rPr>
                        <m:t>  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</a:rPr>
                            <m:t>𝐹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</a:rPr>
                        <m:t>   </m:t>
                      </m:r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5769"/>
                <a:ext cx="9144000" cy="1037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3903961"/>
                <a:ext cx="9144000" cy="10372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1440000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</a:rPr>
                            <m:t>𝐹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−2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03961"/>
                <a:ext cx="9144000" cy="1037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0" y="326582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by duality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74755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4.19, p.320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0" y="1556792"/>
                <a:ext cx="9144000" cy="180004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144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    </m:t>
                    </m:r>
                    <m:r>
                      <a:rPr lang="en-US" altLang="zh-TW" sz="28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800" b="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𝑎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altLang="zh-TW" sz="2800" b="0" dirty="0" smtClean="0">
                  <a:ea typeface="Cambria Math"/>
                </a:endParaRPr>
              </a:p>
              <a:p>
                <a:pPr marL="144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    </m:t>
                    </m:r>
                    <m:r>
                      <a:rPr lang="en-US" altLang="zh-TW" sz="28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𝑏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8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80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𝑏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altLang="zh-TW" sz="2800" dirty="0" smtClean="0">
                  <a:ea typeface="Cambria Math"/>
                </a:endParaRPr>
              </a:p>
              <a:p>
                <a:pPr marL="144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8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,     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𝑗</m:t>
                        </m:r>
                        <m:r>
                          <a:rPr lang="zh-TW" altLang="en-US" sz="28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8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6792"/>
                <a:ext cx="9144000" cy="1800045"/>
              </a:xfrm>
              <a:prstGeom prst="rect">
                <a:avLst/>
              </a:prstGeom>
              <a:blipFill rotWithShape="1">
                <a:blip r:embed="rId3"/>
                <a:stretch>
                  <a:fillRect b="-16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3356992"/>
                <a:ext cx="9144000" cy="209288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90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[ 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]</m:t>
                      </m:r>
                    </m:oMath>
                  </m:oMathPara>
                </a14:m>
                <a:endParaRPr lang="en-US" altLang="zh-TW" sz="2800" i="1" dirty="0" smtClean="0">
                  <a:latin typeface="Cambria Math"/>
                  <a:ea typeface="Cambria Math"/>
                </a:endParaRPr>
              </a:p>
              <a:p>
                <a:pPr marL="11684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𝑏𝑡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altLang="zh-TW" sz="28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dirty="0" smtClean="0">
                    <a:ea typeface="Cambria Math"/>
                  </a:rPr>
                  <a:t>          </a:t>
                </a:r>
                <a:r>
                  <a:rPr lang="zh-TW" altLang="en-US" sz="2800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zh-TW" alt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:  </m:t>
                    </m:r>
                    <m:r>
                      <a:rPr lang="en-US" altLang="zh-TW" sz="2800" i="1">
                        <a:latin typeface="Cambria Math"/>
                      </a:rPr>
                      <m:t>𝑌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zh-TW" alt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  <m:box>
                      <m:boxPr>
                        <m:ctrlP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zh-TW" alt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[</m:t>
                    </m:r>
                    <m:box>
                      <m:boxPr>
                        <m:ctrlPr>
                          <a:rPr lang="en-US" altLang="zh-TW" sz="280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altLang="zh-TW" sz="28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6992"/>
                <a:ext cx="9144000" cy="20928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0" y="5328280"/>
                <a:ext cx="9144000" cy="135408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90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b="0" dirty="0" smtClean="0">
                    <a:ea typeface="Cambria Math"/>
                  </a:rPr>
                  <a:t>Since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/>
                      </a:rPr>
                      <m:t> −</m:t>
                    </m:r>
                    <m:r>
                      <a:rPr lang="en-US" altLang="zh-TW" sz="2800" b="0" i="1" smtClean="0">
                        <a:latin typeface="Cambria Math"/>
                      </a:rPr>
                      <m:t>𝑗𝑡𝑥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↔</m:t>
                    </m:r>
                    <m:f>
                      <m:fPr>
                        <m:ctrlPr>
                          <a:rPr lang="en-US" altLang="zh-TW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endParaRPr lang="en-US" altLang="zh-TW" sz="2800" b="0" dirty="0" smtClean="0">
                  <a:ea typeface="Cambria Math"/>
                </a:endParaRPr>
              </a:p>
              <a:p>
                <a:pPr marL="90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altLang="zh-TW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</a:rPr>
                      <m:t> </m:t>
                    </m:r>
                    <m:r>
                      <a:rPr lang="en-US" altLang="zh-TW" sz="28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,</m:t>
                    </m:r>
                    <m:r>
                      <a:rPr lang="en-US" altLang="zh-TW" sz="2800" b="0" i="1" smtClean="0">
                        <a:latin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</a:rPr>
                      <m:t>𝑏</m:t>
                    </m:r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altLang="zh-TW" sz="28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8280"/>
                <a:ext cx="9144000" cy="13540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4.12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, p.336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387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b="0" dirty="0" smtClean="0"/>
                  <a:t>(a)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400" dirty="0" smtClean="0"/>
              </a:p>
              <a:p>
                <a:pPr marL="720000"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sz="2400" i="1"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box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=−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(1+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400" b="0" i="1" dirty="0" smtClean="0">
                  <a:latin typeface="Cambria Math"/>
                </a:endParaRPr>
              </a:p>
              <a:p>
                <a:pPr marL="720000" lvl="1">
                  <a:lnSpc>
                    <a:spcPct val="150000"/>
                  </a:lnSpc>
                </a:pPr>
                <a:r>
                  <a:rPr lang="en-US" altLang="zh-TW" sz="2400" dirty="0" smtClean="0"/>
                  <a:t>                by differentiation in frequency domain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387320"/>
              </a:xfrm>
              <a:prstGeom prst="rect">
                <a:avLst/>
              </a:prstGeom>
              <a:blipFill rotWithShape="1">
                <a:blip r:embed="rId3"/>
                <a:stretch>
                  <a:fillRect l="-867" b="-5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11" y="3960216"/>
                <a:ext cx="9144000" cy="1889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b="0" dirty="0" smtClean="0"/>
                  <a:t>(b) By duality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𝑗𝑡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    −2</m:t>
                    </m:r>
                    <m:r>
                      <a:rPr lang="zh-TW" alt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𝜋𝜔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sup>
                    </m:sSup>
                  </m:oMath>
                </a14:m>
                <a:endParaRPr lang="en-US" altLang="zh-TW" sz="240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 smtClean="0">
                    <a:latin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∴</m:t>
                    </m:r>
                    <m:f>
                      <m:fPr>
                        <m:ctrlPr>
                          <a:rPr lang="en-US" altLang="zh-TW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 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US" altLang="zh-TW" sz="2400" i="1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TW" sz="2400" i="1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zh-TW" altLang="en-US" sz="2400" i="1">
                        <a:latin typeface="Cambria Math"/>
                        <a:ea typeface="Cambria Math" panose="02040503050406030204" pitchFamily="18" charset="0"/>
                      </a:rPr>
                      <m:t>𝜋𝜔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sup>
                    </m:sSup>
                  </m:oMath>
                </a14:m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" y="3960216"/>
                <a:ext cx="9144000" cy="1889107"/>
              </a:xfrm>
              <a:prstGeom prst="rect">
                <a:avLst/>
              </a:prstGeom>
              <a:blipFill rotWithShape="1">
                <a:blip r:embed="rId4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63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647426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)=0 for |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&gt;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Fourier series for </a:t>
            </a:r>
            <a:endParaRPr kumimoji="0" lang="en-US" altLang="zh-TW" sz="2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Defining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envelope of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Ta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k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as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8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0243" name="物件 2"/>
          <p:cNvGraphicFramePr>
            <a:graphicFrameLocks noChangeAspect="1"/>
          </p:cNvGraphicFramePr>
          <p:nvPr/>
        </p:nvGraphicFramePr>
        <p:xfrm>
          <a:off x="4008438" y="1209675"/>
          <a:ext cx="755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" name="方程式" r:id="rId4" imgW="279279" imgH="215806" progId="Equation.3">
                  <p:embed/>
                </p:oleObj>
              </mc:Choice>
              <mc:Fallback>
                <p:oleObj name="方程式" r:id="rId4" imgW="279279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1209675"/>
                        <a:ext cx="7556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717428"/>
              </p:ext>
            </p:extLst>
          </p:nvPr>
        </p:nvGraphicFramePr>
        <p:xfrm>
          <a:off x="1403648" y="1628800"/>
          <a:ext cx="7426325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" name="方程式" r:id="rId6" imgW="2603160" imgH="876240" progId="Equation.3">
                  <p:embed/>
                </p:oleObj>
              </mc:Choice>
              <mc:Fallback>
                <p:oleObj name="方程式" r:id="rId6" imgW="2603160" imgH="87624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28800"/>
                        <a:ext cx="7426325" cy="230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15833"/>
              </p:ext>
            </p:extLst>
          </p:nvPr>
        </p:nvGraphicFramePr>
        <p:xfrm>
          <a:off x="1404000" y="4797152"/>
          <a:ext cx="612457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1" name="方程式" r:id="rId8" imgW="2108160" imgH="761760" progId="Equation.3">
                  <p:embed/>
                </p:oleObj>
              </mc:Choice>
              <mc:Fallback>
                <p:oleObj name="方程式" r:id="rId8" imgW="2108160" imgH="76176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000" y="4797152"/>
                        <a:ext cx="6124575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203848" y="2007890"/>
            <a:ext cx="396000" cy="43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71201" y="4869160"/>
            <a:ext cx="3024000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220072" y="4853508"/>
            <a:ext cx="219624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84168" y="3068960"/>
            <a:ext cx="266429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4.13,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p.336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85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(a)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zh-TW" altLang="en-US" sz="22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r>
                      <a:rPr lang="zh-TW" altLang="en-US" sz="22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  <m:r>
                          <a:rPr lang="en-US" altLang="zh-TW" sz="2200" i="1">
                            <a:latin typeface="Cambria Math"/>
                          </a:rPr>
                          <m:t>−</m:t>
                        </m:r>
                        <m:r>
                          <a:rPr lang="zh-TW" altLang="en-US" sz="220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r>
                      <a:rPr lang="zh-TW" altLang="en-US" sz="22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  <m:r>
                          <a:rPr lang="en-US" altLang="zh-TW" sz="2200" i="1"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endParaRPr lang="en-US" altLang="zh-TW" sz="2200" dirty="0" smtClean="0"/>
              </a:p>
              <a:p>
                <a:pPr marL="720000">
                  <a:lnSpc>
                    <a:spcPct val="120000"/>
                  </a:lnSpc>
                </a:pPr>
                <a:r>
                  <a:rPr lang="en-US" altLang="zh-TW" sz="2200" dirty="0" smtClean="0"/>
                  <a:t>Is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200" dirty="0" smtClean="0"/>
                  <a:t> periodic ?</a:t>
                </a:r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2200" dirty="0" smtClean="0"/>
              </a:p>
              <a:p>
                <a:pPr marL="72000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2200" dirty="0" smtClean="0"/>
                  <a:t> </a:t>
                </a:r>
                <a:r>
                  <a:rPr lang="en-US" altLang="zh-TW" sz="2200" dirty="0" smtClean="0"/>
                  <a:t>and 5 are not integer multiples of  any common fundamental frequency</a:t>
                </a:r>
              </a:p>
              <a:p>
                <a:pPr marL="72000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Not periodic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858988"/>
              </a:xfrm>
              <a:prstGeom prst="rect">
                <a:avLst/>
              </a:prstGeom>
              <a:blipFill rotWithShape="1">
                <a:blip r:embed="rId3"/>
                <a:stretch>
                  <a:fillRect l="-733" b="-31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11" y="3960216"/>
                <a:ext cx="9144000" cy="2670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(b)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−</m:t>
                    </m:r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altLang="zh-TW" sz="2200" dirty="0" smtClean="0"/>
              </a:p>
              <a:p>
                <a:pPr marL="720000">
                  <a:lnSpc>
                    <a:spcPct val="120000"/>
                  </a:lnSpc>
                </a:pPr>
                <a:r>
                  <a:rPr lang="en-US" altLang="zh-TW" sz="2200" dirty="0" smtClean="0"/>
                  <a:t>Is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zh-TW" altLang="en-US" sz="2200" i="1" smtClean="0">
                        <a:latin typeface="Cambria Math"/>
                      </a:rPr>
                      <m:t>∗</m:t>
                    </m:r>
                    <m:r>
                      <a:rPr lang="en-US" altLang="zh-TW" sz="2200" b="0" i="1" smtClean="0">
                        <a:latin typeface="Cambria Math"/>
                      </a:rPr>
                      <m:t>h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periodic ?</a:t>
                </a:r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2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=0</m:t>
                      </m:r>
                      <m:r>
                        <a:rPr lang="en-US" altLang="zh-TW" sz="22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zh-TW" altLang="en-US" sz="22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+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5)</m:t>
                      </m:r>
                      <m:r>
                        <a:rPr lang="zh-TW" altLang="en-US" sz="22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/>
                  <a:ea typeface="Cambria Math"/>
                </a:endParaRPr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zh-TW" altLang="en-US" sz="2200" i="1">
                          <a:latin typeface="Cambria Math"/>
                        </a:rPr>
                        <m:t>∗</m:t>
                      </m:r>
                      <m:r>
                        <a:rPr lang="en-US" altLang="zh-TW" sz="2200" i="1">
                          <a:latin typeface="Cambria Math"/>
                        </a:rPr>
                        <m:t>h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𝑡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/>
                        <m:t>is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dirty="0"/>
                        <m:t>periodic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" y="3960216"/>
                <a:ext cx="9144000" cy="2670155"/>
              </a:xfrm>
              <a:prstGeom prst="rect">
                <a:avLst/>
              </a:prstGeom>
              <a:blipFill rotWithShape="1">
                <a:blip r:embed="rId4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097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4.33,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p.345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52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+6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+8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=2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(a)  find impulse response</a:t>
                </a: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+6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+8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522870"/>
              </a:xfrm>
              <a:prstGeom prst="rect">
                <a:avLst/>
              </a:prstGeom>
              <a:blipFill rotWithShape="1">
                <a:blip r:embed="rId3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-11111" y="3642434"/>
                <a:ext cx="9144000" cy="270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(b) For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−2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200" b="0" dirty="0" smtClean="0"/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(2+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1/4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1/4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+4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200" b="0" i="1" dirty="0" smtClean="0">
                  <a:latin typeface="Cambria Math"/>
                  <a:ea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11" y="3642434"/>
                <a:ext cx="9144000" cy="2702535"/>
              </a:xfrm>
              <a:prstGeom prst="rect">
                <a:avLst/>
              </a:prstGeom>
              <a:blipFill rotWithShape="1">
                <a:blip r:embed="rId4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118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4.35,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p.346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727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(a)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𝑗</m:t>
                        </m:r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en-US" altLang="zh-TW" sz="2200" b="0" dirty="0" smtClean="0"/>
              </a:p>
              <a:p>
                <a:pPr marL="72000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𝐻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TW" sz="2200" b="0" i="1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/>
                      </a:rPr>
                      <m:t>=1</m:t>
                    </m:r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=−2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func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=−1+</m:t>
                    </m:r>
                    <m:f>
                      <m:fPr>
                        <m:ctrlP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=−</m:t>
                    </m:r>
                    <m:r>
                      <a:rPr lang="zh-TW" altLang="en-US" sz="22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+2</m:t>
                    </m:r>
                    <m:r>
                      <a:rPr lang="en-US" altLang="zh-TW" sz="22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727606"/>
              </a:xfrm>
              <a:prstGeom prst="rect">
                <a:avLst/>
              </a:prstGeom>
              <a:blipFill rotWithShape="1">
                <a:blip r:embed="rId3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3789040"/>
                <a:ext cx="9144000" cy="293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(b)</a:t>
                </a:r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,  </m:t>
                    </m:r>
                    <m:r>
                      <a:rPr lang="en-US" altLang="zh-TW" sz="2200" b="0" i="1" smtClean="0">
                        <a:latin typeface="Cambria Math"/>
                      </a:rPr>
                      <m:t>𝑎</m:t>
                    </m:r>
                    <m:r>
                      <a:rPr lang="en-US" altLang="zh-TW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200" b="0" dirty="0" smtClean="0"/>
                  <a:t> </a:t>
                </a:r>
              </a:p>
              <a:p>
                <a:pPr marL="7200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zh-TW" sz="22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 marL="72000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=1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2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   </a:t>
                </a:r>
                <a:r>
                  <a:rPr lang="en-US" altLang="zh-TW" sz="2200" b="0" dirty="0" smtClean="0">
                    <a:latin typeface="Cambria Math"/>
                  </a:rPr>
                  <a:t>at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latin typeface="Cambria Math"/>
                      </a:rPr>
                      <m:t>𝜔</m:t>
                    </m:r>
                    <m:r>
                      <a:rPr lang="en-US" altLang="zh-TW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𝑗</m:t>
                        </m:r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=1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TW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𝑗</m:t>
                        </m:r>
                        <m:box>
                          <m:boxPr>
                            <m:ctrlP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zh-TW" altLang="en-US" sz="22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box>
                      </m:sup>
                    </m:sSup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  </a:t>
                </a:r>
                <a:r>
                  <a:rPr lang="en-US" altLang="zh-TW" sz="2200" dirty="0">
                    <a:latin typeface="Cambria Math"/>
                  </a:rPr>
                  <a:t>at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/>
                      </a:rPr>
                      <m:t>𝜔</m:t>
                    </m:r>
                    <m:r>
                      <a:rPr lang="en-US" altLang="zh-TW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2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TW" sz="2200" b="0" dirty="0" smtClean="0">
                    <a:latin typeface="Cambria Math"/>
                  </a:rPr>
                  <a:t>,  etc </a:t>
                </a:r>
              </a:p>
              <a:p>
                <a:pPr marL="7200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sz="2200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sz="2200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2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2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200" b="0" dirty="0" smtClean="0"/>
              </a:p>
              <a:p>
                <a:pPr marL="7200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sz="2200" b="0" dirty="0" smtClean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9040"/>
                <a:ext cx="9144000" cy="2936510"/>
              </a:xfrm>
              <a:prstGeom prst="rect">
                <a:avLst/>
              </a:prstGeom>
              <a:blipFill rotWithShape="1">
                <a:blip r:embed="rId4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3770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4.51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p.354 of text, part (c)</a:t>
            </a:r>
          </a:p>
        </p:txBody>
      </p:sp>
      <p:graphicFrame>
        <p:nvGraphicFramePr>
          <p:cNvPr id="75779" name="物件 106"/>
          <p:cNvGraphicFramePr>
            <a:graphicFrameLocks noChangeAspect="1"/>
          </p:cNvGraphicFramePr>
          <p:nvPr/>
        </p:nvGraphicFramePr>
        <p:xfrm>
          <a:off x="503238" y="3798888"/>
          <a:ext cx="5003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1" name="方程式" r:id="rId4" imgW="2247900" imgH="1181100" progId="Equation.3">
                  <p:embed/>
                </p:oleObj>
              </mc:Choice>
              <mc:Fallback>
                <p:oleObj name="方程式" r:id="rId4" imgW="2247900" imgH="1181100" progId="Equation.3">
                  <p:embed/>
                  <p:pic>
                    <p:nvPicPr>
                      <p:cNvPr id="0" name="物件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798888"/>
                        <a:ext cx="50038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0" name="群組 1"/>
          <p:cNvGrpSpPr>
            <a:grpSpLocks/>
          </p:cNvGrpSpPr>
          <p:nvPr/>
        </p:nvGrpSpPr>
        <p:grpSpPr bwMode="auto">
          <a:xfrm>
            <a:off x="539750" y="1914525"/>
            <a:ext cx="6380163" cy="1514475"/>
            <a:chOff x="539750" y="1500188"/>
            <a:chExt cx="6380163" cy="1514475"/>
          </a:xfrm>
        </p:grpSpPr>
        <p:sp>
          <p:nvSpPr>
            <p:cNvPr id="75782" name="文字方塊 9"/>
            <p:cNvSpPr txBox="1">
              <a:spLocks noChangeArrowheads="1"/>
            </p:cNvSpPr>
            <p:nvPr/>
          </p:nvSpPr>
          <p:spPr bwMode="auto">
            <a:xfrm>
              <a:off x="3255963" y="1630363"/>
              <a:ext cx="800100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</a:p>
          </p:txBody>
        </p:sp>
        <p:grpSp>
          <p:nvGrpSpPr>
            <p:cNvPr id="75783" name="群組 86"/>
            <p:cNvGrpSpPr>
              <a:grpSpLocks/>
            </p:cNvGrpSpPr>
            <p:nvPr/>
          </p:nvGrpSpPr>
          <p:grpSpPr bwMode="auto">
            <a:xfrm>
              <a:off x="539750" y="1500188"/>
              <a:ext cx="2424113" cy="1465262"/>
              <a:chOff x="4706039" y="1772816"/>
              <a:chExt cx="2838276" cy="1853994"/>
            </a:xfrm>
          </p:grpSpPr>
          <p:grpSp>
            <p:nvGrpSpPr>
              <p:cNvPr id="75810" name="群組 4"/>
              <p:cNvGrpSpPr>
                <a:grpSpLocks/>
              </p:cNvGrpSpPr>
              <p:nvPr/>
            </p:nvGrpSpPr>
            <p:grpSpPr bwMode="auto">
              <a:xfrm>
                <a:off x="5706112" y="2119091"/>
                <a:ext cx="306048" cy="311322"/>
                <a:chOff x="4211867" y="3196421"/>
                <a:chExt cx="741439" cy="731213"/>
              </a:xfrm>
            </p:grpSpPr>
            <p:sp>
              <p:nvSpPr>
                <p:cNvPr id="75826" name="Oval 18"/>
                <p:cNvSpPr>
                  <a:spLocks noChangeArrowheads="1"/>
                </p:cNvSpPr>
                <p:nvPr/>
              </p:nvSpPr>
              <p:spPr bwMode="auto">
                <a:xfrm>
                  <a:off x="4211867" y="3196421"/>
                  <a:ext cx="741439" cy="7312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kumimoji="0"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27" name="Line 22"/>
                <p:cNvSpPr>
                  <a:spLocks noChangeShapeType="1"/>
                </p:cNvSpPr>
                <p:nvPr/>
              </p:nvSpPr>
              <p:spPr bwMode="auto">
                <a:xfrm>
                  <a:off x="4223863" y="3572661"/>
                  <a:ext cx="71744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5828" name="Line 23"/>
                <p:cNvSpPr>
                  <a:spLocks noChangeShapeType="1"/>
                </p:cNvSpPr>
                <p:nvPr/>
              </p:nvSpPr>
              <p:spPr bwMode="auto">
                <a:xfrm>
                  <a:off x="4582586" y="3196421"/>
                  <a:ext cx="0" cy="73121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75811" name="文字方塊 9"/>
              <p:cNvSpPr txBox="1">
                <a:spLocks noChangeArrowheads="1"/>
              </p:cNvSpPr>
              <p:nvPr/>
            </p:nvSpPr>
            <p:spPr bwMode="auto">
              <a:xfrm>
                <a:off x="4706039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12" name="Line 18"/>
              <p:cNvSpPr>
                <a:spLocks noChangeShapeType="1"/>
              </p:cNvSpPr>
              <p:nvPr/>
            </p:nvSpPr>
            <p:spPr bwMode="auto">
              <a:xfrm flipV="1">
                <a:off x="4788024" y="2279277"/>
                <a:ext cx="86409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813" name="Line 18"/>
              <p:cNvSpPr>
                <a:spLocks noChangeShapeType="1"/>
              </p:cNvSpPr>
              <p:nvPr/>
            </p:nvSpPr>
            <p:spPr bwMode="auto">
              <a:xfrm>
                <a:off x="5580112" y="2279277"/>
                <a:ext cx="972108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69" name="直線接點 68"/>
              <p:cNvCxnSpPr/>
              <p:nvPr/>
            </p:nvCxnSpPr>
            <p:spPr>
              <a:xfrm flipH="1">
                <a:off x="5410497" y="1772816"/>
                <a:ext cx="0" cy="154265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 bwMode="auto">
              <a:xfrm>
                <a:off x="6228337" y="2528073"/>
                <a:ext cx="219330" cy="3254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dirty="0">
                    <a:solidFill>
                      <a:schemeClr val="tx1"/>
                    </a:solidFill>
                  </a:rPr>
                  <a:t>T</a:t>
                </a:r>
                <a:endParaRPr kumimoji="0" lang="zh-TW" alt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3" name="直線接點 72"/>
              <p:cNvCxnSpPr/>
              <p:nvPr/>
            </p:nvCxnSpPr>
            <p:spPr>
              <a:xfrm flipV="1">
                <a:off x="5852874" y="2708852"/>
                <a:ext cx="375463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17" name="Line 18"/>
              <p:cNvSpPr>
                <a:spLocks noChangeShapeType="1"/>
              </p:cNvSpPr>
              <p:nvPr/>
            </p:nvSpPr>
            <p:spPr bwMode="auto">
              <a:xfrm rot="-5400000">
                <a:off x="5714031" y="2569667"/>
                <a:ext cx="2785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75" name="直線接點 74"/>
              <p:cNvCxnSpPr/>
              <p:nvPr/>
            </p:nvCxnSpPr>
            <p:spPr>
              <a:xfrm>
                <a:off x="6877032" y="1772816"/>
                <a:ext cx="0" cy="154265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19" name="文字方塊 8"/>
              <p:cNvSpPr txBox="1">
                <a:spLocks noChangeArrowheads="1"/>
              </p:cNvSpPr>
              <p:nvPr/>
            </p:nvSpPr>
            <p:spPr bwMode="auto">
              <a:xfrm>
                <a:off x="5875730" y="2573065"/>
                <a:ext cx="432048" cy="506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l-GR" altLang="zh-TW" sz="2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endParaRPr lang="zh-TW" alt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20" name="文字方塊 9"/>
              <p:cNvSpPr txBox="1">
                <a:spLocks noChangeArrowheads="1"/>
              </p:cNvSpPr>
              <p:nvPr/>
            </p:nvSpPr>
            <p:spPr bwMode="auto">
              <a:xfrm>
                <a:off x="6897892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21" name="Line 18"/>
              <p:cNvSpPr>
                <a:spLocks noChangeShapeType="1"/>
              </p:cNvSpPr>
              <p:nvPr/>
            </p:nvSpPr>
            <p:spPr bwMode="auto">
              <a:xfrm rot="10800000">
                <a:off x="6444208" y="2708920"/>
                <a:ext cx="21602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95" name="直線接點 94"/>
              <p:cNvCxnSpPr/>
              <p:nvPr/>
            </p:nvCxnSpPr>
            <p:spPr>
              <a:xfrm flipV="1">
                <a:off x="6659561" y="2276991"/>
                <a:ext cx="0" cy="43186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23" name="Line 18"/>
              <p:cNvSpPr>
                <a:spLocks noChangeShapeType="1"/>
              </p:cNvSpPr>
              <p:nvPr/>
            </p:nvSpPr>
            <p:spPr bwMode="auto">
              <a:xfrm flipV="1">
                <a:off x="6337784" y="3273370"/>
                <a:ext cx="53847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824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5410192" y="3273370"/>
                <a:ext cx="2959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825" name="文字方塊 9"/>
              <p:cNvSpPr txBox="1">
                <a:spLocks noChangeArrowheads="1"/>
              </p:cNvSpPr>
              <p:nvPr/>
            </p:nvSpPr>
            <p:spPr bwMode="auto">
              <a:xfrm>
                <a:off x="5706633" y="3003553"/>
                <a:ext cx="779200" cy="62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5784" name="群組 88"/>
            <p:cNvGrpSpPr>
              <a:grpSpLocks/>
            </p:cNvGrpSpPr>
            <p:nvPr/>
          </p:nvGrpSpPr>
          <p:grpSpPr bwMode="auto">
            <a:xfrm>
              <a:off x="4143375" y="1549400"/>
              <a:ext cx="2776538" cy="1465263"/>
              <a:chOff x="899592" y="1772816"/>
              <a:chExt cx="3249499" cy="1853994"/>
            </a:xfrm>
          </p:grpSpPr>
          <p:grpSp>
            <p:nvGrpSpPr>
              <p:cNvPr id="75787" name="群組 59"/>
              <p:cNvGrpSpPr>
                <a:grpSpLocks/>
              </p:cNvGrpSpPr>
              <p:nvPr/>
            </p:nvGrpSpPr>
            <p:grpSpPr bwMode="auto">
              <a:xfrm>
                <a:off x="899592" y="1772816"/>
                <a:ext cx="3249499" cy="1853994"/>
                <a:chOff x="899592" y="1772816"/>
                <a:chExt cx="3249499" cy="1853994"/>
              </a:xfrm>
            </p:grpSpPr>
            <p:grpSp>
              <p:nvGrpSpPr>
                <p:cNvPr id="75791" name="群組 39"/>
                <p:cNvGrpSpPr>
                  <a:grpSpLocks/>
                </p:cNvGrpSpPr>
                <p:nvPr/>
              </p:nvGrpSpPr>
              <p:grpSpPr bwMode="auto">
                <a:xfrm>
                  <a:off x="899592" y="1772816"/>
                  <a:ext cx="3249499" cy="1500555"/>
                  <a:chOff x="1259632" y="1772816"/>
                  <a:chExt cx="3249499" cy="1500555"/>
                </a:xfrm>
              </p:grpSpPr>
              <p:grpSp>
                <p:nvGrpSpPr>
                  <p:cNvPr id="75793" name="群組 4"/>
                  <p:cNvGrpSpPr>
                    <a:grpSpLocks/>
                  </p:cNvGrpSpPr>
                  <p:nvPr/>
                </p:nvGrpSpPr>
                <p:grpSpPr bwMode="auto">
                  <a:xfrm>
                    <a:off x="3131840" y="2119091"/>
                    <a:ext cx="306048" cy="311322"/>
                    <a:chOff x="4211867" y="3196421"/>
                    <a:chExt cx="741439" cy="731213"/>
                  </a:xfrm>
                </p:grpSpPr>
                <p:sp>
                  <p:nvSpPr>
                    <p:cNvPr id="75807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1867" y="3196421"/>
                      <a:ext cx="741439" cy="7312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eaLnBrk="1" hangingPunct="1"/>
                      <a:endParaRPr kumimoji="0" lang="zh-TW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80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3863" y="3572661"/>
                      <a:ext cx="71744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580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82586" y="3196421"/>
                      <a:ext cx="0" cy="7312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75794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3289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57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59632" y="2276872"/>
                    <a:ext cx="108012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796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7745" y="2276872"/>
                    <a:ext cx="77390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79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843807" y="2276872"/>
                    <a:ext cx="1051030" cy="24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7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39753" y="2708920"/>
                    <a:ext cx="235511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9" name="直線接點 8"/>
                  <p:cNvCxnSpPr>
                    <a:stCxn id="75798" idx="0"/>
                  </p:cNvCxnSpPr>
                  <p:nvPr/>
                </p:nvCxnSpPr>
                <p:spPr>
                  <a:xfrm flipV="1">
                    <a:off x="2339083" y="2276990"/>
                    <a:ext cx="0" cy="431863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矩形 44"/>
                  <p:cNvSpPr/>
                  <p:nvPr/>
                </p:nvSpPr>
                <p:spPr bwMode="auto">
                  <a:xfrm>
                    <a:off x="2567606" y="2528074"/>
                    <a:ext cx="219234" cy="325403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dirty="0">
                        <a:solidFill>
                          <a:schemeClr val="tx1"/>
                        </a:solidFill>
                      </a:rPr>
                      <a:t>T</a:t>
                    </a:r>
                    <a:endParaRPr kumimoji="0" lang="zh-TW" altLang="en-US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6" name="直線接點 45"/>
                  <p:cNvCxnSpPr/>
                  <p:nvPr/>
                </p:nvCxnSpPr>
                <p:spPr>
                  <a:xfrm>
                    <a:off x="2779409" y="2708853"/>
                    <a:ext cx="512785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802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145611" y="2569666"/>
                    <a:ext cx="27850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803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1840" y="3273371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804" name="Line 18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051720" y="3273370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58" name="直線接點 57"/>
                  <p:cNvCxnSpPr/>
                  <p:nvPr/>
                </p:nvCxnSpPr>
                <p:spPr>
                  <a:xfrm flipV="1">
                    <a:off x="3860717" y="2276990"/>
                    <a:ext cx="648414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806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7545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5792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2106234" y="3003553"/>
                  <a:ext cx="779200" cy="623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5788" name="群組 87"/>
              <p:cNvGrpSpPr>
                <a:grpSpLocks/>
              </p:cNvGrpSpPr>
              <p:nvPr/>
            </p:nvGrpSpPr>
            <p:grpSpPr bwMode="auto">
              <a:xfrm>
                <a:off x="1691680" y="1772816"/>
                <a:ext cx="1512169" cy="1542365"/>
                <a:chOff x="1691680" y="1772816"/>
                <a:chExt cx="1512169" cy="1542365"/>
              </a:xfrm>
            </p:grpSpPr>
            <p:cxnSp>
              <p:nvCxnSpPr>
                <p:cNvPr id="102" name="直線接點 101"/>
                <p:cNvCxnSpPr/>
                <p:nvPr/>
              </p:nvCxnSpPr>
              <p:spPr>
                <a:xfrm flipH="1">
                  <a:off x="3203411" y="1772817"/>
                  <a:ext cx="0" cy="15426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接點 102"/>
                <p:cNvCxnSpPr/>
                <p:nvPr/>
              </p:nvCxnSpPr>
              <p:spPr>
                <a:xfrm flipH="1">
                  <a:off x="1691066" y="1772817"/>
                  <a:ext cx="0" cy="15426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785" name="文字方塊 8"/>
            <p:cNvSpPr txBox="1">
              <a:spLocks noChangeArrowheads="1"/>
            </p:cNvSpPr>
            <p:nvPr/>
          </p:nvSpPr>
          <p:spPr bwMode="auto">
            <a:xfrm>
              <a:off x="5434013" y="2224088"/>
              <a:ext cx="722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l-GR" altLang="zh-TW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786" name="Line 18"/>
            <p:cNvSpPr>
              <a:spLocks noChangeShapeType="1"/>
            </p:cNvSpPr>
            <p:nvPr/>
          </p:nvSpPr>
          <p:spPr bwMode="auto">
            <a:xfrm flipV="1">
              <a:off x="2060575" y="1900238"/>
              <a:ext cx="11318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5781" name="文字方塊 53"/>
          <p:cNvSpPr txBox="1">
            <a:spLocks noChangeArrowheads="1"/>
          </p:cNvSpPr>
          <p:nvPr/>
        </p:nvSpPr>
        <p:spPr bwMode="auto">
          <a:xfrm>
            <a:off x="323850" y="962025"/>
            <a:ext cx="8856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echo system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24195"/>
              </p:ext>
            </p:extLst>
          </p:nvPr>
        </p:nvGraphicFramePr>
        <p:xfrm>
          <a:off x="1762125" y="1484784"/>
          <a:ext cx="5461000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8" name="方程式" r:id="rId4" imgW="1879560" imgH="901440" progId="Equation.3">
                  <p:embed/>
                </p:oleObj>
              </mc:Choice>
              <mc:Fallback>
                <p:oleObj name="方程式" r:id="rId4" imgW="1879560" imgH="90144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484784"/>
                        <a:ext cx="5461000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0" y="0"/>
            <a:ext cx="9144000" cy="97937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)=0 for |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&gt; </a:t>
            </a:r>
            <a:r>
              <a:rPr kumimoji="0" lang="en-US" altLang="zh-TW" sz="3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7" y="4221088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as</a:t>
            </a:r>
            <a:endParaRPr kumimoji="0" lang="en-US" altLang="zh-TW" sz="2600" kern="100" dirty="0">
              <a:solidFill>
                <a:prstClr val="black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94661"/>
              </p:ext>
            </p:extLst>
          </p:nvPr>
        </p:nvGraphicFramePr>
        <p:xfrm>
          <a:off x="1841500" y="4293096"/>
          <a:ext cx="46751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9" name="方程式" r:id="rId6" imgW="1828800" imgH="228600" progId="Equation.3">
                  <p:embed/>
                </p:oleObj>
              </mc:Choice>
              <mc:Fallback>
                <p:oleObj name="方程式" r:id="rId6" imgW="18288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293096"/>
                        <a:ext cx="46751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3393"/>
              </p:ext>
            </p:extLst>
          </p:nvPr>
        </p:nvGraphicFramePr>
        <p:xfrm>
          <a:off x="1771501" y="5013176"/>
          <a:ext cx="43846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0" name="方程式" r:id="rId8" imgW="1701720" imgH="355320" progId="Equation.3">
                  <p:embed/>
                </p:oleObj>
              </mc:Choice>
              <mc:Fallback>
                <p:oleObj name="方程式" r:id="rId8" imgW="1701720" imgH="35532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501" y="5013176"/>
                        <a:ext cx="438467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5904</Words>
  <Application>Microsoft Office PowerPoint</Application>
  <PresentationFormat>如螢幕大小 (4:3)</PresentationFormat>
  <Paragraphs>794</Paragraphs>
  <Slides>83</Slides>
  <Notes>75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85" baseType="lpstr"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Lab531</cp:lastModifiedBy>
  <cp:revision>517</cp:revision>
  <cp:lastPrinted>2016-02-16T06:04:24Z</cp:lastPrinted>
  <dcterms:created xsi:type="dcterms:W3CDTF">2013-05-02T08:58:28Z</dcterms:created>
  <dcterms:modified xsi:type="dcterms:W3CDTF">2016-02-19T09:38:34Z</dcterms:modified>
</cp:coreProperties>
</file>