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7" r:id="rId2"/>
    <p:sldId id="415" r:id="rId3"/>
    <p:sldId id="386" r:id="rId4"/>
    <p:sldId id="290" r:id="rId5"/>
    <p:sldId id="331" r:id="rId6"/>
    <p:sldId id="332" r:id="rId7"/>
    <p:sldId id="338" r:id="rId8"/>
    <p:sldId id="333" r:id="rId9"/>
    <p:sldId id="334" r:id="rId10"/>
    <p:sldId id="335" r:id="rId11"/>
    <p:sldId id="336" r:id="rId12"/>
    <p:sldId id="337" r:id="rId13"/>
    <p:sldId id="339" r:id="rId14"/>
    <p:sldId id="340" r:id="rId15"/>
    <p:sldId id="341" r:id="rId16"/>
    <p:sldId id="342" r:id="rId17"/>
    <p:sldId id="344" r:id="rId18"/>
    <p:sldId id="345" r:id="rId19"/>
    <p:sldId id="388" r:id="rId20"/>
    <p:sldId id="346" r:id="rId21"/>
    <p:sldId id="389" r:id="rId22"/>
    <p:sldId id="347" r:id="rId23"/>
    <p:sldId id="343" r:id="rId24"/>
    <p:sldId id="416" r:id="rId25"/>
    <p:sldId id="348" r:id="rId26"/>
    <p:sldId id="349" r:id="rId27"/>
    <p:sldId id="350" r:id="rId28"/>
    <p:sldId id="391" r:id="rId29"/>
    <p:sldId id="351" r:id="rId30"/>
    <p:sldId id="392" r:id="rId31"/>
    <p:sldId id="352" r:id="rId32"/>
    <p:sldId id="373" r:id="rId33"/>
    <p:sldId id="417" r:id="rId34"/>
    <p:sldId id="374" r:id="rId35"/>
    <p:sldId id="353" r:id="rId36"/>
    <p:sldId id="376" r:id="rId37"/>
    <p:sldId id="418" r:id="rId38"/>
    <p:sldId id="396" r:id="rId39"/>
    <p:sldId id="354" r:id="rId40"/>
    <p:sldId id="375" r:id="rId41"/>
    <p:sldId id="377" r:id="rId42"/>
    <p:sldId id="356" r:id="rId43"/>
    <p:sldId id="395" r:id="rId44"/>
    <p:sldId id="378" r:id="rId45"/>
    <p:sldId id="379" r:id="rId46"/>
    <p:sldId id="357" r:id="rId47"/>
    <p:sldId id="380" r:id="rId48"/>
    <p:sldId id="358" r:id="rId49"/>
    <p:sldId id="419" r:id="rId50"/>
    <p:sldId id="360" r:id="rId51"/>
    <p:sldId id="398" r:id="rId52"/>
    <p:sldId id="359" r:id="rId53"/>
    <p:sldId id="365" r:id="rId54"/>
    <p:sldId id="399" r:id="rId55"/>
    <p:sldId id="361" r:id="rId56"/>
    <p:sldId id="400" r:id="rId57"/>
    <p:sldId id="401" r:id="rId58"/>
    <p:sldId id="366" r:id="rId59"/>
    <p:sldId id="367" r:id="rId60"/>
    <p:sldId id="363" r:id="rId61"/>
    <p:sldId id="368" r:id="rId62"/>
    <p:sldId id="364" r:id="rId63"/>
    <p:sldId id="369" r:id="rId64"/>
    <p:sldId id="370" r:id="rId65"/>
    <p:sldId id="371" r:id="rId66"/>
    <p:sldId id="372" r:id="rId67"/>
    <p:sldId id="381" r:id="rId68"/>
    <p:sldId id="383" r:id="rId69"/>
    <p:sldId id="382" r:id="rId70"/>
    <p:sldId id="384" r:id="rId71"/>
    <p:sldId id="385" r:id="rId72"/>
    <p:sldId id="402" r:id="rId73"/>
    <p:sldId id="403" r:id="rId74"/>
    <p:sldId id="404" r:id="rId75"/>
    <p:sldId id="420" r:id="rId76"/>
    <p:sldId id="405" r:id="rId77"/>
    <p:sldId id="406" r:id="rId78"/>
    <p:sldId id="407" r:id="rId79"/>
    <p:sldId id="421" r:id="rId80"/>
    <p:sldId id="414" r:id="rId81"/>
    <p:sldId id="410" r:id="rId82"/>
    <p:sldId id="422" r:id="rId83"/>
    <p:sldId id="412" r:id="rId8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710" autoAdjust="0"/>
  </p:normalViewPr>
  <p:slideViewPr>
    <p:cSldViewPr>
      <p:cViewPr>
        <p:scale>
          <a:sx n="110" d="100"/>
          <a:sy n="110" d="100"/>
        </p:scale>
        <p:origin x="-686" y="6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10296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4" Type="http://schemas.openxmlformats.org/officeDocument/2006/relationships/image" Target="../media/image1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4" Type="http://schemas.openxmlformats.org/officeDocument/2006/relationships/image" Target="../media/image1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6C52BC-C72F-41E1-97D5-5C63ACC8320B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2015/8/31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28622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A5D304-2377-4BC4-A59B-812E7DDB28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Course8.0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2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897874D-03E6-4661-AB63-AE44CEE199A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622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622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2F6376-0CFA-4AF8-8816-CCCA4189D5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170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EE9D56-DBA3-402A-B729-818162CBEA3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19D2A8-E15C-4366-9C1C-0FA9A1E1427B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8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16181E4-CEF7-4F64-AD53-89746EB42BA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3149F9-D0DE-4C0F-B76D-524C1C7D3A81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1AC450A-27B4-4320-98C8-DAF370C6ACB0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9D8568D-1ECF-4968-AC6E-4F5B946D95D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00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EA2E09-7904-4EE2-862A-DD50C53BDE1C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505CBD-55E4-4E94-951A-025ADAA65D4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099C510-671F-4C25-9103-9DF049470AF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514EA1-405D-4078-ABEE-8DF3CC432216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FD45BB-1EAC-430D-A775-77C86693241F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5B9A299-ACD5-4BA9-BF93-3D46C92BDA3C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6698-03DB-4815-8D6E-82E00BCB1BA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584F-8E78-414C-82E2-7736A205D7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59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E547-B7F4-4E0D-86A1-313F2AA26BC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2A84-7776-4DE9-840B-435102837B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8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D5B2-0534-418B-86FC-67BDBFB2959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4B1C-8BA2-4118-9601-551948AD13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4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AB3E-53A8-4B2C-9FF1-423E3322C87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D993-06BA-4B82-9B5C-BA30579B21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4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BBD7-B7B0-41B6-83BD-9CCE44FA132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1EC5-BBC5-494C-ADB1-B3B1DAE431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5E5B-9C57-454A-87D1-B15DAD69596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D2EE6-BBF7-4D77-9B8F-4D2D3A8CA5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72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DC9C-16F2-4F80-B454-DCE49BE6803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178B-BE81-4281-A33C-8D088B9B49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53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51E0-160F-4C1B-BD35-A33E30B2CF2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260A-0143-47D1-97BE-F1D6983C12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83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65C9-1AF4-4BE8-A2A6-156BFF5C617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6ADE-19C2-4138-9D81-B954B8D59D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3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8F39-3FFB-4C23-BD96-B36B4CA5E13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2242-3CE2-4F74-9522-0289FFAE54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15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95F5-3085-45C1-8A35-BCA0E05E51B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B3EE-CDC5-472B-93B9-0BE56259F4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83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5E25D6-A445-490A-A148-2426B775E74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D18BFD-A782-49FC-AD34-A033A3F2E0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3" Type="http://schemas.openxmlformats.org/officeDocument/2006/relationships/image" Target="../media/image353.png"/><Relationship Id="rId7" Type="http://schemas.openxmlformats.org/officeDocument/2006/relationships/image" Target="../media/image3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6.png"/><Relationship Id="rId5" Type="http://schemas.openxmlformats.org/officeDocument/2006/relationships/image" Target="../media/image355.png"/><Relationship Id="rId4" Type="http://schemas.openxmlformats.org/officeDocument/2006/relationships/image" Target="../media/image354.png"/><Relationship Id="rId9" Type="http://schemas.openxmlformats.org/officeDocument/2006/relationships/image" Target="../media/image28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4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22.jp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9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.jp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00.png"/><Relationship Id="rId18" Type="http://schemas.openxmlformats.org/officeDocument/2006/relationships/image" Target="../media/image89.png"/><Relationship Id="rId3" Type="http://schemas.openxmlformats.org/officeDocument/2006/relationships/image" Target="../media/image59.png"/><Relationship Id="rId21" Type="http://schemas.openxmlformats.org/officeDocument/2006/relationships/image" Target="../media/image92.png"/><Relationship Id="rId7" Type="http://schemas.openxmlformats.org/officeDocument/2006/relationships/image" Target="../media/image84.png"/><Relationship Id="rId12" Type="http://schemas.openxmlformats.org/officeDocument/2006/relationships/image" Target="../media/image86.png"/><Relationship Id="rId17" Type="http://schemas.openxmlformats.org/officeDocument/2006/relationships/image" Target="../media/image88.png"/><Relationship Id="rId2" Type="http://schemas.openxmlformats.org/officeDocument/2006/relationships/image" Target="../media/image34.jp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620.png"/><Relationship Id="rId5" Type="http://schemas.openxmlformats.org/officeDocument/2006/relationships/image" Target="../media/image82.png"/><Relationship Id="rId15" Type="http://schemas.openxmlformats.org/officeDocument/2006/relationships/image" Target="../media/image860.png"/><Relationship Id="rId23" Type="http://schemas.openxmlformats.org/officeDocument/2006/relationships/image" Target="../media/image61.png"/><Relationship Id="rId10" Type="http://schemas.openxmlformats.org/officeDocument/2006/relationships/image" Target="../media/image360.png"/><Relationship Id="rId19" Type="http://schemas.openxmlformats.org/officeDocument/2006/relationships/image" Target="../media/image90.png"/><Relationship Id="rId4" Type="http://schemas.openxmlformats.org/officeDocument/2006/relationships/image" Target="../media/image60.png"/><Relationship Id="rId9" Type="http://schemas.openxmlformats.org/officeDocument/2006/relationships/image" Target="../media/image79.png"/><Relationship Id="rId14" Type="http://schemas.openxmlformats.org/officeDocument/2006/relationships/image" Target="../media/image790.png"/><Relationship Id="rId22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710.png"/><Relationship Id="rId26" Type="http://schemas.openxmlformats.org/officeDocument/2006/relationships/image" Target="../media/image118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95.png"/><Relationship Id="rId25" Type="http://schemas.openxmlformats.org/officeDocument/2006/relationships/image" Target="../media/image117.png"/><Relationship Id="rId2" Type="http://schemas.openxmlformats.org/officeDocument/2006/relationships/image" Target="../media/image37.jp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6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1.png"/><Relationship Id="rId10" Type="http://schemas.openxmlformats.org/officeDocument/2006/relationships/image" Target="../media/image103.png"/><Relationship Id="rId19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2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3" Type="http://schemas.openxmlformats.org/officeDocument/2006/relationships/image" Target="../media/image353.png"/><Relationship Id="rId7" Type="http://schemas.openxmlformats.org/officeDocument/2006/relationships/image" Target="../media/image3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6.png"/><Relationship Id="rId5" Type="http://schemas.openxmlformats.org/officeDocument/2006/relationships/image" Target="../media/image355.png"/><Relationship Id="rId4" Type="http://schemas.openxmlformats.org/officeDocument/2006/relationships/image" Target="../media/image354.png"/><Relationship Id="rId9" Type="http://schemas.openxmlformats.org/officeDocument/2006/relationships/image" Target="../media/image2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12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64.png"/><Relationship Id="rId5" Type="http://schemas.openxmlformats.org/officeDocument/2006/relationships/image" Target="../media/image122.png"/><Relationship Id="rId10" Type="http://schemas.openxmlformats.org/officeDocument/2006/relationships/image" Target="../media/image63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3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9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3" Type="http://schemas.openxmlformats.org/officeDocument/2006/relationships/image" Target="../media/image155.png"/><Relationship Id="rId21" Type="http://schemas.openxmlformats.org/officeDocument/2006/relationships/image" Target="../media/image173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image" Target="../media/image128.jpg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800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3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31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34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40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76.png"/><Relationship Id="rId3" Type="http://schemas.openxmlformats.org/officeDocument/2006/relationships/image" Target="../media/image1310.png"/><Relationship Id="rId7" Type="http://schemas.openxmlformats.org/officeDocument/2006/relationships/image" Target="../media/image142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image" Target="../media/image142.jp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67.png"/><Relationship Id="rId5" Type="http://schemas.openxmlformats.org/officeDocument/2006/relationships/image" Target="../media/image133.png"/><Relationship Id="rId15" Type="http://schemas.openxmlformats.org/officeDocument/2006/relationships/image" Target="../media/image178.png"/><Relationship Id="rId10" Type="http://schemas.openxmlformats.org/officeDocument/2006/relationships/image" Target="../media/image154.png"/><Relationship Id="rId4" Type="http://schemas.openxmlformats.org/officeDocument/2006/relationships/image" Target="../media/image132.png"/><Relationship Id="rId9" Type="http://schemas.openxmlformats.org/officeDocument/2006/relationships/image" Target="../media/image144.png"/><Relationship Id="rId14" Type="http://schemas.openxmlformats.org/officeDocument/2006/relationships/image" Target="../media/image17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00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4.png"/><Relationship Id="rId11" Type="http://schemas.openxmlformats.org/officeDocument/2006/relationships/image" Target="../media/image190.png"/><Relationship Id="rId5" Type="http://schemas.openxmlformats.org/officeDocument/2006/relationships/image" Target="../media/image146.wmf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19" Type="http://schemas.openxmlformats.org/officeDocument/2006/relationships/image" Target="../media/image198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88.png"/><Relationship Id="rId14" Type="http://schemas.openxmlformats.org/officeDocument/2006/relationships/image" Target="../media/image19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7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3" Type="http://schemas.openxmlformats.org/officeDocument/2006/relationships/image" Target="../media/image353.png"/><Relationship Id="rId7" Type="http://schemas.openxmlformats.org/officeDocument/2006/relationships/image" Target="../media/image3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6.png"/><Relationship Id="rId5" Type="http://schemas.openxmlformats.org/officeDocument/2006/relationships/image" Target="../media/image355.png"/><Relationship Id="rId4" Type="http://schemas.openxmlformats.org/officeDocument/2006/relationships/image" Target="../media/image354.png"/><Relationship Id="rId9" Type="http://schemas.openxmlformats.org/officeDocument/2006/relationships/image" Target="../media/image28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81.wmf"/><Relationship Id="rId5" Type="http://schemas.openxmlformats.org/officeDocument/2006/relationships/image" Target="../media/image178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80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87.wmf"/><Relationship Id="rId5" Type="http://schemas.openxmlformats.org/officeDocument/2006/relationships/image" Target="../media/image184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86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3" Type="http://schemas.openxmlformats.org/officeDocument/2006/relationships/image" Target="../media/image217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188.jpg"/><Relationship Id="rId9" Type="http://schemas.openxmlformats.org/officeDocument/2006/relationships/image" Target="../media/image2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01.png"/><Relationship Id="rId7" Type="http://schemas.openxmlformats.org/officeDocument/2006/relationships/image" Target="../media/image202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10" Type="http://schemas.openxmlformats.org/officeDocument/2006/relationships/image" Target="../media/image223.png"/><Relationship Id="rId4" Type="http://schemas.openxmlformats.org/officeDocument/2006/relationships/image" Target="../media/image216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4.png"/><Relationship Id="rId12" Type="http://schemas.openxmlformats.org/officeDocument/2006/relationships/image" Target="../media/image2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8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3.png"/><Relationship Id="rId11" Type="http://schemas.openxmlformats.org/officeDocument/2006/relationships/image" Target="../media/image240.png"/><Relationship Id="rId5" Type="http://schemas.openxmlformats.org/officeDocument/2006/relationships/image" Target="../media/image202.wmf"/><Relationship Id="rId15" Type="http://schemas.openxmlformats.org/officeDocument/2006/relationships/image" Target="../media/image244.png"/><Relationship Id="rId10" Type="http://schemas.openxmlformats.org/officeDocument/2006/relationships/image" Target="../media/image239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38.png"/><Relationship Id="rId14" Type="http://schemas.openxmlformats.org/officeDocument/2006/relationships/image" Target="../media/image24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208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5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07.wmf"/><Relationship Id="rId5" Type="http://schemas.openxmlformats.org/officeDocument/2006/relationships/image" Target="../media/image204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20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-11113"/>
            <a:ext cx="9144000" cy="11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TW" sz="4800" b="1" u="sng">
                <a:latin typeface="Times New Roman" pitchFamily="18" charset="0"/>
                <a:cs typeface="Times New Roman" pitchFamily="18" charset="0"/>
              </a:rPr>
              <a:t>8.0 Communication Systems </a:t>
            </a:r>
          </a:p>
        </p:txBody>
      </p:sp>
      <p:sp>
        <p:nvSpPr>
          <p:cNvPr id="2051" name="矩形 21"/>
          <p:cNvSpPr>
            <a:spLocks noChangeArrowheads="1"/>
          </p:cNvSpPr>
          <p:nvPr/>
        </p:nvSpPr>
        <p:spPr bwMode="auto">
          <a:xfrm>
            <a:off x="0" y="1138238"/>
            <a:ext cx="9144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371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Modulation: embedding an information-bearing signal into a second signal</a:t>
            </a:r>
          </a:p>
          <a:p>
            <a:pPr lvl="2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    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574699"/>
            <a:ext cx="9144000" cy="227139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purposes :</a:t>
            </a:r>
          </a:p>
          <a:p>
            <a:pPr marL="1543500" lvl="3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5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locate the signal on the right band of the spectrum</a:t>
            </a:r>
          </a:p>
          <a:p>
            <a:pPr marL="1543500" lvl="3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5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multiplexing : simultaneous transmission of more than </a:t>
            </a:r>
          </a:p>
          <a:p>
            <a:pPr marL="3492000" lvl="8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one signals over the same channel</a:t>
            </a:r>
          </a:p>
          <a:p>
            <a:pPr marL="1543500" lvl="3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5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resistance to noise and disturbance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830349"/>
            <a:ext cx="9144000" cy="911019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demodulation : extracting the information-bearing</a:t>
            </a:r>
          </a:p>
          <a:p>
            <a:pPr marL="3348000" lvl="7">
              <a:lnSpc>
                <a:spcPct val="90000"/>
              </a:lnSpc>
              <a:buSzPct val="7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signal from the modulated signal</a:t>
            </a:r>
          </a:p>
        </p:txBody>
      </p:sp>
      <p:sp>
        <p:nvSpPr>
          <p:cNvPr id="2054" name="矩形 1"/>
          <p:cNvSpPr>
            <a:spLocks noChangeArrowheads="1"/>
          </p:cNvSpPr>
          <p:nvPr/>
        </p:nvSpPr>
        <p:spPr bwMode="auto">
          <a:xfrm>
            <a:off x="0" y="2111375"/>
            <a:ext cx="9144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371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300"/>
              </a:spcBef>
              <a:buSzPct val="70000"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: information-bearing signal</a:t>
            </a:r>
          </a:p>
          <a:p>
            <a:pPr lvl="2" eaLnBrk="1" hangingPunct="1">
              <a:spcBef>
                <a:spcPts val="300"/>
              </a:spcBef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: carrier signal</a:t>
            </a:r>
          </a:p>
          <a:p>
            <a:pPr lvl="2" eaLnBrk="1" hangingPunct="1">
              <a:spcBef>
                <a:spcPts val="300"/>
              </a:spcBef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: modulated signal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33375"/>
            <a:ext cx="72453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Carrier</a:t>
            </a:r>
          </a:p>
        </p:txBody>
      </p:sp>
      <p:graphicFrame>
        <p:nvGraphicFramePr>
          <p:cNvPr id="12292" name="物件 3"/>
          <p:cNvGraphicFramePr>
            <a:graphicFrameLocks noChangeAspect="1"/>
          </p:cNvGraphicFramePr>
          <p:nvPr/>
        </p:nvGraphicFramePr>
        <p:xfrm>
          <a:off x="1446213" y="3357563"/>
          <a:ext cx="70866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方程式" r:id="rId3" imgW="2844800" imgH="635000" progId="Equation.3">
                  <p:embed/>
                </p:oleObj>
              </mc:Choice>
              <mc:Fallback>
                <p:oleObj name="方程式" r:id="rId3" imgW="2844800" imgH="635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3357563"/>
                        <a:ext cx="7086600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0" y="1608138"/>
            <a:ext cx="9144000" cy="152876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Synchronous demodulation (detection)</a:t>
            </a:r>
          </a:p>
          <a:p>
            <a:pPr marL="1116000" lvl="2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If the demodulating carrier is not in phase with the carrier</a:t>
            </a:r>
          </a:p>
        </p:txBody>
      </p:sp>
      <p:sp>
        <p:nvSpPr>
          <p:cNvPr id="12294" name="矩形 6"/>
          <p:cNvSpPr>
            <a:spLocks noChangeArrowheads="1"/>
          </p:cNvSpPr>
          <p:nvPr/>
        </p:nvSpPr>
        <p:spPr bwMode="auto">
          <a:xfrm>
            <a:off x="0" y="494188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output signal reduced by </a:t>
            </a:r>
          </a:p>
          <a:p>
            <a:pPr lvl="1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synchronization required.</a:t>
            </a:r>
          </a:p>
          <a:p>
            <a:pPr lvl="1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phase-locked loops.</a:t>
            </a:r>
          </a:p>
        </p:txBody>
      </p:sp>
      <p:graphicFrame>
        <p:nvGraphicFramePr>
          <p:cNvPr id="12295" name="物件 7"/>
          <p:cNvGraphicFramePr>
            <a:graphicFrameLocks noChangeAspect="1"/>
          </p:cNvGraphicFramePr>
          <p:nvPr/>
        </p:nvGraphicFramePr>
        <p:xfrm>
          <a:off x="4773613" y="4992688"/>
          <a:ext cx="18034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方程式" r:id="rId5" imgW="723586" imgH="228501" progId="Equation.3">
                  <p:embed/>
                </p:oleObj>
              </mc:Choice>
              <mc:Fallback>
                <p:oleObj name="方程式" r:id="rId5" imgW="723586" imgH="228501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4992688"/>
                        <a:ext cx="18034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Carrier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77975"/>
            <a:ext cx="9144000" cy="19177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Asynchronous demodulation (envelope detection)</a:t>
            </a:r>
          </a:p>
          <a:p>
            <a:pPr marL="1116000" lvl="2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envelope (the smooth curve connecting the peaks) carries the information, can be extracted in some other ways</a:t>
            </a: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0" y="5516563"/>
            <a:ext cx="9144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90000"/>
              </a:lnSpc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carrier component consumes energy but carries no information</a:t>
            </a:r>
          </a:p>
        </p:txBody>
      </p:sp>
      <p:sp>
        <p:nvSpPr>
          <p:cNvPr id="13318" name="矩形 7"/>
          <p:cNvSpPr>
            <a:spLocks noChangeArrowheads="1"/>
          </p:cNvSpPr>
          <p:nvPr/>
        </p:nvSpPr>
        <p:spPr bwMode="auto">
          <a:xfrm>
            <a:off x="0" y="49418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8.10, 8.11, p.591, 592 of text</a:t>
            </a:r>
          </a:p>
        </p:txBody>
      </p:sp>
      <p:grpSp>
        <p:nvGrpSpPr>
          <p:cNvPr id="13319" name="群組 12"/>
          <p:cNvGrpSpPr>
            <a:grpSpLocks/>
          </p:cNvGrpSpPr>
          <p:nvPr/>
        </p:nvGrpSpPr>
        <p:grpSpPr bwMode="auto">
          <a:xfrm>
            <a:off x="0" y="3227388"/>
            <a:ext cx="9144000" cy="1639887"/>
            <a:chOff x="0" y="3227858"/>
            <a:chExt cx="9144000" cy="1639200"/>
          </a:xfrm>
        </p:grpSpPr>
        <p:graphicFrame>
          <p:nvGraphicFramePr>
            <p:cNvPr id="13321" name="物件 4"/>
            <p:cNvGraphicFramePr>
              <a:graphicFrameLocks noChangeAspect="1"/>
            </p:cNvGraphicFramePr>
            <p:nvPr/>
          </p:nvGraphicFramePr>
          <p:xfrm>
            <a:off x="1160463" y="3227858"/>
            <a:ext cx="4459287" cy="988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5" name="方程式" r:id="rId3" imgW="1790700" imgH="431800" progId="Equation.3">
                    <p:embed/>
                  </p:oleObj>
                </mc:Choice>
                <mc:Fallback>
                  <p:oleObj name="方程式" r:id="rId3" imgW="1790700" imgH="4318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463" y="3227858"/>
                          <a:ext cx="4459287" cy="988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2" name="矩形 8"/>
            <p:cNvSpPr>
              <a:spLocks noChangeArrowheads="1"/>
            </p:cNvSpPr>
            <p:nvPr/>
          </p:nvSpPr>
          <p:spPr bwMode="auto">
            <a:xfrm>
              <a:off x="0" y="4343838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20288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3" eaLnBrk="1" hangingPunct="1">
                <a:buSzPct val="7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always positive</a:t>
              </a: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V="1">
              <a:off x="2771775" y="4076814"/>
              <a:ext cx="0" cy="36021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0" name="矩形 11"/>
          <p:cNvSpPr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8.14, p.593 of text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39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15888"/>
            <a:ext cx="589597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7503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Double-sideband (DSB)/Single-sideband (SSB)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Carrier</a:t>
            </a: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0" y="1628775"/>
            <a:ext cx="914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double-sideband modulation uses twice the bandwidth</a:t>
            </a:r>
          </a:p>
          <a:p>
            <a:pPr lvl="2" eaLnBrk="1" hangingPunct="1">
              <a:lnSpc>
                <a:spcPct val="90000"/>
              </a:lnSpc>
              <a:spcBef>
                <a:spcPts val="1800"/>
              </a:spcBef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DSB/WC (with carrier) , DSB/SC (suppressed carrier), upper-sideband, lower-sideband</a:t>
            </a:r>
          </a:p>
        </p:txBody>
      </p:sp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0" y="3357563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8.19, 8.20, 8.21, 8.22, p.598-601 of text</a:t>
            </a:r>
          </a:p>
        </p:txBody>
      </p: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0" y="40767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  <a:buFont typeface="Arial" charset="0"/>
              <a:buChar char="–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90°phase-shift network can be used</a:t>
            </a:r>
          </a:p>
        </p:txBody>
      </p:sp>
      <p:graphicFrame>
        <p:nvGraphicFramePr>
          <p:cNvPr id="17415" name="物件 6"/>
          <p:cNvGraphicFramePr>
            <a:graphicFrameLocks noChangeAspect="1"/>
          </p:cNvGraphicFramePr>
          <p:nvPr/>
        </p:nvGraphicFramePr>
        <p:xfrm>
          <a:off x="1125538" y="4797425"/>
          <a:ext cx="3225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方程式" r:id="rId3" imgW="1295400" imgH="431800" progId="Equation.3">
                  <p:embed/>
                </p:oleObj>
              </mc:Choice>
              <mc:Fallback>
                <p:oleObj name="方程式" r:id="rId3" imgW="1295400" imgH="4318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4797425"/>
                        <a:ext cx="3225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75335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99306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28775"/>
            <a:ext cx="6372225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Vestigial Sideband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241202" y="3212976"/>
                <a:ext cx="49944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202" y="3212976"/>
                <a:ext cx="499447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06568" y="5324727"/>
                <a:ext cx="49944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568" y="5324727"/>
                <a:ext cx="499447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27984" y="3442273"/>
                <a:ext cx="49944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442273"/>
                <a:ext cx="499447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矩形 3"/>
          <p:cNvSpPr>
            <a:spLocks noChangeArrowheads="1"/>
          </p:cNvSpPr>
          <p:nvPr/>
        </p:nvSpPr>
        <p:spPr bwMode="auto">
          <a:xfrm>
            <a:off x="-2" y="19050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kumimoji="0" lang="en-US" altLang="zh-TW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(p.111 of 2.0)</a:t>
            </a:r>
            <a:endParaRPr kumimoji="0" lang="en-US" altLang="zh-TW" sz="2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2" y="1406539"/>
            <a:ext cx="7461504" cy="468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511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  <a:blipFill rotWithShape="1">
                <a:blip r:embed="rId5"/>
                <a:stretch>
                  <a:fillRect l="-6838" r="-11966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058806" y="1221873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“1”</a:t>
            </a:r>
            <a:endParaRPr lang="zh-TW" alt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3563888" y="1220400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“0”</a:t>
            </a:r>
            <a:endParaRPr lang="zh-TW" altLang="en-US" sz="2200" dirty="0"/>
          </a:p>
        </p:txBody>
      </p:sp>
      <p:sp>
        <p:nvSpPr>
          <p:cNvPr id="12" name="矩形 11"/>
          <p:cNvSpPr/>
          <p:nvPr/>
        </p:nvSpPr>
        <p:spPr>
          <a:xfrm>
            <a:off x="2750629" y="2659275"/>
            <a:ext cx="1155766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/>
              <a:t> 1     1  0    1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66553" y="2132856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4" name="矩形 13"/>
          <p:cNvSpPr/>
          <p:nvPr/>
        </p:nvSpPr>
        <p:spPr>
          <a:xfrm>
            <a:off x="328287" y="4365104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5" name="矩形 14"/>
          <p:cNvSpPr/>
          <p:nvPr/>
        </p:nvSpPr>
        <p:spPr>
          <a:xfrm>
            <a:off x="1907704" y="1917993"/>
            <a:ext cx="1316258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Transmitter</a:t>
            </a:r>
            <a:endParaRPr lang="zh-TW" altLang="en-US" sz="2200" dirty="0"/>
          </a:p>
        </p:txBody>
      </p:sp>
      <p:sp>
        <p:nvSpPr>
          <p:cNvPr id="16" name="矩形 15"/>
          <p:cNvSpPr/>
          <p:nvPr/>
        </p:nvSpPr>
        <p:spPr>
          <a:xfrm>
            <a:off x="6787314" y="2878563"/>
            <a:ext cx="2078005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channel distortion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noise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6733" r="-27723" b="-15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971600" y="5524008"/>
            <a:ext cx="968214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Decision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  <a:blipFill rotWithShape="1">
                <a:blip r:embed="rId8"/>
                <a:stretch>
                  <a:fillRect l="-7407" r="-12593" b="-136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235634" y="5522400"/>
            <a:ext cx="1043619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equalizer</a:t>
            </a:r>
            <a:endParaRPr lang="zh-TW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3779912" y="5561917"/>
            <a:ext cx="1090875" cy="63793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front-end</a:t>
            </a:r>
          </a:p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filter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]≈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5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5976938" cy="6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 Network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24936" cy="4464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812360" y="3212975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212975"/>
                <a:ext cx="459669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333"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299007" y="5414778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007" y="5414778"/>
                <a:ext cx="360039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568444" y="5877852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444" y="5877852"/>
                <a:ext cx="360039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08176" y="5525616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76" y="5525616"/>
                <a:ext cx="360039" cy="430887"/>
              </a:xfrm>
              <a:prstGeom prst="rect">
                <a:avLst/>
              </a:prstGeom>
              <a:blipFill rotWithShape="1">
                <a:blip r:embed="rId6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019357" y="3213838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357" y="3213838"/>
                <a:ext cx="459669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283900" y="3212976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900" y="3212976"/>
                <a:ext cx="459669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333"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03648" y="1844824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844824"/>
                <a:ext cx="459669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91773" y="1945701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73" y="1945701"/>
                <a:ext cx="459669" cy="430887"/>
              </a:xfrm>
              <a:prstGeom prst="rect">
                <a:avLst/>
              </a:prstGeom>
              <a:blipFill rotWithShape="1">
                <a:blip r:embed="rId10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117904" y="1986935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04" y="1986935"/>
                <a:ext cx="459669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333" r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361395" y="4725144"/>
                <a:ext cx="5953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90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395" y="4725144"/>
                <a:ext cx="595301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10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07904" y="1730257"/>
                <a:ext cx="5953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90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30257"/>
                <a:ext cx="595301" cy="430887"/>
              </a:xfrm>
              <a:prstGeom prst="rect">
                <a:avLst/>
              </a:prstGeom>
              <a:blipFill rotWithShape="1">
                <a:blip r:embed="rId13"/>
                <a:stretch>
                  <a:fillRect r="-10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572000" y="4653136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53136"/>
                <a:ext cx="504056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473101" y="4805536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101" y="4805536"/>
                <a:ext cx="504056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724128" y="2636912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636912"/>
                <a:ext cx="720080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953189" y="2275711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189" y="2275711"/>
                <a:ext cx="720080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39552" y="5235202"/>
                <a:ext cx="1323765" cy="52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35202"/>
                <a:ext cx="1323765" cy="52334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635896" y="5517232"/>
                <a:ext cx="15883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517232"/>
                <a:ext cx="1588369" cy="4924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402291" y="5464060"/>
                <a:ext cx="126605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91" y="5464060"/>
                <a:ext cx="1266053" cy="49244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6898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428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Frequency-Division Multiplexing (FDM)</a:t>
            </a: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0" y="1036638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signal allocated with a frequency slot. Many signals transmitted simultaneously over a single wideband channel using a single set of transmission facilities</a:t>
            </a:r>
          </a:p>
        </p:txBody>
      </p:sp>
      <p:sp>
        <p:nvSpPr>
          <p:cNvPr id="24580" name="矩形 4"/>
          <p:cNvSpPr>
            <a:spLocks noChangeArrowheads="1"/>
          </p:cNvSpPr>
          <p:nvPr/>
        </p:nvSpPr>
        <p:spPr bwMode="auto">
          <a:xfrm>
            <a:off x="0" y="31718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8.15, 8.16, 8.17, p.594-596 of text</a:t>
            </a:r>
          </a:p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4.27, p.326 of text</a:t>
            </a:r>
          </a:p>
        </p:txBody>
      </p:sp>
      <p:sp>
        <p:nvSpPr>
          <p:cNvPr id="24581" name="矩形 3"/>
          <p:cNvSpPr>
            <a:spLocks noChangeArrowheads="1"/>
          </p:cNvSpPr>
          <p:nvPr/>
        </p:nvSpPr>
        <p:spPr bwMode="auto">
          <a:xfrm>
            <a:off x="1588" y="46355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 mixed in time domain but separated in frequency domain.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Frequency Division Multiplexing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7" y="2062880"/>
            <a:ext cx="8391449" cy="1798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532440" y="28474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2847459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5397" y="2977204"/>
                <a:ext cx="8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7" y="2977204"/>
                <a:ext cx="840219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942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003068" y="1978830"/>
                <a:ext cx="1072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68" y="1978830"/>
                <a:ext cx="107298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705" r="-6250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75396" y="1988840"/>
                <a:ext cx="8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6" y="1988840"/>
                <a:ext cx="840219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869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508104" y="1988840"/>
                <a:ext cx="1072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88840"/>
                <a:ext cx="107298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705" r="-681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7164388" y="847725"/>
            <a:ext cx="1850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p.67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kumimoji="0" lang="zh-TW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72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362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449513"/>
            <a:ext cx="251936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27299" y="3251800"/>
            <a:ext cx="48891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dirty="0" smtClean="0">
                <a:latin typeface="Times New Roman" pitchFamily="18" charset="0"/>
                <a:cs typeface="Times New Roman" pitchFamily="18" charset="0"/>
              </a:rPr>
              <a:t>Amp</a:t>
            </a: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71437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628775"/>
            <a:ext cx="864393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844675"/>
            <a:ext cx="871220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4000" b="1" u="sng">
                <a:solidFill>
                  <a:srgbClr val="000000"/>
                </a:solidFill>
                <a:latin typeface="Times New Roman" pitchFamily="18" charset="0"/>
              </a:rPr>
              <a:t>FDM with SSB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532440" y="2996951"/>
                <a:ext cx="390898" cy="50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2996951"/>
                <a:ext cx="390898" cy="504000"/>
              </a:xfrm>
              <a:prstGeom prst="rect">
                <a:avLst/>
              </a:prstGeom>
              <a:blipFill rotWithShape="1">
                <a:blip r:embed="rId3"/>
                <a:stretch>
                  <a:fillRect l="-18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83045" y="2919231"/>
                <a:ext cx="49944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45" y="2919231"/>
                <a:ext cx="499447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922944" y="2619311"/>
                <a:ext cx="390898" cy="50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44" y="2619311"/>
                <a:ext cx="390898" cy="504000"/>
              </a:xfrm>
              <a:prstGeom prst="rect">
                <a:avLst/>
              </a:prstGeom>
              <a:blipFill rotWithShape="1">
                <a:blip r:embed="rId5"/>
                <a:stretch>
                  <a:fillRect l="-16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32040" y="3379852"/>
                <a:ext cx="543266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379852"/>
                <a:ext cx="543266" cy="432000"/>
              </a:xfrm>
              <a:prstGeom prst="rect">
                <a:avLst/>
              </a:prstGeom>
              <a:blipFill rotWithShape="1">
                <a:blip r:embed="rId6"/>
                <a:stretch>
                  <a:fillRect l="-123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630719" y="3340548"/>
                <a:ext cx="543266" cy="473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719" y="3340548"/>
                <a:ext cx="543266" cy="473206"/>
              </a:xfrm>
              <a:prstGeom prst="rect">
                <a:avLst/>
              </a:prstGeom>
              <a:blipFill rotWithShape="1">
                <a:blip r:embed="rId7"/>
                <a:stretch>
                  <a:fillRect l="-134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00766" y="3342122"/>
                <a:ext cx="543266" cy="50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66" y="3342122"/>
                <a:ext cx="543266" cy="504000"/>
              </a:xfrm>
              <a:prstGeom prst="rect">
                <a:avLst/>
              </a:prstGeom>
              <a:blipFill rotWithShape="1">
                <a:blip r:embed="rId8"/>
                <a:stretch>
                  <a:fillRect l="-123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762720" y="3349742"/>
                <a:ext cx="543266" cy="473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20" y="3349742"/>
                <a:ext cx="543266" cy="473206"/>
              </a:xfrm>
              <a:prstGeom prst="rect">
                <a:avLst/>
              </a:prstGeom>
              <a:blipFill rotWithShape="1">
                <a:blip r:embed="rId9"/>
                <a:stretch>
                  <a:fillRect l="-123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60350"/>
            <a:ext cx="72358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字方塊 2"/>
          <p:cNvSpPr txBox="1">
            <a:spLocks noChangeArrowheads="1"/>
          </p:cNvSpPr>
          <p:nvPr/>
        </p:nvSpPr>
        <p:spPr bwMode="auto">
          <a:xfrm>
            <a:off x="7092950" y="188913"/>
            <a:ext cx="1850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p.68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kumimoji="0" lang="zh-TW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992888" cy="3096344"/>
          </a:xfrm>
          <a:prstGeom prst="rect">
            <a:avLst/>
          </a:prstGeom>
        </p:spPr>
      </p:pic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0" y="4929889"/>
            <a:ext cx="9144000" cy="7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Modulation Property</a:t>
            </a:r>
            <a:endParaRPr kumimoji="0" lang="en-US" altLang="zh-TW" sz="3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67544" y="5854135"/>
                <a:ext cx="4464496" cy="6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groupCh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54135"/>
                <a:ext cx="4464496" cy="6712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460432" y="2132856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2132856"/>
                <a:ext cx="57606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667" r="-8511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812360" y="112474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1124744"/>
                <a:ext cx="57606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667" r="-5319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315231" y="176352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31" y="1763524"/>
                <a:ext cx="57606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557" r="-8421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346689" y="3717032"/>
                <a:ext cx="614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689" y="3717032"/>
                <a:ext cx="614893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97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645504" y="2305311"/>
                <a:ext cx="6489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504" y="2305311"/>
                <a:ext cx="648946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12150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637109" y="2325165"/>
                <a:ext cx="6489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109" y="2325165"/>
                <a:ext cx="64894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1321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440653" y="3140968"/>
                <a:ext cx="6489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653" y="3140968"/>
                <a:ext cx="648946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1215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23528" y="2060848"/>
                <a:ext cx="614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614893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1980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619672" y="980728"/>
                <a:ext cx="614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980728"/>
                <a:ext cx="61489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849550" y="1659037"/>
                <a:ext cx="614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50" y="1659037"/>
                <a:ext cx="614893" cy="369332"/>
              </a:xfrm>
              <a:prstGeom prst="rect">
                <a:avLst/>
              </a:prstGeom>
              <a:blipFill rotWithShape="1">
                <a:blip r:embed="rId13"/>
                <a:stretch>
                  <a:fillRect r="-1980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174998" y="1907540"/>
                <a:ext cx="614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98" y="1907540"/>
                <a:ext cx="614893" cy="369332"/>
              </a:xfrm>
              <a:prstGeom prst="rect">
                <a:avLst/>
              </a:prstGeom>
              <a:blipFill rotWithShape="1">
                <a:blip r:embed="rId14"/>
                <a:stretch>
                  <a:fillRect r="-990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524063" y="2327103"/>
            <a:ext cx="632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438741" y="2280983"/>
            <a:ext cx="632933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kumimoji="0"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574470" y="2283799"/>
            <a:ext cx="632933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kumimoji="0"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857945" y="2385806"/>
            <a:ext cx="530479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kumimoji="0"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180136" y="3429000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Modulation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60296" y="3307039"/>
            <a:ext cx="1649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Demodulation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178727" y="1277681"/>
                <a:ext cx="1405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zh-TW" b="0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𝑅𝑥</m:t>
                    </m:r>
                  </m:oMath>
                </a14:m>
                <a:r>
                  <a:rPr kumimoji="0" lang="en-US" altLang="zh-TW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Receiver</a:t>
                </a:r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727" y="1277681"/>
                <a:ext cx="1405128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10000" r="-3043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417464" y="1340768"/>
                <a:ext cx="1697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zh-TW" b="0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kumimoji="0" lang="en-US" altLang="zh-TW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kumimoji="0" lang="en-US" altLang="zh-TW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 Transmitter</a:t>
                </a:r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64" y="1340768"/>
                <a:ext cx="1697388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9836" r="-3237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3518633" y="4162934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channel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52120" y="3316922"/>
            <a:ext cx="112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equalizer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99992" y="1084674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front-end filter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5436096" y="3645024"/>
                <a:ext cx="2073483" cy="468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)≈</m:t>
                      </m:r>
                      <m:sSubSup>
                        <m:sSubSupPr>
                          <m:ctrlPr>
                            <a:rPr lang="zh-TW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zh-TW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645024"/>
                <a:ext cx="2073483" cy="468911"/>
              </a:xfrm>
              <a:prstGeom prst="rect">
                <a:avLst/>
              </a:prstGeom>
              <a:blipFill rotWithShape="1">
                <a:blip r:embed="rId17"/>
                <a:stretch>
                  <a:fillRect l="-588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13254" y="6005073"/>
            <a:ext cx="864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157908" y="5635741"/>
                <a:ext cx="6880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kumimoji="0"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kumimoji="0"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kumimoji="0"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08" y="5635741"/>
                <a:ext cx="688009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51025"/>
            <a:ext cx="75263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字方塊 2"/>
          <p:cNvSpPr txBox="1">
            <a:spLocks noChangeArrowheads="1"/>
          </p:cNvSpPr>
          <p:nvPr/>
        </p:nvSpPr>
        <p:spPr bwMode="auto">
          <a:xfrm>
            <a:off x="7092950" y="188913"/>
            <a:ext cx="1850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p.69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kumimoji="0" lang="zh-TW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950" y="225425"/>
            <a:ext cx="8963025" cy="1258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0" y="161925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793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9350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1392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1849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23066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27638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8.2 Pulse Modulation and</a:t>
            </a:r>
          </a:p>
          <a:p>
            <a:pPr lvl="4" eaLnBrk="1" hangingPunct="1"/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Time-Division Multiplexing</a:t>
            </a:r>
          </a:p>
        </p:txBody>
      </p:sp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15573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Amplitude Modulation with a pulse train carrier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3" name="物件 6"/>
          <p:cNvGraphicFramePr>
            <a:graphicFrameLocks noChangeAspect="1"/>
          </p:cNvGraphicFramePr>
          <p:nvPr/>
        </p:nvGraphicFramePr>
        <p:xfrm>
          <a:off x="1227138" y="2733675"/>
          <a:ext cx="585628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" name="方程式" r:id="rId3" imgW="2476500" imgH="1447800" progId="Equation.3">
                  <p:embed/>
                </p:oleObj>
              </mc:Choice>
              <mc:Fallback>
                <p:oleObj name="方程式" r:id="rId3" imgW="2476500" imgH="14478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733675"/>
                        <a:ext cx="585628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矩形 8"/>
          <p:cNvSpPr>
            <a:spLocks noChangeArrowheads="1"/>
          </p:cNvSpPr>
          <p:nvPr/>
        </p:nvSpPr>
        <p:spPr bwMode="auto">
          <a:xfrm>
            <a:off x="0" y="213360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8.23, 8.24, p.602, 603 of text</a:t>
            </a:r>
          </a:p>
        </p:txBody>
      </p:sp>
      <p:sp>
        <p:nvSpPr>
          <p:cNvPr id="32775" name="矩形 10"/>
          <p:cNvSpPr>
            <a:spLocks noChangeArrowheads="1"/>
          </p:cNvSpPr>
          <p:nvPr/>
        </p:nvSpPr>
        <p:spPr bwMode="auto">
          <a:xfrm>
            <a:off x="0" y="594995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90000"/>
              </a:lnSpc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lowpass filter gives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if sampling theorem is satisfied, </a:t>
            </a:r>
            <a:r>
              <a:rPr kumimoji="0" lang="el-GR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 2</a:t>
            </a:r>
            <a:r>
              <a:rPr kumimoji="0" lang="el-GR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ω</a:t>
            </a:r>
            <a:r>
              <a:rPr kumimoji="0" lang="en-US" altLang="zh-TW" sz="28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488237" cy="65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0" y="2008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</a:t>
            </a:r>
            <a:r>
              <a:rPr kumimoji="0" lang="en-US" altLang="zh-TW" sz="4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(p.19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826246" cy="368274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07904" y="1556792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(any other pulse shape)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323528" y="1917655"/>
            <a:ext cx="593464" cy="4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20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>
                <a:spLocks noChangeArrowheads="1"/>
              </p:cNvSpPr>
              <p:nvPr/>
            </p:nvSpPr>
            <p:spPr bwMode="auto">
              <a:xfrm>
                <a:off x="1530264" y="1916832"/>
                <a:ext cx="744371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2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2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TW" sz="2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2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0264" y="1916832"/>
                <a:ext cx="744371" cy="456985"/>
              </a:xfrm>
              <a:prstGeom prst="rect">
                <a:avLst/>
              </a:prstGeom>
              <a:blipFill rotWithShape="1">
                <a:blip r:embed="rId3"/>
                <a:stretch>
                  <a:fillRect t="-8000" r="-9836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>
                <a:spLocks noChangeArrowheads="1"/>
              </p:cNvSpPr>
              <p:nvPr/>
            </p:nvSpPr>
            <p:spPr bwMode="auto">
              <a:xfrm>
                <a:off x="1619672" y="2350041"/>
                <a:ext cx="690445" cy="423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0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TW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350041"/>
                <a:ext cx="690445" cy="423770"/>
              </a:xfrm>
              <a:prstGeom prst="rect">
                <a:avLst/>
              </a:prstGeom>
              <a:blipFill rotWithShape="1">
                <a:blip r:embed="rId4"/>
                <a:stretch>
                  <a:fillRect t="-7246" r="-8850" b="-20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1944838" y="2668850"/>
            <a:ext cx="538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2051720" y="3172906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4460818" y="2852936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827584" y="347770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>
                <a:spLocks noChangeArrowheads="1"/>
              </p:cNvSpPr>
              <p:nvPr/>
            </p:nvSpPr>
            <p:spPr bwMode="auto">
              <a:xfrm>
                <a:off x="1115616" y="3790201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790201"/>
                <a:ext cx="391133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007475" y="1844824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475" y="1844824"/>
                <a:ext cx="628421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971" r="-16505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>
                <a:spLocks noChangeArrowheads="1"/>
              </p:cNvSpPr>
              <p:nvPr/>
            </p:nvSpPr>
            <p:spPr bwMode="auto">
              <a:xfrm>
                <a:off x="5549019" y="2031175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9019" y="2031175"/>
                <a:ext cx="39113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6"/>
          <p:cNvSpPr txBox="1">
            <a:spLocks noChangeArrowheads="1"/>
          </p:cNvSpPr>
          <p:nvPr/>
        </p:nvSpPr>
        <p:spPr bwMode="auto">
          <a:xfrm>
            <a:off x="7112247" y="214559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3195792" y="306275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>
                <a:spLocks noChangeArrowheads="1"/>
              </p:cNvSpPr>
              <p:nvPr/>
            </p:nvSpPr>
            <p:spPr bwMode="auto">
              <a:xfrm>
                <a:off x="3460787" y="3310385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87" y="3310385"/>
                <a:ext cx="39113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6"/>
          <p:cNvSpPr txBox="1">
            <a:spLocks noChangeArrowheads="1"/>
          </p:cNvSpPr>
          <p:nvPr/>
        </p:nvSpPr>
        <p:spPr bwMode="auto">
          <a:xfrm>
            <a:off x="6061928" y="2958812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491880" y="3645024"/>
                <a:ext cx="434989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645024"/>
                <a:ext cx="434989" cy="5533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4211960" y="2348880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659916" y="3142129"/>
                <a:ext cx="576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916" y="3142129"/>
                <a:ext cx="57638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7409985" y="3142129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053785" y="317290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785" y="3172906"/>
                <a:ext cx="36004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6"/>
          <p:cNvSpPr txBox="1">
            <a:spLocks noChangeArrowheads="1"/>
          </p:cNvSpPr>
          <p:nvPr/>
        </p:nvSpPr>
        <p:spPr bwMode="auto">
          <a:xfrm>
            <a:off x="8510200" y="3022353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712010" y="3420533"/>
                <a:ext cx="43498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10" y="3420533"/>
                <a:ext cx="434989" cy="6109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303619" y="350100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619" y="3501008"/>
                <a:ext cx="412397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624099" y="350100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099" y="3501008"/>
                <a:ext cx="412397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815787" y="3429000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87" y="3429000"/>
                <a:ext cx="41239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084168" y="3649296"/>
                <a:ext cx="575748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649296"/>
                <a:ext cx="575748" cy="7283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8576305" y="414908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305" y="4149080"/>
                <a:ext cx="460191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39952" y="393421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934217"/>
                <a:ext cx="46019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380667" y="4174481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67" y="4174481"/>
                <a:ext cx="460191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691680" y="3862209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62209"/>
                <a:ext cx="864096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709" r="-922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5465769" y="4366265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sp>
        <p:nvSpPr>
          <p:cNvPr id="37" name="矩形 36"/>
          <p:cNvSpPr/>
          <p:nvPr/>
        </p:nvSpPr>
        <p:spPr>
          <a:xfrm>
            <a:off x="3661297" y="5264229"/>
            <a:ext cx="330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5351349" y="5001598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49" y="5001598"/>
                <a:ext cx="460191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3767173" y="5517232"/>
                <a:ext cx="434989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173" y="5517232"/>
                <a:ext cx="434989" cy="7261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>
                <a:spLocks noChangeArrowheads="1"/>
              </p:cNvSpPr>
              <p:nvPr/>
            </p:nvSpPr>
            <p:spPr bwMode="auto">
              <a:xfrm>
                <a:off x="1501057" y="4757082"/>
                <a:ext cx="1116075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1057" y="4757082"/>
                <a:ext cx="1116075" cy="456985"/>
              </a:xfrm>
              <a:prstGeom prst="rect">
                <a:avLst/>
              </a:prstGeom>
              <a:blipFill rotWithShape="1">
                <a:blip r:embed="rId23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988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5250"/>
            <a:ext cx="5256213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"/>
          <p:cNvSpPr>
            <a:spLocks noChangeArrowheads="1"/>
          </p:cNvSpPr>
          <p:nvPr/>
        </p:nvSpPr>
        <p:spPr bwMode="auto">
          <a:xfrm>
            <a:off x="0" y="981075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  <a:buFont typeface="Arial" charset="0"/>
              <a:buChar char="–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remains true as long as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is periodic, represented by a sequence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8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Sinusoidal AM is a special case here. Impulse train sampling is the case  </a:t>
            </a:r>
            <a:r>
              <a:rPr kumimoji="0" lang="en-US" altLang="zh-TW" sz="2800">
                <a:solidFill>
                  <a:srgbClr val="000000"/>
                </a:solidFill>
                <a:latin typeface="Arial" charset="0"/>
                <a:cs typeface="Arial" charset="0"/>
              </a:rPr>
              <a:t>∆ </a:t>
            </a:r>
            <a:r>
              <a:rPr kumimoji="0" lang="en-US" altLang="zh-TW" sz="280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→ 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</a:t>
            </a: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0" y="2921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Amplitude Modulation with a pulse train carrier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矩形 8"/>
          <p:cNvSpPr>
            <a:spLocks noChangeArrowheads="1"/>
          </p:cNvSpPr>
          <p:nvPr/>
        </p:nvSpPr>
        <p:spPr bwMode="auto">
          <a:xfrm>
            <a:off x="0" y="324008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Pulse-Amplitude 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932238"/>
            <a:ext cx="9144000" cy="11842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pulse amplitudes corresponds to the sample values</a:t>
            </a:r>
          </a:p>
          <a:p>
            <a:pPr marL="1116000" lvl="2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example : rectangular pulses (sample-and-hold)</a:t>
            </a:r>
          </a:p>
        </p:txBody>
      </p:sp>
      <p:sp>
        <p:nvSpPr>
          <p:cNvPr id="36870" name="矩形 10"/>
          <p:cNvSpPr>
            <a:spLocks noChangeArrowheads="1"/>
          </p:cNvSpPr>
          <p:nvPr/>
        </p:nvSpPr>
        <p:spPr bwMode="auto">
          <a:xfrm>
            <a:off x="0" y="53006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8.26, p.606 of text</a:t>
            </a:r>
          </a:p>
        </p:txBody>
      </p:sp>
      <p:sp>
        <p:nvSpPr>
          <p:cNvPr id="36871" name="矩形 11"/>
          <p:cNvSpPr>
            <a:spLocks noChangeArrowheads="1"/>
          </p:cNvSpPr>
          <p:nvPr/>
        </p:nvSpPr>
        <p:spPr bwMode="auto">
          <a:xfrm>
            <a:off x="0" y="5900738"/>
            <a:ext cx="91440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90000"/>
              </a:lnSpc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theorem applies.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629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0" y="2008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(p.20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054035" cy="5098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19672" y="1124744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24744"/>
                <a:ext cx="628421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1553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>
                <a:spLocks noChangeArrowheads="1"/>
              </p:cNvSpPr>
              <p:nvPr/>
            </p:nvSpPr>
            <p:spPr bwMode="auto">
              <a:xfrm>
                <a:off x="2051720" y="1196752"/>
                <a:ext cx="3600400" cy="913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𝑛𝑇</m:t>
                          </m:r>
                        </m:e>
                      </m:d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𝑝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𝑛𝑇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1196752"/>
                <a:ext cx="3600400" cy="9139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727555" y="1810956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555" y="1810956"/>
                <a:ext cx="628421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1538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169558" y="2350041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558" y="2350041"/>
                <a:ext cx="314210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44518" y="2574532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18" y="2574532"/>
                <a:ext cx="31421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961" r="-137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>
                <a:spLocks noChangeArrowheads="1"/>
              </p:cNvSpPr>
              <p:nvPr/>
            </p:nvSpPr>
            <p:spPr bwMode="auto">
              <a:xfrm>
                <a:off x="1619672" y="2780928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780928"/>
                <a:ext cx="39113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753734" y="2566065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34" y="2566065"/>
                <a:ext cx="314210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64088" y="2519375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519375"/>
                <a:ext cx="31421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282126" y="2536309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26" y="2536309"/>
                <a:ext cx="314210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>
                <a:spLocks noChangeArrowheads="1"/>
              </p:cNvSpPr>
              <p:nvPr/>
            </p:nvSpPr>
            <p:spPr bwMode="auto">
              <a:xfrm>
                <a:off x="6790089" y="1539858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0089" y="1539858"/>
                <a:ext cx="391133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88928" y="2628445"/>
                <a:ext cx="314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28" y="2628445"/>
                <a:ext cx="314210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419872" y="2854097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854097"/>
                <a:ext cx="412397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743779" y="278092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779" y="2780928"/>
                <a:ext cx="41239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120043" y="2636912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43" y="2636912"/>
                <a:ext cx="412397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7452320" y="1556792"/>
            <a:ext cx="169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(any other </a:t>
            </a:r>
          </a:p>
          <a:p>
            <a:r>
              <a:rPr kumimoji="0"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pulse shape)</a:t>
            </a:r>
            <a:endParaRPr kumimoji="0" lang="en-US" altLang="zh-TW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153590" y="2886804"/>
                <a:ext cx="434989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590" y="2886804"/>
                <a:ext cx="434989" cy="55335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195736" y="2998113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98113"/>
                <a:ext cx="864096" cy="430887"/>
              </a:xfrm>
              <a:prstGeom prst="rect">
                <a:avLst/>
              </a:prstGeom>
              <a:blipFill rotWithShape="1">
                <a:blip r:embed="rId18"/>
                <a:stretch>
                  <a:fillRect r="-105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>
                <a:spLocks noChangeArrowheads="1"/>
              </p:cNvSpPr>
              <p:nvPr/>
            </p:nvSpPr>
            <p:spPr bwMode="auto">
              <a:xfrm>
                <a:off x="2082259" y="4149080"/>
                <a:ext cx="1116075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259" y="4149080"/>
                <a:ext cx="1116075" cy="456985"/>
              </a:xfrm>
              <a:prstGeom prst="rect">
                <a:avLst/>
              </a:prstGeom>
              <a:blipFill rotWithShape="1">
                <a:blip r:embed="rId19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419872" y="3606884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606884"/>
                <a:ext cx="460191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5580112" y="342900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429000"/>
                <a:ext cx="460191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784217" y="342900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17" y="3429000"/>
                <a:ext cx="460191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452636" y="2924944"/>
                <a:ext cx="575748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36" y="2924944"/>
                <a:ext cx="575748" cy="67050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4067944" y="4743239"/>
            <a:ext cx="330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4139952" y="5981218"/>
            <a:ext cx="330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66684" y="5156188"/>
                <a:ext cx="43498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84" y="5156188"/>
                <a:ext cx="434989" cy="61093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508104" y="4535682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535682"/>
                <a:ext cx="460191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5292080" y="573441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734417"/>
                <a:ext cx="460191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4385649" y="5950441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49" y="5950441"/>
                <a:ext cx="504056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422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0" y="2984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Time-Division Multiplexing (TDM)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矩形 2"/>
          <p:cNvSpPr>
            <a:spLocks noChangeArrowheads="1"/>
          </p:cNvSpPr>
          <p:nvPr/>
        </p:nvSpPr>
        <p:spPr bwMode="auto">
          <a:xfrm>
            <a:off x="0" y="990600"/>
            <a:ext cx="9144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signal allocated with a time slot in a period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 signals transmitted simultaneously over a single channel using a single set of facilities</a:t>
            </a:r>
          </a:p>
        </p:txBody>
      </p:sp>
      <p:sp>
        <p:nvSpPr>
          <p:cNvPr id="39940" name="矩形 3"/>
          <p:cNvSpPr>
            <a:spLocks noChangeArrowheads="1"/>
          </p:cNvSpPr>
          <p:nvPr/>
        </p:nvSpPr>
        <p:spPr bwMode="auto">
          <a:xfrm>
            <a:off x="0" y="28606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8.25, 8.27, p.605, 606 of text</a:t>
            </a:r>
          </a:p>
        </p:txBody>
      </p:sp>
      <p:sp>
        <p:nvSpPr>
          <p:cNvPr id="39941" name="矩形 3"/>
          <p:cNvSpPr>
            <a:spLocks noChangeArrowheads="1"/>
          </p:cNvSpPr>
          <p:nvPr/>
        </p:nvSpPr>
        <p:spPr bwMode="auto">
          <a:xfrm>
            <a:off x="1588" y="37893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 mixed in frequency domain but separated in time domain.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5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Division Multiplexing (TDM)</a:t>
            </a:r>
            <a:endParaRPr kumimoji="0" lang="zh-TW" alt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2613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051720" y="1546274"/>
                <a:ext cx="1368152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rtlCol="0">
                <a:spAutoFit/>
              </a:bodyPr>
              <a:lstStyle/>
              <a:p>
                <a:r>
                  <a:rPr lang="en-US" altLang="zh-TW" sz="2600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546274"/>
                <a:ext cx="1368152" cy="4462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211960" y="1905784"/>
                <a:ext cx="1368152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rtlCol="0">
                <a:spAutoFit/>
              </a:bodyPr>
              <a:lstStyle/>
              <a:p>
                <a:r>
                  <a:rPr lang="en-US" altLang="zh-TW" sz="2600" b="0" dirty="0" smtClean="0">
                    <a:solidFill>
                      <a:srgbClr val="00206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05784"/>
                <a:ext cx="1368152" cy="4462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084168" y="2636912"/>
                <a:ext cx="1368152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rtlCol="0">
                <a:spAutoFit/>
              </a:bodyPr>
              <a:lstStyle/>
              <a:p>
                <a:r>
                  <a:rPr lang="en-US" altLang="zh-TW" sz="2600" b="0" dirty="0" smtClean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636912"/>
                <a:ext cx="1368152" cy="44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185603" y="4941168"/>
                <a:ext cx="399597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603" y="4941168"/>
                <a:ext cx="399597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950" y="225425"/>
            <a:ext cx="8963025" cy="1258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0" y="161925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793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8.1 Amplitude Modulation (AM) and Frequency-Division Multiplexing (FDM)</a:t>
            </a: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0" y="22764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矩形 25"/>
          <p:cNvSpPr>
            <a:spLocks noChangeArrowheads="1"/>
          </p:cNvSpPr>
          <p:nvPr/>
        </p:nvSpPr>
        <p:spPr bwMode="auto">
          <a:xfrm>
            <a:off x="0" y="1412875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 Exponential Carrier</a:t>
            </a:r>
          </a:p>
        </p:txBody>
      </p:sp>
      <p:grpSp>
        <p:nvGrpSpPr>
          <p:cNvPr id="5126" name="群組 11"/>
          <p:cNvGrpSpPr>
            <a:grpSpLocks/>
          </p:cNvGrpSpPr>
          <p:nvPr/>
        </p:nvGrpSpPr>
        <p:grpSpPr bwMode="auto">
          <a:xfrm>
            <a:off x="0" y="2919413"/>
            <a:ext cx="9144000" cy="2376487"/>
            <a:chOff x="0" y="2919611"/>
            <a:chExt cx="9144000" cy="2376487"/>
          </a:xfrm>
        </p:grpSpPr>
        <p:graphicFrame>
          <p:nvGraphicFramePr>
            <p:cNvPr id="5130" name="物件 4"/>
            <p:cNvGraphicFramePr>
              <a:graphicFrameLocks noChangeAspect="1"/>
            </p:cNvGraphicFramePr>
            <p:nvPr/>
          </p:nvGraphicFramePr>
          <p:xfrm>
            <a:off x="1082675" y="2919611"/>
            <a:ext cx="5262563" cy="2376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4" name="方程式" r:id="rId4" imgW="2273300" imgH="1117600" progId="Equation.3">
                    <p:embed/>
                  </p:oleObj>
                </mc:Choice>
                <mc:Fallback>
                  <p:oleObj name="方程式" r:id="rId4" imgW="2273300" imgH="11176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2675" y="2919611"/>
                          <a:ext cx="5262563" cy="2376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1" name="矩形 6"/>
            <p:cNvSpPr>
              <a:spLocks noChangeArrowheads="1"/>
            </p:cNvSpPr>
            <p:nvPr/>
          </p:nvSpPr>
          <p:spPr bwMode="auto">
            <a:xfrm>
              <a:off x="0" y="3336706"/>
              <a:ext cx="91440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8716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3" eaLnBrk="1" hangingPunct="1">
                <a:buSzPct val="70000"/>
              </a:pPr>
              <a:r>
                <a:rPr kumimoji="0"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information-bearing signal</a:t>
              </a:r>
            </a:p>
          </p:txBody>
        </p:sp>
      </p:grpSp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0" y="53959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8" name="物件 9"/>
          <p:cNvGraphicFramePr>
            <a:graphicFrameLocks noChangeAspect="1"/>
          </p:cNvGraphicFramePr>
          <p:nvPr/>
        </p:nvGraphicFramePr>
        <p:xfrm>
          <a:off x="952500" y="6021388"/>
          <a:ext cx="39862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方程式" r:id="rId6" imgW="1600200" imgH="228600" progId="Equation.3">
                  <p:embed/>
                </p:oleObj>
              </mc:Choice>
              <mc:Fallback>
                <p:oleObj name="方程式" r:id="rId6" imgW="1600200" imgH="2286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6021388"/>
                        <a:ext cx="39862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矩形 10"/>
          <p:cNvSpPr>
            <a:spLocks noChangeArrowheads="1"/>
          </p:cNvSpPr>
          <p:nvPr/>
        </p:nvSpPr>
        <p:spPr bwMode="auto">
          <a:xfrm>
            <a:off x="0" y="6351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539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8.1, p.584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17475"/>
            <a:ext cx="61753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8074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0" y="2873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Intersymbol interference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矩形 3"/>
          <p:cNvSpPr>
            <a:spLocks noChangeArrowheads="1"/>
          </p:cNvSpPr>
          <p:nvPr/>
        </p:nvSpPr>
        <p:spPr bwMode="auto">
          <a:xfrm>
            <a:off x="0" y="9080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600"/>
              </a:spcBef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pulses distorted during transmission and causing interference to adjacent symbols</a:t>
            </a:r>
          </a:p>
        </p:txBody>
      </p:sp>
      <p:sp>
        <p:nvSpPr>
          <p:cNvPr id="44036" name="矩形 6"/>
          <p:cNvSpPr>
            <a:spLocks noChangeArrowheads="1"/>
          </p:cNvSpPr>
          <p:nvPr/>
        </p:nvSpPr>
        <p:spPr bwMode="auto">
          <a:xfrm>
            <a:off x="0" y="55165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8.30, 609 of text</a:t>
            </a:r>
          </a:p>
        </p:txBody>
      </p:sp>
      <p:grpSp>
        <p:nvGrpSpPr>
          <p:cNvPr id="44037" name="群組 5"/>
          <p:cNvGrpSpPr>
            <a:grpSpLocks/>
          </p:cNvGrpSpPr>
          <p:nvPr/>
        </p:nvGrpSpPr>
        <p:grpSpPr bwMode="auto">
          <a:xfrm>
            <a:off x="0" y="4311650"/>
            <a:ext cx="9144000" cy="1019175"/>
            <a:chOff x="0" y="4468440"/>
            <a:chExt cx="9144000" cy="1019175"/>
          </a:xfrm>
        </p:grpSpPr>
        <p:sp>
          <p:nvSpPr>
            <p:cNvPr id="44042" name="矩形 9"/>
            <p:cNvSpPr>
              <a:spLocks noChangeArrowheads="1"/>
            </p:cNvSpPr>
            <p:nvPr/>
          </p:nvSpPr>
          <p:spPr bwMode="auto">
            <a:xfrm>
              <a:off x="0" y="4697629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10795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SzPct val="7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(1)</a:t>
              </a:r>
            </a:p>
          </p:txBody>
        </p:sp>
        <p:graphicFrame>
          <p:nvGraphicFramePr>
            <p:cNvPr id="44043" name="物件 10"/>
            <p:cNvGraphicFramePr>
              <a:graphicFrameLocks noChangeAspect="1"/>
            </p:cNvGraphicFramePr>
            <p:nvPr/>
          </p:nvGraphicFramePr>
          <p:xfrm>
            <a:off x="1868041" y="4468440"/>
            <a:ext cx="2847975" cy="1019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06" name="方程式" r:id="rId3" imgW="1143000" imgH="444500" progId="Equation.3">
                    <p:embed/>
                  </p:oleObj>
                </mc:Choice>
                <mc:Fallback>
                  <p:oleObj name="方程式" r:id="rId3" imgW="1143000" imgH="444500" progId="Equation.3">
                    <p:embed/>
                    <p:pic>
                      <p:nvPicPr>
                        <p:cNvPr id="0" name="物件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8041" y="4468440"/>
                          <a:ext cx="2847975" cy="1019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38" name="矩形 11"/>
          <p:cNvSpPr>
            <a:spLocks noChangeArrowheads="1"/>
          </p:cNvSpPr>
          <p:nvPr/>
        </p:nvSpPr>
        <p:spPr bwMode="auto">
          <a:xfrm>
            <a:off x="0" y="19891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8.28, 607 of text</a:t>
            </a:r>
          </a:p>
        </p:txBody>
      </p:sp>
      <p:grpSp>
        <p:nvGrpSpPr>
          <p:cNvPr id="44039" name="群組 4"/>
          <p:cNvGrpSpPr>
            <a:grpSpLocks/>
          </p:cNvGrpSpPr>
          <p:nvPr/>
        </p:nvGrpSpPr>
        <p:grpSpPr bwMode="auto">
          <a:xfrm>
            <a:off x="0" y="2738438"/>
            <a:ext cx="9144000" cy="1152525"/>
            <a:chOff x="0" y="3212976"/>
            <a:chExt cx="9144000" cy="1152128"/>
          </a:xfrm>
        </p:grpSpPr>
        <p:graphicFrame>
          <p:nvGraphicFramePr>
            <p:cNvPr id="44040" name="物件 8"/>
            <p:cNvGraphicFramePr>
              <a:graphicFrameLocks noChangeAspect="1"/>
            </p:cNvGraphicFramePr>
            <p:nvPr/>
          </p:nvGraphicFramePr>
          <p:xfrm>
            <a:off x="1198257" y="3869804"/>
            <a:ext cx="506253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07" name="方程式" r:id="rId5" imgW="2032000" imgH="215900" progId="Equation.3">
                    <p:embed/>
                  </p:oleObj>
                </mc:Choice>
                <mc:Fallback>
                  <p:oleObj name="方程式" r:id="rId5" imgW="2032000" imgH="215900" progId="Equation.3">
                    <p:embed/>
                    <p:pic>
                      <p:nvPicPr>
                        <p:cNvPr id="0" name="物件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257" y="3869804"/>
                          <a:ext cx="506253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1" name="矩形 2"/>
            <p:cNvSpPr>
              <a:spLocks noChangeArrowheads="1"/>
            </p:cNvSpPr>
            <p:nvPr/>
          </p:nvSpPr>
          <p:spPr bwMode="auto">
            <a:xfrm>
              <a:off x="0" y="3212976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144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2" eaLnBrk="1" hangingPunct="1">
                <a:buSzPct val="10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Pulses with zero intersymbol interference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833563"/>
            <a:ext cx="86391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Intersymbol Interference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05400" y="2403475"/>
            <a:ext cx="3930650" cy="138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184150" lvl="2">
              <a:buSzPct val="100000"/>
              <a:defRPr/>
            </a:pPr>
            <a:r>
              <a:rPr kumimoji="0" lang="en-US" altLang="zh-TW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the sample values rather than pulse shapes to be transmitted</a:t>
            </a:r>
          </a:p>
        </p:txBody>
      </p:sp>
      <p:sp>
        <p:nvSpPr>
          <p:cNvPr id="45061" name="矩形 4"/>
          <p:cNvSpPr>
            <a:spLocks noChangeArrowheads="1"/>
          </p:cNvSpPr>
          <p:nvPr/>
        </p:nvSpPr>
        <p:spPr bwMode="auto">
          <a:xfrm>
            <a:off x="5148263" y="3862388"/>
            <a:ext cx="3887787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841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Distortionless transmission via distorted channels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450" y="4437063"/>
            <a:ext cx="2376488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546100" lvl="2">
              <a:buSzPct val="100000"/>
              <a:defRPr/>
            </a:pPr>
            <a:r>
              <a:rPr kumimoji="0"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intersymbol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interference</a:t>
            </a:r>
          </a:p>
          <a:p>
            <a:pPr marL="546100" lvl="2">
              <a:buSzPct val="100000"/>
              <a:defRPr/>
            </a:pPr>
            <a:endParaRPr kumimoji="0"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03350" y="1747838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[1]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327275" y="2009775"/>
            <a:ext cx="85566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[2]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03575" y="2303463"/>
            <a:ext cx="85566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770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88913"/>
            <a:ext cx="65833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6"/>
          <p:cNvSpPr>
            <a:spLocks noChangeArrowheads="1"/>
          </p:cNvSpPr>
          <p:nvPr/>
        </p:nvSpPr>
        <p:spPr bwMode="auto">
          <a:xfrm>
            <a:off x="0" y="6351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8.31, 610 of text</a:t>
            </a:r>
          </a:p>
        </p:txBody>
      </p:sp>
      <p:graphicFrame>
        <p:nvGraphicFramePr>
          <p:cNvPr id="4813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503230"/>
              </p:ext>
            </p:extLst>
          </p:nvPr>
        </p:nvGraphicFramePr>
        <p:xfrm>
          <a:off x="1419225" y="5289550"/>
          <a:ext cx="73723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1" name="方程式" r:id="rId3" imgW="2958840" imgH="457200" progId="Equation.3">
                  <p:embed/>
                </p:oleObj>
              </mc:Choice>
              <mc:Fallback>
                <p:oleObj name="方程式" r:id="rId3" imgW="2958840" imgH="457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5289550"/>
                        <a:ext cx="73723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2" name="群組 8"/>
          <p:cNvGrpSpPr>
            <a:grpSpLocks/>
          </p:cNvGrpSpPr>
          <p:nvPr/>
        </p:nvGrpSpPr>
        <p:grpSpPr bwMode="auto">
          <a:xfrm>
            <a:off x="0" y="4465638"/>
            <a:ext cx="9144000" cy="873125"/>
            <a:chOff x="0" y="4843206"/>
            <a:chExt cx="9144000" cy="873125"/>
          </a:xfrm>
        </p:grpSpPr>
        <p:sp>
          <p:nvSpPr>
            <p:cNvPr id="48141" name="矩形 7"/>
            <p:cNvSpPr>
              <a:spLocks noChangeArrowheads="1"/>
            </p:cNvSpPr>
            <p:nvPr/>
          </p:nvSpPr>
          <p:spPr bwMode="auto">
            <a:xfrm>
              <a:off x="0" y="4941168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11874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SzPct val="70000"/>
              </a:pP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zh-TW" sz="2800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jw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 with odd symmetry about </a:t>
              </a:r>
            </a:p>
          </p:txBody>
        </p:sp>
        <p:graphicFrame>
          <p:nvGraphicFramePr>
            <p:cNvPr id="48142" name="物件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9524135"/>
                </p:ext>
              </p:extLst>
            </p:nvPr>
          </p:nvGraphicFramePr>
          <p:xfrm>
            <a:off x="6138863" y="4843206"/>
            <a:ext cx="727075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72" name="方程式" r:id="rId5" imgW="291960" imgH="380880" progId="Equation.3">
                    <p:embed/>
                  </p:oleObj>
                </mc:Choice>
                <mc:Fallback>
                  <p:oleObj name="方程式" r:id="rId5" imgW="291960" imgH="38088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8863" y="4843206"/>
                          <a:ext cx="727075" cy="87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133" name="群組 5"/>
          <p:cNvGrpSpPr>
            <a:grpSpLocks/>
          </p:cNvGrpSpPr>
          <p:nvPr/>
        </p:nvGrpSpPr>
        <p:grpSpPr bwMode="auto">
          <a:xfrm>
            <a:off x="0" y="2174875"/>
            <a:ext cx="9144000" cy="2270125"/>
            <a:chOff x="0" y="1567486"/>
            <a:chExt cx="9144000" cy="2269657"/>
          </a:xfrm>
        </p:grpSpPr>
        <p:sp>
          <p:nvSpPr>
            <p:cNvPr id="48138" name="矩形 9"/>
            <p:cNvSpPr>
              <a:spLocks noChangeArrowheads="1"/>
            </p:cNvSpPr>
            <p:nvPr/>
          </p:nvSpPr>
          <p:spPr bwMode="auto">
            <a:xfrm>
              <a:off x="0" y="1700808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10795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SzPct val="7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(2)</a:t>
              </a:r>
            </a:p>
          </p:txBody>
        </p:sp>
        <p:graphicFrame>
          <p:nvGraphicFramePr>
            <p:cNvPr id="48139" name="物件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4500071"/>
                </p:ext>
              </p:extLst>
            </p:nvPr>
          </p:nvGraphicFramePr>
          <p:xfrm>
            <a:off x="1998663" y="1567486"/>
            <a:ext cx="5695950" cy="2269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73" name="方程式" r:id="rId7" imgW="2286000" imgH="990360" progId="Equation.3">
                    <p:embed/>
                  </p:oleObj>
                </mc:Choice>
                <mc:Fallback>
                  <p:oleObj name="方程式" r:id="rId7" imgW="2286000" imgH="990360" progId="Equation.3">
                    <p:embed/>
                    <p:pic>
                      <p:nvPicPr>
                        <p:cNvPr id="0" name="物件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8663" y="1567486"/>
                          <a:ext cx="5695950" cy="22696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0" name="AutoShape 18"/>
            <p:cNvSpPr>
              <a:spLocks/>
            </p:cNvSpPr>
            <p:nvPr/>
          </p:nvSpPr>
          <p:spPr bwMode="auto">
            <a:xfrm>
              <a:off x="3347864" y="1885441"/>
              <a:ext cx="144000" cy="1655659"/>
            </a:xfrm>
            <a:prstGeom prst="leftBracket">
              <a:avLst>
                <a:gd name="adj" fmla="val 99985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kumimoji="0" lang="zh-TW" altLang="en-US" dirty="0"/>
            </a:p>
          </p:txBody>
        </p:sp>
      </p:grpSp>
      <p:grpSp>
        <p:nvGrpSpPr>
          <p:cNvPr id="48134" name="群組 12"/>
          <p:cNvGrpSpPr>
            <a:grpSpLocks/>
          </p:cNvGrpSpPr>
          <p:nvPr/>
        </p:nvGrpSpPr>
        <p:grpSpPr bwMode="auto">
          <a:xfrm>
            <a:off x="0" y="908050"/>
            <a:ext cx="9144000" cy="1152525"/>
            <a:chOff x="0" y="3212976"/>
            <a:chExt cx="9144000" cy="1152128"/>
          </a:xfrm>
        </p:grpSpPr>
        <p:graphicFrame>
          <p:nvGraphicFramePr>
            <p:cNvPr id="48136" name="物件 13"/>
            <p:cNvGraphicFramePr>
              <a:graphicFrameLocks noChangeAspect="1"/>
            </p:cNvGraphicFramePr>
            <p:nvPr/>
          </p:nvGraphicFramePr>
          <p:xfrm>
            <a:off x="1198257" y="3869804"/>
            <a:ext cx="506253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74" name="方程式" r:id="rId9" imgW="2032000" imgH="215900" progId="Equation.3">
                    <p:embed/>
                  </p:oleObj>
                </mc:Choice>
                <mc:Fallback>
                  <p:oleObj name="方程式" r:id="rId9" imgW="2032000" imgH="215900" progId="Equation.3">
                    <p:embed/>
                    <p:pic>
                      <p:nvPicPr>
                        <p:cNvPr id="0" name="物件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257" y="3869804"/>
                          <a:ext cx="506253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7" name="矩形 14"/>
            <p:cNvSpPr>
              <a:spLocks noChangeArrowheads="1"/>
            </p:cNvSpPr>
            <p:nvPr/>
          </p:nvSpPr>
          <p:spPr bwMode="auto">
            <a:xfrm>
              <a:off x="0" y="3212976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144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2" eaLnBrk="1" hangingPunct="1">
                <a:buSzPct val="10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Pulses with zero intersymbol interference</a:t>
              </a:r>
            </a:p>
          </p:txBody>
        </p:sp>
      </p:grpSp>
      <p:sp>
        <p:nvSpPr>
          <p:cNvPr id="48135" name="矩形 15"/>
          <p:cNvSpPr>
            <a:spLocks noChangeArrowheads="1"/>
          </p:cNvSpPr>
          <p:nvPr/>
        </p:nvSpPr>
        <p:spPr bwMode="auto">
          <a:xfrm>
            <a:off x="0" y="2873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Intersymbol interference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2804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04813"/>
            <a:ext cx="216058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2873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Pulse coded modulation (PCM)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979488"/>
            <a:ext cx="9144000" cy="17557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0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binary representation of pulse amplitude (sample values) and binary transmission of signals</a:t>
            </a:r>
          </a:p>
          <a:p>
            <a:pPr marL="1116000" lvl="2"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much more easier to distinguish between 1’s and 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2" y="1406539"/>
            <a:ext cx="7461504" cy="468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511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  <a:blipFill rotWithShape="1">
                <a:blip r:embed="rId5"/>
                <a:stretch>
                  <a:fillRect l="-6838" r="-11966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058806" y="1221873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“1”</a:t>
            </a:r>
            <a:endParaRPr lang="zh-TW" alt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3563888" y="1220400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“0”</a:t>
            </a:r>
            <a:endParaRPr lang="zh-TW" altLang="en-US" sz="2200" dirty="0"/>
          </a:p>
        </p:txBody>
      </p:sp>
      <p:sp>
        <p:nvSpPr>
          <p:cNvPr id="12" name="矩形 11"/>
          <p:cNvSpPr/>
          <p:nvPr/>
        </p:nvSpPr>
        <p:spPr>
          <a:xfrm>
            <a:off x="2750629" y="2659275"/>
            <a:ext cx="1155766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/>
              <a:t> 1     1  0    1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66553" y="2132856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4" name="矩形 13"/>
          <p:cNvSpPr/>
          <p:nvPr/>
        </p:nvSpPr>
        <p:spPr>
          <a:xfrm>
            <a:off x="328287" y="4365104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5" name="矩形 14"/>
          <p:cNvSpPr/>
          <p:nvPr/>
        </p:nvSpPr>
        <p:spPr>
          <a:xfrm>
            <a:off x="1907704" y="1917993"/>
            <a:ext cx="1316258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Transmitter</a:t>
            </a:r>
            <a:endParaRPr lang="zh-TW" altLang="en-US" sz="2200" dirty="0"/>
          </a:p>
        </p:txBody>
      </p:sp>
      <p:sp>
        <p:nvSpPr>
          <p:cNvPr id="16" name="矩形 15"/>
          <p:cNvSpPr/>
          <p:nvPr/>
        </p:nvSpPr>
        <p:spPr>
          <a:xfrm>
            <a:off x="6787314" y="2878563"/>
            <a:ext cx="2078005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channel distortion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noise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6733" r="-27723" b="-15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971600" y="5524008"/>
            <a:ext cx="968214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Decision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  <a:blipFill rotWithShape="1">
                <a:blip r:embed="rId8"/>
                <a:stretch>
                  <a:fillRect l="-7407" r="-12593" b="-136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235634" y="5522400"/>
            <a:ext cx="1043619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equalizer</a:t>
            </a:r>
            <a:endParaRPr lang="zh-TW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3779912" y="5561917"/>
            <a:ext cx="1090875" cy="63793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front-end</a:t>
            </a:r>
          </a:p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filter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]≈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 Transmission</a:t>
            </a:r>
            <a:r>
              <a:rPr kumimoji="0" lang="en-US" altLang="zh-TW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(p.111 of 2.0)</a:t>
            </a:r>
          </a:p>
        </p:txBody>
      </p:sp>
    </p:spTree>
    <p:extLst>
      <p:ext uri="{BB962C8B-B14F-4D97-AF65-F5344CB8AC3E}">
        <p14:creationId xmlns:p14="http://schemas.microsoft.com/office/powerpoint/2010/main" val="874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620713"/>
            <a:ext cx="874077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950" y="225425"/>
            <a:ext cx="8963025" cy="682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2227" name="矩形 2"/>
          <p:cNvSpPr>
            <a:spLocks noChangeArrowheads="1"/>
          </p:cNvSpPr>
          <p:nvPr/>
        </p:nvSpPr>
        <p:spPr bwMode="auto">
          <a:xfrm>
            <a:off x="0" y="1778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793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8.3 Angle/Frequency Modulation</a:t>
            </a:r>
          </a:p>
        </p:txBody>
      </p:sp>
      <p:sp>
        <p:nvSpPr>
          <p:cNvPr id="52228" name="矩形 25"/>
          <p:cNvSpPr>
            <a:spLocks noChangeArrowheads="1"/>
          </p:cNvSpPr>
          <p:nvPr/>
        </p:nvSpPr>
        <p:spPr bwMode="auto">
          <a:xfrm>
            <a:off x="0" y="93980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Angle Modulation</a:t>
            </a:r>
          </a:p>
        </p:txBody>
      </p:sp>
      <p:grpSp>
        <p:nvGrpSpPr>
          <p:cNvPr id="52229" name="群組 3"/>
          <p:cNvGrpSpPr>
            <a:grpSpLocks/>
          </p:cNvGrpSpPr>
          <p:nvPr/>
        </p:nvGrpSpPr>
        <p:grpSpPr bwMode="auto">
          <a:xfrm>
            <a:off x="0" y="1265238"/>
            <a:ext cx="9144000" cy="4827587"/>
            <a:chOff x="0" y="1063112"/>
            <a:chExt cx="9144000" cy="4828157"/>
          </a:xfrm>
        </p:grpSpPr>
        <p:graphicFrame>
          <p:nvGraphicFramePr>
            <p:cNvPr id="52230" name="物件 4"/>
            <p:cNvGraphicFramePr>
              <a:graphicFrameLocks noChangeAspect="1"/>
            </p:cNvGraphicFramePr>
            <p:nvPr/>
          </p:nvGraphicFramePr>
          <p:xfrm>
            <a:off x="1071563" y="1063112"/>
            <a:ext cx="5268912" cy="4684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16" name="方程式" r:id="rId4" imgW="2019300" imgH="1955800" progId="Equation.3">
                    <p:embed/>
                  </p:oleObj>
                </mc:Choice>
                <mc:Fallback>
                  <p:oleObj name="方程式" r:id="rId4" imgW="2019300" imgH="19558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563" y="1063112"/>
                          <a:ext cx="5268912" cy="4684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0" y="2615325"/>
              <a:ext cx="9144000" cy="523220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4316400" lvl="8">
                <a:buSzPct val="70000"/>
                <a:defRPr/>
              </a:pP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 phase modulation (PM)</a:t>
              </a:r>
            </a:p>
          </p:txBody>
        </p:sp>
        <p:sp>
          <p:nvSpPr>
            <p:cNvPr id="52232" name="矩形 8"/>
            <p:cNvSpPr>
              <a:spLocks noChangeArrowheads="1"/>
            </p:cNvSpPr>
            <p:nvPr/>
          </p:nvSpPr>
          <p:spPr bwMode="auto">
            <a:xfrm>
              <a:off x="0" y="1840473"/>
              <a:ext cx="9144000" cy="58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14425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2" eaLnBrk="1" hangingPunct="1">
                <a:lnSpc>
                  <a:spcPct val="125000"/>
                </a:lnSpc>
                <a:buSzPct val="100000"/>
                <a:buFont typeface="Arial" charset="0"/>
                <a:buChar char="–"/>
              </a:pP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693343"/>
              <a:ext cx="9144000" cy="523220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4316400" lvl="8">
                <a:buSzPct val="70000"/>
                <a:defRPr/>
              </a:pP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 frequency modulation (FM)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4506274"/>
              <a:ext cx="9144000" cy="1384995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4680000" lvl="8">
                <a:buSzPct val="70000"/>
                <a:defRPr/>
              </a:pP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phase modulation with </a:t>
              </a:r>
              <a:r>
                <a:rPr kumimoji="0" lang="en-US" altLang="zh-TW" sz="2800" i="1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x</a:t>
              </a: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(</a:t>
              </a:r>
              <a:r>
                <a:rPr kumimoji="0" lang="en-US" altLang="zh-TW" sz="2800" i="1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t</a:t>
              </a: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) corresponds to frequency modulation with </a:t>
              </a:r>
              <a:r>
                <a:rPr kumimoji="0" lang="en-US" altLang="zh-TW" sz="2800" i="1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dx</a:t>
              </a: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(</a:t>
              </a:r>
              <a:r>
                <a:rPr kumimoji="0" lang="en-US" altLang="zh-TW" sz="2800" i="1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t</a:t>
              </a: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)/</a:t>
              </a:r>
              <a:r>
                <a:rPr kumimoji="0" lang="en-US" altLang="zh-TW" sz="2800" i="1" dirty="0" err="1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dt</a:t>
              </a:r>
              <a:endParaRPr kumimoji="0" lang="en-US" altLang="zh-TW" sz="2800" i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64076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Angle Modulation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6809" y="1556792"/>
            <a:ext cx="792783" cy="783075"/>
            <a:chOff x="106809" y="1556792"/>
            <a:chExt cx="792783" cy="783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179512" y="1556792"/>
                  <a:ext cx="72008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1556792"/>
                  <a:ext cx="72008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文字方塊 4"/>
            <p:cNvSpPr txBox="1"/>
            <p:nvPr/>
          </p:nvSpPr>
          <p:spPr>
            <a:xfrm>
              <a:off x="106809" y="1939757"/>
              <a:ext cx="28803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36096" y="2420888"/>
                <a:ext cx="36004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420888"/>
                <a:ext cx="36004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211960" y="3350830"/>
                <a:ext cx="936104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350830"/>
                <a:ext cx="936104" cy="432000"/>
              </a:xfrm>
              <a:prstGeom prst="rect">
                <a:avLst/>
              </a:prstGeom>
              <a:blipFill rotWithShape="1"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6241" y="3946160"/>
                <a:ext cx="825359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41" y="3946160"/>
                <a:ext cx="825359" cy="432000"/>
              </a:xfrm>
              <a:prstGeom prst="rect">
                <a:avLst/>
              </a:prstGeom>
              <a:blipFill rotWithShape="1">
                <a:blip r:embed="rId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148064" y="4581128"/>
                <a:ext cx="936104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581128"/>
                <a:ext cx="936104" cy="432000"/>
              </a:xfrm>
              <a:prstGeom prst="rect">
                <a:avLst/>
              </a:prstGeom>
              <a:blipFill rotWithShape="1"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987824" y="3776180"/>
                <a:ext cx="576064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𝑃𝑀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776180"/>
                <a:ext cx="576064" cy="432000"/>
              </a:xfrm>
              <a:prstGeom prst="rect">
                <a:avLst/>
              </a:prstGeom>
              <a:blipFill rotWithShape="1">
                <a:blip r:embed="rId8"/>
                <a:stretch>
                  <a:fillRect l="-2105" r="-12632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11960" y="5013128"/>
                <a:ext cx="576064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𝐹𝑀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013128"/>
                <a:ext cx="576064" cy="432000"/>
              </a:xfrm>
              <a:prstGeom prst="rect">
                <a:avLst/>
              </a:prstGeom>
              <a:blipFill rotWithShape="1">
                <a:blip r:embed="rId9"/>
                <a:stretch>
                  <a:fillRect l="-3191" r="-12766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996137" y="4379224"/>
                <a:ext cx="936104" cy="7329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137" y="4379224"/>
                <a:ext cx="936104" cy="732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298190" y="4933228"/>
                <a:ext cx="576064" cy="64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190" y="4933228"/>
                <a:ext cx="576064" cy="648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/>
          <p:cNvGrpSpPr/>
          <p:nvPr/>
        </p:nvGrpSpPr>
        <p:grpSpPr>
          <a:xfrm>
            <a:off x="7956376" y="2129428"/>
            <a:ext cx="821572" cy="646073"/>
            <a:chOff x="7956376" y="2129428"/>
            <a:chExt cx="821572" cy="6460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7956376" y="2313836"/>
                  <a:ext cx="82157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2313836"/>
                  <a:ext cx="821572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2222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/>
            <p:cNvSpPr/>
            <p:nvPr/>
          </p:nvSpPr>
          <p:spPr>
            <a:xfrm>
              <a:off x="8540060" y="2129428"/>
              <a:ext cx="184731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endParaRPr lang="zh-TW" altLang="en-US" sz="2400" dirty="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868144" y="1628775"/>
            <a:ext cx="3168352" cy="711093"/>
            <a:chOff x="5868144" y="1628775"/>
            <a:chExt cx="3168352" cy="71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868144" y="1628775"/>
                  <a:ext cx="3168352" cy="57608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func>
                          <m:func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1628775"/>
                  <a:ext cx="3168352" cy="57608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5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接點 17"/>
            <p:cNvCxnSpPr/>
            <p:nvPr/>
          </p:nvCxnSpPr>
          <p:spPr>
            <a:xfrm>
              <a:off x="8540060" y="1988840"/>
              <a:ext cx="18473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8540060" y="2060848"/>
              <a:ext cx="92365" cy="2790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3"/>
          <p:cNvSpPr>
            <a:spLocks noChangeArrowheads="1"/>
          </p:cNvSpPr>
          <p:nvPr/>
        </p:nvSpPr>
        <p:spPr bwMode="auto">
          <a:xfrm>
            <a:off x="0" y="1270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Angle Modulation</a:t>
            </a:r>
          </a:p>
        </p:txBody>
      </p:sp>
      <p:sp>
        <p:nvSpPr>
          <p:cNvPr id="54275" name="矩形 4"/>
          <p:cNvSpPr>
            <a:spLocks noChangeArrowheads="1"/>
          </p:cNvSpPr>
          <p:nvPr/>
        </p:nvSpPr>
        <p:spPr bwMode="auto">
          <a:xfrm>
            <a:off x="0" y="99695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lnSpc>
                <a:spcPct val="125000"/>
              </a:lnSpc>
              <a:buSzPct val="100000"/>
              <a:buFont typeface="Arial" charset="0"/>
              <a:buChar char="–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instantaneous frequency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42432"/>
              </p:ext>
            </p:extLst>
          </p:nvPr>
        </p:nvGraphicFramePr>
        <p:xfrm>
          <a:off x="1292225" y="1639888"/>
          <a:ext cx="22288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9" name="方程式" r:id="rId3" imgW="901440" imgH="342720" progId="Equation.3">
                  <p:embed/>
                </p:oleObj>
              </mc:Choice>
              <mc:Fallback>
                <p:oleObj name="方程式" r:id="rId3" imgW="901440" imgH="34272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1639888"/>
                        <a:ext cx="222885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77" name="群組 2"/>
          <p:cNvGrpSpPr>
            <a:grpSpLocks/>
          </p:cNvGrpSpPr>
          <p:nvPr/>
        </p:nvGrpSpPr>
        <p:grpSpPr bwMode="auto">
          <a:xfrm>
            <a:off x="0" y="2343150"/>
            <a:ext cx="9144000" cy="1450975"/>
            <a:chOff x="0" y="2307034"/>
            <a:chExt cx="9144000" cy="1450975"/>
          </a:xfrm>
        </p:grpSpPr>
        <p:graphicFrame>
          <p:nvGraphicFramePr>
            <p:cNvPr id="54280" name="物件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6572611"/>
                </p:ext>
              </p:extLst>
            </p:nvPr>
          </p:nvGraphicFramePr>
          <p:xfrm>
            <a:off x="4541838" y="2307034"/>
            <a:ext cx="3422650" cy="145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50" name="方程式" r:id="rId5" imgW="1371600" imgH="634680" progId="Equation.3">
                    <p:embed/>
                  </p:oleObj>
                </mc:Choice>
                <mc:Fallback>
                  <p:oleObj name="方程式" r:id="rId5" imgW="1371600" imgH="634680" progId="Equation.3">
                    <p:embed/>
                    <p:pic>
                      <p:nvPicPr>
                        <p:cNvPr id="0" name="物件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1838" y="2307034"/>
                          <a:ext cx="3422650" cy="145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81" name="矩形 7"/>
            <p:cNvSpPr>
              <a:spLocks noChangeArrowheads="1"/>
            </p:cNvSpPr>
            <p:nvPr/>
          </p:nvSpPr>
          <p:spPr bwMode="auto">
            <a:xfrm>
              <a:off x="0" y="3193812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11144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SzPct val="7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frequency modulation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01724"/>
              <a:ext cx="9144000" cy="523220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1116000" lvl="8">
                <a:buSzPct val="70000"/>
                <a:defRPr/>
              </a:pP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phase modulation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4486275"/>
            <a:ext cx="9144000" cy="23368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features</a:t>
            </a:r>
          </a:p>
          <a:p>
            <a:pPr marL="1116000" lvl="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constant envelope: transmitter always operates at peak power</a:t>
            </a:r>
          </a:p>
          <a:p>
            <a:pPr marL="1116000" lvl="2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information not carried by amplitudes : amplitude disturbances eliminated to a large extent</a:t>
            </a:r>
          </a:p>
        </p:txBody>
      </p:sp>
      <p:sp>
        <p:nvSpPr>
          <p:cNvPr id="54279" name="矩形 9"/>
          <p:cNvSpPr>
            <a:spLocks noChangeArrowheads="1"/>
          </p:cNvSpPr>
          <p:nvPr/>
        </p:nvSpPr>
        <p:spPr bwMode="auto">
          <a:xfrm>
            <a:off x="0" y="39131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0429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Highly nonlinear process      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8.32, p.612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356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9" y="1972290"/>
            <a:ext cx="8656763" cy="3949332"/>
          </a:xfrm>
          <a:prstGeom prst="rect">
            <a:avLst/>
          </a:prstGeom>
        </p:spPr>
      </p:pic>
      <p:sp>
        <p:nvSpPr>
          <p:cNvPr id="56323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 8.32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563888" y="3128400"/>
                <a:ext cx="468052" cy="43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128400"/>
                <a:ext cx="468052" cy="432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707904" y="5229256"/>
                <a:ext cx="468052" cy="50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229256"/>
                <a:ext cx="468052" cy="504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57137" y="3035666"/>
                <a:ext cx="468052" cy="50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137" y="3035666"/>
                <a:ext cx="468052" cy="504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79512" y="1844824"/>
            <a:ext cx="57606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(a)</a:t>
            </a:r>
            <a:endParaRPr lang="zh-TW" altLang="en-US" sz="2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0825" y="4149080"/>
            <a:ext cx="57606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(c)</a:t>
            </a:r>
            <a:endParaRPr lang="zh-TW" altLang="en-US" sz="2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860032" y="1726069"/>
            <a:ext cx="57606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(b)</a:t>
            </a:r>
            <a:endParaRPr lang="zh-TW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267744" y="2780976"/>
                <a:ext cx="468052" cy="43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780976"/>
                <a:ext cx="468052" cy="432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339752" y="4941216"/>
                <a:ext cx="468052" cy="43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941216"/>
                <a:ext cx="468052" cy="432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6911151" y="3489879"/>
            <a:ext cx="288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2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372200" y="2780928"/>
                <a:ext cx="468052" cy="396000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780928"/>
                <a:ext cx="468052" cy="396000"/>
              </a:xfrm>
              <a:prstGeom prst="rect">
                <a:avLst/>
              </a:prstGeom>
              <a:blipFill rotWithShape="1">
                <a:blip r:embed="rId8"/>
                <a:stretch>
                  <a:fillRect l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5148064" y="4262615"/>
            <a:ext cx="3816424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Instantaneous frequency</a:t>
            </a:r>
            <a:endParaRPr lang="zh-TW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647478" y="4886636"/>
                <a:ext cx="2884962" cy="9186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8" y="4886636"/>
                <a:ext cx="2884962" cy="91862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1"/>
          <p:cNvSpPr>
            <a:spLocks noChangeArrowheads="1"/>
          </p:cNvSpPr>
          <p:nvPr/>
        </p:nvSpPr>
        <p:spPr bwMode="auto">
          <a:xfrm>
            <a:off x="0" y="8366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 the easiest case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Spectrum of FM Signals</a:t>
            </a:r>
          </a:p>
        </p:txBody>
      </p:sp>
      <p:graphicFrame>
        <p:nvGraphicFramePr>
          <p:cNvPr id="57348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25998"/>
              </p:ext>
            </p:extLst>
          </p:nvPr>
        </p:nvGraphicFramePr>
        <p:xfrm>
          <a:off x="793750" y="1557338"/>
          <a:ext cx="817086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6" name="方程式" r:id="rId3" imgW="3619440" imgH="1066680" progId="Equation.3">
                  <p:embed/>
                </p:oleObj>
              </mc:Choice>
              <mc:Fallback>
                <p:oleObj name="方程式" r:id="rId3" imgW="3619440" imgH="106668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557338"/>
                        <a:ext cx="8170863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矩形 4"/>
          <p:cNvSpPr>
            <a:spLocks noChangeArrowheads="1"/>
          </p:cNvSpPr>
          <p:nvPr/>
        </p:nvSpPr>
        <p:spPr bwMode="auto">
          <a:xfrm>
            <a:off x="0" y="38608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Narrowband FM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&lt;&lt; </a:t>
            </a:r>
            <a:r>
              <a:rPr kumimoji="0" lang="el-G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50" name="物件 5"/>
          <p:cNvGraphicFramePr>
            <a:graphicFrameLocks noChangeAspect="1"/>
          </p:cNvGraphicFramePr>
          <p:nvPr/>
        </p:nvGraphicFramePr>
        <p:xfrm>
          <a:off x="1366838" y="4333875"/>
          <a:ext cx="7456487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7" name="方程式" r:id="rId5" imgW="3213100" imgH="1016000" progId="Equation.3">
                  <p:embed/>
                </p:oleObj>
              </mc:Choice>
              <mc:Fallback>
                <p:oleObj name="方程式" r:id="rId5" imgW="3213100" imgH="1016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4333875"/>
                        <a:ext cx="7456487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矩形 7"/>
          <p:cNvSpPr>
            <a:spLocks noChangeArrowheads="1"/>
          </p:cNvSpPr>
          <p:nvPr/>
        </p:nvSpPr>
        <p:spPr bwMode="auto">
          <a:xfrm>
            <a:off x="0" y="6381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8.33, 8.34, p.615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341438"/>
            <a:ext cx="8212138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矩形 2"/>
          <p:cNvSpPr>
            <a:spLocks noChangeArrowheads="1"/>
          </p:cNvSpPr>
          <p:nvPr/>
        </p:nvSpPr>
        <p:spPr bwMode="auto">
          <a:xfrm>
            <a:off x="0" y="-539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Narrowband FM vs. DSB/WC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7544" y="1279808"/>
                <a:ext cx="6264696" cy="15841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=[1+</m:t>
                      </m:r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func>
                        <m:funcPr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  <m:func>
                        <m:func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0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0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altLang="zh-TW" sz="3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3000" dirty="0"/>
                  <a:t> </a:t>
                </a:r>
                <a:r>
                  <a:rPr lang="en-US" altLang="zh-TW" sz="30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=[1+</m:t>
                    </m:r>
                    <m:r>
                      <a:rPr lang="en-US" altLang="zh-TW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TW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altLang="zh-TW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)]</m:t>
                    </m:r>
                    <m:func>
                      <m:funcPr>
                        <m:ctrlPr>
                          <a:rPr lang="en-US" altLang="zh-TW" sz="3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0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3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endParaRPr lang="zh-TW" alt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79808"/>
                <a:ext cx="6264696" cy="1584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515257" y="3501008"/>
                <a:ext cx="46019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57" y="3501008"/>
                <a:ext cx="460191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339752" y="4509119"/>
                <a:ext cx="1512168" cy="54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600" i="1">
                          <a:latin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509119"/>
                <a:ext cx="1512168" cy="54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215497" y="5301208"/>
                <a:ext cx="46019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497" y="5301208"/>
                <a:ext cx="460191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063260" y="3849648"/>
                <a:ext cx="201622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000" dirty="0" smtClean="0"/>
                  <a:t>    </a:t>
                </a:r>
                <a:r>
                  <a:rPr lang="en-US" altLang="zh-TW" sz="2000" dirty="0" smtClean="0"/>
                  <a:t>0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60" y="3849648"/>
                <a:ext cx="201622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97808" y="5837202"/>
                <a:ext cx="72186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−</m:t>
                        </m:r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8" y="5837202"/>
                <a:ext cx="72186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763688" y="6237312"/>
                <a:ext cx="13681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237312"/>
                <a:ext cx="136815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3851920" y="5835000"/>
            <a:ext cx="5760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588224" y="5748496"/>
                <a:ext cx="64807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748496"/>
                <a:ext cx="64807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380311" y="6165304"/>
                <a:ext cx="13681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1" y="6165304"/>
                <a:ext cx="1368153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465200"/>
            <a:ext cx="8467344" cy="4105656"/>
          </a:xfrm>
          <a:prstGeom prst="rect">
            <a:avLst/>
          </a:prstGeom>
        </p:spPr>
      </p:pic>
      <p:sp>
        <p:nvSpPr>
          <p:cNvPr id="59394" name="矩形 1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Narrowband FM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87824" y="4988049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88049"/>
                <a:ext cx="360039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339752" y="3085393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085393"/>
                <a:ext cx="459669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333"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19672" y="2348880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348880"/>
                <a:ext cx="459669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333" r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236296" y="4437112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437112"/>
                <a:ext cx="50405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79775" y="5517232"/>
                <a:ext cx="15883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775" y="5517232"/>
                <a:ext cx="1588369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688124" y="5075671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5075671"/>
                <a:ext cx="360039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435368" y="5418936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68" y="5418936"/>
                <a:ext cx="360039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740352" y="3789040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789040"/>
                <a:ext cx="459669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333" r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588494" y="1032565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94" y="1032565"/>
                <a:ext cx="459669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333" r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970411" y="1988840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11" y="1988840"/>
                <a:ext cx="459669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565572" y="4293096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572" y="4293096"/>
                <a:ext cx="459669" cy="430887"/>
              </a:xfrm>
              <a:prstGeom prst="rect">
                <a:avLst/>
              </a:prstGeom>
              <a:blipFill rotWithShape="1">
                <a:blip r:embed="rId13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817936" y="2783339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36" y="2783339"/>
                <a:ext cx="459669" cy="430887"/>
              </a:xfrm>
              <a:prstGeom prst="rect">
                <a:avLst/>
              </a:prstGeom>
              <a:blipFill rotWithShape="1">
                <a:blip r:embed="rId1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076056" y="2276872"/>
                <a:ext cx="737415" cy="384721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276872"/>
                <a:ext cx="737415" cy="38472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459448" y="33316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447771" y="1900379"/>
                <a:ext cx="7421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71" y="1900379"/>
                <a:ext cx="742148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593292" y="4293095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92" y="4293095"/>
                <a:ext cx="504056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843316" y="3356992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16" y="3356992"/>
                <a:ext cx="504056" cy="430887"/>
              </a:xfrm>
              <a:prstGeom prst="rect">
                <a:avLst/>
              </a:prstGeom>
              <a:blipFill rotWithShape="1">
                <a:blip r:embed="rId18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27584" y="3141548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141548"/>
                <a:ext cx="504056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475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323893" y="1764362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893" y="1764362"/>
                <a:ext cx="459669" cy="430887"/>
              </a:xfrm>
              <a:prstGeom prst="rect">
                <a:avLst/>
              </a:prstGeom>
              <a:blipFill rotWithShape="1">
                <a:blip r:embed="rId20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924710" y="5418936"/>
                <a:ext cx="18372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10" y="5418936"/>
                <a:ext cx="1837212" cy="49244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012160" y="5877272"/>
                <a:ext cx="295232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877272"/>
                <a:ext cx="2952328" cy="492443"/>
              </a:xfrm>
              <a:prstGeom prst="rect">
                <a:avLst/>
              </a:prstGeom>
              <a:blipFill rotWithShape="1">
                <a:blip r:embed="rId22"/>
                <a:stretch>
                  <a:fillRect r="-5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6217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4216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Carrier</a:t>
            </a:r>
          </a:p>
        </p:txBody>
      </p:sp>
      <p:graphicFrame>
        <p:nvGraphicFramePr>
          <p:cNvPr id="7172" name="物件 3"/>
          <p:cNvGraphicFramePr>
            <a:graphicFrameLocks noChangeAspect="1"/>
          </p:cNvGraphicFramePr>
          <p:nvPr/>
        </p:nvGraphicFramePr>
        <p:xfrm>
          <a:off x="1268413" y="1843088"/>
          <a:ext cx="6518275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方程式" r:id="rId3" imgW="2616200" imgH="1270000" progId="Equation.3">
                  <p:embed/>
                </p:oleObj>
              </mc:Choice>
              <mc:Fallback>
                <p:oleObj name="方程式" r:id="rId3" imgW="2616200" imgH="1270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843088"/>
                        <a:ext cx="6518275" cy="290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矩形 4"/>
          <p:cNvSpPr>
            <a:spLocks noChangeArrowheads="1"/>
          </p:cNvSpPr>
          <p:nvPr/>
        </p:nvSpPr>
        <p:spPr bwMode="auto">
          <a:xfrm>
            <a:off x="0" y="5127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4144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8.4, p.586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Wideband FM ,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 small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Spectrum of FM Signals</a:t>
            </a:r>
          </a:p>
        </p:txBody>
      </p:sp>
      <p:graphicFrame>
        <p:nvGraphicFramePr>
          <p:cNvPr id="62468" name="物件 3"/>
          <p:cNvGraphicFramePr>
            <a:graphicFrameLocks noChangeAspect="1"/>
          </p:cNvGraphicFramePr>
          <p:nvPr/>
        </p:nvGraphicFramePr>
        <p:xfrm>
          <a:off x="715963" y="1749425"/>
          <a:ext cx="78660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5" name="方程式" r:id="rId3" imgW="3136900" imgH="228600" progId="Equation.3">
                  <p:embed/>
                </p:oleObj>
              </mc:Choice>
              <mc:Fallback>
                <p:oleObj name="方程式" r:id="rId3" imgW="31369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749425"/>
                        <a:ext cx="78660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矩形 4"/>
          <p:cNvSpPr>
            <a:spLocks noChangeArrowheads="1"/>
          </p:cNvSpPr>
          <p:nvPr/>
        </p:nvSpPr>
        <p:spPr bwMode="auto">
          <a:xfrm>
            <a:off x="0" y="44799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8.35, p.616 of text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2441575"/>
            <a:ext cx="9144000" cy="19240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cos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0" lang="en-US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  <a:r>
              <a:rPr kumimoji="0" lang="en-US" altLang="zh-TW" sz="6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sin</a:t>
            </a:r>
            <a:r>
              <a:rPr kumimoji="0" lang="en-US" altLang="zh-TW" sz="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ω</a:t>
            </a:r>
            <a:r>
              <a:rPr kumimoji="0" lang="en-US" altLang="zh-TW" sz="2800" i="1" baseline="-250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  <a:r>
              <a:rPr kumimoji="0" lang="en-US" altLang="zh-TW" sz="2800" i="1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), sin(</a:t>
            </a:r>
            <a:r>
              <a:rPr kumimoji="0" lang="en-US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  <a:r>
              <a:rPr kumimoji="0" lang="en-US" altLang="zh-TW" sz="6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sin</a:t>
            </a:r>
            <a:r>
              <a:rPr kumimoji="0" lang="en-US" altLang="zh-TW" sz="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ω</a:t>
            </a:r>
            <a:r>
              <a:rPr kumimoji="0" lang="en-US" altLang="zh-TW" sz="2800" i="1" baseline="-250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  <a:r>
              <a:rPr kumimoji="0" lang="en-US" altLang="zh-TW" sz="2800" i="1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  <a:p>
            <a:pPr marL="1116000"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periodic with fundamental frequency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ω</a:t>
            </a:r>
            <a:r>
              <a:rPr kumimoji="0" lang="en-US" altLang="zh-TW" sz="2800" i="1" baseline="-25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</a:p>
          <a:p>
            <a:pPr marL="1116000"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with spectrum of impulses at multiples of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ω</a:t>
            </a:r>
            <a:r>
              <a:rPr kumimoji="0" lang="en-US" altLang="zh-TW" sz="2800" i="1" baseline="-25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</a:p>
        </p:txBody>
      </p:sp>
      <p:sp>
        <p:nvSpPr>
          <p:cNvPr id="62471" name="矩形 6"/>
          <p:cNvSpPr>
            <a:spLocks noChangeArrowheads="1"/>
          </p:cNvSpPr>
          <p:nvPr/>
        </p:nvSpPr>
        <p:spPr bwMode="auto">
          <a:xfrm>
            <a:off x="0" y="510540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lnSpc>
                <a:spcPct val="150000"/>
              </a:lnSpc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n-th harmonics considered negligible, |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| &gt;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graphicFrame>
        <p:nvGraphicFramePr>
          <p:cNvPr id="62472" name="物件 7"/>
          <p:cNvGraphicFramePr>
            <a:graphicFrameLocks noChangeAspect="1"/>
          </p:cNvGraphicFramePr>
          <p:nvPr/>
        </p:nvGraphicFramePr>
        <p:xfrm>
          <a:off x="1076325" y="6042025"/>
          <a:ext cx="41719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6" name="方程式" r:id="rId5" imgW="1663700" imgH="241300" progId="Equation.3">
                  <p:embed/>
                </p:oleObj>
              </mc:Choice>
              <mc:Fallback>
                <p:oleObj name="方程式" r:id="rId5" imgW="16637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6042025"/>
                        <a:ext cx="41719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60350"/>
            <a:ext cx="787082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periodic square wave signal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Spectrum of FM Signals</a:t>
            </a:r>
          </a:p>
        </p:txBody>
      </p:sp>
      <p:graphicFrame>
        <p:nvGraphicFramePr>
          <p:cNvPr id="64516" name="物件 3"/>
          <p:cNvGraphicFramePr>
            <a:graphicFrameLocks noChangeAspect="1"/>
          </p:cNvGraphicFramePr>
          <p:nvPr/>
        </p:nvGraphicFramePr>
        <p:xfrm>
          <a:off x="646113" y="1787525"/>
          <a:ext cx="8342312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1" name="方程式" r:id="rId3" imgW="3327400" imgH="850900" progId="Equation.3">
                  <p:embed/>
                </p:oleObj>
              </mc:Choice>
              <mc:Fallback>
                <p:oleObj name="方程式" r:id="rId3" imgW="3327400" imgH="850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787525"/>
                        <a:ext cx="8342312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矩形 4"/>
          <p:cNvSpPr>
            <a:spLocks noChangeArrowheads="1"/>
          </p:cNvSpPr>
          <p:nvPr/>
        </p:nvSpPr>
        <p:spPr bwMode="auto">
          <a:xfrm>
            <a:off x="0" y="39036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0064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8.36-8.39, p.617, 618 of text</a:t>
            </a:r>
          </a:p>
        </p:txBody>
      </p:sp>
      <p:graphicFrame>
        <p:nvGraphicFramePr>
          <p:cNvPr id="64518" name="物件 7"/>
          <p:cNvGraphicFramePr>
            <a:graphicFrameLocks noChangeAspect="1"/>
          </p:cNvGraphicFramePr>
          <p:nvPr/>
        </p:nvGraphicFramePr>
        <p:xfrm>
          <a:off x="695325" y="4519613"/>
          <a:ext cx="84724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2" name="方程式" r:id="rId5" imgW="3505200" imgH="927100" progId="Equation.3">
                  <p:embed/>
                </p:oleObj>
              </mc:Choice>
              <mc:Fallback>
                <p:oleObj name="方程式" r:id="rId5" imgW="3505200" imgH="9271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519613"/>
                        <a:ext cx="84724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343775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28775"/>
            <a:ext cx="86645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4313"/>
            <a:ext cx="8288338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84313"/>
            <a:ext cx="82819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950" y="225425"/>
            <a:ext cx="8963025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9635" name="矩形 2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793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8.4 Discrete-time Modulation</a:t>
            </a:r>
          </a:p>
        </p:txBody>
      </p:sp>
      <p:sp>
        <p:nvSpPr>
          <p:cNvPr id="69636" name="矩形 3"/>
          <p:cNvSpPr>
            <a:spLocks noChangeArrowheads="1"/>
          </p:cNvSpPr>
          <p:nvPr/>
        </p:nvSpPr>
        <p:spPr bwMode="auto">
          <a:xfrm>
            <a:off x="0" y="8985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 exponential carrier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637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529896"/>
              </p:ext>
            </p:extLst>
          </p:nvPr>
        </p:nvGraphicFramePr>
        <p:xfrm>
          <a:off x="1131888" y="1304925"/>
          <a:ext cx="4830762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9" name="方程式" r:id="rId3" imgW="2197080" imgH="1396800" progId="Equation.3">
                  <p:embed/>
                </p:oleObj>
              </mc:Choice>
              <mc:Fallback>
                <p:oleObj name="方程式" r:id="rId3" imgW="2197080" imgH="1396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304925"/>
                        <a:ext cx="4830762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矩形 5"/>
          <p:cNvSpPr>
            <a:spLocks noChangeArrowheads="1"/>
          </p:cNvSpPr>
          <p:nvPr/>
        </p:nvSpPr>
        <p:spPr bwMode="auto">
          <a:xfrm>
            <a:off x="0" y="4119166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8.41, p.620 of text</a:t>
            </a:r>
          </a:p>
        </p:txBody>
      </p:sp>
      <p:sp>
        <p:nvSpPr>
          <p:cNvPr id="69639" name="矩形 6"/>
          <p:cNvSpPr>
            <a:spLocks noChangeArrowheads="1"/>
          </p:cNvSpPr>
          <p:nvPr/>
        </p:nvSpPr>
        <p:spPr bwMode="auto">
          <a:xfrm>
            <a:off x="0" y="45069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 exponential carrier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640" name="物件 7"/>
          <p:cNvGraphicFramePr>
            <a:graphicFrameLocks noChangeAspect="1"/>
          </p:cNvGraphicFramePr>
          <p:nvPr/>
        </p:nvGraphicFramePr>
        <p:xfrm>
          <a:off x="1084263" y="4505325"/>
          <a:ext cx="196373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0" name="方程式" r:id="rId5" imgW="888614" imgH="533169" progId="Equation.3">
                  <p:embed/>
                </p:oleObj>
              </mc:Choice>
              <mc:Fallback>
                <p:oleObj name="方程式" r:id="rId5" imgW="888614" imgH="533169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4505325"/>
                        <a:ext cx="196373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矩形 8"/>
          <p:cNvSpPr>
            <a:spLocks noChangeArrowheads="1"/>
          </p:cNvSpPr>
          <p:nvPr/>
        </p:nvSpPr>
        <p:spPr bwMode="auto">
          <a:xfrm>
            <a:off x="0" y="5630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8.42, 8.43, p.621, 612 of text</a:t>
            </a:r>
          </a:p>
        </p:txBody>
      </p:sp>
      <p:sp>
        <p:nvSpPr>
          <p:cNvPr id="69642" name="矩形 9"/>
          <p:cNvSpPr>
            <a:spLocks noChangeArrowheads="1"/>
          </p:cNvSpPr>
          <p:nvPr/>
        </p:nvSpPr>
        <p:spPr bwMode="auto">
          <a:xfrm>
            <a:off x="0" y="61849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</a:t>
            </a: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Software Defined </a:t>
            </a: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Radio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矩形 6"/>
          <p:cNvSpPr>
            <a:spLocks noChangeArrowheads="1"/>
          </p:cNvSpPr>
          <p:nvPr/>
        </p:nvSpPr>
        <p:spPr bwMode="auto">
          <a:xfrm>
            <a:off x="0" y="0"/>
            <a:ext cx="9144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Discrete-time Realization of Continuous-time Modulation</a:t>
            </a:r>
            <a:endParaRPr kumimoji="0" lang="en-US" altLang="zh-TW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620"/>
            <a:ext cx="8485632" cy="3017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355976" y="2852936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52936"/>
                <a:ext cx="648071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1226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089081" y="2792948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081" y="2792948"/>
                <a:ext cx="648071" cy="440120"/>
              </a:xfrm>
              <a:prstGeom prst="rect">
                <a:avLst/>
              </a:prstGeom>
              <a:blipFill rotWithShape="1">
                <a:blip r:embed="rId4"/>
                <a:stretch>
                  <a:fillRect t="-2778" r="-12264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308304" y="2486396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486396"/>
                <a:ext cx="648071" cy="440120"/>
              </a:xfrm>
              <a:prstGeom prst="rect">
                <a:avLst/>
              </a:prstGeom>
              <a:blipFill rotWithShape="1">
                <a:blip r:embed="rId5"/>
                <a:stretch>
                  <a:fillRect l="-1887" t="-2778" r="-12264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468053" y="5020344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53" y="5020344"/>
                <a:ext cx="648071" cy="440120"/>
              </a:xfrm>
              <a:prstGeom prst="rect">
                <a:avLst/>
              </a:prstGeom>
              <a:blipFill rotWithShape="1">
                <a:blip r:embed="rId6"/>
                <a:stretch>
                  <a:fillRect t="-2778" r="-13208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5807" y="4653136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7" y="4653136"/>
                <a:ext cx="648071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1226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31640" y="2275569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275569"/>
                <a:ext cx="648071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935" r="-1215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11806" y="2711072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806" y="2711072"/>
                <a:ext cx="648071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943" r="-16038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851920" y="3219214"/>
                <a:ext cx="36004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219214"/>
                <a:ext cx="36004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467096" y="1916832"/>
                <a:ext cx="290501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96" y="1916832"/>
                <a:ext cx="2905013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115616" y="4581128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81128"/>
                <a:ext cx="648071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16038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981776" y="5013176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776" y="5013176"/>
                <a:ext cx="648071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935" r="-1215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5124545" y="3009146"/>
            <a:ext cx="76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/>
              <a:t>FM</a:t>
            </a:r>
          </a:p>
          <a:p>
            <a:pPr algn="ctr"/>
            <a:r>
              <a:rPr lang="en-US" altLang="zh-TW" sz="2200" dirty="0" smtClean="0"/>
              <a:t>Mod</a:t>
            </a:r>
            <a:endParaRPr lang="zh-TW" altLang="en-US" sz="2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210039" y="3027015"/>
            <a:ext cx="76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/>
              <a:t>FM</a:t>
            </a:r>
          </a:p>
          <a:p>
            <a:pPr algn="ctr"/>
            <a:r>
              <a:rPr lang="en-US" altLang="zh-TW" sz="2200" dirty="0" smtClean="0"/>
              <a:t>Dem</a:t>
            </a:r>
            <a:endParaRPr lang="zh-TW" altLang="en-US" sz="2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779360" y="4609814"/>
            <a:ext cx="76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/>
              <a:t>Dem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506410" y="5221128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10" y="5221128"/>
                <a:ext cx="648071" cy="440120"/>
              </a:xfrm>
              <a:prstGeom prst="rect">
                <a:avLst/>
              </a:prstGeom>
              <a:blipFill rotWithShape="1">
                <a:blip r:embed="rId14"/>
                <a:stretch>
                  <a:fillRect l="-935" t="-2740" r="-12150" b="-123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271532" y="5219092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532" y="5219092"/>
                <a:ext cx="648071" cy="440120"/>
              </a:xfrm>
              <a:prstGeom prst="rect">
                <a:avLst/>
              </a:prstGeom>
              <a:blipFill rotWithShape="1">
                <a:blip r:embed="rId15"/>
                <a:stretch>
                  <a:fillRect l="-1887" t="-2778" r="-16038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265455" y="5214201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455" y="5214201"/>
                <a:ext cx="648071" cy="440120"/>
              </a:xfrm>
              <a:prstGeom prst="rect">
                <a:avLst/>
              </a:prstGeom>
              <a:blipFill rotWithShape="1">
                <a:blip r:embed="rId16"/>
                <a:stretch>
                  <a:fillRect t="-2740" r="-15094" b="-123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>
            <a:off x="6444209" y="5699067"/>
            <a:ext cx="1469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600" dirty="0" smtClean="0">
                <a:solidFill>
                  <a:srgbClr val="C00000"/>
                </a:solidFill>
              </a:rPr>
              <a:t>FM Dem</a:t>
            </a:r>
            <a:endParaRPr lang="zh-TW" altLang="en-US" sz="2600" dirty="0">
              <a:solidFill>
                <a:srgbClr val="C0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763688" y="5560567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600" dirty="0" smtClean="0">
                <a:solidFill>
                  <a:srgbClr val="C00000"/>
                </a:solidFill>
              </a:rPr>
              <a:t>FM Mod</a:t>
            </a:r>
            <a:endParaRPr lang="zh-TW" altLang="en-US" sz="2600" dirty="0">
              <a:solidFill>
                <a:srgbClr val="C0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835841" y="4581128"/>
            <a:ext cx="187206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Discrete-time </a:t>
            </a:r>
          </a:p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Mod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243051" y="3934216"/>
                <a:ext cx="290501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]=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051" y="3934216"/>
                <a:ext cx="2905013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88913"/>
            <a:ext cx="58896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08050"/>
            <a:ext cx="86979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6063"/>
            <a:ext cx="65532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5171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8.25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p.633 of text</a:t>
            </a:r>
          </a:p>
        </p:txBody>
      </p:sp>
      <p:graphicFrame>
        <p:nvGraphicFramePr>
          <p:cNvPr id="74755" name="物件 106"/>
          <p:cNvGraphicFramePr>
            <a:graphicFrameLocks noChangeAspect="1"/>
          </p:cNvGraphicFramePr>
          <p:nvPr/>
        </p:nvGraphicFramePr>
        <p:xfrm>
          <a:off x="900113" y="2205038"/>
          <a:ext cx="50022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7" name="方程式" r:id="rId4" imgW="1905000" imgH="254000" progId="Equation.3">
                  <p:embed/>
                </p:oleObj>
              </mc:Choice>
              <mc:Fallback>
                <p:oleObj name="方程式" r:id="rId4" imgW="1905000" imgH="254000" progId="Equation.3">
                  <p:embed/>
                  <p:pic>
                    <p:nvPicPr>
                      <p:cNvPr id="0" name="物件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05038"/>
                        <a:ext cx="50022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文字方塊 53"/>
          <p:cNvSpPr txBox="1">
            <a:spLocks noChangeArrowheads="1"/>
          </p:cNvSpPr>
          <p:nvPr/>
        </p:nvSpPr>
        <p:spPr bwMode="auto">
          <a:xfrm>
            <a:off x="755650" y="1249363"/>
            <a:ext cx="828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inverter as a speech scrambler for secure speech communication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文字方塊 53"/>
          <p:cNvSpPr txBox="1">
            <a:spLocks noChangeArrowheads="1"/>
          </p:cNvSpPr>
          <p:nvPr/>
        </p:nvSpPr>
        <p:spPr bwMode="auto">
          <a:xfrm>
            <a:off x="755650" y="6308725"/>
            <a:ext cx="8208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system is itself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8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158713" cy="3035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211960" y="3701870"/>
                <a:ext cx="612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701870"/>
                <a:ext cx="612000" cy="216000"/>
              </a:xfrm>
              <a:prstGeom prst="rect">
                <a:avLst/>
              </a:prstGeom>
              <a:blipFill rotWithShape="1">
                <a:blip r:embed="rId7"/>
                <a:stretch>
                  <a:fillRect l="-8000" r="-8000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1800" y="4186453"/>
                <a:ext cx="12122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186453"/>
                <a:ext cx="1212255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087192" y="3051671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192" y="3051671"/>
                <a:ext cx="648071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215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228184" y="3051672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051672"/>
                <a:ext cx="648071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887" r="-1226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588490" y="3479243"/>
                <a:ext cx="252000" cy="28800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90" y="3479243"/>
                <a:ext cx="252000" cy="288000"/>
              </a:xfrm>
              <a:prstGeom prst="rect">
                <a:avLst/>
              </a:prstGeom>
              <a:blipFill rotWithShape="1">
                <a:blip r:embed="rId11"/>
                <a:stretch>
                  <a:fillRect l="-29268" r="-7317"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959960" y="5013176"/>
                <a:ext cx="252000" cy="28800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0" y="5013176"/>
                <a:ext cx="252000" cy="288000"/>
              </a:xfrm>
              <a:prstGeom prst="rect">
                <a:avLst/>
              </a:prstGeom>
              <a:blipFill rotWithShape="1">
                <a:blip r:embed="rId12"/>
                <a:stretch>
                  <a:fillRect l="-29268" r="-731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264216" y="5672133"/>
                <a:ext cx="252000" cy="28800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216" y="5672133"/>
                <a:ext cx="252000" cy="288000"/>
              </a:xfrm>
              <a:prstGeom prst="rect">
                <a:avLst/>
              </a:prstGeom>
              <a:blipFill rotWithShape="1">
                <a:blip r:embed="rId13"/>
                <a:stretch>
                  <a:fillRect l="-29268" r="-731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112128" y="3641901"/>
                <a:ext cx="47636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128" y="3641901"/>
                <a:ext cx="476362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15385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267744" y="4590420"/>
                <a:ext cx="612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590420"/>
                <a:ext cx="612000" cy="338554"/>
              </a:xfrm>
              <a:prstGeom prst="rect">
                <a:avLst/>
              </a:prstGeom>
              <a:blipFill rotWithShape="1">
                <a:blip r:embed="rId15"/>
                <a:stretch>
                  <a:fillRect l="-7000" r="-1000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527952" y="4588055"/>
                <a:ext cx="43200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52" y="4588055"/>
                <a:ext cx="432008" cy="338554"/>
              </a:xfrm>
              <a:prstGeom prst="rect">
                <a:avLst/>
              </a:prstGeom>
              <a:blipFill rotWithShape="1">
                <a:blip r:embed="rId16"/>
                <a:stretch>
                  <a:fillRect l="-16901" b="-1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120507" y="5189637"/>
            <a:ext cx="142668" cy="25200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US" altLang="zh-TW" sz="2200" dirty="0">
                <a:solidFill>
                  <a:prstClr val="black"/>
                </a:solidFill>
              </a:rPr>
              <a:t>0</a:t>
            </a:r>
            <a:endParaRPr lang="zh-TW" altLang="en-US" sz="2200" dirty="0"/>
          </a:p>
        </p:txBody>
      </p:sp>
      <p:sp>
        <p:nvSpPr>
          <p:cNvPr id="21" name="矩形 20"/>
          <p:cNvSpPr/>
          <p:nvPr/>
        </p:nvSpPr>
        <p:spPr>
          <a:xfrm>
            <a:off x="3843369" y="5954315"/>
            <a:ext cx="142668" cy="25200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US" altLang="zh-TW" sz="2200" dirty="0">
                <a:solidFill>
                  <a:prstClr val="black"/>
                </a:solidFill>
              </a:rPr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388713" y="5146360"/>
                <a:ext cx="612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713" y="5146360"/>
                <a:ext cx="612000" cy="338554"/>
              </a:xfrm>
              <a:prstGeom prst="rect">
                <a:avLst/>
              </a:prstGeom>
              <a:blipFill rotWithShape="1">
                <a:blip r:embed="rId17"/>
                <a:stretch>
                  <a:fillRect l="-8000" r="-8000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491920" y="5143322"/>
                <a:ext cx="43200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20" y="5143322"/>
                <a:ext cx="432008" cy="338554"/>
              </a:xfrm>
              <a:prstGeom prst="rect">
                <a:avLst/>
              </a:prstGeom>
              <a:blipFill rotWithShape="1">
                <a:blip r:embed="rId18"/>
                <a:stretch>
                  <a:fillRect l="-16901" r="-4225" b="-1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275092" y="5867761"/>
                <a:ext cx="43200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92" y="5867761"/>
                <a:ext cx="432008" cy="338554"/>
              </a:xfrm>
              <a:prstGeom prst="rect">
                <a:avLst/>
              </a:prstGeom>
              <a:blipFill rotWithShape="1">
                <a:blip r:embed="rId19"/>
                <a:stretch>
                  <a:fillRect l="-15493" r="-5634" b="-1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095944" y="5867761"/>
                <a:ext cx="612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944" y="5867761"/>
                <a:ext cx="612000" cy="338554"/>
              </a:xfrm>
              <a:prstGeom prst="rect">
                <a:avLst/>
              </a:prstGeom>
              <a:blipFill rotWithShape="1">
                <a:blip r:embed="rId20"/>
                <a:stretch>
                  <a:fillRect l="-8000" r="-8000" b="-1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932040" y="5272360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272360"/>
                <a:ext cx="1296144" cy="338554"/>
              </a:xfrm>
              <a:prstGeom prst="rect">
                <a:avLst/>
              </a:prstGeom>
              <a:blipFill rotWithShape="1">
                <a:blip r:embed="rId21"/>
                <a:stretch>
                  <a:fillRect l="-5164" b="-1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8.34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p.640 of text</a:t>
            </a:r>
          </a:p>
        </p:txBody>
      </p:sp>
      <p:sp>
        <p:nvSpPr>
          <p:cNvPr id="75779" name="文字方塊 53"/>
          <p:cNvSpPr txBox="1">
            <a:spLocks noChangeArrowheads="1"/>
          </p:cNvSpPr>
          <p:nvPr/>
        </p:nvSpPr>
        <p:spPr bwMode="auto">
          <a:xfrm>
            <a:off x="755650" y="1393825"/>
            <a:ext cx="828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Implementing AM with a nonlinear element (multiplier is difficult to implement)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pic>
        <p:nvPicPr>
          <p:cNvPr id="75781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17513" y="2565400"/>
            <a:ext cx="826928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2" name="群組 6"/>
          <p:cNvGrpSpPr>
            <a:grpSpLocks/>
          </p:cNvGrpSpPr>
          <p:nvPr/>
        </p:nvGrpSpPr>
        <p:grpSpPr bwMode="auto">
          <a:xfrm>
            <a:off x="479425" y="5294313"/>
            <a:ext cx="8556625" cy="1590675"/>
            <a:chOff x="479747" y="4941168"/>
            <a:chExt cx="8556749" cy="1591727"/>
          </a:xfrm>
        </p:grpSpPr>
        <p:graphicFrame>
          <p:nvGraphicFramePr>
            <p:cNvPr id="75783" name="物件 106"/>
            <p:cNvGraphicFramePr>
              <a:graphicFrameLocks noChangeAspect="1"/>
            </p:cNvGraphicFramePr>
            <p:nvPr/>
          </p:nvGraphicFramePr>
          <p:xfrm>
            <a:off x="479747" y="4941168"/>
            <a:ext cx="834072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68" name="方程式" r:id="rId5" imgW="3175000" imgH="254000" progId="Equation.3">
                    <p:embed/>
                  </p:oleObj>
                </mc:Choice>
                <mc:Fallback>
                  <p:oleObj name="方程式" r:id="rId5" imgW="3175000" imgH="254000" progId="Equation.3">
                    <p:embed/>
                    <p:pic>
                      <p:nvPicPr>
                        <p:cNvPr id="0" name="物件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7" y="4941168"/>
                          <a:ext cx="8340725" cy="647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4" name="文字方塊 53"/>
            <p:cNvSpPr txBox="1">
              <a:spLocks noChangeArrowheads="1"/>
            </p:cNvSpPr>
            <p:nvPr/>
          </p:nvSpPr>
          <p:spPr bwMode="auto">
            <a:xfrm>
              <a:off x="755576" y="5517232"/>
              <a:ext cx="828092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</a:t>
              </a:r>
            </a:p>
            <a:p>
              <a:pPr eaLnBrk="1" hangingPunct="1"/>
              <a:r>
                <a:rPr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           removed by filtering</a:t>
              </a:r>
            </a:p>
          </p:txBody>
        </p:sp>
        <p:cxnSp>
          <p:nvCxnSpPr>
            <p:cNvPr id="6" name="直線單箭頭接點 5"/>
            <p:cNvCxnSpPr/>
            <p:nvPr/>
          </p:nvCxnSpPr>
          <p:spPr>
            <a:xfrm flipV="1">
              <a:off x="4932750" y="5589296"/>
              <a:ext cx="0" cy="4320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V="1">
              <a:off x="3780208" y="5589296"/>
              <a:ext cx="0" cy="4320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8.39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p.645 of text</a:t>
            </a:r>
          </a:p>
        </p:txBody>
      </p:sp>
      <p:sp>
        <p:nvSpPr>
          <p:cNvPr id="76803" name="文字方塊 53"/>
          <p:cNvSpPr txBox="1">
            <a:spLocks noChangeArrowheads="1"/>
          </p:cNvSpPr>
          <p:nvPr/>
        </p:nvSpPr>
        <p:spPr bwMode="auto">
          <a:xfrm>
            <a:off x="755650" y="1393825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Shift Keying (FSK) for digital transmission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4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pic>
        <p:nvPicPr>
          <p:cNvPr id="7680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7700"/>
            <a:ext cx="5184775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矩形 3"/>
          <p:cNvSpPr>
            <a:spLocks noChangeArrowheads="1"/>
          </p:cNvSpPr>
          <p:nvPr/>
        </p:nvSpPr>
        <p:spPr bwMode="auto">
          <a:xfrm>
            <a:off x="-2" y="19050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kumimoji="0" lang="en-US" altLang="zh-TW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(p.111 of 2.0) (p.2 of 8.0)</a:t>
            </a:r>
          </a:p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endParaRPr kumimoji="0" lang="en-US" altLang="zh-TW" sz="2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2" y="1406539"/>
            <a:ext cx="7461504" cy="468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511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  <a:blipFill rotWithShape="1">
                <a:blip r:embed="rId5"/>
                <a:stretch>
                  <a:fillRect l="-6838" r="-11966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058806" y="1221873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“1”</a:t>
            </a:r>
            <a:endParaRPr lang="zh-TW" alt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3563888" y="1220400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“0”</a:t>
            </a:r>
            <a:endParaRPr lang="zh-TW" altLang="en-US" sz="2200" dirty="0"/>
          </a:p>
        </p:txBody>
      </p:sp>
      <p:sp>
        <p:nvSpPr>
          <p:cNvPr id="12" name="矩形 11"/>
          <p:cNvSpPr/>
          <p:nvPr/>
        </p:nvSpPr>
        <p:spPr>
          <a:xfrm>
            <a:off x="2750629" y="2659275"/>
            <a:ext cx="1155766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/>
              <a:t> 1     1  0    1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66553" y="2132856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4" name="矩形 13"/>
          <p:cNvSpPr/>
          <p:nvPr/>
        </p:nvSpPr>
        <p:spPr>
          <a:xfrm>
            <a:off x="328287" y="4365104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5" name="矩形 14"/>
          <p:cNvSpPr/>
          <p:nvPr/>
        </p:nvSpPr>
        <p:spPr>
          <a:xfrm>
            <a:off x="1907704" y="1917993"/>
            <a:ext cx="1316258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Transmitter</a:t>
            </a:r>
            <a:endParaRPr lang="zh-TW" altLang="en-US" sz="2200" dirty="0"/>
          </a:p>
        </p:txBody>
      </p:sp>
      <p:sp>
        <p:nvSpPr>
          <p:cNvPr id="16" name="矩形 15"/>
          <p:cNvSpPr/>
          <p:nvPr/>
        </p:nvSpPr>
        <p:spPr>
          <a:xfrm>
            <a:off x="6787314" y="2878563"/>
            <a:ext cx="2078005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channel distortion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noise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6733" r="-27723" b="-15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971600" y="5524008"/>
            <a:ext cx="968214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Decision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  <a:blipFill rotWithShape="1">
                <a:blip r:embed="rId8"/>
                <a:stretch>
                  <a:fillRect l="-7407" r="-12593" b="-136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235634" y="5522400"/>
            <a:ext cx="1043619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equalizer</a:t>
            </a:r>
            <a:endParaRPr lang="zh-TW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3779912" y="5561917"/>
            <a:ext cx="1090875" cy="63793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front-end</a:t>
            </a:r>
          </a:p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filter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]≈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0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2"/>
          <p:cNvSpPr>
            <a:spLocks noChangeArrowheads="1"/>
          </p:cNvSpPr>
          <p:nvPr/>
        </p:nvSpPr>
        <p:spPr bwMode="auto">
          <a:xfrm>
            <a:off x="0" y="476250"/>
            <a:ext cx="64436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8.39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p.645 of text</a:t>
            </a:r>
          </a:p>
        </p:txBody>
      </p:sp>
      <p:sp>
        <p:nvSpPr>
          <p:cNvPr id="78851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grpSp>
        <p:nvGrpSpPr>
          <p:cNvPr id="78852" name="群組 1"/>
          <p:cNvGrpSpPr>
            <a:grpSpLocks/>
          </p:cNvGrpSpPr>
          <p:nvPr/>
        </p:nvGrpSpPr>
        <p:grpSpPr bwMode="auto">
          <a:xfrm>
            <a:off x="-36513" y="5189538"/>
            <a:ext cx="9072563" cy="1716087"/>
            <a:chOff x="-36513" y="5189538"/>
            <a:chExt cx="9072563" cy="1716087"/>
          </a:xfrm>
        </p:grpSpPr>
        <p:sp>
          <p:nvSpPr>
            <p:cNvPr id="78858" name="文字方塊 53"/>
            <p:cNvSpPr txBox="1">
              <a:spLocks noChangeArrowheads="1"/>
            </p:cNvSpPr>
            <p:nvPr/>
          </p:nvSpPr>
          <p:spPr bwMode="auto">
            <a:xfrm>
              <a:off x="-36513" y="5189538"/>
              <a:ext cx="576263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(b)</a:t>
              </a:r>
            </a:p>
          </p:txBody>
        </p:sp>
        <p:graphicFrame>
          <p:nvGraphicFramePr>
            <p:cNvPr id="78859" name="物件 4"/>
            <p:cNvGraphicFramePr>
              <a:graphicFrameLocks noChangeAspect="1"/>
            </p:cNvGraphicFramePr>
            <p:nvPr/>
          </p:nvGraphicFramePr>
          <p:xfrm>
            <a:off x="574675" y="5189538"/>
            <a:ext cx="8461375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187" name="方程式" r:id="rId4" imgW="3975100" imgH="355600" progId="Equation.3">
                    <p:embed/>
                  </p:oleObj>
                </mc:Choice>
                <mc:Fallback>
                  <p:oleObj name="方程式" r:id="rId4" imgW="3975100" imgH="3556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675" y="5189538"/>
                          <a:ext cx="8461375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60" name="文字方塊 53"/>
            <p:cNvSpPr txBox="1">
              <a:spLocks noChangeArrowheads="1"/>
            </p:cNvSpPr>
            <p:nvPr/>
          </p:nvSpPr>
          <p:spPr bwMode="auto">
            <a:xfrm>
              <a:off x="536575" y="5910263"/>
              <a:ext cx="8281988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when T is a common multiple of the periods of</a:t>
              </a:r>
            </a:p>
            <a:p>
              <a:pPr eaLnBrk="1" hangingPunct="1"/>
              <a:r>
                <a:rPr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both                         and</a:t>
              </a:r>
            </a:p>
          </p:txBody>
        </p:sp>
        <p:graphicFrame>
          <p:nvGraphicFramePr>
            <p:cNvPr id="78861" name="物件 5"/>
            <p:cNvGraphicFramePr>
              <a:graphicFrameLocks noChangeAspect="1"/>
            </p:cNvGraphicFramePr>
            <p:nvPr/>
          </p:nvGraphicFramePr>
          <p:xfrm>
            <a:off x="1457176" y="6394450"/>
            <a:ext cx="1889125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188" name="方程式" r:id="rId6" imgW="838200" imgH="228600" progId="Equation.3">
                    <p:embed/>
                  </p:oleObj>
                </mc:Choice>
                <mc:Fallback>
                  <p:oleObj name="方程式" r:id="rId6" imgW="838200" imgH="22860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7176" y="6394450"/>
                          <a:ext cx="1889125" cy="506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2" name="物件 6"/>
            <p:cNvGraphicFramePr>
              <a:graphicFrameLocks noChangeAspect="1"/>
            </p:cNvGraphicFramePr>
            <p:nvPr/>
          </p:nvGraphicFramePr>
          <p:xfrm>
            <a:off x="4248001" y="6399213"/>
            <a:ext cx="1889125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189" name="方程式" r:id="rId8" imgW="838200" imgH="228600" progId="Equation.3">
                    <p:embed/>
                  </p:oleObj>
                </mc:Choice>
                <mc:Fallback>
                  <p:oleObj name="方程式" r:id="rId8" imgW="838200" imgH="228600" progId="Equation.3">
                    <p:embed/>
                    <p:pic>
                      <p:nvPicPr>
                        <p:cNvPr id="0" name="物件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001" y="6399213"/>
                          <a:ext cx="1889125" cy="506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853" name="群組 3"/>
          <p:cNvGrpSpPr>
            <a:grpSpLocks/>
          </p:cNvGrpSpPr>
          <p:nvPr/>
        </p:nvGrpSpPr>
        <p:grpSpPr bwMode="auto">
          <a:xfrm>
            <a:off x="-36513" y="908050"/>
            <a:ext cx="9001126" cy="4249738"/>
            <a:chOff x="-36513" y="908720"/>
            <a:chExt cx="9001126" cy="4248472"/>
          </a:xfrm>
        </p:grpSpPr>
        <p:grpSp>
          <p:nvGrpSpPr>
            <p:cNvPr id="78854" name="群組 2"/>
            <p:cNvGrpSpPr>
              <a:grpSpLocks/>
            </p:cNvGrpSpPr>
            <p:nvPr/>
          </p:nvGrpSpPr>
          <p:grpSpPr bwMode="auto">
            <a:xfrm>
              <a:off x="-36513" y="908720"/>
              <a:ext cx="9001126" cy="3763466"/>
              <a:chOff x="-36513" y="908720"/>
              <a:chExt cx="9001126" cy="3763466"/>
            </a:xfrm>
          </p:grpSpPr>
          <p:sp>
            <p:nvSpPr>
              <p:cNvPr id="78856" name="文字方塊 53"/>
              <p:cNvSpPr txBox="1">
                <a:spLocks noChangeArrowheads="1"/>
              </p:cNvSpPr>
              <p:nvPr/>
            </p:nvSpPr>
            <p:spPr bwMode="auto">
              <a:xfrm>
                <a:off x="-36513" y="908720"/>
                <a:ext cx="576263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3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(a)</a:t>
                </a:r>
              </a:p>
            </p:txBody>
          </p:sp>
          <p:graphicFrame>
            <p:nvGraphicFramePr>
              <p:cNvPr id="78857" name="物件 1"/>
              <p:cNvGraphicFramePr>
                <a:graphicFrameLocks noChangeAspect="1"/>
              </p:cNvGraphicFramePr>
              <p:nvPr/>
            </p:nvGraphicFramePr>
            <p:xfrm>
              <a:off x="655638" y="965373"/>
              <a:ext cx="8308975" cy="3706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190" name="方程式" r:id="rId10" imgW="3441700" imgH="1549400" progId="Equation.3">
                      <p:embed/>
                    </p:oleObj>
                  </mc:Choice>
                  <mc:Fallback>
                    <p:oleObj name="方程式" r:id="rId10" imgW="3441700" imgH="1549400" progId="Equation.3">
                      <p:embed/>
                      <p:pic>
                        <p:nvPicPr>
                          <p:cNvPr id="0" name="物件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638" y="965373"/>
                            <a:ext cx="8308975" cy="3706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8855" name="文字方塊 53"/>
            <p:cNvSpPr txBox="1">
              <a:spLocks noChangeArrowheads="1"/>
            </p:cNvSpPr>
            <p:nvPr/>
          </p:nvSpPr>
          <p:spPr bwMode="auto">
            <a:xfrm>
              <a:off x="610492" y="4633972"/>
              <a:ext cx="82819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“orthogonal” but evaluated in a period of T </a:t>
              </a: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8.40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p.646 of text</a:t>
            </a:r>
          </a:p>
        </p:txBody>
      </p:sp>
      <p:sp>
        <p:nvSpPr>
          <p:cNvPr id="79875" name="文字方塊 53"/>
          <p:cNvSpPr txBox="1">
            <a:spLocks noChangeArrowheads="1"/>
          </p:cNvSpPr>
          <p:nvPr/>
        </p:nvSpPr>
        <p:spPr bwMode="auto">
          <a:xfrm>
            <a:off x="755650" y="1393825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Quadrature multiplexing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6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pic>
        <p:nvPicPr>
          <p:cNvPr id="79877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78"/>
          <a:stretch>
            <a:fillRect/>
          </a:stretch>
        </p:blipFill>
        <p:spPr bwMode="auto">
          <a:xfrm>
            <a:off x="4452938" y="2060575"/>
            <a:ext cx="4656137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5"/>
          <a:stretch>
            <a:fillRect/>
          </a:stretch>
        </p:blipFill>
        <p:spPr bwMode="auto">
          <a:xfrm>
            <a:off x="28575" y="2357438"/>
            <a:ext cx="44846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0" t="88918" r="10551" b="2"/>
          <a:stretch>
            <a:fillRect/>
          </a:stretch>
        </p:blipFill>
        <p:spPr bwMode="auto">
          <a:xfrm>
            <a:off x="3265488" y="4437063"/>
            <a:ext cx="15224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8.40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p.646 of text</a:t>
            </a:r>
          </a:p>
        </p:txBody>
      </p:sp>
      <p:sp>
        <p:nvSpPr>
          <p:cNvPr id="80899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graphicFrame>
        <p:nvGraphicFramePr>
          <p:cNvPr id="80900" name="物件 106"/>
          <p:cNvGraphicFramePr>
            <a:graphicFrameLocks noChangeAspect="1"/>
          </p:cNvGraphicFramePr>
          <p:nvPr/>
        </p:nvGraphicFramePr>
        <p:xfrm>
          <a:off x="755650" y="1720850"/>
          <a:ext cx="657225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36" name="方程式" r:id="rId4" imgW="2501900" imgH="482600" progId="Equation.3">
                  <p:embed/>
                </p:oleObj>
              </mc:Choice>
              <mc:Fallback>
                <p:oleObj name="方程式" r:id="rId4" imgW="2501900" imgH="482600" progId="Equation.3">
                  <p:embed/>
                  <p:pic>
                    <p:nvPicPr>
                      <p:cNvPr id="0" name="物件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20850"/>
                        <a:ext cx="657225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單箭頭接點 10"/>
          <p:cNvCxnSpPr/>
          <p:nvPr/>
        </p:nvCxnSpPr>
        <p:spPr>
          <a:xfrm flipV="1">
            <a:off x="5867400" y="2970213"/>
            <a:ext cx="0" cy="287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2700338" y="2970213"/>
            <a:ext cx="0" cy="287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1979613" y="2944813"/>
            <a:ext cx="1368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643438" y="2944813"/>
            <a:ext cx="25923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905" name="物件 16"/>
          <p:cNvGraphicFramePr>
            <a:graphicFrameLocks noChangeAspect="1"/>
          </p:cNvGraphicFramePr>
          <p:nvPr/>
        </p:nvGraphicFramePr>
        <p:xfrm>
          <a:off x="1908175" y="3154363"/>
          <a:ext cx="18002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37" name="方程式" r:id="rId6" imgW="774364" imgH="228501" progId="Equation.3">
                  <p:embed/>
                </p:oleObj>
              </mc:Choice>
              <mc:Fallback>
                <p:oleObj name="方程式" r:id="rId6" imgW="774364" imgH="228501" progId="Equation.3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154363"/>
                        <a:ext cx="18002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物件 18"/>
          <p:cNvGraphicFramePr>
            <a:graphicFrameLocks noChangeAspect="1"/>
          </p:cNvGraphicFramePr>
          <p:nvPr/>
        </p:nvGraphicFramePr>
        <p:xfrm>
          <a:off x="5065713" y="3186113"/>
          <a:ext cx="13779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38" name="方程式" r:id="rId8" imgW="596900" imgH="228600" progId="Equation.3">
                  <p:embed/>
                </p:oleObj>
              </mc:Choice>
              <mc:Fallback>
                <p:oleObj name="方程式" r:id="rId8" imgW="596900" imgH="228600" progId="Equation.3">
                  <p:embed/>
                  <p:pic>
                    <p:nvPicPr>
                      <p:cNvPr id="0" name="物件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3186113"/>
                        <a:ext cx="13779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7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975668"/>
              </p:ext>
            </p:extLst>
          </p:nvPr>
        </p:nvGraphicFramePr>
        <p:xfrm>
          <a:off x="89572" y="4371975"/>
          <a:ext cx="8730900" cy="133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39" name="方程式" r:id="rId10" imgW="3492360" imgH="533160" progId="Equation.3">
                  <p:embed/>
                </p:oleObj>
              </mc:Choice>
              <mc:Fallback>
                <p:oleObj name="方程式" r:id="rId10" imgW="3492360" imgH="533160" progId="Equation.3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72" y="4371975"/>
                        <a:ext cx="8730900" cy="133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Sinusoidals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zh-TW" altLang="en-US" sz="2600" b="0" i="1" smtClean="0"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600" b="0" dirty="0" smtClean="0"/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6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TW" altLang="en-US" sz="26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98584"/>
            <a:ext cx="7662672" cy="353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4" r="-12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10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57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843213" y="333375"/>
            <a:ext cx="194468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p.25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</a:p>
        </p:txBody>
      </p:sp>
    </p:spTree>
    <p:extLst>
      <p:ext uri="{BB962C8B-B14F-4D97-AF65-F5344CB8AC3E}">
        <p14:creationId xmlns:p14="http://schemas.microsoft.com/office/powerpoint/2010/main" val="193454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Carrier</a:t>
            </a:r>
          </a:p>
        </p:txBody>
      </p:sp>
      <p:graphicFrame>
        <p:nvGraphicFramePr>
          <p:cNvPr id="9220" name="物件 3"/>
          <p:cNvGraphicFramePr>
            <a:graphicFrameLocks noChangeAspect="1"/>
          </p:cNvGraphicFramePr>
          <p:nvPr/>
        </p:nvGraphicFramePr>
        <p:xfrm>
          <a:off x="1570038" y="2659063"/>
          <a:ext cx="4144962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方程式" r:id="rId3" imgW="1663700" imgH="787400" progId="Equation.3">
                  <p:embed/>
                </p:oleObj>
              </mc:Choice>
              <mc:Fallback>
                <p:oleObj name="方程式" r:id="rId3" imgW="1663700" imgH="787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2659063"/>
                        <a:ext cx="4144962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0" y="49117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644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8.6, 8.8, p.588, 589 of text</a:t>
            </a:r>
          </a:p>
        </p:txBody>
      </p: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0" y="16097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  <a:buFont typeface="Arial" charset="0"/>
              <a:buChar char="–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Synchronous demodulation (detection)</a:t>
            </a:r>
          </a:p>
        </p:txBody>
      </p:sp>
      <p:sp>
        <p:nvSpPr>
          <p:cNvPr id="9223" name="矩形 6"/>
          <p:cNvSpPr>
            <a:spLocks noChangeArrowheads="1"/>
          </p:cNvSpPr>
          <p:nvPr/>
        </p:nvSpPr>
        <p:spPr bwMode="auto">
          <a:xfrm>
            <a:off x="0" y="55895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lowpass filter gives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8.40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p.646 of text</a:t>
            </a:r>
          </a:p>
        </p:txBody>
      </p:sp>
      <p:sp>
        <p:nvSpPr>
          <p:cNvPr id="82947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7"/>
            <a:ext cx="7768622" cy="4289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823449" y="542497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49" y="5424970"/>
                <a:ext cx="432048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691680" y="1988840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88840"/>
                <a:ext cx="50405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220" r="-6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483768" y="3717032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717032"/>
                <a:ext cx="504056" cy="430887"/>
              </a:xfrm>
              <a:prstGeom prst="rect">
                <a:avLst/>
              </a:prstGeom>
              <a:blipFill rotWithShape="1">
                <a:blip r:embed="rId6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55497" y="5767789"/>
                <a:ext cx="15883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97" y="5767789"/>
                <a:ext cx="1588369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03648" y="4581128"/>
                <a:ext cx="96826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581128"/>
                <a:ext cx="968264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00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790394" y="2743555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94" y="2743555"/>
                <a:ext cx="504056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205" r="-48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779912" y="1988840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988840"/>
                <a:ext cx="504056" cy="430887"/>
              </a:xfrm>
              <a:prstGeom prst="rect">
                <a:avLst/>
              </a:prstGeom>
              <a:blipFill rotWithShape="1">
                <a:blip r:embed="rId10"/>
                <a:stretch>
                  <a:fillRect r="-6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884368" y="3501008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501008"/>
                <a:ext cx="504056" cy="430887"/>
              </a:xfrm>
              <a:prstGeom prst="rect">
                <a:avLst/>
              </a:prstGeom>
              <a:blipFill rotWithShape="1">
                <a:blip r:embed="rId11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667054" y="3486216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54" y="3486216"/>
                <a:ext cx="504056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1220" r="-1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172400" y="5662797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5662797"/>
                <a:ext cx="432048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067205" y="550971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05" y="5509710"/>
                <a:ext cx="432048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057501" y="2636912"/>
                <a:ext cx="96826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501" y="2636912"/>
                <a:ext cx="968264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633" r="-949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923928" y="1340768"/>
                <a:ext cx="167423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340768"/>
                <a:ext cx="1674231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855475" y="1580774"/>
                <a:ext cx="22677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475" y="1580774"/>
                <a:ext cx="2267744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832648" y="5967596"/>
                <a:ext cx="22677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48" y="5967596"/>
                <a:ext cx="2267744" cy="49244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8.44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p.649 of text</a:t>
            </a:r>
          </a:p>
        </p:txBody>
      </p:sp>
      <p:sp>
        <p:nvSpPr>
          <p:cNvPr id="83971" name="文字方塊 53"/>
          <p:cNvSpPr txBox="1">
            <a:spLocks noChangeArrowheads="1"/>
          </p:cNvSpPr>
          <p:nvPr/>
        </p:nvSpPr>
        <p:spPr bwMode="auto">
          <a:xfrm>
            <a:off x="755650" y="1393825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Zero-forcing equalizer for pulse transmission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2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graphicFrame>
        <p:nvGraphicFramePr>
          <p:cNvPr id="83973" name="物件 2"/>
          <p:cNvGraphicFramePr>
            <a:graphicFrameLocks noChangeAspect="1"/>
          </p:cNvGraphicFramePr>
          <p:nvPr/>
        </p:nvGraphicFramePr>
        <p:xfrm>
          <a:off x="1241425" y="2060575"/>
          <a:ext cx="363696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8" name="方程式" r:id="rId4" imgW="1384300" imgH="431800" progId="Equation.3">
                  <p:embed/>
                </p:oleObj>
              </mc:Choice>
              <mc:Fallback>
                <p:oleObj name="方程式" r:id="rId4" imgW="13843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060575"/>
                        <a:ext cx="363696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56992"/>
            <a:ext cx="5688632" cy="3096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91680" y="4797152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97152"/>
                <a:ext cx="648071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1226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804248" y="6310481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310481"/>
                <a:ext cx="648071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943" r="-13208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563888" y="3717032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17032"/>
                <a:ext cx="648071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226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996180" y="3792733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180" y="3792733"/>
                <a:ext cx="648071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935" r="-1215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119627" y="4077072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627" y="4077072"/>
                <a:ext cx="648071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887" r="-1226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74788" y="4998741"/>
                <a:ext cx="45705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88" y="4998741"/>
                <a:ext cx="457052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796136" y="5000400"/>
                <a:ext cx="45705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000400"/>
                <a:ext cx="457052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862920" y="5000400"/>
                <a:ext cx="45705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20" y="5000400"/>
                <a:ext cx="457052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419872" y="5589240"/>
                <a:ext cx="6010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589240"/>
                <a:ext cx="601069" cy="430887"/>
              </a:xfrm>
              <a:prstGeom prst="rect">
                <a:avLst/>
              </a:prstGeom>
              <a:blipFill rotWithShape="1">
                <a:blip r:embed="rId15"/>
                <a:stretch>
                  <a:fillRect r="-40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588224" y="5635910"/>
                <a:ext cx="6010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635910"/>
                <a:ext cx="601069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833563"/>
            <a:ext cx="86391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Intersymbol Interference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05400" y="2403475"/>
            <a:ext cx="3930650" cy="138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184150" lvl="2">
              <a:buSzPct val="100000"/>
              <a:defRPr/>
            </a:pPr>
            <a:r>
              <a:rPr kumimoji="0" lang="en-US" altLang="zh-TW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the sample values rather than pulse shapes to be transmitted</a:t>
            </a:r>
          </a:p>
        </p:txBody>
      </p:sp>
      <p:sp>
        <p:nvSpPr>
          <p:cNvPr id="45061" name="矩形 4"/>
          <p:cNvSpPr>
            <a:spLocks noChangeArrowheads="1"/>
          </p:cNvSpPr>
          <p:nvPr/>
        </p:nvSpPr>
        <p:spPr bwMode="auto">
          <a:xfrm>
            <a:off x="5148263" y="3862388"/>
            <a:ext cx="3887787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841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Distortionless transmission via distorted channels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450" y="4437063"/>
            <a:ext cx="2376488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546100" lvl="2">
              <a:buSzPct val="100000"/>
              <a:defRPr/>
            </a:pPr>
            <a:r>
              <a:rPr kumimoji="0"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intersymbol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interference</a:t>
            </a:r>
          </a:p>
          <a:p>
            <a:pPr marL="546100" lvl="2">
              <a:buSzPct val="100000"/>
              <a:defRPr/>
            </a:pPr>
            <a:endParaRPr kumimoji="0"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03350" y="1747838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[1]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327275" y="2009775"/>
            <a:ext cx="85566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[2]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03575" y="2303463"/>
            <a:ext cx="85566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[3]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6084888" y="260350"/>
            <a:ext cx="1943100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(p.43 of 8.0)</a:t>
            </a:r>
          </a:p>
        </p:txBody>
      </p:sp>
    </p:spTree>
    <p:extLst>
      <p:ext uri="{BB962C8B-B14F-4D97-AF65-F5344CB8AC3E}">
        <p14:creationId xmlns:p14="http://schemas.microsoft.com/office/powerpoint/2010/main" val="34825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8.44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p.649 of text</a:t>
            </a:r>
          </a:p>
        </p:txBody>
      </p:sp>
      <p:sp>
        <p:nvSpPr>
          <p:cNvPr id="86019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graphicFrame>
        <p:nvGraphicFramePr>
          <p:cNvPr id="86020" name="物件 2"/>
          <p:cNvGraphicFramePr>
            <a:graphicFrameLocks noChangeAspect="1"/>
          </p:cNvGraphicFramePr>
          <p:nvPr/>
        </p:nvGraphicFramePr>
        <p:xfrm>
          <a:off x="684213" y="1412875"/>
          <a:ext cx="36369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4" name="方程式" r:id="rId4" imgW="1384300" imgH="431800" progId="Equation.3">
                  <p:embed/>
                </p:oleObj>
              </mc:Choice>
              <mc:Fallback>
                <p:oleObj name="方程式" r:id="rId4" imgW="13843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3636962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物件 1"/>
          <p:cNvGraphicFramePr>
            <a:graphicFrameLocks noChangeAspect="1"/>
          </p:cNvGraphicFramePr>
          <p:nvPr/>
        </p:nvGraphicFramePr>
        <p:xfrm>
          <a:off x="2900363" y="2690813"/>
          <a:ext cx="14668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5" name="方程式" r:id="rId6" imgW="558558" imgH="215806" progId="Equation.3">
                  <p:embed/>
                </p:oleObj>
              </mc:Choice>
              <mc:Fallback>
                <p:oleObj name="方程式" r:id="rId6" imgW="558558" imgH="215806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2690813"/>
                        <a:ext cx="14668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文字方塊 53"/>
          <p:cNvSpPr txBox="1">
            <a:spLocks noChangeArrowheads="1"/>
          </p:cNvSpPr>
          <p:nvPr/>
        </p:nvSpPr>
        <p:spPr bwMode="auto">
          <a:xfrm>
            <a:off x="755650" y="270827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Requirement: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左中括弧 3"/>
          <p:cNvSpPr/>
          <p:nvPr/>
        </p:nvSpPr>
        <p:spPr>
          <a:xfrm>
            <a:off x="4433888" y="2749550"/>
            <a:ext cx="144462" cy="523875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86024" name="物件 5"/>
          <p:cNvGraphicFramePr>
            <a:graphicFrameLocks noChangeAspect="1"/>
          </p:cNvGraphicFramePr>
          <p:nvPr/>
        </p:nvGraphicFramePr>
        <p:xfrm>
          <a:off x="4722813" y="2474913"/>
          <a:ext cx="323373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6" name="方程式" r:id="rId8" imgW="1231366" imgH="431613" progId="Equation.3">
                  <p:embed/>
                </p:oleObj>
              </mc:Choice>
              <mc:Fallback>
                <p:oleObj name="方程式" r:id="rId8" imgW="1231366" imgH="431613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2474913"/>
                        <a:ext cx="323373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5" name="文字方塊 53"/>
          <p:cNvSpPr txBox="1">
            <a:spLocks noChangeArrowheads="1"/>
          </p:cNvSpPr>
          <p:nvPr/>
        </p:nvSpPr>
        <p:spPr bwMode="auto">
          <a:xfrm>
            <a:off x="827088" y="3644900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026" name="物件 6"/>
          <p:cNvGraphicFramePr>
            <a:graphicFrameLocks noChangeAspect="1"/>
          </p:cNvGraphicFramePr>
          <p:nvPr/>
        </p:nvGraphicFramePr>
        <p:xfrm>
          <a:off x="2890838" y="3665538"/>
          <a:ext cx="103346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7" name="方程式" r:id="rId10" imgW="393359" imgH="177646" progId="Equation.3">
                  <p:embed/>
                </p:oleObj>
              </mc:Choice>
              <mc:Fallback>
                <p:oleObj name="方程式" r:id="rId10" imgW="393359" imgH="177646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665538"/>
                        <a:ext cx="103346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7" name="文字方塊 53"/>
          <p:cNvSpPr txBox="1">
            <a:spLocks noChangeArrowheads="1"/>
          </p:cNvSpPr>
          <p:nvPr/>
        </p:nvSpPr>
        <p:spPr bwMode="auto">
          <a:xfrm>
            <a:off x="7885113" y="2887663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graphicFrame>
        <p:nvGraphicFramePr>
          <p:cNvPr id="86028" name="物件 8"/>
          <p:cNvGraphicFramePr>
            <a:graphicFrameLocks noChangeAspect="1"/>
          </p:cNvGraphicFramePr>
          <p:nvPr/>
        </p:nvGraphicFramePr>
        <p:xfrm>
          <a:off x="2411413" y="4357688"/>
          <a:ext cx="6667500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8" name="方程式" r:id="rId12" imgW="2540000" imgH="914400" progId="Equation.3">
                  <p:embed/>
                </p:oleObj>
              </mc:Choice>
              <mc:Fallback>
                <p:oleObj name="方程式" r:id="rId12" imgW="2540000" imgH="9144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357688"/>
                        <a:ext cx="6667500" cy="232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15888"/>
            <a:ext cx="61976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1116000" indent="-342900">
          <a:lnSpc>
            <a:spcPct val="125000"/>
          </a:lnSpc>
          <a:buSzPct val="100000"/>
          <a:buFont typeface="Arial" pitchFamily="34" charset="0"/>
          <a:buChar char="–"/>
          <a:defRPr sz="2800" dirty="0" smtClean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2571</Words>
  <Application>Microsoft Office PowerPoint</Application>
  <PresentationFormat>如螢幕大小 (4:3)</PresentationFormat>
  <Paragraphs>518</Paragraphs>
  <Slides>83</Slides>
  <Notes>14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83</vt:i4>
      </vt:variant>
    </vt:vector>
  </HeadingPairs>
  <TitlesOfParts>
    <vt:vector size="86" baseType="lpstr">
      <vt:lpstr>Office 佈景主題</vt:lpstr>
      <vt:lpstr>方程式</vt:lpstr>
      <vt:lpstr>Microsoft 方程式編輯器 3.0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Lab531</cp:lastModifiedBy>
  <cp:revision>368</cp:revision>
  <cp:lastPrinted>2015-08-31T03:16:16Z</cp:lastPrinted>
  <dcterms:created xsi:type="dcterms:W3CDTF">2012-03-03T08:53:00Z</dcterms:created>
  <dcterms:modified xsi:type="dcterms:W3CDTF">2015-08-31T03:19:12Z</dcterms:modified>
</cp:coreProperties>
</file>