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7"/>
  </p:notesMasterIdLst>
  <p:handoutMasterIdLst>
    <p:handoutMasterId r:id="rId98"/>
  </p:handoutMasterIdLst>
  <p:sldIdLst>
    <p:sldId id="257" r:id="rId3"/>
    <p:sldId id="375" r:id="rId4"/>
    <p:sldId id="258" r:id="rId5"/>
    <p:sldId id="361" r:id="rId6"/>
    <p:sldId id="377" r:id="rId7"/>
    <p:sldId id="260" r:id="rId8"/>
    <p:sldId id="326" r:id="rId9"/>
    <p:sldId id="376" r:id="rId10"/>
    <p:sldId id="327" r:id="rId11"/>
    <p:sldId id="328" r:id="rId12"/>
    <p:sldId id="329" r:id="rId13"/>
    <p:sldId id="330" r:id="rId14"/>
    <p:sldId id="331" r:id="rId15"/>
    <p:sldId id="261" r:id="rId16"/>
    <p:sldId id="262" r:id="rId17"/>
    <p:sldId id="332" r:id="rId18"/>
    <p:sldId id="263" r:id="rId19"/>
    <p:sldId id="378" r:id="rId20"/>
    <p:sldId id="333" r:id="rId21"/>
    <p:sldId id="379" r:id="rId22"/>
    <p:sldId id="302" r:id="rId23"/>
    <p:sldId id="309" r:id="rId24"/>
    <p:sldId id="305" r:id="rId25"/>
    <p:sldId id="306" r:id="rId26"/>
    <p:sldId id="307" r:id="rId27"/>
    <p:sldId id="334" r:id="rId28"/>
    <p:sldId id="335" r:id="rId29"/>
    <p:sldId id="308" r:id="rId30"/>
    <p:sldId id="380" r:id="rId31"/>
    <p:sldId id="264" r:id="rId32"/>
    <p:sldId id="337" r:id="rId33"/>
    <p:sldId id="265" r:id="rId34"/>
    <p:sldId id="338" r:id="rId35"/>
    <p:sldId id="266" r:id="rId36"/>
    <p:sldId id="267" r:id="rId37"/>
    <p:sldId id="268" r:id="rId38"/>
    <p:sldId id="270" r:id="rId39"/>
    <p:sldId id="273" r:id="rId40"/>
    <p:sldId id="320" r:id="rId41"/>
    <p:sldId id="277" r:id="rId42"/>
    <p:sldId id="381" r:id="rId43"/>
    <p:sldId id="341" r:id="rId44"/>
    <p:sldId id="382" r:id="rId45"/>
    <p:sldId id="278" r:id="rId46"/>
    <p:sldId id="310" r:id="rId47"/>
    <p:sldId id="343" r:id="rId48"/>
    <p:sldId id="312" r:id="rId49"/>
    <p:sldId id="313" r:id="rId50"/>
    <p:sldId id="280" r:id="rId51"/>
    <p:sldId id="342" r:id="rId52"/>
    <p:sldId id="281" r:id="rId53"/>
    <p:sldId id="283" r:id="rId54"/>
    <p:sldId id="344" r:id="rId55"/>
    <p:sldId id="383" r:id="rId56"/>
    <p:sldId id="287" r:id="rId57"/>
    <p:sldId id="346" r:id="rId58"/>
    <p:sldId id="347" r:id="rId59"/>
    <p:sldId id="348" r:id="rId60"/>
    <p:sldId id="387" r:id="rId61"/>
    <p:sldId id="350" r:id="rId62"/>
    <p:sldId id="351" r:id="rId63"/>
    <p:sldId id="352" r:id="rId64"/>
    <p:sldId id="353" r:id="rId65"/>
    <p:sldId id="321" r:id="rId66"/>
    <p:sldId id="354" r:id="rId67"/>
    <p:sldId id="286" r:id="rId68"/>
    <p:sldId id="291" r:id="rId69"/>
    <p:sldId id="292" r:id="rId70"/>
    <p:sldId id="293" r:id="rId71"/>
    <p:sldId id="294" r:id="rId72"/>
    <p:sldId id="355" r:id="rId73"/>
    <p:sldId id="385" r:id="rId74"/>
    <p:sldId id="386" r:id="rId75"/>
    <p:sldId id="295" r:id="rId76"/>
    <p:sldId id="296" r:id="rId77"/>
    <p:sldId id="297" r:id="rId78"/>
    <p:sldId id="298" r:id="rId79"/>
    <p:sldId id="316" r:id="rId80"/>
    <p:sldId id="318" r:id="rId81"/>
    <p:sldId id="300" r:id="rId82"/>
    <p:sldId id="301" r:id="rId83"/>
    <p:sldId id="358" r:id="rId84"/>
    <p:sldId id="319" r:id="rId85"/>
    <p:sldId id="359" r:id="rId86"/>
    <p:sldId id="362" r:id="rId87"/>
    <p:sldId id="363" r:id="rId88"/>
    <p:sldId id="364" r:id="rId89"/>
    <p:sldId id="366" r:id="rId90"/>
    <p:sldId id="367" r:id="rId91"/>
    <p:sldId id="368" r:id="rId92"/>
    <p:sldId id="369" r:id="rId93"/>
    <p:sldId id="370" r:id="rId94"/>
    <p:sldId id="372" r:id="rId95"/>
    <p:sldId id="371" r:id="rId96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201" autoAdjust="0"/>
  </p:normalViewPr>
  <p:slideViewPr>
    <p:cSldViewPr>
      <p:cViewPr>
        <p:scale>
          <a:sx n="90" d="100"/>
          <a:sy n="90" d="100"/>
        </p:scale>
        <p:origin x="-1392" y="3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7992"/>
    </p:cViewPr>
  </p:sorter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image" Target="../media/image1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wmf"/><Relationship Id="rId1" Type="http://schemas.openxmlformats.org/officeDocument/2006/relationships/image" Target="../media/image157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wmf"/><Relationship Id="rId1" Type="http://schemas.openxmlformats.org/officeDocument/2006/relationships/image" Target="../media/image16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7.wmf"/><Relationship Id="rId1" Type="http://schemas.openxmlformats.org/officeDocument/2006/relationships/image" Target="../media/image16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2.wmf"/><Relationship Id="rId1" Type="http://schemas.openxmlformats.org/officeDocument/2006/relationships/image" Target="../media/image19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5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7.wmf"/><Relationship Id="rId1" Type="http://schemas.openxmlformats.org/officeDocument/2006/relationships/image" Target="../media/image19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9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2" Type="http://schemas.openxmlformats.org/officeDocument/2006/relationships/image" Target="../media/image201.wmf"/><Relationship Id="rId1" Type="http://schemas.openxmlformats.org/officeDocument/2006/relationships/image" Target="../media/image200.wmf"/><Relationship Id="rId4" Type="http://schemas.openxmlformats.org/officeDocument/2006/relationships/image" Target="../media/image203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8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wmf"/><Relationship Id="rId1" Type="http://schemas.openxmlformats.org/officeDocument/2006/relationships/image" Target="../media/image22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wmf"/><Relationship Id="rId2" Type="http://schemas.openxmlformats.org/officeDocument/2006/relationships/image" Target="../media/image231.wmf"/><Relationship Id="rId1" Type="http://schemas.openxmlformats.org/officeDocument/2006/relationships/image" Target="../media/image23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6.wmf"/><Relationship Id="rId1" Type="http://schemas.openxmlformats.org/officeDocument/2006/relationships/image" Target="../media/image23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4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6.wmf"/><Relationship Id="rId1" Type="http://schemas.openxmlformats.org/officeDocument/2006/relationships/image" Target="../media/image245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wmf"/><Relationship Id="rId2" Type="http://schemas.openxmlformats.org/officeDocument/2006/relationships/image" Target="../media/image249.wmf"/><Relationship Id="rId1" Type="http://schemas.openxmlformats.org/officeDocument/2006/relationships/image" Target="../media/image248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wmf"/><Relationship Id="rId1" Type="http://schemas.openxmlformats.org/officeDocument/2006/relationships/image" Target="../media/image253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4.w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5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7.wmf"/><Relationship Id="rId1" Type="http://schemas.openxmlformats.org/officeDocument/2006/relationships/image" Target="../media/image27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9.w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1.wmf"/><Relationship Id="rId1" Type="http://schemas.openxmlformats.org/officeDocument/2006/relationships/image" Target="../media/image280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3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5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9.wmf"/><Relationship Id="rId2" Type="http://schemas.openxmlformats.org/officeDocument/2006/relationships/image" Target="../media/image288.wmf"/><Relationship Id="rId1" Type="http://schemas.openxmlformats.org/officeDocument/2006/relationships/image" Target="../media/image28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1.w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3.wmf"/><Relationship Id="rId1" Type="http://schemas.openxmlformats.org/officeDocument/2006/relationships/image" Target="../media/image292.w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7.wmf"/><Relationship Id="rId1" Type="http://schemas.openxmlformats.org/officeDocument/2006/relationships/image" Target="../media/image296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wmf"/><Relationship Id="rId1" Type="http://schemas.openxmlformats.org/officeDocument/2006/relationships/image" Target="../media/image299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3.wmf"/><Relationship Id="rId2" Type="http://schemas.openxmlformats.org/officeDocument/2006/relationships/image" Target="../media/image302.wmf"/><Relationship Id="rId1" Type="http://schemas.openxmlformats.org/officeDocument/2006/relationships/image" Target="../media/image30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wmf"/><Relationship Id="rId1" Type="http://schemas.openxmlformats.org/officeDocument/2006/relationships/image" Target="../media/image30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1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0F8EEE0-BB66-45A4-8AA2-0042603A1E02}" type="datetimeFigureOut">
              <a:rPr lang="zh-TW" altLang="en-US"/>
              <a:pPr>
                <a:defRPr/>
              </a:pPr>
              <a:t>2015/8/27</a:t>
            </a:fld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9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9EF0E3E-FA50-45AA-815D-361AC2467BE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Course10.0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84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B0B188E1-A173-4824-A5A2-061C25D19BA2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6" tIns="45864" rIns="91726" bIns="45864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1" y="4716707"/>
            <a:ext cx="5438775" cy="4467700"/>
          </a:xfrm>
          <a:prstGeom prst="rect">
            <a:avLst/>
          </a:prstGeom>
        </p:spPr>
        <p:txBody>
          <a:bodyPr vert="horz" lIns="91726" tIns="45864" rIns="91726" bIns="45864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9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9" y="9430219"/>
            <a:ext cx="2946400" cy="496412"/>
          </a:xfrm>
          <a:prstGeom prst="rect">
            <a:avLst/>
          </a:prstGeom>
        </p:spPr>
        <p:txBody>
          <a:bodyPr vert="horz" lIns="91726" tIns="45864" rIns="91726" bIns="4586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18B4173-2F34-4CFA-910B-F9D8323AAA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3272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240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5332" indent="-286666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6665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5331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63997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22664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81329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39995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98661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E9E197-E52D-4E2C-9C20-2DF4B040E1D9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0342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5332" indent="-286666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6665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5331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63997" indent="-22933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22664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81329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39995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98661" indent="-22933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E57B7B-B9AE-4DAF-90E6-6A6F9A7D97B4}" type="slidenum">
              <a:rPr kumimoji="0" lang="zh-TW" altLang="en-US" smtClean="0">
                <a:solidFill>
                  <a:srgbClr val="00000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kumimoji="0" lang="zh-TW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826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8D481-8E30-4B4B-88CA-2C2A9D77B064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E896C-B0C2-419B-8217-E3EB4CD38A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47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AF294-571D-463F-9BEB-ED70583F0490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6A38-E534-4856-A018-4B6913A0A10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4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9E15-8704-420B-8E88-866493FCDDC8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D9091-A4DF-4C66-9908-B3C3263E2A2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425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D8665-5783-4D91-9445-474063A09338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72A4-B10C-4F57-B557-E0708D65DA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4961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E62A6-E295-4E98-898F-5B0154E95A4F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19325-AAA1-4873-984F-0891907A81F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9152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EB92-3942-43E7-8010-5C085370E67C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368FE-C699-4277-865F-1D942464787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6913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082C0-2420-496A-999F-3D9538AC42CB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07719-046A-4CF0-98AD-A00CE85F73A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987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00BA-BD3A-4A97-AED9-096B5AAEFA71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D475-F2E3-4B52-B1B6-C943B909119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5077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C188-3B36-495B-A9BB-055E32129796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5472-8FCE-4DAE-B428-D34CBA7236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75209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39441-FC52-44FC-B9EC-D9B975FACA4C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500F7-3122-4576-B70E-E0AF4DB592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8389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FF297-C0F4-4079-AFDB-53B08C264638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41D36-0955-40F0-B47D-46E4CD12D0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47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3B8A-50B4-4D88-829E-479B45B1F82B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6C07-8241-4577-ABCC-D8145DBB87A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782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1FE3A-E255-4B51-B4EF-B2575A4A103D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DD4F1-E6C3-4528-B447-813C26328BB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6014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8226C-4E01-4C14-AEB4-152A9ACB1874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334D-1C34-47ED-8256-BBC31B2C5C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702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B2019-5420-4375-81D9-31EF2CC924E3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92B76-AC50-48D1-894C-7871C3F58F3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973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45CCE-929A-4142-A747-CC5E02878082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ED08A-34AB-4F2E-BDF1-D39C2169CF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1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0860-AC9D-459E-8F89-3547B32A4E13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A9ECD-0CDA-4D38-A66C-FC415CB5629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5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E2981-7024-425C-A512-C9323505F643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B6388-7FC0-4D57-920A-231B3218F6B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583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9B294-F628-48DB-BF68-FAA3637FF52E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B20D-879D-4284-97A3-65B5A67331C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9472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B1D4-BE31-4E19-A425-129592F4398A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3005A-DEA9-4B63-8DF5-E301AACE37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91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07680-1C4A-4D51-97CE-D3747FDAF9A5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65474-8AAB-41AA-9D8A-D909A71C60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091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D1C4-88D2-40B1-BB83-C3B9912ACF25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DE06-73B5-4A49-AD5F-5EB885B1EB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452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88992C7-23D1-4477-B5A8-907CC2F48F31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9B78A70-20C6-481A-BD21-AB535E19B8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2388002-A8FC-45E7-946D-36B6FAF210D8}" type="datetimeFigureOut">
              <a:rPr lang="zh-TW" altLang="en-US"/>
              <a:pPr>
                <a:defRPr/>
              </a:pPr>
              <a:t>2015/8/27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49D9F29-7D7F-4633-85AD-DF14D8B0891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png"/><Relationship Id="rId7" Type="http://schemas.openxmlformats.org/officeDocument/2006/relationships/image" Target="../media/image61.pn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png"/><Relationship Id="rId4" Type="http://schemas.openxmlformats.org/officeDocument/2006/relationships/image" Target="../media/image79.png"/><Relationship Id="rId9" Type="http://schemas.openxmlformats.org/officeDocument/2006/relationships/image" Target="../media/image7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60.jp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65.png"/><Relationship Id="rId3" Type="http://schemas.openxmlformats.org/officeDocument/2006/relationships/image" Target="../media/image119.png"/><Relationship Id="rId7" Type="http://schemas.openxmlformats.org/officeDocument/2006/relationships/image" Target="../media/image118.png"/><Relationship Id="rId12" Type="http://schemas.openxmlformats.org/officeDocument/2006/relationships/image" Target="../media/image124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11" Type="http://schemas.openxmlformats.org/officeDocument/2006/relationships/image" Target="../media/image123.png"/><Relationship Id="rId5" Type="http://schemas.openxmlformats.org/officeDocument/2006/relationships/image" Target="../media/image86.png"/><Relationship Id="rId10" Type="http://schemas.openxmlformats.org/officeDocument/2006/relationships/image" Target="../media/image122.png"/><Relationship Id="rId4" Type="http://schemas.openxmlformats.org/officeDocument/2006/relationships/image" Target="../media/image76.png"/><Relationship Id="rId9" Type="http://schemas.openxmlformats.org/officeDocument/2006/relationships/image" Target="../media/image121.png"/><Relationship Id="rId1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6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image" Target="../media/image82.png"/><Relationship Id="rId7" Type="http://schemas.openxmlformats.org/officeDocument/2006/relationships/image" Target="../media/image129.pn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openxmlformats.org/officeDocument/2006/relationships/image" Target="../media/image73.png"/><Relationship Id="rId21" Type="http://schemas.openxmlformats.org/officeDocument/2006/relationships/image" Target="../media/image146.png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66.jpe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5" Type="http://schemas.openxmlformats.org/officeDocument/2006/relationships/image" Target="../media/image125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19" Type="http://schemas.openxmlformats.org/officeDocument/2006/relationships/image" Target="../media/image144.png"/><Relationship Id="rId4" Type="http://schemas.openxmlformats.org/officeDocument/2006/relationships/image" Target="../media/image84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Relationship Id="rId22" Type="http://schemas.openxmlformats.org/officeDocument/2006/relationships/image" Target="../media/image1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image" Target="../media/image159.png"/><Relationship Id="rId21" Type="http://schemas.openxmlformats.org/officeDocument/2006/relationships/image" Target="../media/image149.png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image" Target="../media/image146.jpg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2.png"/><Relationship Id="rId11" Type="http://schemas.openxmlformats.org/officeDocument/2006/relationships/image" Target="../media/image167.png"/><Relationship Id="rId5" Type="http://schemas.openxmlformats.org/officeDocument/2006/relationships/image" Target="../media/image161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60.png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21" Type="http://schemas.openxmlformats.org/officeDocument/2006/relationships/image" Target="../media/image115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image" Target="../media/image60.jpg"/><Relationship Id="rId16" Type="http://schemas.openxmlformats.org/officeDocument/2006/relationships/image" Target="../media/image110.png"/><Relationship Id="rId20" Type="http://schemas.openxmlformats.org/officeDocument/2006/relationships/image" Target="../media/image11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23" Type="http://schemas.openxmlformats.org/officeDocument/2006/relationships/image" Target="../media/image117.png"/><Relationship Id="rId10" Type="http://schemas.openxmlformats.org/officeDocument/2006/relationships/image" Target="../media/image104.png"/><Relationship Id="rId19" Type="http://schemas.openxmlformats.org/officeDocument/2006/relationships/image" Target="../media/image113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Relationship Id="rId22" Type="http://schemas.openxmlformats.org/officeDocument/2006/relationships/image" Target="../media/image1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4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0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20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55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3.png"/><Relationship Id="rId3" Type="http://schemas.openxmlformats.org/officeDocument/2006/relationships/image" Target="../media/image178.png"/><Relationship Id="rId7" Type="http://schemas.openxmlformats.org/officeDocument/2006/relationships/image" Target="../media/image182.png"/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1.png"/><Relationship Id="rId5" Type="http://schemas.openxmlformats.org/officeDocument/2006/relationships/image" Target="../media/image180.png"/><Relationship Id="rId4" Type="http://schemas.openxmlformats.org/officeDocument/2006/relationships/image" Target="../media/image179.png"/><Relationship Id="rId9" Type="http://schemas.openxmlformats.org/officeDocument/2006/relationships/image" Target="../media/image1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57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3.png"/><Relationship Id="rId13" Type="http://schemas.openxmlformats.org/officeDocument/2006/relationships/image" Target="../media/image191.png"/><Relationship Id="rId3" Type="http://schemas.openxmlformats.org/officeDocument/2006/relationships/image" Target="../media/image198.png"/><Relationship Id="rId7" Type="http://schemas.openxmlformats.org/officeDocument/2006/relationships/image" Target="../media/image202.png"/><Relationship Id="rId12" Type="http://schemas.openxmlformats.org/officeDocument/2006/relationships/image" Target="../media/image185.png"/><Relationship Id="rId2" Type="http://schemas.openxmlformats.org/officeDocument/2006/relationships/image" Target="../media/image159.jpg"/><Relationship Id="rId16" Type="http://schemas.openxmlformats.org/officeDocument/2006/relationships/image" Target="../media/image19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1.png"/><Relationship Id="rId11" Type="http://schemas.openxmlformats.org/officeDocument/2006/relationships/image" Target="../media/image189.png"/><Relationship Id="rId5" Type="http://schemas.openxmlformats.org/officeDocument/2006/relationships/image" Target="../media/image200.png"/><Relationship Id="rId15" Type="http://schemas.openxmlformats.org/officeDocument/2006/relationships/image" Target="../media/image193.png"/><Relationship Id="rId10" Type="http://schemas.openxmlformats.org/officeDocument/2006/relationships/image" Target="../media/image205.png"/><Relationship Id="rId4" Type="http://schemas.openxmlformats.org/officeDocument/2006/relationships/image" Target="../media/image188.png"/><Relationship Id="rId9" Type="http://schemas.openxmlformats.org/officeDocument/2006/relationships/image" Target="../media/image204.png"/><Relationship Id="rId14" Type="http://schemas.openxmlformats.org/officeDocument/2006/relationships/image" Target="../media/image1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61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16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16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64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6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166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86.png"/><Relationship Id="rId7" Type="http://schemas.openxmlformats.org/officeDocument/2006/relationships/image" Target="../media/image99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8.png"/><Relationship Id="rId5" Type="http://schemas.openxmlformats.org/officeDocument/2006/relationships/image" Target="../media/image96.png"/><Relationship Id="rId4" Type="http://schemas.openxmlformats.org/officeDocument/2006/relationships/image" Target="../media/image18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2" Type="http://schemas.openxmlformats.org/officeDocument/2006/relationships/image" Target="../media/image2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6.png"/><Relationship Id="rId5" Type="http://schemas.openxmlformats.org/officeDocument/2006/relationships/image" Target="../media/image225.png"/><Relationship Id="rId4" Type="http://schemas.openxmlformats.org/officeDocument/2006/relationships/image" Target="../media/image22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image" Target="../media/image119.png"/><Relationship Id="rId7" Type="http://schemas.openxmlformats.org/officeDocument/2006/relationships/image" Target="../media/image118.png"/><Relationship Id="rId12" Type="http://schemas.openxmlformats.org/officeDocument/2006/relationships/image" Target="../media/image124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6.png"/><Relationship Id="rId11" Type="http://schemas.openxmlformats.org/officeDocument/2006/relationships/image" Target="../media/image123.png"/><Relationship Id="rId5" Type="http://schemas.openxmlformats.org/officeDocument/2006/relationships/image" Target="../media/image86.png"/><Relationship Id="rId15" Type="http://schemas.openxmlformats.org/officeDocument/2006/relationships/image" Target="../media/image65.png"/><Relationship Id="rId10" Type="http://schemas.openxmlformats.org/officeDocument/2006/relationships/image" Target="../media/image122.png"/><Relationship Id="rId4" Type="http://schemas.openxmlformats.org/officeDocument/2006/relationships/image" Target="../media/image76.png"/><Relationship Id="rId9" Type="http://schemas.openxmlformats.org/officeDocument/2006/relationships/image" Target="../media/image121.png"/><Relationship Id="rId14" Type="http://schemas.openxmlformats.org/officeDocument/2006/relationships/image" Target="../media/image209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89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188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92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191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19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8.png"/><Relationship Id="rId5" Type="http://schemas.openxmlformats.org/officeDocument/2006/relationships/image" Target="../media/image237.png"/><Relationship Id="rId4" Type="http://schemas.openxmlformats.org/officeDocument/2006/relationships/image" Target="../media/image2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194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195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97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196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9.png"/><Relationship Id="rId3" Type="http://schemas.openxmlformats.org/officeDocument/2006/relationships/image" Target="../media/image221.png"/><Relationship Id="rId7" Type="http://schemas.openxmlformats.org/officeDocument/2006/relationships/image" Target="../media/image248.png"/><Relationship Id="rId2" Type="http://schemas.openxmlformats.org/officeDocument/2006/relationships/image" Target="../media/image19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7.png"/><Relationship Id="rId5" Type="http://schemas.openxmlformats.org/officeDocument/2006/relationships/image" Target="../media/image246.png"/><Relationship Id="rId10" Type="http://schemas.openxmlformats.org/officeDocument/2006/relationships/image" Target="../media/image251.png"/><Relationship Id="rId4" Type="http://schemas.openxmlformats.org/officeDocument/2006/relationships/image" Target="../media/image245.png"/><Relationship Id="rId9" Type="http://schemas.openxmlformats.org/officeDocument/2006/relationships/image" Target="../media/image2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206.png"/><Relationship Id="rId4" Type="http://schemas.openxmlformats.org/officeDocument/2006/relationships/image" Target="../media/image199.w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01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203.wmf"/><Relationship Id="rId4" Type="http://schemas.openxmlformats.org/officeDocument/2006/relationships/image" Target="../media/image200.wmf"/><Relationship Id="rId9" Type="http://schemas.openxmlformats.org/officeDocument/2006/relationships/oleObject" Target="../embeddings/oleObject44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04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3.png"/><Relationship Id="rId5" Type="http://schemas.openxmlformats.org/officeDocument/2006/relationships/image" Target="../media/image2120.png"/><Relationship Id="rId4" Type="http://schemas.openxmlformats.org/officeDocument/2006/relationships/image" Target="../media/image20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png"/><Relationship Id="rId13" Type="http://schemas.openxmlformats.org/officeDocument/2006/relationships/image" Target="../media/image1250.png"/><Relationship Id="rId3" Type="http://schemas.openxmlformats.org/officeDocument/2006/relationships/image" Target="../media/image208.png"/><Relationship Id="rId7" Type="http://schemas.openxmlformats.org/officeDocument/2006/relationships/image" Target="../media/image215.png"/><Relationship Id="rId12" Type="http://schemas.openxmlformats.org/officeDocument/2006/relationships/image" Target="../media/image124.png"/><Relationship Id="rId2" Type="http://schemas.openxmlformats.org/officeDocument/2006/relationships/image" Target="../media/image205.jpeg"/><Relationship Id="rId16" Type="http://schemas.openxmlformats.org/officeDocument/2006/relationships/image" Target="../media/image2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4.png"/><Relationship Id="rId5" Type="http://schemas.openxmlformats.org/officeDocument/2006/relationships/image" Target="../media/image211.png"/><Relationship Id="rId15" Type="http://schemas.openxmlformats.org/officeDocument/2006/relationships/image" Target="../media/image219.png"/><Relationship Id="rId4" Type="http://schemas.openxmlformats.org/officeDocument/2006/relationships/image" Target="../media/image210.png"/><Relationship Id="rId14" Type="http://schemas.openxmlformats.org/officeDocument/2006/relationships/image" Target="../media/image218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7.jpe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9.jpg"/><Relationship Id="rId3" Type="http://schemas.openxmlformats.org/officeDocument/2006/relationships/oleObject" Target="../embeddings/oleObject45.bin"/><Relationship Id="rId7" Type="http://schemas.openxmlformats.org/officeDocument/2006/relationships/image" Target="../media/image241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9.png"/><Relationship Id="rId5" Type="http://schemas.openxmlformats.org/officeDocument/2006/relationships/image" Target="../media/image233.png"/><Relationship Id="rId4" Type="http://schemas.openxmlformats.org/officeDocument/2006/relationships/image" Target="../media/image218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13" Type="http://schemas.openxmlformats.org/officeDocument/2006/relationships/image" Target="../media/image257.png"/><Relationship Id="rId3" Type="http://schemas.openxmlformats.org/officeDocument/2006/relationships/oleObject" Target="../embeddings/oleObject46.bin"/><Relationship Id="rId7" Type="http://schemas.openxmlformats.org/officeDocument/2006/relationships/image" Target="../media/image222.jpg"/><Relationship Id="rId12" Type="http://schemas.openxmlformats.org/officeDocument/2006/relationships/image" Target="../media/image25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21.wmf"/><Relationship Id="rId11" Type="http://schemas.openxmlformats.org/officeDocument/2006/relationships/image" Target="../media/image255.png"/><Relationship Id="rId5" Type="http://schemas.openxmlformats.org/officeDocument/2006/relationships/oleObject" Target="../embeddings/oleObject47.bin"/><Relationship Id="rId15" Type="http://schemas.openxmlformats.org/officeDocument/2006/relationships/image" Target="../media/image242.png"/><Relationship Id="rId10" Type="http://schemas.openxmlformats.org/officeDocument/2006/relationships/image" Target="../media/image254.png"/><Relationship Id="rId4" Type="http://schemas.openxmlformats.org/officeDocument/2006/relationships/image" Target="../media/image220.wmf"/><Relationship Id="rId9" Type="http://schemas.openxmlformats.org/officeDocument/2006/relationships/image" Target="../media/image253.png"/><Relationship Id="rId14" Type="http://schemas.openxmlformats.org/officeDocument/2006/relationships/image" Target="../media/image25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3.jpe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0.png"/><Relationship Id="rId13" Type="http://schemas.openxmlformats.org/officeDocument/2006/relationships/image" Target="../media/image229.png"/><Relationship Id="rId7" Type="http://schemas.openxmlformats.org/officeDocument/2006/relationships/image" Target="../media/image1310.png"/><Relationship Id="rId12" Type="http://schemas.openxmlformats.org/officeDocument/2006/relationships/image" Target="../media/image14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0.png"/><Relationship Id="rId11" Type="http://schemas.openxmlformats.org/officeDocument/2006/relationships/image" Target="../media/image1410.png"/><Relationship Id="rId5" Type="http://schemas.openxmlformats.org/officeDocument/2006/relationships/image" Target="../media/image224.jpg"/><Relationship Id="rId10" Type="http://schemas.openxmlformats.org/officeDocument/2006/relationships/image" Target="../media/image1400.png"/><Relationship Id="rId4" Type="http://schemas.openxmlformats.org/officeDocument/2006/relationships/image" Target="../media/image900.png"/><Relationship Id="rId9" Type="http://schemas.openxmlformats.org/officeDocument/2006/relationships/image" Target="../media/image139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3.wmf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2.wmf"/><Relationship Id="rId13" Type="http://schemas.openxmlformats.org/officeDocument/2006/relationships/image" Target="../media/image269.png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26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1.wmf"/><Relationship Id="rId11" Type="http://schemas.openxmlformats.org/officeDocument/2006/relationships/image" Target="../media/image267.png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271.png"/><Relationship Id="rId10" Type="http://schemas.openxmlformats.org/officeDocument/2006/relationships/image" Target="../media/image266.png"/><Relationship Id="rId4" Type="http://schemas.openxmlformats.org/officeDocument/2006/relationships/image" Target="../media/image230.wmf"/><Relationship Id="rId9" Type="http://schemas.openxmlformats.org/officeDocument/2006/relationships/image" Target="../media/image265.png"/><Relationship Id="rId14" Type="http://schemas.openxmlformats.org/officeDocument/2006/relationships/image" Target="../media/image27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5.png"/><Relationship Id="rId3" Type="http://schemas.openxmlformats.org/officeDocument/2006/relationships/oleObject" Target="../embeddings/oleObject51.bin"/><Relationship Id="rId7" Type="http://schemas.openxmlformats.org/officeDocument/2006/relationships/image" Target="../media/image274.png"/><Relationship Id="rId12" Type="http://schemas.openxmlformats.org/officeDocument/2006/relationships/image" Target="../media/image277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680.png"/><Relationship Id="rId11" Type="http://schemas.openxmlformats.org/officeDocument/2006/relationships/image" Target="../media/image2570.png"/><Relationship Id="rId5" Type="http://schemas.openxmlformats.org/officeDocument/2006/relationships/image" Target="../media/image234.jpg"/><Relationship Id="rId10" Type="http://schemas.openxmlformats.org/officeDocument/2006/relationships/image" Target="../media/image272.png"/><Relationship Id="rId4" Type="http://schemas.openxmlformats.org/officeDocument/2006/relationships/image" Target="../media/image233.wmf"/><Relationship Id="rId9" Type="http://schemas.openxmlformats.org/officeDocument/2006/relationships/image" Target="../media/image27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36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235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259.png"/><Relationship Id="rId4" Type="http://schemas.openxmlformats.org/officeDocument/2006/relationships/image" Target="../media/image244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image" Target="../media/image285.png"/><Relationship Id="rId7" Type="http://schemas.openxmlformats.org/officeDocument/2006/relationships/image" Target="../media/image245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247.jpg"/><Relationship Id="rId10" Type="http://schemas.openxmlformats.org/officeDocument/2006/relationships/image" Target="../media/image263.png"/><Relationship Id="rId4" Type="http://schemas.openxmlformats.org/officeDocument/2006/relationships/image" Target="../media/image286.png"/><Relationship Id="rId9" Type="http://schemas.openxmlformats.org/officeDocument/2006/relationships/image" Target="../media/image246.w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49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248.w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jpe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jpe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6.png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21" Type="http://schemas.openxmlformats.org/officeDocument/2006/relationships/image" Target="../media/image37.png"/><Relationship Id="rId7" Type="http://schemas.openxmlformats.org/officeDocument/2006/relationships/image" Target="../media/image17.png"/><Relationship Id="rId12" Type="http://schemas.openxmlformats.org/officeDocument/2006/relationships/image" Target="../media/image240.png"/><Relationship Id="rId17" Type="http://schemas.openxmlformats.org/officeDocument/2006/relationships/image" Target="../media/image31.png"/><Relationship Id="rId2" Type="http://schemas.openxmlformats.org/officeDocument/2006/relationships/image" Target="../media/image16.jpg"/><Relationship Id="rId16" Type="http://schemas.openxmlformats.org/officeDocument/2006/relationships/image" Target="../media/image30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24.png"/><Relationship Id="rId24" Type="http://schemas.openxmlformats.org/officeDocument/2006/relationships/image" Target="../media/image33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23" Type="http://schemas.openxmlformats.org/officeDocument/2006/relationships/image" Target="../media/image27.png"/><Relationship Id="rId10" Type="http://schemas.openxmlformats.org/officeDocument/2006/relationships/image" Target="../media/image234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2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254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253.w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0.png"/><Relationship Id="rId3" Type="http://schemas.openxmlformats.org/officeDocument/2006/relationships/image" Target="../media/image260.png"/><Relationship Id="rId7" Type="http://schemas.openxmlformats.org/officeDocument/2006/relationships/image" Target="../media/image273.png"/><Relationship Id="rId2" Type="http://schemas.openxmlformats.org/officeDocument/2006/relationships/image" Target="../media/image25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4.png"/><Relationship Id="rId5" Type="http://schemas.openxmlformats.org/officeDocument/2006/relationships/image" Target="../media/image262.png"/><Relationship Id="rId4" Type="http://schemas.openxmlformats.org/officeDocument/2006/relationships/image" Target="../media/image261.png"/><Relationship Id="rId9" Type="http://schemas.openxmlformats.org/officeDocument/2006/relationships/image" Target="../media/image149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.png"/><Relationship Id="rId5" Type="http://schemas.openxmlformats.org/officeDocument/2006/relationships/image" Target="../media/image7.wmf"/><Relationship Id="rId4" Type="http://schemas.openxmlformats.org/officeDocument/2006/relationships/oleObject" Target="../embeddings/oleObject62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274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275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77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276.wmf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4.png"/><Relationship Id="rId21" Type="http://schemas.openxmlformats.org/officeDocument/2006/relationships/image" Target="../media/image50.png"/><Relationship Id="rId7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17.jpeg"/><Relationship Id="rId16" Type="http://schemas.openxmlformats.org/officeDocument/2006/relationships/image" Target="../media/image290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19" Type="http://schemas.openxmlformats.org/officeDocument/2006/relationships/image" Target="../media/image48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279.wm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81.w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280.wmf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6.png"/><Relationship Id="rId13" Type="http://schemas.openxmlformats.org/officeDocument/2006/relationships/image" Target="../media/image3110.png"/><Relationship Id="rId18" Type="http://schemas.openxmlformats.org/officeDocument/2006/relationships/image" Target="../media/image316.png"/><Relationship Id="rId3" Type="http://schemas.openxmlformats.org/officeDocument/2006/relationships/image" Target="../media/image3010.png"/><Relationship Id="rId7" Type="http://schemas.openxmlformats.org/officeDocument/2006/relationships/image" Target="../media/image305.png"/><Relationship Id="rId12" Type="http://schemas.openxmlformats.org/officeDocument/2006/relationships/image" Target="../media/image310.png"/><Relationship Id="rId17" Type="http://schemas.openxmlformats.org/officeDocument/2006/relationships/image" Target="../media/image315.png"/><Relationship Id="rId2" Type="http://schemas.openxmlformats.org/officeDocument/2006/relationships/image" Target="../media/image282.jpg"/><Relationship Id="rId16" Type="http://schemas.openxmlformats.org/officeDocument/2006/relationships/image" Target="../media/image314.png"/><Relationship Id="rId20" Type="http://schemas.openxmlformats.org/officeDocument/2006/relationships/image" Target="../media/image3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4.png"/><Relationship Id="rId11" Type="http://schemas.openxmlformats.org/officeDocument/2006/relationships/image" Target="../media/image312.png"/><Relationship Id="rId5" Type="http://schemas.openxmlformats.org/officeDocument/2006/relationships/image" Target="../media/image303.png"/><Relationship Id="rId15" Type="http://schemas.openxmlformats.org/officeDocument/2006/relationships/image" Target="../media/image313.png"/><Relationship Id="rId10" Type="http://schemas.openxmlformats.org/officeDocument/2006/relationships/image" Target="../media/image311.png"/><Relationship Id="rId19" Type="http://schemas.openxmlformats.org/officeDocument/2006/relationships/image" Target="../media/image317.png"/><Relationship Id="rId4" Type="http://schemas.openxmlformats.org/officeDocument/2006/relationships/image" Target="../media/image302.png"/><Relationship Id="rId9" Type="http://schemas.openxmlformats.org/officeDocument/2006/relationships/image" Target="../media/image307.png"/><Relationship Id="rId14" Type="http://schemas.openxmlformats.org/officeDocument/2006/relationships/image" Target="../media/image312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283.wmf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6.png"/><Relationship Id="rId3" Type="http://schemas.openxmlformats.org/officeDocument/2006/relationships/image" Target="../media/image321.png"/><Relationship Id="rId7" Type="http://schemas.openxmlformats.org/officeDocument/2006/relationships/image" Target="../media/image325.png"/><Relationship Id="rId12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4.png"/><Relationship Id="rId11" Type="http://schemas.openxmlformats.org/officeDocument/2006/relationships/image" Target="../media/image329.png"/><Relationship Id="rId5" Type="http://schemas.openxmlformats.org/officeDocument/2006/relationships/image" Target="../media/image323.png"/><Relationship Id="rId10" Type="http://schemas.openxmlformats.org/officeDocument/2006/relationships/image" Target="../media/image284.jpg"/><Relationship Id="rId4" Type="http://schemas.openxmlformats.org/officeDocument/2006/relationships/image" Target="../media/image322.png"/><Relationship Id="rId9" Type="http://schemas.openxmlformats.org/officeDocument/2006/relationships/image" Target="../media/image32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6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285.wmf"/><Relationship Id="rId4" Type="http://schemas.openxmlformats.org/officeDocument/2006/relationships/oleObject" Target="../embeddings/oleObject71.bin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9.wmf"/><Relationship Id="rId3" Type="http://schemas.openxmlformats.org/officeDocument/2006/relationships/oleObject" Target="../embeddings/oleObject72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288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287.wmf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jpeg"/><Relationship Id="rId1" Type="http://schemas.openxmlformats.org/officeDocument/2006/relationships/slideLayout" Target="../slideLayouts/slideLayout18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291.wmf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5.jpeg"/><Relationship Id="rId3" Type="http://schemas.openxmlformats.org/officeDocument/2006/relationships/oleObject" Target="../embeddings/oleObject76.bin"/><Relationship Id="rId7" Type="http://schemas.openxmlformats.org/officeDocument/2006/relationships/image" Target="../media/image29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293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292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image" Target="../media/image71.png"/><Relationship Id="rId3" Type="http://schemas.openxmlformats.org/officeDocument/2006/relationships/image" Target="../media/image56.png"/><Relationship Id="rId21" Type="http://schemas.openxmlformats.org/officeDocument/2006/relationships/image" Target="../media/image74.png"/><Relationship Id="rId7" Type="http://schemas.openxmlformats.org/officeDocument/2006/relationships/image" Target="../media/image520.png"/><Relationship Id="rId12" Type="http://schemas.openxmlformats.org/officeDocument/2006/relationships/image" Target="../media/image54.png"/><Relationship Id="rId17" Type="http://schemas.openxmlformats.org/officeDocument/2006/relationships/image" Target="../media/image70.png"/><Relationship Id="rId2" Type="http://schemas.openxmlformats.org/officeDocument/2006/relationships/image" Target="../media/image45.jpg"/><Relationship Id="rId16" Type="http://schemas.openxmlformats.org/officeDocument/2006/relationships/image" Target="../media/image69.png"/><Relationship Id="rId20" Type="http://schemas.openxmlformats.org/officeDocument/2006/relationships/image" Target="../media/image5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11" Type="http://schemas.openxmlformats.org/officeDocument/2006/relationships/image" Target="../media/image64.png"/><Relationship Id="rId24" Type="http://schemas.openxmlformats.org/officeDocument/2006/relationships/image" Target="../media/image57.png"/><Relationship Id="rId5" Type="http://schemas.openxmlformats.org/officeDocument/2006/relationships/image" Target="../media/image52.png"/><Relationship Id="rId15" Type="http://schemas.openxmlformats.org/officeDocument/2006/relationships/image" Target="../media/image68.png"/><Relationship Id="rId23" Type="http://schemas.openxmlformats.org/officeDocument/2006/relationships/image" Target="../media/image59.png"/><Relationship Id="rId10" Type="http://schemas.openxmlformats.org/officeDocument/2006/relationships/image" Target="../media/image63.png"/><Relationship Id="rId19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Relationship Id="rId22" Type="http://schemas.openxmlformats.org/officeDocument/2006/relationships/image" Target="../media/image7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297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296.wmf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5.png"/><Relationship Id="rId2" Type="http://schemas.openxmlformats.org/officeDocument/2006/relationships/image" Target="../media/image29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7.png"/><Relationship Id="rId4" Type="http://schemas.openxmlformats.org/officeDocument/2006/relationships/image" Target="../media/image34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300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299.wmf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302.w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301.wmf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8.bin"/><Relationship Id="rId13" Type="http://schemas.openxmlformats.org/officeDocument/2006/relationships/image" Target="../media/image359.png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358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305.wmf"/><Relationship Id="rId11" Type="http://schemas.openxmlformats.org/officeDocument/2006/relationships/image" Target="../media/image357.png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356.png"/><Relationship Id="rId4" Type="http://schemas.openxmlformats.org/officeDocument/2006/relationships/image" Target="../media/image304.wmf"/><Relationship Id="rId9" Type="http://schemas.openxmlformats.org/officeDocument/2006/relationships/image" Target="../media/image308.png"/><Relationship Id="rId14" Type="http://schemas.openxmlformats.org/officeDocument/2006/relationships/image" Target="../media/image36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9388" y="11430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88913"/>
            <a:ext cx="9144000" cy="22320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360000" fontAlgn="auto">
              <a:spcBef>
                <a:spcPts val="0"/>
              </a:spcBef>
              <a:spcAft>
                <a:spcPts val="1200"/>
              </a:spcAft>
              <a:defRPr/>
            </a:pPr>
            <a:r>
              <a:rPr kumimoji="0" lang="en-US" altLang="zh-TW" sz="4800" b="1" u="sng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10.0 Z-Transform </a:t>
            </a:r>
          </a:p>
          <a:p>
            <a:pPr marL="4572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10.1 General Principles of</a:t>
            </a:r>
          </a:p>
          <a:p>
            <a:pPr marL="1620000" lvl="3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500" b="1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Z-Transform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0" y="49418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520000" lvl="2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linear, time-invariant</a:t>
            </a:r>
          </a:p>
        </p:txBody>
      </p:sp>
      <p:sp>
        <p:nvSpPr>
          <p:cNvPr id="3077" name="矩形 21"/>
          <p:cNvSpPr>
            <a:spLocks noChangeArrowheads="1"/>
          </p:cNvSpPr>
          <p:nvPr/>
        </p:nvSpPr>
        <p:spPr bwMode="auto">
          <a:xfrm>
            <a:off x="0" y="2427288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3078" name="矩形 22"/>
          <p:cNvSpPr>
            <a:spLocks noChangeArrowheads="1"/>
          </p:cNvSpPr>
          <p:nvPr/>
        </p:nvSpPr>
        <p:spPr bwMode="auto">
          <a:xfrm>
            <a:off x="0" y="3217863"/>
            <a:ext cx="9144000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Line 38"/>
          <p:cNvSpPr>
            <a:spLocks noChangeShapeType="1"/>
          </p:cNvSpPr>
          <p:nvPr/>
        </p:nvSpPr>
        <p:spPr bwMode="auto">
          <a:xfrm>
            <a:off x="4573588" y="4554538"/>
            <a:ext cx="19764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080" name="文字方塊 16"/>
          <p:cNvSpPr txBox="1">
            <a:spLocks noChangeArrowheads="1"/>
          </p:cNvSpPr>
          <p:nvPr/>
        </p:nvSpPr>
        <p:spPr bwMode="auto">
          <a:xfrm>
            <a:off x="5011738" y="4035425"/>
            <a:ext cx="19621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1" name="Rectangle 37"/>
          <p:cNvSpPr>
            <a:spLocks noChangeArrowheads="1"/>
          </p:cNvSpPr>
          <p:nvPr/>
        </p:nvSpPr>
        <p:spPr bwMode="auto">
          <a:xfrm>
            <a:off x="3133725" y="4221163"/>
            <a:ext cx="1439863" cy="720725"/>
          </a:xfrm>
          <a:prstGeom prst="rect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0" lang="zh-TW" altLang="en-US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文字方塊 6"/>
          <p:cNvSpPr txBox="1">
            <a:spLocks noChangeArrowheads="1"/>
          </p:cNvSpPr>
          <p:nvPr/>
        </p:nvSpPr>
        <p:spPr bwMode="auto">
          <a:xfrm>
            <a:off x="1187450" y="4052888"/>
            <a:ext cx="13144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= </a:t>
            </a:r>
            <a:r>
              <a:rPr kumimoji="0" lang="en-US" altLang="zh-TW" sz="2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600" i="1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kumimoji="0" lang="zh-TW" altLang="en-US" sz="2600" i="1" baseline="30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3" name="Line 38"/>
          <p:cNvSpPr>
            <a:spLocks noChangeShapeType="1"/>
          </p:cNvSpPr>
          <p:nvPr/>
        </p:nvSpPr>
        <p:spPr bwMode="auto">
          <a:xfrm>
            <a:off x="1054100" y="4557713"/>
            <a:ext cx="2082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3084" name="物件 27"/>
          <p:cNvGraphicFramePr>
            <a:graphicFrameLocks noChangeAspect="1"/>
          </p:cNvGraphicFramePr>
          <p:nvPr/>
        </p:nvGraphicFramePr>
        <p:xfrm>
          <a:off x="3636963" y="5576888"/>
          <a:ext cx="2751137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方程式" r:id="rId4" imgW="1155700" imgH="431800" progId="Equation.3">
                  <p:embed/>
                </p:oleObj>
              </mc:Choice>
              <mc:Fallback>
                <p:oleObj name="方程式" r:id="rId4" imgW="1155700" imgH="431800" progId="Equation.3">
                  <p:embed/>
                  <p:pic>
                    <p:nvPicPr>
                      <p:cNvPr id="0" name="物件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5576888"/>
                        <a:ext cx="2751137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3785616" cy="37645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95536" y="3501008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501008"/>
                <a:ext cx="432048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555776" y="358310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3583100"/>
                <a:ext cx="432048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095836" y="2956882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836" y="2956882"/>
                <a:ext cx="32403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691680" y="1500753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𝑗</m:t>
                      </m:r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500753"/>
                <a:ext cx="504056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4878"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3059832" y="144471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s-plane</a:t>
            </a:r>
            <a:endParaRPr lang="zh-TW" altLang="en-US" sz="2000" dirty="0"/>
          </a:p>
        </p:txBody>
      </p:sp>
      <p:grpSp>
        <p:nvGrpSpPr>
          <p:cNvPr id="11" name="群組 10"/>
          <p:cNvGrpSpPr/>
          <p:nvPr/>
        </p:nvGrpSpPr>
        <p:grpSpPr>
          <a:xfrm>
            <a:off x="4283968" y="1423744"/>
            <a:ext cx="4536504" cy="2220119"/>
            <a:chOff x="5076056" y="1639768"/>
            <a:chExt cx="3816424" cy="2220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字方塊 9"/>
                <p:cNvSpPr txBox="1"/>
                <p:nvPr/>
              </p:nvSpPr>
              <p:spPr>
                <a:xfrm>
                  <a:off x="5076056" y="1639768"/>
                  <a:ext cx="3816424" cy="20740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200" b="0" dirty="0" smtClean="0">
                      <a:solidFill>
                        <a:srgbClr val="C00000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20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altLang="zh-TW" sz="2200" dirty="0" smtClean="0">
                    <a:solidFill>
                      <a:srgbClr val="C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{(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nary>
                        <m:r>
                          <a:rPr lang="zh-TW" alt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  <m:d>
                          <m:dPr>
                            <m:ctrlP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US" altLang="zh-TW" sz="22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US" altLang="zh-TW" sz="2200" dirty="0" smtClean="0">
                    <a:solidFill>
                      <a:srgbClr val="C0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nary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200" b="0" i="1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zh-TW" altLang="en-US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sz="2200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文字方塊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1639768"/>
                  <a:ext cx="3816424" cy="20740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文字方塊 3"/>
            <p:cNvSpPr txBox="1"/>
            <p:nvPr/>
          </p:nvSpPr>
          <p:spPr>
            <a:xfrm>
              <a:off x="6488585" y="2975253"/>
              <a:ext cx="636000" cy="430887"/>
            </a:xfrm>
            <a:prstGeom prst="rect">
              <a:avLst/>
            </a:prstGeom>
            <a:noFill/>
            <a:ln w="127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408775" y="3429000"/>
                  <a:ext cx="2181450" cy="43088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zh-TW" sz="2200" dirty="0" smtClean="0">
                      <a:solidFill>
                        <a:srgbClr val="00206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2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a14:m>
                  <a:endParaRPr lang="zh-TW" altLang="zh-TW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08775" y="3429000"/>
                  <a:ext cx="2181450" cy="430887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t="-8451" b="-2676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群組 13"/>
          <p:cNvGrpSpPr/>
          <p:nvPr/>
        </p:nvGrpSpPr>
        <p:grpSpPr>
          <a:xfrm>
            <a:off x="3563888" y="4549149"/>
            <a:ext cx="4176464" cy="1430908"/>
            <a:chOff x="5076056" y="1639768"/>
            <a:chExt cx="4176464" cy="14309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5076056" y="1639768"/>
                  <a:ext cx="4176464" cy="1252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TW" sz="2200" b="0" dirty="0" smtClean="0">
                      <a:solidFill>
                        <a:srgbClr val="002060"/>
                      </a:solidFill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2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a14:m>
                  <a:endParaRPr lang="en-US" altLang="zh-TW" sz="2200" dirty="0" smtClean="0">
                    <a:solidFill>
                      <a:srgbClr val="00206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𝐹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{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nary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zh-TW" altLang="en-US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𝛿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)}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6056" y="1639768"/>
                  <a:ext cx="4176464" cy="1252459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文字方塊 15"/>
            <p:cNvSpPr txBox="1"/>
            <p:nvPr/>
          </p:nvSpPr>
          <p:spPr>
            <a:xfrm>
              <a:off x="6747480" y="2132856"/>
              <a:ext cx="756000" cy="430887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6588224" y="2639789"/>
                  <a:ext cx="2181450" cy="430887"/>
                </a:xfrm>
                <a:prstGeom prst="rect">
                  <a:avLst/>
                </a:prstGeom>
                <a:ln>
                  <a:solidFill>
                    <a:schemeClr val="bg1"/>
                  </a:solidFill>
                </a:ln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zh-TW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bSup>
                    </m:oMath>
                  </a14:m>
                  <a:r>
                    <a:rPr lang="en-US" altLang="zh-TW" sz="2200" dirty="0" smtClean="0">
                      <a:solidFill>
                        <a:srgbClr val="C00000"/>
                      </a:solidFill>
                    </a:rPr>
                    <a:t>,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dirty="0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2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a14:m>
                  <a:endParaRPr lang="zh-TW" altLang="zh-TW" sz="2200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8224" y="2639789"/>
                  <a:ext cx="2181450" cy="43088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t="-6849" b="-24658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340767"/>
            <a:ext cx="6940296" cy="4649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691680" y="4365104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4365104"/>
                <a:ext cx="385041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2771800" y="3284984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284984"/>
                <a:ext cx="473204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245821" y="4077072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21" y="4077072"/>
                <a:ext cx="32403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5004048" y="48691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4869160"/>
                <a:ext cx="432048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987824" y="501317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013176"/>
                <a:ext cx="43204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字方塊 11"/>
          <p:cNvSpPr txBox="1"/>
          <p:nvPr/>
        </p:nvSpPr>
        <p:spPr>
          <a:xfrm>
            <a:off x="2627784" y="1660738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s-plane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427984" y="1340767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340767"/>
                <a:ext cx="510075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6228184" y="1084674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084674"/>
                <a:ext cx="108012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7245821" y="1852057"/>
                <a:ext cx="108012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5821" y="1852057"/>
                <a:ext cx="108012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2051720" y="5949280"/>
                <a:ext cx="165436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949280"/>
                <a:ext cx="1654364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799"/>
            <a:ext cx="6442405" cy="45797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60232" y="146068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z-plane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20642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s-plane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75656" y="1344284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4284"/>
                <a:ext cx="51007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35696" y="4293096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93096"/>
                <a:ext cx="51007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03848" y="3140968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140968"/>
                <a:ext cx="32403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87824" y="5301208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301208"/>
                <a:ext cx="32403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667613" y="4613066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07704" y="4757082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57082"/>
                <a:ext cx="47320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28850" y="2074118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50" y="2074118"/>
                <a:ext cx="47320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547664" y="3718630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18630"/>
                <a:ext cx="38504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27584" y="33569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43204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842260" y="33569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0" y="3356992"/>
                <a:ext cx="432048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987825" y="1826408"/>
                <a:ext cx="108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5" y="1826408"/>
                <a:ext cx="1080120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20072" y="1460683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60683"/>
                <a:ext cx="50405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876256" y="2848849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848849"/>
                <a:ext cx="50405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860032" y="425302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53026"/>
                <a:ext cx="50405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28184" y="530120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301208"/>
                <a:ext cx="50405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6085356" y="475708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z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746141" y="2289745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=1.0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141" y="2289745"/>
                <a:ext cx="104411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726569" y="4062264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zh-TW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69" y="4062264"/>
                <a:ext cx="1188132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60232" y="3669929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zh-TW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669929"/>
                <a:ext cx="1188132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29536" y="5733256"/>
                <a:ext cx="4828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36" y="5733256"/>
                <a:ext cx="482824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/>
          <p:cNvGrpSpPr/>
          <p:nvPr/>
        </p:nvGrpSpPr>
        <p:grpSpPr>
          <a:xfrm>
            <a:off x="6914700" y="5025732"/>
            <a:ext cx="1833763" cy="794576"/>
            <a:chOff x="6914700" y="5025732"/>
            <a:chExt cx="1833763" cy="79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6914700" y="5025732"/>
                  <a:ext cx="1833763" cy="794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200" b="0" dirty="0" smtClean="0">
                      <a:solidFill>
                        <a:srgbClr val="002060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altLang="zh-TW" sz="2200" dirty="0" smtClean="0">
                    <a:solidFill>
                      <a:srgbClr val="00206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2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20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zh-TW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700" y="5025732"/>
                  <a:ext cx="1833763" cy="794576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字方塊 26"/>
            <p:cNvSpPr txBox="1"/>
            <p:nvPr/>
          </p:nvSpPr>
          <p:spPr>
            <a:xfrm>
              <a:off x="7234048" y="5401193"/>
              <a:ext cx="504000" cy="3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8047052" y="5333146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000" i="1" u="dbl" smtClean="0">
                            <a:uFill>
                              <a:solidFill>
                                <a:srgbClr val="C00000"/>
                              </a:solidFill>
                            </a:uFill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000" u="dbl" dirty="0">
                    <a:uFill>
                      <a:solidFill>
                        <a:srgbClr val="C00000"/>
                      </a:solidFill>
                    </a:u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052" y="5333146"/>
                  <a:ext cx="360041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172399" y="5733256"/>
                <a:ext cx="360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399" y="5733256"/>
                <a:ext cx="36004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7123176" cy="1993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69712" y="441434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12" y="4414346"/>
                <a:ext cx="3600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1196752"/>
                <a:ext cx="6120680" cy="247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22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𝐿</m:t>
                    </m:r>
                    <m:r>
                      <a:rPr lang="en-US" altLang="zh-TW" sz="2200" b="0" i="1" smtClean="0">
                        <a:latin typeface="Cambria Math"/>
                      </a:rPr>
                      <m:t>[</m:t>
                    </m:r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)]</m:t>
                    </m:r>
                  </m:oMath>
                </a14:m>
                <a:endParaRPr lang="en-US" altLang="zh-TW" sz="2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2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𝑠𝑡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    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𝑍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6120680" cy="2474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771800" y="450912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509120"/>
                <a:ext cx="43204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27584" y="4724564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24564"/>
                <a:ext cx="38504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16400" y="4686315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00" y="4686315"/>
                <a:ext cx="43204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94168" y="468646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168" y="4686464"/>
                <a:ext cx="43204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4225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226216" y="4703742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16" y="4703742"/>
                <a:ext cx="47320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60232" y="439704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397042"/>
                <a:ext cx="36004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020272" y="439901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399012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5517232"/>
                <a:ext cx="2808312" cy="48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17232"/>
                <a:ext cx="2808312" cy="48699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5045576" y="5517232"/>
            <a:ext cx="2808312" cy="48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532424" y="6094457"/>
            <a:ext cx="1743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orthogonal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88808" y="6021288"/>
            <a:ext cx="2031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Not orthogonal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4716016" y="5474791"/>
            <a:ext cx="2808312" cy="441916"/>
            <a:chOff x="4716016" y="5517232"/>
            <a:chExt cx="2808312" cy="441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文字方塊 15"/>
                <p:cNvSpPr txBox="1"/>
                <p:nvPr/>
              </p:nvSpPr>
              <p:spPr>
                <a:xfrm>
                  <a:off x="4716016" y="5517232"/>
                  <a:ext cx="2808312" cy="441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文字方塊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5517232"/>
                  <a:ext cx="2808312" cy="44191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b="-150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直線接點 17"/>
            <p:cNvCxnSpPr/>
            <p:nvPr/>
          </p:nvCxnSpPr>
          <p:spPr>
            <a:xfrm flipH="1">
              <a:off x="5906207" y="5661248"/>
              <a:ext cx="144016" cy="216024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2" name="文字方塊 21"/>
          <p:cNvSpPr txBox="1"/>
          <p:nvPr/>
        </p:nvSpPr>
        <p:spPr>
          <a:xfrm>
            <a:off x="1778928" y="2894702"/>
            <a:ext cx="468000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835696" y="3358153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58153"/>
                <a:ext cx="1008112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2582863"/>
            <a:ext cx="9144000" cy="3078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not be well defined (or converged) for all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may converge at some region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-plane, while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doesn’t have Fourier Transform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covering broader class of signals, performing more analysis for signals/systems</a:t>
            </a:r>
          </a:p>
        </p:txBody>
      </p:sp>
      <p:sp>
        <p:nvSpPr>
          <p:cNvPr id="16387" name="矩形 5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16388" name="矩形 6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389" name="群組 1"/>
          <p:cNvGrpSpPr>
            <a:grpSpLocks/>
          </p:cNvGrpSpPr>
          <p:nvPr/>
        </p:nvGrpSpPr>
        <p:grpSpPr bwMode="auto">
          <a:xfrm>
            <a:off x="0" y="1854200"/>
            <a:ext cx="9144000" cy="646113"/>
            <a:chOff x="0" y="1853870"/>
            <a:chExt cx="9144000" cy="646113"/>
          </a:xfrm>
        </p:grpSpPr>
        <p:graphicFrame>
          <p:nvGraphicFramePr>
            <p:cNvPr id="16390" name="物件 8"/>
            <p:cNvGraphicFramePr>
              <a:graphicFrameLocks noChangeAspect="1"/>
            </p:cNvGraphicFramePr>
            <p:nvPr/>
          </p:nvGraphicFramePr>
          <p:xfrm>
            <a:off x="923925" y="1853870"/>
            <a:ext cx="3194050" cy="646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62" name="方程式" r:id="rId3" imgW="1270000" imgH="279400" progId="Equation.3">
                    <p:embed/>
                  </p:oleObj>
                </mc:Choice>
                <mc:Fallback>
                  <p:oleObj name="方程式" r:id="rId3" imgW="1270000" imgH="279400" progId="Equation.3">
                    <p:embed/>
                    <p:pic>
                      <p:nvPicPr>
                        <p:cNvPr id="0" name="物件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3925" y="1853870"/>
                          <a:ext cx="3194050" cy="646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文字方塊 9"/>
            <p:cNvSpPr txBox="1"/>
            <p:nvPr/>
          </p:nvSpPr>
          <p:spPr>
            <a:xfrm>
              <a:off x="0" y="1868158"/>
              <a:ext cx="9144000" cy="4921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41760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reduces to Fourier Transform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Line 5"/>
          <p:cNvSpPr>
            <a:spLocks noChangeShapeType="1"/>
          </p:cNvSpPr>
          <p:nvPr/>
        </p:nvSpPr>
        <p:spPr bwMode="auto">
          <a:xfrm>
            <a:off x="3489325" y="2125663"/>
            <a:ext cx="5064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3489325" y="2736850"/>
            <a:ext cx="5064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4976813" y="2133600"/>
            <a:ext cx="50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17414" name="物件 5"/>
          <p:cNvGraphicFramePr>
            <a:graphicFrameLocks noChangeAspect="1"/>
          </p:cNvGraphicFramePr>
          <p:nvPr/>
        </p:nvGraphicFramePr>
        <p:xfrm>
          <a:off x="1403350" y="1879600"/>
          <a:ext cx="2011363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91" name="方程式" r:id="rId3" imgW="799753" imgH="482391" progId="Equation.3">
                  <p:embed/>
                </p:oleObj>
              </mc:Choice>
              <mc:Fallback>
                <p:oleObj name="方程式" r:id="rId3" imgW="799753" imgH="482391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79600"/>
                        <a:ext cx="2011363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1887538"/>
            <a:ext cx="9144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9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roots           zeros 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0" y="24923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9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  roots           poles </a:t>
            </a:r>
          </a:p>
        </p:txBody>
      </p:sp>
      <p:sp>
        <p:nvSpPr>
          <p:cNvPr id="17417" name="Line 5"/>
          <p:cNvSpPr>
            <a:spLocks noChangeShapeType="1"/>
          </p:cNvSpPr>
          <p:nvPr/>
        </p:nvSpPr>
        <p:spPr bwMode="auto">
          <a:xfrm>
            <a:off x="4979988" y="2735263"/>
            <a:ext cx="508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文字方塊 12"/>
          <p:cNvSpPr txBox="1"/>
          <p:nvPr/>
        </p:nvSpPr>
        <p:spPr>
          <a:xfrm>
            <a:off x="0" y="3762375"/>
            <a:ext cx="91440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Pole-Zero Plots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specifying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except for a scale factor</a:t>
            </a:r>
          </a:p>
        </p:txBody>
      </p:sp>
      <p:sp>
        <p:nvSpPr>
          <p:cNvPr id="17419" name="矩形 14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0" y="31210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 terms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not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baseline="30000" dirty="0">
                <a:solidFill>
                  <a:srgbClr val="000000"/>
                </a:solidFill>
                <a:latin typeface="Times New Roman"/>
                <a:ea typeface="標楷體"/>
              </a:rPr>
              <a:t>-1</a:t>
            </a:r>
            <a:endParaRPr kumimoji="0" lang="en-US" altLang="zh-TW" sz="2800" i="1" kern="100" baseline="300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8105242" cy="28675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516216" y="1948770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948770"/>
                <a:ext cx="504056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205" r="-48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8244408" y="3582604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4408" y="3582604"/>
                <a:ext cx="504056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979712" y="2060848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060848"/>
                <a:ext cx="504056" cy="430887"/>
              </a:xfrm>
              <a:prstGeom prst="rect">
                <a:avLst/>
              </a:prstGeom>
              <a:blipFill rotWithShape="1">
                <a:blip r:embed="rId5"/>
                <a:stretch>
                  <a:fillRect l="-1220" r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563888" y="371703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717032"/>
                <a:ext cx="504056" cy="430887"/>
              </a:xfrm>
              <a:prstGeom prst="rect">
                <a:avLst/>
              </a:prstGeom>
              <a:blipFill rotWithShape="1">
                <a:blip r:embed="rId6"/>
                <a:stretch>
                  <a:fillRect l="-1220" r="-12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593055" y="2564904"/>
                <a:ext cx="67826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055" y="2564904"/>
                <a:ext cx="678263" cy="4308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843808" y="2717304"/>
                <a:ext cx="389850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2717304"/>
                <a:ext cx="389850" cy="43088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Fourier/Z-Transform from pole-zero plots</a:t>
            </a:r>
          </a:p>
        </p:txBody>
      </p:sp>
      <p:graphicFrame>
        <p:nvGraphicFramePr>
          <p:cNvPr id="19460" name="物件 4"/>
          <p:cNvGraphicFramePr>
            <a:graphicFrameLocks noChangeAspect="1"/>
          </p:cNvGraphicFramePr>
          <p:nvPr/>
        </p:nvGraphicFramePr>
        <p:xfrm>
          <a:off x="1492250" y="2997200"/>
          <a:ext cx="3321050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33" name="方程式" r:id="rId3" imgW="1320800" imgH="508000" progId="Equation.3">
                  <p:embed/>
                </p:oleObj>
              </mc:Choice>
              <mc:Fallback>
                <p:oleObj name="方程式" r:id="rId3" imgW="1320800" imgH="508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2997200"/>
                        <a:ext cx="3321050" cy="1174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49103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each term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β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i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or 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α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j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represented by a vector with magnitude/phase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sp>
        <p:nvSpPr>
          <p:cNvPr id="19462" name="矩形 6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Poles &amp;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Zeros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(p.9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455738"/>
            <a:ext cx="840422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2780928"/>
            <a:ext cx="1458028" cy="637226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44760" y="3058727"/>
            <a:ext cx="526939" cy="400110"/>
          </a:xfrm>
          <a:prstGeom prst="rect">
            <a:avLst/>
          </a:prstGeom>
          <a:blipFill rotWithShape="1">
            <a:blip r:embed="rId4"/>
            <a:stretch>
              <a:fillRect l="-4651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63888" y="3827502"/>
            <a:ext cx="526939" cy="400110"/>
          </a:xfrm>
          <a:prstGeom prst="rect">
            <a:avLst/>
          </a:prstGeom>
          <a:blipFill rotWithShape="1">
            <a:blip r:embed="rId5"/>
            <a:stretch>
              <a:fillRect l="-4651"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44861" y="1124744"/>
            <a:ext cx="526939" cy="400110"/>
          </a:xfrm>
          <a:prstGeom prst="rect">
            <a:avLst/>
          </a:prstGeom>
          <a:blipFill rotWithShape="1">
            <a:blip r:embed="rId6"/>
            <a:stretch>
              <a:fillRect l="-3448"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41505" y="357301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220072" y="5085184"/>
            <a:ext cx="399340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1" name="矩形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48264" y="4437112"/>
            <a:ext cx="366254" cy="400110"/>
          </a:xfrm>
          <a:prstGeom prst="rect">
            <a:avLst/>
          </a:prstGeom>
          <a:blipFill rotWithShape="1"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36397" y="3284984"/>
            <a:ext cx="547971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矩形 1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50072" y="3284984"/>
            <a:ext cx="542008" cy="400110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4" name="矩形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0856" y="4688873"/>
            <a:ext cx="495200" cy="400110"/>
          </a:xfrm>
          <a:prstGeom prst="rect">
            <a:avLst/>
          </a:prstGeom>
          <a:blipFill rotWithShape="1">
            <a:blip r:embed="rId1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矩形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05250" y="3758594"/>
            <a:ext cx="742063" cy="400110"/>
          </a:xfrm>
          <a:prstGeom prst="rect">
            <a:avLst/>
          </a:prstGeom>
          <a:blipFill rotWithShape="1">
            <a:blip r:embed="rId13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6" name="矩形 1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71901" y="3258782"/>
            <a:ext cx="547971" cy="400110"/>
          </a:xfrm>
          <a:prstGeom prst="rect">
            <a:avLst/>
          </a:prstGeom>
          <a:blipFill rotWithShape="1">
            <a:blip r:embed="rId1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0327" y="2132856"/>
            <a:ext cx="542008" cy="400110"/>
          </a:xfrm>
          <a:prstGeom prst="rect">
            <a:avLst/>
          </a:prstGeom>
          <a:blipFill rotWithShape="1">
            <a:blip r:embed="rId1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44207" y="1556792"/>
            <a:ext cx="892189" cy="400110"/>
          </a:xfrm>
          <a:prstGeom prst="rect">
            <a:avLst/>
          </a:prstGeom>
          <a:blipFill rotWithShape="1">
            <a:blip r:embed="rId1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540845" y="2046176"/>
            <a:ext cx="892189" cy="400110"/>
          </a:xfrm>
          <a:prstGeom prst="rect">
            <a:avLst/>
          </a:prstGeom>
          <a:blipFill rotWithShape="1">
            <a:blip r:embed="rId1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2" name="矩形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4901098"/>
            <a:ext cx="1440160" cy="400110"/>
          </a:xfrm>
          <a:prstGeom prst="rect">
            <a:avLst/>
          </a:prstGeom>
          <a:blipFill rotWithShape="1">
            <a:blip r:embed="rId1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3" name="矩形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62086" y="5485294"/>
            <a:ext cx="1440160" cy="400110"/>
          </a:xfrm>
          <a:prstGeom prst="rect">
            <a:avLst/>
          </a:prstGeom>
          <a:blipFill rotWithShape="1">
            <a:blip r:embed="rId19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4" name="矩形 2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9636" y="1756847"/>
            <a:ext cx="1489767" cy="669542"/>
          </a:xfrm>
          <a:prstGeom prst="rect">
            <a:avLst/>
          </a:prstGeom>
          <a:blipFill rotWithShape="1">
            <a:blip r:embed="rId2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507137" y="4763169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4003573" y="4764702"/>
            <a:ext cx="303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00"/>
                </a:solidFill>
              </a:rPr>
              <a:t>x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6230" y="1642847"/>
                <a:ext cx="1141874" cy="430887"/>
              </a:xfrm>
              <a:prstGeom prst="rect">
                <a:avLst/>
              </a:prstGeom>
              <a:blipFill rotWithShape="1">
                <a:blip r:embed="rId21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027557"/>
                <a:ext cx="1707684" cy="430887"/>
              </a:xfrm>
              <a:prstGeom prst="rect">
                <a:avLst/>
              </a:prstGeom>
              <a:blipFill rotWithShape="1">
                <a:blip r:embed="rId22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727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Poles &amp; Zeros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07" y="1484784"/>
            <a:ext cx="8315041" cy="40718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1727684" y="134076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684" y="1340768"/>
                <a:ext cx="50405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915816" y="265380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653800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3923928" y="3520692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520692"/>
                <a:ext cx="50405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5076056" y="458112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581128"/>
                <a:ext cx="50405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2465766" y="2164794"/>
                <a:ext cx="522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66" y="2164794"/>
                <a:ext cx="522058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590760" y="306896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760" y="3068960"/>
                <a:ext cx="43204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835696" y="292494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2924944"/>
                <a:ext cx="432048" cy="400110"/>
              </a:xfrm>
              <a:prstGeom prst="rect">
                <a:avLst/>
              </a:prstGeom>
              <a:blipFill rotWithShape="1">
                <a:blip r:embed="rId9"/>
                <a:stretch>
                  <a:fillRect r="-4225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284363" y="3284984"/>
                <a:ext cx="944618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363" y="3284984"/>
                <a:ext cx="944618" cy="41011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251520" y="3437384"/>
                <a:ext cx="950581" cy="41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437384"/>
                <a:ext cx="950581" cy="410112"/>
              </a:xfrm>
              <a:prstGeom prst="rect">
                <a:avLst/>
              </a:prstGeom>
              <a:blipFill rotWithShape="1">
                <a:blip r:embed="rId11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字方塊 16"/>
          <p:cNvSpPr txBox="1"/>
          <p:nvPr/>
        </p:nvSpPr>
        <p:spPr>
          <a:xfrm>
            <a:off x="318419" y="4077072"/>
            <a:ext cx="79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zero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2202456" y="4033659"/>
            <a:ext cx="7971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C00000"/>
                </a:solidFill>
              </a:rPr>
              <a:t>pole</a:t>
            </a:r>
            <a:endParaRPr lang="zh-TW" altLang="en-US" sz="2000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5076056" y="321297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212976"/>
                <a:ext cx="432048" cy="400110"/>
              </a:xfrm>
              <a:prstGeom prst="rect">
                <a:avLst/>
              </a:prstGeom>
              <a:blipFill rotWithShape="1">
                <a:blip r:embed="rId12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6732240" y="321297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240" y="3212976"/>
                <a:ext cx="432048" cy="400110"/>
              </a:xfrm>
              <a:prstGeom prst="rect">
                <a:avLst/>
              </a:prstGeom>
              <a:blipFill rotWithShape="1">
                <a:blip r:embed="rId13"/>
                <a:stretch>
                  <a:fillRect r="-422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8388424" y="2996952"/>
                <a:ext cx="43396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2996952"/>
                <a:ext cx="433965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4815027" y="3861048"/>
                <a:ext cx="52205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027" y="3861048"/>
                <a:ext cx="522058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4836378" y="5261138"/>
                <a:ext cx="455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6378" y="5261138"/>
                <a:ext cx="455702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3840436" y="1918290"/>
                <a:ext cx="106112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36" y="1918290"/>
                <a:ext cx="106112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4476338" y="1556792"/>
                <a:ext cx="455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6338" y="1556792"/>
                <a:ext cx="455702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7440836" y="2449398"/>
                <a:ext cx="10670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836" y="2449398"/>
                <a:ext cx="1067087" cy="400110"/>
              </a:xfrm>
              <a:prstGeom prst="rect">
                <a:avLst/>
              </a:prstGeom>
              <a:blipFill rotWithShape="1">
                <a:blip r:embed="rId1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矩形 26"/>
              <p:cNvSpPr/>
              <p:nvPr/>
            </p:nvSpPr>
            <p:spPr>
              <a:xfrm>
                <a:off x="8076738" y="2087900"/>
                <a:ext cx="4557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矩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6738" y="2087900"/>
                <a:ext cx="455702" cy="400110"/>
              </a:xfrm>
              <a:prstGeom prst="rect">
                <a:avLst/>
              </a:prstGeom>
              <a:blipFill rotWithShape="1">
                <a:blip r:embed="rId2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矩形 27"/>
              <p:cNvSpPr/>
              <p:nvPr/>
            </p:nvSpPr>
            <p:spPr>
              <a:xfrm>
                <a:off x="5436096" y="4077072"/>
                <a:ext cx="1394484" cy="4397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矩形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077072"/>
                <a:ext cx="1394484" cy="439736"/>
              </a:xfrm>
              <a:prstGeom prst="rect">
                <a:avLst/>
              </a:prstGeom>
              <a:blipFill rotWithShape="1">
                <a:blip r:embed="rId21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Chapters 3, 4, 5, 9,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(p.2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15100" y="1322388"/>
            <a:ext cx="57785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j</a:t>
            </a:r>
            <a:r>
              <a:rPr kumimoji="0" lang="el-GR" altLang="zh-TW" sz="2800" i="1" kern="100" dirty="0">
                <a:solidFill>
                  <a:schemeClr val="tx2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ω</a:t>
            </a:r>
            <a:endParaRPr kumimoji="0" lang="en-US" altLang="zh-TW" sz="2800" i="1" kern="100" dirty="0">
              <a:solidFill>
                <a:schemeClr val="tx2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pic>
        <p:nvPicPr>
          <p:cNvPr id="410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84248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1" name="物件 2"/>
          <p:cNvGraphicFramePr>
            <a:graphicFrameLocks noChangeAspect="1"/>
          </p:cNvGraphicFramePr>
          <p:nvPr/>
        </p:nvGraphicFramePr>
        <p:xfrm>
          <a:off x="8388350" y="2600325"/>
          <a:ext cx="4318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0" name="方程式" r:id="rId4" imgW="152334" imgH="139639" progId="Equation.3">
                  <p:embed/>
                </p:oleObj>
              </mc:Choice>
              <mc:Fallback>
                <p:oleObj name="方程式" r:id="rId4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350" y="2600325"/>
                        <a:ext cx="431800" cy="3968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5940425" y="981075"/>
            <a:ext cx="0" cy="5037138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103" name="文字方塊 5"/>
          <p:cNvSpPr txBox="1">
            <a:spLocks noChangeArrowheads="1"/>
          </p:cNvSpPr>
          <p:nvPr/>
        </p:nvSpPr>
        <p:spPr bwMode="auto">
          <a:xfrm>
            <a:off x="473075" y="1581150"/>
            <a:ext cx="1146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3</a:t>
            </a:r>
            <a:endParaRPr lang="zh-TW" altLang="en-US" sz="2400"/>
          </a:p>
        </p:txBody>
      </p:sp>
      <p:sp>
        <p:nvSpPr>
          <p:cNvPr id="4104" name="文字方塊 9"/>
          <p:cNvSpPr txBox="1">
            <a:spLocks noChangeArrowheads="1"/>
          </p:cNvSpPr>
          <p:nvPr/>
        </p:nvSpPr>
        <p:spPr bwMode="auto">
          <a:xfrm>
            <a:off x="4375150" y="1581150"/>
            <a:ext cx="1147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5</a:t>
            </a:r>
            <a:endParaRPr lang="zh-TW" altLang="en-US" sz="2400"/>
          </a:p>
        </p:txBody>
      </p:sp>
      <p:sp>
        <p:nvSpPr>
          <p:cNvPr id="4105" name="文字方塊 10"/>
          <p:cNvSpPr txBox="1">
            <a:spLocks noChangeArrowheads="1"/>
          </p:cNvSpPr>
          <p:nvPr/>
        </p:nvSpPr>
        <p:spPr bwMode="auto">
          <a:xfrm>
            <a:off x="2560638" y="1581150"/>
            <a:ext cx="11477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4</a:t>
            </a:r>
            <a:endParaRPr lang="zh-TW" altLang="en-US" sz="2400"/>
          </a:p>
        </p:txBody>
      </p:sp>
      <p:sp>
        <p:nvSpPr>
          <p:cNvPr id="4106" name="文字方塊 11"/>
          <p:cNvSpPr txBox="1">
            <a:spLocks noChangeArrowheads="1"/>
          </p:cNvSpPr>
          <p:nvPr/>
        </p:nvSpPr>
        <p:spPr bwMode="auto">
          <a:xfrm>
            <a:off x="7667625" y="4149725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10</a:t>
            </a:r>
            <a:endParaRPr lang="zh-TW" altLang="en-US" sz="2400"/>
          </a:p>
        </p:txBody>
      </p:sp>
      <p:sp>
        <p:nvSpPr>
          <p:cNvPr id="4107" name="文字方塊 12"/>
          <p:cNvSpPr txBox="1">
            <a:spLocks noChangeArrowheads="1"/>
          </p:cNvSpPr>
          <p:nvPr/>
        </p:nvSpPr>
        <p:spPr bwMode="auto">
          <a:xfrm>
            <a:off x="7667625" y="1268413"/>
            <a:ext cx="1225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/>
              <a:t>Chap 9</a:t>
            </a:r>
            <a:endParaRPr lang="zh-TW" altLang="en-US" sz="2400"/>
          </a:p>
        </p:txBody>
      </p:sp>
      <p:sp>
        <p:nvSpPr>
          <p:cNvPr id="14" name="文字方塊 1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11747" y="3831431"/>
            <a:ext cx="612581" cy="461665"/>
          </a:xfrm>
          <a:prstGeom prst="rect">
            <a:avLst/>
          </a:prstGeom>
          <a:blipFill rotWithShape="1">
            <a:blip r:embed="rId6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5" name="文字方塊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72400" y="4884018"/>
            <a:ext cx="612581" cy="461665"/>
          </a:xfrm>
          <a:prstGeom prst="rect">
            <a:avLst/>
          </a:prstGeom>
          <a:blipFill rotWithShape="1">
            <a:blip r:embed="rId7"/>
            <a:stretch>
              <a:fillRect l="-3000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8261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(p.12 of 10.0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28799"/>
            <a:ext cx="6442405" cy="457977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6660232" y="1460683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z-plane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2064296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s-plane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475656" y="1344284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344284"/>
                <a:ext cx="510075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84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835696" y="4293096"/>
                <a:ext cx="51007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0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293096"/>
                <a:ext cx="510075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212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203848" y="3140968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140968"/>
                <a:ext cx="32403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87824" y="5301208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5301208"/>
                <a:ext cx="32403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667613" y="4613066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s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907704" y="4757082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757082"/>
                <a:ext cx="473204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628850" y="2074118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850" y="2074118"/>
                <a:ext cx="473204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1547664" y="3718630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3718630"/>
                <a:ext cx="385041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827584" y="33569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432048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1842260" y="335699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260" y="3356992"/>
                <a:ext cx="432048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2987825" y="1826408"/>
                <a:ext cx="108012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5" y="1826408"/>
                <a:ext cx="1080120" cy="4308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5220072" y="1460683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460683"/>
                <a:ext cx="50405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876256" y="2848849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848849"/>
                <a:ext cx="50405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4860032" y="4253026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4253026"/>
                <a:ext cx="504056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6228184" y="5301208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5301208"/>
                <a:ext cx="504056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矩形 21"/>
          <p:cNvSpPr/>
          <p:nvPr/>
        </p:nvSpPr>
        <p:spPr>
          <a:xfrm>
            <a:off x="6085356" y="4757082"/>
            <a:ext cx="285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 smtClean="0"/>
              <a:t>z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6746141" y="2289745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=1.0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6141" y="2289745"/>
                <a:ext cx="1044116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矩形 23"/>
              <p:cNvSpPr/>
              <p:nvPr/>
            </p:nvSpPr>
            <p:spPr>
              <a:xfrm>
                <a:off x="5726569" y="4062264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zh-TW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矩形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6569" y="4062264"/>
                <a:ext cx="1188132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6660232" y="3669929"/>
                <a:ext cx="1188132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0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zh-TW" altLang="zh-TW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669929"/>
                <a:ext cx="1188132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7329536" y="5733256"/>
                <a:ext cx="48282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 dirty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b="0" i="1" dirty="0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9536" y="5733256"/>
                <a:ext cx="482824" cy="43088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群組 27"/>
          <p:cNvGrpSpPr/>
          <p:nvPr/>
        </p:nvGrpSpPr>
        <p:grpSpPr>
          <a:xfrm>
            <a:off x="6914700" y="5025732"/>
            <a:ext cx="1833763" cy="794576"/>
            <a:chOff x="6914700" y="5025732"/>
            <a:chExt cx="1833763" cy="79457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矩形 25"/>
                <p:cNvSpPr/>
                <p:nvPr/>
              </p:nvSpPr>
              <p:spPr>
                <a:xfrm>
                  <a:off x="6914700" y="5025732"/>
                  <a:ext cx="1833763" cy="7945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altLang="zh-TW" sz="2200" b="0" dirty="0" smtClean="0">
                      <a:solidFill>
                        <a:srgbClr val="002060"/>
                      </a:solidFill>
                    </a:rPr>
                    <a:t>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200" b="0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</m:oMath>
                  </a14:m>
                  <a:endParaRPr lang="en-US" altLang="zh-TW" sz="2200" dirty="0" smtClean="0">
                    <a:solidFill>
                      <a:srgbClr val="00206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200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200" i="1" dirty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200" b="0" i="1" dirty="0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200" i="1" dirty="0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20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𝑗</m:t>
                            </m:r>
                          </m:sup>
                        </m:sSup>
                      </m:oMath>
                    </m:oMathPara>
                  </a14:m>
                  <a:endParaRPr lang="zh-TW" altLang="zh-TW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矩形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4700" y="5025732"/>
                  <a:ext cx="1833763" cy="794576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文字方塊 26"/>
            <p:cNvSpPr txBox="1"/>
            <p:nvPr/>
          </p:nvSpPr>
          <p:spPr>
            <a:xfrm>
              <a:off x="7234048" y="5401193"/>
              <a:ext cx="504000" cy="360000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endParaRPr lang="zh-TW" altLang="en-US" sz="22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字方塊 10"/>
                <p:cNvSpPr txBox="1"/>
                <p:nvPr/>
              </p:nvSpPr>
              <p:spPr>
                <a:xfrm>
                  <a:off x="8047052" y="5333146"/>
                  <a:ext cx="36004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000" i="1" u="dbl" smtClean="0">
                            <a:uFill>
                              <a:solidFill>
                                <a:srgbClr val="C00000"/>
                              </a:solidFill>
                            </a:uFill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000" u="dbl" dirty="0">
                    <a:uFill>
                      <a:solidFill>
                        <a:srgbClr val="C00000"/>
                      </a:solidFill>
                    </a:uFill>
                  </a:endParaRPr>
                </a:p>
              </p:txBody>
            </p:sp>
          </mc:Choice>
          <mc:Fallback xmlns="">
            <p:sp>
              <p:nvSpPr>
                <p:cNvPr id="11" name="文字方塊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7052" y="5333146"/>
                  <a:ext cx="360041" cy="400110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8172399" y="5733256"/>
                <a:ext cx="3600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399" y="5733256"/>
                <a:ext cx="360041" cy="369332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617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>
            <a:spLocks noChangeArrowheads="1"/>
          </p:cNvSpPr>
          <p:nvPr/>
        </p:nvSpPr>
        <p:spPr bwMode="auto">
          <a:xfrm>
            <a:off x="0" y="2647950"/>
            <a:ext cx="914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28800" indent="-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50000"/>
              <a:buFont typeface="Wingdings" pitchFamily="2" charset="2"/>
              <a:buChar char="u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1</a:t>
            </a:r>
            <a:r>
              <a:rPr kumimoji="0" lang="en-US" altLang="zh-TW" sz="2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-order</a:t>
            </a:r>
            <a:endParaRPr kumimoji="0"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5" name="物件 3"/>
          <p:cNvGraphicFramePr>
            <a:graphicFrameLocks noChangeAspect="1"/>
          </p:cNvGraphicFramePr>
          <p:nvPr/>
        </p:nvGraphicFramePr>
        <p:xfrm>
          <a:off x="2046288" y="3173413"/>
          <a:ext cx="46736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2" name="方程式" r:id="rId3" imgW="1943100" imgH="952500" progId="Equation.3">
                  <p:embed/>
                </p:oleObj>
              </mc:Choice>
              <mc:Fallback>
                <p:oleObj name="方程式" r:id="rId3" imgW="1943100" imgH="9525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6288" y="3173413"/>
                        <a:ext cx="46736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矩形 4"/>
          <p:cNvSpPr>
            <a:spLocks noChangeArrowheads="1"/>
          </p:cNvSpPr>
          <p:nvPr/>
        </p:nvSpPr>
        <p:spPr bwMode="auto">
          <a:xfrm>
            <a:off x="0" y="5272088"/>
            <a:ext cx="914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9796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10.1, p.743~744 of text</a:t>
            </a:r>
          </a:p>
        </p:txBody>
      </p:sp>
      <p:graphicFrame>
        <p:nvGraphicFramePr>
          <p:cNvPr id="23557" name="物件 5"/>
          <p:cNvGraphicFramePr>
            <a:graphicFrameLocks noChangeAspect="1"/>
          </p:cNvGraphicFramePr>
          <p:nvPr/>
        </p:nvGraphicFramePr>
        <p:xfrm>
          <a:off x="2316163" y="5829300"/>
          <a:ext cx="2836862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03" name="方程式" r:id="rId5" imgW="1193800" imgH="355600" progId="Equation.3">
                  <p:embed/>
                </p:oleObj>
              </mc:Choice>
              <mc:Fallback>
                <p:oleObj name="方程式" r:id="rId5" imgW="1193800" imgH="355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6163" y="5829300"/>
                        <a:ext cx="2836862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8" name="矩形 6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539908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10.13, p.764 of text</a:t>
            </a:r>
          </a:p>
        </p:txBody>
      </p:sp>
      <p:sp>
        <p:nvSpPr>
          <p:cNvPr id="23559" name="矩形 9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60" name="矩形 1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Fourier/Z-transform from pole-zero plots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6838"/>
            <a:ext cx="5521325" cy="66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1"/>
          <p:cNvSpPr>
            <a:spLocks noChangeArrowheads="1"/>
          </p:cNvSpPr>
          <p:nvPr/>
        </p:nvSpPr>
        <p:spPr bwMode="auto">
          <a:xfrm>
            <a:off x="0" y="2647950"/>
            <a:ext cx="914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28800" indent="-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50000"/>
              <a:buFont typeface="Wingdings" pitchFamily="2" charset="2"/>
              <a:buChar char="u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 2</a:t>
            </a:r>
            <a:r>
              <a:rPr kumimoji="0" lang="en-US" altLang="zh-TW" sz="2600" baseline="30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-order</a:t>
            </a:r>
            <a:endParaRPr kumimoji="0"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矩形 2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4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Geometric evaluation of Fourier/Z-transform from pole-zero plots</a:t>
            </a:r>
          </a:p>
        </p:txBody>
      </p:sp>
      <p:graphicFrame>
        <p:nvGraphicFramePr>
          <p:cNvPr id="25606" name="物件 5"/>
          <p:cNvGraphicFramePr>
            <a:graphicFrameLocks noChangeAspect="1"/>
          </p:cNvGraphicFramePr>
          <p:nvPr/>
        </p:nvGraphicFramePr>
        <p:xfrm>
          <a:off x="1965325" y="3130550"/>
          <a:ext cx="43719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8" name="方程式" r:id="rId3" imgW="1892300" imgH="1524000" progId="Equation.3">
                  <p:embed/>
                </p:oleObj>
              </mc:Choice>
              <mc:Fallback>
                <p:oleObj name="方程式" r:id="rId3" imgW="1892300" imgH="15240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5325" y="3130550"/>
                        <a:ext cx="4371975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矩形 6"/>
          <p:cNvSpPr>
            <a:spLocks noChangeArrowheads="1"/>
          </p:cNvSpPr>
          <p:nvPr/>
        </p:nvSpPr>
        <p:spPr bwMode="auto">
          <a:xfrm>
            <a:off x="0" y="638175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9796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10.14, p.766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15888"/>
            <a:ext cx="6083300" cy="666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矩形 1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Specification of Z-Transform includes the region of convergence (ROC)</a:t>
            </a:r>
          </a:p>
        </p:txBody>
      </p:sp>
      <p:sp>
        <p:nvSpPr>
          <p:cNvPr id="27653" name="矩形 4"/>
          <p:cNvSpPr>
            <a:spLocks noChangeArrowheads="1"/>
          </p:cNvSpPr>
          <p:nvPr/>
        </p:nvSpPr>
        <p:spPr bwMode="auto">
          <a:xfrm>
            <a:off x="0" y="2647950"/>
            <a:ext cx="91440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828800" indent="-3587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50000"/>
              <a:buFont typeface="Wingdings" pitchFamily="2" charset="2"/>
              <a:buChar char="u"/>
            </a:pPr>
            <a:r>
              <a:rPr kumimoji="0" lang="en-US" altLang="zh-TW" sz="2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 :</a:t>
            </a:r>
            <a:endParaRPr kumimoji="0" lang="zh-TW" altLang="zh-TW" sz="26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4" name="物件 5"/>
          <p:cNvGraphicFramePr>
            <a:graphicFrameLocks noChangeAspect="1"/>
          </p:cNvGraphicFramePr>
          <p:nvPr/>
        </p:nvGraphicFramePr>
        <p:xfrm>
          <a:off x="2079625" y="3141663"/>
          <a:ext cx="4422775" cy="324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6" name="方程式" r:id="rId3" imgW="2298700" imgH="1828800" progId="Equation.3">
                  <p:embed/>
                </p:oleObj>
              </mc:Choice>
              <mc:Fallback>
                <p:oleObj name="方程式" r:id="rId3" imgW="2298700" imgH="18288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3141663"/>
                        <a:ext cx="4422775" cy="3240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矩形 6"/>
          <p:cNvSpPr>
            <a:spLocks noChangeArrowheads="1"/>
          </p:cNvSpPr>
          <p:nvPr/>
        </p:nvSpPr>
        <p:spPr bwMode="auto">
          <a:xfrm>
            <a:off x="0" y="63515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97961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10.1, 10.2, p.743~745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039813"/>
            <a:ext cx="7583488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1039813"/>
            <a:ext cx="751681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1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 Expressions and Poles/Zeros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54188"/>
            <a:ext cx="9144000" cy="4770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= 0,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involes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only negative powers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initially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= 0,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involes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only positive powers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initially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poles at infinity if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&gt; 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zeros at infinity if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&gt; 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10.0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9692"/>
            <a:ext cx="4697730" cy="2217420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73264"/>
              </p:ext>
            </p:extLst>
          </p:nvPr>
        </p:nvGraphicFramePr>
        <p:xfrm>
          <a:off x="5724128" y="2348880"/>
          <a:ext cx="29067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4" name="方程式" r:id="rId4" imgW="1155199" imgH="634725" progId="Equation.3">
                  <p:embed/>
                </p:oleObj>
              </mc:Choice>
              <mc:Fallback>
                <p:oleObj name="方程式" r:id="rId4" imgW="1155199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348880"/>
                        <a:ext cx="29067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99592" y="31729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-2    -1      0     1      2      3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sz="2000" dirty="0" smtClean="0"/>
                  <a:t>       </a:t>
                </a:r>
                <a:r>
                  <a:rPr lang="en-US" altLang="zh-TW" sz="2000" dirty="0" smtClean="0"/>
                  <a:t>1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42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1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7171" name="矩形 12"/>
          <p:cNvSpPr>
            <a:spLocks noChangeArrowheads="1"/>
          </p:cNvSpPr>
          <p:nvPr/>
        </p:nvSpPr>
        <p:spPr bwMode="auto">
          <a:xfrm>
            <a:off x="0" y="987425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Eigenfunction Property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0" y="162877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applies for all complex variables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 pitchFamily="18" charset="0"/>
              <a:ea typeface="標楷體"/>
              <a:cs typeface="Times New Roman" pitchFamily="18" charset="0"/>
            </a:endParaRPr>
          </a:p>
        </p:txBody>
      </p:sp>
      <p:graphicFrame>
        <p:nvGraphicFramePr>
          <p:cNvPr id="7173" name="物件 4"/>
          <p:cNvGraphicFramePr>
            <a:graphicFrameLocks noChangeAspect="1"/>
          </p:cNvGraphicFramePr>
          <p:nvPr/>
        </p:nvGraphicFramePr>
        <p:xfrm>
          <a:off x="1571625" y="2049463"/>
          <a:ext cx="3509963" cy="296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1" name="方程式" r:id="rId4" imgW="1397000" imgH="1282700" progId="Equation.3">
                  <p:embed/>
                </p:oleObj>
              </mc:Choice>
              <mc:Fallback>
                <p:oleObj name="方程式" r:id="rId4" imgW="1397000" imgH="12827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049463"/>
                        <a:ext cx="3509963" cy="296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文字方塊 15"/>
          <p:cNvSpPr txBox="1"/>
          <p:nvPr/>
        </p:nvSpPr>
        <p:spPr>
          <a:xfrm>
            <a:off x="0" y="421322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Z-Transform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0" y="2822575"/>
            <a:ext cx="9144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600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</a:rPr>
              <a:t>Fourier Transform</a:t>
            </a:r>
          </a:p>
        </p:txBody>
      </p:sp>
      <p:graphicFrame>
        <p:nvGraphicFramePr>
          <p:cNvPr id="7176" name="物件 8"/>
          <p:cNvGraphicFramePr>
            <a:graphicFrameLocks noChangeAspect="1"/>
          </p:cNvGraphicFramePr>
          <p:nvPr/>
        </p:nvGraphicFramePr>
        <p:xfrm>
          <a:off x="1665288" y="5272088"/>
          <a:ext cx="29067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22" name="方程式" r:id="rId6" imgW="1155199" imgH="634725" progId="Equation.3">
                  <p:embed/>
                </p:oleObj>
              </mc:Choice>
              <mc:Fallback>
                <p:oleObj name="方程式" r:id="rId6" imgW="1155199" imgH="634725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5272088"/>
                        <a:ext cx="29067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矩形 9"/>
          <p:cNvSpPr>
            <a:spLocks noChangeArrowheads="1"/>
          </p:cNvSpPr>
          <p:nvPr/>
        </p:nvSpPr>
        <p:spPr bwMode="auto">
          <a:xfrm>
            <a:off x="0" y="482917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3131840" y="2091328"/>
                <a:ext cx="1440160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091328"/>
                <a:ext cx="1440160" cy="4419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065213"/>
            <a:ext cx="9144000" cy="463232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1 : The ROC of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consists of a ring in </a:t>
            </a:r>
          </a:p>
          <a:p>
            <a:pPr marL="2628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z-plane centered at the origin</a:t>
            </a:r>
          </a:p>
          <a:p>
            <a:pPr marL="3103200" indent="-45720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the Fourier Transform of 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i="1" baseline="30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to converge</a:t>
            </a:r>
          </a:p>
          <a:p>
            <a:pPr marL="5760000" fontAlgn="auto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,  depending on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6156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only, not on </a:t>
            </a:r>
            <a:r>
              <a:rPr kumimoji="0" lang="el-GR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ω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103200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inner boundary may extend to include the origin, and the outer boundary may extend to infinity </a:t>
            </a:r>
            <a:endParaRPr kumimoji="0" lang="zh-TW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780088"/>
            <a:ext cx="9144000" cy="922337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2 : The ROC of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doesn’t include any </a:t>
            </a:r>
          </a:p>
          <a:p>
            <a:pPr marL="26280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poles</a:t>
            </a:r>
          </a:p>
        </p:txBody>
      </p:sp>
      <p:graphicFrame>
        <p:nvGraphicFramePr>
          <p:cNvPr id="32773" name="物件 3"/>
          <p:cNvGraphicFramePr>
            <a:graphicFrameLocks noChangeAspect="1"/>
          </p:cNvGraphicFramePr>
          <p:nvPr/>
        </p:nvGraphicFramePr>
        <p:xfrm>
          <a:off x="3146425" y="3074988"/>
          <a:ext cx="283527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44" name="方程式" r:id="rId3" imgW="1079032" imgH="431613" progId="Equation.3">
                  <p:embed/>
                </p:oleObj>
              </mc:Choice>
              <mc:Fallback>
                <p:oleObj name="方程式" r:id="rId3" imgW="1079032" imgH="431613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3074988"/>
                        <a:ext cx="283527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1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132856"/>
            <a:ext cx="7776864" cy="37444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2123728" y="4005064"/>
                <a:ext cx="40427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005064"/>
                <a:ext cx="404277" cy="43088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2195736" y="2884874"/>
                <a:ext cx="47320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2884874"/>
                <a:ext cx="473204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12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175956" y="3789040"/>
                <a:ext cx="32403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200" b="0" i="1" smtClean="0">
                          <a:latin typeface="Cambria Math"/>
                        </a:rPr>
                        <m:t>𝜎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956" y="3789040"/>
                <a:ext cx="324036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188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字方塊 7"/>
          <p:cNvSpPr txBox="1"/>
          <p:nvPr/>
        </p:nvSpPr>
        <p:spPr>
          <a:xfrm>
            <a:off x="2843808" y="2348880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s-plane</a:t>
            </a:r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117709" y="1804754"/>
                <a:ext cx="54213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𝑗</m:t>
                      </m:r>
                      <m:r>
                        <m:rPr>
                          <m:sty m:val="p"/>
                        </m:rPr>
                        <a:rPr lang="el-GR" altLang="zh-TW" sz="2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709" y="1804754"/>
                <a:ext cx="542135" cy="430887"/>
              </a:xfrm>
              <a:prstGeom prst="rect">
                <a:avLst/>
              </a:prstGeom>
              <a:blipFill rotWithShape="1">
                <a:blip r:embed="rId6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489737" y="1884599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737" y="1884599"/>
                <a:ext cx="504056" cy="430887"/>
              </a:xfrm>
              <a:prstGeom prst="rect">
                <a:avLst/>
              </a:prstGeom>
              <a:blipFill rotWithShape="1">
                <a:blip r:embed="rId7"/>
                <a:stretch>
                  <a:fillRect l="-1220" r="-60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8144730" y="3678932"/>
                <a:ext cx="50405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730" y="3678932"/>
                <a:ext cx="504056" cy="430887"/>
              </a:xfrm>
              <a:prstGeom prst="rect">
                <a:avLst/>
              </a:prstGeom>
              <a:blipFill rotWithShape="1">
                <a:blip r:embed="rId8"/>
                <a:stretch>
                  <a:fillRect r="-12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7020272" y="2236802"/>
                <a:ext cx="52205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1.0</m:t>
                      </m:r>
                    </m:oMath>
                  </m:oMathPara>
                </a14:m>
                <a:endParaRPr lang="zh-TW" alt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236802"/>
                <a:ext cx="522058" cy="430887"/>
              </a:xfrm>
              <a:prstGeom prst="rect">
                <a:avLst/>
              </a:prstGeom>
              <a:blipFill rotWithShape="1">
                <a:blip r:embed="rId9"/>
                <a:stretch>
                  <a:fillRect l="-1176" r="-705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7740352" y="2284709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z-plane</a:t>
            </a:r>
            <a:endParaRPr lang="zh-TW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476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3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of finite duration, the ROC is </a:t>
            </a:r>
          </a:p>
          <a:p>
            <a:pPr marL="26280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entire z-plane, except possibly for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0 and/or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∞</a:t>
            </a:r>
          </a:p>
        </p:txBody>
      </p:sp>
      <p:graphicFrame>
        <p:nvGraphicFramePr>
          <p:cNvPr id="34820" name="物件 3"/>
          <p:cNvGraphicFramePr>
            <a:graphicFrameLocks noChangeAspect="1"/>
          </p:cNvGraphicFramePr>
          <p:nvPr/>
        </p:nvGraphicFramePr>
        <p:xfrm>
          <a:off x="2754313" y="2085975"/>
          <a:ext cx="4121150" cy="254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5" name="方程式" r:id="rId3" imgW="1511300" imgH="1016000" progId="Equation.3">
                  <p:embed/>
                </p:oleObj>
              </mc:Choice>
              <mc:Fallback>
                <p:oleObj name="方程式" r:id="rId3" imgW="1511300" imgH="10160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2085975"/>
                        <a:ext cx="4121150" cy="254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物件 4"/>
          <p:cNvGraphicFramePr>
            <a:graphicFrameLocks noChangeAspect="1"/>
          </p:cNvGraphicFramePr>
          <p:nvPr/>
        </p:nvGraphicFramePr>
        <p:xfrm>
          <a:off x="3602038" y="4575175"/>
          <a:ext cx="4641850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66" name="方程式" r:id="rId5" imgW="1701800" imgH="914400" progId="Equation.3">
                  <p:embed/>
                </p:oleObj>
              </mc:Choice>
              <mc:Fallback>
                <p:oleObj name="方程式" r:id="rId5" imgW="1701800" imgH="914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4575175"/>
                        <a:ext cx="4641850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2" name="矩形 6"/>
          <p:cNvSpPr>
            <a:spLocks noChangeArrowheads="1"/>
          </p:cNvSpPr>
          <p:nvPr/>
        </p:nvSpPr>
        <p:spPr bwMode="auto">
          <a:xfrm>
            <a:off x="0" y="45418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101975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</p:txBody>
      </p:sp>
      <p:sp>
        <p:nvSpPr>
          <p:cNvPr id="34823" name="矩形 7"/>
          <p:cNvSpPr>
            <a:spLocks noChangeArrowheads="1"/>
          </p:cNvSpPr>
          <p:nvPr/>
        </p:nvSpPr>
        <p:spPr bwMode="auto">
          <a:xfrm>
            <a:off x="0" y="5672138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1019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800"/>
              </a:spcBef>
              <a:buSzPct val="10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</p:txBody>
      </p:sp>
      <p:sp>
        <p:nvSpPr>
          <p:cNvPr id="34824" name="矩形 8"/>
          <p:cNvSpPr>
            <a:spLocks noChangeArrowheads="1"/>
          </p:cNvSpPr>
          <p:nvPr/>
        </p:nvSpPr>
        <p:spPr bwMode="auto">
          <a:xfrm>
            <a:off x="0" y="62595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101975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800"/>
              </a:spcBef>
              <a:buSzPct val="10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Property 3, 4, 5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79512" y="1093256"/>
            <a:ext cx="7628016" cy="4239890"/>
            <a:chOff x="179512" y="1268760"/>
            <a:chExt cx="7628016" cy="4239890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1268760"/>
              <a:ext cx="7628016" cy="4239890"/>
            </a:xfrm>
            <a:prstGeom prst="rect">
              <a:avLst/>
            </a:prstGeom>
          </p:spPr>
        </p:pic>
        <p:sp>
          <p:nvSpPr>
            <p:cNvPr id="4" name="文字方塊 3"/>
            <p:cNvSpPr txBox="1"/>
            <p:nvPr/>
          </p:nvSpPr>
          <p:spPr>
            <a:xfrm>
              <a:off x="6004540" y="198884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6292572" y="207608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6603464" y="2137048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6891496" y="21480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164288" y="2204864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164288" y="202869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6887304" y="1947312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6606892" y="185930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6292572" y="1711856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6004540" y="1560220"/>
              <a:ext cx="2880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dirty="0" smtClean="0">
                  <a:solidFill>
                    <a:srgbClr val="FF0000"/>
                  </a:solidFill>
                </a:rPr>
                <a:t>X</a:t>
              </a:r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文字方塊 16"/>
          <p:cNvSpPr txBox="1"/>
          <p:nvPr/>
        </p:nvSpPr>
        <p:spPr>
          <a:xfrm>
            <a:off x="596320" y="2652602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-4  -3  -2   -1     0   1     2    3    4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067944" y="227732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277322"/>
                <a:ext cx="3600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467544" y="3397512"/>
                <a:ext cx="351315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altLang="zh-TW" sz="2000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sz="2000" dirty="0" smtClean="0"/>
                  <a:t>    </a:t>
                </a:r>
                <a:r>
                  <a:rPr lang="en-US" altLang="zh-TW" sz="2000" dirty="0" smtClean="0"/>
                  <a:t>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97512"/>
                <a:ext cx="3513152" cy="400110"/>
              </a:xfrm>
              <a:prstGeom prst="rect">
                <a:avLst/>
              </a:prstGeom>
              <a:blipFill rotWithShape="1">
                <a:blip r:embed="rId4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812360" y="231739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2317392"/>
                <a:ext cx="360040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19572" y="4221538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572" y="4221538"/>
                <a:ext cx="54006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5608496" y="2565354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496" y="2565354"/>
                <a:ext cx="54006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951820" y="4765664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1820" y="4765664"/>
                <a:ext cx="54006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1701730" y="5333146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730" y="5333146"/>
                <a:ext cx="540060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3599892" y="4045584"/>
                <a:ext cx="5400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4045584"/>
                <a:ext cx="540060" cy="400110"/>
              </a:xfrm>
              <a:prstGeom prst="rect">
                <a:avLst/>
              </a:prstGeom>
              <a:blipFill rotWithShape="1">
                <a:blip r:embed="rId10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5148064" y="3140968"/>
                <a:ext cx="3240360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]</m:t>
                              </m:r>
                            </m:e>
                          </m:d>
                        </m:e>
                      </m:nary>
                      <m:sSubSup>
                        <m:sSubSupPr>
                          <m:ctrlPr>
                            <a:rPr lang="zh-TW" altLang="zh-TW" sz="24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altLang="zh-TW" sz="2400" b="0" i="0" smtClean="0"/>
                        <m:t>    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sSub>
                        <m:sSubPr>
                          <m:ctrlP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140968"/>
                <a:ext cx="3240360" cy="98854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4830976" y="3861048"/>
                <a:ext cx="3341424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</m:t>
                          </m:r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nary>
                          <m:sSubSup>
                            <m:sSubSupPr>
                              <m:ctrlPr>
                                <a:rPr lang="zh-TW" altLang="zh-TW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976" y="3861048"/>
                <a:ext cx="3341424" cy="107657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文字方塊 28"/>
              <p:cNvSpPr txBox="1"/>
              <p:nvPr/>
            </p:nvSpPr>
            <p:spPr>
              <a:xfrm>
                <a:off x="4830976" y="4882641"/>
                <a:ext cx="3845480" cy="1076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&lt;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( </m:t>
                          </m:r>
                          <m:box>
                            <m:box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  <m:r>
                            <a:rPr lang="en-US" altLang="zh-TW" sz="2400" b="0" i="1" smtClean="0">
                              <a:latin typeface="Cambria Math"/>
                            </a:rPr>
                            <m:t> )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⋅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[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𝑛</m:t>
                                  </m:r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d>
                            </m:e>
                          </m:nary>
                          <m:sSubSup>
                            <m:sSubSupPr>
                              <m:ctrlPr>
                                <a:rPr lang="zh-TW" altLang="zh-TW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zh-TW" altLang="zh-TW" sz="2400" dirty="0"/>
              </a:p>
            </p:txBody>
          </p:sp>
        </mc:Choice>
        <mc:Fallback xmlns="">
          <p:sp>
            <p:nvSpPr>
              <p:cNvPr id="29" name="文字方塊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976" y="4882641"/>
                <a:ext cx="3845480" cy="10765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橢圓 15"/>
          <p:cNvSpPr/>
          <p:nvPr/>
        </p:nvSpPr>
        <p:spPr>
          <a:xfrm>
            <a:off x="5353040" y="5188436"/>
            <a:ext cx="360000" cy="54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5436096" y="5661248"/>
                <a:ext cx="73981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5661248"/>
                <a:ext cx="739818" cy="4616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矩形 29"/>
          <p:cNvSpPr/>
          <p:nvPr/>
        </p:nvSpPr>
        <p:spPr>
          <a:xfrm>
            <a:off x="6603556" y="5036116"/>
            <a:ext cx="1712860" cy="90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7020272" y="5949280"/>
                <a:ext cx="8311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&lt;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∞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949280"/>
                <a:ext cx="831189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3779912" y="3281556"/>
                <a:ext cx="6342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000" i="1" dirty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281556"/>
                <a:ext cx="634213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35063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4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right-sided,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|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z|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ROC, then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∞ &gt; |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&gt;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ROC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6868" name="物件 3"/>
          <p:cNvGraphicFramePr>
            <a:graphicFrameLocks noChangeAspect="1"/>
          </p:cNvGraphicFramePr>
          <p:nvPr/>
        </p:nvGraphicFramePr>
        <p:xfrm>
          <a:off x="2700338" y="2565400"/>
          <a:ext cx="3013075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13" name="方程式" r:id="rId3" imgW="1104900" imgH="457200" progId="Equation.3">
                  <p:embed/>
                </p:oleObj>
              </mc:Choice>
              <mc:Fallback>
                <p:oleObj name="方程式" r:id="rId3" imgW="1104900" imgH="4572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2565400"/>
                        <a:ext cx="3013075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869" name="群組 7"/>
          <p:cNvGrpSpPr>
            <a:grpSpLocks/>
          </p:cNvGrpSpPr>
          <p:nvPr/>
        </p:nvGrpSpPr>
        <p:grpSpPr bwMode="auto">
          <a:xfrm>
            <a:off x="0" y="4076700"/>
            <a:ext cx="9144000" cy="1265238"/>
            <a:chOff x="0" y="4231362"/>
            <a:chExt cx="9144000" cy="1265322"/>
          </a:xfrm>
        </p:grpSpPr>
        <p:graphicFrame>
          <p:nvGraphicFramePr>
            <p:cNvPr id="36870" name="物件 4"/>
            <p:cNvGraphicFramePr>
              <a:graphicFrameLocks noChangeAspect="1"/>
            </p:cNvGraphicFramePr>
            <p:nvPr/>
          </p:nvGraphicFramePr>
          <p:xfrm>
            <a:off x="3067050" y="4285337"/>
            <a:ext cx="3810000" cy="12080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214" name="方程式" r:id="rId5" imgW="1397000" imgH="482600" progId="Equation.3">
                    <p:embed/>
                  </p:oleObj>
                </mc:Choice>
                <mc:Fallback>
                  <p:oleObj name="方程式" r:id="rId5" imgW="1397000" imgH="482600" progId="Equation.3">
                    <p:embed/>
                    <p:pic>
                      <p:nvPicPr>
                        <p:cNvPr id="0" name="物件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7050" y="4285337"/>
                          <a:ext cx="3810000" cy="12080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871" name="矩形 5"/>
            <p:cNvSpPr>
              <a:spLocks noChangeArrowheads="1"/>
            </p:cNvSpPr>
            <p:nvPr/>
          </p:nvSpPr>
          <p:spPr bwMode="auto">
            <a:xfrm>
              <a:off x="0" y="4231362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2633663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800"/>
                </a:spcBef>
                <a:buSzPct val="100000"/>
              </a:pPr>
              <a:r>
                <a:rPr kumimoji="0" lang="en-US" altLang="zh-TW" sz="3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</a:p>
          </p:txBody>
        </p:sp>
        <p:sp>
          <p:nvSpPr>
            <p:cNvPr id="36872" name="矩形 6"/>
            <p:cNvSpPr>
              <a:spLocks noChangeArrowheads="1"/>
            </p:cNvSpPr>
            <p:nvPr/>
          </p:nvSpPr>
          <p:spPr bwMode="auto">
            <a:xfrm>
              <a:off x="0" y="4942686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2633663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800"/>
                </a:spcBef>
                <a:buSzPct val="100000"/>
              </a:pPr>
              <a:r>
                <a:rPr kumimoji="0" lang="en-US" altLang="zh-TW" sz="3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35063"/>
            <a:ext cx="9144000" cy="10160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5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left-sided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|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=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ROC, then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0 &lt; |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&lt;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ROC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37892" name="物件 3"/>
          <p:cNvGraphicFramePr>
            <a:graphicFrameLocks noChangeAspect="1"/>
          </p:cNvGraphicFramePr>
          <p:nvPr/>
        </p:nvGraphicFramePr>
        <p:xfrm>
          <a:off x="2682875" y="2581275"/>
          <a:ext cx="2701925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37" name="方程式" r:id="rId3" imgW="990170" imgH="444307" progId="Equation.3">
                  <p:embed/>
                </p:oleObj>
              </mc:Choice>
              <mc:Fallback>
                <p:oleObj name="方程式" r:id="rId3" imgW="990170" imgH="444307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75" y="2581275"/>
                        <a:ext cx="2701925" cy="111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893" name="群組 4"/>
          <p:cNvGrpSpPr>
            <a:grpSpLocks/>
          </p:cNvGrpSpPr>
          <p:nvPr/>
        </p:nvGrpSpPr>
        <p:grpSpPr bwMode="auto">
          <a:xfrm>
            <a:off x="0" y="4076700"/>
            <a:ext cx="9144000" cy="1285875"/>
            <a:chOff x="0" y="4231362"/>
            <a:chExt cx="9144000" cy="1285503"/>
          </a:xfrm>
        </p:grpSpPr>
        <p:graphicFrame>
          <p:nvGraphicFramePr>
            <p:cNvPr id="37894" name="物件 5"/>
            <p:cNvGraphicFramePr>
              <a:graphicFrameLocks noChangeAspect="1"/>
            </p:cNvGraphicFramePr>
            <p:nvPr/>
          </p:nvGraphicFramePr>
          <p:xfrm>
            <a:off x="3170238" y="4308778"/>
            <a:ext cx="3602037" cy="1208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238" name="方程式" r:id="rId5" imgW="1320227" imgH="482391" progId="Equation.3">
                    <p:embed/>
                  </p:oleObj>
                </mc:Choice>
                <mc:Fallback>
                  <p:oleObj name="方程式" r:id="rId5" imgW="1320227" imgH="482391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70238" y="4308778"/>
                          <a:ext cx="3602037" cy="1208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5" name="矩形 6"/>
            <p:cNvSpPr>
              <a:spLocks noChangeArrowheads="1"/>
            </p:cNvSpPr>
            <p:nvPr/>
          </p:nvSpPr>
          <p:spPr bwMode="auto">
            <a:xfrm>
              <a:off x="0" y="4231362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2633663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800"/>
                </a:spcBef>
                <a:buSzPct val="100000"/>
              </a:pPr>
              <a:r>
                <a:rPr kumimoji="0" lang="en-US" altLang="zh-TW" sz="3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</a:p>
          </p:txBody>
        </p:sp>
        <p:sp>
          <p:nvSpPr>
            <p:cNvPr id="37896" name="矩形 7"/>
            <p:cNvSpPr>
              <a:spLocks noChangeArrowheads="1"/>
            </p:cNvSpPr>
            <p:nvPr/>
          </p:nvSpPr>
          <p:spPr bwMode="auto">
            <a:xfrm>
              <a:off x="0" y="4942686"/>
              <a:ext cx="91440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180000" anchor="ctr">
              <a:spAutoFit/>
            </a:bodyPr>
            <a:lstStyle>
              <a:lvl1pPr marL="2633663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33400" algn="l"/>
                </a:tabLs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1800"/>
                </a:spcBef>
                <a:buSzPct val="100000"/>
              </a:pPr>
              <a:r>
                <a:rPr kumimoji="0" lang="en-US" altLang="zh-TW" sz="3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1476375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6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6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two-sided, and {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 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|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| =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ROC, then ROC consists of a ring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that includes {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 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|</a:t>
            </a:r>
            <a:r>
              <a:rPr kumimoji="0" lang="en-US" altLang="zh-TW" sz="3000" i="1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z</a:t>
            </a:r>
            <a:r>
              <a:rPr kumimoji="0" lang="en-US" altLang="zh-TW" sz="3000" dirty="0">
                <a:latin typeface="Times New Roman" pitchFamily="18" charset="0"/>
                <a:ea typeface="+mn-ea"/>
                <a:cs typeface="Times New Roman" pitchFamily="18" charset="0"/>
                <a:sym typeface="Symbol"/>
              </a:rPr>
              <a:t>| =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en-US" altLang="zh-TW" sz="3000" baseline="-25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}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graphicFrame>
        <p:nvGraphicFramePr>
          <p:cNvPr id="38916" name="物件 3"/>
          <p:cNvGraphicFramePr>
            <a:graphicFrameLocks noChangeAspect="1"/>
          </p:cNvGraphicFramePr>
          <p:nvPr/>
        </p:nvGraphicFramePr>
        <p:xfrm>
          <a:off x="2771775" y="2276475"/>
          <a:ext cx="3094038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88" name="方程式" r:id="rId3" imgW="1155700" imgH="482600" progId="Equation.3">
                  <p:embed/>
                </p:oleObj>
              </mc:Choice>
              <mc:Fallback>
                <p:oleObj name="方程式" r:id="rId3" imgW="1155700" imgH="482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276475"/>
                        <a:ext cx="3094038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7" name="矩形 6"/>
          <p:cNvSpPr>
            <a:spLocks noChangeArrowheads="1"/>
          </p:cNvSpPr>
          <p:nvPr/>
        </p:nvSpPr>
        <p:spPr bwMode="auto">
          <a:xfrm>
            <a:off x="0" y="37893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101975" indent="-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800"/>
              </a:spcBef>
              <a:buSzPct val="100000"/>
              <a:buFont typeface="Arial" charset="0"/>
              <a:buChar char="–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two-sided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 may not have ROC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684463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8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and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right-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sided, then ROC is the region outside the outermost pole, possibly includes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∞. If in addition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&lt; 0, ROC also includes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∞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1120775"/>
            <a:ext cx="9144000" cy="1477963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7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then ROC is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bounded by poles or extends to zero or infinity</a:t>
            </a:r>
            <a:endParaRPr kumimoji="0" lang="en-US" altLang="zh-TW" sz="3000" dirty="0"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Region of Convergence (ROC)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1125538"/>
            <a:ext cx="9144000" cy="2400300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742950" indent="-285750" fontAlgn="auto">
              <a:spcBef>
                <a:spcPts val="1200"/>
              </a:spcBef>
              <a:spcAft>
                <a:spcPts val="0"/>
              </a:spcAft>
              <a:buSzPct val="70000"/>
              <a:buFont typeface="Wingdings" pitchFamily="2" charset="2"/>
              <a:buChar char="l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Property 9 : If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 is rational, and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is left-sided, </a:t>
            </a:r>
          </a:p>
          <a:p>
            <a:pPr marL="2635200" fontAlgn="auto">
              <a:spcBef>
                <a:spcPts val="0"/>
              </a:spcBef>
              <a:spcAft>
                <a:spcPts val="0"/>
              </a:spcAft>
              <a:buSzPct val="70000"/>
              <a:tabLst>
                <a:tab pos="533400" algn="l"/>
              </a:tabLst>
              <a:defRPr/>
            </a:pP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the ROC is the region inside the innermost pole, possibly includes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0. If in addition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[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] = 0,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&gt; 0, ROC also includes </a:t>
            </a:r>
            <a:r>
              <a:rPr kumimoji="0" lang="en-US" altLang="zh-TW" sz="3000" i="1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z</a:t>
            </a:r>
            <a:r>
              <a:rPr kumimoji="0" lang="en-US" altLang="zh-TW" sz="30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= 0</a:t>
            </a:r>
            <a:endParaRPr kumimoji="0" lang="en-US" altLang="zh-TW" sz="3000" dirty="0">
              <a:solidFill>
                <a:prstClr val="black"/>
              </a:solidFill>
              <a:latin typeface="Times New Roman" pitchFamily="18" charset="0"/>
              <a:ea typeface="+mn-ea"/>
              <a:cs typeface="Times New Roman" pitchFamily="18" charset="0"/>
              <a:sym typeface="Symbol"/>
            </a:endParaRPr>
          </a:p>
        </p:txBody>
      </p:sp>
      <p:sp>
        <p:nvSpPr>
          <p:cNvPr id="40964" name="矩形 3"/>
          <p:cNvSpPr>
            <a:spLocks noChangeArrowheads="1"/>
          </p:cNvSpPr>
          <p:nvPr/>
        </p:nvSpPr>
        <p:spPr bwMode="auto">
          <a:xfrm>
            <a:off x="0" y="3673475"/>
            <a:ext cx="91440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6336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10.8, p.756~757 of text</a:t>
            </a:r>
          </a:p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Fig. 10.12, p.757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3500"/>
            <a:ext cx="5688012" cy="675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9692"/>
            <a:ext cx="4697730" cy="2217420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214849"/>
              </p:ext>
            </p:extLst>
          </p:nvPr>
        </p:nvGraphicFramePr>
        <p:xfrm>
          <a:off x="5724128" y="2348880"/>
          <a:ext cx="29067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2" name="方程式" r:id="rId4" imgW="1155199" imgH="634725" progId="Equation.3">
                  <p:embed/>
                </p:oleObj>
              </mc:Choice>
              <mc:Fallback>
                <p:oleObj name="方程式" r:id="rId4" imgW="1155199" imgH="634725" progId="Equation.3">
                  <p:embed/>
                  <p:pic>
                    <p:nvPicPr>
                      <p:cNvPr id="0" name="物件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348880"/>
                        <a:ext cx="29067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99592" y="31729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-2    -1      0     1      2      3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sz="2000" dirty="0" smtClean="0"/>
                  <a:t>       </a:t>
                </a:r>
                <a:r>
                  <a:rPr lang="en-US" altLang="zh-TW" sz="2000" dirty="0" smtClean="0"/>
                  <a:t>1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graphicFrame>
        <p:nvGraphicFramePr>
          <p:cNvPr id="43011" name="物件 3"/>
          <p:cNvGraphicFramePr>
            <a:graphicFrameLocks noChangeAspect="1"/>
          </p:cNvGraphicFramePr>
          <p:nvPr/>
        </p:nvGraphicFramePr>
        <p:xfrm>
          <a:off x="582613" y="1717675"/>
          <a:ext cx="7777162" cy="277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4" name="方程式" r:id="rId3" imgW="2971800" imgH="1155700" progId="Equation.3">
                  <p:embed/>
                </p:oleObj>
              </mc:Choice>
              <mc:Fallback>
                <p:oleObj name="方程式" r:id="rId3" imgW="2971800" imgH="11557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3" y="1717675"/>
                        <a:ext cx="7777162" cy="277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5229225"/>
            <a:ext cx="9144000" cy="969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integration along a circle counterclockwise,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| |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|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}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Symbol"/>
              </a:rPr>
              <a:t>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ROC,  for a fixed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3013" name="物件 2"/>
          <p:cNvGraphicFramePr>
            <a:graphicFrameLocks noChangeAspect="1"/>
          </p:cNvGraphicFramePr>
          <p:nvPr/>
        </p:nvGraphicFramePr>
        <p:xfrm>
          <a:off x="6111875" y="2843213"/>
          <a:ext cx="2327275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55" name="方程式" r:id="rId5" imgW="888614" imgH="812447" progId="Equation.3">
                  <p:embed/>
                </p:oleObj>
              </mc:Choice>
              <mc:Fallback>
                <p:oleObj name="方程式" r:id="rId5" imgW="888614" imgH="812447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75" y="2843213"/>
                        <a:ext cx="2327275" cy="1951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p.28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723" name="群組 30729"/>
          <p:cNvGrpSpPr>
            <a:grpSpLocks/>
          </p:cNvGrpSpPr>
          <p:nvPr/>
        </p:nvGrpSpPr>
        <p:grpSpPr bwMode="auto">
          <a:xfrm>
            <a:off x="539750" y="1052513"/>
            <a:ext cx="6768555" cy="1465262"/>
            <a:chOff x="539552" y="1052736"/>
            <a:chExt cx="6768067" cy="1465218"/>
          </a:xfrm>
        </p:grpSpPr>
        <p:sp>
          <p:nvSpPr>
            <p:cNvPr id="2" name="文字方塊 1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1628800"/>
              <a:ext cx="5400600" cy="889154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" name="矩形 2"/>
            <p:cNvSpPr/>
            <p:nvPr/>
          </p:nvSpPr>
          <p:spPr>
            <a:xfrm>
              <a:off x="3995291" y="1730578"/>
              <a:ext cx="1225462" cy="617519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45" name="文字方塊 5"/>
            <p:cNvSpPr txBox="1">
              <a:spLocks noChangeArrowheads="1"/>
            </p:cNvSpPr>
            <p:nvPr/>
          </p:nvSpPr>
          <p:spPr bwMode="auto">
            <a:xfrm>
              <a:off x="6012160" y="1743575"/>
              <a:ext cx="1295459" cy="461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合成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30746" name="文字方塊 9"/>
            <p:cNvSpPr txBox="1">
              <a:spLocks noChangeArrowheads="1"/>
            </p:cNvSpPr>
            <p:nvPr/>
          </p:nvSpPr>
          <p:spPr bwMode="auto">
            <a:xfrm>
              <a:off x="5508104" y="1090891"/>
              <a:ext cx="100811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002060"/>
                  </a:solidFill>
                </a:rPr>
                <a:t>(basis?)</a:t>
              </a:r>
              <a:endParaRPr lang="zh-TW" altLang="en-US" sz="2000">
                <a:solidFill>
                  <a:srgbClr val="002060"/>
                </a:solidFill>
              </a:endParaRPr>
            </a:p>
          </p:txBody>
        </p:sp>
        <p:cxnSp>
          <p:nvCxnSpPr>
            <p:cNvPr id="11" name="直線單箭頭接點 10"/>
            <p:cNvCxnSpPr/>
            <p:nvPr/>
          </p:nvCxnSpPr>
          <p:spPr>
            <a:xfrm flipH="1">
              <a:off x="5147733" y="1290854"/>
              <a:ext cx="360336" cy="439724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748" name="文字方塊 15"/>
            <p:cNvSpPr txBox="1">
              <a:spLocks noChangeArrowheads="1"/>
            </p:cNvSpPr>
            <p:nvPr/>
          </p:nvSpPr>
          <p:spPr bwMode="auto">
            <a:xfrm>
              <a:off x="5761824" y="105273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>
                  <a:solidFill>
                    <a:srgbClr val="C00000"/>
                  </a:solidFill>
                </a:rPr>
                <a:t>X</a:t>
              </a:r>
              <a:endParaRPr lang="zh-TW" altLang="en-US" sz="2600">
                <a:solidFill>
                  <a:srgbClr val="C00000"/>
                </a:solidFill>
              </a:endParaRPr>
            </a:p>
          </p:txBody>
        </p:sp>
        <p:sp>
          <p:nvSpPr>
            <p:cNvPr id="30749" name="文字方塊 18"/>
            <p:cNvSpPr txBox="1">
              <a:spLocks noChangeArrowheads="1"/>
            </p:cNvSpPr>
            <p:nvPr/>
          </p:nvSpPr>
          <p:spPr bwMode="auto">
            <a:xfrm>
              <a:off x="6355622" y="1740846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0728" name="群組 30730"/>
          <p:cNvGrpSpPr>
            <a:grpSpLocks/>
          </p:cNvGrpSpPr>
          <p:nvPr/>
        </p:nvGrpSpPr>
        <p:grpSpPr bwMode="auto">
          <a:xfrm>
            <a:off x="539750" y="2595563"/>
            <a:ext cx="6912570" cy="1150937"/>
            <a:chOff x="539552" y="2595052"/>
            <a:chExt cx="6912072" cy="1151597"/>
          </a:xfrm>
        </p:grpSpPr>
        <p:sp>
          <p:nvSpPr>
            <p:cNvPr id="8" name="文字方塊 7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539552" y="2595052"/>
              <a:ext cx="5582312" cy="889154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  <p:sp>
          <p:nvSpPr>
            <p:cNvPr id="30730" name="文字方塊 8"/>
            <p:cNvSpPr txBox="1">
              <a:spLocks noChangeArrowheads="1"/>
            </p:cNvSpPr>
            <p:nvPr/>
          </p:nvSpPr>
          <p:spPr bwMode="auto">
            <a:xfrm>
              <a:off x="6012160" y="2709688"/>
              <a:ext cx="1439464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 </a:t>
              </a:r>
              <a:r>
                <a:rPr lang="en-US" altLang="zh-TW" sz="2400" dirty="0">
                  <a:solidFill>
                    <a:srgbClr val="002060"/>
                  </a:solidFill>
                </a:rPr>
                <a:t>?)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636542" y="2674473"/>
              <a:ext cx="1439758" cy="63059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732" name="文字方塊 17"/>
            <p:cNvSpPr txBox="1">
              <a:spLocks noChangeArrowheads="1"/>
            </p:cNvSpPr>
            <p:nvPr/>
          </p:nvSpPr>
          <p:spPr bwMode="auto">
            <a:xfrm>
              <a:off x="6356983" y="2701420"/>
              <a:ext cx="36004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600" dirty="0">
                  <a:solidFill>
                    <a:srgbClr val="C00000"/>
                  </a:solidFill>
                </a:rPr>
                <a:t>X</a:t>
              </a:r>
              <a:endParaRPr lang="zh-TW" altLang="en-US" sz="2600" dirty="0">
                <a:solidFill>
                  <a:srgbClr val="C00000"/>
                </a:solidFill>
              </a:endParaRPr>
            </a:p>
          </p:txBody>
        </p:sp>
        <p:sp>
          <p:nvSpPr>
            <p:cNvPr id="4" name="矩形 30727"/>
            <p:cNvSpPr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4402659" y="3284984"/>
              <a:ext cx="482824" cy="461665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zh-TW" altLang="en-US">
                  <a:noFill/>
                </a:rPr>
                <a:t> 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字方塊 30"/>
              <p:cNvSpPr txBox="1"/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4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40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400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en-US" altLang="zh-TW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zh-TW" altLang="en-US" sz="2400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</m:d>
                                  <m:r>
                                    <a:rPr lang="en-US" altLang="zh-TW" sz="24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TW" sz="240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⋅</m:t>
                      </m:r>
                      <m:sSup>
                        <m:sSupPr>
                          <m:ctrlP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𝜔</m:t>
                          </m:r>
                          <m:r>
                            <a:rPr lang="en-US" altLang="zh-TW" sz="24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zh-TW" alt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1" name="文字方塊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270" y="3599304"/>
                <a:ext cx="3725130" cy="55284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群組 31"/>
          <p:cNvGrpSpPr/>
          <p:nvPr/>
        </p:nvGrpSpPr>
        <p:grpSpPr>
          <a:xfrm>
            <a:off x="2051720" y="3645024"/>
            <a:ext cx="2075884" cy="508857"/>
            <a:chOff x="2064068" y="3645024"/>
            <a:chExt cx="2075884" cy="508857"/>
          </a:xfrm>
        </p:grpSpPr>
        <p:sp>
          <p:nvSpPr>
            <p:cNvPr id="35" name="文字方塊 30"/>
            <p:cNvSpPr txBox="1">
              <a:spLocks noChangeArrowheads="1"/>
            </p:cNvSpPr>
            <p:nvPr/>
          </p:nvSpPr>
          <p:spPr bwMode="auto">
            <a:xfrm>
              <a:off x="3131258" y="3646441"/>
              <a:ext cx="100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002060"/>
                  </a:solidFill>
                </a:rPr>
                <a:t>(</a:t>
              </a:r>
              <a:r>
                <a:rPr lang="zh-TW" altLang="en-US" sz="2400" dirty="0">
                  <a:solidFill>
                    <a:srgbClr val="002060"/>
                  </a:solidFill>
                </a:rPr>
                <a:t>分析</a:t>
              </a:r>
              <a:r>
                <a:rPr lang="en-US" altLang="zh-TW" sz="2400" dirty="0">
                  <a:solidFill>
                    <a:srgbClr val="002060"/>
                  </a:solidFill>
                </a:rPr>
                <a:t>)</a:t>
              </a:r>
              <a:endParaRPr lang="zh-TW" altLang="en-US" sz="2400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文字方塊 36"/>
                <p:cNvSpPr txBox="1"/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≠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𝐴</m:t>
                            </m:r>
                          </m:e>
                        </m:acc>
                        <m:r>
                          <a:rPr lang="zh-TW" alt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zh-TW" altLang="en-US" sz="24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zh-TW" sz="24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oMath>
                    </m:oMathPara>
                  </a14:m>
                  <a:endParaRPr lang="zh-TW" altLang="en-US" sz="24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文字方塊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4068" y="3645024"/>
                  <a:ext cx="1152128" cy="50885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群組 37"/>
          <p:cNvGrpSpPr/>
          <p:nvPr/>
        </p:nvGrpSpPr>
        <p:grpSpPr>
          <a:xfrm>
            <a:off x="540000" y="4124022"/>
            <a:ext cx="6299273" cy="1284451"/>
            <a:chOff x="793676" y="4149725"/>
            <a:chExt cx="6299273" cy="1284451"/>
          </a:xfrm>
        </p:grpSpPr>
        <p:sp>
          <p:nvSpPr>
            <p:cNvPr id="39" name="矩形 38"/>
            <p:cNvSpPr/>
            <p:nvPr/>
          </p:nvSpPr>
          <p:spPr bwMode="auto">
            <a:xfrm>
              <a:off x="4895849" y="4651375"/>
              <a:ext cx="684213" cy="630238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 marL="457200" algn="ctr">
                <a:spcBef>
                  <a:spcPts val="600"/>
                </a:spcBef>
                <a:defRPr/>
              </a:pPr>
              <a:endParaRPr lang="zh-TW" altLang="en-US" sz="35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文字方塊 34"/>
            <p:cNvSpPr txBox="1">
              <a:spLocks noChangeArrowheads="1"/>
            </p:cNvSpPr>
            <p:nvPr/>
          </p:nvSpPr>
          <p:spPr bwMode="auto">
            <a:xfrm>
              <a:off x="5652489" y="4149725"/>
              <a:ext cx="864276" cy="399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000">
                  <a:solidFill>
                    <a:srgbClr val="C00000"/>
                  </a:solidFill>
                </a:rPr>
                <a:t>basis</a:t>
              </a:r>
              <a:endParaRPr lang="zh-TW" altLang="en-US" sz="2000">
                <a:solidFill>
                  <a:srgbClr val="C00000"/>
                </a:solidFill>
              </a:endParaRPr>
            </a:p>
          </p:txBody>
        </p:sp>
        <p:cxnSp>
          <p:nvCxnSpPr>
            <p:cNvPr id="42" name="直線單箭頭接點 41"/>
            <p:cNvCxnSpPr>
              <a:stCxn id="40" idx="1"/>
            </p:cNvCxnSpPr>
            <p:nvPr/>
          </p:nvCxnSpPr>
          <p:spPr bwMode="auto">
            <a:xfrm flipH="1">
              <a:off x="5330824" y="4349750"/>
              <a:ext cx="322263" cy="26987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39"/>
            <p:cNvSpPr txBox="1">
              <a:spLocks noChangeArrowheads="1"/>
            </p:cNvSpPr>
            <p:nvPr/>
          </p:nvSpPr>
          <p:spPr bwMode="auto">
            <a:xfrm>
              <a:off x="6012604" y="4751228"/>
              <a:ext cx="108034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合成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文字方塊 43"/>
                <p:cNvSpPr txBox="1"/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𝜋</m:t>
                            </m:r>
                          </m:den>
                        </m:f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TW" alt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文字方塊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3676" y="4545022"/>
                  <a:ext cx="5401059" cy="8891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群組 44"/>
          <p:cNvGrpSpPr/>
          <p:nvPr/>
        </p:nvGrpSpPr>
        <p:grpSpPr>
          <a:xfrm>
            <a:off x="540000" y="5564182"/>
            <a:ext cx="6375933" cy="889154"/>
            <a:chOff x="717017" y="5589240"/>
            <a:chExt cx="6375933" cy="889154"/>
          </a:xfrm>
        </p:grpSpPr>
        <p:sp>
          <p:nvSpPr>
            <p:cNvPr id="46" name="文字方塊 41"/>
            <p:cNvSpPr txBox="1">
              <a:spLocks noChangeArrowheads="1"/>
            </p:cNvSpPr>
            <p:nvPr/>
          </p:nvSpPr>
          <p:spPr bwMode="auto">
            <a:xfrm>
              <a:off x="6012752" y="5801771"/>
              <a:ext cx="108019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lang="en-US" altLang="zh-TW" sz="2400" dirty="0">
                  <a:solidFill>
                    <a:srgbClr val="C00000"/>
                  </a:solidFill>
                </a:rPr>
                <a:t>(</a:t>
              </a:r>
              <a:r>
                <a:rPr lang="zh-TW" altLang="en-US" sz="2400" dirty="0">
                  <a:solidFill>
                    <a:srgbClr val="C00000"/>
                  </a:solidFill>
                </a:rPr>
                <a:t>分析</a:t>
              </a:r>
              <a:r>
                <a:rPr lang="en-US" altLang="zh-TW" sz="2400" dirty="0">
                  <a:solidFill>
                    <a:srgbClr val="C00000"/>
                  </a:solidFill>
                </a:rPr>
                <a:t>)</a:t>
              </a:r>
              <a:endParaRPr lang="zh-TW" altLang="en-US" sz="2400" dirty="0">
                <a:solidFill>
                  <a:srgbClr val="C0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文字方塊 46"/>
                <p:cNvSpPr txBox="1"/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𝑗</m:t>
                        </m:r>
                        <m:r>
                          <a:rPr lang="zh-TW" alt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𝜔</m:t>
                        </m:r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)=</m:t>
                        </m:r>
                        <m:nary>
                          <m:nary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b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  <m:sSup>
                              <m:sSupPr>
                                <m:ctrlP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zh-TW" altLang="en-US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TW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4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r>
                              <a:rPr lang="en-US" altLang="zh-TW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𝑡</m:t>
                            </m:r>
                          </m:sup>
                        </m:sSup>
                        <m:r>
                          <a:rPr lang="en-US" altLang="zh-TW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𝑑𝑡</m:t>
                        </m:r>
                      </m:oMath>
                    </m:oMathPara>
                  </a14:m>
                  <a:endParaRPr lang="zh-TW" alt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文字方塊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7017" y="5589240"/>
                  <a:ext cx="5295143" cy="889154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6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611560" y="844332"/>
            <a:ext cx="5904656" cy="1307747"/>
            <a:chOff x="611560" y="844332"/>
            <a:chExt cx="5904656" cy="13077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文字方塊 1"/>
                <p:cNvSpPr txBox="1"/>
                <p:nvPr/>
              </p:nvSpPr>
              <p:spPr>
                <a:xfrm>
                  <a:off x="611560" y="1268760"/>
                  <a:ext cx="4608512" cy="883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altLang="zh-TW" sz="2200" b="0" i="1" smtClean="0">
                            <a:latin typeface="Cambria Math"/>
                          </a:rPr>
                          <m:t>=</m:t>
                        </m:r>
                        <m:box>
                          <m:box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zh-TW" altLang="en-US" sz="2200" b="0" i="1" smtClean="0">
                                    <a:latin typeface="Cambria Math"/>
                                  </a:rPr>
                                  <m:t>𝜋</m:t>
                                </m:r>
                              </m:den>
                            </m:f>
                          </m:e>
                        </m:box>
                        <m:nary>
                          <m:nary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200" b="0" i="1" smtClean="0">
                                <a:latin typeface="Cambria Math"/>
                              </a:rPr>
                              <m:t>𝜋</m:t>
                            </m:r>
                          </m:sub>
                          <m:sup/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𝑋</m:t>
                            </m:r>
                          </m:e>
                        </m:nary>
                        <m:d>
                          <m:d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b="0" i="1" smtClean="0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sSup>
                          <m:sSup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zh-TW" altLang="en-US" sz="2200" i="1">
                                        <a:latin typeface="Cambria Math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 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𝑑</m:t>
                        </m:r>
                        <m:r>
                          <a:rPr lang="zh-TW" altLang="en-US" sz="2200" b="0" i="1" smtClean="0">
                            <a:latin typeface="Cambria Math"/>
                          </a:rPr>
                          <m:t>𝜔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268760"/>
                  <a:ext cx="4608512" cy="883319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矩形 2"/>
            <p:cNvSpPr/>
            <p:nvPr/>
          </p:nvSpPr>
          <p:spPr>
            <a:xfrm>
              <a:off x="3450352" y="1407505"/>
              <a:ext cx="1044000" cy="630942"/>
            </a:xfrm>
            <a:prstGeom prst="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solidFill>
                  <a:srgbClr val="00206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4" name="文字方塊 3"/>
            <p:cNvSpPr txBox="1"/>
            <p:nvPr/>
          </p:nvSpPr>
          <p:spPr>
            <a:xfrm>
              <a:off x="4572000" y="878344"/>
              <a:ext cx="8640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002060"/>
                  </a:solidFill>
                </a:rPr>
                <a:t>basis?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>
              <a:off x="4355976" y="1196752"/>
              <a:ext cx="288032" cy="210753"/>
            </a:xfrm>
            <a:prstGeom prst="straightConnector1">
              <a:avLst/>
            </a:prstGeom>
            <a:ln w="1905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字方塊 12"/>
            <p:cNvSpPr txBox="1"/>
            <p:nvPr/>
          </p:nvSpPr>
          <p:spPr>
            <a:xfrm>
              <a:off x="4788024" y="844332"/>
              <a:ext cx="36004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600" dirty="0" smtClean="0">
                  <a:solidFill>
                    <a:srgbClr val="FF0000"/>
                  </a:solidFill>
                </a:rPr>
                <a:t>X</a:t>
              </a:r>
              <a:endParaRPr lang="zh-TW" altLang="en-US" sz="2600" dirty="0">
                <a:solidFill>
                  <a:srgbClr val="FF0000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5436096" y="1507532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002060"/>
                  </a:solidFill>
                </a:rPr>
                <a:t>(</a:t>
              </a:r>
              <a:r>
                <a:rPr lang="zh-TW" altLang="en-US" sz="2200" dirty="0" smtClean="0">
                  <a:solidFill>
                    <a:srgbClr val="002060"/>
                  </a:solidFill>
                </a:rPr>
                <a:t>合成</a:t>
              </a:r>
              <a:r>
                <a:rPr lang="en-US" altLang="zh-TW" sz="2200" dirty="0" smtClean="0">
                  <a:solidFill>
                    <a:srgbClr val="002060"/>
                  </a:solidFill>
                </a:rPr>
                <a:t>?)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5773276" y="1454304"/>
              <a:ext cx="3600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srgbClr val="FF0000"/>
                  </a:solidFill>
                </a:rPr>
                <a:t>X</a:t>
              </a:r>
              <a:endParaRPr lang="zh-TW" alt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611560" y="2329657"/>
            <a:ext cx="5904656" cy="913905"/>
            <a:chOff x="611560" y="2329657"/>
            <a:chExt cx="5904656" cy="9139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611560" y="2329657"/>
                  <a:ext cx="3960440" cy="9139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b="0" i="1" smtClean="0">
                            <a:latin typeface="Cambria Math"/>
                          </a:rPr>
                          <m:t>𝑋</m:t>
                        </m:r>
                        <m:r>
                          <a:rPr lang="en-US" altLang="zh-TW" sz="2200" b="0" i="1" smtClean="0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2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)=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sub>
                          <m:sup/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2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2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zh-TW" altLang="en-US" sz="2200" i="1">
                                        <a:latin typeface="Cambria Math"/>
                                      </a:rPr>
                                      <m:t>𝜔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b="0" i="1" smtClean="0">
                            <a:latin typeface="Cambria Math"/>
                          </a:rPr>
                          <m:t> 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2329657"/>
                  <a:ext cx="3960440" cy="91390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/>
            <p:cNvSpPr/>
            <p:nvPr/>
          </p:nvSpPr>
          <p:spPr>
            <a:xfrm>
              <a:off x="3101360" y="2415158"/>
              <a:ext cx="1239376" cy="6309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solidFill>
                  <a:srgbClr val="FF000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5436096" y="2568190"/>
              <a:ext cx="108012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>
                  <a:solidFill>
                    <a:srgbClr val="002060"/>
                  </a:solidFill>
                </a:rPr>
                <a:t>(</a:t>
              </a:r>
              <a:r>
                <a:rPr lang="zh-TW" altLang="en-US" sz="2200" dirty="0" smtClean="0">
                  <a:solidFill>
                    <a:srgbClr val="002060"/>
                  </a:solidFill>
                </a:rPr>
                <a:t>分析</a:t>
              </a:r>
              <a:r>
                <a:rPr lang="en-US" altLang="zh-TW" sz="2200" dirty="0" smtClean="0">
                  <a:solidFill>
                    <a:srgbClr val="002060"/>
                  </a:solidFill>
                </a:rPr>
                <a:t>?)</a:t>
              </a:r>
              <a:endParaRPr lang="zh-TW" altLang="en-US" sz="2200" dirty="0">
                <a:solidFill>
                  <a:srgbClr val="002060"/>
                </a:solidFill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5773276" y="2514962"/>
              <a:ext cx="36004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3000" dirty="0" smtClean="0">
                  <a:solidFill>
                    <a:srgbClr val="FF0000"/>
                  </a:solidFill>
                </a:rPr>
                <a:t>X</a:t>
              </a:r>
              <a:endParaRPr lang="zh-TW" altLang="en-US" sz="3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群組 28"/>
          <p:cNvGrpSpPr/>
          <p:nvPr/>
        </p:nvGrpSpPr>
        <p:grpSpPr>
          <a:xfrm>
            <a:off x="1763688" y="3068960"/>
            <a:ext cx="5256584" cy="864096"/>
            <a:chOff x="1763688" y="3068960"/>
            <a:chExt cx="5256584" cy="8640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1763688" y="3458824"/>
                  <a:ext cx="1944216" cy="4742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zh-TW" altLang="en-US" sz="22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zh-TW" altLang="en-US" sz="2200" dirty="0" smtClean="0">
                      <a:solidFill>
                        <a:srgbClr val="FF0000"/>
                      </a:solidFill>
                    </a:rPr>
                    <a:t>  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</a:rPr>
                    <a:t>(</a:t>
                  </a:r>
                  <a:r>
                    <a:rPr lang="zh-TW" altLang="en-US" sz="2200" dirty="0" smtClean="0">
                      <a:solidFill>
                        <a:srgbClr val="FF0000"/>
                      </a:solidFill>
                    </a:rPr>
                    <a:t>分析</a:t>
                  </a:r>
                  <a:r>
                    <a:rPr lang="en-US" altLang="zh-TW" sz="2200" dirty="0" smtClean="0">
                      <a:solidFill>
                        <a:srgbClr val="FF0000"/>
                      </a:solidFill>
                    </a:rPr>
                    <a:t>)</a:t>
                  </a:r>
                  <a:endParaRPr lang="zh-TW" altLang="en-US" sz="22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688" y="3458824"/>
                  <a:ext cx="1944216" cy="4742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627" b="-24359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字方塊 22"/>
                <p:cNvSpPr txBox="1"/>
                <p:nvPr/>
              </p:nvSpPr>
              <p:spPr>
                <a:xfrm>
                  <a:off x="4067944" y="3068960"/>
                  <a:ext cx="504056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sz="22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≠</m:t>
                        </m:r>
                      </m:oMath>
                    </m:oMathPara>
                  </a14:m>
                  <a:endParaRPr lang="zh-TW" alt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文字方塊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3068960"/>
                  <a:ext cx="504056" cy="430887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067944" y="3459480"/>
                  <a:ext cx="2952328" cy="44730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[</m:t>
                            </m:r>
                            <m:sSup>
                              <m:sSupPr>
                                <m:ctrlP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altLang="zh-TW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zh-TW" altLang="en-US" sz="2200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sup>
                                </m:sSup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TW" sz="2200" b="0" i="1" smtClean="0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𝑛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]</m:t>
                            </m:r>
                          </m:e>
                          <m:sup>
                            <m:r>
                              <a:rPr lang="zh-TW" altLang="en-US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=</m:t>
                        </m:r>
                        <m:sSubSup>
                          <m:sSubSupPr>
                            <m:ctrlPr>
                              <a:rPr lang="zh-TW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bSup>
                        <m:r>
                          <a:rPr lang="en-US" altLang="zh-TW" sz="2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  <m:sSup>
                          <m:sSupPr>
                            <m:ctrlP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200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zh-TW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7944" y="3459480"/>
                  <a:ext cx="2952328" cy="44730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37" b="-150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603940" y="4273873"/>
                <a:ext cx="4688140" cy="88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sSubSup>
                        <m:sSubSupPr>
                          <m:ctrlPr>
                            <a:rPr lang="zh-TW" altLang="zh-TW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altLang="zh-TW" sz="2200" b="0" i="0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box>
                      <m:nary>
                        <m:nary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𝜋</m:t>
                          </m:r>
                        </m:sub>
                        <m:sup/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𝑋</m:t>
                          </m:r>
                        </m:e>
                      </m:nary>
                      <m:d>
                        <m:d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200" i="1">
                                  <a:latin typeface="Cambria Math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)</m:t>
                      </m:r>
                      <m:r>
                        <a:rPr lang="en-US" altLang="zh-TW" sz="2200" i="1">
                          <a:latin typeface="Cambria Math"/>
                        </a:rPr>
                        <m:t> </m:t>
                      </m:r>
                      <m:r>
                        <a:rPr lang="en-US" altLang="zh-TW" sz="2200" i="1">
                          <a:latin typeface="Cambria Math"/>
                        </a:rPr>
                        <m:t>𝑑</m:t>
                      </m:r>
                      <m:r>
                        <a:rPr lang="zh-TW" altLang="en-US" sz="2200" i="1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940" y="4273873"/>
                <a:ext cx="4688140" cy="88331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矩形 25"/>
          <p:cNvSpPr/>
          <p:nvPr/>
        </p:nvSpPr>
        <p:spPr>
          <a:xfrm>
            <a:off x="3846512" y="4437052"/>
            <a:ext cx="828000" cy="54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solidFill>
                <a:srgbClr val="00206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4788024" y="3870146"/>
            <a:ext cx="8640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basis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p:cxnSp>
        <p:nvCxnSpPr>
          <p:cNvPr id="28" name="直線單箭頭接點 27"/>
          <p:cNvCxnSpPr/>
          <p:nvPr/>
        </p:nvCxnSpPr>
        <p:spPr>
          <a:xfrm flipH="1">
            <a:off x="4572000" y="4188554"/>
            <a:ext cx="288032" cy="21075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字方塊 31"/>
          <p:cNvSpPr txBox="1"/>
          <p:nvPr/>
        </p:nvSpPr>
        <p:spPr>
          <a:xfrm>
            <a:off x="5470004" y="4510281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</a:rPr>
              <a:t>合成</a:t>
            </a:r>
            <a:r>
              <a:rPr lang="en-US" altLang="zh-TW" sz="2200" dirty="0" smtClean="0">
                <a:solidFill>
                  <a:srgbClr val="FF0000"/>
                </a:solidFill>
              </a:rPr>
              <a:t>)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字方塊 32"/>
              <p:cNvSpPr txBox="1"/>
              <p:nvPr/>
            </p:nvSpPr>
            <p:spPr>
              <a:xfrm>
                <a:off x="611560" y="5380943"/>
                <a:ext cx="4248472" cy="91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i="1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)=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bSup>
                            <m:sSubSupPr>
                              <m:ctrlPr>
                                <a:rPr lang="zh-TW" altLang="en-US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altLang="zh-TW" sz="2400" b="0" i="1" smtClean="0"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zh-TW" altLang="en-US" sz="24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zh-TW" altLang="en-US" sz="2400"/>
                            <m:t> </m:t>
                          </m:r>
                        </m:e>
                      </m:nary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3" name="文字方塊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380943"/>
                <a:ext cx="4248472" cy="9139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文字方塊 33"/>
          <p:cNvSpPr txBox="1"/>
          <p:nvPr/>
        </p:nvSpPr>
        <p:spPr>
          <a:xfrm>
            <a:off x="5436096" y="5622451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FF0000"/>
                </a:solidFill>
              </a:rPr>
              <a:t>(</a:t>
            </a:r>
            <a:r>
              <a:rPr lang="zh-TW" altLang="en-US" sz="2200" dirty="0" smtClean="0">
                <a:solidFill>
                  <a:srgbClr val="FF0000"/>
                </a:solidFill>
              </a:rPr>
              <a:t>分析</a:t>
            </a:r>
            <a:r>
              <a:rPr lang="en-US" altLang="zh-TW" sz="2200" dirty="0" smtClean="0">
                <a:solidFill>
                  <a:srgbClr val="FF0000"/>
                </a:solidFill>
              </a:rPr>
              <a:t>)</a:t>
            </a:r>
            <a:endParaRPr lang="zh-TW" altLang="en-US" sz="2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矩形 3"/>
          <p:cNvSpPr>
            <a:spLocks noChangeArrowheads="1"/>
          </p:cNvSpPr>
          <p:nvPr/>
        </p:nvSpPr>
        <p:spPr bwMode="auto">
          <a:xfrm>
            <a:off x="0" y="188822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p.13 of 10.0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29000"/>
            <a:ext cx="7123176" cy="19933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269712" y="441434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712" y="4414346"/>
                <a:ext cx="360040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/>
              <p:cNvSpPr txBox="1"/>
              <p:nvPr/>
            </p:nvSpPr>
            <p:spPr>
              <a:xfrm>
                <a:off x="467544" y="1196752"/>
                <a:ext cx="6120680" cy="24744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TW" sz="2200" b="0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</a:rPr>
                      <m:t>𝐿</m:t>
                    </m:r>
                    <m:r>
                      <a:rPr lang="en-US" altLang="zh-TW" sz="2200" b="0" i="1" smtClean="0">
                        <a:latin typeface="Cambria Math"/>
                      </a:rPr>
                      <m:t>[</m:t>
                    </m:r>
                    <m:r>
                      <a:rPr lang="en-US" altLang="zh-TW" sz="2200" b="0" i="1" smtClean="0">
                        <a:latin typeface="Cambria Math"/>
                      </a:rPr>
                      <m:t>𝑥</m:t>
                    </m:r>
                    <m:r>
                      <a:rPr lang="en-US" altLang="zh-TW" sz="2200" b="0" i="1" smtClean="0">
                        <a:latin typeface="Cambria Math"/>
                      </a:rPr>
                      <m:t>(</m:t>
                    </m:r>
                    <m:r>
                      <a:rPr lang="en-US" altLang="zh-TW" sz="2200" b="0" i="1" smtClean="0">
                        <a:latin typeface="Cambria Math"/>
                      </a:rPr>
                      <m:t>𝑡</m:t>
                    </m:r>
                    <m:r>
                      <a:rPr lang="en-US" altLang="zh-TW" sz="2200" b="0" i="1" smtClean="0">
                        <a:latin typeface="Cambria Math"/>
                      </a:rPr>
                      <m:t>)]</m:t>
                    </m:r>
                  </m:oMath>
                </a14:m>
                <a:endParaRPr lang="en-US" altLang="zh-TW" sz="220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r>
                            <a:rPr lang="zh-TW" altLang="en-US" sz="2200" b="0" i="1" smtClean="0">
                              <a:latin typeface="Cambria Math"/>
                            </a:rPr>
                            <m:t>𝛿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𝑠𝑡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altLang="zh-TW" sz="2200" b="0" dirty="0" smtClean="0"/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nary>
                      <m:sSup>
                        <m:s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m:rPr>
                          <m:nor/>
                        </m:rPr>
                        <a:rPr lang="en-US" altLang="zh-TW" sz="2200" b="0" i="0" smtClean="0">
                          <a:latin typeface="Cambria Math"/>
                        </a:rPr>
                        <m:t>     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𝑍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]]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96752"/>
                <a:ext cx="6120680" cy="24744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771800" y="4509120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4509120"/>
                <a:ext cx="432048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827584" y="4724564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724564"/>
                <a:ext cx="385041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316400" y="4686315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400" y="4686315"/>
                <a:ext cx="432048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794168" y="4686464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4168" y="4686464"/>
                <a:ext cx="432048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4225"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2226216" y="4703742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6216" y="4703742"/>
                <a:ext cx="473204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660232" y="439704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397042"/>
                <a:ext cx="360040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7020272" y="439901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399012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115616" y="5517232"/>
                <a:ext cx="2808312" cy="486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altLang="zh-TW" sz="22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⊥</m:t>
                      </m:r>
                      <m:d>
                        <m:dPr>
                          <m:ctrlPr>
                            <a:rPr lang="en-US" altLang="zh-TW" sz="22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517232"/>
                <a:ext cx="2808312" cy="486993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5045576" y="5517232"/>
            <a:ext cx="2808312" cy="48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sz="2200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1532424" y="6094457"/>
            <a:ext cx="17434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002060"/>
                </a:solidFill>
              </a:rPr>
              <a:t>orthogonal</a:t>
            </a:r>
            <a:endParaRPr lang="zh-TW" altLang="en-US" sz="2200" dirty="0">
              <a:solidFill>
                <a:srgbClr val="002060"/>
              </a:solidFill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4988808" y="6021288"/>
            <a:ext cx="2031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>
                <a:solidFill>
                  <a:srgbClr val="C00000"/>
                </a:solidFill>
              </a:rPr>
              <a:t>Not orthogonal</a:t>
            </a:r>
            <a:endParaRPr lang="zh-TW" altLang="en-US" sz="2200" dirty="0">
              <a:solidFill>
                <a:srgbClr val="C00000"/>
              </a:solidFill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1778928" y="2926105"/>
            <a:ext cx="468000" cy="43088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TW" alt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1835696" y="3356992"/>
                <a:ext cx="1008112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356992"/>
                <a:ext cx="1008112" cy="43088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群組 22"/>
          <p:cNvGrpSpPr/>
          <p:nvPr/>
        </p:nvGrpSpPr>
        <p:grpSpPr>
          <a:xfrm>
            <a:off x="4716016" y="5474791"/>
            <a:ext cx="2808312" cy="441916"/>
            <a:chOff x="4716016" y="5517232"/>
            <a:chExt cx="2808312" cy="4419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文字方塊 23"/>
                <p:cNvSpPr txBox="1"/>
                <p:nvPr/>
              </p:nvSpPr>
              <p:spPr>
                <a:xfrm>
                  <a:off x="4716016" y="5517232"/>
                  <a:ext cx="2808312" cy="441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 </m:t>
                            </m:r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altLang="zh-TW" sz="22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⊥</m:t>
                        </m:r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200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200" dirty="0">
                    <a:solidFill>
                      <a:srgbClr val="00206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文字方塊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6016" y="5517232"/>
                  <a:ext cx="2808312" cy="441916"/>
                </a:xfrm>
                <a:prstGeom prst="rect">
                  <a:avLst/>
                </a:prstGeom>
                <a:blipFill rotWithShape="1">
                  <a:blip r:embed="rId15"/>
                  <a:stretch>
                    <a:fillRect b="-1506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接點 24"/>
            <p:cNvCxnSpPr/>
            <p:nvPr/>
          </p:nvCxnSpPr>
          <p:spPr>
            <a:xfrm flipH="1">
              <a:off x="5906207" y="5661248"/>
              <a:ext cx="144016" cy="216024"/>
            </a:xfrm>
            <a:prstGeom prst="line">
              <a:avLst/>
            </a:prstGeom>
            <a:ln w="190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437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矩形 1"/>
          <p:cNvSpPr>
            <a:spLocks noChangeArrowheads="1"/>
          </p:cNvSpPr>
          <p:nvPr/>
        </p:nvSpPr>
        <p:spPr bwMode="auto">
          <a:xfrm>
            <a:off x="0" y="10763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Partial-fraction expansion practically useful:</a:t>
            </a:r>
          </a:p>
        </p:txBody>
      </p:sp>
      <p:sp>
        <p:nvSpPr>
          <p:cNvPr id="47107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grpSp>
        <p:nvGrpSpPr>
          <p:cNvPr id="47108" name="群組 17"/>
          <p:cNvGrpSpPr>
            <a:grpSpLocks/>
          </p:cNvGrpSpPr>
          <p:nvPr/>
        </p:nvGrpSpPr>
        <p:grpSpPr bwMode="auto">
          <a:xfrm>
            <a:off x="0" y="4508500"/>
            <a:ext cx="9144000" cy="576263"/>
            <a:chOff x="0" y="1767091"/>
            <a:chExt cx="9144000" cy="576000"/>
          </a:xfrm>
        </p:grpSpPr>
        <p:sp>
          <p:nvSpPr>
            <p:cNvPr id="5" name="文字方塊 4"/>
            <p:cNvSpPr txBox="1"/>
            <p:nvPr/>
          </p:nvSpPr>
          <p:spPr>
            <a:xfrm>
              <a:off x="0" y="1782959"/>
              <a:ext cx="9144000" cy="5220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indent="-457200" fontAlgn="auto">
                <a:spcBef>
                  <a:spcPts val="1200"/>
                </a:spcBef>
                <a:spcAft>
                  <a:spcPts val="0"/>
                </a:spcAft>
                <a:buSzPct val="100000"/>
                <a:buFont typeface="Arial" pitchFamily="34" charset="0"/>
                <a:buChar char="–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ROC outside the pole at  </a:t>
              </a:r>
              <a:endPara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endParaRPr>
            </a:p>
          </p:txBody>
        </p:sp>
        <p:graphicFrame>
          <p:nvGraphicFramePr>
            <p:cNvPr id="47114" name="物件 5"/>
            <p:cNvGraphicFramePr>
              <a:graphicFrameLocks noChangeAspect="1"/>
            </p:cNvGraphicFramePr>
            <p:nvPr/>
          </p:nvGraphicFramePr>
          <p:xfrm>
            <a:off x="5000645" y="1767091"/>
            <a:ext cx="2787965" cy="576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25" name="方程式" r:id="rId3" imgW="1129810" imgH="253890" progId="Equation.3">
                    <p:embed/>
                  </p:oleObj>
                </mc:Choice>
                <mc:Fallback>
                  <p:oleObj name="方程式" r:id="rId3" imgW="1129810" imgH="253890" progId="Equation.3">
                    <p:embed/>
                    <p:pic>
                      <p:nvPicPr>
                        <p:cNvPr id="0" name="物件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00645" y="1767091"/>
                          <a:ext cx="2787965" cy="576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7109" name="群組 15"/>
          <p:cNvGrpSpPr>
            <a:grpSpLocks/>
          </p:cNvGrpSpPr>
          <p:nvPr/>
        </p:nvGrpSpPr>
        <p:grpSpPr bwMode="auto">
          <a:xfrm>
            <a:off x="0" y="5233988"/>
            <a:ext cx="9144000" cy="576262"/>
            <a:chOff x="0" y="2492375"/>
            <a:chExt cx="9144000" cy="576263"/>
          </a:xfrm>
        </p:grpSpPr>
        <p:sp>
          <p:nvSpPr>
            <p:cNvPr id="14" name="文字方塊 13"/>
            <p:cNvSpPr txBox="1"/>
            <p:nvPr/>
          </p:nvSpPr>
          <p:spPr>
            <a:xfrm>
              <a:off x="0" y="2508250"/>
              <a:ext cx="9144000" cy="5238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ROC inside the pole at  </a:t>
              </a:r>
              <a:endPara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endParaRPr>
            </a:p>
          </p:txBody>
        </p:sp>
        <p:graphicFrame>
          <p:nvGraphicFramePr>
            <p:cNvPr id="47112" name="物件 14"/>
            <p:cNvGraphicFramePr>
              <a:graphicFrameLocks noChangeAspect="1"/>
            </p:cNvGraphicFramePr>
            <p:nvPr/>
          </p:nvGraphicFramePr>
          <p:xfrm>
            <a:off x="4668838" y="2492375"/>
            <a:ext cx="3884612" cy="576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26" name="方程式" r:id="rId5" imgW="1574800" imgH="254000" progId="Equation.3">
                    <p:embed/>
                  </p:oleObj>
                </mc:Choice>
                <mc:Fallback>
                  <p:oleObj name="方程式" r:id="rId5" imgW="1574800" imgH="254000" progId="Equation.3">
                    <p:embed/>
                    <p:pic>
                      <p:nvPicPr>
                        <p:cNvPr id="0" name="物件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8838" y="2492375"/>
                          <a:ext cx="3884612" cy="576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7110" name="物件 3"/>
          <p:cNvGraphicFramePr>
            <a:graphicFrameLocks noChangeAspect="1"/>
          </p:cNvGraphicFramePr>
          <p:nvPr/>
        </p:nvGraphicFramePr>
        <p:xfrm>
          <a:off x="1116013" y="1719263"/>
          <a:ext cx="3690937" cy="250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27" name="方程式" r:id="rId7" imgW="1409088" imgH="1040948" progId="Equation.3">
                  <p:embed/>
                </p:oleObj>
              </mc:Choice>
              <mc:Fallback>
                <p:oleObj name="方程式" r:id="rId7" imgW="1409088" imgH="1040948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19263"/>
                        <a:ext cx="3690937" cy="250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1"/>
          <p:cNvSpPr>
            <a:spLocks noChangeArrowheads="1"/>
          </p:cNvSpPr>
          <p:nvPr/>
        </p:nvSpPr>
        <p:spPr bwMode="auto">
          <a:xfrm>
            <a:off x="0" y="10763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Partial-fraction expansion practically useful:</a:t>
            </a:r>
          </a:p>
        </p:txBody>
      </p:sp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17780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</a:t>
            </a:r>
            <a:endParaRPr kumimoji="0" lang="en-US" altLang="zh-TW" sz="2800" i="1" kern="100" baseline="-250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graphicFrame>
        <p:nvGraphicFramePr>
          <p:cNvPr id="48133" name="物件 4"/>
          <p:cNvGraphicFramePr>
            <a:graphicFrameLocks noChangeAspect="1"/>
          </p:cNvGraphicFramePr>
          <p:nvPr/>
        </p:nvGraphicFramePr>
        <p:xfrm>
          <a:off x="977900" y="2060575"/>
          <a:ext cx="7842250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6" name="方程式" r:id="rId3" imgW="3327400" imgH="927100" progId="Equation.3">
                  <p:embed/>
                </p:oleObj>
              </mc:Choice>
              <mc:Fallback>
                <p:oleObj name="方程式" r:id="rId3" imgW="3327400" imgH="9271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7900" y="2060575"/>
                        <a:ext cx="7842250" cy="176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物件 5"/>
          <p:cNvGraphicFramePr>
            <a:graphicFrameLocks noChangeAspect="1"/>
          </p:cNvGraphicFramePr>
          <p:nvPr/>
        </p:nvGraphicFramePr>
        <p:xfrm>
          <a:off x="569913" y="3860800"/>
          <a:ext cx="836612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477" name="方程式" r:id="rId5" imgW="3784600" imgH="1384300" progId="Equation.3">
                  <p:embed/>
                </p:oleObj>
              </mc:Choice>
              <mc:Fallback>
                <p:oleObj name="方程式" r:id="rId5" imgW="3784600" imgH="13843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3860800"/>
                        <a:ext cx="836612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5" name="矩形 6"/>
          <p:cNvSpPr>
            <a:spLocks noChangeArrowheads="1"/>
          </p:cNvSpPr>
          <p:nvPr/>
        </p:nvSpPr>
        <p:spPr bwMode="auto">
          <a:xfrm>
            <a:off x="0" y="63817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algn="ctr" eaLnBrk="1" hangingPunct="1">
              <a:buSzPct val="70000"/>
            </a:pPr>
            <a:r>
              <a:rPr kumimoji="0" lang="en-US" altLang="zh-TW" sz="2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10.9, 10.10, 10.11, p.758~760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56792"/>
            <a:ext cx="4592574" cy="46885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27987" y="1122977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7" y="1122977"/>
                <a:ext cx="50405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6749778" y="364502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778" y="3645024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4854266" y="2530032"/>
                <a:ext cx="385041" cy="668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266" y="2530032"/>
                <a:ext cx="385041" cy="6685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5403891" y="3030078"/>
                <a:ext cx="385042" cy="670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91" y="3030078"/>
                <a:ext cx="385042" cy="6705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矩形 1"/>
          <p:cNvSpPr>
            <a:spLocks noChangeArrowheads="1"/>
          </p:cNvSpPr>
          <p:nvPr/>
        </p:nvSpPr>
        <p:spPr bwMode="auto">
          <a:xfrm>
            <a:off x="0" y="10763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Power-series expansion practically useful:</a:t>
            </a:r>
          </a:p>
        </p:txBody>
      </p:sp>
      <p:sp>
        <p:nvSpPr>
          <p:cNvPr id="50179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0" y="278130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right-sided or left-sided based on ROC</a:t>
            </a:r>
          </a:p>
        </p:txBody>
      </p:sp>
      <p:graphicFrame>
        <p:nvGraphicFramePr>
          <p:cNvPr id="50181" name="物件 4"/>
          <p:cNvGraphicFramePr>
            <a:graphicFrameLocks noChangeAspect="1"/>
          </p:cNvGraphicFramePr>
          <p:nvPr/>
        </p:nvGraphicFramePr>
        <p:xfrm>
          <a:off x="787400" y="1600200"/>
          <a:ext cx="3025775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52" name="方程式" r:id="rId3" imgW="1155700" imgH="431800" progId="Equation.3">
                  <p:embed/>
                </p:oleObj>
              </mc:Choice>
              <mc:Fallback>
                <p:oleObj name="方程式" r:id="rId3" imgW="1155700" imgH="4318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1600200"/>
                        <a:ext cx="3025775" cy="103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02" name="物件 1"/>
          <p:cNvGraphicFramePr>
            <a:graphicFrameLocks noChangeAspect="1"/>
          </p:cNvGraphicFramePr>
          <p:nvPr/>
        </p:nvGraphicFramePr>
        <p:xfrm>
          <a:off x="1647825" y="2071688"/>
          <a:ext cx="7094538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8" name="方程式" r:id="rId3" imgW="3162300" imgH="1803400" progId="Equation.3">
                  <p:embed/>
                </p:oleObj>
              </mc:Choice>
              <mc:Fallback>
                <p:oleObj name="方程式" r:id="rId3" imgW="3162300" imgH="1803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2071688"/>
                        <a:ext cx="7094538" cy="370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3" name="矩形 2"/>
          <p:cNvSpPr>
            <a:spLocks noChangeArrowheads="1"/>
          </p:cNvSpPr>
          <p:nvPr/>
        </p:nvSpPr>
        <p:spPr bwMode="auto">
          <a:xfrm>
            <a:off x="0" y="10763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Power-series expansion practically useful:</a:t>
            </a:r>
          </a:p>
        </p:txBody>
      </p:sp>
      <p:sp>
        <p:nvSpPr>
          <p:cNvPr id="51204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Inverse Z-Transform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0" y="1700213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</a:t>
            </a:r>
          </a:p>
        </p:txBody>
      </p:sp>
      <p:sp>
        <p:nvSpPr>
          <p:cNvPr id="51206" name="矩形 6"/>
          <p:cNvSpPr>
            <a:spLocks noChangeArrowheads="1"/>
          </p:cNvSpPr>
          <p:nvPr/>
        </p:nvSpPr>
        <p:spPr bwMode="auto">
          <a:xfrm>
            <a:off x="0" y="5853113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6192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Example 10.12, 10.13, 10.14, p.761~763 of text</a:t>
            </a:r>
          </a:p>
        </p:txBody>
      </p:sp>
      <p:sp>
        <p:nvSpPr>
          <p:cNvPr id="51207" name="矩形 7"/>
          <p:cNvSpPr>
            <a:spLocks noChangeArrowheads="1"/>
          </p:cNvSpPr>
          <p:nvPr/>
        </p:nvSpPr>
        <p:spPr bwMode="auto">
          <a:xfrm>
            <a:off x="0" y="628491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20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Known pairs/properties practically helpful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2227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latin typeface="Times New Roman" pitchFamily="18" charset="0"/>
                <a:cs typeface="Times New Roman" pitchFamily="18" charset="0"/>
              </a:rPr>
              <a:t>10.2 Properties of Z-Transform</a:t>
            </a:r>
          </a:p>
        </p:txBody>
      </p:sp>
      <p:sp>
        <p:nvSpPr>
          <p:cNvPr id="52228" name="矩形 3"/>
          <p:cNvSpPr>
            <a:spLocks noChangeArrowheads="1"/>
          </p:cNvSpPr>
          <p:nvPr/>
        </p:nvSpPr>
        <p:spPr bwMode="auto">
          <a:xfrm>
            <a:off x="0" y="4005263"/>
            <a:ext cx="9144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2229" name="物件 22"/>
          <p:cNvGraphicFramePr>
            <a:graphicFrameLocks noChangeAspect="1"/>
          </p:cNvGraphicFramePr>
          <p:nvPr/>
        </p:nvGraphicFramePr>
        <p:xfrm>
          <a:off x="1225550" y="1341438"/>
          <a:ext cx="4792663" cy="227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2" name="方程式" r:id="rId3" imgW="1790700" imgH="927100" progId="Equation.3">
                  <p:embed/>
                </p:oleObj>
              </mc:Choice>
              <mc:Fallback>
                <p:oleObj name="方程式" r:id="rId3" imgW="1790700" imgH="9271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5550" y="1341438"/>
                        <a:ext cx="4792663" cy="227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0" name="物件 24"/>
          <p:cNvGraphicFramePr>
            <a:graphicFrameLocks noChangeAspect="1"/>
          </p:cNvGraphicFramePr>
          <p:nvPr/>
        </p:nvGraphicFramePr>
        <p:xfrm>
          <a:off x="231775" y="4779963"/>
          <a:ext cx="88011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73" name="方程式" r:id="rId5" imgW="3289300" imgH="241300" progId="Equation.3">
                  <p:embed/>
                </p:oleObj>
              </mc:Choice>
              <mc:Fallback>
                <p:oleObj name="方程式" r:id="rId5" imgW="3289300" imgH="241300" progId="Equation.3">
                  <p:embed/>
                  <p:pic>
                    <p:nvPicPr>
                      <p:cNvPr id="0" name="物件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" y="4779963"/>
                        <a:ext cx="8801100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5661025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∩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if no pole-zero cancellation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1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0" y="2892425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物件 3"/>
          <p:cNvGraphicFramePr>
            <a:graphicFrameLocks noChangeAspect="1"/>
          </p:cNvGraphicFramePr>
          <p:nvPr/>
        </p:nvGraphicFramePr>
        <p:xfrm>
          <a:off x="960438" y="4462463"/>
          <a:ext cx="44704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6" name="方程式" r:id="rId3" imgW="2032000" imgH="635000" progId="Equation.3">
                  <p:embed/>
                </p:oleObj>
              </mc:Choice>
              <mc:Fallback>
                <p:oleObj name="方程式" r:id="rId3" imgW="2032000" imgH="63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4462463"/>
                        <a:ext cx="44704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物件 5"/>
          <p:cNvGraphicFramePr>
            <a:graphicFrameLocks noChangeAspect="1"/>
          </p:cNvGraphicFramePr>
          <p:nvPr/>
        </p:nvGraphicFramePr>
        <p:xfrm>
          <a:off x="973138" y="3822700"/>
          <a:ext cx="4533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7" name="方程式" r:id="rId5" imgW="1803400" imgH="203200" progId="Equation.3">
                  <p:embed/>
                </p:oleObj>
              </mc:Choice>
              <mc:Fallback>
                <p:oleObj name="方程式" r:id="rId5" imgW="1803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3822700"/>
                        <a:ext cx="4533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Rectangle 17"/>
          <p:cNvSpPr>
            <a:spLocks noChangeArrowheads="1"/>
          </p:cNvSpPr>
          <p:nvPr/>
        </p:nvSpPr>
        <p:spPr bwMode="auto">
          <a:xfrm>
            <a:off x="1752600" y="533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indent="762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zh-TW" sz="1800">
              <a:latin typeface="Arial" charset="0"/>
            </a:endParaRPr>
          </a:p>
        </p:txBody>
      </p:sp>
      <p:grpSp>
        <p:nvGrpSpPr>
          <p:cNvPr id="6151" name="群組 18"/>
          <p:cNvGrpSpPr>
            <a:grpSpLocks/>
          </p:cNvGrpSpPr>
          <p:nvPr/>
        </p:nvGrpSpPr>
        <p:grpSpPr bwMode="auto">
          <a:xfrm>
            <a:off x="6156325" y="3644900"/>
            <a:ext cx="2835275" cy="1873250"/>
            <a:chOff x="1160519" y="4869160"/>
            <a:chExt cx="2835417" cy="1872208"/>
          </a:xfrm>
        </p:grpSpPr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 flipV="1">
              <a:off x="2364281" y="5276563"/>
              <a:ext cx="0" cy="8367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8" name="Line 12"/>
            <p:cNvSpPr>
              <a:spLocks noChangeShapeType="1"/>
            </p:cNvSpPr>
            <p:nvPr/>
          </p:nvSpPr>
          <p:spPr bwMode="auto">
            <a:xfrm>
              <a:off x="1160519" y="6124564"/>
              <a:ext cx="24544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59" name="Line 11"/>
            <p:cNvSpPr>
              <a:spLocks noChangeShapeType="1"/>
            </p:cNvSpPr>
            <p:nvPr/>
          </p:nvSpPr>
          <p:spPr bwMode="auto">
            <a:xfrm flipV="1">
              <a:off x="1534372" y="5569942"/>
              <a:ext cx="1561902" cy="117142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0" name="Text Box 10"/>
            <p:cNvSpPr txBox="1">
              <a:spLocks noChangeArrowheads="1"/>
            </p:cNvSpPr>
            <p:nvPr/>
          </p:nvSpPr>
          <p:spPr bwMode="auto">
            <a:xfrm>
              <a:off x="3131840" y="5229200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el-GR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 </a:t>
              </a:r>
              <a:endParaRPr lang="en-US" altLang="zh-TW" sz="2400" i="1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161" name="Text Box 9"/>
            <p:cNvSpPr txBox="1">
              <a:spLocks noChangeArrowheads="1"/>
            </p:cNvSpPr>
            <p:nvPr/>
          </p:nvSpPr>
          <p:spPr bwMode="auto">
            <a:xfrm>
              <a:off x="3614936" y="5895964"/>
              <a:ext cx="38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4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</a:t>
              </a:r>
            </a:p>
          </p:txBody>
        </p:sp>
        <p:sp>
          <p:nvSpPr>
            <p:cNvPr id="6162" name="Text Box 9"/>
            <p:cNvSpPr txBox="1">
              <a:spLocks noChangeArrowheads="1"/>
            </p:cNvSpPr>
            <p:nvPr/>
          </p:nvSpPr>
          <p:spPr bwMode="auto">
            <a:xfrm>
              <a:off x="1547664" y="4869160"/>
              <a:ext cx="1245096" cy="39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X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 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+ </a:t>
              </a:r>
              <a:r>
                <a:rPr lang="en-US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j</a:t>
              </a:r>
              <a:r>
                <a:rPr lang="el-GR" altLang="zh-TW" sz="22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ω</a:t>
              </a:r>
              <a:r>
                <a:rPr lang="en-US" altLang="zh-TW" sz="2200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</a:p>
          </p:txBody>
        </p:sp>
      </p:grpSp>
      <p:grpSp>
        <p:nvGrpSpPr>
          <p:cNvPr id="6152" name="群組 1"/>
          <p:cNvGrpSpPr>
            <a:grpSpLocks/>
          </p:cNvGrpSpPr>
          <p:nvPr/>
        </p:nvGrpSpPr>
        <p:grpSpPr bwMode="auto">
          <a:xfrm>
            <a:off x="2286000" y="6069013"/>
            <a:ext cx="4179888" cy="528637"/>
            <a:chOff x="2286000" y="5482307"/>
            <a:chExt cx="4180259" cy="528638"/>
          </a:xfrm>
        </p:grpSpPr>
        <p:graphicFrame>
          <p:nvGraphicFramePr>
            <p:cNvPr id="6155" name="物件 7"/>
            <p:cNvGraphicFramePr>
              <a:graphicFrameLocks noChangeAspect="1"/>
            </p:cNvGraphicFramePr>
            <p:nvPr/>
          </p:nvGraphicFramePr>
          <p:xfrm>
            <a:off x="5220072" y="5482307"/>
            <a:ext cx="1246187" cy="528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048" name="方程式" r:id="rId7" imgW="495085" imgH="228501" progId="Equation.3">
                    <p:embed/>
                  </p:oleObj>
                </mc:Choice>
                <mc:Fallback>
                  <p:oleObj name="方程式" r:id="rId7" imgW="495085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20072" y="5482307"/>
                          <a:ext cx="1246187" cy="528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2286000" y="5517232"/>
              <a:ext cx="2933960" cy="4937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Fourier transform of </a:t>
              </a:r>
            </a:p>
          </p:txBody>
        </p:sp>
      </p:grpSp>
      <p:graphicFrame>
        <p:nvGraphicFramePr>
          <p:cNvPr id="6153" name="物件 1"/>
          <p:cNvGraphicFramePr>
            <a:graphicFrameLocks noChangeAspect="1"/>
          </p:cNvGraphicFramePr>
          <p:nvPr/>
        </p:nvGraphicFramePr>
        <p:xfrm>
          <a:off x="1266825" y="1785938"/>
          <a:ext cx="4191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49" name="方程式" r:id="rId9" imgW="2095500" imgH="533400" progId="Equation.3">
                  <p:embed/>
                </p:oleObj>
              </mc:Choice>
              <mc:Fallback>
                <p:oleObj name="方程式" r:id="rId9" imgW="2095500" imgH="533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6825" y="1785938"/>
                        <a:ext cx="4191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矩形 14"/>
          <p:cNvSpPr>
            <a:spLocks noChangeArrowheads="1"/>
          </p:cNvSpPr>
          <p:nvPr/>
        </p:nvSpPr>
        <p:spPr bwMode="auto">
          <a:xfrm>
            <a:off x="1588" y="1106488"/>
            <a:ext cx="91440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矩形 8"/>
          <p:cNvSpPr>
            <a:spLocks noChangeArrowheads="1"/>
          </p:cNvSpPr>
          <p:nvPr/>
        </p:nvSpPr>
        <p:spPr bwMode="auto">
          <a:xfrm>
            <a:off x="0" y="14128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6799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eaLnBrk="1" hangingPunct="1">
              <a:buSzPct val="70000"/>
            </a:pPr>
            <a:r>
              <a:rPr kumimoji="0" lang="fr-FR" altLang="zh-TW" sz="3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zh-TW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kumimoji="0" lang="fr-FR" altLang="zh-TW" sz="3000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kumimoji="0" lang="fr-FR" altLang="zh-TW" sz="3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</a:t>
            </a:r>
            <a:endParaRPr kumimoji="0" lang="zh-TW" altLang="zh-TW" sz="3000" i="1" u="sng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 &amp; Time Shift</a:t>
            </a:r>
          </a:p>
        </p:txBody>
      </p:sp>
      <p:sp>
        <p:nvSpPr>
          <p:cNvPr id="53254" name="矩形 7"/>
          <p:cNvSpPr>
            <a:spLocks noChangeArrowheads="1"/>
          </p:cNvSpPr>
          <p:nvPr/>
        </p:nvSpPr>
        <p:spPr bwMode="auto">
          <a:xfrm>
            <a:off x="0" y="141287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238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</a:pPr>
            <a:r>
              <a:rPr kumimoji="0" lang="fr-FR" altLang="zh-TW" sz="3000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Linearity</a:t>
            </a:r>
            <a:endParaRPr kumimoji="0" lang="zh-TW" altLang="zh-TW" sz="3000" i="1" u="sng" baseline="-25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348880"/>
            <a:ext cx="3552444" cy="17693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107504" y="2204864"/>
                <a:ext cx="424847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sz="2200" b="0" dirty="0" smtClean="0"/>
                  <a:t>   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</a:rPr>
                      <m:t>𝐹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2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𝑎</m:t>
                            </m:r>
                            <m:sSub>
                              <m:sSubPr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  <m:r>
                              <a:rPr lang="en-US" altLang="zh-TW" sz="22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𝑏</m:t>
                            </m:r>
                            <m:sSub>
                              <m:sSubPr>
                                <m:ctrlPr>
                                  <a:rPr lang="en-US" altLang="zh-TW" sz="22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TW" sz="2200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zh-TW" sz="22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2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d>
                          </m:e>
                        </m:d>
                        <m:sSup>
                          <m:sSupPr>
                            <m:ctrlPr>
                              <a:rPr lang="en-US" altLang="zh-TW" sz="22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endParaRPr lang="en-US" altLang="zh-TW" sz="22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𝑎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latin typeface="Cambria Math"/>
                            </a:rPr>
                            <m:t>}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{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𝑏</m:t>
                          </m:r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04864"/>
                <a:ext cx="4248472" cy="11079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139952" y="2232730"/>
                <a:ext cx="71776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232730"/>
                <a:ext cx="717761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6804248" y="1988840"/>
                <a:ext cx="129614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1988840"/>
                <a:ext cx="1296144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7634174" y="288487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74" y="2884874"/>
                <a:ext cx="394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634174" y="3604954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4174" y="3604954"/>
                <a:ext cx="39421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字方塊 14"/>
          <p:cNvSpPr txBox="1"/>
          <p:nvPr/>
        </p:nvSpPr>
        <p:spPr>
          <a:xfrm>
            <a:off x="4514542" y="3172906"/>
            <a:ext cx="29377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-2    -1    0     1     2     3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499992" y="3861048"/>
                <a:ext cx="3289508" cy="1338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TW" dirty="0" smtClean="0"/>
                  <a:t>-2    -1       0     1      2      3      4</a:t>
                </a:r>
                <a:endParaRPr lang="en-US" altLang="zh-TW" i="1" dirty="0" smtClean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altLang="zh-TW" b="0" i="1" smtClean="0">
                        <a:latin typeface="Cambria Math"/>
                      </a:rPr>
                      <m:t>  </m:t>
                    </m:r>
                    <m:r>
                      <a:rPr lang="en-US" altLang="zh-TW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altLang="zh-TW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en-US" altLang="zh-TW" dirty="0" smtClean="0"/>
                  <a:t>      1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altLang="zh-TW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US" altLang="zh-TW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zh-TW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altLang="zh-TW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    </a:t>
                </a:r>
                <a:r>
                  <a:rPr lang="en-US" altLang="zh-TW" dirty="0" smtClean="0">
                    <a:solidFill>
                      <a:srgbClr val="FF0000"/>
                    </a:solidFill>
                  </a:rPr>
                  <a:t>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dirty="0" smtClean="0">
                    <a:solidFill>
                      <a:srgbClr val="FF0000"/>
                    </a:solidFill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861048"/>
                <a:ext cx="3289508" cy="1338828"/>
              </a:xfrm>
              <a:prstGeom prst="rect">
                <a:avLst/>
              </a:prstGeom>
              <a:blipFill rotWithShape="1">
                <a:blip r:embed="rId8"/>
                <a:stretch>
                  <a:fillRect l="-1481" b="-31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向右箭號 8"/>
          <p:cNvSpPr/>
          <p:nvPr/>
        </p:nvSpPr>
        <p:spPr>
          <a:xfrm>
            <a:off x="7596336" y="4431928"/>
            <a:ext cx="252000" cy="22120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21" name="向右箭號 20"/>
          <p:cNvSpPr/>
          <p:nvPr/>
        </p:nvSpPr>
        <p:spPr>
          <a:xfrm>
            <a:off x="7596336" y="4797152"/>
            <a:ext cx="252000" cy="221208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841089" y="4723090"/>
                <a:ext cx="97938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1089" y="4723090"/>
                <a:ext cx="979383" cy="369332"/>
              </a:xfrm>
              <a:prstGeom prst="rect">
                <a:avLst/>
              </a:prstGeom>
              <a:blipFill rotWithShape="1">
                <a:blip r:embed="rId9"/>
                <a:stretch>
                  <a:fillRect r="-3727"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7903615" y="4355812"/>
                <a:ext cx="70083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𝑋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615" y="4355812"/>
                <a:ext cx="700833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群組 29"/>
          <p:cNvGrpSpPr/>
          <p:nvPr/>
        </p:nvGrpSpPr>
        <p:grpSpPr>
          <a:xfrm>
            <a:off x="8020900" y="2188894"/>
            <a:ext cx="939507" cy="2718862"/>
            <a:chOff x="8028385" y="2188894"/>
            <a:chExt cx="939507" cy="2718862"/>
          </a:xfrm>
        </p:grpSpPr>
        <p:cxnSp>
          <p:nvCxnSpPr>
            <p:cNvPr id="17" name="肘形接點 16"/>
            <p:cNvCxnSpPr/>
            <p:nvPr/>
          </p:nvCxnSpPr>
          <p:spPr>
            <a:xfrm rot="16200000" flipH="1">
              <a:off x="7137006" y="3080273"/>
              <a:ext cx="2718861" cy="936104"/>
            </a:xfrm>
            <a:prstGeom prst="bentConnector3">
              <a:avLst>
                <a:gd name="adj1" fmla="val -728"/>
              </a:avLst>
            </a:prstGeom>
            <a:ln w="190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單箭頭接點 26"/>
            <p:cNvCxnSpPr/>
            <p:nvPr/>
          </p:nvCxnSpPr>
          <p:spPr>
            <a:xfrm flipH="1">
              <a:off x="8751892" y="4907756"/>
              <a:ext cx="2160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矩形 3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Shift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4275" name="物件 4"/>
          <p:cNvGraphicFramePr>
            <a:graphicFrameLocks noChangeAspect="1"/>
          </p:cNvGraphicFramePr>
          <p:nvPr/>
        </p:nvGraphicFramePr>
        <p:xfrm>
          <a:off x="755650" y="952500"/>
          <a:ext cx="3910013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449" name="方程式" r:id="rId3" imgW="1511300" imgH="254000" progId="Equation.3">
                  <p:embed/>
                </p:oleObj>
              </mc:Choice>
              <mc:Fallback>
                <p:oleObj name="方程式" r:id="rId3" imgW="1511300" imgH="2540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952500"/>
                        <a:ext cx="3910013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2708275"/>
            <a:ext cx="9144000" cy="2555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0, poles introduced at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may cancel zeros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0, zeros introduced at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 may cancel poles at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Similarly for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∞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0" y="1609725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, except for possible addition or deletion of the origin or infinity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899592" y="5438370"/>
            <a:ext cx="5040560" cy="1076265"/>
            <a:chOff x="4155661" y="5252532"/>
            <a:chExt cx="4016739" cy="1076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4155661" y="5301208"/>
                  <a:ext cx="4016739" cy="10275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latin typeface="Cambria Math"/>
                          </a:rPr>
                          <m:t>𝑥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4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altLang="zh-TW" sz="2400" i="1" smtClean="0">
                            <a:latin typeface="Cambria Math"/>
                            <a:ea typeface="Cambria Math"/>
                          </a:rPr>
                          <m:t>↔</m:t>
                        </m:r>
                        <m:sSup>
                          <m:sSupPr>
                            <m:ctrlPr>
                              <a:rPr lang="en-US" altLang="zh-TW" sz="240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𝑗</m:t>
                            </m:r>
                            <m:r>
                              <a:rPr lang="zh-TW" altLang="en-US" sz="2400" b="0" i="1" smtClean="0">
                                <a:latin typeface="Cambria Math"/>
                                <a:ea typeface="Cambria Math"/>
                              </a:rPr>
                              <m:t>𝜔</m:t>
                            </m:r>
                          </m:sup>
                        </m:s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240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i="1">
                            <a:latin typeface="Cambria Math"/>
                          </a:rPr>
                          <m:t>𝑥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𝑡</m:t>
                        </m:r>
                        <m:r>
                          <a:rPr lang="en-US" altLang="zh-TW" sz="2400" b="0" i="1" smtClean="0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en-US" altLang="zh-TW" sz="2400" b="0" i="1" smtClean="0">
                            <a:latin typeface="Cambria Math"/>
                          </a:rPr>
                          <m:t>)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↔</m:t>
                        </m:r>
                        <m:sSup>
                          <m:sSupPr>
                            <m:ctrlP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4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altLang="zh-TW" sz="2400" b="0" i="1" smtClean="0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  <m:sSub>
                              <m:sSubPr>
                                <m:ctrlP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 </m:t>
                                </m:r>
                                <m:r>
                                  <a:rPr lang="en-US" altLang="zh-TW" sz="2400" b="0" i="1" smtClean="0">
                                    <a:latin typeface="Cambria Math"/>
                                    <a:ea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400" i="1">
                                    <a:latin typeface="Cambria Math"/>
                                    <a:ea typeface="Cambria Math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𝑋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5661" y="5301208"/>
                  <a:ext cx="4016739" cy="1027589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矩形 8"/>
            <p:cNvSpPr/>
            <p:nvPr/>
          </p:nvSpPr>
          <p:spPr>
            <a:xfrm>
              <a:off x="5539884" y="5252532"/>
              <a:ext cx="545068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2400" b="1" i="1" dirty="0">
                <a:solidFill>
                  <a:srgbClr val="00206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484251" y="5769712"/>
              <a:ext cx="430317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2400" b="1" i="1" dirty="0">
                <a:solidFill>
                  <a:srgbClr val="002060"/>
                </a:solidFill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Scaling in z-domain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299" name="物件 2"/>
          <p:cNvGraphicFramePr>
            <a:graphicFrameLocks noChangeAspect="1"/>
          </p:cNvGraphicFramePr>
          <p:nvPr/>
        </p:nvGraphicFramePr>
        <p:xfrm>
          <a:off x="827088" y="833438"/>
          <a:ext cx="6635750" cy="133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8" name="方程式" r:id="rId3" imgW="2565400" imgH="558800" progId="Equation.3">
                  <p:embed/>
                </p:oleObj>
              </mc:Choice>
              <mc:Fallback>
                <p:oleObj name="方程式" r:id="rId3" imgW="2565400" imgH="5588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833438"/>
                        <a:ext cx="6635750" cy="133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2349500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Pole/zero at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a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 shifted to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z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0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a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 </a:t>
            </a:r>
          </a:p>
        </p:txBody>
      </p:sp>
      <p:sp>
        <p:nvSpPr>
          <p:cNvPr id="55301" name="矩形 4"/>
          <p:cNvSpPr>
            <a:spLocks noChangeArrowheads="1"/>
          </p:cNvSpPr>
          <p:nvPr/>
        </p:nvSpPr>
        <p:spPr bwMode="auto">
          <a:xfrm>
            <a:off x="0" y="5013325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087563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10.15, p.769 of text</a:t>
            </a:r>
          </a:p>
        </p:txBody>
      </p:sp>
      <p:graphicFrame>
        <p:nvGraphicFramePr>
          <p:cNvPr id="55302" name="物件 5"/>
          <p:cNvGraphicFramePr>
            <a:graphicFrameLocks noChangeAspect="1"/>
          </p:cNvGraphicFramePr>
          <p:nvPr/>
        </p:nvGraphicFramePr>
        <p:xfrm>
          <a:off x="1976438" y="3660775"/>
          <a:ext cx="41735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89" name="方程式" r:id="rId5" imgW="1612900" imgH="228600" progId="Equation.3">
                  <p:embed/>
                </p:oleObj>
              </mc:Choice>
              <mc:Fallback>
                <p:oleObj name="方程式" r:id="rId5" imgW="1612900" imgH="2286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3660775"/>
                        <a:ext cx="4173537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3" name="物件 6"/>
          <p:cNvGraphicFramePr>
            <a:graphicFrameLocks noChangeAspect="1"/>
          </p:cNvGraphicFramePr>
          <p:nvPr/>
        </p:nvGraphicFramePr>
        <p:xfrm>
          <a:off x="1344613" y="2924175"/>
          <a:ext cx="147955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90" name="方程式" r:id="rId7" imgW="571252" imgH="241195" progId="Equation.3">
                  <p:embed/>
                </p:oleObj>
              </mc:Choice>
              <mc:Fallback>
                <p:oleObj name="方程式" r:id="rId7" imgW="571252" imgH="241195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2924175"/>
                        <a:ext cx="147955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4365625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088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rotation in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-plane by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Wingdings" pitchFamily="2" charset="2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0</a:t>
            </a:r>
            <a:endParaRPr kumimoji="0" lang="en-US" altLang="zh-TW" sz="2800" i="1" kern="100" dirty="0">
              <a:solidFill>
                <a:srgbClr val="000000"/>
              </a:solidFill>
              <a:latin typeface="Times New Roman"/>
              <a:ea typeface="標楷體"/>
              <a:sym typeface="Wingdings" pitchFamily="2" charset="2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0" y="563403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 </a:t>
            </a:r>
          </a:p>
        </p:txBody>
      </p:sp>
      <p:graphicFrame>
        <p:nvGraphicFramePr>
          <p:cNvPr id="55306" name="物件 9"/>
          <p:cNvGraphicFramePr>
            <a:graphicFrameLocks noChangeAspect="1"/>
          </p:cNvGraphicFramePr>
          <p:nvPr/>
        </p:nvGraphicFramePr>
        <p:xfrm>
          <a:off x="1376363" y="5626100"/>
          <a:ext cx="17097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91" name="方程式" r:id="rId9" imgW="660113" imgH="241195" progId="Equation.3">
                  <p:embed/>
                </p:oleObj>
              </mc:Choice>
              <mc:Fallback>
                <p:oleObj name="方程式" r:id="rId9" imgW="660113" imgH="241195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3" y="5626100"/>
                        <a:ext cx="1709737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字方塊 10"/>
          <p:cNvSpPr txBox="1"/>
          <p:nvPr/>
        </p:nvSpPr>
        <p:spPr>
          <a:xfrm>
            <a:off x="0" y="6165850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pole/zero rotation by </a:t>
            </a:r>
            <a:r>
              <a:rPr kumimoji="0" lang="el-GR" altLang="zh-TW" sz="2800" i="1" kern="100" dirty="0">
                <a:solidFill>
                  <a:srgbClr val="000000"/>
                </a:solidFill>
                <a:latin typeface="Times New Roman" pitchFamily="18" charset="0"/>
                <a:ea typeface="標楷體"/>
                <a:cs typeface="Times New Roman" pitchFamily="18" charset="0"/>
                <a:sym typeface="Wingdings" pitchFamily="2" charset="2"/>
              </a:rPr>
              <a:t>ω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0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 and scaled by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r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Scaling in Z-domain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044" y="4490412"/>
            <a:ext cx="2707538" cy="22549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539552" y="1108820"/>
                <a:ext cx="5616624" cy="9139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TW" altLang="zh-TW" sz="220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𝑛</m:t>
                          </m:r>
                        </m:sup>
                      </m:sSubSup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TW" altLang="zh-TW" sz="22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2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latin typeface="Cambria Math"/>
                                          <a:ea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2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08820"/>
                <a:ext cx="5616624" cy="9139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0" y="198884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frequency domain</a:t>
            </a:r>
            <a:endParaRPr kumimoji="0" lang="en-US" altLang="zh-TW" sz="40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9552" y="3237868"/>
                <a:ext cx="3488398" cy="1142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↔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 </m:t>
                      </m:r>
                      <m:sSup>
                        <m:s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200" b="0" i="1" smtClean="0"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i="1"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sup>
                      </m:sSup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zh-TW" sz="220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200" i="1">
                          <a:latin typeface="Cambria Math"/>
                        </a:rPr>
                        <m:t>𝑥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)↔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𝑋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(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−</m:t>
                      </m:r>
                      <m:sSub>
                        <m:sSub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2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237868"/>
                <a:ext cx="3488398" cy="114242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矩形 7"/>
          <p:cNvSpPr/>
          <p:nvPr/>
        </p:nvSpPr>
        <p:spPr>
          <a:xfrm>
            <a:off x="2582356" y="3346090"/>
            <a:ext cx="108000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2400" b="1" i="1" dirty="0">
              <a:solidFill>
                <a:srgbClr val="00206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341888" y="3929628"/>
            <a:ext cx="792000" cy="3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2400" b="1" i="1" dirty="0">
              <a:solidFill>
                <a:srgbClr val="002060"/>
              </a:solidFill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283968" y="3147774"/>
                <a:ext cx="1368152" cy="6412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zh-TW" altLang="en-US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2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=</m:t>
                          </m:r>
                          <m:box>
                            <m:box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box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3147774"/>
                <a:ext cx="1368152" cy="6412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直線單箭頭接點 4"/>
          <p:cNvCxnSpPr/>
          <p:nvPr/>
        </p:nvCxnSpPr>
        <p:spPr>
          <a:xfrm>
            <a:off x="3717144" y="3387164"/>
            <a:ext cx="621612" cy="10874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3834016" y="3945055"/>
                <a:ext cx="2322160" cy="5640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TW" sz="22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TW" sz="22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altLang="zh-TW" sz="2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US" altLang="zh-TW" sz="2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016" y="3945055"/>
                <a:ext cx="2322160" cy="5640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Shift in </a:t>
            </a:r>
            <a:r>
              <a:rPr kumimoji="0" lang="en-US" altLang="zh-TW" sz="4000" b="1" i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-plane</a:t>
            </a:r>
            <a:r>
              <a:rPr kumimoji="0" lang="en-US" altLang="zh-TW" sz="4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p.33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78374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776" y="1619508"/>
            <a:ext cx="526939" cy="400110"/>
          </a:xfrm>
          <a:prstGeom prst="rect">
            <a:avLst/>
          </a:prstGeom>
          <a:blipFill rotWithShape="1">
            <a:blip r:embed="rId3"/>
            <a:stretch>
              <a:fillRect b="-13846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" name="矩形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2492896"/>
            <a:ext cx="47436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91864" y="3429000"/>
            <a:ext cx="399340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87928" y="4077072"/>
            <a:ext cx="39934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973089" y="2677562"/>
            <a:ext cx="526939" cy="400110"/>
          </a:xfrm>
          <a:prstGeom prst="rect">
            <a:avLst/>
          </a:prstGeom>
          <a:blipFill rotWithShape="1">
            <a:blip r:embed="rId7"/>
            <a:stretch>
              <a:fillRect b="-12121"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68698" y="2297648"/>
            <a:ext cx="547971" cy="400110"/>
          </a:xfrm>
          <a:prstGeom prst="rect">
            <a:avLst/>
          </a:prstGeom>
          <a:blipFill rotWithShape="1"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latin typeface="Cambria Math"/>
                        </a:rPr>
                        <m:t>𝑅𝑒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2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096" y="3883908"/>
                <a:ext cx="908819" cy="430887"/>
              </a:xfrm>
              <a:prstGeom prst="rect">
                <a:avLst/>
              </a:prstGeom>
              <a:blipFill rotWithShape="1">
                <a:blip r:embed="rId12"/>
                <a:stretch>
                  <a:fillRect l="-671" r="-10067"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600" b="0" i="1" smtClean="0"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600" b="0" i="1" smtClean="0"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744" y="1234852"/>
                <a:ext cx="1621512" cy="49244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572" y="2148096"/>
                <a:ext cx="1707684" cy="430887"/>
              </a:xfrm>
              <a:prstGeom prst="rect">
                <a:avLst/>
              </a:prstGeom>
              <a:blipFill rotWithShape="1">
                <a:blip r:embed="rId1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𝑗</m:t>
                          </m:r>
                          <m:d>
                            <m:d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𝜔</m:t>
                              </m:r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924" y="1917993"/>
                <a:ext cx="2068596" cy="430887"/>
              </a:xfrm>
              <a:prstGeom prst="rect">
                <a:avLst/>
              </a:prstGeom>
              <a:blipFill rotWithShape="1">
                <a:blip r:embed="rId15"/>
                <a:stretch>
                  <a:fillRect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212" y="4299838"/>
                <a:ext cx="1152128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409820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8601075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Reversal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839864"/>
              </p:ext>
            </p:extLst>
          </p:nvPr>
        </p:nvGraphicFramePr>
        <p:xfrm>
          <a:off x="539552" y="1150888"/>
          <a:ext cx="560832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61" name="方程式" r:id="rId3" imgW="2438400" imgH="508000" progId="Equation.3">
                  <p:embed/>
                </p:oleObj>
              </mc:Choice>
              <mc:Fallback>
                <p:oleObj name="方程式" r:id="rId3" imgW="2438400" imgH="508000" progId="Equation.3">
                  <p:embed/>
                  <p:pic>
                    <p:nvPicPr>
                      <p:cNvPr id="0" name="物件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50888"/>
                        <a:ext cx="560832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群組 4"/>
          <p:cNvGrpSpPr>
            <a:grpSpLocks noChangeAspect="1"/>
          </p:cNvGrpSpPr>
          <p:nvPr/>
        </p:nvGrpSpPr>
        <p:grpSpPr>
          <a:xfrm>
            <a:off x="467544" y="2590919"/>
            <a:ext cx="8110430" cy="1702177"/>
            <a:chOff x="611559" y="2348880"/>
            <a:chExt cx="6758692" cy="1418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611559" y="2773377"/>
                  <a:ext cx="5779308" cy="9504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[−3]</m:t>
                      </m:r>
                    </m:oMath>
                  </a14:m>
                  <a:r>
                    <a:rPr lang="zh-TW" altLang="en-US" sz="2400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[−2]</m:t>
                      </m:r>
                    </m:oMath>
                  </a14:m>
                  <a:r>
                    <a:rPr lang="zh-TW" altLang="en-US" sz="2400" dirty="0" smtClean="0"/>
                    <a:t> 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[−1]</m:t>
                      </m:r>
                    </m:oMath>
                  </a14:m>
                  <a:r>
                    <a:rPr lang="zh-TW" altLang="en-US" sz="2400" dirty="0" smtClean="0"/>
                    <a:t> 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[0]</m:t>
                      </m:r>
                    </m:oMath>
                  </a14:m>
                  <a:r>
                    <a:rPr lang="zh-TW" altLang="en-US" sz="2400" dirty="0" smtClean="0"/>
                    <a:t>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[1]</m:t>
                      </m:r>
                    </m:oMath>
                  </a14:m>
                  <a:r>
                    <a:rPr lang="zh-TW" altLang="en-US" sz="2400" dirty="0" smtClean="0"/>
                    <a:t> 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[2]</m:t>
                      </m:r>
                    </m:oMath>
                  </a14:m>
                  <a:r>
                    <a:rPr lang="zh-TW" altLang="en-US" sz="2400" dirty="0" smtClean="0"/>
                    <a:t>      </a:t>
                  </a:r>
                  <a14:m>
                    <m:oMath xmlns:m="http://schemas.openxmlformats.org/officeDocument/2006/math">
                      <m:r>
                        <a:rPr lang="en-US" altLang="zh-TW" sz="2400" i="1"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latin typeface="Cambria Math"/>
                        </a:rPr>
                        <m:t>[3]</m:t>
                      </m:r>
                    </m:oMath>
                  </a14:m>
                  <a:r>
                    <a:rPr lang="zh-TW" altLang="en-US" sz="2400" dirty="0"/>
                    <a:t> 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TW" altLang="en-US" sz="2400" dirty="0" smtClean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   </a:t>
                  </a:r>
                  <a:r>
                    <a:rPr lang="en-US" altLang="zh-TW" sz="2400" dirty="0" smtClean="0"/>
                    <a:t>1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a14:m>
                  <a:r>
                    <a:rPr lang="zh-TW" altLang="en-US" sz="2400" dirty="0" smtClean="0"/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endParaRPr lang="zh-TW" altLang="en-US" sz="24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59" y="2773377"/>
                  <a:ext cx="5779308" cy="95047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76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向右箭號 5"/>
            <p:cNvSpPr/>
            <p:nvPr/>
          </p:nvSpPr>
          <p:spPr>
            <a:xfrm>
              <a:off x="6012160" y="3429000"/>
              <a:ext cx="252000" cy="22120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7" name="向右箭號 6"/>
            <p:cNvSpPr/>
            <p:nvPr/>
          </p:nvSpPr>
          <p:spPr>
            <a:xfrm>
              <a:off x="6045916" y="2602289"/>
              <a:ext cx="252000" cy="22120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6390868" y="2528227"/>
                  <a:ext cx="979383" cy="4103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6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6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−1</m:t>
                            </m:r>
                          </m:sup>
                        </m:sSup>
                        <m:r>
                          <a:rPr lang="en-US" altLang="zh-TW" sz="26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0868" y="2528227"/>
                  <a:ext cx="979383" cy="410369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6444208" y="3356992"/>
                  <a:ext cx="771899" cy="41036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TW" sz="2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44208" y="3356992"/>
                  <a:ext cx="771899" cy="41036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群組 18"/>
            <p:cNvGrpSpPr/>
            <p:nvPr/>
          </p:nvGrpSpPr>
          <p:grpSpPr>
            <a:xfrm>
              <a:off x="2771800" y="2732343"/>
              <a:ext cx="1440160" cy="231126"/>
              <a:chOff x="2771800" y="2773377"/>
              <a:chExt cx="1440160" cy="231126"/>
            </a:xfrm>
          </p:grpSpPr>
          <p:cxnSp>
            <p:nvCxnSpPr>
              <p:cNvPr id="16" name="直線接點 15"/>
              <p:cNvCxnSpPr/>
              <p:nvPr/>
            </p:nvCxnSpPr>
            <p:spPr>
              <a:xfrm>
                <a:off x="2771800" y="2773377"/>
                <a:ext cx="144016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單箭頭接點 17"/>
              <p:cNvCxnSpPr/>
              <p:nvPr/>
            </p:nvCxnSpPr>
            <p:spPr>
              <a:xfrm>
                <a:off x="4211960" y="2773377"/>
                <a:ext cx="0" cy="2235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單箭頭接點 20"/>
              <p:cNvCxnSpPr/>
              <p:nvPr/>
            </p:nvCxnSpPr>
            <p:spPr>
              <a:xfrm>
                <a:off x="2777662" y="2780928"/>
                <a:ext cx="0" cy="223575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群組 22"/>
            <p:cNvGrpSpPr/>
            <p:nvPr/>
          </p:nvGrpSpPr>
          <p:grpSpPr>
            <a:xfrm>
              <a:off x="1907704" y="2535496"/>
              <a:ext cx="3060000" cy="367551"/>
              <a:chOff x="2771800" y="2773376"/>
              <a:chExt cx="3060000" cy="367551"/>
            </a:xfrm>
          </p:grpSpPr>
          <p:cxnSp>
            <p:nvCxnSpPr>
              <p:cNvPr id="24" name="直線接點 23"/>
              <p:cNvCxnSpPr/>
              <p:nvPr/>
            </p:nvCxnSpPr>
            <p:spPr>
              <a:xfrm>
                <a:off x="2771800" y="2773377"/>
                <a:ext cx="306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單箭頭接點 24"/>
              <p:cNvCxnSpPr/>
              <p:nvPr/>
            </p:nvCxnSpPr>
            <p:spPr>
              <a:xfrm>
                <a:off x="5825446" y="2773376"/>
                <a:ext cx="0" cy="36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單箭頭接點 25"/>
              <p:cNvCxnSpPr/>
              <p:nvPr/>
            </p:nvCxnSpPr>
            <p:spPr>
              <a:xfrm>
                <a:off x="2777662" y="2780927"/>
                <a:ext cx="0" cy="36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群組 26"/>
            <p:cNvGrpSpPr/>
            <p:nvPr/>
          </p:nvGrpSpPr>
          <p:grpSpPr>
            <a:xfrm>
              <a:off x="1043608" y="2348880"/>
              <a:ext cx="4680520" cy="547551"/>
              <a:chOff x="2771800" y="2773376"/>
              <a:chExt cx="4680520" cy="547551"/>
            </a:xfrm>
          </p:grpSpPr>
          <p:cxnSp>
            <p:nvCxnSpPr>
              <p:cNvPr id="28" name="直線接點 27"/>
              <p:cNvCxnSpPr/>
              <p:nvPr/>
            </p:nvCxnSpPr>
            <p:spPr>
              <a:xfrm>
                <a:off x="2771800" y="2773376"/>
                <a:ext cx="4680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單箭頭接點 28"/>
              <p:cNvCxnSpPr/>
              <p:nvPr/>
            </p:nvCxnSpPr>
            <p:spPr>
              <a:xfrm>
                <a:off x="7452320" y="2773376"/>
                <a:ext cx="0" cy="54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單箭頭接點 29"/>
              <p:cNvCxnSpPr/>
              <p:nvPr/>
            </p:nvCxnSpPr>
            <p:spPr>
              <a:xfrm>
                <a:off x="2777662" y="2780927"/>
                <a:ext cx="0" cy="54000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文字方塊 19"/>
          <p:cNvSpPr txBox="1"/>
          <p:nvPr/>
        </p:nvSpPr>
        <p:spPr>
          <a:xfrm>
            <a:off x="683568" y="44899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 smtClean="0"/>
              <a:t>right-sided ↔ left-sided</a:t>
            </a:r>
            <a:endParaRPr lang="zh-TW" altLang="en-US" sz="2800" dirty="0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068" y="4946858"/>
            <a:ext cx="4503420" cy="179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矩形 1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Expansion</a:t>
            </a:r>
          </a:p>
        </p:txBody>
      </p:sp>
      <p:graphicFrame>
        <p:nvGraphicFramePr>
          <p:cNvPr id="2" name="物件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8638525"/>
              </p:ext>
            </p:extLst>
          </p:nvPr>
        </p:nvGraphicFramePr>
        <p:xfrm>
          <a:off x="539552" y="1196752"/>
          <a:ext cx="444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98" name="方程式" r:id="rId3" imgW="2222500" imgH="482600" progId="Equation.3">
                  <p:embed/>
                </p:oleObj>
              </mc:Choice>
              <mc:Fallback>
                <p:oleObj name="方程式" r:id="rId3" imgW="2222500" imgH="482600" progId="Equation.3">
                  <p:embed/>
                  <p:pic>
                    <p:nvPicPr>
                      <p:cNvPr id="0" name="物件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1196752"/>
                        <a:ext cx="4445000" cy="96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02335"/>
              </p:ext>
            </p:extLst>
          </p:nvPr>
        </p:nvGraphicFramePr>
        <p:xfrm>
          <a:off x="541140" y="1988840"/>
          <a:ext cx="482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99" name="方程式" r:id="rId5" imgW="2413000" imgH="431800" progId="Equation.3">
                  <p:embed/>
                </p:oleObj>
              </mc:Choice>
              <mc:Fallback>
                <p:oleObj name="方程式" r:id="rId5" imgW="2413000" imgH="431800" progId="Equation.3">
                  <p:embed/>
                  <p:pic>
                    <p:nvPicPr>
                      <p:cNvPr id="0" name="物件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140" y="1988840"/>
                        <a:ext cx="48260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4503420" cy="28460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189298" y="4437112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98" y="4437112"/>
                <a:ext cx="374590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5042972" y="5756147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2972" y="5756147"/>
                <a:ext cx="37459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/>
          <p:cNvSpPr/>
          <p:nvPr/>
        </p:nvSpPr>
        <p:spPr>
          <a:xfrm>
            <a:off x="1403648" y="4581128"/>
            <a:ext cx="12241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0    1     2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403648" y="4869160"/>
                <a:ext cx="127150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TW" dirty="0"/>
                  <a:t>1 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zh-TW" alt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869160"/>
                <a:ext cx="1271502" cy="369332"/>
              </a:xfrm>
              <a:prstGeom prst="rect">
                <a:avLst/>
              </a:prstGeom>
              <a:blipFill rotWithShape="1">
                <a:blip r:embed="rId10"/>
                <a:stretch>
                  <a:fillRect l="-3828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403648" y="5940813"/>
            <a:ext cx="3168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0                    3                  6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15346" y="6246616"/>
                <a:ext cx="348282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/>
                  <a:t>1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  <a:r>
                  <a:rPr lang="zh-TW" altLang="en-US" dirty="0" smtClean="0"/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  <m:r>
                          <a:rPr lang="en-US" altLang="zh-TW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zh-TW" altLang="en-US" dirty="0"/>
                  <a:t> </a:t>
                </a: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46" y="6246616"/>
                <a:ext cx="3482826" cy="369332"/>
              </a:xfrm>
              <a:prstGeom prst="rect">
                <a:avLst/>
              </a:prstGeom>
              <a:blipFill rotWithShape="1">
                <a:blip r:embed="rId11"/>
                <a:stretch>
                  <a:fillRect l="-1399" t="-8333" b="-26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群組 10"/>
          <p:cNvGrpSpPr/>
          <p:nvPr/>
        </p:nvGrpSpPr>
        <p:grpSpPr>
          <a:xfrm>
            <a:off x="5868620" y="5706969"/>
            <a:ext cx="1290467" cy="436979"/>
            <a:chOff x="6318237" y="6266249"/>
            <a:chExt cx="1290467" cy="436979"/>
          </a:xfrm>
        </p:grpSpPr>
        <p:sp>
          <p:nvSpPr>
            <p:cNvPr id="15" name="向右箭號 14"/>
            <p:cNvSpPr/>
            <p:nvPr/>
          </p:nvSpPr>
          <p:spPr>
            <a:xfrm>
              <a:off x="6318237" y="6376397"/>
              <a:ext cx="252000" cy="221208"/>
            </a:xfrm>
            <a:prstGeom prst="rightArrow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矩形 15"/>
                <p:cNvSpPr/>
                <p:nvPr/>
              </p:nvSpPr>
              <p:spPr>
                <a:xfrm>
                  <a:off x="6629321" y="6266249"/>
                  <a:ext cx="979383" cy="43697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2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𝑋</m:t>
                            </m:r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2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TW" sz="22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TW" sz="22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/>
                </a:p>
              </p:txBody>
            </p:sp>
          </mc:Choice>
          <mc:Fallback xmlns="">
            <p:sp>
              <p:nvSpPr>
                <p:cNvPr id="16" name="矩形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9321" y="6266249"/>
                  <a:ext cx="979383" cy="43697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625" b="-15278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群組 17"/>
          <p:cNvGrpSpPr/>
          <p:nvPr/>
        </p:nvGrpSpPr>
        <p:grpSpPr>
          <a:xfrm>
            <a:off x="5868620" y="4403503"/>
            <a:ext cx="1235415" cy="521374"/>
            <a:chOff x="6278788" y="4602961"/>
            <a:chExt cx="1235415" cy="521374"/>
          </a:xfrm>
        </p:grpSpPr>
        <p:sp>
          <p:nvSpPr>
            <p:cNvPr id="14" name="向右箭號 13"/>
            <p:cNvSpPr/>
            <p:nvPr/>
          </p:nvSpPr>
          <p:spPr>
            <a:xfrm>
              <a:off x="6278788" y="4708674"/>
              <a:ext cx="252000" cy="221208"/>
            </a:xfrm>
            <a:prstGeom prst="right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6619362" y="4602961"/>
                  <a:ext cx="894841" cy="5213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𝑋</m:t>
                        </m:r>
                        <m: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  <m:r>
                          <a:rPr lang="en-US" altLang="zh-TW" sz="2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zh-TW" altLang="en-US" sz="2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19362" y="4602961"/>
                  <a:ext cx="894841" cy="521374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685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539552" y="3068960"/>
                <a:ext cx="46085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600" dirty="0" smtClean="0"/>
                  <a:t>- pole/zero at </a:t>
                </a:r>
                <a14:m>
                  <m:oMath xmlns:m="http://schemas.openxmlformats.org/officeDocument/2006/math">
                    <m:r>
                      <a:rPr lang="en-US" altLang="zh-TW" sz="2600" b="0" i="1" smtClean="0">
                        <a:latin typeface="Cambria Math"/>
                      </a:rPr>
                      <m:t>𝑧</m:t>
                    </m:r>
                    <m:r>
                      <a:rPr lang="en-US" altLang="zh-TW" sz="2600" b="0" i="1" smtClean="0">
                        <a:latin typeface="Cambria Math"/>
                      </a:rPr>
                      <m:t>=</m:t>
                    </m:r>
                    <m:r>
                      <a:rPr lang="en-US" altLang="zh-TW" sz="2600" b="0" i="1" smtClean="0">
                        <a:latin typeface="Cambria Math"/>
                      </a:rPr>
                      <m:t>𝑎</m:t>
                    </m:r>
                    <m:r>
                      <a:rPr lang="en-US" altLang="zh-TW" sz="2600" b="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zh-TW" altLang="en-US" sz="2600" dirty="0" smtClean="0"/>
                  <a:t> </a:t>
                </a:r>
                <a:r>
                  <a:rPr lang="en-US" altLang="zh-TW" sz="2600" dirty="0" smtClean="0"/>
                  <a:t>shifted to </a:t>
                </a:r>
                <a:endParaRPr lang="zh-TW" altLang="en-US" sz="26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068960"/>
                <a:ext cx="4608512" cy="492443"/>
              </a:xfrm>
              <a:prstGeom prst="rect">
                <a:avLst/>
              </a:prstGeom>
              <a:blipFill rotWithShape="1">
                <a:blip r:embed="rId14"/>
                <a:stretch>
                  <a:fillRect l="-2384" t="-9877" r="-3311" b="-3086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046460" y="3039287"/>
                <a:ext cx="1476366" cy="507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600" i="1" smtClean="0">
                        <a:latin typeface="Cambria Math"/>
                      </a:rPr>
                      <m:t>𝑧</m:t>
                    </m:r>
                    <m:r>
                      <a:rPr lang="en-US" altLang="zh-TW" sz="260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6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600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altLang="zh-TW" sz="2600" b="0" i="1" smtClean="0">
                            <a:latin typeface="Cambria Math"/>
                          </a:rPr>
                          <m:t>1/</m:t>
                        </m:r>
                        <m:r>
                          <a:rPr lang="en-US" altLang="zh-TW" sz="2600" b="0" i="1" smtClean="0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zh-TW" altLang="en-US" sz="2600" dirty="0"/>
                  <a:t> </a:t>
                </a: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6460" y="3039287"/>
                <a:ext cx="1476366" cy="507383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7" y="116632"/>
            <a:ext cx="7080617" cy="6624000"/>
          </a:xfrm>
          <a:prstGeom prst="rect">
            <a:avLst/>
          </a:prstGeom>
          <a:scene3d>
            <a:camera prst="orthographicFront">
              <a:rot lat="0" lon="0" rev="72000"/>
            </a:camera>
            <a:lightRig rig="threePt" dir="t"/>
          </a:scene3d>
        </p:spPr>
      </p:pic>
      <p:sp>
        <p:nvSpPr>
          <p:cNvPr id="62467" name="矩形 1"/>
          <p:cNvSpPr>
            <a:spLocks noChangeArrowheads="1"/>
          </p:cNvSpPr>
          <p:nvPr/>
        </p:nvSpPr>
        <p:spPr bwMode="auto">
          <a:xfrm>
            <a:off x="7667625" y="115888"/>
            <a:ext cx="135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p.39 </a:t>
            </a:r>
            <a:r>
              <a:rPr kumimoji="0" lang="en-US" altLang="zh-TW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5.0)</a:t>
            </a:r>
            <a:endParaRPr kumimoji="0"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矩形 2"/>
          <p:cNvSpPr>
            <a:spLocks noChangeArrowheads="1"/>
          </p:cNvSpPr>
          <p:nvPr/>
        </p:nvSpPr>
        <p:spPr bwMode="auto">
          <a:xfrm>
            <a:off x="0" y="219373"/>
            <a:ext cx="9144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Time </a:t>
            </a:r>
            <a:r>
              <a:rPr lang="en-US" altLang="zh-TW" sz="3600" b="1" u="sng" dirty="0" smtClean="0">
                <a:solidFill>
                  <a:srgbClr val="000000"/>
                </a:solidFill>
                <a:latin typeface="Times New Roman" pitchFamily="18" charset="0"/>
              </a:rPr>
              <a:t>Expansion</a:t>
            </a:r>
            <a:r>
              <a:rPr lang="en-US" altLang="zh-TW" sz="36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p.40 of 5.0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2600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899592" y="4653136"/>
            <a:ext cx="5472608" cy="1581267"/>
            <a:chOff x="899592" y="4653136"/>
            <a:chExt cx="5472608" cy="158126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文字方塊 2"/>
                <p:cNvSpPr txBox="1"/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 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zh-TW" altLang="en-US" sz="26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</m:d>
                      <m:r>
                        <a:rPr lang="en-US" altLang="zh-TW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3</m:t>
                      </m:r>
                      <m:r>
                        <a:rPr lang="zh-TW" altLang="en-US" sz="2600" b="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𝜔</m:t>
                      </m:r>
                    </m:oMath>
                  </a14:m>
                  <a:r>
                    <a:rPr lang="en-US" altLang="zh-TW" sz="2600" dirty="0" smtClean="0">
                      <a:solidFill>
                        <a:srgbClr val="FF0000"/>
                      </a:solidFill>
                    </a:rPr>
                    <a:t>                  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600" b="0" i="1" smtClean="0">
                            <a:latin typeface="Cambria Math"/>
                          </a:rPr>
                          <m:t>𝑋</m:t>
                        </m:r>
                        <m:d>
                          <m:dPr>
                            <m:ctrlPr>
                              <a:rPr lang="en-US" altLang="zh-TW" sz="2600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zh-TW" sz="26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6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zh-TW" altLang="en-US" sz="2600" b="0" i="1" smtClean="0">
                                    <a:latin typeface="Cambria Math"/>
                                  </a:rPr>
                                  <m:t>𝜔</m:t>
                                </m:r>
                              </m:sup>
                            </m:sSup>
                          </m:e>
                        </m:d>
                        <m:r>
                          <a:rPr lang="en-US" altLang="zh-TW" sz="26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altLang="zh-TW" sz="26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=−∞</m:t>
                            </m:r>
                          </m:sub>
                          <m:sup>
                            <m:r>
                              <a:rPr lang="en-US" altLang="zh-TW" sz="2600" b="0" i="1" smtClean="0"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[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]</m:t>
                            </m:r>
                          </m:e>
                        </m:nary>
                        <m:sSup>
                          <m:sSupPr>
                            <m:ctrlPr>
                              <a:rPr lang="en-US" altLang="zh-TW" sz="26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6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600" b="0" i="1" smtClean="0">
                                <a:latin typeface="Cambria Math"/>
                              </a:rPr>
                              <m:t>𝜔</m:t>
                            </m:r>
                            <m:r>
                              <a:rPr lang="en-US" altLang="zh-TW" sz="2600" b="0" i="1" smtClean="0"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zh-TW" altLang="en-US" sz="2600" dirty="0"/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592" y="4653136"/>
                  <a:ext cx="5472608" cy="1581267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直線接點 6"/>
            <p:cNvCxnSpPr/>
            <p:nvPr/>
          </p:nvCxnSpPr>
          <p:spPr>
            <a:xfrm>
              <a:off x="1657812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接點 9"/>
            <p:cNvCxnSpPr/>
            <p:nvPr/>
          </p:nvCxnSpPr>
          <p:spPr>
            <a:xfrm>
              <a:off x="4353860" y="5661248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直線單箭頭接點 4"/>
          <p:cNvCxnSpPr/>
          <p:nvPr/>
        </p:nvCxnSpPr>
        <p:spPr>
          <a:xfrm flipV="1">
            <a:off x="4443860" y="5085184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線單箭頭接點 8"/>
          <p:cNvCxnSpPr/>
          <p:nvPr/>
        </p:nvCxnSpPr>
        <p:spPr>
          <a:xfrm flipV="1">
            <a:off x="1778543" y="5085183"/>
            <a:ext cx="90000" cy="3585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88" y="1700808"/>
            <a:ext cx="7781544" cy="21762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3242733"/>
                <a:ext cx="39421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/>
          <p:cNvSpPr/>
          <p:nvPr/>
        </p:nvSpPr>
        <p:spPr>
          <a:xfrm>
            <a:off x="1594166" y="3429000"/>
            <a:ext cx="9488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-1 01 2</a:t>
            </a:r>
            <a:endParaRPr lang="zh-TW" altLang="en-US" sz="2000" dirty="0"/>
          </a:p>
        </p:txBody>
      </p:sp>
      <p:sp>
        <p:nvSpPr>
          <p:cNvPr id="13" name="矩形 12"/>
          <p:cNvSpPr/>
          <p:nvPr/>
        </p:nvSpPr>
        <p:spPr>
          <a:xfrm>
            <a:off x="4940507" y="3403599"/>
            <a:ext cx="2007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-3       0       3       6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301" y="3183465"/>
                <a:ext cx="39421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/>
          <p:cNvSpPr/>
          <p:nvPr/>
        </p:nvSpPr>
        <p:spPr>
          <a:xfrm>
            <a:off x="1540318" y="2213331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18" name="群組 17"/>
          <p:cNvGrpSpPr/>
          <p:nvPr/>
        </p:nvGrpSpPr>
        <p:grpSpPr>
          <a:xfrm>
            <a:off x="978732" y="2788944"/>
            <a:ext cx="635815" cy="324000"/>
            <a:chOff x="3020854" y="3877082"/>
            <a:chExt cx="635815" cy="3240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矩形 14"/>
                <p:cNvSpPr/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635815" cy="324000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1321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直線接點 16"/>
            <p:cNvCxnSpPr/>
            <p:nvPr/>
          </p:nvCxnSpPr>
          <p:spPr>
            <a:xfrm>
              <a:off x="3330294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群組 19"/>
          <p:cNvGrpSpPr/>
          <p:nvPr/>
        </p:nvGrpSpPr>
        <p:grpSpPr>
          <a:xfrm>
            <a:off x="2309876" y="1889331"/>
            <a:ext cx="774251" cy="410112"/>
            <a:chOff x="3020854" y="3877082"/>
            <a:chExt cx="774251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矩形 20"/>
                <p:cNvSpPr/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1" name="矩形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774251" cy="41011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直線接點 21"/>
            <p:cNvCxnSpPr/>
            <p:nvPr/>
          </p:nvCxnSpPr>
          <p:spPr>
            <a:xfrm>
              <a:off x="3459456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群組 22"/>
          <p:cNvGrpSpPr/>
          <p:nvPr/>
        </p:nvGrpSpPr>
        <p:grpSpPr>
          <a:xfrm>
            <a:off x="2717629" y="2492896"/>
            <a:ext cx="883255" cy="410112"/>
            <a:chOff x="3020854" y="3877082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矩形 23"/>
                <p:cNvSpPr/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2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4" name="矩形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20854" y="3877082"/>
                  <a:ext cx="883255" cy="41011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直線接點 24"/>
            <p:cNvCxnSpPr/>
            <p:nvPr/>
          </p:nvCxnSpPr>
          <p:spPr>
            <a:xfrm>
              <a:off x="3569527" y="4106656"/>
              <a:ext cx="180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群組 25"/>
          <p:cNvGrpSpPr/>
          <p:nvPr/>
        </p:nvGrpSpPr>
        <p:grpSpPr>
          <a:xfrm>
            <a:off x="4565929" y="2553856"/>
            <a:ext cx="744819" cy="410112"/>
            <a:chOff x="3014783" y="3872126"/>
            <a:chExt cx="744819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744819" cy="41011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直線接點 27"/>
            <p:cNvCxnSpPr/>
            <p:nvPr/>
          </p:nvCxnSpPr>
          <p:spPr>
            <a:xfrm>
              <a:off x="333309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矩形 28"/>
          <p:cNvSpPr/>
          <p:nvPr/>
        </p:nvSpPr>
        <p:spPr>
          <a:xfrm>
            <a:off x="5724128" y="2153746"/>
            <a:ext cx="3145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dirty="0"/>
              <a:t>1</a:t>
            </a:r>
            <a:endParaRPr lang="zh-TW" altLang="en-US" sz="2000" dirty="0"/>
          </a:p>
        </p:txBody>
      </p:sp>
      <p:grpSp>
        <p:nvGrpSpPr>
          <p:cNvPr id="30" name="群組 29"/>
          <p:cNvGrpSpPr/>
          <p:nvPr/>
        </p:nvGrpSpPr>
        <p:grpSpPr>
          <a:xfrm>
            <a:off x="6537587" y="1889331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矩形 30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3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31" name="矩形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直線接點 31"/>
            <p:cNvCxnSpPr/>
            <p:nvPr/>
          </p:nvCxnSpPr>
          <p:spPr>
            <a:xfrm>
              <a:off x="3470258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群組 32"/>
          <p:cNvGrpSpPr/>
          <p:nvPr/>
        </p:nvGrpSpPr>
        <p:grpSpPr>
          <a:xfrm>
            <a:off x="7283565" y="2501200"/>
            <a:ext cx="883255" cy="410112"/>
            <a:chOff x="3014783" y="3872126"/>
            <a:chExt cx="883255" cy="41011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矩形 33"/>
                <p:cNvSpPr/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6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𝜔</m:t>
                            </m:r>
                          </m:sup>
                        </m:s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>
            <p:sp>
              <p:nvSpPr>
                <p:cNvPr id="34" name="矩形 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4783" y="3872126"/>
                  <a:ext cx="883255" cy="41011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直線接點 34"/>
            <p:cNvCxnSpPr/>
            <p:nvPr/>
          </p:nvCxnSpPr>
          <p:spPr>
            <a:xfrm>
              <a:off x="3468570" y="4106656"/>
              <a:ext cx="2520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683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物件 3"/>
          <p:cNvGraphicFramePr>
            <a:graphicFrameLocks noChangeAspect="1"/>
          </p:cNvGraphicFramePr>
          <p:nvPr/>
        </p:nvGraphicFramePr>
        <p:xfrm>
          <a:off x="963613" y="2308225"/>
          <a:ext cx="7216775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0" name="方程式" r:id="rId3" imgW="2870200" imgH="431800" progId="Equation.3">
                  <p:embed/>
                </p:oleObj>
              </mc:Choice>
              <mc:Fallback>
                <p:oleObj name="方程式" r:id="rId3" imgW="2870200" imgH="431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3613" y="2308225"/>
                        <a:ext cx="7216775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物件 5"/>
          <p:cNvGraphicFramePr>
            <a:graphicFrameLocks noChangeAspect="1"/>
          </p:cNvGraphicFramePr>
          <p:nvPr/>
        </p:nvGraphicFramePr>
        <p:xfrm>
          <a:off x="1020763" y="1773238"/>
          <a:ext cx="402431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1" name="方程式" r:id="rId5" imgW="1600200" imgH="203200" progId="Equation.3">
                  <p:embed/>
                </p:oleObj>
              </mc:Choice>
              <mc:Fallback>
                <p:oleObj name="方程式" r:id="rId5" imgW="1600200" imgH="2032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1773238"/>
                        <a:ext cx="402431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0" name="群組 31"/>
          <p:cNvGrpSpPr>
            <a:grpSpLocks/>
          </p:cNvGrpSpPr>
          <p:nvPr/>
        </p:nvGrpSpPr>
        <p:grpSpPr bwMode="auto">
          <a:xfrm>
            <a:off x="0" y="3429000"/>
            <a:ext cx="9144000" cy="528638"/>
            <a:chOff x="0" y="3633788"/>
            <a:chExt cx="9144000" cy="528637"/>
          </a:xfrm>
        </p:grpSpPr>
        <p:graphicFrame>
          <p:nvGraphicFramePr>
            <p:cNvPr id="9238" name="物件 7"/>
            <p:cNvGraphicFramePr>
              <a:graphicFrameLocks noChangeAspect="1"/>
            </p:cNvGraphicFramePr>
            <p:nvPr/>
          </p:nvGraphicFramePr>
          <p:xfrm>
            <a:off x="4067944" y="3633788"/>
            <a:ext cx="1214437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2" name="方程式" r:id="rId7" imgW="482391" imgH="228501" progId="Equation.3">
                    <p:embed/>
                  </p:oleObj>
                </mc:Choice>
                <mc:Fallback>
                  <p:oleObj name="方程式" r:id="rId7" imgW="482391" imgH="228501" progId="Equation.3">
                    <p:embed/>
                    <p:pic>
                      <p:nvPicPr>
                        <p:cNvPr id="0" name="物件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67944" y="3633788"/>
                          <a:ext cx="1214437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文字方塊 15"/>
            <p:cNvSpPr txBox="1"/>
            <p:nvPr/>
          </p:nvSpPr>
          <p:spPr>
            <a:xfrm>
              <a:off x="0" y="3656013"/>
              <a:ext cx="9144000" cy="49371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080000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600" kern="100" dirty="0">
                  <a:solidFill>
                    <a:srgbClr val="000000"/>
                  </a:solidFill>
                  <a:latin typeface="Times New Roman" pitchFamily="18" charset="0"/>
                  <a:ea typeface="標楷體"/>
                  <a:cs typeface="Times New Roman" pitchFamily="18" charset="0"/>
                </a:rPr>
                <a:t>Fourier Transform of </a:t>
              </a:r>
            </a:p>
          </p:txBody>
        </p:sp>
      </p:grpSp>
      <p:sp>
        <p:nvSpPr>
          <p:cNvPr id="9221" name="矩形 17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sp>
        <p:nvSpPr>
          <p:cNvPr id="9222" name="矩形 19"/>
          <p:cNvSpPr>
            <a:spLocks noChangeArrowheads="1"/>
          </p:cNvSpPr>
          <p:nvPr/>
        </p:nvSpPr>
        <p:spPr bwMode="auto">
          <a:xfrm>
            <a:off x="0" y="1028700"/>
            <a:ext cx="9144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 Generalization of Fourier Transform</a:t>
            </a:r>
            <a:endParaRPr kumimoji="0" lang="zh-TW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223" name="群組 2"/>
          <p:cNvGrpSpPr>
            <a:grpSpLocks/>
          </p:cNvGrpSpPr>
          <p:nvPr/>
        </p:nvGrpSpPr>
        <p:grpSpPr bwMode="auto">
          <a:xfrm>
            <a:off x="2219325" y="3933825"/>
            <a:ext cx="4351338" cy="2894013"/>
            <a:chOff x="2220006" y="3933056"/>
            <a:chExt cx="4351547" cy="2894722"/>
          </a:xfrm>
        </p:grpSpPr>
        <p:cxnSp>
          <p:nvCxnSpPr>
            <p:cNvPr id="14" name="直線單箭頭接點 13"/>
            <p:cNvCxnSpPr/>
            <p:nvPr/>
          </p:nvCxnSpPr>
          <p:spPr>
            <a:xfrm flipV="1">
              <a:off x="4298144" y="4293507"/>
              <a:ext cx="0" cy="2534271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單箭頭接點 21"/>
            <p:cNvCxnSpPr/>
            <p:nvPr/>
          </p:nvCxnSpPr>
          <p:spPr>
            <a:xfrm>
              <a:off x="2929653" y="5660679"/>
              <a:ext cx="2736981" cy="0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V="1">
              <a:off x="4096274" y="4653136"/>
              <a:ext cx="1267341" cy="936104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triangle" w="lg" len="med"/>
              <a:tailEnd type="triangle" w="lg" len="med"/>
            </a:ln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 flipH="1" flipV="1">
              <a:off x="4647411" y="5392326"/>
              <a:ext cx="82554" cy="252474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28" name="文字方塊 30"/>
            <p:cNvSpPr txBox="1">
              <a:spLocks noChangeArrowheads="1"/>
            </p:cNvSpPr>
            <p:nvPr/>
          </p:nvSpPr>
          <p:spPr bwMode="auto">
            <a:xfrm>
              <a:off x="2220006" y="4397042"/>
              <a:ext cx="121379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unit circle</a:t>
              </a:r>
              <a:endParaRPr kumimoji="0"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29" name="文字方塊 32"/>
            <p:cNvSpPr txBox="1">
              <a:spLocks noChangeArrowheads="1"/>
            </p:cNvSpPr>
            <p:nvPr/>
          </p:nvSpPr>
          <p:spPr bwMode="auto">
            <a:xfrm>
              <a:off x="2889553" y="4829090"/>
              <a:ext cx="838616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e</a:t>
              </a:r>
              <a:r>
                <a:rPr kumimoji="0" lang="en-US" altLang="zh-TW" sz="2000" i="1" baseline="3000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000" i="1" baseline="30000">
                  <a:latin typeface="Times New Roman" pitchFamily="18" charset="0"/>
                  <a:cs typeface="Times New Roman" pitchFamily="18" charset="0"/>
                </a:rPr>
                <a:t>ω</a:t>
              </a:r>
              <a:endParaRPr kumimoji="0" lang="zh-TW" altLang="en-US" sz="2000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0" name="文字方塊 34"/>
            <p:cNvSpPr txBox="1">
              <a:spLocks noChangeArrowheads="1"/>
            </p:cNvSpPr>
            <p:nvPr/>
          </p:nvSpPr>
          <p:spPr bwMode="auto">
            <a:xfrm>
              <a:off x="4795607" y="4704704"/>
              <a:ext cx="208441" cy="3804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6000" rIns="36000" b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r</a:t>
              </a:r>
              <a:endParaRPr kumimoji="0" lang="zh-TW" altLang="en-US" sz="20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1" name="文字方塊 37"/>
            <p:cNvSpPr txBox="1">
              <a:spLocks noChangeArrowheads="1"/>
            </p:cNvSpPr>
            <p:nvPr/>
          </p:nvSpPr>
          <p:spPr bwMode="auto">
            <a:xfrm>
              <a:off x="5621486" y="5456614"/>
              <a:ext cx="4700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Re</a:t>
              </a:r>
              <a:endParaRPr kumimoji="0"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2" name="文字方塊 38"/>
            <p:cNvSpPr txBox="1">
              <a:spLocks noChangeArrowheads="1"/>
            </p:cNvSpPr>
            <p:nvPr/>
          </p:nvSpPr>
          <p:spPr bwMode="auto">
            <a:xfrm>
              <a:off x="4092146" y="3933056"/>
              <a:ext cx="46839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Im</a:t>
              </a:r>
              <a:endParaRPr kumimoji="0"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3" name="文字方塊 44"/>
            <p:cNvSpPr txBox="1">
              <a:spLocks noChangeArrowheads="1"/>
            </p:cNvSpPr>
            <p:nvPr/>
          </p:nvSpPr>
          <p:spPr bwMode="auto">
            <a:xfrm>
              <a:off x="5578934" y="4253026"/>
              <a:ext cx="992619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re</a:t>
              </a:r>
              <a:r>
                <a:rPr kumimoji="0" lang="en-US" altLang="zh-TW" sz="2000" i="1" baseline="30000"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kumimoji="0" lang="el-GR" altLang="zh-TW" sz="2000" i="1" baseline="30000">
                  <a:latin typeface="Times New Roman" pitchFamily="18" charset="0"/>
                  <a:cs typeface="Times New Roman" pitchFamily="18" charset="0"/>
                </a:rPr>
                <a:t>ω</a:t>
              </a:r>
              <a:r>
                <a:rPr lang="el-GR" altLang="zh-TW" sz="2000" i="1"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 </a:t>
              </a:r>
              <a:endParaRPr kumimoji="0" lang="zh-TW" altLang="en-US" sz="2000" i="1" baseline="30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4" name="文字方塊 45"/>
            <p:cNvSpPr txBox="1">
              <a:spLocks noChangeArrowheads="1"/>
            </p:cNvSpPr>
            <p:nvPr/>
          </p:nvSpPr>
          <p:spPr bwMode="auto">
            <a:xfrm>
              <a:off x="4716016" y="5229200"/>
              <a:ext cx="365773" cy="40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 i="1">
                  <a:latin typeface="Times New Roman" pitchFamily="18" charset="0"/>
                  <a:cs typeface="Times New Roman" pitchFamily="18" charset="0"/>
                </a:rPr>
                <a:t>ω</a:t>
              </a:r>
              <a:endParaRPr kumimoji="0" lang="zh-TW" altLang="en-US" sz="2000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5" name="橢圓 23"/>
            <p:cNvSpPr>
              <a:spLocks noChangeArrowheads="1"/>
            </p:cNvSpPr>
            <p:nvPr/>
          </p:nvSpPr>
          <p:spPr bwMode="auto">
            <a:xfrm>
              <a:off x="3483746" y="4836664"/>
              <a:ext cx="1620000" cy="1620000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3500" b="1" i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6" name="直線單箭頭接點 25"/>
            <p:cNvCxnSpPr/>
            <p:nvPr/>
          </p:nvCxnSpPr>
          <p:spPr>
            <a:xfrm flipV="1">
              <a:off x="4298144" y="4725413"/>
              <a:ext cx="1152580" cy="935266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文字方塊 24"/>
            <p:cNvSpPr txBox="1">
              <a:spLocks noChangeArrowheads="1"/>
            </p:cNvSpPr>
            <p:nvPr/>
          </p:nvSpPr>
          <p:spPr bwMode="auto">
            <a:xfrm>
              <a:off x="5083639" y="5589240"/>
              <a:ext cx="237295" cy="380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36000" rIns="36000" bIns="36000"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00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zh-TW" altLang="en-US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Conjugation</a:t>
            </a:r>
          </a:p>
        </p:txBody>
      </p:sp>
      <p:graphicFrame>
        <p:nvGraphicFramePr>
          <p:cNvPr id="4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031617"/>
              </p:ext>
            </p:extLst>
          </p:nvPr>
        </p:nvGraphicFramePr>
        <p:xfrm>
          <a:off x="882650" y="1125785"/>
          <a:ext cx="363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4" name="方程式" r:id="rId3" imgW="1816100" imgH="241300" progId="Equation.3">
                  <p:embed/>
                </p:oleObj>
              </mc:Choice>
              <mc:Fallback>
                <p:oleObj name="方程式" r:id="rId3" imgW="1816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125785"/>
                        <a:ext cx="3632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0" y="1700808"/>
            <a:ext cx="9144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if </a:t>
            </a: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4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] is real</a:t>
            </a:r>
          </a:p>
        </p:txBody>
      </p:sp>
      <p:graphicFrame>
        <p:nvGraphicFramePr>
          <p:cNvPr id="6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08931"/>
              </p:ext>
            </p:extLst>
          </p:nvPr>
        </p:nvGraphicFramePr>
        <p:xfrm>
          <a:off x="1403350" y="2276872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05" name="方程式" r:id="rId5" imgW="889000" imgH="228600" progId="Equation.3">
                  <p:embed/>
                </p:oleObj>
              </mc:Choice>
              <mc:Fallback>
                <p:oleObj name="方程式" r:id="rId5" imgW="889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2276872"/>
                        <a:ext cx="1778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群組 10"/>
          <p:cNvGrpSpPr>
            <a:grpSpLocks/>
          </p:cNvGrpSpPr>
          <p:nvPr/>
        </p:nvGrpSpPr>
        <p:grpSpPr bwMode="auto">
          <a:xfrm>
            <a:off x="0" y="2708920"/>
            <a:ext cx="9144000" cy="507780"/>
            <a:chOff x="0" y="3473822"/>
            <a:chExt cx="9144000" cy="507780"/>
          </a:xfrm>
        </p:grpSpPr>
        <p:sp>
          <p:nvSpPr>
            <p:cNvPr id="8" name="文字方塊 7"/>
            <p:cNvSpPr txBox="1"/>
            <p:nvPr/>
          </p:nvSpPr>
          <p:spPr>
            <a:xfrm>
              <a:off x="0" y="3500809"/>
              <a:ext cx="9144000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1371600" lvl="1" fontAlgn="auto"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a pole/zero at  </a:t>
              </a:r>
              <a:r>
                <a:rPr kumimoji="0" lang="en-US" altLang="zh-TW" sz="2400" i="1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z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= </a:t>
              </a:r>
              <a:r>
                <a:rPr kumimoji="0" lang="en-US" altLang="zh-TW" sz="2400" i="1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z</a:t>
              </a:r>
              <a:r>
                <a:rPr kumimoji="0" lang="en-US" altLang="zh-TW" sz="2400" kern="100" baseline="-25000" dirty="0">
                  <a:solidFill>
                    <a:srgbClr val="000000"/>
                  </a:solidFill>
                  <a:latin typeface="Times New Roman"/>
                  <a:ea typeface="標楷體"/>
                </a:rPr>
                <a:t>0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 </a:t>
              </a:r>
              <a:r>
                <a:rPr kumimoji="0" lang="en-US" altLang="zh-TW" sz="2400" kern="100" dirty="0">
                  <a:solidFill>
                    <a:srgbClr val="000000"/>
                  </a:solidFill>
                  <a:latin typeface="Times New Roman"/>
                  <a:ea typeface="標楷體"/>
                  <a:sym typeface="Wingdings" pitchFamily="2" charset="2"/>
                </a:rPr>
                <a:t>  a pole/zero at</a:t>
              </a:r>
              <a:endParaRPr kumimoji="0" lang="en-US" altLang="zh-TW" sz="2400" i="1" kern="100" baseline="300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endParaRPr>
            </a:p>
          </p:txBody>
        </p:sp>
        <p:graphicFrame>
          <p:nvGraphicFramePr>
            <p:cNvPr id="9" name="物件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60705242"/>
                </p:ext>
              </p:extLst>
            </p:nvPr>
          </p:nvGraphicFramePr>
          <p:xfrm>
            <a:off x="6228184" y="3473822"/>
            <a:ext cx="863226" cy="5077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06" name="方程式" r:id="rId7" imgW="431613" imgH="253890" progId="Equation.3">
                    <p:embed/>
                  </p:oleObj>
                </mc:Choice>
                <mc:Fallback>
                  <p:oleObj name="方程式" r:id="rId7" imgW="431613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8184" y="3473822"/>
                          <a:ext cx="863226" cy="5077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1403648" y="3595475"/>
                <a:ext cx="2592288" cy="5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𝐹</m:t>
                          </m:r>
                        </m:e>
                      </m:groupCh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595475"/>
                <a:ext cx="2592288" cy="58900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403648" y="4374620"/>
                <a:ext cx="2592288" cy="5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𝐿</m:t>
                          </m:r>
                        </m:e>
                      </m:groupCh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4374620"/>
                <a:ext cx="2592288" cy="58900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1403648" y="5094700"/>
                <a:ext cx="2592288" cy="589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</m:t>
                      </m:r>
                      <m:groupChr>
                        <m:groupChrPr>
                          <m:chr m:val="↔"/>
                          <m:vertJc m:val="bot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400" b="0" i="1" smtClean="0">
                              <a:latin typeface="Cambria Math"/>
                            </a:rPr>
                            <m:t>𝑍</m:t>
                          </m:r>
                        </m:e>
                      </m:groupCh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094700"/>
                <a:ext cx="2592288" cy="58900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1403648" y="5742772"/>
                <a:ext cx="3240360" cy="888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US" altLang="zh-TW" sz="24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TW" sz="240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4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b="0" i="1" smtClean="0">
                              <a:latin typeface="Cambria Math"/>
                            </a:rPr>
                            <m:t>𝜔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400" i="1">
                              <a:latin typeface="Cambria Math"/>
                            </a:rPr>
                            <m:t>𝜎</m:t>
                          </m:r>
                        </m:sup>
                      </m:sSup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−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400" i="1">
                              <a:latin typeface="Cambria Math"/>
                            </a:rPr>
                            <m:t>𝜔</m:t>
                          </m:r>
                        </m:sup>
                      </m:sSup>
                    </m:oMath>
                  </m:oMathPara>
                </a14:m>
                <a:endParaRPr lang="en-US" altLang="zh-TW" sz="2400" dirty="0" smtClean="0"/>
              </a:p>
              <a:p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                       </a:t>
                </a:r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altLang="zh-TW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5742772"/>
                <a:ext cx="3240360" cy="88844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5076056" y="3595475"/>
                <a:ext cx="3456384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]↔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595475"/>
                <a:ext cx="3456384" cy="98854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5796136" y="4623159"/>
                <a:ext cx="2943944" cy="98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=[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  <m:sup/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nary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623159"/>
                <a:ext cx="2943944" cy="98854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5796136" y="5726098"/>
                <a:ext cx="1296144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726098"/>
                <a:ext cx="1296144" cy="461665"/>
              </a:xfrm>
              <a:prstGeom prst="rect">
                <a:avLst/>
              </a:prstGeom>
              <a:blipFill rotWithShape="1">
                <a:blip r:embed="rId15"/>
                <a:stretch>
                  <a:fillRect r="-7075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Convolution</a:t>
            </a:r>
          </a:p>
        </p:txBody>
      </p:sp>
      <p:graphicFrame>
        <p:nvGraphicFramePr>
          <p:cNvPr id="5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4183073"/>
              </p:ext>
            </p:extLst>
          </p:nvPr>
        </p:nvGraphicFramePr>
        <p:xfrm>
          <a:off x="611560" y="1268760"/>
          <a:ext cx="5816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792" name="方程式" r:id="rId3" imgW="2908300" imgH="241300" progId="Equation.3">
                  <p:embed/>
                </p:oleObj>
              </mc:Choice>
              <mc:Fallback>
                <p:oleObj name="方程式" r:id="rId3" imgW="29083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68760"/>
                        <a:ext cx="5816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1844824"/>
            <a:ext cx="91440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ROC may be larger if pole/zero cancellation occurs</a:t>
            </a:r>
          </a:p>
          <a:p>
            <a:pPr marL="1371600" lvl="1" indent="-457200" fontAlgn="auto">
              <a:spcBef>
                <a:spcPts val="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400" kern="100" dirty="0">
                <a:solidFill>
                  <a:srgbClr val="000000"/>
                </a:solidFill>
                <a:latin typeface="Times New Roman"/>
                <a:ea typeface="標楷體"/>
              </a:rPr>
              <a:t>power series expansion interpretation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6840760" cy="2808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7308304" y="4869160"/>
                <a:ext cx="63421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8304" y="4869160"/>
                <a:ext cx="634213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7956376" y="2996952"/>
                <a:ext cx="84927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2996952"/>
                <a:ext cx="849271" cy="400110"/>
              </a:xfrm>
              <a:prstGeom prst="rect">
                <a:avLst/>
              </a:prstGeom>
              <a:blipFill rotWithShape="1">
                <a:blip r:embed="rId7"/>
                <a:stretch>
                  <a:fillRect r="-719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7956000" y="4057037"/>
                <a:ext cx="85523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000" y="4057037"/>
                <a:ext cx="855234" cy="400110"/>
              </a:xfrm>
              <a:prstGeom prst="rect">
                <a:avLst/>
              </a:prstGeom>
              <a:blipFill rotWithShape="1">
                <a:blip r:embed="rId8"/>
                <a:stretch>
                  <a:fillRect r="-714"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380667" y="6197242"/>
                <a:ext cx="248498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𝑌</m:t>
                      </m:r>
                      <m:d>
                        <m:d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)⋅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𝑧</m:t>
                      </m:r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667" y="6197242"/>
                <a:ext cx="2484981" cy="400110"/>
              </a:xfrm>
              <a:prstGeom prst="rect">
                <a:avLst/>
              </a:prstGeom>
              <a:blipFill rotWithShape="1">
                <a:blip r:embed="rId9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755576" y="5013176"/>
                <a:ext cx="62646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e>
                      </m:d>
                      <m:r>
                        <a:rPr lang="en-US" altLang="zh-TW" sz="2000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e>
                      </m:d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</m:e>
                      </m:d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5013176"/>
                <a:ext cx="626469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2195736" y="5517232"/>
                <a:ext cx="3240360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  <m:sSub>
                            <m:sSub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3−</m:t>
                              </m:r>
                              <m:r>
                                <a:rPr lang="en-US" altLang="zh-TW" sz="20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517232"/>
                <a:ext cx="3240360" cy="839269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2195736" y="6309320"/>
                <a:ext cx="240006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∗</m:t>
                      </m:r>
                      <m:sSub>
                        <m:sSubPr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6309320"/>
                <a:ext cx="2400064" cy="400110"/>
              </a:xfrm>
              <a:prstGeom prst="rect">
                <a:avLst/>
              </a:prstGeom>
              <a:blipFill rotWithShape="1">
                <a:blip r:embed="rId12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矩形 1"/>
          <p:cNvSpPr>
            <a:spLocks noChangeArrowheads="1"/>
          </p:cNvSpPr>
          <p:nvPr/>
        </p:nvSpPr>
        <p:spPr bwMode="auto">
          <a:xfrm>
            <a:off x="0" y="260350"/>
            <a:ext cx="914400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Multiplication</a:t>
            </a:r>
            <a:r>
              <a:rPr kumimoji="0" lang="en-US" altLang="zh-TW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(p.33 of 3.0)</a:t>
            </a:r>
            <a:endParaRPr kumimoji="0" lang="en-US" altLang="zh-TW" sz="3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6563" name="物件 7"/>
          <p:cNvGraphicFramePr>
            <a:graphicFrameLocks noChangeAspect="1"/>
          </p:cNvGraphicFramePr>
          <p:nvPr/>
        </p:nvGraphicFramePr>
        <p:xfrm>
          <a:off x="1042988" y="1243013"/>
          <a:ext cx="6719887" cy="211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6" name="方程式" r:id="rId3" imgW="2286000" imgH="787400" progId="Equation.3">
                  <p:embed/>
                </p:oleObj>
              </mc:Choice>
              <mc:Fallback>
                <p:oleObj name="方程式" r:id="rId3" imgW="2286000" imgH="7874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243013"/>
                        <a:ext cx="6719887" cy="211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4" name="矩形 8"/>
          <p:cNvSpPr>
            <a:spLocks noChangeArrowheads="1"/>
          </p:cNvSpPr>
          <p:nvPr/>
        </p:nvSpPr>
        <p:spPr bwMode="auto">
          <a:xfrm>
            <a:off x="4763" y="3244850"/>
            <a:ext cx="914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Ins="180000" anchor="ctr"/>
          <a:lstStyle>
            <a:lvl1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200000"/>
              </a:lnSpc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Conjugation</a:t>
            </a:r>
          </a:p>
        </p:txBody>
      </p:sp>
      <p:graphicFrame>
        <p:nvGraphicFramePr>
          <p:cNvPr id="66565" name="物件 9"/>
          <p:cNvGraphicFramePr>
            <a:graphicFrameLocks noChangeAspect="1"/>
          </p:cNvGraphicFramePr>
          <p:nvPr/>
        </p:nvGraphicFramePr>
        <p:xfrm>
          <a:off x="1173163" y="4229100"/>
          <a:ext cx="3770312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907" name="方程式" r:id="rId5" imgW="1282700" imgH="533400" progId="Equation.3">
                  <p:embed/>
                </p:oleObj>
              </mc:Choice>
              <mc:Fallback>
                <p:oleObj name="方程式" r:id="rId5" imgW="1282700" imgH="53340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4229100"/>
                        <a:ext cx="3770312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矩形 1"/>
          <p:cNvSpPr>
            <a:spLocks noChangeArrowheads="1"/>
          </p:cNvSpPr>
          <p:nvPr/>
        </p:nvSpPr>
        <p:spPr bwMode="auto">
          <a:xfrm>
            <a:off x="0" y="8087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200000"/>
              </a:lnSpc>
            </a:pPr>
            <a:r>
              <a:rPr lang="en-US" altLang="zh-TW" sz="3600" b="1" u="sng" dirty="0">
                <a:solidFill>
                  <a:srgbClr val="000000"/>
                </a:solidFill>
                <a:latin typeface="Times New Roman" pitchFamily="18" charset="0"/>
              </a:rPr>
              <a:t>Multiplication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en-US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p.31 </a:t>
            </a:r>
            <a:r>
              <a:rPr kumimoji="0" lang="en-US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3.0)</a:t>
            </a:r>
            <a:endParaRPr lang="en-US" altLang="zh-TW" sz="3600" b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35"/>
          <a:stretch/>
        </p:blipFill>
        <p:spPr bwMode="auto">
          <a:xfrm>
            <a:off x="395288" y="1449388"/>
            <a:ext cx="8364537" cy="233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539552" y="4365104"/>
            <a:ext cx="7632848" cy="1671042"/>
            <a:chOff x="539552" y="5013176"/>
            <a:chExt cx="7632848" cy="16710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字方塊 4"/>
                <p:cNvSpPr txBox="1"/>
                <p:nvPr/>
              </p:nvSpPr>
              <p:spPr>
                <a:xfrm>
                  <a:off x="539552" y="5013176"/>
                  <a:ext cx="7632848" cy="900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limLowPr>
                          <m:e>
                            <m:groupChr>
                              <m:groupChrPr>
                                <m:chr m:val="⏟"/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groupChrPr>
                              <m:e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8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8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altLang="zh-TW" sz="28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Cambria Math"/>
                                  </a:rPr>
                                  <m:t>⋯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e>
                            </m:groupChr>
                            <m:sSup>
                              <m:sSupPr>
                                <m:ctrlPr>
                                  <a:rPr lang="en-US" altLang="zh-TW" sz="28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sSubSup>
                                  <m:sSubSupPr>
                                    <m:ctrlP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zh-TW" altLang="en-US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altLang="zh-TW" sz="28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0</m:t>
                                    </m:r>
                                  </m:sub>
                                  <m:sup/>
                                </m:sSubSup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𝑡</m:t>
                                </m:r>
                              </m:sup>
                            </m:sSup>
                          </m:e>
                          <m:lim/>
                        </m:limLow>
                      </m:oMath>
                    </m:oMathPara>
                  </a14:m>
                  <a:endParaRPr lang="zh-TW" altLang="en-US" sz="2800" dirty="0"/>
                </a:p>
              </p:txBody>
            </p:sp>
          </mc:Choice>
          <mc:Fallback xmlns="">
            <p:sp>
              <p:nvSpPr>
                <p:cNvPr id="2" name="文字方塊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552" y="5013176"/>
                  <a:ext cx="7632848" cy="9009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文字方塊 5"/>
                <p:cNvSpPr txBox="1"/>
                <p:nvPr/>
              </p:nvSpPr>
              <p:spPr>
                <a:xfrm>
                  <a:off x="1979712" y="5497546"/>
                  <a:ext cx="5544616" cy="11866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8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  <m:r>
                          <a:rPr lang="en-US" altLang="zh-TW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altLang="zh-TW" sz="28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TW" sz="28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altLang="zh-TW" sz="28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zh-TW" alt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文字方塊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712" y="5497546"/>
                  <a:ext cx="5544616" cy="118667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First Difference/Accumulation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9635" name="物件 2"/>
          <p:cNvGraphicFramePr>
            <a:graphicFrameLocks noChangeAspect="1"/>
          </p:cNvGraphicFramePr>
          <p:nvPr/>
        </p:nvGraphicFramePr>
        <p:xfrm>
          <a:off x="803275" y="1052513"/>
          <a:ext cx="49926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89" name="方程式" r:id="rId3" imgW="1930400" imgH="241300" progId="Equation.3">
                  <p:embed/>
                </p:oleObj>
              </mc:Choice>
              <mc:Fallback>
                <p:oleObj name="方程式" r:id="rId3" imgW="1930400" imgH="2413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275" y="1052513"/>
                        <a:ext cx="4992688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0" y="1889125"/>
            <a:ext cx="91440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R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with possible deletion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0</a:t>
            </a:r>
          </a:p>
          <a:p>
            <a:pPr marL="27720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and/or addition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755576" y="3915053"/>
                <a:ext cx="640871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altLang="zh-TW" sz="2800" dirty="0" smtClean="0">
                    <a:solidFill>
                      <a:schemeClr val="tx1"/>
                    </a:solidFill>
                  </a:rPr>
                  <a:t>:  ROC</a:t>
                </a:r>
                <a14:m>
                  <m:oMath xmlns:m="http://schemas.openxmlformats.org/officeDocument/2006/math">
                    <m:r>
                      <a:rPr lang="en-US" altLang="zh-TW" sz="2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𝑧</m:t>
                        </m:r>
                      </m: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800" b="0" i="1" dirty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8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altLang="zh-TW" sz="28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0</m:t>
                        </m:r>
                      </m:e>
                    </m:d>
                  </m:oMath>
                </a14:m>
                <a:endParaRPr lang="en-US" altLang="zh-TW" sz="2800" dirty="0" smtClean="0">
                  <a:solidFill>
                    <a:schemeClr val="tx1"/>
                  </a:solidFill>
                </a:endParaRPr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a zero at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/>
                      </a:rPr>
                      <m:t>𝑧</m:t>
                    </m:r>
                    <m:r>
                      <a:rPr lang="en-US" altLang="zh-TW" sz="2800" b="0" i="1" smtClean="0">
                        <a:latin typeface="Cambria Math"/>
                      </a:rPr>
                      <m:t>=1</m:t>
                    </m:r>
                  </m:oMath>
                </a14:m>
                <a:endParaRPr lang="en-US" altLang="zh-TW" sz="2800" dirty="0" smtClean="0"/>
              </a:p>
              <a:p>
                <a:r>
                  <a:rPr lang="en-US" altLang="zh-TW" sz="2800" dirty="0"/>
                  <a:t> </a:t>
                </a:r>
                <a:r>
                  <a:rPr lang="en-US" altLang="zh-TW" sz="2800" dirty="0" smtClean="0"/>
                  <a:t>                     a pole </a:t>
                </a:r>
                <a:r>
                  <a:rPr lang="en-US" altLang="zh-TW" sz="2800" dirty="0"/>
                  <a:t>at </a:t>
                </a:r>
                <a14:m>
                  <m:oMath xmlns:m="http://schemas.openxmlformats.org/officeDocument/2006/math">
                    <m:r>
                      <a:rPr lang="en-US" altLang="zh-TW" sz="2800" i="1">
                        <a:latin typeface="Cambria Math"/>
                      </a:rPr>
                      <m:t>𝑧</m:t>
                    </m:r>
                    <m:r>
                      <a:rPr lang="en-US" altLang="zh-TW" sz="2800" i="1">
                        <a:latin typeface="Cambria Math"/>
                      </a:rPr>
                      <m:t>=0</m:t>
                    </m:r>
                  </m:oMath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915053"/>
                <a:ext cx="6408712" cy="1384995"/>
              </a:xfrm>
              <a:prstGeom prst="rect">
                <a:avLst/>
              </a:prstGeom>
              <a:blipFill rotWithShape="1">
                <a:blip r:embed="rId5"/>
                <a:stretch>
                  <a:fillRect t="-3965" b="-11894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矩形 2"/>
          <p:cNvSpPr>
            <a:spLocks noChangeArrowheads="1"/>
          </p:cNvSpPr>
          <p:nvPr/>
        </p:nvSpPr>
        <p:spPr bwMode="auto">
          <a:xfrm>
            <a:off x="0" y="269875"/>
            <a:ext cx="9144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1" eaLnBrk="1" hangingPunct="1">
              <a:lnSpc>
                <a:spcPct val="150000"/>
              </a:lnSpc>
            </a:pPr>
            <a:r>
              <a:rPr lang="en-US" altLang="zh-TW" sz="3600" b="1" u="sng">
                <a:solidFill>
                  <a:srgbClr val="000000"/>
                </a:solidFill>
                <a:latin typeface="Times New Roman" pitchFamily="18" charset="0"/>
              </a:rPr>
              <a:t>First Difference/Accumulation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539552" y="3645287"/>
                <a:ext cx="3888432" cy="12760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TW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800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r>
                            <a:rPr lang="en-US" altLang="zh-TW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𝑘</m:t>
                          </m:r>
                          <m:r>
                            <a:rPr lang="en-US" altLang="zh-TW" sz="2800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  <m:r>
                        <a:rPr lang="en-US" altLang="zh-TW" sz="28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/>
                        </a:rPr>
                        <m:t>]∗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[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45287"/>
                <a:ext cx="3888432" cy="127605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539552" y="5267555"/>
                <a:ext cx="3816424" cy="9251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𝑢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groupChr>
                        <m:groupChrPr>
                          <m:chr m:val="↔"/>
                          <m:vertJc m:val="bot"/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groupChr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𝑈</m:t>
                      </m:r>
                      <m:d>
                        <m:d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</m:d>
                      <m:r>
                        <a:rPr lang="en-US" altLang="zh-TW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28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altLang="zh-TW" sz="28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267555"/>
                <a:ext cx="3816424" cy="9251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956" y="4959434"/>
            <a:ext cx="1714500" cy="1565910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337425"/>
              </p:ext>
            </p:extLst>
          </p:nvPr>
        </p:nvGraphicFramePr>
        <p:xfrm>
          <a:off x="3148671" y="2132856"/>
          <a:ext cx="4087625" cy="149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6" name="方程式" r:id="rId6" imgW="1459866" imgH="533169" progId="Equation.3">
                  <p:embed/>
                </p:oleObj>
              </mc:Choice>
              <mc:Fallback>
                <p:oleObj name="方程式" r:id="rId6" imgW="1459866" imgH="533169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671" y="2132856"/>
                        <a:ext cx="4087625" cy="1492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824282"/>
              </p:ext>
            </p:extLst>
          </p:nvPr>
        </p:nvGraphicFramePr>
        <p:xfrm>
          <a:off x="683568" y="1434528"/>
          <a:ext cx="451612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7" name="方程式" r:id="rId8" imgW="1612900" imgH="444500" progId="Equation.3">
                  <p:embed/>
                </p:oleObj>
              </mc:Choice>
              <mc:Fallback>
                <p:oleObj name="方程式" r:id="rId8" imgW="1612900" imgH="4445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1434528"/>
                        <a:ext cx="4516120" cy="124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292021" y="5468540"/>
                <a:ext cx="280025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sz="2800" dirty="0" smtClean="0">
                    <a:solidFill>
                      <a:schemeClr val="tx1"/>
                    </a:solidFill>
                  </a:rPr>
                  <a:t>, ROC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={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28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800" i="1">
                            <a:latin typeface="Cambria Math"/>
                          </a:rPr>
                          <m:t>𝑧</m:t>
                        </m:r>
                      </m:e>
                    </m:d>
                    <m:r>
                      <a:rPr lang="en-US" altLang="zh-TW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&gt;1}</m:t>
                    </m:r>
                  </m:oMath>
                </a14:m>
                <a:endParaRPr lang="zh-TW" alt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2021" y="5468540"/>
                <a:ext cx="2800259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4357" t="-10465" b="-325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Differentiation in </a:t>
            </a:r>
            <a:r>
              <a:rPr kumimoji="0" lang="fr-FR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-domain</a:t>
            </a:r>
            <a:endParaRPr kumimoji="0" lang="zh-TW" altLang="zh-TW" sz="3000" i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1683" name="物件 2"/>
          <p:cNvGraphicFramePr>
            <a:graphicFrameLocks noChangeAspect="1"/>
          </p:cNvGraphicFramePr>
          <p:nvPr/>
        </p:nvGraphicFramePr>
        <p:xfrm>
          <a:off x="900113" y="930275"/>
          <a:ext cx="5256212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9" name="方程式" r:id="rId3" imgW="2032000" imgH="444500" progId="Equation.3">
                  <p:embed/>
                </p:oleObj>
              </mc:Choice>
              <mc:Fallback>
                <p:oleObj name="方程式" r:id="rId3" imgW="2032000" imgH="44450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930275"/>
                        <a:ext cx="5256212" cy="1058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4" name="矩形 5"/>
          <p:cNvSpPr>
            <a:spLocks noChangeArrowheads="1"/>
          </p:cNvSpPr>
          <p:nvPr/>
        </p:nvSpPr>
        <p:spPr bwMode="auto">
          <a:xfrm>
            <a:off x="1588" y="213360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Initial-value Theorem</a:t>
            </a:r>
          </a:p>
        </p:txBody>
      </p:sp>
      <p:graphicFrame>
        <p:nvGraphicFramePr>
          <p:cNvPr id="71685" name="物件 6"/>
          <p:cNvGraphicFramePr>
            <a:graphicFrameLocks noChangeAspect="1"/>
          </p:cNvGraphicFramePr>
          <p:nvPr/>
        </p:nvGraphicFramePr>
        <p:xfrm>
          <a:off x="1600200" y="2205038"/>
          <a:ext cx="279082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0" name="方程式" r:id="rId5" imgW="1079500" imgH="508000" progId="Equation.3">
                  <p:embed/>
                </p:oleObj>
              </mc:Choice>
              <mc:Fallback>
                <p:oleObj name="方程式" r:id="rId5" imgW="1079500" imgH="5080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5038"/>
                        <a:ext cx="279082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物件 7"/>
          <p:cNvGraphicFramePr>
            <a:graphicFrameLocks noChangeAspect="1"/>
          </p:cNvGraphicFramePr>
          <p:nvPr/>
        </p:nvGraphicFramePr>
        <p:xfrm>
          <a:off x="1908175" y="3141663"/>
          <a:ext cx="2889250" cy="2449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1" name="方程式" r:id="rId7" imgW="1117600" imgH="1028700" progId="Equation.3">
                  <p:embed/>
                </p:oleObj>
              </mc:Choice>
              <mc:Fallback>
                <p:oleObj name="方程式" r:id="rId7" imgW="1117600" imgH="10287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141663"/>
                        <a:ext cx="2889250" cy="2449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矩形 8"/>
          <p:cNvSpPr>
            <a:spLocks noChangeArrowheads="1"/>
          </p:cNvSpPr>
          <p:nvPr/>
        </p:nvSpPr>
        <p:spPr bwMode="auto">
          <a:xfrm>
            <a:off x="0" y="5661025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Summary of Properties/Known Pairs</a:t>
            </a:r>
          </a:p>
        </p:txBody>
      </p:sp>
      <p:sp>
        <p:nvSpPr>
          <p:cNvPr id="71688" name="矩形 9"/>
          <p:cNvSpPr>
            <a:spLocks noChangeArrowheads="1"/>
          </p:cNvSpPr>
          <p:nvPr/>
        </p:nvSpPr>
        <p:spPr bwMode="auto">
          <a:xfrm>
            <a:off x="0" y="62372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7556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Tables 10.1, 10.2, p.775, 776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3375"/>
            <a:ext cx="8855075" cy="619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419" y="116632"/>
            <a:ext cx="5469869" cy="6696000"/>
          </a:xfrm>
          <a:prstGeom prst="rect">
            <a:avLst/>
          </a:prstGeom>
          <a:scene3d>
            <a:camera prst="orthographicFront">
              <a:rot lat="0" lon="0" rev="54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8300"/>
            <a:ext cx="8748712" cy="1260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0" y="295275"/>
            <a:ext cx="9144000" cy="1322388"/>
          </a:xfrm>
          <a:prstGeom prst="rect">
            <a:avLst/>
          </a:prstGeom>
        </p:spPr>
        <p:txBody>
          <a:bodyPr rIns="180000" anchor="ctr">
            <a:spAutoFit/>
          </a:bodyPr>
          <a:lstStyle/>
          <a:p>
            <a:pPr marL="2880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10.3 System Characterization with </a:t>
            </a:r>
          </a:p>
          <a:p>
            <a:pPr marL="1306800"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i="1" dirty="0">
                <a:latin typeface="Times New Roman" pitchFamily="18" charset="0"/>
                <a:ea typeface="新細明體" charset="-120"/>
                <a:cs typeface="Times New Roman" pitchFamily="18" charset="0"/>
              </a:rPr>
              <a:t>Z-Transform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0" y="4244975"/>
            <a:ext cx="9144000" cy="479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800000" lvl="2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system function, transfer function</a:t>
            </a:r>
          </a:p>
        </p:txBody>
      </p:sp>
      <p:sp>
        <p:nvSpPr>
          <p:cNvPr id="74757" name="Line 38"/>
          <p:cNvSpPr>
            <a:spLocks noChangeShapeType="1"/>
          </p:cNvSpPr>
          <p:nvPr/>
        </p:nvSpPr>
        <p:spPr bwMode="auto">
          <a:xfrm>
            <a:off x="4098925" y="3021013"/>
            <a:ext cx="16319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4758" name="文字方塊 11"/>
          <p:cNvSpPr txBox="1">
            <a:spLocks noChangeArrowheads="1"/>
          </p:cNvSpPr>
          <p:nvPr/>
        </p:nvSpPr>
        <p:spPr bwMode="auto">
          <a:xfrm>
            <a:off x="5527675" y="2205038"/>
            <a:ext cx="25034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kumimoji="0" lang="zh-TW" altLang="zh-TW" sz="2800">
                <a:latin typeface="Times New Roman" pitchFamily="18" charset="0"/>
                <a:cs typeface="Times New Roman" pitchFamily="18" charset="0"/>
              </a:rPr>
              <a:t>＊</a:t>
            </a:r>
            <a:r>
              <a:rPr kumimoji="0" lang="en-US" altLang="zh-TW" sz="2800" i="1"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9" name="Rectangle 37"/>
          <p:cNvSpPr>
            <a:spLocks noChangeArrowheads="1"/>
          </p:cNvSpPr>
          <p:nvPr/>
        </p:nvSpPr>
        <p:spPr bwMode="auto">
          <a:xfrm>
            <a:off x="2659063" y="2689225"/>
            <a:ext cx="1441450" cy="71913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 anchorCtr="1"/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0" name="文字方塊 13"/>
          <p:cNvSpPr txBox="1">
            <a:spLocks noChangeArrowheads="1"/>
          </p:cNvSpPr>
          <p:nvPr/>
        </p:nvSpPr>
        <p:spPr bwMode="auto">
          <a:xfrm>
            <a:off x="1262063" y="2205038"/>
            <a:ext cx="762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1" name="Line 38"/>
          <p:cNvSpPr>
            <a:spLocks noChangeShapeType="1"/>
          </p:cNvSpPr>
          <p:nvPr/>
        </p:nvSpPr>
        <p:spPr bwMode="auto">
          <a:xfrm>
            <a:off x="1692275" y="3024188"/>
            <a:ext cx="92075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74762" name="文字方塊 15"/>
          <p:cNvSpPr txBox="1">
            <a:spLocks noChangeArrowheads="1"/>
          </p:cNvSpPr>
          <p:nvPr/>
        </p:nvSpPr>
        <p:spPr bwMode="auto">
          <a:xfrm>
            <a:off x="1266825" y="3284538"/>
            <a:ext cx="784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3" name="文字方塊 16"/>
          <p:cNvSpPr txBox="1">
            <a:spLocks noChangeArrowheads="1"/>
          </p:cNvSpPr>
          <p:nvPr/>
        </p:nvSpPr>
        <p:spPr bwMode="auto">
          <a:xfrm>
            <a:off x="5521325" y="3284538"/>
            <a:ext cx="2205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)=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64" name="文字方塊 17"/>
          <p:cNvSpPr txBox="1">
            <a:spLocks noChangeArrowheads="1"/>
          </p:cNvSpPr>
          <p:nvPr/>
        </p:nvSpPr>
        <p:spPr bwMode="auto">
          <a:xfrm>
            <a:off x="3070225" y="3409950"/>
            <a:ext cx="82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8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kumimoji="0" lang="en-US" altLang="zh-TW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zh-TW" alt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7342632" cy="5328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3563888" y="126876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1268760"/>
                <a:ext cx="504056" cy="40011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4220344" y="2636912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0344" y="2636912"/>
                <a:ext cx="504056" cy="4001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2851428" y="4109010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𝐼𝑚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428" y="4109010"/>
                <a:ext cx="504056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3995936" y="5085184"/>
                <a:ext cx="50405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𝑅𝑒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504056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619672" y="403700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4037002"/>
                <a:ext cx="360040" cy="40011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995444" y="626925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5444" y="6269250"/>
                <a:ext cx="360040" cy="40011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3545886" y="6125234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=1.0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5886" y="6125234"/>
                <a:ext cx="1044116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591780" y="3820978"/>
                <a:ext cx="1044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𝑟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=1.0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1780" y="3820978"/>
                <a:ext cx="1044116" cy="40011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3779912" y="5621178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621178"/>
                <a:ext cx="360040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3563888" y="353294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3532946"/>
                <a:ext cx="36004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4932040" y="3777992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777992"/>
                <a:ext cx="360040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4932040" y="511172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5111724"/>
                <a:ext cx="360040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字方塊 16"/>
              <p:cNvSpPr txBox="1"/>
              <p:nvPr/>
            </p:nvSpPr>
            <p:spPr>
              <a:xfrm>
                <a:off x="4957760" y="2492896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文字方塊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760" y="2492896"/>
                <a:ext cx="360040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7236296" y="2365578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365578"/>
                <a:ext cx="473204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948264" y="5111724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5111724"/>
                <a:ext cx="473204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7092280" y="3714369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3714369"/>
                <a:ext cx="473204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文字方塊 20"/>
              <p:cNvSpPr txBox="1"/>
              <p:nvPr/>
            </p:nvSpPr>
            <p:spPr>
              <a:xfrm>
                <a:off x="7740352" y="209278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092786"/>
                <a:ext cx="432048" cy="40011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7668344" y="4757082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8344" y="4757082"/>
                <a:ext cx="432048" cy="40011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7812360" y="3382466"/>
                <a:ext cx="43204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3382466"/>
                <a:ext cx="432048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417408" y="1045048"/>
                <a:ext cx="3187040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]</m:t>
                              </m:r>
                              <m:sSubSup>
                                <m:sSubSupPr>
                                  <m:ctrlP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00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408" y="1045048"/>
                <a:ext cx="3187040" cy="439736"/>
              </a:xfrm>
              <a:prstGeom prst="rect">
                <a:avLst/>
              </a:prstGeom>
              <a:blipFill rotWithShape="1">
                <a:blip r:embed="rId22"/>
                <a:stretch>
                  <a:fillRect b="-82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5553020" y="2667324"/>
                <a:ext cx="254737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000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]</m:t>
                              </m:r>
                              <m:r>
                                <m:rPr>
                                  <m:nor/>
                                </m:rPr>
                                <a:rPr lang="zh-TW" altLang="en-US" sz="2000">
                                  <a:solidFill>
                                    <a:srgbClr val="00206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3020" y="2667324"/>
                <a:ext cx="2547372" cy="439736"/>
              </a:xfrm>
              <a:prstGeom prst="rect">
                <a:avLst/>
              </a:prstGeom>
              <a:blipFill rotWithShape="1">
                <a:blip r:embed="rId23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字方塊 25"/>
              <p:cNvSpPr txBox="1"/>
              <p:nvPr/>
            </p:nvSpPr>
            <p:spPr>
              <a:xfrm>
                <a:off x="5364088" y="4153204"/>
                <a:ext cx="3168352" cy="439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  <m:d>
                            <m:dPr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𝑗</m:t>
                                  </m:r>
                                  <m: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0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altLang="zh-TW" sz="2000" i="1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]</m:t>
                              </m:r>
                              <m:sSubSup>
                                <m:sSubSupPr>
                                  <m:ctrlPr>
                                    <a:rPr lang="zh-TW" altLang="en-US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000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𝑛</m:t>
                                  </m:r>
                                </m:sup>
                              </m:sSubSup>
                              <m:r>
                                <m:rPr>
                                  <m:nor/>
                                </m:rPr>
                                <a:rPr lang="zh-TW" altLang="en-US" sz="200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4153204"/>
                <a:ext cx="3168352" cy="439736"/>
              </a:xfrm>
              <a:prstGeom prst="rect">
                <a:avLst/>
              </a:prstGeom>
              <a:blipFill rotWithShape="1">
                <a:blip r:embed="rId24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836613"/>
            <a:ext cx="9144000" cy="1255712"/>
          </a:xfrm>
          <a:prstGeom prst="rect">
            <a:avLst/>
          </a:prstGeom>
          <a:noFill/>
        </p:spPr>
        <p:txBody>
          <a:bodyPr rIns="180000">
            <a:spAutoFit/>
          </a:bodyPr>
          <a:lstStyle/>
          <a:p>
            <a:pPr marL="1371600" lvl="1" indent="-457200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causal if and only if the 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the exterior of a circle including infinity (may extend to include the origin in some cases)</a:t>
            </a:r>
          </a:p>
        </p:txBody>
      </p:sp>
      <p:graphicFrame>
        <p:nvGraphicFramePr>
          <p:cNvPr id="75780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317674"/>
              </p:ext>
            </p:extLst>
          </p:nvPr>
        </p:nvGraphicFramePr>
        <p:xfrm>
          <a:off x="2503488" y="1989138"/>
          <a:ext cx="2843212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3" name="方程式" r:id="rId3" imgW="1206360" imgH="431640" progId="Equation.3">
                  <p:embed/>
                </p:oleObj>
              </mc:Choice>
              <mc:Fallback>
                <p:oleObj name="方程式" r:id="rId3" imgW="1206360" imgH="431640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1989138"/>
                        <a:ext cx="2843212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1" name="物件 4"/>
          <p:cNvGraphicFramePr>
            <a:graphicFrameLocks noChangeAspect="1"/>
          </p:cNvGraphicFramePr>
          <p:nvPr/>
        </p:nvGraphicFramePr>
        <p:xfrm>
          <a:off x="1643063" y="2492375"/>
          <a:ext cx="3681412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124" name="方程式" r:id="rId5" imgW="1511300" imgH="787400" progId="Equation.3">
                  <p:embed/>
                </p:oleObj>
              </mc:Choice>
              <mc:Fallback>
                <p:oleObj name="方程式" r:id="rId5" imgW="1511300" imgH="787400" progId="Equation.3">
                  <p:embed/>
                  <p:pic>
                    <p:nvPicPr>
                      <p:cNvPr id="0" name="物件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63" y="2492375"/>
                        <a:ext cx="3681412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0" y="4365625"/>
            <a:ext cx="9144000" cy="246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with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causal if and only </a:t>
            </a:r>
          </a:p>
          <a:p>
            <a:pPr marL="1371600"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if    (1)ROC is the exterior of a circle outside the 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     outermost pole including infinity</a:t>
            </a:r>
          </a:p>
          <a:p>
            <a:pPr marL="1371600" lvl="1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 smtClean="0">
                <a:solidFill>
                  <a:srgbClr val="000000"/>
                </a:solidFill>
                <a:latin typeface="Times New Roman"/>
                <a:ea typeface="標楷體"/>
              </a:rPr>
              <a:t>or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(2)order of N(z) ≤ order of D(z)</a:t>
            </a:r>
          </a:p>
          <a:p>
            <a:pPr marL="1371600" lvl="1" fontAlgn="auto">
              <a:spcBef>
                <a:spcPts val="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            H(z) finite for z 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  <a:sym typeface="Wingdings" pitchFamily="2" charset="2"/>
              </a:rPr>
              <a:t> ∞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5292080" y="2204864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right-sided</a:t>
            </a:r>
            <a:endParaRPr lang="zh-TW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 </a:t>
            </a:r>
            <a:r>
              <a:rPr kumimoji="0" lang="fr-FR" altLang="zh-TW" sz="2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(p.44 of 9.0)</a:t>
            </a:r>
            <a:endParaRPr kumimoji="0" lang="zh-TW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0" y="981075"/>
            <a:ext cx="9144000" cy="57546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right-half plane</a:t>
            </a:r>
          </a:p>
          <a:p>
            <a:pPr marL="2286000" lvl="4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right-sided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a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), causality is equivalent to its ROC being the right-half plane to the right of the rightmost pole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Anticausality</a:t>
            </a: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if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= 0,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t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&gt; 0</a:t>
            </a:r>
          </a:p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an </a:t>
            </a:r>
            <a:r>
              <a:rPr kumimoji="0" lang="en-US" altLang="zh-TW" sz="2800" kern="100" dirty="0" err="1">
                <a:solidFill>
                  <a:srgbClr val="000000"/>
                </a:solidFill>
                <a:latin typeface="Times New Roman"/>
                <a:ea typeface="標楷體"/>
              </a:rPr>
              <a:t>anticausal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system has an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s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whose ROC is a left-half plane, etc.</a:t>
            </a:r>
          </a:p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endParaRPr kumimoji="0" lang="en-US" altLang="zh-TW" sz="2800" kern="100" dirty="0">
              <a:solidFill>
                <a:srgbClr val="000000"/>
              </a:solidFill>
              <a:latin typeface="Times New Roman"/>
              <a:ea typeface="標楷體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矩形 2"/>
          <p:cNvSpPr>
            <a:spLocks noChangeArrowheads="1"/>
          </p:cNvSpPr>
          <p:nvPr/>
        </p:nvSpPr>
        <p:spPr bwMode="auto">
          <a:xfrm>
            <a:off x="0" y="133520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Causality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(p.45 </a:t>
            </a:r>
            <a:r>
              <a:rPr kumimoji="0" lang="fr-FR" altLang="zh-TW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9.0</a:t>
            </a:r>
            <a:r>
              <a:rPr kumimoji="0" lang="fr-FR" altLang="zh-TW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b="1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1844675"/>
            <a:ext cx="26289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橢圓 4"/>
          <p:cNvSpPr>
            <a:spLocks noChangeArrowheads="1"/>
          </p:cNvSpPr>
          <p:nvPr/>
        </p:nvSpPr>
        <p:spPr bwMode="auto">
          <a:xfrm>
            <a:off x="414338" y="1387475"/>
            <a:ext cx="2573337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ROC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is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 half Plane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3" name="橢圓 7"/>
          <p:cNvSpPr>
            <a:spLocks noChangeArrowheads="1"/>
          </p:cNvSpPr>
          <p:nvPr/>
        </p:nvSpPr>
        <p:spPr bwMode="auto">
          <a:xfrm>
            <a:off x="3924300" y="1022350"/>
            <a:ext cx="1871663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right-sided</a:t>
            </a:r>
            <a:r>
              <a:rPr lang="en-US" altLang="zh-TW" sz="2200" b="1">
                <a:latin typeface="Times New Roman" pitchFamily="18" charset="0"/>
                <a:cs typeface="Times New Roman" pitchFamily="18" charset="0"/>
              </a:rPr>
              <a:t> </a:t>
            </a:r>
            <a:endParaRPr lang="zh-TW" altLang="en-US" sz="2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4" name="橢圓 8"/>
          <p:cNvSpPr>
            <a:spLocks noChangeArrowheads="1"/>
          </p:cNvSpPr>
          <p:nvPr/>
        </p:nvSpPr>
        <p:spPr bwMode="auto">
          <a:xfrm>
            <a:off x="7059613" y="1103313"/>
            <a:ext cx="1184275" cy="4762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左-右雙向箭號 9"/>
          <p:cNvSpPr/>
          <p:nvPr/>
        </p:nvSpPr>
        <p:spPr>
          <a:xfrm rot="21264866">
            <a:off x="2709863" y="1228725"/>
            <a:ext cx="1149350" cy="268288"/>
          </a:xfrm>
          <a:prstGeom prst="left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向左箭號 10"/>
          <p:cNvSpPr/>
          <p:nvPr/>
        </p:nvSpPr>
        <p:spPr>
          <a:xfrm>
            <a:off x="5867400" y="1012825"/>
            <a:ext cx="865188" cy="360363"/>
          </a:xfrm>
          <a:prstGeom prst="leftArrow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marL="457200" algn="ctr">
              <a:spcBef>
                <a:spcPts val="600"/>
              </a:spcBef>
              <a:defRPr/>
            </a:pPr>
            <a:endParaRPr lang="zh-TW" altLang="en-US" sz="3500" b="1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5795963" y="1579563"/>
            <a:ext cx="97631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138" name="文字方塊 13"/>
          <p:cNvSpPr txBox="1">
            <a:spLocks noChangeArrowheads="1"/>
          </p:cNvSpPr>
          <p:nvPr/>
        </p:nvSpPr>
        <p:spPr bwMode="auto">
          <a:xfrm>
            <a:off x="6103938" y="1393825"/>
            <a:ext cx="360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/>
              <a:t>X</a:t>
            </a:r>
            <a:endParaRPr lang="zh-TW" altLang="en-US"/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315363" y="2697284"/>
            <a:ext cx="480773" cy="40011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8" name="矩形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491215" y="2708920"/>
            <a:ext cx="385041" cy="40011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矩形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75555" y="2463497"/>
            <a:ext cx="34964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65541" y="5702419"/>
            <a:ext cx="385041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06730" y="5445224"/>
            <a:ext cx="349646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zh-TW" altLang="en-US">
                <a:noFill/>
              </a:rPr>
              <a:t> </a:t>
            </a:r>
          </a:p>
        </p:txBody>
      </p:sp>
      <p:sp>
        <p:nvSpPr>
          <p:cNvPr id="48148" name="矩形 15"/>
          <p:cNvSpPr>
            <a:spLocks noChangeArrowheads="1"/>
          </p:cNvSpPr>
          <p:nvPr/>
        </p:nvSpPr>
        <p:spPr bwMode="auto">
          <a:xfrm>
            <a:off x="6892925" y="4799013"/>
            <a:ext cx="9509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altLang="zh-TW" sz="2200">
                <a:latin typeface="Times New Roman" pitchFamily="18" charset="0"/>
                <a:cs typeface="Times New Roman" pitchFamily="18" charset="0"/>
              </a:rPr>
              <a:t>Causal</a:t>
            </a:r>
            <a:endParaRPr lang="zh-TW" altLang="en-US" sz="22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𝑋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r>
                        <a:rPr lang="en-US" altLang="zh-TW" sz="2400" b="0" i="1" smtClean="0">
                          <a:latin typeface="Cambria Math"/>
                        </a:rPr>
                        <m:t>  ,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743613" cy="99501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US" altLang="zh-TW" sz="2400" b="0" i="1" smtClean="0">
                          <a:latin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altLang="zh-TW" sz="24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𝑢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3588482"/>
                <a:ext cx="3127375" cy="8486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91713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3"/>
          <p:cNvSpPr>
            <a:spLocks noChangeArrowheads="1"/>
          </p:cNvSpPr>
          <p:nvPr/>
        </p:nvSpPr>
        <p:spPr bwMode="auto">
          <a:xfrm>
            <a:off x="0" y="133519"/>
            <a:ext cx="9144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  <a:r>
              <a:rPr kumimoji="0" lang="en-US" altLang="zh-TW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p.4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 10.0)</a:t>
            </a:r>
            <a:endParaRPr kumimoji="0" lang="en-US" altLang="zh-TW" sz="2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9692"/>
            <a:ext cx="4697730" cy="2217420"/>
          </a:xfrm>
          <a:prstGeom prst="rect">
            <a:avLst/>
          </a:prstGeom>
        </p:spPr>
      </p:pic>
      <p:graphicFrame>
        <p:nvGraphicFramePr>
          <p:cNvPr id="3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03368"/>
              </p:ext>
            </p:extLst>
          </p:nvPr>
        </p:nvGraphicFramePr>
        <p:xfrm>
          <a:off x="5724128" y="2348880"/>
          <a:ext cx="2906712" cy="147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08" name="方程式" r:id="rId4" imgW="1155199" imgH="634725" progId="Equation.3">
                  <p:embed/>
                </p:oleObj>
              </mc:Choice>
              <mc:Fallback>
                <p:oleObj name="方程式" r:id="rId4" imgW="1155199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2348880"/>
                        <a:ext cx="2906712" cy="147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899592" y="3172906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-3    -2    -1      0     1      2      3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924944"/>
                <a:ext cx="360040" cy="40011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𝑧</m:t>
                    </m:r>
                  </m:oMath>
                </a14:m>
                <a:r>
                  <a:rPr lang="zh-TW" altLang="en-US" sz="2000" dirty="0" smtClean="0"/>
                  <a:t>       </a:t>
                </a:r>
                <a:r>
                  <a:rPr lang="en-US" altLang="zh-TW" sz="2000" dirty="0" smtClean="0"/>
                  <a:t>1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2000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0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20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2000" b="0" i="1" dirty="0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005064"/>
                <a:ext cx="3852428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4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矩形 1"/>
          <p:cNvSpPr>
            <a:spLocks noChangeArrowheads="1"/>
          </p:cNvSpPr>
          <p:nvPr/>
        </p:nvSpPr>
        <p:spPr bwMode="auto">
          <a:xfrm>
            <a:off x="0" y="260350"/>
            <a:ext cx="91440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Stability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81075"/>
            <a:ext cx="9144000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system is stable if and only if 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includes the unit circle</a:t>
            </a:r>
          </a:p>
          <a:p>
            <a:pPr marL="1371600" lvl="1" fontAlgn="auto">
              <a:spcBef>
                <a:spcPts val="24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Fourier Transform converges, or absolutely summable</a:t>
            </a:r>
          </a:p>
          <a:p>
            <a:pPr marL="1371600" lvl="1" indent="-457200" fontAlgn="auto">
              <a:spcBef>
                <a:spcPts val="24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A causal system with a rational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H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is stable if and only if all poles lie inside the unit circle</a:t>
            </a:r>
          </a:p>
          <a:p>
            <a:pPr marL="1800000" lvl="1" fontAlgn="auto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is outside the outermost pole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矩形 1"/>
          <p:cNvSpPr>
            <a:spLocks noChangeArrowheads="1"/>
          </p:cNvSpPr>
          <p:nvPr/>
        </p:nvSpPr>
        <p:spPr bwMode="auto">
          <a:xfrm>
            <a:off x="0" y="258763"/>
            <a:ext cx="9144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Systems Characterized by Linear Difference Equations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0" y="5732463"/>
            <a:ext cx="9144000" cy="1031875"/>
          </a:xfrm>
          <a:prstGeom prst="rect">
            <a:avLst/>
          </a:prstGeom>
          <a:noFill/>
        </p:spPr>
        <p:txBody>
          <a:bodyPr rIns="180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difference equation doesn’t specify ROC</a:t>
            </a:r>
          </a:p>
          <a:p>
            <a:pPr marL="1371600" lvl="1" fontAlgn="auto">
              <a:spcBef>
                <a:spcPts val="6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stability/causality helps to specify ROC</a:t>
            </a:r>
          </a:p>
        </p:txBody>
      </p:sp>
      <p:grpSp>
        <p:nvGrpSpPr>
          <p:cNvPr id="80900" name="群組 8"/>
          <p:cNvGrpSpPr>
            <a:grpSpLocks/>
          </p:cNvGrpSpPr>
          <p:nvPr/>
        </p:nvGrpSpPr>
        <p:grpSpPr bwMode="auto">
          <a:xfrm>
            <a:off x="0" y="1274763"/>
            <a:ext cx="9144000" cy="4530725"/>
            <a:chOff x="0" y="1274539"/>
            <a:chExt cx="9144000" cy="4530725"/>
          </a:xfrm>
        </p:grpSpPr>
        <p:graphicFrame>
          <p:nvGraphicFramePr>
            <p:cNvPr id="80901" name="物件 2"/>
            <p:cNvGraphicFramePr>
              <a:graphicFrameLocks noChangeAspect="1"/>
            </p:cNvGraphicFramePr>
            <p:nvPr/>
          </p:nvGraphicFramePr>
          <p:xfrm>
            <a:off x="1475656" y="1274539"/>
            <a:ext cx="4564063" cy="453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075" name="方程式" r:id="rId3" imgW="1765300" imgH="1905000" progId="Equation.3">
                    <p:embed/>
                  </p:oleObj>
                </mc:Choice>
                <mc:Fallback>
                  <p:oleObj name="方程式" r:id="rId3" imgW="1765300" imgH="19050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5656" y="1274539"/>
                          <a:ext cx="4564063" cy="45307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直線單箭頭接點 4"/>
            <p:cNvCxnSpPr/>
            <p:nvPr/>
          </p:nvCxnSpPr>
          <p:spPr>
            <a:xfrm>
              <a:off x="5292725" y="4436839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單箭頭接點 5"/>
            <p:cNvCxnSpPr/>
            <p:nvPr/>
          </p:nvCxnSpPr>
          <p:spPr>
            <a:xfrm>
              <a:off x="5292725" y="5241701"/>
              <a:ext cx="863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文字方塊 7"/>
            <p:cNvSpPr txBox="1"/>
            <p:nvPr/>
          </p:nvSpPr>
          <p:spPr>
            <a:xfrm>
              <a:off x="0" y="4163789"/>
              <a:ext cx="9144000" cy="13112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6120000" lvl="2" fontAlgn="auto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zeros</a:t>
              </a:r>
            </a:p>
            <a:p>
              <a:pPr marL="5760000" lvl="2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endParaRPr kumimoji="0" lang="en-US" altLang="zh-TW" sz="2600" kern="100" dirty="0">
                <a:solidFill>
                  <a:srgbClr val="000000"/>
                </a:solidFill>
                <a:latin typeface="Times New Roman"/>
                <a:ea typeface="標楷體"/>
              </a:endParaRPr>
            </a:p>
            <a:p>
              <a:pPr marL="6120000" lvl="2" fontAlgn="auto">
                <a:spcBef>
                  <a:spcPts val="0"/>
                </a:spcBef>
                <a:spcAft>
                  <a:spcPts val="0"/>
                </a:spcAft>
                <a:buSzPct val="100000"/>
                <a:defRPr/>
              </a:pPr>
              <a:r>
                <a:rPr kumimoji="0" lang="en-US" altLang="zh-TW" sz="2800" kern="100" dirty="0">
                  <a:solidFill>
                    <a:srgbClr val="000000"/>
                  </a:solidFill>
                  <a:latin typeface="Times New Roman"/>
                  <a:ea typeface="標楷體"/>
                </a:rPr>
                <a:t> poles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Interconnections of Systems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Parallel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-15875" y="3933825"/>
            <a:ext cx="91440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Cascade</a:t>
            </a:r>
          </a:p>
        </p:txBody>
      </p:sp>
      <p:grpSp>
        <p:nvGrpSpPr>
          <p:cNvPr id="81925" name="群組 4"/>
          <p:cNvGrpSpPr>
            <a:grpSpLocks/>
          </p:cNvGrpSpPr>
          <p:nvPr/>
        </p:nvGrpSpPr>
        <p:grpSpPr bwMode="auto">
          <a:xfrm>
            <a:off x="1684338" y="1628775"/>
            <a:ext cx="6991350" cy="1728788"/>
            <a:chOff x="1684806" y="1628800"/>
            <a:chExt cx="6990517" cy="1728192"/>
          </a:xfrm>
        </p:grpSpPr>
        <p:sp>
          <p:nvSpPr>
            <p:cNvPr id="81933" name="Rectangle 37"/>
            <p:cNvSpPr>
              <a:spLocks noChangeArrowheads="1"/>
            </p:cNvSpPr>
            <p:nvPr/>
          </p:nvSpPr>
          <p:spPr bwMode="auto">
            <a:xfrm>
              <a:off x="2894603" y="1628800"/>
              <a:ext cx="1440000" cy="72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4" name="Rectangle 37"/>
            <p:cNvSpPr>
              <a:spLocks noChangeArrowheads="1"/>
            </p:cNvSpPr>
            <p:nvPr/>
          </p:nvSpPr>
          <p:spPr bwMode="auto">
            <a:xfrm>
              <a:off x="2899082" y="2636992"/>
              <a:ext cx="1440000" cy="72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35" name="Line 38"/>
            <p:cNvSpPr>
              <a:spLocks noChangeShapeType="1"/>
            </p:cNvSpPr>
            <p:nvPr/>
          </p:nvSpPr>
          <p:spPr bwMode="auto">
            <a:xfrm>
              <a:off x="1684806" y="2492896"/>
              <a:ext cx="6927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6" name="Line 38"/>
            <p:cNvSpPr>
              <a:spLocks noChangeShapeType="1"/>
            </p:cNvSpPr>
            <p:nvPr/>
          </p:nvSpPr>
          <p:spPr bwMode="auto">
            <a:xfrm>
              <a:off x="4860032" y="2492896"/>
              <a:ext cx="6927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7" name="Line 38"/>
            <p:cNvSpPr>
              <a:spLocks noChangeShapeType="1"/>
            </p:cNvSpPr>
            <p:nvPr/>
          </p:nvSpPr>
          <p:spPr bwMode="auto">
            <a:xfrm>
              <a:off x="4339576" y="1988840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8" name="Line 38"/>
            <p:cNvSpPr>
              <a:spLocks noChangeShapeType="1"/>
            </p:cNvSpPr>
            <p:nvPr/>
          </p:nvSpPr>
          <p:spPr bwMode="auto">
            <a:xfrm>
              <a:off x="4338344" y="2996952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849904" y="1984277"/>
              <a:ext cx="0" cy="10219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40" name="Line 38"/>
            <p:cNvSpPr>
              <a:spLocks noChangeShapeType="1"/>
            </p:cNvSpPr>
            <p:nvPr/>
          </p:nvSpPr>
          <p:spPr bwMode="auto">
            <a:xfrm>
              <a:off x="2373367" y="1988840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41" name="Line 38"/>
            <p:cNvSpPr>
              <a:spLocks noChangeShapeType="1"/>
            </p:cNvSpPr>
            <p:nvPr/>
          </p:nvSpPr>
          <p:spPr bwMode="auto">
            <a:xfrm>
              <a:off x="2373833" y="2996952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cxnSp>
          <p:nvCxnSpPr>
            <p:cNvPr id="36" name="直線接點 35"/>
            <p:cNvCxnSpPr/>
            <p:nvPr/>
          </p:nvCxnSpPr>
          <p:spPr>
            <a:xfrm>
              <a:off x="2370524" y="1984277"/>
              <a:ext cx="0" cy="101882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943" name="文字方塊 36"/>
            <p:cNvSpPr txBox="1">
              <a:spLocks noChangeArrowheads="1"/>
            </p:cNvSpPr>
            <p:nvPr/>
          </p:nvSpPr>
          <p:spPr bwMode="auto">
            <a:xfrm>
              <a:off x="5868144" y="2217497"/>
              <a:ext cx="280717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)=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)+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1926" name="群組 45"/>
          <p:cNvGrpSpPr>
            <a:grpSpLocks/>
          </p:cNvGrpSpPr>
          <p:nvPr/>
        </p:nvGrpSpPr>
        <p:grpSpPr bwMode="auto">
          <a:xfrm>
            <a:off x="1368425" y="4941888"/>
            <a:ext cx="7405688" cy="719137"/>
            <a:chOff x="1368280" y="5157192"/>
            <a:chExt cx="7405794" cy="720000"/>
          </a:xfrm>
        </p:grpSpPr>
        <p:sp>
          <p:nvSpPr>
            <p:cNvPr id="81927" name="Rectangle 37"/>
            <p:cNvSpPr>
              <a:spLocks noChangeArrowheads="1"/>
            </p:cNvSpPr>
            <p:nvPr/>
          </p:nvSpPr>
          <p:spPr bwMode="auto">
            <a:xfrm>
              <a:off x="1998192" y="5157192"/>
              <a:ext cx="1440000" cy="72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28" name="Rectangle 37"/>
            <p:cNvSpPr>
              <a:spLocks noChangeArrowheads="1"/>
            </p:cNvSpPr>
            <p:nvPr/>
          </p:nvSpPr>
          <p:spPr bwMode="auto">
            <a:xfrm>
              <a:off x="3942248" y="5157192"/>
              <a:ext cx="1440000" cy="72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929" name="Line 38"/>
            <p:cNvSpPr>
              <a:spLocks noChangeShapeType="1"/>
            </p:cNvSpPr>
            <p:nvPr/>
          </p:nvSpPr>
          <p:spPr bwMode="auto">
            <a:xfrm>
              <a:off x="1368280" y="5517232"/>
              <a:ext cx="6297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0" name="Line 38"/>
            <p:cNvSpPr>
              <a:spLocks noChangeShapeType="1"/>
            </p:cNvSpPr>
            <p:nvPr/>
          </p:nvSpPr>
          <p:spPr bwMode="auto">
            <a:xfrm>
              <a:off x="5382408" y="5517232"/>
              <a:ext cx="62975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1" name="Line 38"/>
            <p:cNvSpPr>
              <a:spLocks noChangeShapeType="1"/>
            </p:cNvSpPr>
            <p:nvPr/>
          </p:nvSpPr>
          <p:spPr bwMode="auto">
            <a:xfrm>
              <a:off x="3421792" y="5517232"/>
              <a:ext cx="52045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932" name="文字方塊 42"/>
            <p:cNvSpPr txBox="1">
              <a:spLocks noChangeArrowheads="1"/>
            </p:cNvSpPr>
            <p:nvPr/>
          </p:nvSpPr>
          <p:spPr bwMode="auto">
            <a:xfrm>
              <a:off x="6228184" y="5217325"/>
              <a:ext cx="254589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)=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800" baseline="-25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800" i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Interconnections of Systems</a:t>
            </a:r>
            <a:endParaRPr kumimoji="0" lang="zh-TW" altLang="zh-TW" sz="3000" i="1" baseline="-250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Feedback</a:t>
            </a:r>
          </a:p>
        </p:txBody>
      </p:sp>
      <p:grpSp>
        <p:nvGrpSpPr>
          <p:cNvPr id="82948" name="群組 3"/>
          <p:cNvGrpSpPr>
            <a:grpSpLocks/>
          </p:cNvGrpSpPr>
          <p:nvPr/>
        </p:nvGrpSpPr>
        <p:grpSpPr bwMode="auto">
          <a:xfrm>
            <a:off x="1908175" y="1700213"/>
            <a:ext cx="5986463" cy="2376487"/>
            <a:chOff x="1907704" y="1700929"/>
            <a:chExt cx="5987465" cy="2376143"/>
          </a:xfrm>
        </p:grpSpPr>
        <p:cxnSp>
          <p:nvCxnSpPr>
            <p:cNvPr id="28703" name="直線單箭頭接點 28702"/>
            <p:cNvCxnSpPr/>
            <p:nvPr/>
          </p:nvCxnSpPr>
          <p:spPr>
            <a:xfrm>
              <a:off x="1907704" y="2192983"/>
              <a:ext cx="1079681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單箭頭接點 65"/>
            <p:cNvCxnSpPr/>
            <p:nvPr/>
          </p:nvCxnSpPr>
          <p:spPr>
            <a:xfrm>
              <a:off x="2703175" y="2192983"/>
              <a:ext cx="158141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52" name="文字方塊 28706"/>
            <p:cNvSpPr txBox="1">
              <a:spLocks noChangeArrowheads="1"/>
            </p:cNvSpPr>
            <p:nvPr/>
          </p:nvSpPr>
          <p:spPr bwMode="auto">
            <a:xfrm>
              <a:off x="2843808" y="1700929"/>
              <a:ext cx="35779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53" name="文字方塊 68"/>
            <p:cNvSpPr txBox="1">
              <a:spLocks noChangeArrowheads="1"/>
            </p:cNvSpPr>
            <p:nvPr/>
          </p:nvSpPr>
          <p:spPr bwMode="auto">
            <a:xfrm>
              <a:off x="2771800" y="2216598"/>
              <a:ext cx="49244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400">
                  <a:latin typeface="Times New Roman" pitchFamily="18" charset="0"/>
                  <a:cs typeface="Times New Roman" pitchFamily="18" charset="0"/>
                </a:rPr>
                <a:t>－</a:t>
              </a:r>
            </a:p>
          </p:txBody>
        </p:sp>
        <p:sp>
          <p:nvSpPr>
            <p:cNvPr id="82954" name="橢圓 28708"/>
            <p:cNvSpPr>
              <a:spLocks noChangeArrowheads="1"/>
            </p:cNvSpPr>
            <p:nvPr/>
          </p:nvSpPr>
          <p:spPr bwMode="auto">
            <a:xfrm>
              <a:off x="3131840" y="1904758"/>
              <a:ext cx="540000" cy="5400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marL="4572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>
                <a:spcBef>
                  <a:spcPts val="600"/>
                </a:spcBef>
              </a:pPr>
              <a:endParaRPr kumimoji="0" lang="zh-TW" altLang="en-US" sz="2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2955" name="文字方塊 28709"/>
            <p:cNvSpPr txBox="1">
              <a:spLocks noChangeArrowheads="1"/>
            </p:cNvSpPr>
            <p:nvPr/>
          </p:nvSpPr>
          <p:spPr bwMode="auto">
            <a:xfrm>
              <a:off x="3119646" y="1966051"/>
              <a:ext cx="540000" cy="384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zh-TW" altLang="en-US" sz="2400" b="1">
                  <a:latin typeface="Times New Roman" pitchFamily="18" charset="0"/>
                  <a:cs typeface="Times New Roman" pitchFamily="18" charset="0"/>
                </a:rPr>
                <a:t>＋</a:t>
              </a:r>
            </a:p>
          </p:txBody>
        </p:sp>
        <p:cxnSp>
          <p:nvCxnSpPr>
            <p:cNvPr id="28713" name="直線接點 28712"/>
            <p:cNvCxnSpPr/>
            <p:nvPr/>
          </p:nvCxnSpPr>
          <p:spPr>
            <a:xfrm>
              <a:off x="3898762" y="2192983"/>
              <a:ext cx="6636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57" name="文字方塊 28713"/>
            <p:cNvSpPr txBox="1">
              <a:spLocks noChangeArrowheads="1"/>
            </p:cNvSpPr>
            <p:nvPr/>
          </p:nvSpPr>
          <p:spPr bwMode="auto">
            <a:xfrm>
              <a:off x="4561140" y="1831841"/>
              <a:ext cx="1440000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7" name="直線單箭頭接點 76"/>
            <p:cNvCxnSpPr/>
            <p:nvPr/>
          </p:nvCxnSpPr>
          <p:spPr>
            <a:xfrm>
              <a:off x="6007315" y="2194570"/>
              <a:ext cx="8923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線單箭頭接點 77"/>
            <p:cNvCxnSpPr/>
            <p:nvPr/>
          </p:nvCxnSpPr>
          <p:spPr>
            <a:xfrm>
              <a:off x="6588437" y="2194570"/>
              <a:ext cx="130673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960" name="文字方塊 80"/>
            <p:cNvSpPr txBox="1">
              <a:spLocks noChangeArrowheads="1"/>
            </p:cNvSpPr>
            <p:nvPr/>
          </p:nvSpPr>
          <p:spPr bwMode="auto">
            <a:xfrm>
              <a:off x="4562272" y="3357072"/>
              <a:ext cx="1440000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 anchorCtr="1"/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algn="ctr" eaLnBrk="1" hangingPunct="1"/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kumimoji="0" lang="en-US" altLang="zh-TW" sz="2400" baseline="-25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kumimoji="0" lang="en-US" altLang="zh-TW" sz="2400" i="1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kumimoji="0" lang="en-US" altLang="zh-TW" sz="2400">
                  <a:latin typeface="Times New Roman" pitchFamily="18" charset="0"/>
                  <a:cs typeface="Times New Roman" pitchFamily="18" charset="0"/>
                </a:rPr>
                <a:t>)</a:t>
              </a:r>
              <a:endParaRPr kumimoji="0" lang="zh-TW" alt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直線接點 82"/>
            <p:cNvCxnSpPr/>
            <p:nvPr/>
          </p:nvCxnSpPr>
          <p:spPr>
            <a:xfrm>
              <a:off x="3384326" y="3716762"/>
              <a:ext cx="117494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18" name="直線單箭頭接點 28717"/>
            <p:cNvCxnSpPr/>
            <p:nvPr/>
          </p:nvCxnSpPr>
          <p:spPr>
            <a:xfrm flipV="1">
              <a:off x="3395441" y="2445358"/>
              <a:ext cx="0" cy="126029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20" name="直線接點 28719"/>
            <p:cNvCxnSpPr/>
            <p:nvPr/>
          </p:nvCxnSpPr>
          <p:spPr>
            <a:xfrm>
              <a:off x="7231483" y="2194570"/>
              <a:ext cx="0" cy="1530128"/>
            </a:xfrm>
            <a:prstGeom prst="line">
              <a:avLst/>
            </a:prstGeom>
            <a:ln w="19050">
              <a:solidFill>
                <a:schemeClr val="tx1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接點 89"/>
            <p:cNvCxnSpPr/>
            <p:nvPr/>
          </p:nvCxnSpPr>
          <p:spPr>
            <a:xfrm>
              <a:off x="6013666" y="3716762"/>
              <a:ext cx="1224168" cy="0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82949" name="物件 28721"/>
          <p:cNvGraphicFramePr>
            <a:graphicFrameLocks noChangeAspect="1"/>
          </p:cNvGraphicFramePr>
          <p:nvPr/>
        </p:nvGraphicFramePr>
        <p:xfrm>
          <a:off x="2916238" y="4724400"/>
          <a:ext cx="3576637" cy="114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5" name="方程式" r:id="rId3" imgW="1384300" imgH="482600" progId="Equation.3">
                  <p:embed/>
                </p:oleObj>
              </mc:Choice>
              <mc:Fallback>
                <p:oleObj name="方程式" r:id="rId3" imgW="1384300" imgH="482600" progId="Equation.3">
                  <p:embed/>
                  <p:pic>
                    <p:nvPicPr>
                      <p:cNvPr id="0" name="物件 287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724400"/>
                        <a:ext cx="3576637" cy="114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矩形 1"/>
          <p:cNvSpPr>
            <a:spLocks noChangeArrowheads="1"/>
          </p:cNvSpPr>
          <p:nvPr/>
        </p:nvSpPr>
        <p:spPr bwMode="auto">
          <a:xfrm>
            <a:off x="-1588" y="260350"/>
            <a:ext cx="9144001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SzPct val="70000"/>
              <a:buFont typeface="Wingdings" pitchFamily="2" charset="2"/>
              <a:buChar char="l"/>
            </a:pPr>
            <a:r>
              <a:rPr kumimoji="0" lang="fr-FR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Block Diagram Representation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0" y="90805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Example:</a:t>
            </a:r>
          </a:p>
        </p:txBody>
      </p:sp>
      <p:graphicFrame>
        <p:nvGraphicFramePr>
          <p:cNvPr id="83972" name="物件 5"/>
          <p:cNvGraphicFramePr>
            <a:graphicFrameLocks noChangeAspect="1"/>
          </p:cNvGraphicFramePr>
          <p:nvPr/>
        </p:nvGraphicFramePr>
        <p:xfrm>
          <a:off x="1438275" y="1484313"/>
          <a:ext cx="4646613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6" name="方程式" r:id="rId3" imgW="2032000" imgH="444500" progId="Equation.3">
                  <p:embed/>
                </p:oleObj>
              </mc:Choice>
              <mc:Fallback>
                <p:oleObj name="方程式" r:id="rId3" imgW="2032000" imgH="444500" progId="Equation.3">
                  <p:embed/>
                  <p:pic>
                    <p:nvPicPr>
                      <p:cNvPr id="0" name="物件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8275" y="1484313"/>
                        <a:ext cx="4646613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3" name="物件 6"/>
          <p:cNvGraphicFramePr>
            <a:graphicFrameLocks noChangeAspect="1"/>
          </p:cNvGraphicFramePr>
          <p:nvPr/>
        </p:nvGraphicFramePr>
        <p:xfrm>
          <a:off x="1547813" y="2276475"/>
          <a:ext cx="6415087" cy="34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17" name="方程式" r:id="rId5" imgW="2895600" imgH="1676400" progId="Equation.3">
                  <p:embed/>
                </p:oleObj>
              </mc:Choice>
              <mc:Fallback>
                <p:oleObj name="方程式" r:id="rId5" imgW="2895600" imgH="16764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76475"/>
                        <a:ext cx="6415087" cy="342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578643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direct form, cascade form, parallel form</a:t>
            </a:r>
          </a:p>
        </p:txBody>
      </p:sp>
      <p:sp>
        <p:nvSpPr>
          <p:cNvPr id="83975" name="矩形 8"/>
          <p:cNvSpPr>
            <a:spLocks noChangeArrowheads="1"/>
          </p:cNvSpPr>
          <p:nvPr/>
        </p:nvSpPr>
        <p:spPr bwMode="auto">
          <a:xfrm>
            <a:off x="0" y="6237288"/>
            <a:ext cx="914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371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24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 Fig. 10.20, p.787 of 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34925"/>
            <a:ext cx="4664075" cy="676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2"/>
          <p:cNvSpPr>
            <a:spLocks noChangeArrowheads="1"/>
          </p:cNvSpPr>
          <p:nvPr/>
        </p:nvSpPr>
        <p:spPr bwMode="auto">
          <a:xfrm>
            <a:off x="0" y="188823"/>
            <a:ext cx="9144000" cy="90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32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8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tabLst>
                <a:tab pos="533400" algn="l"/>
              </a:tabLst>
              <a:defRPr sz="24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tabLst>
                <a:tab pos="533400" algn="l"/>
              </a:tabLst>
              <a:defRPr sz="2000">
                <a:solidFill>
                  <a:schemeClr val="tx1"/>
                </a:solidFill>
                <a:latin typeface="Calibri" pitchFamily="34" charset="0"/>
                <a:ea typeface="新細明體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kumimoji="0" lang="en-US" altLang="zh-TW" sz="4000" b="1" u="sng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Laplace </a:t>
            </a:r>
            <a:r>
              <a:rPr kumimoji="0" lang="en-US" altLang="zh-TW" sz="40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Transform</a:t>
            </a:r>
            <a:r>
              <a:rPr kumimoji="0" lang="en-US" altLang="zh-TW" sz="4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zh-TW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(p.5 of 9.0</a:t>
            </a:r>
            <a:r>
              <a:rPr kumimoji="0" lang="en-US" altLang="zh-TW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altLang="zh-TW" sz="2600" u="sng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84313"/>
            <a:ext cx="6572250" cy="324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5229200"/>
            <a:ext cx="6120680" cy="1289520"/>
          </a:xfrm>
          <a:prstGeom prst="rect">
            <a:avLst/>
          </a:prstGeom>
          <a:blipFill rotWithShape="1">
            <a:blip r:embed="rId3"/>
            <a:stretch>
              <a:fillRect l="-797" b="-4265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cxnSp>
        <p:nvCxnSpPr>
          <p:cNvPr id="4" name="直線接點 3"/>
          <p:cNvCxnSpPr/>
          <p:nvPr/>
        </p:nvCxnSpPr>
        <p:spPr>
          <a:xfrm flipH="1">
            <a:off x="4716463" y="6129338"/>
            <a:ext cx="215900" cy="2159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矩形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60035" y="3477862"/>
            <a:ext cx="495200" cy="400110"/>
          </a:xfrm>
          <a:prstGeom prst="rect">
            <a:avLst/>
          </a:prstGeom>
          <a:blipFill rotWithShape="1">
            <a:blip r:embed="rId4"/>
            <a:stretch>
              <a:fillRect b="-1538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9" name="矩形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5288" y="3480420"/>
            <a:ext cx="489236" cy="400110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0" name="矩形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475656" y="3573016"/>
            <a:ext cx="495200" cy="400110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94340" y="3212976"/>
            <a:ext cx="399340" cy="400110"/>
          </a:xfrm>
          <a:prstGeom prst="rect">
            <a:avLst/>
          </a:prstGeom>
          <a:blipFill rotWithShape="1"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8" name="矩形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367333" y="1628800"/>
            <a:ext cx="526939" cy="400110"/>
          </a:xfrm>
          <a:prstGeom prst="rect">
            <a:avLst/>
          </a:prstGeom>
          <a:blipFill rotWithShape="1">
            <a:blip r:embed="rId8"/>
            <a:stretch>
              <a:fillRect b="-12121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矩形 1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95736" y="4509120"/>
            <a:ext cx="1192571" cy="400110"/>
          </a:xfrm>
          <a:prstGeom prst="rect">
            <a:avLst/>
          </a:prstGeom>
          <a:blipFill rotWithShape="1">
            <a:blip r:embed="rId9"/>
            <a:stretch>
              <a:fillRect b="-1384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1" name="矩形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43258" y="4244607"/>
            <a:ext cx="542008" cy="400110"/>
          </a:xfrm>
          <a:prstGeom prst="rect">
            <a:avLst/>
          </a:prstGeom>
          <a:blipFill rotWithShape="1"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/>
              <p:cNvSpPr txBox="1"/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𝑗</m:t>
                      </m:r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TW" altLang="en-US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𝜔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044" y="4365104"/>
                <a:ext cx="1440160" cy="430887"/>
              </a:xfrm>
              <a:prstGeom prst="rect">
                <a:avLst/>
              </a:prstGeom>
              <a:blipFill rotWithShape="1">
                <a:blip r:embed="rId16"/>
                <a:stretch>
                  <a:fillRect b="-1408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)]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12776"/>
                <a:ext cx="1146718" cy="430887"/>
              </a:xfrm>
              <a:prstGeom prst="rect">
                <a:avLst/>
              </a:prstGeom>
              <a:blipFill rotWithShape="1">
                <a:blip r:embed="rId17"/>
                <a:stretch>
                  <a:fillRect r="-4787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𝑋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zh-TW" altLang="en-US" sz="2200" b="0" i="1" smtClean="0">
                              <a:latin typeface="Cambria Math"/>
                            </a:rPr>
                            <m:t>𝜔</m:t>
                          </m:r>
                          <m:r>
                            <a:rPr lang="en-US" altLang="zh-TW" sz="22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341929"/>
                <a:ext cx="1707684" cy="430887"/>
              </a:xfrm>
              <a:prstGeom prst="rect">
                <a:avLst/>
              </a:prstGeom>
              <a:blipFill rotWithShape="1">
                <a:blip r:embed="rId18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1197913"/>
                <a:ext cx="1800200" cy="430887"/>
              </a:xfrm>
              <a:prstGeom prst="rect">
                <a:avLst/>
              </a:prstGeom>
              <a:blipFill rotWithShape="1">
                <a:blip r:embed="rId19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6272" y="1149400"/>
                <a:ext cx="1800200" cy="430887"/>
              </a:xfrm>
              <a:prstGeom prst="rect">
                <a:avLst/>
              </a:prstGeom>
              <a:blipFill rotWithShape="1">
                <a:blip r:embed="rId20"/>
                <a:stretch>
                  <a:fillRect r="-2365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𝐹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𝑥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sz="2200" b="0" i="1" smtClean="0">
                                      <a:solidFill>
                                        <a:srgbClr val="002060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en-US" altLang="zh-TW" sz="22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d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6872"/>
                <a:ext cx="1800200" cy="430887"/>
              </a:xfrm>
              <a:prstGeom prst="rect">
                <a:avLst/>
              </a:prstGeom>
              <a:blipFill rotWithShape="1">
                <a:blip r:embed="rId21"/>
                <a:stretch>
                  <a:fillRect r="-2373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86019" name="矩形 2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10.4 Unilateral Z-Transform</a:t>
            </a:r>
          </a:p>
        </p:txBody>
      </p:sp>
      <p:graphicFrame>
        <p:nvGraphicFramePr>
          <p:cNvPr id="86020" name="物件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610915"/>
              </p:ext>
            </p:extLst>
          </p:nvPr>
        </p:nvGraphicFramePr>
        <p:xfrm>
          <a:off x="898525" y="1296988"/>
          <a:ext cx="7410450" cy="224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92" name="方程式" r:id="rId3" imgW="2768400" imgH="914400" progId="Equation.3">
                  <p:embed/>
                </p:oleObj>
              </mc:Choice>
              <mc:Fallback>
                <p:oleObj name="方程式" r:id="rId3" imgW="2768400" imgH="914400" progId="Equation.3">
                  <p:embed/>
                  <p:pic>
                    <p:nvPicPr>
                      <p:cNvPr id="0" name="物件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8525" y="1296988"/>
                        <a:ext cx="7410450" cy="2241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0" y="3743325"/>
            <a:ext cx="9144000" cy="2940050"/>
          </a:xfrm>
          <a:prstGeom prst="rect">
            <a:avLst/>
          </a:prstGeom>
          <a:noFill/>
        </p:spPr>
        <p:txBody>
          <a:bodyPr rIns="144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]} = </a:t>
            </a:r>
            <a:r>
              <a:rPr kumimoji="0" lang="en-US" altLang="zh-TW" sz="2800" i="1" kern="100" dirty="0" err="1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i="1" kern="100" baseline="-25000" dirty="0" err="1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{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]}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for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= 0,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0, 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ROC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</a:t>
            </a:r>
            <a:r>
              <a:rPr kumimoji="0" lang="en-US" altLang="zh-TW" sz="2800" i="1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u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is always the exterior of a circle including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∞ </a:t>
            </a:r>
          </a:p>
          <a:p>
            <a:pPr marL="1371600" lvl="1" fontAlgn="auto">
              <a:spcBef>
                <a:spcPts val="18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≤ degree of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D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(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) (converged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z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= ∞)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1322388"/>
            <a:ext cx="9144000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 Delay Property (different from bilateral case)</a:t>
            </a:r>
          </a:p>
        </p:txBody>
      </p:sp>
      <p:sp>
        <p:nvSpPr>
          <p:cNvPr id="6" name="矩形 5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87044" name="矩形 6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10.4 Unilateral Z-Transform</a:t>
            </a:r>
          </a:p>
        </p:txBody>
      </p:sp>
      <p:graphicFrame>
        <p:nvGraphicFramePr>
          <p:cNvPr id="87045" name="物件 7"/>
          <p:cNvGraphicFramePr>
            <a:graphicFrameLocks noChangeAspect="1"/>
          </p:cNvGraphicFramePr>
          <p:nvPr/>
        </p:nvGraphicFramePr>
        <p:xfrm>
          <a:off x="1576388" y="1916113"/>
          <a:ext cx="670083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8" name="方程式" r:id="rId3" imgW="2590800" imgH="1181100" progId="Equation.3">
                  <p:embed/>
                </p:oleObj>
              </mc:Choice>
              <mc:Fallback>
                <p:oleObj name="方程式" r:id="rId3" imgW="2590800" imgH="1181100" progId="Equation.3">
                  <p:embed/>
                  <p:pic>
                    <p:nvPicPr>
                      <p:cNvPr id="0" name="物件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388" y="1916113"/>
                        <a:ext cx="6700837" cy="2808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0" y="4995863"/>
            <a:ext cx="9144000" cy="954087"/>
          </a:xfrm>
          <a:prstGeom prst="rect">
            <a:avLst/>
          </a:prstGeom>
          <a:noFill/>
        </p:spPr>
        <p:txBody>
          <a:bodyPr rIns="144000"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Time Advance Property (different from bilateral case)</a:t>
            </a:r>
          </a:p>
        </p:txBody>
      </p:sp>
      <p:graphicFrame>
        <p:nvGraphicFramePr>
          <p:cNvPr id="87047" name="物件 9"/>
          <p:cNvGraphicFramePr>
            <a:graphicFrameLocks noChangeAspect="1"/>
          </p:cNvGraphicFramePr>
          <p:nvPr/>
        </p:nvGraphicFramePr>
        <p:xfrm>
          <a:off x="2120900" y="5919788"/>
          <a:ext cx="4467225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9" name="方程式" r:id="rId5" imgW="1726451" imgH="253890" progId="Equation.3">
                  <p:embed/>
                </p:oleObj>
              </mc:Choice>
              <mc:Fallback>
                <p:oleObj name="方程式" r:id="rId5" imgW="1726451" imgH="253890" progId="Equation.3">
                  <p:embed/>
                  <p:pic>
                    <p:nvPicPr>
                      <p:cNvPr id="0" name="物件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900" y="5919788"/>
                        <a:ext cx="4467225" cy="604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矩形 2"/>
          <p:cNvSpPr>
            <a:spLocks noChangeArrowheads="1"/>
          </p:cNvSpPr>
          <p:nvPr/>
        </p:nvSpPr>
        <p:spPr bwMode="auto">
          <a:xfrm>
            <a:off x="0" y="239713"/>
            <a:ext cx="9144000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179388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35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 Delay Property/Time Advance Property</a:t>
            </a:r>
            <a:endParaRPr kumimoji="0" lang="en-US" altLang="zh-TW" sz="35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7776972" cy="396044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1520" y="255561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-2    -1    0     1    2     3    4    5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1043609" y="4077072"/>
                <a:ext cx="2434128" cy="31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1450" b="0" i="1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zh-TW" altLang="en-US" sz="145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9" y="4077072"/>
                <a:ext cx="2434128" cy="3179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51520" y="1268760"/>
                <a:ext cx="8227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68760"/>
                <a:ext cx="822789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2222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69214" y="1700808"/>
                <a:ext cx="1358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214" y="1700808"/>
                <a:ext cx="135877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3290441" y="2484596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41" y="2484596"/>
                <a:ext cx="37459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3290441" y="3006328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0441" y="3006328"/>
                <a:ext cx="374590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字方塊 12"/>
          <p:cNvSpPr txBox="1"/>
          <p:nvPr/>
        </p:nvSpPr>
        <p:spPr>
          <a:xfrm>
            <a:off x="297240" y="32756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-1     0    1     2    3     4    5    6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044000" y="4814890"/>
                <a:ext cx="2246832" cy="310150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dirty="0" smtClean="0"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smtClean="0"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dirty="0" smtClean="0"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00" b="0" i="1" dirty="0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b="0" i="1" dirty="0" smtClean="0">
                            <a:latin typeface="Cambria Math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zh-TW" altLang="en-US" sz="1400" dirty="0" smtClean="0"/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00" i="1" dirty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00" i="1" dirty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00" i="1" dirty="0">
                            <a:latin typeface="Cambria Math"/>
                          </a:rPr>
                          <m:t>−</m:t>
                        </m:r>
                        <m:r>
                          <a:rPr lang="en-US" altLang="zh-TW" sz="1400" b="0" i="1" dirty="0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zh-TW" altLang="en-US" sz="1400" dirty="0"/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000" y="4814890"/>
                <a:ext cx="2246832" cy="3101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626634" y="4795480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634" y="4795480"/>
                <a:ext cx="34496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3814728" y="4787860"/>
                <a:ext cx="1189320" cy="369332"/>
              </a:xfrm>
              <a:prstGeom prst="rect">
                <a:avLst/>
              </a:prstGeom>
              <a:ln w="12700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  <m:sup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en-US" altLang="zh-TW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</m:e>
                        <m:sub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4728" y="4787860"/>
                <a:ext cx="118932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>
            <a:off x="3347864" y="4972526"/>
            <a:ext cx="360040" cy="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3419872" y="4139788"/>
                <a:ext cx="8172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𝑍</m:t>
                              </m:r>
                            </m:e>
                          </m:d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4139788"/>
                <a:ext cx="817211" cy="36933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4941422" y="1815207"/>
                <a:ext cx="82278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i="1">
                          <a:solidFill>
                            <a:prstClr val="black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422" y="1815207"/>
                <a:ext cx="822789" cy="461665"/>
              </a:xfrm>
              <a:prstGeom prst="rect">
                <a:avLst/>
              </a:prstGeom>
              <a:blipFill rotWithShape="1">
                <a:blip r:embed="rId12"/>
                <a:stretch>
                  <a:fillRect r="-1481"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605718" y="1815206"/>
                <a:ext cx="135877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[</m:t>
                      </m:r>
                      <m:r>
                        <a:rPr lang="en-US" altLang="zh-TW" sz="240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+1</m:t>
                      </m:r>
                      <m:r>
                        <a:rPr lang="en-US" altLang="zh-TW" sz="2400" i="1">
                          <a:solidFill>
                            <a:srgbClr val="FF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718" y="1815206"/>
                <a:ext cx="1358770" cy="461665"/>
              </a:xfrm>
              <a:prstGeom prst="rect">
                <a:avLst/>
              </a:prstGeom>
              <a:blipFill rotWithShape="1">
                <a:blip r:embed="rId13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7740352" y="248360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483604"/>
                <a:ext cx="374590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矩形 22"/>
              <p:cNvSpPr/>
              <p:nvPr/>
            </p:nvSpPr>
            <p:spPr>
              <a:xfrm>
                <a:off x="7740352" y="3203684"/>
                <a:ext cx="37459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矩形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3203684"/>
                <a:ext cx="374590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文字方塊 23"/>
          <p:cNvSpPr txBox="1"/>
          <p:nvPr/>
        </p:nvSpPr>
        <p:spPr>
          <a:xfrm>
            <a:off x="6146794" y="2699628"/>
            <a:ext cx="15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0   1    2   3    4  </a:t>
            </a:r>
            <a:endParaRPr lang="zh-TW" altLang="en-US" dirty="0"/>
          </a:p>
        </p:txBody>
      </p:sp>
      <p:sp>
        <p:nvSpPr>
          <p:cNvPr id="25" name="文字方塊 24"/>
          <p:cNvSpPr txBox="1"/>
          <p:nvPr/>
        </p:nvSpPr>
        <p:spPr>
          <a:xfrm>
            <a:off x="6073120" y="3416280"/>
            <a:ext cx="1595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-1   0    1   2    3  </a:t>
            </a:r>
            <a:endParaRPr lang="zh-TW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061142" y="4170566"/>
                <a:ext cx="344966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i="1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142" y="4170566"/>
                <a:ext cx="344966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字方塊 26"/>
              <p:cNvSpPr txBox="1"/>
              <p:nvPr/>
            </p:nvSpPr>
            <p:spPr>
              <a:xfrm>
                <a:off x="6467068" y="4178950"/>
                <a:ext cx="1584284" cy="31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−4</m:t>
                        </m:r>
                      </m:sup>
                    </m:sSup>
                  </m:oMath>
                </a14:m>
                <a:endParaRPr lang="zh-TW" altLang="en-US" sz="145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文字方塊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68" y="4178950"/>
                <a:ext cx="1584284" cy="317972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文字方塊 27"/>
              <p:cNvSpPr txBox="1"/>
              <p:nvPr/>
            </p:nvSpPr>
            <p:spPr>
              <a:xfrm>
                <a:off x="6467068" y="4983236"/>
                <a:ext cx="1584284" cy="31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45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1450" i="1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zh-TW" altLang="en-US" sz="145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145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n-US" altLang="zh-TW" sz="145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−3</m:t>
                        </m:r>
                      </m:sup>
                    </m:sSup>
                  </m:oMath>
                </a14:m>
                <a:endParaRPr lang="zh-TW" altLang="en-US" sz="145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8" name="文字方塊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068" y="4983236"/>
                <a:ext cx="1584284" cy="317972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5829155" y="5435932"/>
                <a:ext cx="7700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𝑧𝑥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155" y="5435932"/>
                <a:ext cx="770019" cy="369332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矩形 29"/>
              <p:cNvSpPr/>
              <p:nvPr/>
            </p:nvSpPr>
            <p:spPr>
              <a:xfrm>
                <a:off x="8011533" y="4098558"/>
                <a:ext cx="8222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𝑋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𝑧</m:t>
                          </m:r>
                          <m:r>
                            <a:rPr lang="en-US" altLang="zh-TW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𝑢</m:t>
                          </m:r>
                        </m:sub>
                      </m:sSub>
                    </m:oMath>
                  </m:oMathPara>
                </a14:m>
                <a:endParaRPr lang="zh-TW" alt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0" name="矩形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1533" y="4098558"/>
                <a:ext cx="822276" cy="369332"/>
              </a:xfrm>
              <a:prstGeom prst="rect">
                <a:avLst/>
              </a:prstGeom>
              <a:blipFill rotWithShape="1">
                <a:blip r:embed="rId20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9388" y="363538"/>
            <a:ext cx="8748712" cy="720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prstClr val="white"/>
              </a:solidFill>
            </a:endParaRPr>
          </a:p>
        </p:txBody>
      </p:sp>
      <p:sp>
        <p:nvSpPr>
          <p:cNvPr id="89091" name="矩形 3"/>
          <p:cNvSpPr>
            <a:spLocks noChangeArrowheads="1"/>
          </p:cNvSpPr>
          <p:nvPr/>
        </p:nvSpPr>
        <p:spPr bwMode="auto">
          <a:xfrm>
            <a:off x="0" y="333375"/>
            <a:ext cx="91440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287338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3" eaLnBrk="1" hangingPunct="1"/>
            <a:r>
              <a:rPr kumimoji="0" lang="en-US" altLang="zh-TW" sz="40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10.4 Unilateral Z-Transform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0" y="1322388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indent="-457200" fontAlgn="auto">
              <a:spcBef>
                <a:spcPts val="1200"/>
              </a:spcBef>
              <a:spcAft>
                <a:spcPts val="0"/>
              </a:spcAft>
              <a:buSzPct val="100000"/>
              <a:buFont typeface="Arial" pitchFamily="34" charset="0"/>
              <a:buChar char="–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Convolution Property</a:t>
            </a:r>
          </a:p>
        </p:txBody>
      </p:sp>
      <p:graphicFrame>
        <p:nvGraphicFramePr>
          <p:cNvPr id="89093" name="物件 6"/>
          <p:cNvGraphicFramePr>
            <a:graphicFrameLocks noChangeAspect="1"/>
          </p:cNvGraphicFramePr>
          <p:nvPr/>
        </p:nvGraphicFramePr>
        <p:xfrm>
          <a:off x="1476375" y="1154113"/>
          <a:ext cx="55499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65" name="方程式" r:id="rId3" imgW="2146300" imgH="1016000" progId="Equation.3">
                  <p:embed/>
                </p:oleObj>
              </mc:Choice>
              <mc:Fallback>
                <p:oleObj name="方程式" r:id="rId3" imgW="2146300" imgH="1016000" progId="Equation.3">
                  <p:embed/>
                  <p:pic>
                    <p:nvPicPr>
                      <p:cNvPr id="0" name="物件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154113"/>
                        <a:ext cx="5549900" cy="242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0" y="3790950"/>
            <a:ext cx="91440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371600" lvl="1"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this is not true if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1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,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x</a:t>
            </a:r>
            <a:r>
              <a:rPr kumimoji="0" lang="en-US" altLang="zh-TW" sz="2800" kern="100" baseline="-25000" dirty="0">
                <a:solidFill>
                  <a:srgbClr val="000000"/>
                </a:solidFill>
                <a:latin typeface="Times New Roman"/>
                <a:ea typeface="標楷體"/>
              </a:rPr>
              <a:t>2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[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] has nonzero values for </a:t>
            </a:r>
            <a:r>
              <a:rPr kumimoji="0" lang="en-US" altLang="zh-TW" sz="2800" i="1" kern="100" dirty="0">
                <a:solidFill>
                  <a:srgbClr val="000000"/>
                </a:solidFill>
                <a:latin typeface="Times New Roman"/>
                <a:ea typeface="標楷體"/>
              </a:rPr>
              <a:t>n</a:t>
            </a:r>
            <a:r>
              <a:rPr kumimoji="0" lang="en-US" altLang="zh-TW" sz="2800" kern="100" dirty="0">
                <a:solidFill>
                  <a:srgbClr val="000000"/>
                </a:solidFill>
                <a:latin typeface="Times New Roman"/>
                <a:ea typeface="標楷體"/>
              </a:rPr>
              <a:t> &lt;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矩形 2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Convolution Property</a:t>
            </a:r>
            <a:endParaRPr kumimoji="0" lang="en-US" altLang="zh-TW" sz="2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572000" y="1340768"/>
                <a:ext cx="3888432" cy="1754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dirty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endParaRPr lang="en-US" altLang="zh-TW" sz="24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altLang="zh-TW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24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∗</m:t>
                    </m:r>
                    <m:sSub>
                      <m:sSubPr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altLang="zh-TW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altLang="zh-TW" sz="2400" dirty="0" smtClean="0"/>
                  <a:t>,</a:t>
                </a:r>
                <a:r>
                  <a:rPr lang="en-US" altLang="zh-TW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altLang="zh-TW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&lt;0</m:t>
                    </m:r>
                  </m:oMath>
                </a14:m>
                <a:r>
                  <a:rPr lang="en-US" altLang="zh-TW" sz="2400" dirty="0" smtClean="0"/>
                  <a:t> </a:t>
                </a:r>
                <a:endParaRPr lang="en-US" altLang="zh-TW" sz="24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1340768"/>
                <a:ext cx="3888432" cy="1754326"/>
              </a:xfrm>
              <a:prstGeom prst="rect">
                <a:avLst/>
              </a:prstGeom>
              <a:blipFill rotWithShape="1">
                <a:blip r:embed="rId2"/>
                <a:stretch>
                  <a:fillRect b="-38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群組 14"/>
          <p:cNvGrpSpPr/>
          <p:nvPr/>
        </p:nvGrpSpPr>
        <p:grpSpPr>
          <a:xfrm>
            <a:off x="4355976" y="3262838"/>
            <a:ext cx="3528392" cy="2325060"/>
            <a:chOff x="4355976" y="3262838"/>
            <a:chExt cx="3528392" cy="23250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矩形 5"/>
                <p:cNvSpPr/>
                <p:nvPr/>
              </p:nvSpPr>
              <p:spPr>
                <a:xfrm>
                  <a:off x="4355976" y="3262838"/>
                  <a:ext cx="3528392" cy="232506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groupCh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altLang="zh-TW" sz="2400" dirty="0" smtClean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groupCh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altLang="zh-TW" sz="2400" dirty="0"/>
                </a:p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𝑦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groupChr>
                          <m:groupChrPr>
                            <m:chr m:val="↔"/>
                            <m:vertJc m:val="bot"/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2"/>
                              </m:r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𝑍</m:t>
                            </m:r>
                          </m:e>
                        </m:groupCh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  <m:d>
                          <m:d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</m:e>
                        </m:d>
                        <m:r>
                          <a:rPr lang="en-US" altLang="zh-TW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altLang="zh-TW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𝑌</m:t>
                        </m:r>
                        <m:sSub>
                          <m:sSubPr>
                            <m:ctrlP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𝑧</m:t>
                            </m:r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  <m:sub>
                            <m:r>
                              <a:rPr lang="en-US" altLang="zh-TW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oMath>
                    </m:oMathPara>
                  </a14:m>
                  <a:endParaRPr lang="en-US" altLang="zh-TW" sz="2400" dirty="0"/>
                </a:p>
              </p:txBody>
            </p:sp>
          </mc:Choice>
          <mc:Fallback xmlns="">
            <p:sp>
              <p:nvSpPr>
                <p:cNvPr id="6" name="矩形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5976" y="3262838"/>
                  <a:ext cx="3528392" cy="232506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矩形 2"/>
            <p:cNvSpPr/>
            <p:nvPr/>
          </p:nvSpPr>
          <p:spPr>
            <a:xfrm>
              <a:off x="4362326" y="3467100"/>
              <a:ext cx="819646" cy="2016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5480546" y="3463132"/>
              <a:ext cx="819646" cy="2016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60666" y="3460750"/>
              <a:ext cx="1035670" cy="2016000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457200" algn="ctr">
                <a:spcBef>
                  <a:spcPts val="600"/>
                </a:spcBef>
              </a:pPr>
              <a:endParaRPr lang="zh-TW" altLang="en-US" sz="3500" b="1" i="1" dirty="0">
                <a:latin typeface="Times New Roman" pitchFamily="18" charset="0"/>
                <a:ea typeface="新細明體" charset="-12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矩形 4"/>
                <p:cNvSpPr/>
                <p:nvPr/>
              </p:nvSpPr>
              <p:spPr>
                <a:xfrm>
                  <a:off x="4570812" y="3963703"/>
                  <a:ext cx="402674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矩形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0812" y="3963703"/>
                  <a:ext cx="402674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6896138" y="3962635"/>
                  <a:ext cx="3401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96138" y="3962635"/>
                  <a:ext cx="340158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5720290" y="3963600"/>
                  <a:ext cx="34015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⋅</m:t>
                        </m:r>
                      </m:oMath>
                    </m:oMathPara>
                  </a14:m>
                  <a:endParaRPr lang="zh-TW" alt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290" y="3963600"/>
                  <a:ext cx="34015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610131" y="4725144"/>
                  <a:ext cx="324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∥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0131" y="4725144"/>
                  <a:ext cx="324036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字方塊 16"/>
                <p:cNvSpPr txBox="1"/>
                <p:nvPr/>
              </p:nvSpPr>
              <p:spPr>
                <a:xfrm>
                  <a:off x="5728351" y="4725144"/>
                  <a:ext cx="324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∥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文字方塊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8351" y="4725144"/>
                  <a:ext cx="324036" cy="36933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字方塊 17"/>
                <p:cNvSpPr txBox="1"/>
                <p:nvPr/>
              </p:nvSpPr>
              <p:spPr>
                <a:xfrm>
                  <a:off x="6902648" y="4725144"/>
                  <a:ext cx="32403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TW" alt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∥</m:t>
                        </m:r>
                      </m:oMath>
                    </m:oMathPara>
                  </a14:m>
                  <a:endParaRPr lang="zh-TW" alt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文字方塊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2648" y="4725144"/>
                  <a:ext cx="324036" cy="36933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6" name="圖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2446020" cy="26403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771800" y="1772816"/>
                <a:ext cx="82118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772816"/>
                <a:ext cx="821187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矩形 19"/>
              <p:cNvSpPr/>
              <p:nvPr/>
            </p:nvSpPr>
            <p:spPr>
              <a:xfrm>
                <a:off x="2765837" y="3212976"/>
                <a:ext cx="8271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837" y="3212976"/>
                <a:ext cx="827150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字方塊 22"/>
          <p:cNvSpPr txBox="1"/>
          <p:nvPr/>
        </p:nvSpPr>
        <p:spPr>
          <a:xfrm>
            <a:off x="1691230" y="2636912"/>
            <a:ext cx="115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0   1  2  3    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1919830" y="4211796"/>
            <a:ext cx="1065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0   1 2 3    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1139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10.4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p.747 of text</a:t>
            </a:r>
          </a:p>
        </p:txBody>
      </p:sp>
      <p:pic>
        <p:nvPicPr>
          <p:cNvPr id="91140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088" y="4157663"/>
            <a:ext cx="4624387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1141" name="物件 23"/>
          <p:cNvGraphicFramePr>
            <a:graphicFrameLocks noChangeAspect="1"/>
          </p:cNvGraphicFramePr>
          <p:nvPr/>
        </p:nvGraphicFramePr>
        <p:xfrm>
          <a:off x="455613" y="1546225"/>
          <a:ext cx="577215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12" name="方程式" r:id="rId4" imgW="2819400" imgH="1308100" progId="Equation.3">
                  <p:embed/>
                </p:oleObj>
              </mc:Choice>
              <mc:Fallback>
                <p:oleObj name="方程式" r:id="rId4" imgW="2819400" imgH="13081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1546225"/>
                        <a:ext cx="577215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2163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10.6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p.752 of text</a:t>
            </a:r>
          </a:p>
        </p:txBody>
      </p:sp>
      <p:graphicFrame>
        <p:nvGraphicFramePr>
          <p:cNvPr id="92164" name="物件 23"/>
          <p:cNvGraphicFramePr>
            <a:graphicFrameLocks noChangeAspect="1"/>
          </p:cNvGraphicFramePr>
          <p:nvPr/>
        </p:nvGraphicFramePr>
        <p:xfrm>
          <a:off x="669925" y="2978150"/>
          <a:ext cx="5862638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8" name="方程式" r:id="rId3" imgW="2463800" imgH="1346200" progId="Equation.3">
                  <p:embed/>
                </p:oleObj>
              </mc:Choice>
              <mc:Fallback>
                <p:oleObj name="方程式" r:id="rId3" imgW="2463800" imgH="13462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25" y="2978150"/>
                        <a:ext cx="5862638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165" name="群組 4"/>
          <p:cNvGrpSpPr>
            <a:grpSpLocks/>
          </p:cNvGrpSpPr>
          <p:nvPr/>
        </p:nvGrpSpPr>
        <p:grpSpPr bwMode="auto">
          <a:xfrm>
            <a:off x="617538" y="1600200"/>
            <a:ext cx="4613275" cy="949325"/>
            <a:chOff x="618565" y="1598056"/>
            <a:chExt cx="4673964" cy="1020788"/>
          </a:xfrm>
        </p:grpSpPr>
        <p:graphicFrame>
          <p:nvGraphicFramePr>
            <p:cNvPr id="92166" name="物件 3"/>
            <p:cNvGraphicFramePr>
              <a:graphicFrameLocks noChangeAspect="1"/>
            </p:cNvGraphicFramePr>
            <p:nvPr/>
          </p:nvGraphicFramePr>
          <p:xfrm>
            <a:off x="618565" y="1820067"/>
            <a:ext cx="2361146" cy="6797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79" name="方程式" r:id="rId5" imgW="748975" imgH="215806" progId="Equation.3">
                    <p:embed/>
                  </p:oleObj>
                </mc:Choice>
                <mc:Fallback>
                  <p:oleObj name="方程式" r:id="rId5" imgW="748975" imgH="215806" progId="Equation.3">
                    <p:embed/>
                    <p:pic>
                      <p:nvPicPr>
                        <p:cNvPr id="0" name="物件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565" y="1820067"/>
                          <a:ext cx="2361146" cy="6797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167" name="物件 2"/>
            <p:cNvGraphicFramePr>
              <a:graphicFrameLocks noChangeAspect="1"/>
            </p:cNvGraphicFramePr>
            <p:nvPr/>
          </p:nvGraphicFramePr>
          <p:xfrm>
            <a:off x="2204644" y="1598056"/>
            <a:ext cx="3087885" cy="10207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680" name="方程式" r:id="rId7" imgW="1536700" imgH="508000" progId="Equation.3">
                    <p:embed/>
                  </p:oleObj>
                </mc:Choice>
                <mc:Fallback>
                  <p:oleObj name="方程式" r:id="rId7" imgW="1536700" imgH="508000" progId="Equation.3">
                    <p:embed/>
                    <p:pic>
                      <p:nvPicPr>
                        <p:cNvPr id="0" name="物件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4644" y="1598056"/>
                          <a:ext cx="3087885" cy="102078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3187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10.6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p.752 of text</a:t>
            </a:r>
          </a:p>
        </p:txBody>
      </p:sp>
      <p:pic>
        <p:nvPicPr>
          <p:cNvPr id="9318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989138"/>
            <a:ext cx="62007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4211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10.17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p.772 of text</a:t>
            </a:r>
          </a:p>
        </p:txBody>
      </p:sp>
      <p:graphicFrame>
        <p:nvGraphicFramePr>
          <p:cNvPr id="94212" name="物件 23"/>
          <p:cNvGraphicFramePr>
            <a:graphicFrameLocks noChangeAspect="1"/>
          </p:cNvGraphicFramePr>
          <p:nvPr/>
        </p:nvGraphicFramePr>
        <p:xfrm>
          <a:off x="276225" y="1970088"/>
          <a:ext cx="8883650" cy="388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83" name="方程式" r:id="rId3" imgW="3733800" imgH="1739900" progId="Equation.3">
                  <p:embed/>
                </p:oleObj>
              </mc:Choice>
              <mc:Fallback>
                <p:oleObj name="方程式" r:id="rId3" imgW="3733800" imgH="17399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" y="1970088"/>
                        <a:ext cx="8883650" cy="388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矩形 2"/>
          <p:cNvSpPr>
            <a:spLocks noChangeArrowheads="1"/>
          </p:cNvSpPr>
          <p:nvPr/>
        </p:nvSpPr>
        <p:spPr bwMode="auto">
          <a:xfrm>
            <a:off x="0" y="215900"/>
            <a:ext cx="29876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6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Examples</a:t>
            </a:r>
          </a:p>
        </p:txBody>
      </p:sp>
      <p:sp>
        <p:nvSpPr>
          <p:cNvPr id="95235" name="文字方塊 2"/>
          <p:cNvSpPr txBox="1">
            <a:spLocks noChangeArrowheads="1"/>
          </p:cNvSpPr>
          <p:nvPr/>
        </p:nvSpPr>
        <p:spPr bwMode="auto">
          <a:xfrm>
            <a:off x="107950" y="908050"/>
            <a:ext cx="88566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TW" sz="3200" u="sng">
                <a:latin typeface="Times New Roman" pitchFamily="18" charset="0"/>
                <a:cs typeface="Times New Roman" pitchFamily="18" charset="0"/>
              </a:rPr>
              <a:t>Example 10.31</a:t>
            </a:r>
            <a:r>
              <a:rPr lang="en-US" altLang="zh-TW" sz="3200">
                <a:latin typeface="Times New Roman" pitchFamily="18" charset="0"/>
                <a:cs typeface="Times New Roman" pitchFamily="18" charset="0"/>
              </a:rPr>
              <a:t>, p.788 of text (Problem 10.38, P.805 of text)</a:t>
            </a:r>
          </a:p>
        </p:txBody>
      </p:sp>
      <p:graphicFrame>
        <p:nvGraphicFramePr>
          <p:cNvPr id="95236" name="物件 23"/>
          <p:cNvGraphicFramePr>
            <a:graphicFrameLocks noChangeAspect="1"/>
          </p:cNvGraphicFramePr>
          <p:nvPr/>
        </p:nvGraphicFramePr>
        <p:xfrm>
          <a:off x="539750" y="2076450"/>
          <a:ext cx="6284913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0" name="方程式" r:id="rId3" imgW="2641600" imgH="914400" progId="Equation.3">
                  <p:embed/>
                </p:oleObj>
              </mc:Choice>
              <mc:Fallback>
                <p:oleObj name="方程式" r:id="rId3" imgW="2641600" imgH="914400" progId="Equation.3">
                  <p:embed/>
                  <p:pic>
                    <p:nvPicPr>
                      <p:cNvPr id="0" name="物件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076450"/>
                        <a:ext cx="6284913" cy="204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237" name="物件 1"/>
          <p:cNvGraphicFramePr>
            <a:graphicFrameLocks noChangeAspect="1"/>
          </p:cNvGraphicFramePr>
          <p:nvPr/>
        </p:nvGraphicFramePr>
        <p:xfrm>
          <a:off x="649288" y="6430963"/>
          <a:ext cx="55784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581" name="方程式" r:id="rId5" imgW="2489200" imgH="203200" progId="Equation.3">
                  <p:embed/>
                </p:oleObj>
              </mc:Choice>
              <mc:Fallback>
                <p:oleObj name="方程式" r:id="rId5" imgW="2489200" imgH="2032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6430963"/>
                        <a:ext cx="55784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38" name="圖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15875" y="4344988"/>
            <a:ext cx="54435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9" name="圖片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3922713"/>
            <a:ext cx="4284663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矩形 3"/>
          <p:cNvSpPr>
            <a:spLocks noChangeArrowheads="1"/>
          </p:cNvSpPr>
          <p:nvPr/>
        </p:nvSpPr>
        <p:spPr bwMode="auto">
          <a:xfrm>
            <a:off x="0" y="188913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180000" anchor="ctr">
            <a:spAutoFit/>
          </a:bodyPr>
          <a:lstStyle>
            <a:lvl1pPr marL="4572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33400" algn="l"/>
              </a:tabLs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buSzPct val="70000"/>
            </a:pPr>
            <a:r>
              <a:rPr kumimoji="0" lang="en-US" altLang="zh-TW" sz="4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Z-Transform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47"/>
          <a:stretch/>
        </p:blipFill>
        <p:spPr>
          <a:xfrm>
            <a:off x="467544" y="1700808"/>
            <a:ext cx="7920880" cy="4051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2771800" y="2636912"/>
                <a:ext cx="252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636912"/>
                <a:ext cx="252028" cy="400110"/>
              </a:xfrm>
              <a:prstGeom prst="rect">
                <a:avLst/>
              </a:prstGeom>
              <a:blipFill rotWithShape="1">
                <a:blip r:embed="rId3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2346824" y="1628800"/>
                <a:ext cx="702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824" y="1628800"/>
                <a:ext cx="702078" cy="400110"/>
              </a:xfrm>
              <a:prstGeom prst="rect">
                <a:avLst/>
              </a:prstGeom>
              <a:blipFill rotWithShape="1">
                <a:blip r:embed="rId4"/>
                <a:stretch>
                  <a:fillRect r="-9565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1637674" y="1340768"/>
                <a:ext cx="702078" cy="423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674" y="1340768"/>
                <a:ext cx="702078" cy="423770"/>
              </a:xfrm>
              <a:prstGeom prst="rect">
                <a:avLst/>
              </a:prstGeom>
              <a:blipFill rotWithShape="1">
                <a:blip r:embed="rId5"/>
                <a:stretch>
                  <a:fillRect r="-13043" b="-1014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1496420" y="3048904"/>
                <a:ext cx="252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20" y="3048904"/>
                <a:ext cx="252028" cy="400110"/>
              </a:xfrm>
              <a:prstGeom prst="rect">
                <a:avLst/>
              </a:prstGeom>
              <a:blipFill rotWithShape="1">
                <a:blip r:embed="rId6"/>
                <a:stretch>
                  <a:fillRect r="-3095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1835696" y="3573016"/>
                <a:ext cx="18002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𝑑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[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𝑛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3573016"/>
                <a:ext cx="1800200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305582" y="4293096"/>
                <a:ext cx="39421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582" y="4293096"/>
                <a:ext cx="394210" cy="40011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2628701" y="5085184"/>
                <a:ext cx="6471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8701" y="5085184"/>
                <a:ext cx="647155" cy="400110"/>
              </a:xfrm>
              <a:prstGeom prst="rect">
                <a:avLst/>
              </a:prstGeom>
              <a:blipFill rotWithShape="1">
                <a:blip r:embed="rId10"/>
                <a:stretch>
                  <a:fillRect r="-4717" b="-136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字方塊 12"/>
              <p:cNvSpPr txBox="1"/>
              <p:nvPr/>
            </p:nvSpPr>
            <p:spPr>
              <a:xfrm>
                <a:off x="2339752" y="5117122"/>
                <a:ext cx="2520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5117122"/>
                <a:ext cx="252028" cy="400110"/>
              </a:xfrm>
              <a:prstGeom prst="rect">
                <a:avLst/>
              </a:prstGeom>
              <a:blipFill rotWithShape="1">
                <a:blip r:embed="rId11"/>
                <a:stretch>
                  <a:fillRect r="-975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字方塊 13"/>
              <p:cNvSpPr txBox="1"/>
              <p:nvPr/>
            </p:nvSpPr>
            <p:spPr>
              <a:xfrm>
                <a:off x="1488274" y="5733863"/>
                <a:ext cx="32403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文字方塊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274" y="5733863"/>
                <a:ext cx="324036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>
                <a:off x="971600" y="5300479"/>
                <a:ext cx="1211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rgbClr val="00206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zh-TW" altLang="en-US" sz="20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zh-TW" altLang="en-US" sz="2000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rgbClr val="002060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5300479"/>
                <a:ext cx="1211716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字方塊 15"/>
              <p:cNvSpPr txBox="1"/>
              <p:nvPr/>
            </p:nvSpPr>
            <p:spPr>
              <a:xfrm>
                <a:off x="937692" y="4467592"/>
                <a:ext cx="12117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zh-TW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zh-TW" altLang="en-US" sz="20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</m:oMath>
                </a14:m>
                <a:r>
                  <a:rPr lang="zh-TW" altLang="en-US" sz="20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</m:oMath>
                </a14:m>
                <a:endParaRPr lang="zh-TW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文字方塊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692" y="4467592"/>
                <a:ext cx="1211716" cy="40011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4691015" y="2780928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solidFill>
                            <a:srgbClr val="00206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15" y="2780928"/>
                <a:ext cx="385041" cy="40011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4691015" y="3773071"/>
                <a:ext cx="38504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015" y="3773071"/>
                <a:ext cx="385041" cy="40011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8316416" y="2400320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000" b="0" i="1" smtClean="0">
                          <a:latin typeface="Cambria Math"/>
                        </a:rPr>
                        <m:t>𝜔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416" y="2400320"/>
                <a:ext cx="360040" cy="40011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8388424" y="3284984"/>
                <a:ext cx="36004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zh-TW" sz="2000" b="0" i="1" smtClean="0"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8424" y="3284984"/>
                <a:ext cx="360040" cy="40011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6228184" y="1493168"/>
                <a:ext cx="1152128" cy="456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493168"/>
                <a:ext cx="1152128" cy="456985"/>
              </a:xfrm>
              <a:prstGeom prst="rect">
                <a:avLst/>
              </a:prstGeom>
              <a:blipFill rotWithShape="1">
                <a:blip r:embed="rId19"/>
                <a:stretch>
                  <a:fillRect l="-529" b="-1066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804248" y="2975353"/>
                <a:ext cx="1152128" cy="44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𝑑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𝑗</m:t>
                          </m:r>
                          <m:r>
                            <m:rPr>
                              <m:sty m:val="p"/>
                            </m:rPr>
                            <a:rPr lang="el-GR" altLang="zh-TW" sz="2200" b="0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sup>
                      </m:sSup>
                      <m:r>
                        <a:rPr lang="en-US" altLang="zh-TW" sz="22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2975353"/>
                <a:ext cx="1152128" cy="441916"/>
              </a:xfrm>
              <a:prstGeom prst="rect">
                <a:avLst/>
              </a:prstGeom>
              <a:blipFill rotWithShape="1">
                <a:blip r:embed="rId20"/>
                <a:stretch>
                  <a:fillRect r="-3704" b="-1506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5940152" y="3716977"/>
                <a:ext cx="4732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2</m:t>
                      </m:r>
                      <m:r>
                        <a:rPr lang="zh-TW" altLang="en-US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𝜋</m:t>
                      </m:r>
                    </m:oMath>
                  </m:oMathPara>
                </a14:m>
                <a:endParaRPr lang="zh-TW" alt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16977"/>
                <a:ext cx="473204" cy="40011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5967566" y="2708920"/>
                <a:ext cx="473204" cy="4683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zh-TW" altLang="en-US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566" y="2708920"/>
                <a:ext cx="473204" cy="46839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文字方塊 24"/>
              <p:cNvSpPr txBox="1"/>
              <p:nvPr/>
            </p:nvSpPr>
            <p:spPr>
              <a:xfrm>
                <a:off x="4067944" y="4653136"/>
                <a:ext cx="4824536" cy="1099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𝑥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=−∞</m:t>
                          </m:r>
                        </m:sub>
                        <m:sup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[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  <m: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  <m:t>]</m:t>
                          </m:r>
                        </m:e>
                      </m:nary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zh-TW" altLang="en-US" sz="2400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5" name="文字方塊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653136"/>
                <a:ext cx="4824536" cy="109934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文字方塊 25"/>
              <p:cNvSpPr txBox="1"/>
              <p:nvPr/>
            </p:nvSpPr>
            <p:spPr>
              <a:xfrm>
                <a:off x="4777328" y="1484784"/>
                <a:ext cx="946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(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𝑗</m:t>
                      </m:r>
                      <m:r>
                        <a:rPr lang="zh-TW" altLang="en-US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𝜔</m:t>
                      </m:r>
                      <m:r>
                        <a:rPr lang="en-US" altLang="zh-TW" sz="22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zh-TW" altLang="en-US" sz="2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6" name="文字方塊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328" y="1484784"/>
                <a:ext cx="946800" cy="430887"/>
              </a:xfrm>
              <a:prstGeom prst="rect">
                <a:avLst/>
              </a:prstGeom>
              <a:blipFill rotWithShape="1">
                <a:blip r:embed="rId24"/>
                <a:stretch>
                  <a:fillRect l="-645" r="-10968" b="-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等腰三角形 9"/>
          <p:cNvSpPr/>
          <p:nvPr/>
        </p:nvSpPr>
        <p:spPr>
          <a:xfrm>
            <a:off x="4646835" y="2170955"/>
            <a:ext cx="501229" cy="504000"/>
          </a:xfrm>
          <a:prstGeom prst="triangle">
            <a:avLst>
              <a:gd name="adj" fmla="val 38733"/>
            </a:avLst>
          </a:prstGeom>
          <a:pattFill prst="ltVert">
            <a:fgClr>
              <a:schemeClr val="accent1"/>
            </a:fgClr>
            <a:bgClr>
              <a:schemeClr val="bg1"/>
            </a:bgClr>
          </a:pattFill>
          <a:ln w="9525">
            <a:solidFill>
              <a:srgbClr val="0070C0"/>
            </a:solidFill>
          </a:ln>
        </p:spPr>
        <p:txBody>
          <a:bodyPr rtlCol="0" anchor="ctr">
            <a:spAutoFit/>
          </a:bodyPr>
          <a:lstStyle/>
          <a:p>
            <a:pPr marL="457200" algn="ctr">
              <a:spcBef>
                <a:spcPts val="600"/>
              </a:spcBef>
            </a:pPr>
            <a:endParaRPr lang="zh-TW" altLang="en-US" sz="3500" b="1" i="1" dirty="0">
              <a:latin typeface="Times New Roman" pitchFamily="18" charset="0"/>
              <a:ea typeface="新細明體" charset="-120"/>
              <a:cs typeface="Times New Roman" pitchFamily="18" charset="0"/>
            </a:endParaRPr>
          </a:p>
        </p:txBody>
      </p:sp>
      <p:grpSp>
        <p:nvGrpSpPr>
          <p:cNvPr id="11267" name="群組 11266"/>
          <p:cNvGrpSpPr/>
          <p:nvPr/>
        </p:nvGrpSpPr>
        <p:grpSpPr>
          <a:xfrm>
            <a:off x="1399166" y="5661248"/>
            <a:ext cx="379883" cy="217528"/>
            <a:chOff x="1399166" y="5661272"/>
            <a:chExt cx="379883" cy="217528"/>
          </a:xfrm>
        </p:grpSpPr>
        <p:cxnSp>
          <p:nvCxnSpPr>
            <p:cNvPr id="30" name="直線接點 29"/>
            <p:cNvCxnSpPr/>
            <p:nvPr/>
          </p:nvCxnSpPr>
          <p:spPr>
            <a:xfrm>
              <a:off x="1779049" y="5662800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>
              <a:off x="1532424" y="5661272"/>
              <a:ext cx="0" cy="21600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65" name="直線單箭頭接點 11264"/>
            <p:cNvCxnSpPr/>
            <p:nvPr/>
          </p:nvCxnSpPr>
          <p:spPr>
            <a:xfrm>
              <a:off x="1399166" y="5769112"/>
              <a:ext cx="144000" cy="0"/>
            </a:xfrm>
            <a:prstGeom prst="straightConnector1">
              <a:avLst/>
            </a:prstGeom>
            <a:ln>
              <a:solidFill>
                <a:srgbClr val="002060"/>
              </a:solidFill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直線單箭頭接點 36"/>
          <p:cNvCxnSpPr/>
          <p:nvPr/>
        </p:nvCxnSpPr>
        <p:spPr>
          <a:xfrm>
            <a:off x="1778556" y="5766597"/>
            <a:ext cx="144000" cy="0"/>
          </a:xfrm>
          <a:prstGeom prst="straightConnector1">
            <a:avLst/>
          </a:prstGeom>
          <a:ln>
            <a:solidFill>
              <a:srgbClr val="002060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10.12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p.799 of text</a:t>
            </a:r>
          </a:p>
        </p:txBody>
      </p:sp>
      <p:graphicFrame>
        <p:nvGraphicFramePr>
          <p:cNvPr id="96259" name="物件 1"/>
          <p:cNvGraphicFramePr>
            <a:graphicFrameLocks noChangeAspect="1"/>
          </p:cNvGraphicFramePr>
          <p:nvPr/>
        </p:nvGraphicFramePr>
        <p:xfrm>
          <a:off x="279400" y="993775"/>
          <a:ext cx="65960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1" name="方程式" r:id="rId3" imgW="2984500" imgH="406400" progId="Equation.3">
                  <p:embed/>
                </p:oleObj>
              </mc:Choice>
              <mc:Fallback>
                <p:oleObj name="方程式" r:id="rId3" imgW="2984500" imgH="4064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993775"/>
                        <a:ext cx="659606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0" name="物件 3"/>
          <p:cNvGraphicFramePr>
            <a:graphicFrameLocks noChangeAspect="1"/>
          </p:cNvGraphicFramePr>
          <p:nvPr/>
        </p:nvGraphicFramePr>
        <p:xfrm>
          <a:off x="1119188" y="2487613"/>
          <a:ext cx="5670550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2" name="方程式" r:id="rId5" imgW="2387600" imgH="1231900" progId="Equation.3">
                  <p:embed/>
                </p:oleObj>
              </mc:Choice>
              <mc:Fallback>
                <p:oleObj name="方程式" r:id="rId5" imgW="2387600" imgH="12319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9188" y="2487613"/>
                        <a:ext cx="5670550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10.12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p.799 of text</a:t>
            </a:r>
          </a:p>
        </p:txBody>
      </p:sp>
      <p:pic>
        <p:nvPicPr>
          <p:cNvPr id="9728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196975"/>
            <a:ext cx="88582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矩形 3"/>
              <p:cNvSpPr/>
              <p:nvPr/>
            </p:nvSpPr>
            <p:spPr>
              <a:xfrm>
                <a:off x="672520" y="4558268"/>
                <a:ext cx="23762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/>
                  <a:t>            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000" dirty="0" smtClean="0"/>
                  <a:t>        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2</m:t>
                    </m:r>
                    <m:r>
                      <a:rPr lang="zh-TW" altLang="en-US" sz="2000" b="0" i="1" dirty="0" smtClean="0">
                        <a:latin typeface="Cambria Math"/>
                      </a:rPr>
                      <m:t>𝜋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520" y="4558268"/>
                <a:ext cx="2376264" cy="307777"/>
              </a:xfrm>
              <a:prstGeom prst="rect">
                <a:avLst/>
              </a:prstGeom>
              <a:blipFill rotWithShape="1">
                <a:blip r:embed="rId3"/>
                <a:stretch>
                  <a:fillRect b="-6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594368" y="4493880"/>
                <a:ext cx="23762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/>
                  <a:t>              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000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2</m:t>
                    </m:r>
                    <m:r>
                      <a:rPr lang="zh-TW" altLang="en-US" sz="2000" b="0" i="1" dirty="0" smtClean="0">
                        <a:latin typeface="Cambria Math"/>
                      </a:rPr>
                      <m:t>𝜋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4368" y="4493880"/>
                <a:ext cx="2376264" cy="307777"/>
              </a:xfrm>
              <a:prstGeom prst="rect">
                <a:avLst/>
              </a:prstGeom>
              <a:blipFill rotWithShape="1">
                <a:blip r:embed="rId4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6660232" y="4452352"/>
                <a:ext cx="2376264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tIns="0" bIns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b="0" i="1" smtClean="0">
                        <a:latin typeface="Cambria Math"/>
                      </a:rPr>
                      <m:t>0</m:t>
                    </m:r>
                  </m:oMath>
                </a14:m>
                <a:r>
                  <a:rPr lang="zh-TW" altLang="en-US" sz="2000" dirty="0" smtClean="0"/>
                  <a:t>             </a:t>
                </a:r>
                <a14:m>
                  <m:oMath xmlns:m="http://schemas.openxmlformats.org/officeDocument/2006/math">
                    <m:r>
                      <a:rPr lang="zh-TW" altLang="en-US" sz="2000" i="1" dirty="0" smtClean="0">
                        <a:latin typeface="Cambria Math"/>
                      </a:rPr>
                      <m:t>𝜋</m:t>
                    </m:r>
                  </m:oMath>
                </a14:m>
                <a:r>
                  <a:rPr lang="zh-TW" altLang="en-US" sz="2000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altLang="zh-TW" sz="2000" b="0" i="1" dirty="0" smtClean="0">
                        <a:latin typeface="Cambria Math"/>
                      </a:rPr>
                      <m:t>2</m:t>
                    </m:r>
                    <m:r>
                      <a:rPr lang="zh-TW" altLang="en-US" sz="2000" b="0" i="1" dirty="0" smtClean="0">
                        <a:latin typeface="Cambria Math"/>
                      </a:rPr>
                      <m:t>𝜋</m:t>
                    </m:r>
                  </m:oMath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4452352"/>
                <a:ext cx="2376264" cy="307777"/>
              </a:xfrm>
              <a:prstGeom prst="rect">
                <a:avLst/>
              </a:prstGeom>
              <a:blipFill rotWithShape="1"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6876256" y="5013176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r>
              <a:rPr lang="en-US" altLang="zh-TW" sz="2200" dirty="0" err="1" smtClean="0"/>
              <a:t>Bandpass</a:t>
            </a:r>
            <a:endParaRPr lang="zh-TW" altLang="en-US" sz="2200" dirty="0"/>
          </a:p>
        </p:txBody>
      </p:sp>
      <p:sp>
        <p:nvSpPr>
          <p:cNvPr id="8" name="矩形 7"/>
          <p:cNvSpPr/>
          <p:nvPr/>
        </p:nvSpPr>
        <p:spPr>
          <a:xfrm>
            <a:off x="3923928" y="5013176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r>
              <a:rPr lang="en-US" altLang="zh-TW" sz="2200" dirty="0" err="1" smtClean="0"/>
              <a:t>Lowpass</a:t>
            </a:r>
            <a:endParaRPr lang="zh-TW" altLang="en-US" sz="2200" dirty="0"/>
          </a:p>
        </p:txBody>
      </p:sp>
      <p:sp>
        <p:nvSpPr>
          <p:cNvPr id="9" name="矩形 8"/>
          <p:cNvSpPr/>
          <p:nvPr/>
        </p:nvSpPr>
        <p:spPr>
          <a:xfrm>
            <a:off x="971600" y="5013176"/>
            <a:ext cx="1296144" cy="338554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r>
              <a:rPr lang="en-US" altLang="zh-TW" sz="2200" dirty="0" err="1" smtClean="0"/>
              <a:t>Highpass</a:t>
            </a:r>
            <a:endParaRPr lang="zh-TW" altLang="en-US" sz="2200" dirty="0"/>
          </a:p>
        </p:txBody>
      </p:sp>
      <p:sp>
        <p:nvSpPr>
          <p:cNvPr id="10" name="矩形 9"/>
          <p:cNvSpPr/>
          <p:nvPr/>
        </p:nvSpPr>
        <p:spPr>
          <a:xfrm>
            <a:off x="5057388" y="1556856"/>
            <a:ext cx="936104" cy="5760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double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pole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993492" y="1507643"/>
            <a:ext cx="936104" cy="540000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double</a:t>
            </a:r>
          </a:p>
          <a:p>
            <a:pPr algn="ctr">
              <a:lnSpc>
                <a:spcPct val="80000"/>
              </a:lnSpc>
            </a:pPr>
            <a:r>
              <a:rPr lang="en-US" altLang="zh-TW" sz="2000" dirty="0" smtClean="0">
                <a:solidFill>
                  <a:srgbClr val="FF0000"/>
                </a:solidFill>
              </a:rPr>
              <a:t>zero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10.44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p.808 of text</a:t>
            </a:r>
          </a:p>
        </p:txBody>
      </p:sp>
      <p:graphicFrame>
        <p:nvGraphicFramePr>
          <p:cNvPr id="98307" name="物件 3"/>
          <p:cNvGraphicFramePr>
            <a:graphicFrameLocks noChangeAspect="1"/>
          </p:cNvGraphicFramePr>
          <p:nvPr/>
        </p:nvGraphicFramePr>
        <p:xfrm>
          <a:off x="1125538" y="908050"/>
          <a:ext cx="4192587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0" name="方程式" r:id="rId3" imgW="1765300" imgH="2717800" progId="Equation.3">
                  <p:embed/>
                </p:oleObj>
              </mc:Choice>
              <mc:Fallback>
                <p:oleObj name="方程式" r:id="rId3" imgW="1765300" imgH="27178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5538" y="908050"/>
                        <a:ext cx="4192587" cy="594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8" name="物件 2"/>
          <p:cNvGraphicFramePr>
            <a:graphicFrameLocks noChangeAspect="1"/>
          </p:cNvGraphicFramePr>
          <p:nvPr/>
        </p:nvGraphicFramePr>
        <p:xfrm>
          <a:off x="323850" y="852488"/>
          <a:ext cx="7032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51" name="方程式" r:id="rId5" imgW="253780" imgH="203024" progId="Equation.3">
                  <p:embed/>
                </p:oleObj>
              </mc:Choice>
              <mc:Fallback>
                <p:oleObj name="方程式" r:id="rId5" imgW="253780" imgH="203024" progId="Equation.3">
                  <p:embed/>
                  <p:pic>
                    <p:nvPicPr>
                      <p:cNvPr id="0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852488"/>
                        <a:ext cx="703263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09" name="文字方塊 1"/>
          <p:cNvSpPr txBox="1">
            <a:spLocks noChangeArrowheads="1"/>
          </p:cNvSpPr>
          <p:nvPr/>
        </p:nvSpPr>
        <p:spPr bwMode="auto">
          <a:xfrm>
            <a:off x="2268538" y="5683250"/>
            <a:ext cx="863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i="1">
                <a:latin typeface="Times New Roman" pitchFamily="18" charset="0"/>
                <a:cs typeface="Times New Roman" pitchFamily="18" charset="0"/>
              </a:rPr>
              <a:t>n: even</a:t>
            </a:r>
            <a:endParaRPr lang="zh-TW" altLang="en-US" sz="16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p.808 of text</a:t>
            </a:r>
          </a:p>
        </p:txBody>
      </p:sp>
      <p:graphicFrame>
        <p:nvGraphicFramePr>
          <p:cNvPr id="99331" name="物件 3"/>
          <p:cNvGraphicFramePr>
            <a:graphicFrameLocks noChangeAspect="1"/>
          </p:cNvGraphicFramePr>
          <p:nvPr/>
        </p:nvGraphicFramePr>
        <p:xfrm>
          <a:off x="323850" y="908050"/>
          <a:ext cx="55499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7" name="方程式" r:id="rId3" imgW="2336800" imgH="609600" progId="Equation.3">
                  <p:embed/>
                </p:oleObj>
              </mc:Choice>
              <mc:Fallback>
                <p:oleObj name="方程式" r:id="rId3" imgW="2336800" imgH="609600" progId="Equation.3">
                  <p:embed/>
                  <p:pic>
                    <p:nvPicPr>
                      <p:cNvPr id="0" name="物件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908050"/>
                        <a:ext cx="5549900" cy="1335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物件 1"/>
          <p:cNvGraphicFramePr>
            <a:graphicFrameLocks noChangeAspect="1"/>
          </p:cNvGraphicFramePr>
          <p:nvPr/>
        </p:nvGraphicFramePr>
        <p:xfrm>
          <a:off x="395288" y="4583113"/>
          <a:ext cx="6665912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8" name="方程式" r:id="rId5" imgW="2806700" imgH="1066800" progId="Equation.3">
                  <p:embed/>
                </p:oleObj>
              </mc:Choice>
              <mc:Fallback>
                <p:oleObj name="方程式" r:id="rId5" imgW="2806700" imgH="1066800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3113"/>
                        <a:ext cx="6665912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3" name="矩形 2"/>
          <p:cNvSpPr>
            <a:spLocks noChangeArrowheads="1"/>
          </p:cNvSpPr>
          <p:nvPr/>
        </p:nvSpPr>
        <p:spPr bwMode="auto">
          <a:xfrm>
            <a:off x="73025" y="2060575"/>
            <a:ext cx="6443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8-th order pole at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and 8 zeros</a:t>
            </a:r>
          </a:p>
          <a:p>
            <a:pPr lvl="2" eaLnBrk="1" hangingPunct="1">
              <a:buSzPct val="7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 and stable</a:t>
            </a:r>
          </a:p>
        </p:txBody>
      </p:sp>
      <p:graphicFrame>
        <p:nvGraphicFramePr>
          <p:cNvPr id="99334" name="物件 1"/>
          <p:cNvGraphicFramePr>
            <a:graphicFrameLocks noChangeAspect="1"/>
          </p:cNvGraphicFramePr>
          <p:nvPr/>
        </p:nvGraphicFramePr>
        <p:xfrm>
          <a:off x="395288" y="3035300"/>
          <a:ext cx="3446462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49" name="方程式" r:id="rId7" imgW="1624895" imgH="355446" progId="Equation.3">
                  <p:embed/>
                </p:oleObj>
              </mc:Choice>
              <mc:Fallback>
                <p:oleObj name="方程式" r:id="rId7" imgW="1624895" imgH="355446" progId="Equation.3">
                  <p:embed/>
                  <p:pic>
                    <p:nvPicPr>
                      <p:cNvPr id="0" name="物件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35300"/>
                        <a:ext cx="3446462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335" name="矩形 2"/>
          <p:cNvSpPr>
            <a:spLocks noChangeArrowheads="1"/>
          </p:cNvSpPr>
          <p:nvPr/>
        </p:nvSpPr>
        <p:spPr bwMode="auto">
          <a:xfrm>
            <a:off x="73025" y="3716338"/>
            <a:ext cx="64436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buSzPct val="7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8-th order zero at </a:t>
            </a:r>
            <a:r>
              <a:rPr kumimoji="0" lang="en-US" altLang="zh-TW" sz="30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z=</a:t>
            </a: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 and 8 poles</a:t>
            </a:r>
          </a:p>
          <a:p>
            <a:pPr lvl="2" eaLnBrk="1" hangingPunct="1">
              <a:buSzPct val="70000"/>
            </a:pPr>
            <a:r>
              <a:rPr kumimoji="0" lang="en-US" altLang="zh-TW" sz="3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causal and stable</a:t>
            </a:r>
          </a:p>
        </p:txBody>
      </p:sp>
      <p:sp>
        <p:nvSpPr>
          <p:cNvPr id="5" name="左中括弧 4"/>
          <p:cNvSpPr/>
          <p:nvPr/>
        </p:nvSpPr>
        <p:spPr>
          <a:xfrm>
            <a:off x="2940050" y="6156325"/>
            <a:ext cx="144463" cy="576263"/>
          </a:xfrm>
          <a:prstGeom prst="leftBracket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矩形 2"/>
          <p:cNvSpPr>
            <a:spLocks noChangeArrowheads="1"/>
          </p:cNvSpPr>
          <p:nvPr/>
        </p:nvSpPr>
        <p:spPr bwMode="auto">
          <a:xfrm>
            <a:off x="0" y="261938"/>
            <a:ext cx="64436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2540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lvl="2" eaLnBrk="1" hangingPunct="1">
              <a:spcBef>
                <a:spcPts val="1200"/>
              </a:spcBef>
              <a:buSzPct val="70000"/>
            </a:pPr>
            <a:r>
              <a:rPr kumimoji="0" lang="en-US" altLang="zh-TW" sz="3000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 10.46</a:t>
            </a:r>
            <a:r>
              <a:rPr kumimoji="0" lang="en-US" altLang="zh-TW" sz="30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p.808 of text</a:t>
            </a:r>
          </a:p>
        </p:txBody>
      </p:sp>
      <p:grpSp>
        <p:nvGrpSpPr>
          <p:cNvPr id="100356" name="群組 97290"/>
          <p:cNvGrpSpPr>
            <a:grpSpLocks/>
          </p:cNvGrpSpPr>
          <p:nvPr/>
        </p:nvGrpSpPr>
        <p:grpSpPr bwMode="auto">
          <a:xfrm>
            <a:off x="633413" y="4048125"/>
            <a:ext cx="8186737" cy="2189163"/>
            <a:chOff x="633228" y="4037101"/>
            <a:chExt cx="7971220" cy="1901401"/>
          </a:xfrm>
        </p:grpSpPr>
        <p:sp>
          <p:nvSpPr>
            <p:cNvPr id="100357" name="文字方塊 9"/>
            <p:cNvSpPr txBox="1">
              <a:spLocks noChangeArrowheads="1"/>
            </p:cNvSpPr>
            <p:nvPr/>
          </p:nvSpPr>
          <p:spPr bwMode="auto">
            <a:xfrm>
              <a:off x="4280282" y="4297243"/>
              <a:ext cx="799703" cy="427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2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……</a:t>
              </a:r>
            </a:p>
          </p:txBody>
        </p:sp>
        <p:grpSp>
          <p:nvGrpSpPr>
            <p:cNvPr id="100358" name="群組 62"/>
            <p:cNvGrpSpPr>
              <a:grpSpLocks/>
            </p:cNvGrpSpPr>
            <p:nvPr/>
          </p:nvGrpSpPr>
          <p:grpSpPr bwMode="auto">
            <a:xfrm>
              <a:off x="633228" y="4037101"/>
              <a:ext cx="3525949" cy="1901401"/>
              <a:chOff x="633228" y="4037101"/>
              <a:chExt cx="3525949" cy="1901401"/>
            </a:xfrm>
          </p:grpSpPr>
          <p:sp>
            <p:nvSpPr>
              <p:cNvPr id="100383" name="文字方塊 9"/>
              <p:cNvSpPr txBox="1">
                <a:spLocks noChangeArrowheads="1"/>
              </p:cNvSpPr>
              <p:nvPr/>
            </p:nvSpPr>
            <p:spPr bwMode="auto">
              <a:xfrm>
                <a:off x="2122009" y="5446059"/>
                <a:ext cx="776175" cy="492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altLang="zh-TW" sz="2600" i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z</a:t>
                </a:r>
                <a:r>
                  <a:rPr lang="en-US" altLang="zh-TW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TW" altLang="en-US" sz="26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grpSp>
            <p:nvGrpSpPr>
              <p:cNvPr id="100384" name="群組 61"/>
              <p:cNvGrpSpPr>
                <a:grpSpLocks/>
              </p:cNvGrpSpPr>
              <p:nvPr/>
            </p:nvGrpSpPr>
            <p:grpSpPr bwMode="auto">
              <a:xfrm>
                <a:off x="633228" y="4037101"/>
                <a:ext cx="3525949" cy="1696155"/>
                <a:chOff x="633228" y="4047933"/>
                <a:chExt cx="3525949" cy="1696155"/>
              </a:xfrm>
            </p:grpSpPr>
            <p:grpSp>
              <p:nvGrpSpPr>
                <p:cNvPr id="100385" name="群組 4"/>
                <p:cNvGrpSpPr>
                  <a:grpSpLocks/>
                </p:cNvGrpSpPr>
                <p:nvPr/>
              </p:nvGrpSpPr>
              <p:grpSpPr bwMode="auto">
                <a:xfrm>
                  <a:off x="2830984" y="4482591"/>
                  <a:ext cx="300856" cy="328612"/>
                  <a:chOff x="4211867" y="3196421"/>
                  <a:chExt cx="741439" cy="731213"/>
                </a:xfrm>
              </p:grpSpPr>
              <p:sp>
                <p:nvSpPr>
                  <p:cNvPr id="100405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211867" y="3196421"/>
                    <a:ext cx="741439" cy="731213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endParaRPr lang="zh-TW" altLang="en-US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004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4223863" y="3572661"/>
                    <a:ext cx="71744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407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4582586" y="3196421"/>
                    <a:ext cx="0" cy="73121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00386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633228" y="4047933"/>
                  <a:ext cx="850724" cy="6580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x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en-US" altLang="zh-TW" sz="26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]</a:t>
                  </a:r>
                  <a:endParaRPr lang="zh-TW" alt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387" name="Line 18"/>
                <p:cNvSpPr>
                  <a:spLocks noChangeShapeType="1"/>
                </p:cNvSpPr>
                <p:nvPr/>
              </p:nvSpPr>
              <p:spPr bwMode="auto">
                <a:xfrm>
                  <a:off x="716088" y="4649135"/>
                  <a:ext cx="106179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88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1707100" y="4649135"/>
                  <a:ext cx="849438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89" name="Line 18"/>
                <p:cNvSpPr>
                  <a:spLocks noChangeShapeType="1"/>
                </p:cNvSpPr>
                <p:nvPr/>
              </p:nvSpPr>
              <p:spPr bwMode="auto">
                <a:xfrm>
                  <a:off x="2273392" y="4649134"/>
                  <a:ext cx="1099702" cy="254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90" name="Line 18"/>
                <p:cNvSpPr>
                  <a:spLocks noChangeShapeType="1"/>
                </p:cNvSpPr>
                <p:nvPr/>
              </p:nvSpPr>
              <p:spPr bwMode="auto">
                <a:xfrm>
                  <a:off x="1777886" y="5105177"/>
                  <a:ext cx="212360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cxnSp>
              <p:nvCxnSpPr>
                <p:cNvPr id="24" name="直線接點 23"/>
                <p:cNvCxnSpPr>
                  <a:stCxn id="100390" idx="0"/>
                </p:cNvCxnSpPr>
                <p:nvPr/>
              </p:nvCxnSpPr>
              <p:spPr bwMode="auto">
                <a:xfrm flipV="1">
                  <a:off x="1777052" y="4649101"/>
                  <a:ext cx="0" cy="456392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矩形 24"/>
                <p:cNvSpPr/>
                <p:nvPr/>
              </p:nvSpPr>
              <p:spPr bwMode="auto">
                <a:xfrm>
                  <a:off x="1990360" y="4915215"/>
                  <a:ext cx="477624" cy="343327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TW" altLang="en-US" dirty="0">
                    <a:solidFill>
                      <a:prstClr val="white"/>
                    </a:solidFill>
                  </a:endParaRPr>
                </a:p>
              </p:txBody>
            </p:sp>
            <p:cxnSp>
              <p:nvCxnSpPr>
                <p:cNvPr id="26" name="直線接點 25"/>
                <p:cNvCxnSpPr/>
                <p:nvPr/>
              </p:nvCxnSpPr>
              <p:spPr bwMode="auto">
                <a:xfrm flipV="1">
                  <a:off x="2477258" y="5105493"/>
                  <a:ext cx="503901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394" name="Line 18"/>
                <p:cNvSpPr>
                  <a:spLocks noChangeShapeType="1"/>
                </p:cNvSpPr>
                <p:nvPr/>
              </p:nvSpPr>
              <p:spPr bwMode="auto">
                <a:xfrm rot="-5400000">
                  <a:off x="2840836" y="4958189"/>
                  <a:ext cx="293976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95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23243" y="5706000"/>
                  <a:ext cx="582733" cy="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00396" name="Line 18"/>
                <p:cNvSpPr>
                  <a:spLocks noChangeShapeType="1"/>
                </p:cNvSpPr>
                <p:nvPr/>
              </p:nvSpPr>
              <p:spPr bwMode="auto">
                <a:xfrm rot="10800000">
                  <a:off x="1494739" y="5700974"/>
                  <a:ext cx="637079" cy="5026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cxnSp>
              <p:nvCxnSpPr>
                <p:cNvPr id="31" name="直線接點 30"/>
                <p:cNvCxnSpPr/>
                <p:nvPr/>
              </p:nvCxnSpPr>
              <p:spPr bwMode="auto">
                <a:xfrm flipV="1">
                  <a:off x="3052262" y="4649101"/>
                  <a:ext cx="1106727" cy="0"/>
                </a:xfrm>
                <a:prstGeom prst="line">
                  <a:avLst/>
                </a:prstGeom>
                <a:ln w="190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接點 13"/>
                <p:cNvCxnSpPr/>
                <p:nvPr/>
              </p:nvCxnSpPr>
              <p:spPr bwMode="auto">
                <a:xfrm flipH="1">
                  <a:off x="3420140" y="4116874"/>
                  <a:ext cx="0" cy="16270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接點 14"/>
                <p:cNvCxnSpPr/>
                <p:nvPr/>
              </p:nvCxnSpPr>
              <p:spPr bwMode="auto">
                <a:xfrm flipH="1">
                  <a:off x="1494187" y="4116874"/>
                  <a:ext cx="0" cy="1627014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lg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0400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3419872" y="4160693"/>
                  <a:ext cx="739305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[</a:t>
                  </a:r>
                  <a:r>
                    <a:rPr lang="en-US" altLang="zh-TW" sz="2600" i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n</a:t>
                  </a:r>
                  <a:r>
                    <a:rPr lang="en-US" altLang="zh-TW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]</a:t>
                  </a:r>
                  <a:endParaRPr lang="zh-TW" altLang="en-US" sz="26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401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467877" y="4254359"/>
                  <a:ext cx="409086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+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0402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3068494" y="4422235"/>
                  <a:ext cx="351378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_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aphicFrame>
              <p:nvGraphicFramePr>
                <p:cNvPr id="100403" name="物件 5"/>
                <p:cNvGraphicFramePr>
                  <a:graphicFrameLocks noChangeAspect="1"/>
                </p:cNvGraphicFramePr>
                <p:nvPr/>
              </p:nvGraphicFramePr>
              <p:xfrm>
                <a:off x="2009781" y="4869160"/>
                <a:ext cx="401979" cy="41967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1100" name="方程式" r:id="rId3" imgW="215713" imgH="190335" progId="Equation.3">
                        <p:embed/>
                      </p:oleObj>
                    </mc:Choice>
                    <mc:Fallback>
                      <p:oleObj name="方程式" r:id="rId3" imgW="215713" imgH="190335" progId="Equation.3">
                        <p:embed/>
                        <p:pic>
                          <p:nvPicPr>
                            <p:cNvPr id="0" name="物件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4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09781" y="4869160"/>
                              <a:ext cx="401979" cy="41967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00404" name="物件 6"/>
                <p:cNvGraphicFramePr>
                  <a:graphicFrameLocks noChangeAspect="1"/>
                </p:cNvGraphicFramePr>
                <p:nvPr/>
              </p:nvGraphicFramePr>
              <p:xfrm>
                <a:off x="2927177" y="5013176"/>
                <a:ext cx="420687" cy="373062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01101" name="方程式" r:id="rId5" imgW="228501" imgH="203112" progId="Equation.3">
                        <p:embed/>
                      </p:oleObj>
                    </mc:Choice>
                    <mc:Fallback>
                      <p:oleObj name="方程式" r:id="rId5" imgW="228501" imgH="203112" progId="Equation.3">
                        <p:embed/>
                        <p:pic>
                          <p:nvPicPr>
                            <p:cNvPr id="0" name="物件 6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27177" y="5013176"/>
                              <a:ext cx="420687" cy="37306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grpSp>
          <p:nvGrpSpPr>
            <p:cNvPr id="100359" name="群組 97287"/>
            <p:cNvGrpSpPr>
              <a:grpSpLocks/>
            </p:cNvGrpSpPr>
            <p:nvPr/>
          </p:nvGrpSpPr>
          <p:grpSpPr bwMode="auto">
            <a:xfrm>
              <a:off x="5078499" y="4077072"/>
              <a:ext cx="3525949" cy="1832249"/>
              <a:chOff x="5078499" y="4241997"/>
              <a:chExt cx="3525949" cy="1832249"/>
            </a:xfrm>
          </p:grpSpPr>
          <p:grpSp>
            <p:nvGrpSpPr>
              <p:cNvPr id="100360" name="群組 67"/>
              <p:cNvGrpSpPr>
                <a:grpSpLocks/>
              </p:cNvGrpSpPr>
              <p:nvPr/>
            </p:nvGrpSpPr>
            <p:grpSpPr bwMode="auto">
              <a:xfrm>
                <a:off x="5078499" y="4241997"/>
                <a:ext cx="3525949" cy="1832249"/>
                <a:chOff x="633228" y="4106253"/>
                <a:chExt cx="3525949" cy="1832249"/>
              </a:xfrm>
            </p:grpSpPr>
            <p:sp>
              <p:nvSpPr>
                <p:cNvPr id="100365" name="文字方塊 9"/>
                <p:cNvSpPr txBox="1">
                  <a:spLocks noChangeArrowheads="1"/>
                </p:cNvSpPr>
                <p:nvPr/>
              </p:nvSpPr>
              <p:spPr bwMode="auto">
                <a:xfrm>
                  <a:off x="2122009" y="5446059"/>
                  <a:ext cx="776175" cy="4924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(</a:t>
                  </a:r>
                  <a:r>
                    <a:rPr lang="en-US" altLang="zh-TW" sz="2600" i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z</a:t>
                  </a:r>
                  <a:r>
                    <a:rPr lang="en-US" altLang="zh-TW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)</a:t>
                  </a:r>
                  <a:endParaRPr lang="zh-TW" altLang="en-US" sz="260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100366" name="群組 69"/>
                <p:cNvGrpSpPr>
                  <a:grpSpLocks/>
                </p:cNvGrpSpPr>
                <p:nvPr/>
              </p:nvGrpSpPr>
              <p:grpSpPr bwMode="auto">
                <a:xfrm>
                  <a:off x="633228" y="4106253"/>
                  <a:ext cx="3525949" cy="1627003"/>
                  <a:chOff x="633228" y="4117085"/>
                  <a:chExt cx="3525949" cy="1627003"/>
                </a:xfrm>
              </p:grpSpPr>
              <p:grpSp>
                <p:nvGrpSpPr>
                  <p:cNvPr id="100367" name="群組 4"/>
                  <p:cNvGrpSpPr>
                    <a:grpSpLocks/>
                  </p:cNvGrpSpPr>
                  <p:nvPr/>
                </p:nvGrpSpPr>
                <p:grpSpPr bwMode="auto">
                  <a:xfrm>
                    <a:off x="1782913" y="4482591"/>
                    <a:ext cx="300856" cy="328612"/>
                    <a:chOff x="1628967" y="3196421"/>
                    <a:chExt cx="741440" cy="731213"/>
                  </a:xfrm>
                </p:grpSpPr>
                <p:sp>
                  <p:nvSpPr>
                    <p:cNvPr id="100381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28967" y="3196421"/>
                      <a:ext cx="741440" cy="731213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1pPr>
                      <a:lvl2pPr marL="742950" indent="-28575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2pPr>
                      <a:lvl3pPr marL="11430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3pPr>
                      <a:lvl4pPr marL="16002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4pPr>
                      <a:lvl5pPr marL="2057400" indent="-228600" eaLnBrk="0" hangingPunct="0"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</a:defRPr>
                      </a:lvl9pPr>
                    </a:lstStyle>
                    <a:p>
                      <a:pPr eaLnBrk="1" hangingPunct="1"/>
                      <a:endParaRPr lang="zh-TW" altLang="en-US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0038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99684" y="3196421"/>
                      <a:ext cx="0" cy="73121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100368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3228" y="4130719"/>
                    <a:ext cx="720069" cy="4924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y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[</a:t>
                    </a:r>
                    <a:r>
                      <a:rPr lang="en-US" altLang="zh-TW" sz="260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altLang="zh-TW" sz="260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]</a:t>
                    </a:r>
                    <a:endParaRPr lang="zh-TW" altLang="en-US" sz="2600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10036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716088" y="4649135"/>
                    <a:ext cx="1061798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37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1710905" y="4646898"/>
                    <a:ext cx="996275" cy="54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78" name="矩形 77"/>
                  <p:cNvSpPr/>
                  <p:nvPr/>
                </p:nvSpPr>
                <p:spPr bwMode="auto">
                  <a:xfrm>
                    <a:off x="2143573" y="4927850"/>
                    <a:ext cx="476078" cy="344706"/>
                  </a:xfrm>
                  <a:prstGeom prst="rect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TW" altLang="en-US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00372" name="Line 18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789466" y="4958189"/>
                    <a:ext cx="293976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373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23243" y="5706000"/>
                    <a:ext cx="582733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00374" name="Line 18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1494739" y="5700974"/>
                    <a:ext cx="637079" cy="5026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cxnSp>
                <p:nvCxnSpPr>
                  <p:cNvPr id="83" name="直線接點 82"/>
                  <p:cNvCxnSpPr/>
                  <p:nvPr/>
                </p:nvCxnSpPr>
                <p:spPr bwMode="auto">
                  <a:xfrm flipV="1">
                    <a:off x="3052450" y="4649327"/>
                    <a:ext cx="1106727" cy="0"/>
                  </a:xfrm>
                  <a:prstGeom prst="line">
                    <a:avLst/>
                  </a:prstGeom>
                  <a:ln w="190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" name="直線接點 83"/>
                  <p:cNvCxnSpPr/>
                  <p:nvPr/>
                </p:nvCxnSpPr>
                <p:spPr bwMode="auto">
                  <a:xfrm flipH="1">
                    <a:off x="3420328" y="4117101"/>
                    <a:ext cx="0" cy="16270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直線接點 84"/>
                  <p:cNvCxnSpPr/>
                  <p:nvPr/>
                </p:nvCxnSpPr>
                <p:spPr bwMode="auto">
                  <a:xfrm flipH="1">
                    <a:off x="1494375" y="4117101"/>
                    <a:ext cx="0" cy="1627014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  <a:prstDash val="lg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0378" name="文字方塊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19872" y="4141643"/>
                    <a:ext cx="739305" cy="49244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1pPr>
                    <a:lvl2pPr marL="742950" indent="-28575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2pPr>
                    <a:lvl3pPr marL="11430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3pPr>
                    <a:lvl4pPr marL="16002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4pPr>
                    <a:lvl5pPr marL="2057400" indent="-228600" eaLnBrk="0" hangingPunct="0"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>
                        <a:solidFill>
                          <a:schemeClr val="tx1"/>
                        </a:solidFill>
                        <a:latin typeface="Calibri" pitchFamily="34" charset="0"/>
                        <a:ea typeface="新細明體" pitchFamily="18" charset="-120"/>
                      </a:defRPr>
                    </a:lvl9pPr>
                  </a:lstStyle>
                  <a:p>
                    <a:pPr eaLnBrk="1" hangingPunct="1"/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x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[</a:t>
                    </a:r>
                    <a:r>
                      <a:rPr lang="en-US" altLang="zh-TW" sz="2600" i="1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n</a:t>
                    </a:r>
                    <a:r>
                      <a:rPr lang="en-US" altLang="zh-TW" sz="260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]</a:t>
                    </a:r>
                    <a:endParaRPr lang="zh-TW" altLang="en-US" sz="260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graphicFrame>
                <p:nvGraphicFramePr>
                  <p:cNvPr id="100379" name="物件 88"/>
                  <p:cNvGraphicFramePr>
                    <a:graphicFrameLocks noChangeAspect="1"/>
                  </p:cNvGraphicFramePr>
                  <p:nvPr/>
                </p:nvGraphicFramePr>
                <p:xfrm>
                  <a:off x="2186532" y="4886205"/>
                  <a:ext cx="401979" cy="419677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1102" name="方程式" r:id="rId7" imgW="215713" imgH="190335" progId="Equation.3">
                          <p:embed/>
                        </p:oleObj>
                      </mc:Choice>
                      <mc:Fallback>
                        <p:oleObj name="方程式" r:id="rId7" imgW="215713" imgH="190335" progId="Equation.3">
                          <p:embed/>
                          <p:pic>
                            <p:nvPicPr>
                              <p:cNvPr id="0" name="物件 88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4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2186532" y="4886205"/>
                                <a:ext cx="401979" cy="419677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00380" name="物件 89"/>
                  <p:cNvGraphicFramePr>
                    <a:graphicFrameLocks noChangeAspect="1"/>
                  </p:cNvGraphicFramePr>
                  <p:nvPr/>
                </p:nvGraphicFramePr>
                <p:xfrm>
                  <a:off x="1722266" y="5115031"/>
                  <a:ext cx="420687" cy="37306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01103" name="方程式" r:id="rId8" imgW="228501" imgH="203112" progId="Equation.3">
                          <p:embed/>
                        </p:oleObj>
                      </mc:Choice>
                      <mc:Fallback>
                        <p:oleObj name="方程式" r:id="rId8" imgW="228501" imgH="203112" progId="Equation.3">
                          <p:embed/>
                          <p:pic>
                            <p:nvPicPr>
                              <p:cNvPr id="0" name="物件 89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722266" y="5115031"/>
                                <a:ext cx="420687" cy="37306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sp>
            <p:nvSpPr>
              <p:cNvPr id="100361" name="Line 18"/>
              <p:cNvSpPr>
                <a:spLocks noChangeShapeType="1"/>
              </p:cNvSpPr>
              <p:nvPr/>
            </p:nvSpPr>
            <p:spPr bwMode="auto">
              <a:xfrm flipH="1">
                <a:off x="7064942" y="5225159"/>
                <a:ext cx="383714" cy="48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cxnSp>
            <p:nvCxnSpPr>
              <p:cNvPr id="97" name="直線接點 96"/>
              <p:cNvCxnSpPr>
                <a:stCxn id="100372" idx="0"/>
                <a:endCxn id="78" idx="1"/>
              </p:cNvCxnSpPr>
              <p:nvPr/>
            </p:nvCxnSpPr>
            <p:spPr bwMode="auto">
              <a:xfrm flipV="1">
                <a:off x="6381719" y="5225115"/>
                <a:ext cx="207125" cy="5515"/>
              </a:xfrm>
              <a:prstGeom prst="line">
                <a:avLst/>
              </a:prstGeom>
              <a:ln w="190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363" name="Line 23"/>
              <p:cNvSpPr>
                <a:spLocks noChangeShapeType="1"/>
              </p:cNvSpPr>
              <p:nvPr/>
            </p:nvSpPr>
            <p:spPr bwMode="auto">
              <a:xfrm>
                <a:off x="7448656" y="4759903"/>
                <a:ext cx="3664" cy="46525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00364" name="Line 18"/>
              <p:cNvSpPr>
                <a:spLocks noChangeShapeType="1"/>
              </p:cNvSpPr>
              <p:nvPr/>
            </p:nvSpPr>
            <p:spPr bwMode="auto">
              <a:xfrm>
                <a:off x="6868868" y="4768744"/>
                <a:ext cx="996275" cy="623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06174"/>
            <a:ext cx="6153462" cy="27645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矩形 56"/>
              <p:cNvSpPr/>
              <p:nvPr/>
            </p:nvSpPr>
            <p:spPr>
              <a:xfrm>
                <a:off x="3199580" y="840061"/>
                <a:ext cx="800796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7" name="矩形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9580" y="840061"/>
                <a:ext cx="800796" cy="43088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7144915" y="840061"/>
                <a:ext cx="77764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𝐺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zh-TW" altLang="en-US" sz="2200" dirty="0"/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915" y="840061"/>
                <a:ext cx="777649" cy="43088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3779912" y="3140968"/>
                <a:ext cx="5241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140968"/>
                <a:ext cx="524118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矩形 59"/>
              <p:cNvSpPr/>
              <p:nvPr/>
            </p:nvSpPr>
            <p:spPr>
              <a:xfrm>
                <a:off x="7164288" y="3028890"/>
                <a:ext cx="5241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zh-TW" altLang="en-US" sz="20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zh-TW" alt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矩形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288" y="3028890"/>
                <a:ext cx="524118" cy="40011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矩形 60"/>
              <p:cNvSpPr/>
              <p:nvPr/>
            </p:nvSpPr>
            <p:spPr>
              <a:xfrm>
                <a:off x="3857048" y="1702674"/>
                <a:ext cx="369845" cy="4301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altLang="zh-TW" sz="20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altLang="zh-TW" sz="2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zh-TW" altLang="en-US" sz="200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altLang="zh-TW" sz="2000" b="0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zh-TW" alt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1" name="矩形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048" y="1702674"/>
                <a:ext cx="369845" cy="430182"/>
              </a:xfrm>
              <a:prstGeom prst="rect">
                <a:avLst/>
              </a:prstGeom>
              <a:blipFill rotWithShape="1">
                <a:blip r:embed="rId14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字方塊 2"/>
          <p:cNvSpPr txBox="1"/>
          <p:nvPr/>
        </p:nvSpPr>
        <p:spPr>
          <a:xfrm>
            <a:off x="1259632" y="112474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8-th order pole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63" name="文字方塊 62"/>
          <p:cNvSpPr txBox="1"/>
          <p:nvPr/>
        </p:nvSpPr>
        <p:spPr>
          <a:xfrm>
            <a:off x="4859164" y="982469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8-th order zero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spAutoFit/>
      </a:bodyPr>
      <a:lstStyle>
        <a:defPPr marL="457200">
          <a:spcBef>
            <a:spcPts val="600"/>
          </a:spcBef>
          <a:defRPr sz="3500" b="1" i="1" dirty="0">
            <a:latin typeface="Times New Roman" pitchFamily="18" charset="0"/>
            <a:ea typeface="新細明體" charset="-120"/>
            <a:cs typeface="Times New Roman" pitchFamily="18" charset="0"/>
          </a:defRPr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8516</TotalTime>
  <Words>4993</Words>
  <Application>Microsoft Office PowerPoint</Application>
  <PresentationFormat>如螢幕大小 (4:3)</PresentationFormat>
  <Paragraphs>750</Paragraphs>
  <Slides>94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94</vt:i4>
      </vt:variant>
    </vt:vector>
  </HeadingPairs>
  <TitlesOfParts>
    <vt:vector size="97" baseType="lpstr">
      <vt:lpstr>1_Office 佈景主題</vt:lpstr>
      <vt:lpstr>Office 佈景主題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Lab531</dc:creator>
  <cp:lastModifiedBy>Lab531</cp:lastModifiedBy>
  <cp:revision>451</cp:revision>
  <cp:lastPrinted>2015-08-27T09:30:33Z</cp:lastPrinted>
  <dcterms:created xsi:type="dcterms:W3CDTF">2012-04-16T06:04:20Z</dcterms:created>
  <dcterms:modified xsi:type="dcterms:W3CDTF">2015-08-27T09:40:55Z</dcterms:modified>
</cp:coreProperties>
</file>