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2" Target="ppt/presentation.xml" Type="http://schemas.openxmlformats.org/officeDocument/2006/relationships/officeDocument"/><Relationship Id="rId1" Target="docProps/core.xml" Type="http://schemas.openxmlformats.org/package/2006/relationships/metadata/core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aveSubsetFonts="1" strictFirstAndLastChars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gPGi+x7fvv0RH052znt65Fa372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6" Target="metadata" Type="http://customschemas.google.com/relationships/presentationmetadata"/><Relationship Id="rId25" Target="slides/slide21.xml" Type="http://schemas.openxmlformats.org/officeDocument/2006/relationships/slide"/><Relationship Id="rId24" Target="slides/slide20.xml" Type="http://schemas.openxmlformats.org/officeDocument/2006/relationships/slide"/><Relationship Id="rId21" Target="slides/slide17.xml" Type="http://schemas.openxmlformats.org/officeDocument/2006/relationships/slide"/><Relationship Id="rId19" Target="slides/slide15.xml" Type="http://schemas.openxmlformats.org/officeDocument/2006/relationships/slide"/><Relationship Id="rId20" Target="slides/slide16.xml" Type="http://schemas.openxmlformats.org/officeDocument/2006/relationships/slide"/><Relationship Id="rId18" Target="slides/slide14.xml" Type="http://schemas.openxmlformats.org/officeDocument/2006/relationships/slide"/><Relationship Id="rId17" Target="slides/slide13.xml" Type="http://schemas.openxmlformats.org/officeDocument/2006/relationships/slide"/><Relationship Id="rId16" Target="slides/slide12.xml" Type="http://schemas.openxmlformats.org/officeDocument/2006/relationships/slide"/><Relationship Id="rId15" Target="slides/slide11.xml" Type="http://schemas.openxmlformats.org/officeDocument/2006/relationships/slide"/><Relationship Id="rId14" Target="slides/slide10.xml" Type="http://schemas.openxmlformats.org/officeDocument/2006/relationships/slide"/><Relationship Id="rId13" Target="slides/slide9.xml" Type="http://schemas.openxmlformats.org/officeDocument/2006/relationships/slide"/><Relationship Id="rId12" Target="slides/slide8.xml" Type="http://schemas.openxmlformats.org/officeDocument/2006/relationships/slide"/><Relationship Id="rId11" Target="slides/slide7.xml" Type="http://schemas.openxmlformats.org/officeDocument/2006/relationships/slide"/><Relationship Id="rId10" Target="slides/slide6.xml" Type="http://schemas.openxmlformats.org/officeDocument/2006/relationships/slide"/><Relationship Id="rId9" Target="slides/slide5.xml" Type="http://schemas.openxmlformats.org/officeDocument/2006/relationships/slide"/><Relationship Id="rId8" Target="slides/slide4.xml" Type="http://schemas.openxmlformats.org/officeDocument/2006/relationships/slide"/><Relationship Id="rId7" Target="slides/slide3.xml" Type="http://schemas.openxmlformats.org/officeDocument/2006/relationships/slide"/><Relationship Id="rId6" Target="slides/slide2.xml" Type="http://schemas.openxmlformats.org/officeDocument/2006/relationships/slide"/><Relationship Id="rId5" Target="slides/slide1.xml" Type="http://schemas.openxmlformats.org/officeDocument/2006/relationships/slide"/><Relationship Id="rId4" Target="notesMasters/notesMaster1.xml" Type="http://schemas.openxmlformats.org/officeDocument/2006/relationships/notesMaster"/><Relationship Id="rId3" Target="slideMasters/slideMaster1.xml" Type="http://schemas.openxmlformats.org/officeDocument/2006/relationships/slideMaster"/><Relationship Id="rId23" Target="slides/slide19.xml" Type="http://schemas.openxmlformats.org/officeDocument/2006/relationships/slide"/><Relationship Id="rId2" Target="presProps.xml" Type="http://schemas.openxmlformats.org/officeDocument/2006/relationships/presProps"/><Relationship Id="rId22" Target="slides/slide18.xml" Type="http://schemas.openxmlformats.org/officeDocument/2006/relationships/slide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cap="none" i="0" lang="en-US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cap="none" i="0" strike="noStrike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algn="ctr"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algn="ctr" lvl="2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algn="ctr" lvl="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algn="ctr" lvl="4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algn="ctr" lvl="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algn="ctr" lvl="6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algn="ctr" lvl="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algn="ctr" lvl="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4318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algn="l" indent="-4064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algn="l" indent="-3810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algn="l" indent="-355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algn="l" indent="-355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algn="l" indent="-355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algn="l" indent="-355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algn="l" indent="-355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algn="l" indent="-355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406400" lvl="0" marL="45720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81000" lvl="1" marL="914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55600" lvl="2" marL="1371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42900" lvl="3" marL="1828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42900" lvl="4" marL="2286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42900" lvl="5" marL="2743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42900" lvl="6" marL="3200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42900" lvl="7" marL="3657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42900" lvl="8" marL="4114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" Target="../media/image10.png" Type="http://schemas.openxmlformats.org/officeDocument/2006/relationships/image"/><Relationship Id="rId3" Target="../media/image9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4" Target="../media/image19.png" Type="http://schemas.openxmlformats.org/officeDocument/2006/relationships/image"/><Relationship Id="rId3" Target="../media/image6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3" Target="../media/image17.pn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4" Target="../media/image27.png" Type="http://schemas.openxmlformats.org/officeDocument/2006/relationships/image"/><Relationship Id="rId3" Target="../media/image21.pn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2" Target="../notesSlides/notesSlide1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3" Target="../media/image29.pn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4" Target="../media/image28.png" Type="http://schemas.openxmlformats.org/officeDocument/2006/relationships/image"/><Relationship Id="rId3" Target="../media/image25.pn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3" Target="../media/image34.pn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4" Target="../media/image32.png" Type="http://schemas.openxmlformats.org/officeDocument/2006/relationships/image"/><Relationship Id="rId3" Target="../media/image23.pn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3" Target="../media/image36.pn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4" Target="../media/image31.png" Type="http://schemas.openxmlformats.org/officeDocument/2006/relationships/image"/><Relationship Id="rId3" Target="../media/image33.pn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7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4" Target="../media/image28.png" Type="http://schemas.openxmlformats.org/officeDocument/2006/relationships/image"/><Relationship Id="rId3" Target="../media/image31.pn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3" Target="../media/image35.pn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4" Target="../media/image8.png" Type="http://schemas.openxmlformats.org/officeDocument/2006/relationships/image"/><Relationship Id="rId3" Target="../media/image15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3" Target="../media/image24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5" Target="../media/image12.png" Type="http://schemas.openxmlformats.org/officeDocument/2006/relationships/image"/><Relationship Id="rId4" Target="../media/image18.png" Type="http://schemas.openxmlformats.org/officeDocument/2006/relationships/image"/><Relationship Id="rId3" Target="../media/image14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4" Target="../media/image4.png" Type="http://schemas.openxmlformats.org/officeDocument/2006/relationships/image"/><Relationship Id="rId3" Target="../media/image16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3" Target="../media/image11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5" Target="../media/image13.png" Type="http://schemas.openxmlformats.org/officeDocument/2006/relationships/image"/><Relationship Id="rId4" Target="../media/image20.png" Type="http://schemas.openxmlformats.org/officeDocument/2006/relationships/image"/><Relationship Id="rId3" Target="../media/image22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497149" y="186431"/>
            <a:ext cx="8993079" cy="397031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CH4.1  single-cycle (1個cycle完成一個ins[包含全部的5個stage])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cap="none" i="0" lang="en-US" strike="noStrike" sz="1800" u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P.12-28 都要念</a:t>
            </a:r>
            <a:endParaRPr b="1" cap="none" i="0" strike="noStrike" sz="1800" u="non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然後要知道lw sw beq addi怎麼走，會經過哪裡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a.注意immediate也是走address那條路徑</a:t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-28575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Noto Sans Symbols"/>
              <a:buChar char="🡪"/>
            </a:pPr>
            <a:r>
              <a:rPr b="0" cap="none" i="0" lang="en-US" strike="noStrike" sz="18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有immediate(addi、lw、sw)或是address(beq)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的都要做sign-extend(HW3.4)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b.去年的講義寫錯，再rt、rd後沒有mux那個東西</a:t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c.上面那個ALU只有branch ins(beq blt..)會用到</a:t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1467" y="170521"/>
            <a:ext cx="3566030" cy="1239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9379" y="1844691"/>
            <a:ext cx="6524851" cy="48321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"/>
          <p:cNvCxnSpPr/>
          <p:nvPr/>
        </p:nvCxnSpPr>
        <p:spPr>
          <a:xfrm>
            <a:off x="7652551" y="4517604"/>
            <a:ext cx="426129" cy="363984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type="none" w="sm"/>
            <a:tailEnd len="sm" type="none" w="sm"/>
          </a:ln>
        </p:spPr>
      </p:cxnSp>
      <p:cxnSp>
        <p:nvCxnSpPr>
          <p:cNvPr id="92" name="Google Shape;92;p1"/>
          <p:cNvCxnSpPr/>
          <p:nvPr/>
        </p:nvCxnSpPr>
        <p:spPr>
          <a:xfrm flipH="1">
            <a:off x="7652552" y="4517604"/>
            <a:ext cx="355106" cy="363984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type="none" w="sm"/>
            <a:tailEnd len="sm" type="none" w="sm"/>
          </a:ln>
        </p:spPr>
      </p:cxnSp>
      <p:sp>
        <p:nvSpPr>
          <p:cNvPr id="93" name="Google Shape;93;p1"/>
          <p:cNvSpPr/>
          <p:nvPr/>
        </p:nvSpPr>
        <p:spPr>
          <a:xfrm>
            <a:off x="7213106" y="5446070"/>
            <a:ext cx="790112" cy="449453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7299047" y="5885062"/>
            <a:ext cx="2118080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Immediate也走這條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0052466" y="867454"/>
            <a:ext cx="2121900" cy="3693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1個cycle = 800ps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61" y="4201137"/>
            <a:ext cx="4340461" cy="238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6516" y="3332852"/>
            <a:ext cx="5182968" cy="331588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0"/>
          <p:cNvSpPr/>
          <p:nvPr/>
        </p:nvSpPr>
        <p:spPr>
          <a:xfrm>
            <a:off x="255561" y="154905"/>
            <a:ext cx="5696046" cy="4801314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stall cycle = 1，</a:t>
            </a: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因此bne/beq後面需要多加一個nop</a:t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由於beq的下個ins必定會執行(nop這步)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28575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Char char="🡪"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可以把nop換成一個一定要執行的ins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[beq一定要等一個cycle才知道跳到哪裡，這個等的時候</a:t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與其填nop不如拿來做一些Ins]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例如下面的例子 : bne(它寫錯)後放addiu (n+=d)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這種每跑一次迴圈必定做一次的ins可以放在beq後面</a:t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PS : 不可以直接放mult(n*=f)因為它是跳出迴圈才做的</a:t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如果沒有用nop隔開，等於每判斷一次要不要跳出</a:t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迴圈都會做一次n*=f (因為beq後面的Ins必定執行)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17145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0"/>
          <p:cNvSpPr txBox="1"/>
          <p:nvPr/>
        </p:nvSpPr>
        <p:spPr>
          <a:xfrm>
            <a:off x="6992390" y="80176"/>
            <a:ext cx="4483151" cy="396999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另一種解決方式:遇到branch就先挑一種可能的方向做，錯了就rollback(回來執行正確的那個方向)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Prediction策略 : always predict taken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Taken的意思是跳到label位置，而非PC+4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因為用到branch的大部分是loop / if-else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loop時會一直往回跳(一直taken / backward)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If-else時taken的機率50%，因此總體(50%+&gt;50%)要預測taken (跳到label而非PC+4位置)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/>
          <p:nvPr/>
        </p:nvSpPr>
        <p:spPr>
          <a:xfrm>
            <a:off x="292962" y="381740"/>
            <a:ext cx="8771139" cy="286232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Ch4.3 實際TRACE例子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P.3.4  pipeline(multi-cycle)多了flipflop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P6-27 trace(和PTT第二頁說得差不多) :  </a:t>
            </a: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注意</a:t>
            </a:r>
            <a:r>
              <a:rPr b="1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淺綠色</a:t>
            </a: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代表沒有用到</a:t>
            </a:r>
            <a:endParaRPr b="0" cap="none" i="0" strike="noStrike" sz="1800" u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P.30 : pipeline的意義，每個元件(ex:ALU)都會不停地工作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ALU在CC3時處理ins1的ALU部分， CC4時處理ins2的ALU部分…..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處理完就交給下一級(next stage:DM)，如同生產汽車的流水線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257" y="3340948"/>
            <a:ext cx="5589237" cy="3298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/>
          <p:nvPr/>
        </p:nvSpPr>
        <p:spPr>
          <a:xfrm>
            <a:off x="109475" y="146027"/>
            <a:ext cx="5136021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P.32、35 :有概念🡪 control singnal也要用filp flop存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475" y="887767"/>
            <a:ext cx="4302320" cy="2460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98616" y="887784"/>
            <a:ext cx="7290151" cy="545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/>
          <p:nvPr/>
        </p:nvSpPr>
        <p:spPr>
          <a:xfrm>
            <a:off x="2149874" y="751339"/>
            <a:ext cx="7892100" cy="53553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最後開始教你怎麼判斷有沒有hazard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1.分成4種ins  ALU(代表sub add..等指令) / LW / SW / BRANCH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掌握規則</a:t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 t0,t1,t2    :  t1、t2需要在</a:t>
            </a: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EXE stage前</a:t>
            </a: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輸入(因為要放到ALU做運算)  / t0的值在</a:t>
            </a: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EXE stage後</a:t>
            </a: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得到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LW t0 , 0(t1)   :  t1需要在</a:t>
            </a: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EXE stage前</a:t>
            </a: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輸入(因為要放到ALU做運算)  / t0的值在</a:t>
            </a: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MEM stage後</a:t>
            </a: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得到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 t0 , 0(t1)  :  t1需要在</a:t>
            </a: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EXE stage前</a:t>
            </a: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輸入(因為要放到ALU做運算)  /t0則需要在</a:t>
            </a: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MEM stage前</a:t>
            </a: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輸入(因為要寫到MEM裡面)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BRANCH</a:t>
            </a: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t0 t2 LOOP : </a:t>
            </a:r>
            <a:r>
              <a:rPr b="1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注意因為已經</a:t>
            </a:r>
            <a:r>
              <a:rPr b="1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加了comparator，</a:t>
            </a:r>
            <a:r>
              <a:rPr b="1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所以</a:t>
            </a:r>
            <a:r>
              <a:rPr b="1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t0、t1的比較是在ID </a:t>
            </a:r>
            <a:r>
              <a:rPr b="1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(而非ALU) 🡪 t0、t1需要在</a:t>
            </a:r>
            <a:r>
              <a:rPr b="1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ID stage前</a:t>
            </a:r>
            <a:r>
              <a:rPr b="1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輸入</a:t>
            </a:r>
            <a:endParaRPr b="1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掌握規則之後就根據ins把pipelin畫出來，判斷會不會hazard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425" y="1355108"/>
            <a:ext cx="836005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4"/>
          <p:cNvSpPr txBox="1"/>
          <p:nvPr/>
        </p:nvSpPr>
        <p:spPr>
          <a:xfrm>
            <a:off x="301841" y="488272"/>
            <a:ext cx="9934112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  ins後如果馬上接(沒隔)BRANCH會有hazard，剩下都沒有  🡪 不用背，考試可以畫畫看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953" y="605585"/>
            <a:ext cx="7339581" cy="29800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15"/>
          <p:cNvCxnSpPr/>
          <p:nvPr/>
        </p:nvCxnSpPr>
        <p:spPr>
          <a:xfrm>
            <a:off x="4287916" y="1473421"/>
            <a:ext cx="0" cy="1855705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210" name="Google Shape;210;p15"/>
          <p:cNvSpPr/>
          <p:nvPr/>
        </p:nvSpPr>
        <p:spPr>
          <a:xfrm>
            <a:off x="7477340" y="1024916"/>
            <a:ext cx="3656386" cy="92333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根據規則，ALU的R3在EX後得到</a:t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且BEQ的R3需要ID前輸入 🡪 故需隔</a:t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1個cycle，否則會有hazard</a:t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386" y="4531792"/>
            <a:ext cx="7108692" cy="17845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15"/>
          <p:cNvCxnSpPr/>
          <p:nvPr/>
        </p:nvCxnSpPr>
        <p:spPr>
          <a:xfrm>
            <a:off x="5532270" y="5084508"/>
            <a:ext cx="815264" cy="0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213" name="Google Shape;213;p15"/>
          <p:cNvSpPr/>
          <p:nvPr/>
        </p:nvSpPr>
        <p:spPr>
          <a:xfrm>
            <a:off x="6347525" y="4167227"/>
            <a:ext cx="6096000" cy="14805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根據規則，ALU的R3在EX後得到</a:t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且SW的R3需要MEM前輸入 🡪 不會有hazard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Note :如果不需要那麼快用到(得到跟要用隔了一個cycle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那麼會先繼續往下傳到M後，在forwarding(垂直往下)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p15"/>
          <p:cNvCxnSpPr/>
          <p:nvPr/>
        </p:nvCxnSpPr>
        <p:spPr>
          <a:xfrm>
            <a:off x="6311321" y="5084508"/>
            <a:ext cx="0" cy="1023041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type="none" w="sm"/>
            <a:tailEnd len="med" type="triangle" w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280" y="1902556"/>
            <a:ext cx="7761550" cy="36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6"/>
          <p:cNvSpPr/>
          <p:nvPr/>
        </p:nvSpPr>
        <p:spPr>
          <a:xfrm>
            <a:off x="553375" y="639487"/>
            <a:ext cx="9735844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LW ins後如果馬上接(沒隔)其他ins幾乎都會有hazard🡪 不用背，考試可以畫畫看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875" y="955225"/>
            <a:ext cx="5103351" cy="16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847" y="3435594"/>
            <a:ext cx="5477522" cy="24188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17"/>
          <p:cNvCxnSpPr/>
          <p:nvPr/>
        </p:nvCxnSpPr>
        <p:spPr>
          <a:xfrm>
            <a:off x="4163628" y="1473421"/>
            <a:ext cx="0" cy="1096258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228" name="Google Shape;228;p17"/>
          <p:cNvSpPr/>
          <p:nvPr/>
        </p:nvSpPr>
        <p:spPr>
          <a:xfrm>
            <a:off x="6218993" y="1200679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根據規則，LW的R3在MEM後得到</a:t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且SW的R3需要MEM前輸入 🡪 故不會有hazard</a:t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" name="Google Shape;229;p17"/>
          <p:cNvCxnSpPr/>
          <p:nvPr/>
        </p:nvCxnSpPr>
        <p:spPr>
          <a:xfrm>
            <a:off x="4005309" y="3548747"/>
            <a:ext cx="0" cy="1982041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230" name="Google Shape;230;p17"/>
          <p:cNvSpPr/>
          <p:nvPr/>
        </p:nvSpPr>
        <p:spPr>
          <a:xfrm>
            <a:off x="6566702" y="3893436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根據規則，LW的R3在MEM後得到</a:t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且BEQ的R3需要ID前輸入 🡪 需隔2個cycle不然會有hazard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4907" y="1042024"/>
            <a:ext cx="9535856" cy="518232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8"/>
          <p:cNvSpPr/>
          <p:nvPr/>
        </p:nvSpPr>
        <p:spPr>
          <a:xfrm>
            <a:off x="420210" y="122938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 : control hazard ，必定要等1個cycle才知道跳到哪裡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245467" y="101639"/>
            <a:ext cx="5690725" cy="120032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P.51以後不用看，他寫的很亂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1.判斷怎麼接forwarding path (劃出pipe line然後找答案)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870" y="1550449"/>
            <a:ext cx="3036163" cy="1541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19"/>
          <p:cNvCxnSpPr/>
          <p:nvPr/>
        </p:nvCxnSpPr>
        <p:spPr>
          <a:xfrm>
            <a:off x="1831464" y="2051756"/>
            <a:ext cx="0" cy="558989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244" name="Google Shape;244;p19"/>
          <p:cNvSpPr/>
          <p:nvPr/>
        </p:nvSpPr>
        <p:spPr>
          <a:xfrm>
            <a:off x="4617152" y="1687415"/>
            <a:ext cx="4961853" cy="120032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根據規則，ALU的R3在EX後得到</a:t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且BEQ的R3需要ID前輸入</a:t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🡪 把EX後的線拉回ID前 (注意要從EX的FF後拉)</a:t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847" y="3570103"/>
            <a:ext cx="4887106" cy="27594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p19"/>
          <p:cNvCxnSpPr/>
          <p:nvPr/>
        </p:nvCxnSpPr>
        <p:spPr>
          <a:xfrm>
            <a:off x="3581844" y="4290408"/>
            <a:ext cx="0" cy="2119270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cxnSp>
        <p:nvCxnSpPr>
          <p:cNvPr id="247" name="Google Shape;247;p19"/>
          <p:cNvCxnSpPr/>
          <p:nvPr/>
        </p:nvCxnSpPr>
        <p:spPr>
          <a:xfrm flipH="1">
            <a:off x="639112" y="6341761"/>
            <a:ext cx="2997398" cy="6553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cxnSp>
        <p:nvCxnSpPr>
          <p:cNvPr id="248" name="Google Shape;248;p19"/>
          <p:cNvCxnSpPr/>
          <p:nvPr/>
        </p:nvCxnSpPr>
        <p:spPr>
          <a:xfrm rot="10800000">
            <a:off x="850401" y="4548791"/>
            <a:ext cx="0" cy="1780733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type="none" w="sm"/>
            <a:tailEnd len="med" type="triangle" w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1405" y="387124"/>
            <a:ext cx="6350236" cy="518431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24286" y="239697"/>
            <a:ext cx="9650028" cy="597086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紅色路徑</a:t>
            </a:r>
            <a:r>
              <a:rPr b="0" cap="none" i="0" lang="en-US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Lw t0,8(t1) : 把8+t1此add的值存到t0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🡪t1走進入ALU上面那條、8走address(mux須選1)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ALU加完之後到memory取此add的值，最後送回</a:t>
            </a:r>
            <a:endParaRPr b="0" cap="none" i="0" strike="noStrike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register write data到t0內</a:t>
            </a:r>
            <a:endParaRPr b="0" cap="none" i="0" strike="noStrike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綠色路徑</a:t>
            </a:r>
            <a:r>
              <a:rPr b="0" cap="none" i="0" lang="en-US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 t0,8(t1) : 把t0的值存到8+t1此add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🡪t1走進入ALU上面那條、8走address(mux須選1)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0" cap="none" i="0" lang="en-US" strike="noStrike" sz="14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t0須從read data2出來然後送到write data(不能走ALU上面那條)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因為ALU要負責t1(上)+8(下)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ALU加完之後到memory內把t0的值存到此add，不需送回reg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藍色路徑</a:t>
            </a:r>
            <a:r>
              <a:rPr b="0" cap="none" i="0" lang="en-US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t0,t1,t2 : 把t1+t2的值存到t0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🡪t1走進入ALU上面那條、t2走下面</a:t>
            </a:r>
            <a:endParaRPr b="0" cap="none" i="0" strike="noStrike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ALU加完後</a:t>
            </a:r>
            <a:r>
              <a:rPr b="0" cap="none" i="0" lang="en-US" strike="noStrike" sz="14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直接繞過memory</a:t>
            </a:r>
            <a:r>
              <a:rPr b="0" cap="none" i="0" lang="en-US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(因為用不到)，最後送回</a:t>
            </a:r>
            <a:endParaRPr b="0" cap="none" i="0" strike="noStrike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register write data到t0內</a:t>
            </a:r>
            <a:endParaRPr b="0" cap="none" i="0" strike="noStrike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I-type : addi t0,t1,1  :把t1+1的值存到t0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28575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Noto Sans Symbols"/>
              <a:buChar char="🡪"/>
            </a:pPr>
            <a:r>
              <a:rPr b="0" cap="none" i="0" lang="en-US" strike="noStrike" sz="14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t1走進入ALU上面、1經過add走下面(mux選1)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ALU加完後直接繞過memory(因為用不到)，最後送回</a:t>
            </a:r>
            <a:endParaRPr b="0" cap="none" i="0" strike="noStrike" sz="14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register write data到t0內</a:t>
            </a:r>
            <a:endParaRPr b="0" cap="none" i="0" strike="noStrike" sz="14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b="0" cap="none" i="0" strike="noStrike" sz="1400" u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p2"/>
          <p:cNvCxnSpPr/>
          <p:nvPr/>
        </p:nvCxnSpPr>
        <p:spPr>
          <a:xfrm>
            <a:off x="8939815" y="3124940"/>
            <a:ext cx="0" cy="2840854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103" name="Google Shape;103;p2"/>
          <p:cNvSpPr txBox="1"/>
          <p:nvPr/>
        </p:nvSpPr>
        <p:spPr>
          <a:xfrm>
            <a:off x="8194088" y="5979341"/>
            <a:ext cx="3551067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此mux再load/Store/immediate時都要切往下(1)</a:t>
            </a:r>
            <a:endParaRPr b="0" cap="none" i="0" strike="noStrike" sz="1800" u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8894" y="3001932"/>
            <a:ext cx="5520380" cy="31169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20"/>
          <p:cNvCxnSpPr/>
          <p:nvPr/>
        </p:nvCxnSpPr>
        <p:spPr>
          <a:xfrm>
            <a:off x="6203832" y="4328996"/>
            <a:ext cx="0" cy="1789924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pic>
        <p:nvPicPr>
          <p:cNvPr id="255" name="Google Shape;25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305" y="418330"/>
            <a:ext cx="7108692" cy="17845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20"/>
          <p:cNvCxnSpPr/>
          <p:nvPr/>
        </p:nvCxnSpPr>
        <p:spPr>
          <a:xfrm>
            <a:off x="4686477" y="938021"/>
            <a:ext cx="815264" cy="0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257" name="Google Shape;257;p20"/>
          <p:cNvSpPr/>
          <p:nvPr/>
        </p:nvSpPr>
        <p:spPr>
          <a:xfrm>
            <a:off x="7144109" y="400449"/>
            <a:ext cx="6096000" cy="286232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根據規則，ALU的R3在EX後得到</a:t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且SW的R3需要MEM前輸入 🡪 不會有hazard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Note :如果不需要那麼快用到(得到跟要用隔了一個cycle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那麼會先繼續往下傳到M後，在forwarding(垂直往下)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🡪 把M後拉到M前 (不是EX後拉到M前</a:t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8" name="Google Shape;258;p20"/>
          <p:cNvCxnSpPr/>
          <p:nvPr/>
        </p:nvCxnSpPr>
        <p:spPr>
          <a:xfrm>
            <a:off x="5465528" y="938021"/>
            <a:ext cx="0" cy="1023041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cxnSp>
        <p:nvCxnSpPr>
          <p:cNvPr id="259" name="Google Shape;259;p20"/>
          <p:cNvCxnSpPr/>
          <p:nvPr/>
        </p:nvCxnSpPr>
        <p:spPr>
          <a:xfrm rot="10800000">
            <a:off x="4378015" y="6118920"/>
            <a:ext cx="1825817" cy="0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cxnSp>
        <p:nvCxnSpPr>
          <p:cNvPr id="260" name="Google Shape;260;p20"/>
          <p:cNvCxnSpPr/>
          <p:nvPr/>
        </p:nvCxnSpPr>
        <p:spPr>
          <a:xfrm rot="10800000">
            <a:off x="4378015" y="4328996"/>
            <a:ext cx="0" cy="1780733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type="none" w="sm"/>
            <a:tailEnd len="med" type="triangle" w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249" y="1034051"/>
            <a:ext cx="8802328" cy="150516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1"/>
          <p:cNvSpPr txBox="1"/>
          <p:nvPr/>
        </p:nvSpPr>
        <p:spPr>
          <a:xfrm>
            <a:off x="727968" y="310718"/>
            <a:ext cx="5368031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S0 永遠為zero，不用forwarding也不會有hazard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1"/>
          <p:cNvSpPr txBox="1"/>
          <p:nvPr/>
        </p:nvSpPr>
        <p:spPr>
          <a:xfrm>
            <a:off x="1038686" y="3941685"/>
            <a:ext cx="8052048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題目可能隨便給你幾個Ins，問你有沒有hazard，或是forwading path要怎麼接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363983" y="159798"/>
            <a:ext cx="10209322" cy="1754326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 :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beq t1,t2,LOOP :判斷t1==t2，若相等則跳到LOOP位置，反之則繼續執行下行(PC+4)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兩個ALU都會用到，上面那個ALU用來算出LOOP這個label的位置，下面的用來檢查t1是否等於t2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若相等(zero=1)，則黃色mux選擇下面(LOOP位置)，若不相等(zero=0)，則黃色mux選上面(PC+4 即下)行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064" y="2418832"/>
            <a:ext cx="5220070" cy="374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7060" y="2295671"/>
            <a:ext cx="4608997" cy="3746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/>
        </p:nvSpPr>
        <p:spPr>
          <a:xfrm>
            <a:off x="266330" y="289679"/>
            <a:ext cx="9028590" cy="397031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P.19-21 知道</a:t>
            </a: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control訊號的邏輯判斷</a:t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Note:去年講義寫錯，沒有RegDst(那個mux也沒有)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P.23.24 : Load/Store example (做完之後跳到PC+4)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P.25 :看beq結果決定要跳到PC+4還是label位置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P.26 : 多支援jump (跳到指定位置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P.27-28 : single-cycle(有缺點) 🡪 pipeline (or multi-cycle)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: Load instruction corresponds to the critical path(花費最久時間)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6001" y="1388602"/>
            <a:ext cx="1207294" cy="969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/>
          <p:nvPr/>
        </p:nvSpPr>
        <p:spPr>
          <a:xfrm>
            <a:off x="216023" y="188624"/>
            <a:ext cx="11200800" cy="6462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CH4.2  multi-cycle (pipeline)    (把一個ins切成5個stage，</a:t>
            </a: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每個stage就是1個cycle)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023" y="736545"/>
            <a:ext cx="6776772" cy="23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 txBox="1"/>
          <p:nvPr/>
        </p:nvSpPr>
        <p:spPr>
          <a:xfrm>
            <a:off x="7519386" y="949911"/>
            <a:ext cx="1003177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6922606" y="949895"/>
            <a:ext cx="6085200" cy="17544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1個cycle = 200ps，若要完成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1個ins需要5個cycle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2個ins則需要5+1 =6 個cy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N個ins  🡪 5+(N-1) 個cy 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(因為pipeline，故除了第一個ins需要5 cy外，剩下每多一個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只需要+1) 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372862" y="3508899"/>
            <a:ext cx="4421080" cy="2308324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P.5 這5個stage的名子要背(EX= EXE stage 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而且要知道他們對應的位置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題目可能問說add t0,t1,t2會不會使用到mem stage 🡪不會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P.9 使用pipeline要加Filpflop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0474" y="3247626"/>
            <a:ext cx="2753556" cy="2005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4536" y="5498137"/>
            <a:ext cx="1149848" cy="93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/>
          <p:nvPr/>
        </p:nvSpPr>
        <p:spPr>
          <a:xfrm>
            <a:off x="68061" y="430112"/>
            <a:ext cx="9348906" cy="369331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P.11 : pipeline</a:t>
            </a: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不會降低latency</a:t>
            </a: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(甚至可能增加、因為使用pipe line需要讓每個cycle的時間一樣)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[課本的例子 : latence 從800ps (single -cycle) 🡪 1000ps(pipeline)]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但會使</a:t>
            </a: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throughput增加(總ins數 / 總時間)  [因為用pipeline是用一層一層用疊的]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[課本的例子 : throughput從3ins / 2400ps(sin)  🡪 3ins /1400ps(pipe)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Ideal case : speed up = # of stage = 5 (使用pipeline至多可以加速5倍[ins數夠多時])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/>
          <p:nvPr/>
        </p:nvSpPr>
        <p:spPr>
          <a:xfrm>
            <a:off x="105039" y="172660"/>
            <a:ext cx="11962377" cy="258532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P.17-28 hazard(不能馬上執行下個ins，需要多填空🡪 pipeline bubble[不能馬上疊下個ins，需要空幾隔(nop)叫做bubble])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1.Structure hazard : MIPS不會，因為multi-port(ID、WB stage不會干擾)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2.Data hazards : caused by data dependencies (後面用到前面的計算結果)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但不是所有data dependence都會造成hazard，有些可以靠forwarding解決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063" y="2405299"/>
            <a:ext cx="5957209" cy="258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9476" y="2405299"/>
            <a:ext cx="2921343" cy="40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0247" y="2791755"/>
            <a:ext cx="2921343" cy="40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6470" y="4562117"/>
            <a:ext cx="2921343" cy="40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5006" y="4984080"/>
            <a:ext cx="2921343" cy="4042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7"/>
          <p:cNvCxnSpPr/>
          <p:nvPr/>
        </p:nvCxnSpPr>
        <p:spPr>
          <a:xfrm>
            <a:off x="8309500" y="2503231"/>
            <a:ext cx="0" cy="612559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145" name="Google Shape;145;p7"/>
          <p:cNvSpPr/>
          <p:nvPr/>
        </p:nvSpPr>
        <p:spPr>
          <a:xfrm>
            <a:off x="9255373" y="1565120"/>
            <a:ext cx="2758526" cy="83090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透過forwarding path (P.21)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可以讓add的ALU一運算完</a:t>
            </a:r>
            <a:endParaRPr b="0" cap="none" i="0" strike="noStrike" sz="12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就forwarding給sub的ALU (提早給)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雖然要存到s0還是得等到add的reg那裡</a:t>
            </a:r>
            <a:endParaRPr b="0" cap="none" i="0" strike="noStrike" sz="12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942" y="5397623"/>
            <a:ext cx="2921343" cy="4042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7"/>
          <p:cNvCxnSpPr/>
          <p:nvPr/>
        </p:nvCxnSpPr>
        <p:spPr>
          <a:xfrm>
            <a:off x="8122778" y="4629080"/>
            <a:ext cx="0" cy="1448305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148" name="Google Shape;148;p7"/>
          <p:cNvSpPr txBox="1"/>
          <p:nvPr/>
        </p:nvSpPr>
        <p:spPr>
          <a:xfrm>
            <a:off x="914400" y="5397623"/>
            <a:ext cx="3291844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Load use</a:t>
            </a: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(load完s0馬上用)無法透過forwarding解決🡪有hazard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" name="Google Shape;149;p7"/>
          <p:cNvCxnSpPr/>
          <p:nvPr/>
        </p:nvCxnSpPr>
        <p:spPr>
          <a:xfrm>
            <a:off x="8088748" y="4677800"/>
            <a:ext cx="0" cy="612559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cxnSp>
        <p:nvCxnSpPr>
          <p:cNvPr id="150" name="Google Shape;150;p7"/>
          <p:cNvCxnSpPr/>
          <p:nvPr/>
        </p:nvCxnSpPr>
        <p:spPr>
          <a:xfrm>
            <a:off x="2414726" y="3115790"/>
            <a:ext cx="27432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type="none" w="sm"/>
            <a:tailEnd len="sm" type="none" w="sm"/>
          </a:ln>
        </p:spPr>
      </p:cxnSp>
      <p:cxnSp>
        <p:nvCxnSpPr>
          <p:cNvPr id="151" name="Google Shape;151;p7"/>
          <p:cNvCxnSpPr/>
          <p:nvPr/>
        </p:nvCxnSpPr>
        <p:spPr>
          <a:xfrm>
            <a:off x="3170806" y="4022789"/>
            <a:ext cx="27432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type="none" w="sm"/>
            <a:tailEnd len="sm" type="none" w="sm"/>
          </a:ln>
        </p:spPr>
      </p:cxnSp>
      <p:cxnSp>
        <p:nvCxnSpPr>
          <p:cNvPr id="152" name="Google Shape;152;p7"/>
          <p:cNvCxnSpPr/>
          <p:nvPr/>
        </p:nvCxnSpPr>
        <p:spPr>
          <a:xfrm>
            <a:off x="2513860" y="4945503"/>
            <a:ext cx="27432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type="none" w="sm"/>
            <a:tailEnd len="sm" type="none" w="sm"/>
          </a:ln>
        </p:spPr>
      </p:cxnSp>
      <p:sp>
        <p:nvSpPr>
          <p:cNvPr id="153" name="Google Shape;153;p7"/>
          <p:cNvSpPr/>
          <p:nvPr/>
        </p:nvSpPr>
        <p:spPr>
          <a:xfrm>
            <a:off x="7803007" y="4022796"/>
            <a:ext cx="4389000" cy="24198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Lw要等到data acc後才能取得20(t1)的值，</a:t>
            </a:r>
            <a:endParaRPr b="0" cap="none" i="0" strike="noStrike" sz="14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因此對於接下來馬上用到sub t2…來說</a:t>
            </a:r>
            <a:endParaRPr b="0" cap="none" i="0" strike="noStrike" sz="14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即使有forwarding path，仍然會出現hazard(not fowardable)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(就算在data acc後不等他存到S0裡面直接forward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也只能forward到ALU</a:t>
            </a:r>
            <a:r>
              <a:rPr b="0" cap="none" i="0" lang="en-US" strike="noStrike" sz="1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後</a:t>
            </a:r>
            <a:r>
              <a:rPr b="0" cap="none" i="0" lang="en-US" strike="noStrike" sz="14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，來不及)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但對於中間相隔一個ins的sub t4…來說，forwarding path可以剛好</a:t>
            </a:r>
            <a:endParaRPr b="0" cap="none" i="0" strike="noStrike" sz="14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讓20(t1)的值forward到ALU前，所以沒有hazard(forwardable)</a:t>
            </a:r>
            <a:endParaRPr b="0" cap="none" i="0" strike="noStrike" sz="14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/>
          <p:nvPr/>
        </p:nvSpPr>
        <p:spPr>
          <a:xfrm>
            <a:off x="201329" y="0"/>
            <a:ext cx="618503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P.21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782" y="552634"/>
            <a:ext cx="6143518" cy="295404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8"/>
          <p:cNvSpPr txBox="1"/>
          <p:nvPr/>
        </p:nvSpPr>
        <p:spPr>
          <a:xfrm>
            <a:off x="-48771" y="1657491"/>
            <a:ext cx="3426900" cy="6465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ALU後到ALU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前，短綠線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504869" y="3591875"/>
            <a:ext cx="6096000" cy="6462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Data acc(RAM)後</a:t>
            </a:r>
            <a:endParaRPr b="0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到ALU前，長綠線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/>
          <p:nvPr/>
        </p:nvSpPr>
        <p:spPr>
          <a:xfrm>
            <a:off x="110307" y="154905"/>
            <a:ext cx="3256020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3.Control hazard (branch hazard)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307" y="776803"/>
            <a:ext cx="4885394" cy="278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776802"/>
            <a:ext cx="5059629" cy="278051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 txBox="1"/>
          <p:nvPr/>
        </p:nvSpPr>
        <p:spPr>
          <a:xfrm>
            <a:off x="328473" y="3809886"/>
            <a:ext cx="4261281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Beq要等ALU運算完才知道下個Ins是哪個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(PC+4或是label的)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8044325" y="3999033"/>
            <a:ext cx="3111303" cy="258532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透過再reg後面加一個comparator將stall cycle縮短至</a:t>
            </a:r>
            <a:endParaRPr b="0" cap="none" i="0" strike="noStrike" sz="1800" u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One cycle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注意 : 這步是</a:t>
            </a:r>
            <a:r>
              <a:rPr b="1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必須的，因此題目沒說的話就當作有這回事(stall cycle = 1 , not 2</a:t>
            </a: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 🡪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不清楚就舉手問有沒有comparator</a:t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1641" y="3729987"/>
            <a:ext cx="1395915" cy="1071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2020-06-22T03:06:39Z</dcterms:created>
  <dc:creator>olive</dc:creator>
</cp:coreProperties>
</file>