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t9QO9I2sIHgl1ONPwfUHJf0GM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7" Target="metadata" Type="http://customschemas.google.com/relationships/presentationmetadata"/><Relationship Id="rId26" Target="slides/slide22.xml" Type="http://schemas.openxmlformats.org/officeDocument/2006/relationships/slide"/><Relationship Id="rId25" Target="slides/slide21.xml" Type="http://schemas.openxmlformats.org/officeDocument/2006/relationships/slide"/><Relationship Id="rId24" Target="slides/slide20.xml" Type="http://schemas.openxmlformats.org/officeDocument/2006/relationships/slide"/><Relationship Id="rId21" Target="slides/slide17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18" Target="slides/slide14.xml" Type="http://schemas.openxmlformats.org/officeDocument/2006/relationships/slide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3" Target="slides/slide19.xml" Type="http://schemas.openxmlformats.org/officeDocument/2006/relationships/slide"/><Relationship Id="rId2" Target="presProps.xml" Type="http://schemas.openxmlformats.org/officeDocument/2006/relationships/presProps"/><Relationship Id="rId22" Target="slides/slide18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7.png" Type="http://schemas.openxmlformats.org/officeDocument/2006/relationships/image"/><Relationship Id="rId3" Target="../media/image13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21.png" Type="http://schemas.openxmlformats.org/officeDocument/2006/relationships/image"/><Relationship Id="rId3" Target="../media/image20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8" Target="../media/image29.png" Type="http://schemas.openxmlformats.org/officeDocument/2006/relationships/image"/><Relationship Id="rId7" Target="../media/image22.png" Type="http://schemas.openxmlformats.org/officeDocument/2006/relationships/image"/><Relationship Id="rId6" Target="../media/image32.png" Type="http://schemas.openxmlformats.org/officeDocument/2006/relationships/image"/><Relationship Id="rId5" Target="../media/image24.png" Type="http://schemas.openxmlformats.org/officeDocument/2006/relationships/image"/><Relationship Id="rId4" Target="../media/image25.png" Type="http://schemas.openxmlformats.org/officeDocument/2006/relationships/image"/><Relationship Id="rId3" Target="../media/image19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23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36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30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26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31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27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33.png" Type="http://schemas.openxmlformats.org/officeDocument/2006/relationships/image"/><Relationship Id="rId3" Target="../media/image28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4" Target="../media/image31.png" Type="http://schemas.openxmlformats.org/officeDocument/2006/relationships/image"/><Relationship Id="rId3" Target="../media/image34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3" Target="../media/image35.pn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5" Target="../media/image4.png" Type="http://schemas.openxmlformats.org/officeDocument/2006/relationships/image"/><Relationship Id="rId4" Target="../media/image9.png" Type="http://schemas.openxmlformats.org/officeDocument/2006/relationships/image"/><Relationship Id="rId3" Target="../media/image2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17.png" Type="http://schemas.openxmlformats.org/officeDocument/2006/relationships/image"/><Relationship Id="rId3" Target="../media/image5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6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6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15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image14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32223" y="94927"/>
            <a:ext cx="14401199" cy="31701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Ch3(arith 1and 2)可能會考</a:t>
            </a:r>
            <a:endParaRPr b="0" cap="none" i="0" strike="noStrike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1.畫</a:t>
            </a:r>
            <a:r>
              <a:rPr b="0" cap="none" i="0" lang="en-US" strike="noStrike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block diagram (ex half adder / full adder怎麼做的 要會畫)</a:t>
            </a:r>
            <a:endParaRPr b="0" cap="none" i="0" strike="noStrike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cap="none" i="0" lang="en-US" strike="noStrike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接線 (哪個氏carry、cin)</a:t>
            </a:r>
            <a:endParaRPr b="0" cap="none" i="0" strike="noStrike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3.給一個</a:t>
            </a:r>
            <a:r>
              <a:rPr b="1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沒看過</a:t>
            </a:r>
            <a:r>
              <a:rPr b="0" cap="none" i="0" lang="en-US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b="0" cap="none" i="0" lang="en-US" strike="noStrike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block diagram問怎麼做</a:t>
            </a:r>
            <a:endParaRPr b="0" cap="none" i="0" strike="noStrike" sz="40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cap="none" i="0" lang="en-US" strike="noStrike" sz="4000" u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over flow detection ….SLT …等</a:t>
            </a:r>
            <a:r>
              <a:rPr b="0" cap="none" i="0" lang="en-US" strike="noStrike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(因此必須自行判斷哪條線是你要的)</a:t>
            </a:r>
            <a:endParaRPr b="0" cap="none" i="0" strike="noStrike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524" y="4407371"/>
            <a:ext cx="1667108" cy="17623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3495919" y="5172722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看造化啦個位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836467" y="4407371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然後考試時要先把所有題目看過一次 分配作答時間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劉的題目通常不會刁難 可是需要花時間仔細寫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而呂的題目有的簡單到爆 有的卻會看不懂 需要sense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/>
          <p:nvPr/>
        </p:nvSpPr>
        <p:spPr>
          <a:xfrm>
            <a:off x="198078" y="163783"/>
            <a:ext cx="1886799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(b)N-step multiply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43" y="810114"/>
            <a:ext cx="8621328" cy="421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658" y="765480"/>
            <a:ext cx="7782056" cy="519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188265" y="106814"/>
            <a:ext cx="855477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N-step multiply (這邊很重要，control unit的input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[b L n]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/output</a:t>
            </a: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[]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以及他們之間的關係)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6507332" y="1704512"/>
            <a:ext cx="565212" cy="351222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7360" y="92587"/>
            <a:ext cx="2286498" cy="1714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1"/>
          <p:cNvCxnSpPr/>
          <p:nvPr/>
        </p:nvCxnSpPr>
        <p:spPr>
          <a:xfrm rot="10800000">
            <a:off x="6789938" y="1411550"/>
            <a:ext cx="0" cy="292963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05" name="Google Shape;205;p11"/>
          <p:cNvSpPr/>
          <p:nvPr/>
        </p:nvSpPr>
        <p:spPr>
          <a:xfrm>
            <a:off x="5482266" y="895908"/>
            <a:ext cx="3180556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Load = 1(one cycle) 代表要讀取新的A、B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🡪 將w1設為1 (開放write in)、rst1 rst2設為1</a:t>
            </a:r>
            <a:endParaRPr b="0" cap="none" i="0" strike="noStrike" sz="12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6908306" y="4181383"/>
            <a:ext cx="238218" cy="26392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11"/>
          <p:cNvCxnSpPr/>
          <p:nvPr/>
        </p:nvCxnSpPr>
        <p:spPr>
          <a:xfrm flipH="1" rot="10800000">
            <a:off x="7146524" y="4333783"/>
            <a:ext cx="1330190" cy="1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08" name="Google Shape;208;p11"/>
          <p:cNvSpPr/>
          <p:nvPr/>
        </p:nvSpPr>
        <p:spPr>
          <a:xfrm>
            <a:off x="8536035" y="3980764"/>
            <a:ext cx="3742582" cy="83090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n是counter的輸出，代表第幾個cycle(做到第幾個bit)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🡪n 也會被輸入到mux，n=3就是選B[3]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🡪n 的範圍從0~32</a:t>
            </a: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(n=32代表已經計算完畢 🡪 ready =1)</a:t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672830" y="4181383"/>
            <a:ext cx="423169" cy="26392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1"/>
          <p:cNvCxnSpPr/>
          <p:nvPr/>
        </p:nvCxnSpPr>
        <p:spPr>
          <a:xfrm>
            <a:off x="5962094" y="4445307"/>
            <a:ext cx="528971" cy="145049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11" name="Google Shape;211;p11"/>
          <p:cNvSpPr/>
          <p:nvPr/>
        </p:nvSpPr>
        <p:spPr>
          <a:xfrm>
            <a:off x="6203049" y="5919320"/>
            <a:ext cx="3854838" cy="83099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b是mux的輸出(b=B[n])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71450" lvl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🡪"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Control unit根據b=0 or 1來決定 P =P 還是 P = P + A&lt;&lt;n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71450" lvl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🡪"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b=0 時 w2 = 0 (意思是不取A&lt;&lt;n的值 ，維持P=P)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71450" lvl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🡪"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b=1 時 w2 = 1 (意思是取A&lt;&lt;n的值 ，因此P=P+A&lt;&lt;n)</a:t>
            </a:r>
            <a:endParaRPr b="0" cap="none" i="0" strike="noStrike" sz="12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4303080" y="2530135"/>
            <a:ext cx="419840" cy="275071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6226579" y="2570606"/>
            <a:ext cx="419840" cy="275071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1"/>
          <p:cNvCxnSpPr/>
          <p:nvPr/>
        </p:nvCxnSpPr>
        <p:spPr>
          <a:xfrm rot="10800000">
            <a:off x="4585686" y="2055734"/>
            <a:ext cx="0" cy="441882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15" name="Google Shape;215;p11"/>
          <p:cNvSpPr/>
          <p:nvPr/>
        </p:nvSpPr>
        <p:spPr>
          <a:xfrm>
            <a:off x="3598419" y="1574290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w1 = Load (=1 only for one cycle)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4303080" y="2873226"/>
            <a:ext cx="419840" cy="275071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11"/>
          <p:cNvCxnSpPr/>
          <p:nvPr/>
        </p:nvCxnSpPr>
        <p:spPr>
          <a:xfrm flipH="1">
            <a:off x="2546350" y="3148297"/>
            <a:ext cx="1966650" cy="129701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18" name="Google Shape;218;p11"/>
          <p:cNvSpPr/>
          <p:nvPr/>
        </p:nvSpPr>
        <p:spPr>
          <a:xfrm>
            <a:off x="754572" y="4445307"/>
            <a:ext cx="1880308" cy="1384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sh在n=0~31(&lt;32)時都是1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代表每個cycle都會把A 左shift 1 bit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n=32時代表運算已經結束</a:t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因此sh = 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4303080" y="4405677"/>
            <a:ext cx="419840" cy="275071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11"/>
          <p:cNvCxnSpPr/>
          <p:nvPr/>
        </p:nvCxnSpPr>
        <p:spPr>
          <a:xfrm flipH="1">
            <a:off x="4064862" y="4679525"/>
            <a:ext cx="246839" cy="668072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21" name="Google Shape;221;p11"/>
          <p:cNvSpPr/>
          <p:nvPr/>
        </p:nvSpPr>
        <p:spPr>
          <a:xfrm>
            <a:off x="2836414" y="580333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W2如同右邊說的，在n&lt;32且b=1時是</a:t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1，代表P = P+A&lt;&lt;n  若是b=0或n=32(已經完成</a:t>
            </a:r>
            <a:endParaRPr b="0" cap="none" i="0" strike="noStrike" sz="12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乘法)，則w2=0(維持P=P)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9924537" y="6385650"/>
            <a:ext cx="737189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For n&lt;32</a:t>
            </a:r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4329631" y="4793488"/>
            <a:ext cx="419840" cy="275071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7333181" y="2883958"/>
            <a:ext cx="419840" cy="275071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33181" y="2522563"/>
            <a:ext cx="419840" cy="275071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11"/>
          <p:cNvCxnSpPr/>
          <p:nvPr/>
        </p:nvCxnSpPr>
        <p:spPr>
          <a:xfrm flipH="1" rot="10800000">
            <a:off x="7753021" y="2307027"/>
            <a:ext cx="909452" cy="31762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27" name="Google Shape;227;p11"/>
          <p:cNvSpPr/>
          <p:nvPr/>
        </p:nvSpPr>
        <p:spPr>
          <a:xfrm>
            <a:off x="8698515" y="212569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W0在n=0~32(&lt;33)時都是1，讓counter可以往上數</a:t>
            </a:r>
            <a:endParaRPr b="0" cap="none" i="0" strike="noStrike" sz="12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Note : n=32 時代表已做完乘法運算，因此ready = 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11"/>
          <p:cNvCxnSpPr/>
          <p:nvPr/>
        </p:nvCxnSpPr>
        <p:spPr>
          <a:xfrm>
            <a:off x="7712128" y="3033221"/>
            <a:ext cx="1451348" cy="141565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29" name="Google Shape;229;p11"/>
          <p:cNvSpPr/>
          <p:nvPr/>
        </p:nvSpPr>
        <p:spPr>
          <a:xfrm>
            <a:off x="9163476" y="2943953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rst0、rst1在Load=1(one cycle)時會是1，代表</a:t>
            </a:r>
            <a:endParaRPr b="0" cap="none" i="0" strike="noStrike" sz="12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將counter跟P歸零</a:t>
            </a:r>
            <a:endParaRPr b="0" cap="none" i="0" strike="noStrike" sz="12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3009732" y="4494859"/>
            <a:ext cx="989405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 (64 bit)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578142" y="1553750"/>
            <a:ext cx="2038152" cy="187524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/>
          <p:nvPr/>
        </p:nvSpPr>
        <p:spPr>
          <a:xfrm>
            <a:off x="397079" y="106635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Note : Load/w1   (只讀1次、剩下32cycle需保持A、B不變)         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          rst1/rst2   (只reset 1次)都只有</a:t>
            </a:r>
            <a:r>
              <a:rPr b="1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one cycle是1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可以trace看看P.15~28  t=2~34(2+32)</a:t>
            </a:r>
            <a:endParaRPr b="0" cap="none" i="0" strike="noStrike" sz="18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397079" y="2095882"/>
            <a:ext cx="450443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 with Reset and Write : (放P的地方)  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7" y="3048926"/>
            <a:ext cx="5370274" cy="288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2249412" y="5363836"/>
            <a:ext cx="2391334" cy="57194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993923" y="1306964"/>
            <a:ext cx="468237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 with Write and Left Shift: (放A的地方)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8950" y="1839643"/>
            <a:ext cx="6443050" cy="3178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2"/>
          <p:cNvCxnSpPr/>
          <p:nvPr/>
        </p:nvCxnSpPr>
        <p:spPr>
          <a:xfrm rot="10800000">
            <a:off x="6914594" y="4002050"/>
            <a:ext cx="0" cy="1016307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43" name="Google Shape;243;p12"/>
          <p:cNvSpPr/>
          <p:nvPr/>
        </p:nvSpPr>
        <p:spPr>
          <a:xfrm>
            <a:off x="6006028" y="5280478"/>
            <a:ext cx="4400244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左邊為w : w=1時 write 所以接上面新的input(黑色粗線)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7789208" y="2142048"/>
            <a:ext cx="833883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新的input</a:t>
            </a:r>
            <a:endParaRPr b="1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2"/>
          <p:cNvCxnSpPr/>
          <p:nvPr/>
        </p:nvCxnSpPr>
        <p:spPr>
          <a:xfrm rot="10800000">
            <a:off x="7067550" y="3971400"/>
            <a:ext cx="0" cy="189600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46" name="Google Shape;246;p12"/>
          <p:cNvSpPr/>
          <p:nvPr/>
        </p:nvSpPr>
        <p:spPr>
          <a:xfrm>
            <a:off x="5988734" y="6010234"/>
            <a:ext cx="3810659" cy="73866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右邊為sh : 在w=0時，在依據sh判斷: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sh = 1代表左移因此把前一bit的Q(ouput)接過來</a:t>
            </a:r>
            <a:endParaRPr b="0" cap="none" i="0" strike="noStrike" sz="14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Sh =0 代表不移動因此把自己的Q接回來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397079" y="1654977"/>
            <a:ext cx="3007555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如何用DFF實現 需要的功能?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/>
          <p:nvPr/>
        </p:nvSpPr>
        <p:spPr>
          <a:xfrm>
            <a:off x="150333" y="110609"/>
            <a:ext cx="312239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Multiply Unit (v1~v3)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661" y="659574"/>
            <a:ext cx="3971925" cy="146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75" y="3429000"/>
            <a:ext cx="3724275" cy="221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7681" y="295275"/>
            <a:ext cx="3708382" cy="195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60040" y="323562"/>
            <a:ext cx="1146737" cy="106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7680" y="3252382"/>
            <a:ext cx="4516425" cy="262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13"/>
          <p:cNvCxnSpPr/>
          <p:nvPr/>
        </p:nvCxnSpPr>
        <p:spPr>
          <a:xfrm>
            <a:off x="1923874" y="2184294"/>
            <a:ext cx="0" cy="1068088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59" name="Google Shape;259;p13"/>
          <p:cNvSpPr/>
          <p:nvPr/>
        </p:nvSpPr>
        <p:spPr>
          <a:xfrm>
            <a:off x="275661" y="2241025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不需要用mux，因為我們從b[0]</a:t>
            </a:r>
            <a:r>
              <a:rPr b="1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依序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看到b[31]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且看過的就不要了，因此用個32bit的right-shift reg就好</a:t>
            </a:r>
            <a:endParaRPr b="0" cap="none" i="0" strike="noStrike" sz="14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13"/>
          <p:cNvCxnSpPr/>
          <p:nvPr/>
        </p:nvCxnSpPr>
        <p:spPr>
          <a:xfrm>
            <a:off x="8317684" y="2126060"/>
            <a:ext cx="0" cy="1068088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61" name="Google Shape;261;p13"/>
          <p:cNvSpPr/>
          <p:nvPr/>
        </p:nvSpPr>
        <p:spPr>
          <a:xfrm>
            <a:off x="5729903" y="2355990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64 bit adder浪費，因為實際上每次加都只有32bit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🡪改成A不動，把P先+A再 right-shift 就好(P一開始只有32bit，每個cycle會+1bit最後到64bit)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🡪本來P=P+A&lt;&lt;n ，現在改成P = (P + A)&gt;&gt;1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　　　　</a:t>
            </a:r>
            <a:endParaRPr b="0" cap="none" i="0" strike="noStrike" sz="14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10570969" y="754927"/>
            <a:ext cx="578946" cy="34193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0314106" y="1040927"/>
            <a:ext cx="578946" cy="34193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0230901" y="1456277"/>
            <a:ext cx="1776448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4*4 每次加的都只有4bit</a:t>
            </a:r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13"/>
          <p:cNvCxnSpPr/>
          <p:nvPr/>
        </p:nvCxnSpPr>
        <p:spPr>
          <a:xfrm>
            <a:off x="3626854" y="2725322"/>
            <a:ext cx="1182612" cy="242579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66" name="Google Shape;266;p13"/>
          <p:cNvCxnSpPr/>
          <p:nvPr/>
        </p:nvCxnSpPr>
        <p:spPr>
          <a:xfrm flipH="1">
            <a:off x="5387340" y="2921973"/>
            <a:ext cx="4106394" cy="2229147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pic>
        <p:nvPicPr>
          <p:cNvPr id="267" name="Google Shape;26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00260" y="5126923"/>
            <a:ext cx="1895740" cy="16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/>
          <p:nvPr/>
        </p:nvSpPr>
        <p:spPr>
          <a:xfrm>
            <a:off x="6157910" y="5914828"/>
            <a:ext cx="5048177" cy="5847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cap="none" i="0" lang="en-US" strike="noStrike" sz="16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嗯? B一開始是32最後是0bit 、P一開始是32最後是64bit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cap="none" i="0" lang="en-US" strike="noStrike" sz="16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🡪 那就放在一起就好啦! 🡪 把B放在Lo的位置</a:t>
            </a:r>
            <a:endParaRPr b="0" cap="none" i="0" strike="noStrike" sz="16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337" y="1799190"/>
            <a:ext cx="8309963" cy="4718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/>
          <p:nvPr/>
        </p:nvSpPr>
        <p:spPr>
          <a:xfrm>
            <a:off x="275167" y="190742"/>
            <a:ext cx="127631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最終版本 :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4"/>
          <p:cNvCxnSpPr/>
          <p:nvPr/>
        </p:nvCxnSpPr>
        <p:spPr>
          <a:xfrm rot="10800000">
            <a:off x="2835480" y="1501629"/>
            <a:ext cx="0" cy="25922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76" name="Google Shape;276;p14"/>
          <p:cNvSpPr/>
          <p:nvPr/>
        </p:nvSpPr>
        <p:spPr>
          <a:xfrm>
            <a:off x="2276211" y="235740"/>
            <a:ext cx="8309961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Note : 要達到right-shift效果，每次會將32+1 = 33bit放入{Hi,Lo} (Hi全部+Lo最高位)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(1)若B[n] =0 [ P=P ] ，那麼將[0,P]共33bit放入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(2)若B[n]=1  [ P=(P+A)&gt;&gt;1 ]，那麼將[Cout,S[31]~S[0]]共33bit放入 # Cout,S[31]~S[0]是adder運算P+A的結果        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(聽不懂得看下一頁、反正就是用cout、0來達成右移效果)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07" y="616041"/>
            <a:ext cx="5749259" cy="2850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15"/>
          <p:cNvCxnSpPr/>
          <p:nvPr/>
        </p:nvCxnSpPr>
        <p:spPr>
          <a:xfrm>
            <a:off x="5784209" y="1756944"/>
            <a:ext cx="910206" cy="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83" name="Google Shape;283;p15"/>
          <p:cNvCxnSpPr/>
          <p:nvPr/>
        </p:nvCxnSpPr>
        <p:spPr>
          <a:xfrm>
            <a:off x="5784209" y="2041175"/>
            <a:ext cx="910206" cy="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84" name="Google Shape;284;p15"/>
          <p:cNvCxnSpPr/>
          <p:nvPr/>
        </p:nvCxnSpPr>
        <p:spPr>
          <a:xfrm>
            <a:off x="5784209" y="2271469"/>
            <a:ext cx="910206" cy="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85" name="Google Shape;285;p15"/>
          <p:cNvCxnSpPr/>
          <p:nvPr/>
        </p:nvCxnSpPr>
        <p:spPr>
          <a:xfrm>
            <a:off x="5784209" y="2541314"/>
            <a:ext cx="910206" cy="0"/>
          </a:xfrm>
          <a:prstGeom prst="straightConnector1">
            <a:avLst/>
          </a:prstGeom>
          <a:noFill/>
          <a:ln cap="flat" cmpd="sng" w="3810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86" name="Google Shape;286;p15"/>
          <p:cNvSpPr/>
          <p:nvPr/>
        </p:nvSpPr>
        <p:spPr>
          <a:xfrm>
            <a:off x="6766338" y="1603055"/>
            <a:ext cx="409432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Lo[0]=B[0]=0，放[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,P]=[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000,0]進去 (達成right shift)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6766338" y="1894607"/>
            <a:ext cx="530619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Lo[0]=B[1]=1，放[P+A]=[0000+1110]=[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111,0]進去 (達成right shift)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6766338" y="2117580"/>
            <a:ext cx="5171544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Lo[0]=B[2]=1，放[P+A]=[0111+1110]=[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010,1]進去 (達成right shift)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6766338" y="2404694"/>
            <a:ext cx="409432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Lo[0]=B[3]=0，放[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,P]=[</a:t>
            </a:r>
            <a:r>
              <a:rPr b="0" cap="none" i="0" lang="en-US" strike="noStrike" sz="14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4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101,0]進去 (達成right shift)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15"/>
          <p:cNvCxnSpPr/>
          <p:nvPr/>
        </p:nvCxnSpPr>
        <p:spPr>
          <a:xfrm>
            <a:off x="956310" y="1787423"/>
            <a:ext cx="342900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291" name="Google Shape;291;p15"/>
          <p:cNvCxnSpPr/>
          <p:nvPr/>
        </p:nvCxnSpPr>
        <p:spPr>
          <a:xfrm>
            <a:off x="8725871" y="1848887"/>
            <a:ext cx="342900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292" name="Google Shape;292;p15"/>
          <p:cNvSpPr txBox="1"/>
          <p:nvPr/>
        </p:nvSpPr>
        <p:spPr>
          <a:xfrm>
            <a:off x="8204218" y="1203140"/>
            <a:ext cx="2295784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一開始的P=0000</a:t>
            </a:r>
            <a:endParaRPr b="0" cap="none" i="0" strike="noStrike" sz="12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5"/>
          <p:cNvCxnSpPr/>
          <p:nvPr/>
        </p:nvCxnSpPr>
        <p:spPr>
          <a:xfrm>
            <a:off x="8671432" y="2712471"/>
            <a:ext cx="0" cy="1103729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294" name="Google Shape;294;p15"/>
          <p:cNvCxnSpPr/>
          <p:nvPr/>
        </p:nvCxnSpPr>
        <p:spPr>
          <a:xfrm>
            <a:off x="9745852" y="2362580"/>
            <a:ext cx="0" cy="138646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295" name="Google Shape;295;p15"/>
          <p:cNvSpPr/>
          <p:nvPr/>
        </p:nvSpPr>
        <p:spPr>
          <a:xfrm>
            <a:off x="7604760" y="39186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B[n] = 0 補 0     /  B[n] = 1 補 cout 來右移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/>
          <p:nvPr/>
        </p:nvSpPr>
        <p:spPr>
          <a:xfrm>
            <a:off x="497224" y="272534"/>
            <a:ext cx="7951279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i="0" lang="en-US" strike="noStrike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實際implementation (4bit) (這個圖很重要、要會畫+理解!!!)</a:t>
            </a:r>
            <a:endParaRPr b="0" cap="none" i="0" strike="noStrike" sz="24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4" y="939326"/>
            <a:ext cx="8406236" cy="534868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/>
          <p:nvPr/>
        </p:nvSpPr>
        <p:spPr>
          <a:xfrm rot="5400000">
            <a:off x="5356489" y="4525984"/>
            <a:ext cx="943521" cy="2453780"/>
          </a:xfrm>
          <a:prstGeom prst="rightBrace">
            <a:avLst>
              <a:gd fmla="val 41228" name="adj1"/>
              <a:gd fmla="val 50000" name="adj2"/>
            </a:avLst>
          </a:prstGeom>
          <a:noFill/>
          <a:ln cap="flat" cmpd="sng" w="952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 rot="5400000">
            <a:off x="2681799" y="4589356"/>
            <a:ext cx="943521" cy="2453780"/>
          </a:xfrm>
          <a:prstGeom prst="rightBrace">
            <a:avLst>
              <a:gd fmla="val 41228" name="adj1"/>
              <a:gd fmla="val 50000" name="adj2"/>
            </a:avLst>
          </a:prstGeom>
          <a:noFill/>
          <a:ln cap="flat" cmpd="sng" w="952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5626110" y="6288007"/>
            <a:ext cx="40427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2951420" y="6308468"/>
            <a:ext cx="38183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6030388" y="2669044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Q0=Lo[0]=B[n]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6870500" y="155660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Action sel. 會依照Q0=B[n]的值，決定要放入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{0,P} 還是 {Cout , S}  🡪 共4+1=5bit (完成Hi的右移)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16"/>
          <p:cNvCxnSpPr/>
          <p:nvPr/>
        </p:nvCxnSpPr>
        <p:spPr>
          <a:xfrm flipH="1" rot="10800000">
            <a:off x="7152078" y="3243503"/>
            <a:ext cx="1972291" cy="1202662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309" name="Google Shape;309;p16"/>
          <p:cNvSpPr/>
          <p:nvPr/>
        </p:nvSpPr>
        <p:spPr>
          <a:xfrm>
            <a:off x="9240015" y="2874171"/>
            <a:ext cx="2712602" cy="17543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Lo部分的右移則是直接將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Q3接到D2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Q2接到D1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Q1接到D0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因此每經過一個cycle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Lo的值就會右移一次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6"/>
          <p:cNvCxnSpPr/>
          <p:nvPr/>
        </p:nvCxnSpPr>
        <p:spPr>
          <a:xfrm flipH="1" rot="10800000">
            <a:off x="5467289" y="1998250"/>
            <a:ext cx="1406091" cy="770054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727" y="839935"/>
            <a:ext cx="7297281" cy="501138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/>
          <p:nvPr/>
        </p:nvSpPr>
        <p:spPr>
          <a:xfrm>
            <a:off x="444617" y="327171"/>
            <a:ext cx="459716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會手算就好，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應該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不會考block-diagram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230" y="785785"/>
            <a:ext cx="8675384" cy="512331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/>
          <p:nvPr/>
        </p:nvSpPr>
        <p:spPr>
          <a:xfrm>
            <a:off x="252129" y="115241"/>
            <a:ext cx="216597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N-bit除法 (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18"/>
          <p:cNvCxnSpPr/>
          <p:nvPr/>
        </p:nvCxnSpPr>
        <p:spPr>
          <a:xfrm>
            <a:off x="2075207" y="2478061"/>
            <a:ext cx="2211567" cy="0"/>
          </a:xfrm>
          <a:prstGeom prst="straightConnector1">
            <a:avLst/>
          </a:prstGeom>
          <a:noFill/>
          <a:ln cap="flat" cmpd="sng" w="28575">
            <a:solidFill>
              <a:srgbClr val="CA06A5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24" name="Google Shape;324;p18"/>
          <p:cNvCxnSpPr/>
          <p:nvPr/>
        </p:nvCxnSpPr>
        <p:spPr>
          <a:xfrm>
            <a:off x="4102217" y="1388891"/>
            <a:ext cx="184557" cy="0"/>
          </a:xfrm>
          <a:prstGeom prst="straightConnector1">
            <a:avLst/>
          </a:prstGeom>
          <a:noFill/>
          <a:ln cap="flat" cmpd="sng" w="28575">
            <a:solidFill>
              <a:srgbClr val="CA06A5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325" name="Google Shape;325;p18"/>
          <p:cNvSpPr txBox="1"/>
          <p:nvPr/>
        </p:nvSpPr>
        <p:spPr>
          <a:xfrm>
            <a:off x="3422708" y="358087"/>
            <a:ext cx="675313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A06A5"/>
                </a:solidFill>
                <a:latin typeface="Calibri"/>
                <a:ea typeface="Calibri"/>
                <a:cs typeface="Calibri"/>
                <a:sym typeface="Calibri"/>
              </a:rPr>
              <a:t>減減看，不夠減就寫0，夠減就寫1然後減掉 🡪 直到完成N-bit的商</a:t>
            </a:r>
            <a:endParaRPr b="0" cap="none" i="0" strike="noStrike" sz="1800" u="none">
              <a:solidFill>
                <a:srgbClr val="CA06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1266" y="531466"/>
            <a:ext cx="6902107" cy="513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/>
          <p:nvPr/>
        </p:nvSpPr>
        <p:spPr>
          <a:xfrm>
            <a:off x="395491" y="0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基本款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20980" y="1286917"/>
            <a:ext cx="6096000" cy="212365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1.Mux只有</a:t>
            </a:r>
            <a:r>
              <a:rPr b="1" cap="none" i="0" lang="en-US" strike="noStrike" sz="1200" u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第一次放A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後、後面的cycle都放A-B的結果，由control控制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2.加法器每個cycle執行A-B=A+(-B) = A+(B*+1)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3. 因為做unsigned減法: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0" cap="none" i="0" lang="en-US" strike="noStrike" sz="1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Cout=0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、overflow、A&lt;B，A-B的結果不存(因為實際上沒減)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    這是由control對A的</a:t>
            </a:r>
            <a:r>
              <a:rPr b="0" cap="none" i="0" lang="en-US" strike="noStrike" sz="12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w=0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來控制</a:t>
            </a:r>
            <a:r>
              <a:rPr b="0" cap="none" i="0" lang="en-US" strike="noStrike" sz="12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(不存)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) ，然後A/B存進</a:t>
            </a:r>
            <a:r>
              <a:rPr b="0" cap="none" i="0" lang="en-US" strike="noStrike" sz="1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cap="none" i="0" lang="en-US" strike="noStrike" sz="1200" u="none">
                <a:solidFill>
                  <a:srgbClr val="D000D0"/>
                </a:solidFill>
                <a:latin typeface="Arial"/>
                <a:ea typeface="Arial"/>
                <a:cs typeface="Arial"/>
                <a:sym typeface="Arial"/>
              </a:rPr>
              <a:t>後左shift 1 位</a:t>
            </a:r>
            <a:endParaRPr b="0" cap="none" i="0" strike="noStrike" sz="1200" u="none">
              <a:solidFill>
                <a:srgbClr val="D000D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0" cap="none" i="0" lang="en-US" strike="noStrike" sz="1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Cout=1 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表示A&gt;B，相減的結果往下存(</a:t>
            </a:r>
            <a:r>
              <a:rPr b="0" cap="none" i="0" lang="en-US" strike="noStrike" sz="12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w=1</a:t>
            </a: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)， A/B存進</a:t>
            </a:r>
            <a:r>
              <a:rPr b="0" cap="none" i="0" lang="en-US" strike="noStrike" sz="1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cap="none" i="0" lang="en-US" strike="noStrike" sz="1200" u="none">
                <a:solidFill>
                  <a:srgbClr val="D000D0"/>
                </a:solidFill>
                <a:latin typeface="Arial"/>
                <a:ea typeface="Arial"/>
                <a:cs typeface="Arial"/>
                <a:sym typeface="Arial"/>
              </a:rPr>
              <a:t>後左shift 1 位</a:t>
            </a:r>
            <a:endParaRPr b="0" cap="none" i="0" strike="noStrike" sz="1200" u="none">
              <a:solidFill>
                <a:srgbClr val="D000D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D000D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D000D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D000D0"/>
                </a:solidFill>
                <a:latin typeface="Arial"/>
                <a:ea typeface="Arial"/>
                <a:cs typeface="Arial"/>
                <a:sym typeface="Arial"/>
              </a:rPr>
              <a:t>因此</a:t>
            </a:r>
            <a:r>
              <a:rPr b="0" cap="none" i="0" lang="en-US" strike="noStrike" sz="1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 </a:t>
            </a:r>
            <a:r>
              <a:rPr b="0" cap="none" i="0" lang="en-US" strike="noStrike" sz="1200" u="none">
                <a:solidFill>
                  <a:srgbClr val="D000D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0" cap="none" i="0" lang="en-US" strike="noStrike" sz="12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 = sh in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sh = 1 for n&lt;33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cap="none" i="0" strike="noStrike" sz="1200" u="none">
              <a:solidFill>
                <a:srgbClr val="CA06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7032787" y="3816350"/>
            <a:ext cx="784063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CA06A5"/>
                </a:solidFill>
                <a:latin typeface="Arial"/>
                <a:ea typeface="Arial"/>
                <a:cs typeface="Arial"/>
                <a:sym typeface="Arial"/>
              </a:rPr>
              <a:t>mux</a:t>
            </a:r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8053649" y="4267200"/>
            <a:ext cx="277551" cy="207077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0617" y="372862"/>
            <a:ext cx="11043822" cy="418576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Ch3 arith_1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P.9.10 Logic gate要會畫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P.13                                 = ?? 🡪 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 possible  (沒告訴你是哪種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表示方式的畫要寫無限多種)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P.15 unsigned interger(&gt;=0)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cap="none" i="0" strike="noStrike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cap="none" i="0" strike="noStrike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100" y="1631412"/>
            <a:ext cx="1428949" cy="6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639" y="3269336"/>
            <a:ext cx="3275191" cy="23232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6825435" y="37682"/>
            <a:ext cx="7107523" cy="812530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P.18  signed interger(有正負)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(以下三種都算是signed interger)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1.Biased = offset = excess -K (用unsiged 的算法，把</a:t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得到的結果-K)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2.Signed-magnitude (最左邊代表數字+-) 剩下位數同</a:t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Unsiged 運算</a:t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Note : 1011用signed-mag表示為-3 (與2’S complemant=-5不同)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2’s complement (同樣最左邊代表數字+-)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(1)若最左邊bit=0 同 unsigned算法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(2)若最左邊bit=1 🡪 負數 🡪 A 🡪A*+1(找到對應的正數)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 0011 🡪 最左為 0 🡪 同unsigned 🡪(+3)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1011 🡪 最左為 1 🡪 0100+1 = 0101 (+5) 🡪 1011 = (-5) 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如果題目沒特別說 -🡪 </a:t>
            </a:r>
            <a:r>
              <a:rPr b="1" cap="none" i="0" lang="en-US" strike="noStrike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都當作是signed 裡面的two’s complement(HW2)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cap="none" i="0" strike="noStrike" sz="18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 : sub t0,t1,t2  🡪要把t1=0011 , t2=1011 當作2’s complenment表示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所以 t0 =t1 – t2 = (+3)-(-5) = +8 = 01000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Ex add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cap="none" i="0" lang="en-US" strike="noStrike" sz="1800" u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t0 , t1 ,t2  🡪 此時才是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cap="none" i="0" lang="en-US" strike="noStrike" sz="1800" u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nsigend的t0=t1+t2=3+11=14 = 1110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/>
          <p:nvPr/>
        </p:nvSpPr>
        <p:spPr>
          <a:xfrm>
            <a:off x="489800" y="249465"/>
            <a:ext cx="99418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進階款1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12" y="739460"/>
            <a:ext cx="5189547" cy="397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/>
          <p:nvPr/>
        </p:nvSpPr>
        <p:spPr>
          <a:xfrm>
            <a:off x="6481558" y="249465"/>
            <a:ext cx="99418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進階款2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852739"/>
            <a:ext cx="5535733" cy="360182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744843" y="494763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1.實際要減的只有32bit，且B右移等同A左移，所以B只存32bit，並只取A的左邊多出來的bit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2.A向左移，恰好A/B也是左移，又可以一起做啦!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4501200" y="987036"/>
            <a:ext cx="419840" cy="275071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4387954" y="434131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左邊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7179819" y="4762968"/>
            <a:ext cx="3379451" cy="20313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1.把A/B跟A放在一起，因此最終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Hi = A%B Lo = A/B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wlo控制一開始寫入A(</a:t>
            </a:r>
            <a:r>
              <a:rPr b="0" cap="none" i="0" lang="en-US" strike="noStrike" sz="1800" u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第一次</a:t>
            </a: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whi控制是否存入相減結果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sh_in存入商數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838" y="1023457"/>
            <a:ext cx="7236853" cy="537325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/>
          <p:nvPr/>
        </p:nvSpPr>
        <p:spPr>
          <a:xfrm>
            <a:off x="490012" y="339908"/>
            <a:ext cx="1019080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Trace 一下 (注意要做N+1=9次，因為減法是從shift 1位做到~shift8位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) (乘法是shift 0位開始~shift7位)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038" y="1023457"/>
            <a:ext cx="4162124" cy="245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1"/>
          <p:cNvCxnSpPr/>
          <p:nvPr/>
        </p:nvCxnSpPr>
        <p:spPr>
          <a:xfrm>
            <a:off x="1753299" y="3241459"/>
            <a:ext cx="167780" cy="0"/>
          </a:xfrm>
          <a:prstGeom prst="straightConnector1">
            <a:avLst/>
          </a:prstGeom>
          <a:noFill/>
          <a:ln cap="flat" cmpd="sng" w="28575">
            <a:solidFill>
              <a:srgbClr val="CA06A5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55" name="Google Shape;355;p21"/>
          <p:cNvCxnSpPr/>
          <p:nvPr/>
        </p:nvCxnSpPr>
        <p:spPr>
          <a:xfrm>
            <a:off x="9475695" y="1632171"/>
            <a:ext cx="104533" cy="0"/>
          </a:xfrm>
          <a:prstGeom prst="straightConnector1">
            <a:avLst/>
          </a:prstGeom>
          <a:noFill/>
          <a:ln cap="flat" cmpd="sng" w="28575">
            <a:solidFill>
              <a:srgbClr val="CA06A5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9475695" y="1843295"/>
            <a:ext cx="213589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1646504" y="3565543"/>
            <a:ext cx="213589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358" name="Google Shape;358;p21"/>
          <p:cNvSpPr/>
          <p:nvPr/>
        </p:nvSpPr>
        <p:spPr>
          <a:xfrm>
            <a:off x="3611573" y="3466193"/>
            <a:ext cx="277551" cy="207077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3619193" y="3130913"/>
            <a:ext cx="277551" cy="207077"/>
          </a:xfrm>
          <a:prstGeom prst="rect">
            <a:avLst/>
          </a:prstGeom>
          <a:noFill/>
          <a:ln cap="flat" cmpd="sng" w="28575">
            <a:solidFill>
              <a:srgbClr val="D000D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7782038" y="3901440"/>
            <a:ext cx="4409962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紫色 : A shift 1 與B相減 (&lt;0)  🡪在Lo 補0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藍色 : A shift 2 與B相減 (&lt;0)  🡪在Lo 補0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1" name="Google Shape;361;p21"/>
          <p:cNvCxnSpPr/>
          <p:nvPr/>
        </p:nvCxnSpPr>
        <p:spPr>
          <a:xfrm>
            <a:off x="10070055" y="2720993"/>
            <a:ext cx="21358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62" name="Google Shape;362;p21"/>
          <p:cNvCxnSpPr/>
          <p:nvPr/>
        </p:nvCxnSpPr>
        <p:spPr>
          <a:xfrm>
            <a:off x="1649955" y="4854593"/>
            <a:ext cx="21358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63" name="Google Shape;363;p21"/>
          <p:cNvCxnSpPr/>
          <p:nvPr/>
        </p:nvCxnSpPr>
        <p:spPr>
          <a:xfrm>
            <a:off x="1491962" y="5174773"/>
            <a:ext cx="370394" cy="0"/>
          </a:xfrm>
          <a:prstGeom prst="straightConnector1">
            <a:avLst/>
          </a:prstGeom>
          <a:noFill/>
          <a:ln cap="flat" cmpd="sng" w="28575">
            <a:solidFill>
              <a:srgbClr val="C3D020"/>
            </a:solidFill>
            <a:prstDash val="solid"/>
            <a:miter lim="800000"/>
            <a:headEnd len="sm" type="none" w="sm"/>
            <a:tailEnd len="sm" type="none" w="sm"/>
          </a:ln>
        </p:spPr>
      </p:cxnSp>
      <p:cxnSp>
        <p:nvCxnSpPr>
          <p:cNvPr id="364" name="Google Shape;364;p21"/>
          <p:cNvCxnSpPr/>
          <p:nvPr/>
        </p:nvCxnSpPr>
        <p:spPr>
          <a:xfrm>
            <a:off x="10057261" y="2885977"/>
            <a:ext cx="370394" cy="0"/>
          </a:xfrm>
          <a:prstGeom prst="straightConnector1">
            <a:avLst/>
          </a:prstGeom>
          <a:noFill/>
          <a:ln cap="flat" cmpd="sng" w="28575">
            <a:solidFill>
              <a:srgbClr val="C3D02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365" name="Google Shape;365;p21"/>
          <p:cNvSpPr txBox="1"/>
          <p:nvPr/>
        </p:nvSpPr>
        <p:spPr>
          <a:xfrm>
            <a:off x="3982164" y="6052717"/>
            <a:ext cx="7636587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 : 最後只改Lo、不改 remainder (Hi)    (因為實際上多做了一次shift)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 : 00000100 改成 00001001 (shift 1進去)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Remainder維持 Hi –B = 00000010  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1145900" y="709139"/>
            <a:ext cx="481202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實際上第一次是多做的(但這樣implement方便)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717" y="1065017"/>
            <a:ext cx="7714507" cy="540266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2"/>
          <p:cNvSpPr/>
          <p:nvPr/>
        </p:nvSpPr>
        <p:spPr>
          <a:xfrm>
            <a:off x="711973" y="390315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一樣會手算就好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273715" y="181538"/>
            <a:ext cx="5981253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P.33(用一個multiplexer=MUX 即可達成所有logic instruction)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(bit wise)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15" y="749551"/>
            <a:ext cx="4102112" cy="303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674" y="4158622"/>
            <a:ext cx="2191560" cy="2500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273715" y="3789290"/>
            <a:ext cx="524303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在加一個加法器FA(減法用加法做就好)A-B =A+(-B)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7172592" y="4772700"/>
            <a:ext cx="313726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用兩個HA做出FA(這ㄍ要會畫)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1552" y="4270975"/>
            <a:ext cx="4031040" cy="24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335851" y="138995"/>
            <a:ext cx="3696268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P.44.45 減法 A-B = A+(-B) = A+(B*+1)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851" y="1131683"/>
            <a:ext cx="3976991" cy="286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361" y="3910150"/>
            <a:ext cx="3312340" cy="260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4629339" y="1660899"/>
            <a:ext cx="3373550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若要進行減法 bneg =1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跟原本的B做bit wise XOR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0-1互換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484483" y="4778028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若要進行減法( bneg =1)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B*+1 中的+1 用cin[0]=1來做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28575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🡪"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Bneg直接拉到Cin[0]  (若是加法時bneg=0 符合加法中cin[0]=0的規則)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8002889" y="415994"/>
            <a:ext cx="4498347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P.49 zero detection (all output = 0)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將所有outbut做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(all input = 0時才=1)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335544" y="265744"/>
            <a:ext cx="7676845" cy="5847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cap="none" i="0" lang="en-US" strike="noStrike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P.50~58 overflow detection+SLT(超重要ㄉ) 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694566" y="1210963"/>
            <a:ext cx="7000880" cy="34163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不論是unsigned或是signed</a:t>
            </a: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(2’s complement) 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減法都是用加法做 🡪 A-B =A+(-B)= A +(B*+1)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 overflow 定義指的是最後一位產生carry out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(a)加法  cout[31]=1 (進無可進)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(b)減法  cout[31]=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(代表A-B &lt;0 / A&lt;B) (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因為做減法時將 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B🡪B*，因此在overflow 判斷上 cout[31]=0時才有overflow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startAt="3" type="arabicPeriod"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overflow 定義指的是input 皆為 +/- 時output變為 -/+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(a)減法用加法做，但判斷方式都一樣(只需判斷加法)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(b)當cin[31]Xor cout[31] = 1時有over flow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201" y="4226161"/>
            <a:ext cx="5214269" cy="219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1836" y="1933148"/>
            <a:ext cx="3920085" cy="197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5"/>
          <p:cNvCxnSpPr/>
          <p:nvPr/>
        </p:nvCxnSpPr>
        <p:spPr>
          <a:xfrm>
            <a:off x="8899556" y="3619579"/>
            <a:ext cx="0" cy="120411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29" name="Google Shape;129;p5"/>
          <p:cNvSpPr txBox="1"/>
          <p:nvPr/>
        </p:nvSpPr>
        <p:spPr>
          <a:xfrm>
            <a:off x="7893078" y="5069941"/>
            <a:ext cx="3657599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以signed為例 :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把最後一位的cin/cout拿出來做Xor = overflow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177554" y="124287"/>
            <a:ext cx="3639845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SLT and SLTU (set less then)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54" y="621939"/>
            <a:ext cx="7354326" cy="474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2432482" y="968167"/>
            <a:ext cx="1890943" cy="550415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80370" y="3675356"/>
            <a:ext cx="1019451" cy="71219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145872" y="372862"/>
            <a:ext cx="6010182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Note : 若A&lt;B  輸出 000…..0</a:t>
            </a: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若A&gt;=B 輸出000…..0</a:t>
            </a: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0 (只有第一位是0 or 1 </a:t>
            </a: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剩下都是0</a:t>
            </a: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889480" y="605139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用減法看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6"/>
          <p:cNvCxnSpPr/>
          <p:nvPr/>
        </p:nvCxnSpPr>
        <p:spPr>
          <a:xfrm>
            <a:off x="1390095" y="4542857"/>
            <a:ext cx="0" cy="120411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41" name="Google Shape;141;p6"/>
          <p:cNvSpPr/>
          <p:nvPr/>
        </p:nvSpPr>
        <p:spPr>
          <a:xfrm>
            <a:off x="6208452" y="2836525"/>
            <a:ext cx="1019451" cy="712194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>
            <a:off x="7410635" y="3183705"/>
            <a:ext cx="1032029" cy="0"/>
          </a:xfrm>
          <a:prstGeom prst="straightConnector1">
            <a:avLst/>
          </a:prstGeom>
          <a:noFill/>
          <a:ln cap="flat" cmpd="sng" w="76200">
            <a:solidFill>
              <a:srgbClr val="C55A11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43" name="Google Shape;143;p6"/>
          <p:cNvSpPr/>
          <p:nvPr/>
        </p:nvSpPr>
        <p:spPr>
          <a:xfrm>
            <a:off x="2325950" y="2998303"/>
            <a:ext cx="846337" cy="441535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8497350" y="2651859"/>
            <a:ext cx="3940566" cy="147732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Overflow = 0時代表S[31]的判斷是對的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S[31] = 1時代表A-B&lt;0 (即A&lt;B)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S[31] = 0時代表A-B&gt;=0 (即A&gt;=B)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2325949" y="3740642"/>
            <a:ext cx="846337" cy="441535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6208452" y="3675356"/>
            <a:ext cx="1019451" cy="712194"/>
          </a:xfrm>
          <a:prstGeom prst="rect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6"/>
          <p:cNvCxnSpPr/>
          <p:nvPr/>
        </p:nvCxnSpPr>
        <p:spPr>
          <a:xfrm>
            <a:off x="7465321" y="4080565"/>
            <a:ext cx="1032029" cy="0"/>
          </a:xfrm>
          <a:prstGeom prst="straightConnector1">
            <a:avLst/>
          </a:prstGeom>
          <a:noFill/>
          <a:ln cap="flat" cmpd="sng" w="76200">
            <a:solidFill>
              <a:srgbClr val="00B0F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48" name="Google Shape;148;p6"/>
          <p:cNvSpPr/>
          <p:nvPr/>
        </p:nvSpPr>
        <p:spPr>
          <a:xfrm>
            <a:off x="8552036" y="3720512"/>
            <a:ext cx="4543200" cy="92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Overflow = 1時代表S[31]的判斷是錯(相反)的</a:t>
            </a:r>
            <a:endParaRPr b="0" cap="none" i="0" strike="noStrike" sz="1800" u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因此結果與上面相反</a:t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070629" y="4456798"/>
            <a:ext cx="846337" cy="757362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6275036" y="4420467"/>
            <a:ext cx="952867" cy="757362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6"/>
          <p:cNvCxnSpPr/>
          <p:nvPr/>
        </p:nvCxnSpPr>
        <p:spPr>
          <a:xfrm flipV="1">
            <a:off x="7455749" y="4902698"/>
            <a:ext cx="678947" cy="12015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52" name="Google Shape;152;p6"/>
          <p:cNvSpPr/>
          <p:nvPr/>
        </p:nvSpPr>
        <p:spPr>
          <a:xfrm>
            <a:off x="8250758" y="4674658"/>
            <a:ext cx="4047534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Unsigned 時</a:t>
            </a:r>
            <a:r>
              <a:rPr b="1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只看carry out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同上頁所述 cout[31] = 0時(因為是減法)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有Overflow (A&lt;B) 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062802" y="5494371"/>
            <a:ext cx="4469073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結論 : 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D0"/>
              </a:buClr>
              <a:buSzPts val="1800"/>
              <a:buFont typeface="Calibri"/>
              <a:buAutoNum type="arabicParenBoth"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SLT(signed)判斷 :  overflow Xor S[31]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D0"/>
              </a:buClr>
              <a:buSzPts val="1800"/>
              <a:buFont typeface="Calibri"/>
              <a:buAutoNum type="arabicParenBoth"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SLTU(unsigned)判斷 : cout[31] invert </a:t>
            </a:r>
            <a:endParaRPr b="0" cap="none" i="0" strike="noStrike" sz="1800" u="none">
              <a:solidFill>
                <a:srgbClr val="D000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377584" y="163782"/>
            <a:ext cx="4682244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Implementation of SLT and SLTU (set less then)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73" y="623496"/>
            <a:ext cx="7906853" cy="5611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7"/>
          <p:cNvCxnSpPr/>
          <p:nvPr/>
        </p:nvCxnSpPr>
        <p:spPr>
          <a:xfrm flipH="1" rot="10800000">
            <a:off x="3346882" y="1331650"/>
            <a:ext cx="5379868" cy="4181383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161" name="Google Shape;161;p7"/>
          <p:cNvCxnSpPr/>
          <p:nvPr/>
        </p:nvCxnSpPr>
        <p:spPr>
          <a:xfrm flipH="1" rot="10800000">
            <a:off x="3346882" y="4270159"/>
            <a:ext cx="5644718" cy="1705993"/>
          </a:xfrm>
          <a:prstGeom prst="straightConnector1">
            <a:avLst/>
          </a:prstGeom>
          <a:noFill/>
          <a:ln cap="flat" cmpd="sng" w="19050">
            <a:solidFill>
              <a:srgbClr val="D000D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62" name="Google Shape;162;p7"/>
          <p:cNvSpPr/>
          <p:nvPr/>
        </p:nvSpPr>
        <p:spPr>
          <a:xfrm>
            <a:off x="9144000" y="103417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SLT : overflow Xor S[31]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144000" y="413800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D000D0"/>
                </a:solidFill>
                <a:latin typeface="Calibri"/>
                <a:ea typeface="Calibri"/>
                <a:cs typeface="Calibri"/>
                <a:sym typeface="Calibri"/>
              </a:rPr>
              <a:t>SLTU : cout[31] invert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>
            <a:off x="6649888" y="5549575"/>
            <a:ext cx="1226627" cy="27425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65" name="Google Shape;165;p7"/>
          <p:cNvSpPr/>
          <p:nvPr/>
        </p:nvSpPr>
        <p:spPr>
          <a:xfrm>
            <a:off x="7973238" y="5735996"/>
            <a:ext cx="3175869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把set拉回第一位，其他都填</a:t>
            </a:r>
            <a:r>
              <a:rPr b="0" cap="none" i="0" lang="en-US" strike="noStrike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因為只有第一位是0 or 1(上頁)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78873" y="4974508"/>
            <a:ext cx="1019451" cy="71219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194188" y="75006"/>
            <a:ext cx="7146572" cy="135421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Ch3 arith_2 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老師上課說著重在block diagram 而不是時序圖 所以我就不弄時序圖了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PS 這邊的implementation做的都是</a:t>
            </a:r>
            <a:r>
              <a:rPr b="0" cap="none" i="0" lang="en-US" strike="noStrike" sz="1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的block-diagram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Signed 感覺太麻煩</a:t>
            </a:r>
            <a:r>
              <a:rPr b="0" cap="none" i="0" lang="en-US" strike="noStrike" sz="1400" u="none">
                <a:solidFill>
                  <a:srgbClr val="CA06A5"/>
                </a:solidFill>
                <a:latin typeface="Calibri"/>
                <a:ea typeface="Calibri"/>
                <a:cs typeface="Calibri"/>
                <a:sym typeface="Calibri"/>
              </a:rPr>
              <a:t>應該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不會考</a:t>
            </a:r>
            <a:endParaRPr b="0" cap="none" i="0" strike="noStrike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94188" y="1388901"/>
            <a:ext cx="5374292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P.6 N-bit乘法(</a:t>
            </a: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unsigend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🡪 用N個加法做 (N-1個adder)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88" y="1877654"/>
            <a:ext cx="5827617" cy="411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>
            <a:off x="798990" y="5534962"/>
            <a:ext cx="841376" cy="25328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8"/>
          <p:cNvCxnSpPr/>
          <p:nvPr/>
        </p:nvCxnSpPr>
        <p:spPr>
          <a:xfrm>
            <a:off x="1640366" y="5687198"/>
            <a:ext cx="1226627" cy="27425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76" name="Google Shape;176;p8"/>
          <p:cNvSpPr/>
          <p:nvPr/>
        </p:nvSpPr>
        <p:spPr>
          <a:xfrm>
            <a:off x="2866993" y="582420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 bit *Nbit最多會得到2N bit的結果</a:t>
            </a:r>
            <a:endParaRPr b="0" cap="none" i="0" strike="noStrike" sz="1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7063" y="115283"/>
            <a:ext cx="1667108" cy="176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30" y="1198485"/>
            <a:ext cx="3966106" cy="48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132418" y="0"/>
            <a:ext cx="6263413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#N bit乘法可分為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Both"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single-step (one cycle完成)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🡪 adder / table base (不是很重要、看看就好)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7536" y="1069302"/>
            <a:ext cx="4930146" cy="49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4678532" y="5521911"/>
            <a:ext cx="49715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</a:t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9"/>
          <p:cNvCxnSpPr/>
          <p:nvPr/>
        </p:nvCxnSpPr>
        <p:spPr>
          <a:xfrm>
            <a:off x="6966012" y="5788698"/>
            <a:ext cx="100615" cy="51444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88" name="Google Shape;188;p9"/>
          <p:cNvSpPr/>
          <p:nvPr/>
        </p:nvSpPr>
        <p:spPr>
          <a:xfrm>
            <a:off x="6229421" y="6303146"/>
            <a:ext cx="374519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i="0" lang="en-US" strike="noStrike" sz="1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7個adder 2 cycle 🡪 只少需要4 adder</a:t>
            </a:r>
            <a:endParaRPr b="0" cap="none" i="0" strike="noStrike" sz="18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2020-04-23T03:21:18Z</dcterms:created>
  <dc:creator>olive</dc:creator>
</cp:coreProperties>
</file>