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6" roundtripDataSignature="AMtx7mhrtdMuzH8kWJ2c9MgR7lv1NvIk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78096F2-28AD-4AFC-8BA4-CAF358CA4698}">
  <a:tblStyle styleId="{978096F2-28AD-4AFC-8BA4-CAF358CA469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customschemas.google.com/relationships/presentationmetadata" Target="metadata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2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2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3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2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2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3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3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物件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/>
          <p:nvPr/>
        </p:nvSpPr>
        <p:spPr>
          <a:xfrm>
            <a:off x="636671" y="1342670"/>
            <a:ext cx="7886700" cy="62390"/>
          </a:xfrm>
          <a:prstGeom prst="rect">
            <a:avLst/>
          </a:prstGeom>
          <a:solidFill>
            <a:srgbClr val="F3D2F4">
              <a:alpha val="4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" name="Google Shape;23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297552" y="254610"/>
            <a:ext cx="1144207" cy="1144207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23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3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9" name="Google Shape;29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92201" y="612166"/>
            <a:ext cx="1099116" cy="5253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章節標題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4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4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2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項物件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5"/>
          <p:cNvSpPr txBox="1"/>
          <p:nvPr>
            <p:ph idx="1" type="body"/>
          </p:nvPr>
        </p:nvSpPr>
        <p:spPr>
          <a:xfrm>
            <a:off x="628650" y="1509333"/>
            <a:ext cx="38862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25"/>
          <p:cNvSpPr txBox="1"/>
          <p:nvPr>
            <p:ph idx="2" type="body"/>
          </p:nvPr>
        </p:nvSpPr>
        <p:spPr>
          <a:xfrm>
            <a:off x="4629150" y="1509333"/>
            <a:ext cx="38862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2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" name="Google Shape;42;p25"/>
          <p:cNvSpPr/>
          <p:nvPr/>
        </p:nvSpPr>
        <p:spPr>
          <a:xfrm>
            <a:off x="636671" y="1342670"/>
            <a:ext cx="7886700" cy="62390"/>
          </a:xfrm>
          <a:prstGeom prst="rect">
            <a:avLst/>
          </a:prstGeom>
          <a:solidFill>
            <a:srgbClr val="F3D2F4">
              <a:alpha val="4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3" name="Google Shape;43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78552" y="254610"/>
            <a:ext cx="1144207" cy="1144207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25"/>
          <p:cNvSpPr txBox="1"/>
          <p:nvPr>
            <p:ph type="title"/>
          </p:nvPr>
        </p:nvSpPr>
        <p:spPr>
          <a:xfrm>
            <a:off x="628650" y="365126"/>
            <a:ext cx="7886700" cy="10336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對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6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6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26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6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26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2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內容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9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29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7" name="Google Shape;67;p2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圖片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0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30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4" name="Google Shape;74;p3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8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 txBox="1"/>
          <p:nvPr>
            <p:ph type="ctrTitle"/>
          </p:nvPr>
        </p:nvSpPr>
        <p:spPr>
          <a:xfrm>
            <a:off x="861967" y="997276"/>
            <a:ext cx="7429626" cy="173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 sz="4400">
                <a:latin typeface="Calibri"/>
                <a:ea typeface="Calibri"/>
                <a:cs typeface="Calibri"/>
                <a:sym typeface="Calibri"/>
              </a:rPr>
              <a:t>Processor Speedup Strategies </a:t>
            </a:r>
            <a:br>
              <a:rPr b="1" lang="en-US" sz="4400">
                <a:latin typeface="Calibri"/>
                <a:ea typeface="Calibri"/>
                <a:cs typeface="Calibri"/>
                <a:sym typeface="Calibri"/>
              </a:rPr>
            </a:br>
            <a:endParaRPr sz="2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>
            <p:ph idx="1" type="subTitle"/>
          </p:nvPr>
        </p:nvSpPr>
        <p:spPr>
          <a:xfrm>
            <a:off x="911011" y="3658603"/>
            <a:ext cx="29718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Prof. Ren-Shuo Liu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NTHU EE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Fall 2017</a:t>
            </a:r>
            <a:endParaRPr/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82811" y="3475665"/>
            <a:ext cx="4414267" cy="19006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Google Shape;226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0241" y="2933526"/>
            <a:ext cx="4580803" cy="3331345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10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First Step: Understanding the Baseline</a:t>
            </a:r>
            <a:endParaRPr/>
          </a:p>
        </p:txBody>
      </p:sp>
      <p:sp>
        <p:nvSpPr>
          <p:cNvPr id="228" name="Google Shape;228;p10"/>
          <p:cNvSpPr txBox="1"/>
          <p:nvPr>
            <p:ph idx="1" type="body"/>
          </p:nvPr>
        </p:nvSpPr>
        <p:spPr>
          <a:xfrm>
            <a:off x="628650" y="1509333"/>
            <a:ext cx="4704735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Measure the execution time </a:t>
            </a:r>
            <a:endParaRPr/>
          </a:p>
        </p:txBody>
      </p:sp>
      <p:sp>
        <p:nvSpPr>
          <p:cNvPr id="229" name="Google Shape;229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0" name="Google Shape;230;p10"/>
          <p:cNvSpPr/>
          <p:nvPr/>
        </p:nvSpPr>
        <p:spPr>
          <a:xfrm>
            <a:off x="5700252" y="1688691"/>
            <a:ext cx="2072148" cy="2175387"/>
          </a:xfrm>
          <a:prstGeom prst="rect">
            <a:avLst/>
          </a:prstGeom>
          <a:solidFill>
            <a:srgbClr val="FEE599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RAND: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srl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xor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srl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xor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sw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addi t0, …</a:t>
            </a:r>
            <a:endParaRPr sz="16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beq t0, … RAND</a:t>
            </a:r>
            <a:endParaRPr sz="16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31" name="Google Shape;231;p10"/>
          <p:cNvSpPr/>
          <p:nvPr/>
        </p:nvSpPr>
        <p:spPr>
          <a:xfrm>
            <a:off x="5700252" y="4329449"/>
            <a:ext cx="2072148" cy="1363430"/>
          </a:xfrm>
          <a:prstGeom prst="rect">
            <a:avLst/>
          </a:prstGeom>
          <a:solidFill>
            <a:srgbClr val="C4E0B2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SEARCH: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lw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beq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addi t0, …</a:t>
            </a:r>
            <a:endParaRPr sz="16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beq t0, … SEARCH</a:t>
            </a:r>
            <a:endParaRPr sz="16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232" name="Google Shape;232;p10"/>
          <p:cNvCxnSpPr>
            <a:stCxn id="230" idx="2"/>
            <a:endCxn id="231" idx="0"/>
          </p:cNvCxnSpPr>
          <p:nvPr/>
        </p:nvCxnSpPr>
        <p:spPr>
          <a:xfrm>
            <a:off x="6736326" y="3864078"/>
            <a:ext cx="0" cy="4653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33" name="Google Shape;233;p10"/>
          <p:cNvSpPr/>
          <p:nvPr/>
        </p:nvSpPr>
        <p:spPr>
          <a:xfrm>
            <a:off x="5397910" y="4077929"/>
            <a:ext cx="1338416" cy="1946787"/>
          </a:xfrm>
          <a:custGeom>
            <a:rect b="b" l="l" r="r" t="t"/>
            <a:pathLst>
              <a:path extrusionOk="0" h="1946787" w="1283109">
                <a:moveTo>
                  <a:pt x="1275735" y="1622323"/>
                </a:moveTo>
                <a:lnTo>
                  <a:pt x="1275735" y="1946787"/>
                </a:lnTo>
                <a:lnTo>
                  <a:pt x="0" y="1946787"/>
                </a:lnTo>
                <a:lnTo>
                  <a:pt x="0" y="0"/>
                </a:lnTo>
                <a:lnTo>
                  <a:pt x="1283109" y="0"/>
                </a:lnTo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10"/>
          <p:cNvSpPr/>
          <p:nvPr/>
        </p:nvSpPr>
        <p:spPr>
          <a:xfrm>
            <a:off x="1526458" y="3229897"/>
            <a:ext cx="3303639" cy="19467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1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Set Compiler Optimization Levels</a:t>
            </a:r>
            <a:endParaRPr/>
          </a:p>
        </p:txBody>
      </p:sp>
      <p:sp>
        <p:nvSpPr>
          <p:cNvPr id="240" name="Google Shape;240;p11"/>
          <p:cNvSpPr txBox="1"/>
          <p:nvPr>
            <p:ph idx="1" type="body"/>
          </p:nvPr>
        </p:nvSpPr>
        <p:spPr>
          <a:xfrm>
            <a:off x="628651" y="1509333"/>
            <a:ext cx="4090834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See what speedup compilers can offer</a:t>
            </a:r>
            <a:endParaRPr/>
          </a:p>
        </p:txBody>
      </p:sp>
      <p:sp>
        <p:nvSpPr>
          <p:cNvPr id="241" name="Google Shape;241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42" name="Google Shape;242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0241" y="2933526"/>
            <a:ext cx="4580803" cy="3331345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11"/>
          <p:cNvSpPr/>
          <p:nvPr/>
        </p:nvSpPr>
        <p:spPr>
          <a:xfrm>
            <a:off x="2027903" y="3229897"/>
            <a:ext cx="2802194" cy="19467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4" name="Google Shape;244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14171" y="1601527"/>
            <a:ext cx="1536208" cy="181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2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Assembly Coding</a:t>
            </a:r>
            <a:endParaRPr/>
          </a:p>
        </p:txBody>
      </p:sp>
      <p:sp>
        <p:nvSpPr>
          <p:cNvPr id="250" name="Google Shape;250;p12"/>
          <p:cNvSpPr txBox="1"/>
          <p:nvPr>
            <p:ph idx="1" type="body"/>
          </p:nvPr>
        </p:nvSpPr>
        <p:spPr>
          <a:xfrm>
            <a:off x="628651" y="1509333"/>
            <a:ext cx="4618052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Convert the key functions (i.e., rand() and search()) into assembly </a:t>
            </a:r>
            <a:endParaRPr/>
          </a:p>
        </p:txBody>
      </p:sp>
      <p:sp>
        <p:nvSpPr>
          <p:cNvPr id="251" name="Google Shape;251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52" name="Google Shape;252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0241" y="2933526"/>
            <a:ext cx="4580803" cy="3331345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2"/>
          <p:cNvSpPr/>
          <p:nvPr/>
        </p:nvSpPr>
        <p:spPr>
          <a:xfrm>
            <a:off x="2617839" y="3229897"/>
            <a:ext cx="2212258" cy="19467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4" name="Google Shape;254;p12"/>
          <p:cNvPicPr preferRelativeResize="0"/>
          <p:nvPr/>
        </p:nvPicPr>
        <p:blipFill rotWithShape="1">
          <a:blip r:embed="rId4">
            <a:alphaModFix/>
          </a:blip>
          <a:srcRect b="0" l="0" r="57982" t="28606"/>
          <a:stretch/>
        </p:blipFill>
        <p:spPr>
          <a:xfrm>
            <a:off x="6529215" y="1671941"/>
            <a:ext cx="2141626" cy="303895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3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Extending ISA</a:t>
            </a:r>
            <a:endParaRPr/>
          </a:p>
        </p:txBody>
      </p:sp>
      <p:sp>
        <p:nvSpPr>
          <p:cNvPr id="260" name="Google Shape;260;p13"/>
          <p:cNvSpPr txBox="1"/>
          <p:nvPr>
            <p:ph idx="1" type="body"/>
          </p:nvPr>
        </p:nvSpPr>
        <p:spPr>
          <a:xfrm>
            <a:off x="628651" y="1509333"/>
            <a:ext cx="4090834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Add a new instruction to directly support LFSR</a:t>
            </a:r>
            <a:endParaRPr/>
          </a:p>
        </p:txBody>
      </p:sp>
      <p:sp>
        <p:nvSpPr>
          <p:cNvPr id="261" name="Google Shape;261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62" name="Google Shape;26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0241" y="2933526"/>
            <a:ext cx="4580803" cy="3331345"/>
          </a:xfrm>
          <a:prstGeom prst="rect">
            <a:avLst/>
          </a:prstGeom>
          <a:noFill/>
          <a:ln>
            <a:noFill/>
          </a:ln>
        </p:spPr>
      </p:pic>
      <p:sp>
        <p:nvSpPr>
          <p:cNvPr id="263" name="Google Shape;263;p13"/>
          <p:cNvSpPr/>
          <p:nvPr/>
        </p:nvSpPr>
        <p:spPr>
          <a:xfrm>
            <a:off x="3163529" y="3229897"/>
            <a:ext cx="1666568" cy="19467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4" name="Google Shape;264;p13"/>
          <p:cNvGrpSpPr/>
          <p:nvPr/>
        </p:nvGrpSpPr>
        <p:grpSpPr>
          <a:xfrm>
            <a:off x="5326457" y="1762434"/>
            <a:ext cx="3714304" cy="912754"/>
            <a:chOff x="5093435" y="1762433"/>
            <a:chExt cx="3947326" cy="970017"/>
          </a:xfrm>
        </p:grpSpPr>
        <p:sp>
          <p:nvSpPr>
            <p:cNvPr id="265" name="Google Shape;265;p13"/>
            <p:cNvSpPr/>
            <p:nvPr/>
          </p:nvSpPr>
          <p:spPr>
            <a:xfrm>
              <a:off x="8683022" y="1911927"/>
              <a:ext cx="272052" cy="551663"/>
            </a:xfrm>
            <a:custGeom>
              <a:rect b="b" l="l" r="r" t="t"/>
              <a:pathLst>
                <a:path extrusionOk="0" h="551663" w="272052">
                  <a:moveTo>
                    <a:pt x="0" y="0"/>
                  </a:moveTo>
                  <a:lnTo>
                    <a:pt x="272052" y="0"/>
                  </a:lnTo>
                  <a:lnTo>
                    <a:pt x="272052" y="551663"/>
                  </a:lnTo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oval"/>
              <a:tailEnd len="med" w="med" type="triangl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66" name="Google Shape;266;p13"/>
            <p:cNvCxnSpPr/>
            <p:nvPr/>
          </p:nvCxnSpPr>
          <p:spPr>
            <a:xfrm>
              <a:off x="5657304" y="2560142"/>
              <a:ext cx="3361335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7" name="Google Shape;267;p13"/>
            <p:cNvCxnSpPr>
              <a:stCxn id="268" idx="3"/>
              <a:endCxn id="269" idx="1"/>
            </p:cNvCxnSpPr>
            <p:nvPr/>
          </p:nvCxnSpPr>
          <p:spPr>
            <a:xfrm>
              <a:off x="5621727" y="1918587"/>
              <a:ext cx="2937000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grpSp>
          <p:nvGrpSpPr>
            <p:cNvPr id="270" name="Google Shape;270;p13"/>
            <p:cNvGrpSpPr/>
            <p:nvPr/>
          </p:nvGrpSpPr>
          <p:grpSpPr>
            <a:xfrm>
              <a:off x="5309420" y="1762433"/>
              <a:ext cx="3561735" cy="312308"/>
              <a:chOff x="5582265" y="2160639"/>
              <a:chExt cx="4625467" cy="405580"/>
            </a:xfrm>
          </p:grpSpPr>
          <p:sp>
            <p:nvSpPr>
              <p:cNvPr id="268" name="Google Shape;268;p13"/>
              <p:cNvSpPr/>
              <p:nvPr/>
            </p:nvSpPr>
            <p:spPr>
              <a:xfrm>
                <a:off x="5582265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1" name="Google Shape;271;p13"/>
              <p:cNvSpPr/>
              <p:nvPr/>
            </p:nvSpPr>
            <p:spPr>
              <a:xfrm>
                <a:off x="6185106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2" name="Google Shape;272;p13"/>
              <p:cNvSpPr/>
              <p:nvPr/>
            </p:nvSpPr>
            <p:spPr>
              <a:xfrm>
                <a:off x="6787947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3" name="Google Shape;273;p13"/>
              <p:cNvSpPr/>
              <p:nvPr/>
            </p:nvSpPr>
            <p:spPr>
              <a:xfrm>
                <a:off x="7390788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274;p13"/>
              <p:cNvSpPr/>
              <p:nvPr/>
            </p:nvSpPr>
            <p:spPr>
              <a:xfrm>
                <a:off x="7993629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5" name="Google Shape;275;p13"/>
              <p:cNvSpPr/>
              <p:nvPr/>
            </p:nvSpPr>
            <p:spPr>
              <a:xfrm>
                <a:off x="8596470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6" name="Google Shape;276;p13"/>
              <p:cNvSpPr/>
              <p:nvPr/>
            </p:nvSpPr>
            <p:spPr>
              <a:xfrm>
                <a:off x="9199311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9" name="Google Shape;269;p13"/>
              <p:cNvSpPr/>
              <p:nvPr/>
            </p:nvSpPr>
            <p:spPr>
              <a:xfrm>
                <a:off x="9802152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77" name="Google Shape;277;p13"/>
            <p:cNvGrpSpPr/>
            <p:nvPr/>
          </p:nvGrpSpPr>
          <p:grpSpPr>
            <a:xfrm>
              <a:off x="8871155" y="2363118"/>
              <a:ext cx="169606" cy="369332"/>
              <a:chOff x="7683910" y="2680208"/>
              <a:chExt cx="169606" cy="369332"/>
            </a:xfrm>
          </p:grpSpPr>
          <p:sp>
            <p:nvSpPr>
              <p:cNvPr id="278" name="Google Shape;278;p13"/>
              <p:cNvSpPr/>
              <p:nvPr/>
            </p:nvSpPr>
            <p:spPr>
              <a:xfrm>
                <a:off x="7683910" y="2787445"/>
                <a:ext cx="169606" cy="169606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9" name="Google Shape;279;p13"/>
              <p:cNvSpPr txBox="1"/>
              <p:nvPr/>
            </p:nvSpPr>
            <p:spPr>
              <a:xfrm>
                <a:off x="7683910" y="2680208"/>
                <a:ext cx="5769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+</a:t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0" name="Google Shape;280;p13"/>
            <p:cNvGrpSpPr/>
            <p:nvPr/>
          </p:nvGrpSpPr>
          <p:grpSpPr>
            <a:xfrm>
              <a:off x="8406951" y="2363118"/>
              <a:ext cx="169606" cy="369332"/>
              <a:chOff x="7683910" y="2680208"/>
              <a:chExt cx="169606" cy="369332"/>
            </a:xfrm>
          </p:grpSpPr>
          <p:sp>
            <p:nvSpPr>
              <p:cNvPr id="281" name="Google Shape;281;p13"/>
              <p:cNvSpPr/>
              <p:nvPr/>
            </p:nvSpPr>
            <p:spPr>
              <a:xfrm>
                <a:off x="7683910" y="2787445"/>
                <a:ext cx="169606" cy="169606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2" name="Google Shape;282;p13"/>
              <p:cNvSpPr txBox="1"/>
              <p:nvPr/>
            </p:nvSpPr>
            <p:spPr>
              <a:xfrm>
                <a:off x="7683910" y="2680208"/>
                <a:ext cx="5769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+</a:t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3" name="Google Shape;283;p13"/>
            <p:cNvGrpSpPr/>
            <p:nvPr/>
          </p:nvGrpSpPr>
          <p:grpSpPr>
            <a:xfrm>
              <a:off x="6085932" y="2363118"/>
              <a:ext cx="169606" cy="369332"/>
              <a:chOff x="7683910" y="2680208"/>
              <a:chExt cx="169606" cy="369332"/>
            </a:xfrm>
          </p:grpSpPr>
          <p:sp>
            <p:nvSpPr>
              <p:cNvPr id="284" name="Google Shape;284;p13"/>
              <p:cNvSpPr/>
              <p:nvPr/>
            </p:nvSpPr>
            <p:spPr>
              <a:xfrm>
                <a:off x="7683910" y="2787445"/>
                <a:ext cx="169606" cy="169606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5" name="Google Shape;285;p13"/>
              <p:cNvSpPr txBox="1"/>
              <p:nvPr/>
            </p:nvSpPr>
            <p:spPr>
              <a:xfrm>
                <a:off x="7683910" y="2680208"/>
                <a:ext cx="5769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+</a:t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cxnSp>
          <p:nvCxnSpPr>
            <p:cNvPr id="286" name="Google Shape;286;p13"/>
            <p:cNvCxnSpPr/>
            <p:nvPr/>
          </p:nvCxnSpPr>
          <p:spPr>
            <a:xfrm>
              <a:off x="8487990" y="1918587"/>
              <a:ext cx="0" cy="549066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oval"/>
              <a:tailEnd len="med" w="med" type="triangle"/>
            </a:ln>
          </p:spPr>
        </p:cxnSp>
        <p:cxnSp>
          <p:nvCxnSpPr>
            <p:cNvPr id="287" name="Google Shape;287;p13"/>
            <p:cNvCxnSpPr/>
            <p:nvPr/>
          </p:nvCxnSpPr>
          <p:spPr>
            <a:xfrm>
              <a:off x="6167752" y="1918587"/>
              <a:ext cx="0" cy="549066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oval"/>
              <a:tailEnd len="med" w="med" type="triangle"/>
            </a:ln>
          </p:spPr>
        </p:cxnSp>
        <p:cxnSp>
          <p:nvCxnSpPr>
            <p:cNvPr id="288" name="Google Shape;288;p13"/>
            <p:cNvCxnSpPr/>
            <p:nvPr/>
          </p:nvCxnSpPr>
          <p:spPr>
            <a:xfrm>
              <a:off x="5703317" y="1918587"/>
              <a:ext cx="0" cy="549066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oval"/>
              <a:tailEnd len="med" w="med" type="triangle"/>
            </a:ln>
          </p:spPr>
        </p:cxnSp>
        <p:sp>
          <p:nvSpPr>
            <p:cNvPr id="289" name="Google Shape;289;p13"/>
            <p:cNvSpPr/>
            <p:nvPr/>
          </p:nvSpPr>
          <p:spPr>
            <a:xfrm>
              <a:off x="5093435" y="1911927"/>
              <a:ext cx="589448" cy="642347"/>
            </a:xfrm>
            <a:custGeom>
              <a:rect b="b" l="l" r="r" t="t"/>
              <a:pathLst>
                <a:path extrusionOk="0" h="642347" w="589448">
                  <a:moveTo>
                    <a:pt x="589448" y="642347"/>
                  </a:moveTo>
                  <a:lnTo>
                    <a:pt x="0" y="642347"/>
                  </a:lnTo>
                  <a:lnTo>
                    <a:pt x="0" y="0"/>
                  </a:lnTo>
                  <a:lnTo>
                    <a:pt x="211596" y="0"/>
                  </a:lnTo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oval"/>
              <a:tailEnd len="med" w="med" type="triangl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90" name="Google Shape;290;p13"/>
            <p:cNvGrpSpPr/>
            <p:nvPr/>
          </p:nvGrpSpPr>
          <p:grpSpPr>
            <a:xfrm>
              <a:off x="5621728" y="2363118"/>
              <a:ext cx="169606" cy="369332"/>
              <a:chOff x="7683910" y="2680208"/>
              <a:chExt cx="169606" cy="369332"/>
            </a:xfrm>
          </p:grpSpPr>
          <p:sp>
            <p:nvSpPr>
              <p:cNvPr id="291" name="Google Shape;291;p13"/>
              <p:cNvSpPr/>
              <p:nvPr/>
            </p:nvSpPr>
            <p:spPr>
              <a:xfrm>
                <a:off x="7683910" y="2787445"/>
                <a:ext cx="169606" cy="169606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292;p13"/>
              <p:cNvSpPr txBox="1"/>
              <p:nvPr/>
            </p:nvSpPr>
            <p:spPr>
              <a:xfrm>
                <a:off x="7683910" y="2680208"/>
                <a:ext cx="5769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+</a:t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293" name="Google Shape;293;p13"/>
          <p:cNvSpPr/>
          <p:nvPr/>
        </p:nvSpPr>
        <p:spPr>
          <a:xfrm>
            <a:off x="6109175" y="2946509"/>
            <a:ext cx="2389484" cy="2175387"/>
          </a:xfrm>
          <a:prstGeom prst="rect">
            <a:avLst/>
          </a:prstGeom>
          <a:solidFill>
            <a:srgbClr val="FEE599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srl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xor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srl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xor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srl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xor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srl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xor …</a:t>
            </a:r>
            <a:endParaRPr/>
          </a:p>
        </p:txBody>
      </p:sp>
      <p:sp>
        <p:nvSpPr>
          <p:cNvPr id="294" name="Google Shape;294;p13"/>
          <p:cNvSpPr/>
          <p:nvPr/>
        </p:nvSpPr>
        <p:spPr>
          <a:xfrm>
            <a:off x="5945787" y="2798282"/>
            <a:ext cx="2658174" cy="2658174"/>
          </a:xfrm>
          <a:prstGeom prst="noSmoking">
            <a:avLst>
              <a:gd fmla="val 2325" name="adj"/>
            </a:avLst>
          </a:prstGeom>
          <a:solidFill>
            <a:srgbClr val="C00000"/>
          </a:solidFill>
          <a:ln cap="flat" cmpd="sng" w="12700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13"/>
          <p:cNvSpPr/>
          <p:nvPr/>
        </p:nvSpPr>
        <p:spPr>
          <a:xfrm>
            <a:off x="6107872" y="5641081"/>
            <a:ext cx="2389484" cy="472706"/>
          </a:xfrm>
          <a:prstGeom prst="rect">
            <a:avLst/>
          </a:prstGeom>
          <a:solidFill>
            <a:srgbClr val="FEE599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lfsr rd, rs1, rs2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4"/>
          <p:cNvSpPr/>
          <p:nvPr/>
        </p:nvSpPr>
        <p:spPr>
          <a:xfrm>
            <a:off x="6181172" y="816159"/>
            <a:ext cx="2389484" cy="630785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14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Loop Unrolling</a:t>
            </a:r>
            <a:endParaRPr/>
          </a:p>
        </p:txBody>
      </p:sp>
      <p:sp>
        <p:nvSpPr>
          <p:cNvPr id="302" name="Google Shape;302;p14"/>
          <p:cNvSpPr txBox="1"/>
          <p:nvPr>
            <p:ph idx="1" type="body"/>
          </p:nvPr>
        </p:nvSpPr>
        <p:spPr>
          <a:xfrm>
            <a:off x="628651" y="1509333"/>
            <a:ext cx="4090834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Reduce looping overhead</a:t>
            </a:r>
            <a:endParaRPr/>
          </a:p>
        </p:txBody>
      </p:sp>
      <p:sp>
        <p:nvSpPr>
          <p:cNvPr id="303" name="Google Shape;303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04" name="Google Shape;304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0241" y="2933526"/>
            <a:ext cx="4580803" cy="3331345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Google Shape;305;p14"/>
          <p:cNvSpPr/>
          <p:nvPr/>
        </p:nvSpPr>
        <p:spPr>
          <a:xfrm>
            <a:off x="3755841" y="3229897"/>
            <a:ext cx="1074256" cy="19467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4"/>
          <p:cNvSpPr/>
          <p:nvPr/>
        </p:nvSpPr>
        <p:spPr>
          <a:xfrm>
            <a:off x="6181172" y="379474"/>
            <a:ext cx="2389484" cy="2134941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LOOP: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lfsr rd, rs1, rs2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sw rd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US" sz="2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addi t0,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addi a0,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beq t0, … LOOP</a:t>
            </a:r>
            <a:endParaRPr sz="20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14"/>
          <p:cNvSpPr/>
          <p:nvPr/>
        </p:nvSpPr>
        <p:spPr>
          <a:xfrm>
            <a:off x="5924707" y="1509333"/>
            <a:ext cx="173812" cy="878687"/>
          </a:xfrm>
          <a:prstGeom prst="leftBrace">
            <a:avLst>
              <a:gd fmla="val 56818" name="adj1"/>
              <a:gd fmla="val 50000" name="adj2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14"/>
          <p:cNvSpPr txBox="1"/>
          <p:nvPr/>
        </p:nvSpPr>
        <p:spPr>
          <a:xfrm>
            <a:off x="4830097" y="1667237"/>
            <a:ext cx="112030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Overhead</a:t>
            </a:r>
            <a:b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60%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09" name="Google Shape;309;p14"/>
          <p:cNvGrpSpPr/>
          <p:nvPr/>
        </p:nvGrpSpPr>
        <p:grpSpPr>
          <a:xfrm>
            <a:off x="4618336" y="2933526"/>
            <a:ext cx="3952320" cy="3723224"/>
            <a:chOff x="4618336" y="2933526"/>
            <a:chExt cx="3952320" cy="3723224"/>
          </a:xfrm>
        </p:grpSpPr>
        <p:sp>
          <p:nvSpPr>
            <p:cNvPr id="310" name="Google Shape;310;p14"/>
            <p:cNvSpPr/>
            <p:nvPr/>
          </p:nvSpPr>
          <p:spPr>
            <a:xfrm>
              <a:off x="6181172" y="3229897"/>
              <a:ext cx="2389484" cy="2480123"/>
            </a:xfrm>
            <a:prstGeom prst="rect">
              <a:avLst/>
            </a:prstGeom>
            <a:solidFill>
              <a:srgbClr val="FEE59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14"/>
            <p:cNvSpPr/>
            <p:nvPr/>
          </p:nvSpPr>
          <p:spPr>
            <a:xfrm>
              <a:off x="6181172" y="2933526"/>
              <a:ext cx="2389484" cy="3723224"/>
            </a:xfrm>
            <a:prstGeom prst="rect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LOOP: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lfsr rd , rs1, rs2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sw rd …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lfsr rd, rs1, rs2</a:t>
              </a:r>
              <a:endParaRPr b="1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sw rd …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lfsr rd, rs1, rs2</a:t>
              </a:r>
              <a:endParaRPr b="1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sw rd …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lfsr rd, rs1, rs2</a:t>
              </a:r>
              <a:endParaRPr b="1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sw </a:t>
              </a:r>
              <a:endParaRPr b="1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</a:t>
              </a:r>
              <a:r>
                <a:rPr lang="en-US" sz="20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addi t0, …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   addi a0, …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   beq t0, … LOOP</a:t>
              </a:r>
              <a:endParaRPr sz="2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14"/>
            <p:cNvSpPr txBox="1"/>
            <p:nvPr/>
          </p:nvSpPr>
          <p:spPr>
            <a:xfrm>
              <a:off x="4618336" y="6014967"/>
              <a:ext cx="13511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Overhead</a:t>
              </a:r>
              <a:r>
                <a:rPr b="1" lang="en-US" sz="1800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↓</a:t>
              </a:r>
              <a:endParaRPr b="1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14"/>
            <p:cNvSpPr/>
            <p:nvPr/>
          </p:nvSpPr>
          <p:spPr>
            <a:xfrm>
              <a:off x="5924707" y="5760290"/>
              <a:ext cx="173812" cy="878687"/>
            </a:xfrm>
            <a:prstGeom prst="leftBrace">
              <a:avLst>
                <a:gd fmla="val 56818" name="adj1"/>
                <a:gd fmla="val 50000" name="adj2"/>
              </a:avLst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4" name="Google Shape;314;p14"/>
          <p:cNvSpPr/>
          <p:nvPr/>
        </p:nvSpPr>
        <p:spPr>
          <a:xfrm>
            <a:off x="6046827" y="127167"/>
            <a:ext cx="2658174" cy="2658174"/>
          </a:xfrm>
          <a:prstGeom prst="noSmoking">
            <a:avLst>
              <a:gd fmla="val 2325" name="adj"/>
            </a:avLst>
          </a:prstGeom>
          <a:solidFill>
            <a:srgbClr val="C00000"/>
          </a:solidFill>
          <a:ln cap="flat" cmpd="sng" w="12700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5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Pipelining</a:t>
            </a:r>
            <a:endParaRPr/>
          </a:p>
        </p:txBody>
      </p:sp>
      <p:sp>
        <p:nvSpPr>
          <p:cNvPr id="320" name="Google Shape;320;p15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1-stage 🡪 5-stage</a:t>
            </a:r>
            <a:endParaRPr/>
          </a:p>
        </p:txBody>
      </p:sp>
      <p:sp>
        <p:nvSpPr>
          <p:cNvPr id="321" name="Google Shape;321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22" name="Google Shape;32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0241" y="2933526"/>
            <a:ext cx="4580803" cy="3331345"/>
          </a:xfrm>
          <a:prstGeom prst="rect">
            <a:avLst/>
          </a:prstGeom>
          <a:noFill/>
          <a:ln>
            <a:noFill/>
          </a:ln>
        </p:spPr>
      </p:pic>
      <p:sp>
        <p:nvSpPr>
          <p:cNvPr id="323" name="Google Shape;323;p15"/>
          <p:cNvSpPr/>
          <p:nvPr/>
        </p:nvSpPr>
        <p:spPr>
          <a:xfrm>
            <a:off x="4284833" y="3229897"/>
            <a:ext cx="545264" cy="19467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4" name="Google Shape;32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73295" y="1711470"/>
            <a:ext cx="3613932" cy="18252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6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Static Instruction Reordering</a:t>
            </a:r>
            <a:endParaRPr/>
          </a:p>
        </p:txBody>
      </p:sp>
      <p:sp>
        <p:nvSpPr>
          <p:cNvPr id="330" name="Google Shape;330;p16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31" name="Google Shape;331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32" name="Google Shape;33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0241" y="2933526"/>
            <a:ext cx="4580803" cy="333134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33" name="Google Shape;333;p16"/>
          <p:cNvGrpSpPr/>
          <p:nvPr/>
        </p:nvGrpSpPr>
        <p:grpSpPr>
          <a:xfrm>
            <a:off x="6181172" y="2933526"/>
            <a:ext cx="2389484" cy="3723224"/>
            <a:chOff x="6181172" y="2933526"/>
            <a:chExt cx="2389484" cy="3723224"/>
          </a:xfrm>
        </p:grpSpPr>
        <p:sp>
          <p:nvSpPr>
            <p:cNvPr id="334" name="Google Shape;334;p16"/>
            <p:cNvSpPr/>
            <p:nvPr/>
          </p:nvSpPr>
          <p:spPr>
            <a:xfrm>
              <a:off x="6181172" y="3229897"/>
              <a:ext cx="2389484" cy="2480123"/>
            </a:xfrm>
            <a:prstGeom prst="rect">
              <a:avLst/>
            </a:prstGeom>
            <a:solidFill>
              <a:srgbClr val="C4E0B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16"/>
            <p:cNvSpPr/>
            <p:nvPr/>
          </p:nvSpPr>
          <p:spPr>
            <a:xfrm>
              <a:off x="6181172" y="2933526"/>
              <a:ext cx="2389484" cy="3723224"/>
            </a:xfrm>
            <a:prstGeom prst="rect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LOOP: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lw t1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beq t1, a2 …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lw t1</a:t>
              </a:r>
              <a:endParaRPr b="1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beq t1, a2 …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lw t1</a:t>
              </a:r>
              <a:endParaRPr b="1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beq t1, a2 …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lw t1</a:t>
              </a:r>
              <a:endParaRPr b="1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beq t1, a2 …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</a:t>
              </a:r>
              <a:r>
                <a:rPr lang="en-US" sz="20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addi t0, …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   addi a0, …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   beq t0, … LOOP</a:t>
              </a:r>
              <a:endParaRPr sz="2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6" name="Google Shape;336;p16"/>
          <p:cNvSpPr/>
          <p:nvPr/>
        </p:nvSpPr>
        <p:spPr>
          <a:xfrm rot="-1801446">
            <a:off x="6804835" y="3256657"/>
            <a:ext cx="287593" cy="673558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16"/>
          <p:cNvSpPr/>
          <p:nvPr/>
        </p:nvSpPr>
        <p:spPr>
          <a:xfrm rot="-1801446">
            <a:off x="6804834" y="3853668"/>
            <a:ext cx="287593" cy="673558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16"/>
          <p:cNvSpPr/>
          <p:nvPr/>
        </p:nvSpPr>
        <p:spPr>
          <a:xfrm rot="-1801446">
            <a:off x="6804833" y="4481971"/>
            <a:ext cx="287593" cy="673558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16"/>
          <p:cNvSpPr/>
          <p:nvPr/>
        </p:nvSpPr>
        <p:spPr>
          <a:xfrm rot="-1801446">
            <a:off x="6804832" y="5078982"/>
            <a:ext cx="287593" cy="673558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16"/>
          <p:cNvSpPr txBox="1"/>
          <p:nvPr/>
        </p:nvSpPr>
        <p:spPr>
          <a:xfrm>
            <a:off x="7824922" y="3298828"/>
            <a:ext cx="1491468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hazards 🡪 stall cycles</a:t>
            </a:r>
            <a:endParaRPr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41" name="Google Shape;341;p16"/>
          <p:cNvCxnSpPr>
            <a:stCxn id="336" idx="3"/>
          </p:cNvCxnSpPr>
          <p:nvPr/>
        </p:nvCxnSpPr>
        <p:spPr>
          <a:xfrm>
            <a:off x="7073132" y="3521485"/>
            <a:ext cx="724200" cy="720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42" name="Google Shape;342;p16"/>
          <p:cNvCxnSpPr/>
          <p:nvPr/>
        </p:nvCxnSpPr>
        <p:spPr>
          <a:xfrm flipH="1" rot="10800000">
            <a:off x="7124582" y="3601414"/>
            <a:ext cx="672687" cy="587359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43" name="Google Shape;343;p16"/>
          <p:cNvCxnSpPr/>
          <p:nvPr/>
        </p:nvCxnSpPr>
        <p:spPr>
          <a:xfrm flipH="1" rot="10800000">
            <a:off x="7124582" y="3593436"/>
            <a:ext cx="672687" cy="1266841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44" name="Google Shape;344;p16"/>
          <p:cNvCxnSpPr/>
          <p:nvPr/>
        </p:nvCxnSpPr>
        <p:spPr>
          <a:xfrm flipH="1" rot="10800000">
            <a:off x="7124582" y="3599308"/>
            <a:ext cx="672687" cy="1868891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45" name="Google Shape;345;p16"/>
          <p:cNvSpPr/>
          <p:nvPr/>
        </p:nvSpPr>
        <p:spPr>
          <a:xfrm>
            <a:off x="6035585" y="3652101"/>
            <a:ext cx="2658174" cy="2658174"/>
          </a:xfrm>
          <a:prstGeom prst="noSmoking">
            <a:avLst>
              <a:gd fmla="val 2325" name="adj"/>
            </a:avLst>
          </a:prstGeom>
          <a:solidFill>
            <a:srgbClr val="C00000"/>
          </a:solidFill>
          <a:ln cap="flat" cmpd="sng" w="12700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17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Static Instruction Reordering</a:t>
            </a:r>
            <a:endParaRPr/>
          </a:p>
        </p:txBody>
      </p:sp>
      <p:sp>
        <p:nvSpPr>
          <p:cNvPr id="351" name="Google Shape;351;p17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Resolve the hazards in the assembly program</a:t>
            </a:r>
            <a:endParaRPr/>
          </a:p>
        </p:txBody>
      </p:sp>
      <p:sp>
        <p:nvSpPr>
          <p:cNvPr id="352" name="Google Shape;352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53" name="Google Shape;35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0241" y="2933526"/>
            <a:ext cx="4580803" cy="333134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54" name="Google Shape;354;p17"/>
          <p:cNvGrpSpPr/>
          <p:nvPr/>
        </p:nvGrpSpPr>
        <p:grpSpPr>
          <a:xfrm>
            <a:off x="6181172" y="2933526"/>
            <a:ext cx="2389484" cy="3723224"/>
            <a:chOff x="6181172" y="2933526"/>
            <a:chExt cx="2389484" cy="3723224"/>
          </a:xfrm>
        </p:grpSpPr>
        <p:sp>
          <p:nvSpPr>
            <p:cNvPr id="355" name="Google Shape;355;p17"/>
            <p:cNvSpPr/>
            <p:nvPr/>
          </p:nvSpPr>
          <p:spPr>
            <a:xfrm>
              <a:off x="6181172" y="3229897"/>
              <a:ext cx="2389484" cy="2480123"/>
            </a:xfrm>
            <a:prstGeom prst="rect">
              <a:avLst/>
            </a:prstGeom>
            <a:solidFill>
              <a:srgbClr val="C4E0B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17"/>
            <p:cNvSpPr/>
            <p:nvPr/>
          </p:nvSpPr>
          <p:spPr>
            <a:xfrm>
              <a:off x="6181172" y="2933526"/>
              <a:ext cx="2389484" cy="3723224"/>
            </a:xfrm>
            <a:prstGeom prst="rect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LOOP: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lw t1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lw t2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lw t3</a:t>
              </a:r>
              <a:endParaRPr b="1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lw t4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beq t1, a2 …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beq t2, a2 …</a:t>
              </a:r>
              <a:endParaRPr b="1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beq t3, a2 …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beq t4, a2 …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</a:t>
              </a:r>
              <a:r>
                <a:rPr lang="en-US" sz="20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addi t0, …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   addi a0, …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   beq t0, … LOOP</a:t>
              </a:r>
              <a:endParaRPr sz="2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8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What You Need to Turn In</a:t>
            </a:r>
            <a:endParaRPr/>
          </a:p>
        </p:txBody>
      </p:sp>
      <p:sp>
        <p:nvSpPr>
          <p:cNvPr id="362" name="Google Shape;362;p18"/>
          <p:cNvSpPr txBox="1"/>
          <p:nvPr>
            <p:ph idx="1" type="body"/>
          </p:nvPr>
        </p:nvSpPr>
        <p:spPr>
          <a:xfrm>
            <a:off x="628650" y="1509333"/>
            <a:ext cx="7886700" cy="5284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Six assembly programs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Answer some questions in </a:t>
            </a:r>
            <a:r>
              <a:rPr b="1" lang="en-US"/>
              <a:t>homework 4</a:t>
            </a:r>
            <a:r>
              <a:rPr lang="en-US"/>
              <a:t> (NOT in this assignment)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63" name="Google Shape;363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364" name="Google Shape;364;p18"/>
          <p:cNvGraphicFramePr/>
          <p:nvPr/>
        </p:nvGraphicFramePr>
        <p:xfrm>
          <a:off x="628650" y="21932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{978096F2-28AD-4AFC-8BA4-CAF358CA4698}</a:tableStyleId>
              </a:tblPr>
              <a:tblGrid>
                <a:gridCol w="1028800"/>
                <a:gridCol w="3411700"/>
                <a:gridCol w="208275"/>
                <a:gridCol w="3237925"/>
              </a:tblGrid>
              <a:tr h="399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 u="none" cap="none" strike="noStrike"/>
                        <a:t>rand()</a:t>
                      </a:r>
                      <a:endParaRPr b="1" sz="2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 u="none" cap="none" strike="noStrike"/>
                        <a:t>search()</a:t>
                      </a:r>
                      <a:endParaRPr b="1" sz="2800" u="none" cap="none" strike="noStrike"/>
                    </a:p>
                  </a:txBody>
                  <a:tcPr marT="45725" marB="45725" marR="91450" marL="91450" anchor="ctr"/>
                </a:tc>
              </a:tr>
              <a:tr h="783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400" u="none" cap="none" strike="noStrike"/>
                        <a:t>V1</a:t>
                      </a:r>
                      <a:endParaRPr b="1" sz="2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cap="none" strike="noStrike"/>
                        <a:t>Basic assembly version</a:t>
                      </a:r>
                      <a:endParaRPr sz="2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t/>
                      </a:r>
                      <a:endParaRPr sz="2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lang="en-US" sz="2400"/>
                        <a:t>Basic</a:t>
                      </a:r>
                      <a:r>
                        <a:rPr lang="en-US" sz="2400"/>
                        <a:t> assembly version</a:t>
                      </a:r>
                      <a:endParaRPr sz="2400"/>
                    </a:p>
                  </a:txBody>
                  <a:tcPr marT="45725" marB="45725" marR="91450" marL="91450" anchor="ctr"/>
                </a:tc>
              </a:tr>
              <a:tr h="783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400"/>
                        <a:t>V2</a:t>
                      </a:r>
                      <a:endParaRPr b="1" sz="2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+</a:t>
                      </a:r>
                      <a:r>
                        <a:rPr lang="en-US" sz="2400"/>
                        <a:t> </a:t>
                      </a:r>
                      <a:r>
                        <a:rPr b="1" lang="en-US" sz="2400"/>
                        <a:t>lfsr</a:t>
                      </a:r>
                      <a:r>
                        <a:rPr lang="en-US" sz="2400"/>
                        <a:t> instruction</a:t>
                      </a:r>
                      <a:endParaRPr sz="2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t/>
                      </a:r>
                      <a:endParaRPr sz="2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lang="en-US" sz="2400"/>
                        <a:t>+</a:t>
                      </a:r>
                      <a:r>
                        <a:rPr lang="en-US" sz="2400"/>
                        <a:t> </a:t>
                      </a:r>
                      <a:r>
                        <a:rPr b="1" lang="en-US" sz="2400"/>
                        <a:t>unroll</a:t>
                      </a:r>
                      <a:r>
                        <a:rPr lang="en-US" sz="2400"/>
                        <a:t> 4 times</a:t>
                      </a:r>
                      <a:endParaRPr sz="2400"/>
                    </a:p>
                  </a:txBody>
                  <a:tcPr marT="45725" marB="45725" marR="91450" marL="91450" anchor="ctr"/>
                </a:tc>
              </a:tr>
              <a:tr h="783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400"/>
                        <a:t>V3</a:t>
                      </a:r>
                      <a:endParaRPr b="1" sz="2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lang="en-US" sz="2400"/>
                        <a:t>+</a:t>
                      </a:r>
                      <a:r>
                        <a:rPr lang="en-US" sz="2400"/>
                        <a:t> </a:t>
                      </a:r>
                      <a:r>
                        <a:rPr b="1" lang="en-US" sz="2400"/>
                        <a:t>unroll</a:t>
                      </a:r>
                      <a:r>
                        <a:rPr lang="en-US" sz="2400"/>
                        <a:t> 4 times</a:t>
                      </a:r>
                      <a:endParaRPr sz="2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+ static </a:t>
                      </a:r>
                      <a:r>
                        <a:rPr b="1" lang="en-US" sz="2400"/>
                        <a:t>reordering</a:t>
                      </a:r>
                      <a:endParaRPr b="1" sz="2400"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19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More About the LFSR Instruction</a:t>
            </a:r>
            <a:endParaRPr/>
          </a:p>
        </p:txBody>
      </p:sp>
      <p:sp>
        <p:nvSpPr>
          <p:cNvPr id="370" name="Google Shape;370;p19"/>
          <p:cNvSpPr txBox="1"/>
          <p:nvPr>
            <p:ph idx="1" type="body"/>
          </p:nvPr>
        </p:nvSpPr>
        <p:spPr>
          <a:xfrm>
            <a:off x="628650" y="3295845"/>
            <a:ext cx="7886700" cy="2881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Bit 7, 6, 1, 0 are XORed  🡪 11000011</a:t>
            </a:r>
            <a:r>
              <a:rPr baseline="-25000" lang="en-US"/>
              <a:t>2</a:t>
            </a:r>
            <a:r>
              <a:rPr lang="en-US"/>
              <a:t> 🡪 </a:t>
            </a:r>
            <a:r>
              <a:rPr b="1" lang="en-US"/>
              <a:t>0xc3</a:t>
            </a:r>
            <a:endParaRPr b="1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XOR result is placed at bit </a:t>
            </a:r>
            <a:r>
              <a:rPr b="1" lang="en-US"/>
              <a:t>7</a:t>
            </a:r>
            <a:endParaRPr/>
          </a:p>
          <a:p>
            <a:pPr indent="-11049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lfsr rd, rs1, rs2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rs2 is set to 380000c3</a:t>
            </a:r>
            <a:r>
              <a:rPr baseline="-25000" lang="en-US"/>
              <a:t>hex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We have implemented </a:t>
            </a:r>
            <a:br>
              <a:rPr lang="en-US"/>
            </a:br>
            <a:r>
              <a:rPr lang="en-US"/>
              <a:t>this instruction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What you need to do is to </a:t>
            </a:r>
            <a:br>
              <a:rPr lang="en-US"/>
            </a:br>
            <a:r>
              <a:rPr lang="en-US"/>
              <a:t>enable and use it</a:t>
            </a:r>
            <a:endParaRPr/>
          </a:p>
          <a:p>
            <a:pPr indent="-90804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371" name="Google Shape;371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72" name="Google Shape;372;p19"/>
          <p:cNvGrpSpPr/>
          <p:nvPr/>
        </p:nvGrpSpPr>
        <p:grpSpPr>
          <a:xfrm>
            <a:off x="949765" y="1842335"/>
            <a:ext cx="4894225" cy="1206446"/>
            <a:chOff x="5093435" y="1762433"/>
            <a:chExt cx="3947326" cy="973031"/>
          </a:xfrm>
        </p:grpSpPr>
        <p:sp>
          <p:nvSpPr>
            <p:cNvPr id="373" name="Google Shape;373;p19"/>
            <p:cNvSpPr/>
            <p:nvPr/>
          </p:nvSpPr>
          <p:spPr>
            <a:xfrm>
              <a:off x="8683022" y="1911927"/>
              <a:ext cx="272052" cy="551663"/>
            </a:xfrm>
            <a:custGeom>
              <a:rect b="b" l="l" r="r" t="t"/>
              <a:pathLst>
                <a:path extrusionOk="0" h="551663" w="272052">
                  <a:moveTo>
                    <a:pt x="0" y="0"/>
                  </a:moveTo>
                  <a:lnTo>
                    <a:pt x="272052" y="0"/>
                  </a:lnTo>
                  <a:lnTo>
                    <a:pt x="272052" y="551663"/>
                  </a:lnTo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oval"/>
              <a:tailEnd len="med" w="med" type="triangl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74" name="Google Shape;374;p19"/>
            <p:cNvCxnSpPr/>
            <p:nvPr/>
          </p:nvCxnSpPr>
          <p:spPr>
            <a:xfrm>
              <a:off x="5657304" y="2560142"/>
              <a:ext cx="3361335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75" name="Google Shape;375;p19"/>
            <p:cNvCxnSpPr>
              <a:stCxn id="376" idx="3"/>
              <a:endCxn id="377" idx="1"/>
            </p:cNvCxnSpPr>
            <p:nvPr/>
          </p:nvCxnSpPr>
          <p:spPr>
            <a:xfrm>
              <a:off x="5621727" y="1918587"/>
              <a:ext cx="2937000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grpSp>
          <p:nvGrpSpPr>
            <p:cNvPr id="378" name="Google Shape;378;p19"/>
            <p:cNvGrpSpPr/>
            <p:nvPr/>
          </p:nvGrpSpPr>
          <p:grpSpPr>
            <a:xfrm>
              <a:off x="5309420" y="1762433"/>
              <a:ext cx="3561735" cy="312308"/>
              <a:chOff x="5582265" y="2160639"/>
              <a:chExt cx="4625467" cy="405580"/>
            </a:xfrm>
          </p:grpSpPr>
          <p:sp>
            <p:nvSpPr>
              <p:cNvPr id="376" name="Google Shape;376;p19"/>
              <p:cNvSpPr/>
              <p:nvPr/>
            </p:nvSpPr>
            <p:spPr>
              <a:xfrm>
                <a:off x="5582265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7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9" name="Google Shape;379;p19"/>
              <p:cNvSpPr/>
              <p:nvPr/>
            </p:nvSpPr>
            <p:spPr>
              <a:xfrm>
                <a:off x="6185106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6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" name="Google Shape;380;p19"/>
              <p:cNvSpPr/>
              <p:nvPr/>
            </p:nvSpPr>
            <p:spPr>
              <a:xfrm>
                <a:off x="6787947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" name="Google Shape;381;p19"/>
              <p:cNvSpPr/>
              <p:nvPr/>
            </p:nvSpPr>
            <p:spPr>
              <a:xfrm>
                <a:off x="7390788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4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" name="Google Shape;382;p19"/>
              <p:cNvSpPr/>
              <p:nvPr/>
            </p:nvSpPr>
            <p:spPr>
              <a:xfrm>
                <a:off x="7993629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3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" name="Google Shape;383;p19"/>
              <p:cNvSpPr/>
              <p:nvPr/>
            </p:nvSpPr>
            <p:spPr>
              <a:xfrm>
                <a:off x="8596470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4" name="Google Shape;384;p19"/>
              <p:cNvSpPr/>
              <p:nvPr/>
            </p:nvSpPr>
            <p:spPr>
              <a:xfrm>
                <a:off x="9199311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7" name="Google Shape;377;p19"/>
              <p:cNvSpPr/>
              <p:nvPr/>
            </p:nvSpPr>
            <p:spPr>
              <a:xfrm>
                <a:off x="9802152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0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5" name="Google Shape;385;p19"/>
            <p:cNvGrpSpPr/>
            <p:nvPr/>
          </p:nvGrpSpPr>
          <p:grpSpPr>
            <a:xfrm>
              <a:off x="8871155" y="2363118"/>
              <a:ext cx="169606" cy="372346"/>
              <a:chOff x="7683910" y="2680208"/>
              <a:chExt cx="169606" cy="372346"/>
            </a:xfrm>
          </p:grpSpPr>
          <p:sp>
            <p:nvSpPr>
              <p:cNvPr id="386" name="Google Shape;386;p19"/>
              <p:cNvSpPr/>
              <p:nvPr/>
            </p:nvSpPr>
            <p:spPr>
              <a:xfrm>
                <a:off x="7683910" y="2787445"/>
                <a:ext cx="169606" cy="169606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7" name="Google Shape;387;p19"/>
              <p:cNvSpPr txBox="1"/>
              <p:nvPr/>
            </p:nvSpPr>
            <p:spPr>
              <a:xfrm>
                <a:off x="7683910" y="2680208"/>
                <a:ext cx="57698" cy="3723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+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8" name="Google Shape;388;p19"/>
            <p:cNvGrpSpPr/>
            <p:nvPr/>
          </p:nvGrpSpPr>
          <p:grpSpPr>
            <a:xfrm>
              <a:off x="8406951" y="2363118"/>
              <a:ext cx="169606" cy="372346"/>
              <a:chOff x="7683910" y="2680208"/>
              <a:chExt cx="169606" cy="372346"/>
            </a:xfrm>
          </p:grpSpPr>
          <p:sp>
            <p:nvSpPr>
              <p:cNvPr id="389" name="Google Shape;389;p19"/>
              <p:cNvSpPr/>
              <p:nvPr/>
            </p:nvSpPr>
            <p:spPr>
              <a:xfrm>
                <a:off x="7683910" y="2787445"/>
                <a:ext cx="169606" cy="169606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0" name="Google Shape;390;p19"/>
              <p:cNvSpPr txBox="1"/>
              <p:nvPr/>
            </p:nvSpPr>
            <p:spPr>
              <a:xfrm>
                <a:off x="7683910" y="2680208"/>
                <a:ext cx="57698" cy="3723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+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91" name="Google Shape;391;p19"/>
            <p:cNvGrpSpPr/>
            <p:nvPr/>
          </p:nvGrpSpPr>
          <p:grpSpPr>
            <a:xfrm>
              <a:off x="6085932" y="2363118"/>
              <a:ext cx="169606" cy="372346"/>
              <a:chOff x="7683910" y="2680208"/>
              <a:chExt cx="169606" cy="372346"/>
            </a:xfrm>
          </p:grpSpPr>
          <p:sp>
            <p:nvSpPr>
              <p:cNvPr id="392" name="Google Shape;392;p19"/>
              <p:cNvSpPr/>
              <p:nvPr/>
            </p:nvSpPr>
            <p:spPr>
              <a:xfrm>
                <a:off x="7683910" y="2787445"/>
                <a:ext cx="169606" cy="169606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3" name="Google Shape;393;p19"/>
              <p:cNvSpPr txBox="1"/>
              <p:nvPr/>
            </p:nvSpPr>
            <p:spPr>
              <a:xfrm>
                <a:off x="7683910" y="2680208"/>
                <a:ext cx="57698" cy="3723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+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cxnSp>
          <p:nvCxnSpPr>
            <p:cNvPr id="394" name="Google Shape;394;p19"/>
            <p:cNvCxnSpPr/>
            <p:nvPr/>
          </p:nvCxnSpPr>
          <p:spPr>
            <a:xfrm>
              <a:off x="8487990" y="1918587"/>
              <a:ext cx="0" cy="549066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oval"/>
              <a:tailEnd len="med" w="med" type="triangle"/>
            </a:ln>
          </p:spPr>
        </p:cxnSp>
        <p:cxnSp>
          <p:nvCxnSpPr>
            <p:cNvPr id="395" name="Google Shape;395;p19"/>
            <p:cNvCxnSpPr/>
            <p:nvPr/>
          </p:nvCxnSpPr>
          <p:spPr>
            <a:xfrm>
              <a:off x="6167752" y="1918587"/>
              <a:ext cx="0" cy="549066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oval"/>
              <a:tailEnd len="med" w="med" type="triangle"/>
            </a:ln>
          </p:spPr>
        </p:cxnSp>
        <p:cxnSp>
          <p:nvCxnSpPr>
            <p:cNvPr id="396" name="Google Shape;396;p19"/>
            <p:cNvCxnSpPr/>
            <p:nvPr/>
          </p:nvCxnSpPr>
          <p:spPr>
            <a:xfrm>
              <a:off x="5703317" y="1918587"/>
              <a:ext cx="0" cy="549066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oval"/>
              <a:tailEnd len="med" w="med" type="triangle"/>
            </a:ln>
          </p:spPr>
        </p:cxnSp>
        <p:sp>
          <p:nvSpPr>
            <p:cNvPr id="397" name="Google Shape;397;p19"/>
            <p:cNvSpPr/>
            <p:nvPr/>
          </p:nvSpPr>
          <p:spPr>
            <a:xfrm>
              <a:off x="5093435" y="1911927"/>
              <a:ext cx="589448" cy="642347"/>
            </a:xfrm>
            <a:custGeom>
              <a:rect b="b" l="l" r="r" t="t"/>
              <a:pathLst>
                <a:path extrusionOk="0" h="642347" w="589448">
                  <a:moveTo>
                    <a:pt x="589448" y="642347"/>
                  </a:moveTo>
                  <a:lnTo>
                    <a:pt x="0" y="642347"/>
                  </a:lnTo>
                  <a:lnTo>
                    <a:pt x="0" y="0"/>
                  </a:lnTo>
                  <a:lnTo>
                    <a:pt x="211596" y="0"/>
                  </a:lnTo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oval"/>
              <a:tailEnd len="med" w="med" type="triangl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98" name="Google Shape;398;p19"/>
            <p:cNvGrpSpPr/>
            <p:nvPr/>
          </p:nvGrpSpPr>
          <p:grpSpPr>
            <a:xfrm>
              <a:off x="5621728" y="2363118"/>
              <a:ext cx="169606" cy="372346"/>
              <a:chOff x="7683910" y="2680208"/>
              <a:chExt cx="169606" cy="372346"/>
            </a:xfrm>
          </p:grpSpPr>
          <p:sp>
            <p:nvSpPr>
              <p:cNvPr id="399" name="Google Shape;399;p19"/>
              <p:cNvSpPr/>
              <p:nvPr/>
            </p:nvSpPr>
            <p:spPr>
              <a:xfrm>
                <a:off x="7683910" y="2787445"/>
                <a:ext cx="169606" cy="169606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0" name="Google Shape;400;p19"/>
              <p:cNvSpPr txBox="1"/>
              <p:nvPr/>
            </p:nvSpPr>
            <p:spPr>
              <a:xfrm>
                <a:off x="7683910" y="2680208"/>
                <a:ext cx="57698" cy="3723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+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401" name="Google Shape;401;p19"/>
          <p:cNvSpPr/>
          <p:nvPr/>
        </p:nvSpPr>
        <p:spPr>
          <a:xfrm>
            <a:off x="5268431" y="5282214"/>
            <a:ext cx="3138722" cy="470516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02" name="Google Shape;402;p19"/>
          <p:cNvCxnSpPr/>
          <p:nvPr/>
        </p:nvCxnSpPr>
        <p:spPr>
          <a:xfrm>
            <a:off x="5843990" y="5282214"/>
            <a:ext cx="0" cy="488271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03" name="Google Shape;403;p19"/>
          <p:cNvSpPr/>
          <p:nvPr/>
        </p:nvSpPr>
        <p:spPr>
          <a:xfrm rot="5400000">
            <a:off x="5466689" y="4819551"/>
            <a:ext cx="168676" cy="585926"/>
          </a:xfrm>
          <a:prstGeom prst="leftBrace">
            <a:avLst>
              <a:gd fmla="val 45833" name="adj1"/>
              <a:gd fmla="val 50000" name="adj2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p19"/>
          <p:cNvSpPr txBox="1"/>
          <p:nvPr/>
        </p:nvSpPr>
        <p:spPr>
          <a:xfrm>
            <a:off x="5387853" y="5305420"/>
            <a:ext cx="34015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" name="Google Shape;405;p19"/>
          <p:cNvSpPr txBox="1"/>
          <p:nvPr/>
        </p:nvSpPr>
        <p:spPr>
          <a:xfrm>
            <a:off x="6803862" y="5305420"/>
            <a:ext cx="75161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0xc3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p19"/>
          <p:cNvSpPr txBox="1"/>
          <p:nvPr/>
        </p:nvSpPr>
        <p:spPr>
          <a:xfrm>
            <a:off x="5203015" y="4656990"/>
            <a:ext cx="6960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bits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Google Shape;407;p19"/>
          <p:cNvSpPr/>
          <p:nvPr/>
        </p:nvSpPr>
        <p:spPr>
          <a:xfrm rot="5400000">
            <a:off x="7055250" y="3844949"/>
            <a:ext cx="168676" cy="2535129"/>
          </a:xfrm>
          <a:prstGeom prst="leftBrace">
            <a:avLst>
              <a:gd fmla="val 45833" name="adj1"/>
              <a:gd fmla="val 50000" name="adj2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8" name="Google Shape;408;p19"/>
          <p:cNvSpPr txBox="1"/>
          <p:nvPr/>
        </p:nvSpPr>
        <p:spPr>
          <a:xfrm>
            <a:off x="6742872" y="4656990"/>
            <a:ext cx="81304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 bits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9" name="Google Shape;409;p19"/>
          <p:cNvSpPr/>
          <p:nvPr/>
        </p:nvSpPr>
        <p:spPr>
          <a:xfrm>
            <a:off x="6029718" y="5932119"/>
            <a:ext cx="1616148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380000c3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0" name="Google Shape;410;p19"/>
          <p:cNvCxnSpPr/>
          <p:nvPr/>
        </p:nvCxnSpPr>
        <p:spPr>
          <a:xfrm>
            <a:off x="4572000" y="3900400"/>
            <a:ext cx="586618" cy="110860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11" name="Google Shape;411;p19"/>
          <p:cNvCxnSpPr/>
          <p:nvPr/>
        </p:nvCxnSpPr>
        <p:spPr>
          <a:xfrm>
            <a:off x="5891634" y="3671845"/>
            <a:ext cx="641901" cy="128822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In this Assignment We Will</a:t>
            </a:r>
            <a:endParaRPr/>
          </a:p>
        </p:txBody>
      </p:sp>
      <p:sp>
        <p:nvSpPr>
          <p:cNvPr id="102" name="Google Shape;102;p2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Know how to generate </a:t>
            </a:r>
            <a:r>
              <a:rPr lang="en-US">
                <a:solidFill>
                  <a:srgbClr val="800080"/>
                </a:solidFill>
              </a:rPr>
              <a:t>random numbers</a:t>
            </a:r>
            <a:endParaRPr>
              <a:solidFill>
                <a:srgbClr val="80008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Use the </a:t>
            </a:r>
            <a:r>
              <a:rPr lang="en-US">
                <a:solidFill>
                  <a:srgbClr val="800080"/>
                </a:solidFill>
              </a:rPr>
              <a:t>RISCV-Sodor</a:t>
            </a:r>
            <a:r>
              <a:rPr lang="en-US"/>
              <a:t> environment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00080"/>
              </a:buClr>
              <a:buSzPts val="2800"/>
              <a:buChar char="•"/>
            </a:pPr>
            <a:r>
              <a:rPr lang="en-US">
                <a:solidFill>
                  <a:srgbClr val="800080"/>
                </a:solidFill>
              </a:rPr>
              <a:t>Analyze</a:t>
            </a:r>
            <a:r>
              <a:rPr lang="en-US"/>
              <a:t> the execution time of an example program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Apply several </a:t>
            </a:r>
            <a:r>
              <a:rPr lang="en-US">
                <a:solidFill>
                  <a:srgbClr val="800080"/>
                </a:solidFill>
              </a:rPr>
              <a:t>optimization strategies</a:t>
            </a:r>
            <a:endParaRPr/>
          </a:p>
          <a:p>
            <a:pPr indent="-4572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/>
              <a:t>Compiler settings</a:t>
            </a:r>
            <a:endParaRPr/>
          </a:p>
          <a:p>
            <a:pPr indent="-4572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/>
              <a:t>Assembly coding</a:t>
            </a:r>
            <a:endParaRPr/>
          </a:p>
          <a:p>
            <a:pPr indent="-4572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/>
              <a:t>Extending the ISA</a:t>
            </a:r>
            <a:endParaRPr/>
          </a:p>
          <a:p>
            <a:pPr indent="-4572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/>
              <a:t>Pipelining</a:t>
            </a:r>
            <a:endParaRPr/>
          </a:p>
          <a:p>
            <a:pPr indent="-4572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/>
              <a:t>Loop unrolling </a:t>
            </a:r>
            <a:endParaRPr/>
          </a:p>
          <a:p>
            <a:pPr indent="-4572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/>
              <a:t>Static reordering / rescheduling</a:t>
            </a:r>
            <a:endParaRPr/>
          </a:p>
          <a:p>
            <a:pPr indent="0" lvl="2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  <p:sp>
        <p:nvSpPr>
          <p:cNvPr id="103" name="Google Shape;103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20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More About Loop Unrolling</a:t>
            </a:r>
            <a:endParaRPr/>
          </a:p>
        </p:txBody>
      </p:sp>
      <p:sp>
        <p:nvSpPr>
          <p:cNvPr id="417" name="Google Shape;417;p20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Unroll an N-iteration loop for </a:t>
            </a:r>
            <a:r>
              <a:rPr b="1" lang="en-US">
                <a:solidFill>
                  <a:srgbClr val="C00000"/>
                </a:solidFill>
              </a:rPr>
              <a:t>k</a:t>
            </a:r>
            <a:r>
              <a:rPr lang="en-US"/>
              <a:t> times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Need to consider the case that N%k != 0</a:t>
            </a:r>
            <a:endParaRPr/>
          </a:p>
        </p:txBody>
      </p:sp>
      <p:sp>
        <p:nvSpPr>
          <p:cNvPr id="418" name="Google Shape;418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9" name="Google Shape;419;p20"/>
          <p:cNvSpPr/>
          <p:nvPr/>
        </p:nvSpPr>
        <p:spPr>
          <a:xfrm>
            <a:off x="810228" y="3351222"/>
            <a:ext cx="3032568" cy="1354238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 i = 0; i &lt; N; i++) {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things_to_do(i);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p20"/>
          <p:cNvSpPr/>
          <p:nvPr/>
        </p:nvSpPr>
        <p:spPr>
          <a:xfrm>
            <a:off x="4838217" y="2674102"/>
            <a:ext cx="3541853" cy="3923468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 i = 0; i &lt; N</a:t>
            </a:r>
            <a:r>
              <a:rPr b="1"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%k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i++ ) {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things_to_do(i);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 ; i &lt; N; i</a:t>
            </a:r>
            <a:r>
              <a:rPr b="1"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+=k</a:t>
            </a: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{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things_to_do(i);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things_to_do(i+1);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things_to_do(i+2);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...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things_to_do(i+k-1);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p20"/>
          <p:cNvSpPr/>
          <p:nvPr/>
        </p:nvSpPr>
        <p:spPr>
          <a:xfrm>
            <a:off x="4161099" y="3750548"/>
            <a:ext cx="358815" cy="555585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Generating Random Numbers</a:t>
            </a:r>
            <a:endParaRPr/>
          </a:p>
        </p:txBody>
      </p:sp>
      <p:sp>
        <p:nvSpPr>
          <p:cNvPr id="109" name="Google Shape;109;p3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Pseudo random number generators (PRNG)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Carefully design a function f(x)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Select an initial number (i.e., seed), X</a:t>
            </a:r>
            <a:r>
              <a:rPr baseline="-25000" lang="en-US"/>
              <a:t>0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A sequence of numbers are available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The numbers seem to be random but in fact they are not</a:t>
            </a:r>
            <a:endParaRPr/>
          </a:p>
        </p:txBody>
      </p:sp>
      <p:sp>
        <p:nvSpPr>
          <p:cNvPr id="110" name="Google Shape;110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1" name="Google Shape;111;p3"/>
          <p:cNvSpPr txBox="1"/>
          <p:nvPr/>
        </p:nvSpPr>
        <p:spPr>
          <a:xfrm>
            <a:off x="1496962" y="4321277"/>
            <a:ext cx="623889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b="0" baseline="-2500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baseline="-25000"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 txBox="1"/>
          <p:nvPr/>
        </p:nvSpPr>
        <p:spPr>
          <a:xfrm>
            <a:off x="3089787" y="4321277"/>
            <a:ext cx="623889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baseline="-25000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aseline="-25000"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/>
          <p:cNvSpPr txBox="1"/>
          <p:nvPr/>
        </p:nvSpPr>
        <p:spPr>
          <a:xfrm>
            <a:off x="4682612" y="4321277"/>
            <a:ext cx="623889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baseline="-25000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aseline="-25000"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3"/>
          <p:cNvSpPr txBox="1"/>
          <p:nvPr/>
        </p:nvSpPr>
        <p:spPr>
          <a:xfrm>
            <a:off x="6275437" y="4321277"/>
            <a:ext cx="623889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baseline="-25000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aseline="-25000"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/>
          <p:cNvSpPr/>
          <p:nvPr/>
        </p:nvSpPr>
        <p:spPr>
          <a:xfrm>
            <a:off x="2059629" y="4557233"/>
            <a:ext cx="1091381" cy="117987"/>
          </a:xfrm>
          <a:custGeom>
            <a:rect b="b" l="l" r="r" t="t"/>
            <a:pathLst>
              <a:path extrusionOk="0" h="117987" w="1091381">
                <a:moveTo>
                  <a:pt x="0" y="117987"/>
                </a:moveTo>
                <a:cubicBezTo>
                  <a:pt x="200332" y="58993"/>
                  <a:pt x="400664" y="0"/>
                  <a:pt x="582561" y="0"/>
                </a:cubicBezTo>
                <a:cubicBezTo>
                  <a:pt x="764458" y="0"/>
                  <a:pt x="927919" y="58993"/>
                  <a:pt x="1091381" y="117987"/>
                </a:cubicBezTo>
              </a:path>
            </a:pathLst>
          </a:custGeom>
          <a:noFill/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3"/>
          <p:cNvSpPr/>
          <p:nvPr/>
        </p:nvSpPr>
        <p:spPr>
          <a:xfrm>
            <a:off x="3591231" y="4557233"/>
            <a:ext cx="1091381" cy="117987"/>
          </a:xfrm>
          <a:custGeom>
            <a:rect b="b" l="l" r="r" t="t"/>
            <a:pathLst>
              <a:path extrusionOk="0" h="117987" w="1091381">
                <a:moveTo>
                  <a:pt x="0" y="117987"/>
                </a:moveTo>
                <a:cubicBezTo>
                  <a:pt x="200332" y="58993"/>
                  <a:pt x="400664" y="0"/>
                  <a:pt x="582561" y="0"/>
                </a:cubicBezTo>
                <a:cubicBezTo>
                  <a:pt x="764458" y="0"/>
                  <a:pt x="927919" y="58993"/>
                  <a:pt x="1091381" y="117987"/>
                </a:cubicBezTo>
              </a:path>
            </a:pathLst>
          </a:custGeom>
          <a:noFill/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3"/>
          <p:cNvSpPr/>
          <p:nvPr/>
        </p:nvSpPr>
        <p:spPr>
          <a:xfrm>
            <a:off x="5245279" y="4557233"/>
            <a:ext cx="1091381" cy="117987"/>
          </a:xfrm>
          <a:custGeom>
            <a:rect b="b" l="l" r="r" t="t"/>
            <a:pathLst>
              <a:path extrusionOk="0" h="117987" w="1091381">
                <a:moveTo>
                  <a:pt x="0" y="117987"/>
                </a:moveTo>
                <a:cubicBezTo>
                  <a:pt x="200332" y="58993"/>
                  <a:pt x="400664" y="0"/>
                  <a:pt x="582561" y="0"/>
                </a:cubicBezTo>
                <a:cubicBezTo>
                  <a:pt x="764458" y="0"/>
                  <a:pt x="927919" y="58993"/>
                  <a:pt x="1091381" y="117987"/>
                </a:cubicBezTo>
              </a:path>
            </a:pathLst>
          </a:custGeom>
          <a:noFill/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"/>
          <p:cNvSpPr/>
          <p:nvPr/>
        </p:nvSpPr>
        <p:spPr>
          <a:xfrm>
            <a:off x="6830730" y="4557233"/>
            <a:ext cx="1091381" cy="117987"/>
          </a:xfrm>
          <a:custGeom>
            <a:rect b="b" l="l" r="r" t="t"/>
            <a:pathLst>
              <a:path extrusionOk="0" h="117987" w="1091381">
                <a:moveTo>
                  <a:pt x="0" y="117987"/>
                </a:moveTo>
                <a:cubicBezTo>
                  <a:pt x="200332" y="58993"/>
                  <a:pt x="400664" y="0"/>
                  <a:pt x="582561" y="0"/>
                </a:cubicBezTo>
                <a:cubicBezTo>
                  <a:pt x="764458" y="0"/>
                  <a:pt x="927919" y="58993"/>
                  <a:pt x="1091381" y="117987"/>
                </a:cubicBezTo>
              </a:path>
            </a:pathLst>
          </a:custGeom>
          <a:noFill/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3"/>
          <p:cNvSpPr txBox="1"/>
          <p:nvPr/>
        </p:nvSpPr>
        <p:spPr>
          <a:xfrm>
            <a:off x="2271734" y="3941680"/>
            <a:ext cx="788999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</a:t>
            </a:r>
            <a:r>
              <a:rPr baseline="-25000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 txBox="1"/>
          <p:nvPr/>
        </p:nvSpPr>
        <p:spPr>
          <a:xfrm>
            <a:off x="3847498" y="3941680"/>
            <a:ext cx="788999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</a:t>
            </a:r>
            <a:r>
              <a:rPr baseline="-25000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 txBox="1"/>
          <p:nvPr/>
        </p:nvSpPr>
        <p:spPr>
          <a:xfrm>
            <a:off x="5445208" y="3941680"/>
            <a:ext cx="788999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</a:t>
            </a:r>
            <a:r>
              <a:rPr baseline="-25000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 txBox="1"/>
          <p:nvPr/>
        </p:nvSpPr>
        <p:spPr>
          <a:xfrm>
            <a:off x="7042918" y="3971624"/>
            <a:ext cx="788999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</a:t>
            </a:r>
            <a:r>
              <a:rPr baseline="-25000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3"/>
          <p:cNvSpPr txBox="1"/>
          <p:nvPr/>
        </p:nvSpPr>
        <p:spPr>
          <a:xfrm>
            <a:off x="8065703" y="4321277"/>
            <a:ext cx="53893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endParaRPr baseline="-25000"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Generating Random Numbers</a:t>
            </a:r>
            <a:endParaRPr/>
          </a:p>
        </p:txBody>
      </p:sp>
      <p:sp>
        <p:nvSpPr>
          <p:cNvPr id="129" name="Google Shape;129;p4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Representative PRNG functions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Middle-square method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容易理解，但亂數品質不好，並不常用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Linear congruential generator (LCG)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常被使用於軟體的 rand()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Linear-feedback shift register (LFSR)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常被使用於硬體，這個作業也用到</a:t>
            </a:r>
            <a:endParaRPr/>
          </a:p>
          <a:p>
            <a:pPr indent="-101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130" name="Google Shape;130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Middle-Square Method</a:t>
            </a:r>
            <a:endParaRPr/>
          </a:p>
        </p:txBody>
      </p:sp>
      <p:pic>
        <p:nvPicPr>
          <p:cNvPr id="136" name="Google Shape;136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00637" y="2109019"/>
            <a:ext cx="3942726" cy="2886076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8" name="Google Shape;138;p5"/>
          <p:cNvSpPr/>
          <p:nvPr/>
        </p:nvSpPr>
        <p:spPr>
          <a:xfrm>
            <a:off x="1991032" y="5538678"/>
            <a:ext cx="69317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https://en.wikipedia.org/wiki/Middle-square_method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Linear Congruential Generator </a:t>
            </a:r>
            <a:endParaRPr/>
          </a:p>
        </p:txBody>
      </p:sp>
      <p:sp>
        <p:nvSpPr>
          <p:cNvPr id="144" name="Google Shape;144;p6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45" name="Google Shape;145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6" name="Google Shape;146;p6"/>
          <p:cNvSpPr/>
          <p:nvPr/>
        </p:nvSpPr>
        <p:spPr>
          <a:xfrm>
            <a:off x="1885949" y="5710020"/>
            <a:ext cx="600443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https://en.wikipedia.org/wiki/Linear_congruential_generator</a:t>
            </a:r>
            <a:endParaRPr/>
          </a:p>
        </p:txBody>
      </p:sp>
      <p:pic>
        <p:nvPicPr>
          <p:cNvPr id="147" name="Google Shape;147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85949" y="1684748"/>
            <a:ext cx="532447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7309" y="2565013"/>
            <a:ext cx="7949381" cy="2814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Linear-Feedback Shift Register (LFSR)</a:t>
            </a:r>
            <a:endParaRPr/>
          </a:p>
        </p:txBody>
      </p:sp>
      <p:sp>
        <p:nvSpPr>
          <p:cNvPr id="154" name="Google Shape;154;p7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One example</a:t>
            </a:r>
            <a:endParaRPr/>
          </a:p>
        </p:txBody>
      </p:sp>
      <p:sp>
        <p:nvSpPr>
          <p:cNvPr id="155" name="Google Shape;155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56" name="Google Shape;156;p7"/>
          <p:cNvGrpSpPr/>
          <p:nvPr/>
        </p:nvGrpSpPr>
        <p:grpSpPr>
          <a:xfrm>
            <a:off x="2033773" y="2211045"/>
            <a:ext cx="4894225" cy="1206446"/>
            <a:chOff x="5093435" y="1762433"/>
            <a:chExt cx="3947326" cy="973031"/>
          </a:xfrm>
        </p:grpSpPr>
        <p:sp>
          <p:nvSpPr>
            <p:cNvPr id="157" name="Google Shape;157;p7"/>
            <p:cNvSpPr/>
            <p:nvPr/>
          </p:nvSpPr>
          <p:spPr>
            <a:xfrm>
              <a:off x="8683022" y="1911927"/>
              <a:ext cx="272052" cy="551663"/>
            </a:xfrm>
            <a:custGeom>
              <a:rect b="b" l="l" r="r" t="t"/>
              <a:pathLst>
                <a:path extrusionOk="0" h="551663" w="272052">
                  <a:moveTo>
                    <a:pt x="0" y="0"/>
                  </a:moveTo>
                  <a:lnTo>
                    <a:pt x="272052" y="0"/>
                  </a:lnTo>
                  <a:lnTo>
                    <a:pt x="272052" y="551663"/>
                  </a:lnTo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oval"/>
              <a:tailEnd len="med" w="med" type="triangl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58" name="Google Shape;158;p7"/>
            <p:cNvCxnSpPr/>
            <p:nvPr/>
          </p:nvCxnSpPr>
          <p:spPr>
            <a:xfrm>
              <a:off x="5657304" y="2560142"/>
              <a:ext cx="3361335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9" name="Google Shape;159;p7"/>
            <p:cNvCxnSpPr>
              <a:stCxn id="160" idx="3"/>
              <a:endCxn id="161" idx="1"/>
            </p:cNvCxnSpPr>
            <p:nvPr/>
          </p:nvCxnSpPr>
          <p:spPr>
            <a:xfrm>
              <a:off x="5621727" y="1918587"/>
              <a:ext cx="2937000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grpSp>
          <p:nvGrpSpPr>
            <p:cNvPr id="162" name="Google Shape;162;p7"/>
            <p:cNvGrpSpPr/>
            <p:nvPr/>
          </p:nvGrpSpPr>
          <p:grpSpPr>
            <a:xfrm>
              <a:off x="5309420" y="1762433"/>
              <a:ext cx="3561735" cy="312308"/>
              <a:chOff x="5582265" y="2160639"/>
              <a:chExt cx="4625467" cy="405580"/>
            </a:xfrm>
          </p:grpSpPr>
          <p:sp>
            <p:nvSpPr>
              <p:cNvPr id="160" name="Google Shape;160;p7"/>
              <p:cNvSpPr/>
              <p:nvPr/>
            </p:nvSpPr>
            <p:spPr>
              <a:xfrm>
                <a:off x="5582265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7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3" name="Google Shape;163;p7"/>
              <p:cNvSpPr/>
              <p:nvPr/>
            </p:nvSpPr>
            <p:spPr>
              <a:xfrm>
                <a:off x="6185106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6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4" name="Google Shape;164;p7"/>
              <p:cNvSpPr/>
              <p:nvPr/>
            </p:nvSpPr>
            <p:spPr>
              <a:xfrm>
                <a:off x="6787947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165;p7"/>
              <p:cNvSpPr/>
              <p:nvPr/>
            </p:nvSpPr>
            <p:spPr>
              <a:xfrm>
                <a:off x="7390788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4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6" name="Google Shape;166;p7"/>
              <p:cNvSpPr/>
              <p:nvPr/>
            </p:nvSpPr>
            <p:spPr>
              <a:xfrm>
                <a:off x="7993629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3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167;p7"/>
              <p:cNvSpPr/>
              <p:nvPr/>
            </p:nvSpPr>
            <p:spPr>
              <a:xfrm>
                <a:off x="8596470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8" name="Google Shape;168;p7"/>
              <p:cNvSpPr/>
              <p:nvPr/>
            </p:nvSpPr>
            <p:spPr>
              <a:xfrm>
                <a:off x="9199311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1" name="Google Shape;161;p7"/>
              <p:cNvSpPr/>
              <p:nvPr/>
            </p:nvSpPr>
            <p:spPr>
              <a:xfrm>
                <a:off x="9802152" y="2160639"/>
                <a:ext cx="405580" cy="405580"/>
              </a:xfrm>
              <a:prstGeom prst="rect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0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9" name="Google Shape;169;p7"/>
            <p:cNvGrpSpPr/>
            <p:nvPr/>
          </p:nvGrpSpPr>
          <p:grpSpPr>
            <a:xfrm>
              <a:off x="8871155" y="2363118"/>
              <a:ext cx="169606" cy="372346"/>
              <a:chOff x="7683910" y="2680208"/>
              <a:chExt cx="169606" cy="372346"/>
            </a:xfrm>
          </p:grpSpPr>
          <p:sp>
            <p:nvSpPr>
              <p:cNvPr id="170" name="Google Shape;170;p7"/>
              <p:cNvSpPr/>
              <p:nvPr/>
            </p:nvSpPr>
            <p:spPr>
              <a:xfrm>
                <a:off x="7683910" y="2787445"/>
                <a:ext cx="169606" cy="169606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171;p7"/>
              <p:cNvSpPr txBox="1"/>
              <p:nvPr/>
            </p:nvSpPr>
            <p:spPr>
              <a:xfrm>
                <a:off x="7683910" y="2680208"/>
                <a:ext cx="57698" cy="3723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+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2" name="Google Shape;172;p7"/>
            <p:cNvGrpSpPr/>
            <p:nvPr/>
          </p:nvGrpSpPr>
          <p:grpSpPr>
            <a:xfrm>
              <a:off x="8406951" y="2363118"/>
              <a:ext cx="169606" cy="372346"/>
              <a:chOff x="7683910" y="2680208"/>
              <a:chExt cx="169606" cy="372346"/>
            </a:xfrm>
          </p:grpSpPr>
          <p:sp>
            <p:nvSpPr>
              <p:cNvPr id="173" name="Google Shape;173;p7"/>
              <p:cNvSpPr/>
              <p:nvPr/>
            </p:nvSpPr>
            <p:spPr>
              <a:xfrm>
                <a:off x="7683910" y="2787445"/>
                <a:ext cx="169606" cy="169606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174;p7"/>
              <p:cNvSpPr txBox="1"/>
              <p:nvPr/>
            </p:nvSpPr>
            <p:spPr>
              <a:xfrm>
                <a:off x="7683910" y="2680208"/>
                <a:ext cx="57698" cy="3723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+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5" name="Google Shape;175;p7"/>
            <p:cNvGrpSpPr/>
            <p:nvPr/>
          </p:nvGrpSpPr>
          <p:grpSpPr>
            <a:xfrm>
              <a:off x="6085932" y="2363118"/>
              <a:ext cx="169606" cy="372346"/>
              <a:chOff x="7683910" y="2680208"/>
              <a:chExt cx="169606" cy="372346"/>
            </a:xfrm>
          </p:grpSpPr>
          <p:sp>
            <p:nvSpPr>
              <p:cNvPr id="176" name="Google Shape;176;p7"/>
              <p:cNvSpPr/>
              <p:nvPr/>
            </p:nvSpPr>
            <p:spPr>
              <a:xfrm>
                <a:off x="7683910" y="2787445"/>
                <a:ext cx="169606" cy="169606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7" name="Google Shape;177;p7"/>
              <p:cNvSpPr txBox="1"/>
              <p:nvPr/>
            </p:nvSpPr>
            <p:spPr>
              <a:xfrm>
                <a:off x="7683910" y="2680208"/>
                <a:ext cx="57698" cy="3723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+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cxnSp>
          <p:nvCxnSpPr>
            <p:cNvPr id="178" name="Google Shape;178;p7"/>
            <p:cNvCxnSpPr/>
            <p:nvPr/>
          </p:nvCxnSpPr>
          <p:spPr>
            <a:xfrm>
              <a:off x="8487990" y="1918587"/>
              <a:ext cx="0" cy="549066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oval"/>
              <a:tailEnd len="med" w="med" type="triangle"/>
            </a:ln>
          </p:spPr>
        </p:cxnSp>
        <p:cxnSp>
          <p:nvCxnSpPr>
            <p:cNvPr id="179" name="Google Shape;179;p7"/>
            <p:cNvCxnSpPr/>
            <p:nvPr/>
          </p:nvCxnSpPr>
          <p:spPr>
            <a:xfrm>
              <a:off x="6167752" y="1918587"/>
              <a:ext cx="0" cy="549066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oval"/>
              <a:tailEnd len="med" w="med" type="triangle"/>
            </a:ln>
          </p:spPr>
        </p:cxnSp>
        <p:cxnSp>
          <p:nvCxnSpPr>
            <p:cNvPr id="180" name="Google Shape;180;p7"/>
            <p:cNvCxnSpPr/>
            <p:nvPr/>
          </p:nvCxnSpPr>
          <p:spPr>
            <a:xfrm>
              <a:off x="5703317" y="1918587"/>
              <a:ext cx="0" cy="549066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oval"/>
              <a:tailEnd len="med" w="med" type="triangle"/>
            </a:ln>
          </p:spPr>
        </p:cxnSp>
        <p:sp>
          <p:nvSpPr>
            <p:cNvPr id="181" name="Google Shape;181;p7"/>
            <p:cNvSpPr/>
            <p:nvPr/>
          </p:nvSpPr>
          <p:spPr>
            <a:xfrm>
              <a:off x="5093435" y="1911927"/>
              <a:ext cx="589448" cy="642347"/>
            </a:xfrm>
            <a:custGeom>
              <a:rect b="b" l="l" r="r" t="t"/>
              <a:pathLst>
                <a:path extrusionOk="0" h="642347" w="589448">
                  <a:moveTo>
                    <a:pt x="589448" y="642347"/>
                  </a:moveTo>
                  <a:lnTo>
                    <a:pt x="0" y="642347"/>
                  </a:lnTo>
                  <a:lnTo>
                    <a:pt x="0" y="0"/>
                  </a:lnTo>
                  <a:lnTo>
                    <a:pt x="211596" y="0"/>
                  </a:lnTo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oval"/>
              <a:tailEnd len="med" w="med" type="triangl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2" name="Google Shape;182;p7"/>
            <p:cNvGrpSpPr/>
            <p:nvPr/>
          </p:nvGrpSpPr>
          <p:grpSpPr>
            <a:xfrm>
              <a:off x="5621728" y="2363118"/>
              <a:ext cx="169606" cy="372346"/>
              <a:chOff x="7683910" y="2680208"/>
              <a:chExt cx="169606" cy="372346"/>
            </a:xfrm>
          </p:grpSpPr>
          <p:sp>
            <p:nvSpPr>
              <p:cNvPr id="183" name="Google Shape;183;p7"/>
              <p:cNvSpPr/>
              <p:nvPr/>
            </p:nvSpPr>
            <p:spPr>
              <a:xfrm>
                <a:off x="7683910" y="2787445"/>
                <a:ext cx="169606" cy="169606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4" name="Google Shape;184;p7"/>
              <p:cNvSpPr txBox="1"/>
              <p:nvPr/>
            </p:nvSpPr>
            <p:spPr>
              <a:xfrm>
                <a:off x="7683910" y="2680208"/>
                <a:ext cx="57698" cy="3723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+</a:t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85" name="Google Shape;185;p7"/>
          <p:cNvSpPr txBox="1"/>
          <p:nvPr/>
        </p:nvSpPr>
        <p:spPr>
          <a:xfrm>
            <a:off x="1401097" y="3826551"/>
            <a:ext cx="6725264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00000001 (1</a:t>
            </a:r>
            <a:r>
              <a:rPr baseline="-25000" lang="en-US" sz="2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ten</a:t>
            </a:r>
            <a:r>
              <a:rPr lang="en-US" sz="2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🡪 10000000 (128</a:t>
            </a:r>
            <a:r>
              <a:rPr baseline="-25000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🡪 11000000 (192</a:t>
            </a:r>
            <a:r>
              <a:rPr baseline="-25000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🡪 01100000 (96</a:t>
            </a:r>
            <a:r>
              <a:rPr baseline="-25000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🡪</a:t>
            </a:r>
            <a:b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10110000 (176</a:t>
            </a:r>
            <a:r>
              <a:rPr baseline="-25000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🡪 11011000 (216</a:t>
            </a:r>
            <a:r>
              <a:rPr baseline="-25000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🡪 </a:t>
            </a:r>
            <a:b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…. 🡪 00000011 (3</a:t>
            </a:r>
            <a:r>
              <a:rPr baseline="-25000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🡪 </a:t>
            </a:r>
            <a:r>
              <a:rPr lang="en-US" sz="2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00000001 (1</a:t>
            </a:r>
            <a:r>
              <a:rPr baseline="-25000" lang="en-US" sz="2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ten</a:t>
            </a:r>
            <a:r>
              <a:rPr lang="en-US" sz="2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28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8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RISCV-Sodor Environment Overview</a:t>
            </a:r>
            <a:endParaRPr/>
          </a:p>
        </p:txBody>
      </p:sp>
      <p:sp>
        <p:nvSpPr>
          <p:cNvPr id="191" name="Google Shape;191;p8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Educational processor developed by UC Berkeley </a:t>
            </a:r>
            <a:endParaRPr/>
          </a:p>
        </p:txBody>
      </p:sp>
      <p:sp>
        <p:nvSpPr>
          <p:cNvPr id="192" name="Google Shape;192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3" name="Google Shape;193;p8"/>
          <p:cNvSpPr/>
          <p:nvPr/>
        </p:nvSpPr>
        <p:spPr>
          <a:xfrm>
            <a:off x="628649" y="1999281"/>
            <a:ext cx="7810177" cy="4455763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pa4/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|--riscv-tests/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|  |--benchmarks/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|     |--Makefile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|     |--</a:t>
            </a:r>
            <a:r>
              <a:rPr b="1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rand_and_search/</a:t>
            </a:r>
            <a:endParaRPr b="1"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|        |--main.c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|        |--rand_*.S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|        |--search_*.S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|--src/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|  |--rv32_1stage/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|     |--*.scala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|  |--rv32_5stage/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|     |--*.scala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|--emulator/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|  |--rv32_1stage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|  |--rv32_5stage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94" name="Google Shape;194;p8"/>
          <p:cNvSpPr/>
          <p:nvPr/>
        </p:nvSpPr>
        <p:spPr>
          <a:xfrm>
            <a:off x="4878092" y="3729640"/>
            <a:ext cx="206320" cy="485900"/>
          </a:xfrm>
          <a:prstGeom prst="rightBrace">
            <a:avLst>
              <a:gd fmla="val 87500" name="adj1"/>
              <a:gd fmla="val 50000" name="adj2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8"/>
          <p:cNvSpPr txBox="1"/>
          <p:nvPr/>
        </p:nvSpPr>
        <p:spPr>
          <a:xfrm>
            <a:off x="5084412" y="3769365"/>
            <a:ext cx="245551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Assembly codes</a:t>
            </a: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8"/>
          <p:cNvSpPr txBox="1"/>
          <p:nvPr/>
        </p:nvSpPr>
        <p:spPr>
          <a:xfrm>
            <a:off x="5067946" y="3364800"/>
            <a:ext cx="377383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Baseline c code</a:t>
            </a: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8"/>
          <p:cNvSpPr txBox="1"/>
          <p:nvPr/>
        </p:nvSpPr>
        <p:spPr>
          <a:xfrm>
            <a:off x="3355383" y="4909896"/>
            <a:ext cx="377383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Processor hardware design</a:t>
            </a: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8"/>
          <p:cNvSpPr/>
          <p:nvPr/>
        </p:nvSpPr>
        <p:spPr>
          <a:xfrm>
            <a:off x="3064790" y="4587802"/>
            <a:ext cx="206320" cy="985150"/>
          </a:xfrm>
          <a:prstGeom prst="rightBrace">
            <a:avLst>
              <a:gd fmla="val 87500" name="adj1"/>
              <a:gd fmla="val 50000" name="adj2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8"/>
          <p:cNvSpPr/>
          <p:nvPr/>
        </p:nvSpPr>
        <p:spPr>
          <a:xfrm>
            <a:off x="3064790" y="5687048"/>
            <a:ext cx="206320" cy="774762"/>
          </a:xfrm>
          <a:prstGeom prst="rightBrace">
            <a:avLst>
              <a:gd fmla="val 87500" name="adj1"/>
              <a:gd fmla="val 50000" name="adj2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8"/>
          <p:cNvSpPr txBox="1"/>
          <p:nvPr/>
        </p:nvSpPr>
        <p:spPr>
          <a:xfrm>
            <a:off x="3355382" y="5883419"/>
            <a:ext cx="377383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Processor simulators</a:t>
            </a: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8"/>
          <p:cNvSpPr txBox="1"/>
          <p:nvPr/>
        </p:nvSpPr>
        <p:spPr>
          <a:xfrm>
            <a:off x="3774805" y="3064968"/>
            <a:ext cx="479575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Program we want to analyze and optimize</a:t>
            </a: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8"/>
          <p:cNvSpPr/>
          <p:nvPr/>
        </p:nvSpPr>
        <p:spPr>
          <a:xfrm>
            <a:off x="6263308" y="4722611"/>
            <a:ext cx="2344993" cy="1412022"/>
          </a:xfrm>
          <a:prstGeom prst="rect">
            <a:avLst/>
          </a:prstGeom>
          <a:solidFill>
            <a:srgbClr val="FFF2CC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have prebuilt the 1-stage and 5-stage emulators, so you don’t need to modify these files.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9"/>
          <p:cNvSpPr/>
          <p:nvPr/>
        </p:nvSpPr>
        <p:spPr>
          <a:xfrm>
            <a:off x="1000145" y="2757973"/>
            <a:ext cx="6860007" cy="3719753"/>
          </a:xfrm>
          <a:prstGeom prst="rect">
            <a:avLst/>
          </a:prstGeom>
          <a:solidFill>
            <a:srgbClr val="DDEAF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8" name="Google Shape;208;p9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RISCV-Sodor Environment Overview</a:t>
            </a:r>
            <a:endParaRPr/>
          </a:p>
        </p:txBody>
      </p:sp>
      <p:sp>
        <p:nvSpPr>
          <p:cNvPr id="209" name="Google Shape;209;p9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By using RISCV-Sodor, we can know the performance of a program running on different architectures</a:t>
            </a:r>
            <a:endParaRPr/>
          </a:p>
        </p:txBody>
      </p:sp>
      <p:sp>
        <p:nvSpPr>
          <p:cNvPr id="210" name="Google Shape;210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1" name="Google Shape;211;p9"/>
          <p:cNvSpPr/>
          <p:nvPr/>
        </p:nvSpPr>
        <p:spPr>
          <a:xfrm>
            <a:off x="1601942" y="5238815"/>
            <a:ext cx="2511060" cy="725868"/>
          </a:xfrm>
          <a:prstGeom prst="rect">
            <a:avLst/>
          </a:prstGeom>
          <a:solidFill>
            <a:srgbClr val="E1EFD8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Sodor 1-stage CPU emulator</a:t>
            </a:r>
            <a:endParaRPr sz="2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2" name="Google Shape;212;p9"/>
          <p:cNvSpPr/>
          <p:nvPr/>
        </p:nvSpPr>
        <p:spPr>
          <a:xfrm>
            <a:off x="4918166" y="5238815"/>
            <a:ext cx="2511060" cy="725868"/>
          </a:xfrm>
          <a:prstGeom prst="rect">
            <a:avLst/>
          </a:prstGeom>
          <a:solidFill>
            <a:srgbClr val="E1EFD8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Sodor 5-stage CPU emulator</a:t>
            </a:r>
            <a:endParaRPr sz="2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3" name="Google Shape;213;p9"/>
          <p:cNvSpPr/>
          <p:nvPr/>
        </p:nvSpPr>
        <p:spPr>
          <a:xfrm>
            <a:off x="1601942" y="4159934"/>
            <a:ext cx="5827284" cy="725868"/>
          </a:xfrm>
          <a:prstGeom prst="rect">
            <a:avLst/>
          </a:prstGeom>
          <a:solidFill>
            <a:srgbClr val="E1EFD8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RISCV executable</a:t>
            </a:r>
            <a:endParaRPr sz="2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4" name="Google Shape;214;p9"/>
          <p:cNvSpPr/>
          <p:nvPr/>
        </p:nvSpPr>
        <p:spPr>
          <a:xfrm>
            <a:off x="3256506" y="3132758"/>
            <a:ext cx="2511060" cy="725868"/>
          </a:xfrm>
          <a:prstGeom prst="rect">
            <a:avLst/>
          </a:prstGeom>
          <a:solidFill>
            <a:srgbClr val="E1EFD8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*.c, *.S</a:t>
            </a:r>
            <a:endParaRPr sz="2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5" name="Google Shape;215;p9"/>
          <p:cNvSpPr txBox="1"/>
          <p:nvPr/>
        </p:nvSpPr>
        <p:spPr>
          <a:xfrm>
            <a:off x="4652402" y="3806340"/>
            <a:ext cx="97834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riscv-gcc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9"/>
          <p:cNvSpPr/>
          <p:nvPr/>
        </p:nvSpPr>
        <p:spPr>
          <a:xfrm>
            <a:off x="52464" y="4885802"/>
            <a:ext cx="1499616" cy="694944"/>
          </a:xfrm>
          <a:prstGeom prst="wedgeEllipseCallout">
            <a:avLst>
              <a:gd fmla="val 52826" name="adj1"/>
              <a:gd fmla="val 57107" name="adj2"/>
            </a:avLst>
          </a:prstGeom>
          <a:solidFill>
            <a:srgbClr val="FEE599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Inst. count = xxx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9"/>
          <p:cNvSpPr/>
          <p:nvPr/>
        </p:nvSpPr>
        <p:spPr>
          <a:xfrm>
            <a:off x="7455154" y="4953257"/>
            <a:ext cx="1499616" cy="694944"/>
          </a:xfrm>
          <a:prstGeom prst="wedgeEllipseCallout">
            <a:avLst>
              <a:gd fmla="val -51063" name="adj1"/>
              <a:gd fmla="val 51715" name="adj2"/>
            </a:avLst>
          </a:prstGeom>
          <a:solidFill>
            <a:srgbClr val="FEE599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Inst. count = xxx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8" name="Google Shape;218;p9"/>
          <p:cNvCxnSpPr>
            <a:stCxn id="214" idx="2"/>
            <a:endCxn id="213" idx="0"/>
          </p:cNvCxnSpPr>
          <p:nvPr/>
        </p:nvCxnSpPr>
        <p:spPr>
          <a:xfrm>
            <a:off x="4512036" y="3858626"/>
            <a:ext cx="3600" cy="301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19" name="Google Shape;219;p9"/>
          <p:cNvSpPr txBox="1"/>
          <p:nvPr/>
        </p:nvSpPr>
        <p:spPr>
          <a:xfrm>
            <a:off x="1005794" y="2757973"/>
            <a:ext cx="98764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Server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0" name="Google Shape;220;p9"/>
          <p:cNvCxnSpPr/>
          <p:nvPr/>
        </p:nvCxnSpPr>
        <p:spPr>
          <a:xfrm>
            <a:off x="2853924" y="4874008"/>
            <a:ext cx="3548" cy="351771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21" name="Google Shape;221;p9"/>
          <p:cNvCxnSpPr/>
          <p:nvPr/>
        </p:nvCxnSpPr>
        <p:spPr>
          <a:xfrm>
            <a:off x="6170148" y="4883541"/>
            <a:ext cx="3548" cy="351771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佈景主題">
  <a:themeElements>
    <a:clrScheme name="Office 佈景主題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2015-02-24T08:12:54Z</dcterms:created>
  <dc:creator>n</dc:creator>
</cp:coreProperties>
</file>