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86" r:id="rId2"/>
    <p:sldId id="290" r:id="rId3"/>
    <p:sldId id="287" r:id="rId4"/>
    <p:sldId id="289" r:id="rId5"/>
    <p:sldId id="288" r:id="rId6"/>
    <p:sldId id="298" r:id="rId7"/>
    <p:sldId id="29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13" autoAdjust="0"/>
  </p:normalViewPr>
  <p:slideViewPr>
    <p:cSldViewPr snapToObjects="1">
      <p:cViewPr varScale="1">
        <p:scale>
          <a:sx n="92" d="100"/>
          <a:sy n="92" d="100"/>
        </p:scale>
        <p:origin x="-11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D121E4-0250-42D4-9631-076B2218F72A}" type="datetimeFigureOut">
              <a:rPr lang="en-US" altLang="zh-TW"/>
              <a:pPr/>
              <a:t>17/9/12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B2918E-16B6-4930-9D7A-9A317AA3A3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2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Arial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BA5D3806-C3DA-449E-AA6F-1CEEA41DCF27}" type="datetime1">
              <a:rPr lang="en-US" altLang="zh-TW"/>
              <a:pPr/>
              <a:t>17/9/12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fld id="{4C769E77-9E0B-45A2-B1DC-31CB72BF3C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D7BF456-EEC9-448D-9926-F4AE1595C2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29AD8CC-CF1C-4D19-9DAC-04DA4710A9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2708A-4B2A-48FB-8D74-27B6F4338B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EA85-BA86-4962-AB3B-E8834C20A8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17FB-51CD-4A92-91B3-67DEAE69BC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0AC2A88-87D6-4C2D-BB55-61EC2F7C758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F1A8E-DBCC-4127-8BEB-D8D2D31149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FEF6CB5-EE79-481B-8882-FEEC8F5B7B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9B21-5F60-44DB-B8C1-FC487E5D61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AA269-50F7-440C-8D16-0863827C986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64188" y="269875"/>
            <a:ext cx="3505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508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fld id="{6A2E865C-D282-4A21-AE5B-3B8A1F59D9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28DE7ECB-581B-4BB4-9A3C-F81A075586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EDAD8-7387-4F97-ABCA-4E31FEA9F05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7B9BF4EF-ACB3-4B9F-8604-45EF87ADD6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15D21-1228-4894-9A6B-D587EC93D64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7CAF-24D8-487C-9389-6528BAB035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5A38F2-6DBC-4802-92D6-4EFFFD8A73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 dirty="0" smtClean="0">
                <a:solidFill>
                  <a:srgbClr val="858585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E736D78-A84F-4E94-9769-46F3EF3106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Arial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8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4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046" y="1844824"/>
            <a:ext cx="8640960" cy="3816424"/>
          </a:xfrm>
        </p:spPr>
        <p:txBody>
          <a:bodyPr/>
          <a:lstStyle/>
          <a:p>
            <a:pPr algn="ctr"/>
            <a:r>
              <a:rPr lang="en-US" sz="4000" dirty="0"/>
              <a:t>EE 203001</a:t>
            </a:r>
            <a:r>
              <a:rPr kumimoji="1" lang="en-US" altLang="zh-TW" sz="4000" dirty="0"/>
              <a:t/>
            </a:r>
            <a:br>
              <a:rPr kumimoji="1" lang="en-US" altLang="zh-TW" sz="4000" dirty="0"/>
            </a:br>
            <a:r>
              <a:rPr kumimoji="1" lang="en-US" altLang="zh-TW" sz="4000" dirty="0"/>
              <a:t>Linear Algebra</a:t>
            </a:r>
            <a:r>
              <a:rPr kumimoji="1" lang="en-US" altLang="zh-CN" sz="4800" dirty="0"/>
              <a:t/>
            </a:r>
            <a:br>
              <a:rPr kumimoji="1" lang="en-US" altLang="zh-CN" sz="4800" dirty="0"/>
            </a:br>
            <a:r>
              <a:rPr kumimoji="1" lang="en-US" altLang="zh-TW" sz="4800" dirty="0"/>
              <a:t/>
            </a:r>
            <a:br>
              <a:rPr kumimoji="1" lang="en-US" altLang="zh-TW" sz="4800" dirty="0"/>
            </a:br>
            <a:r>
              <a:rPr kumimoji="1" lang="en-US" altLang="zh-TW" sz="3200" dirty="0"/>
              <a:t>Che Lin</a:t>
            </a:r>
            <a:br>
              <a:rPr kumimoji="1" lang="en-US" altLang="zh-TW" sz="3200" dirty="0"/>
            </a:br>
            <a:r>
              <a:rPr kumimoji="1" lang="en-US" altLang="zh-TW" sz="3200" dirty="0"/>
              <a:t>Fall,</a:t>
            </a:r>
            <a:r>
              <a:rPr kumimoji="1" lang="zh-TW" altLang="en-US" sz="3200" dirty="0"/>
              <a:t> </a:t>
            </a:r>
            <a:r>
              <a:rPr kumimoji="1" lang="en-US" altLang="zh-TW" sz="3200" dirty="0"/>
              <a:t>2017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5517232"/>
            <a:ext cx="8434390" cy="3916363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230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Course Description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3672408"/>
          </a:xfrm>
        </p:spPr>
        <p:txBody>
          <a:bodyPr/>
          <a:lstStyle/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altLang="zh-TW" sz="2400" dirty="0"/>
              <a:t>Linear algebra is a branch of mathematics that studies systems of linear equations and the properties of matrices. </a:t>
            </a:r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altLang="zh-TW" sz="2400" dirty="0"/>
              <a:t>The concepts of linear algebra are extremely useful in engineering, physics, economics and social sciences, and natural sciences. </a:t>
            </a:r>
            <a:endParaRPr kumimoji="1"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5971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143000"/>
          </a:xfrm>
        </p:spPr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968552"/>
          </a:xfrm>
        </p:spPr>
        <p:txBody>
          <a:bodyPr/>
          <a:lstStyle/>
          <a:p>
            <a:r>
              <a:rPr kumimoji="1" lang="en-US" altLang="zh-TW" sz="2400" dirty="0"/>
              <a:t>Textbook</a:t>
            </a:r>
          </a:p>
          <a:p>
            <a:pPr marL="457200" lvl="2" indent="0">
              <a:buNone/>
            </a:pPr>
            <a:r>
              <a:rPr kumimoji="1" lang="en-US" altLang="zh-TW" dirty="0"/>
              <a:t>Introduction to Linear Algebra, international 4th Edition by Gilbert Strang</a:t>
            </a:r>
          </a:p>
          <a:p>
            <a:r>
              <a:rPr kumimoji="1" lang="en-US" altLang="zh-TW" sz="2400" dirty="0"/>
              <a:t>Reference</a:t>
            </a:r>
          </a:p>
          <a:p>
            <a:pPr marL="457200" lvl="2" indent="0">
              <a:buNone/>
            </a:pPr>
            <a:r>
              <a:rPr kumimoji="1" lang="en-US" altLang="zh-TW" dirty="0"/>
              <a:t>Linear Algebra, Idea and Applications 3th by Richard C. Penney</a:t>
            </a:r>
          </a:p>
          <a:p>
            <a:pPr marL="0" indent="0">
              <a:buNone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204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Teaching method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464496"/>
          </a:xfrm>
        </p:spPr>
        <p:txBody>
          <a:bodyPr/>
          <a:lstStyle/>
          <a:p>
            <a:r>
              <a:rPr kumimoji="1" lang="zh-TW" altLang="en-US" sz="2800" dirty="0"/>
              <a:t> </a:t>
            </a:r>
            <a:r>
              <a:rPr kumimoji="1" lang="en-US" altLang="zh-TW" sz="2800" dirty="0"/>
              <a:t>Lecture</a:t>
            </a:r>
          </a:p>
          <a:p>
            <a:r>
              <a:rPr kumimoji="1" lang="zh-TW" altLang="en-US" sz="2800" dirty="0"/>
              <a:t> </a:t>
            </a:r>
            <a:r>
              <a:rPr kumimoji="1" lang="en-US" altLang="zh-TW" sz="2800" dirty="0"/>
              <a:t>Quiz</a:t>
            </a:r>
          </a:p>
          <a:p>
            <a:pPr lvl="2"/>
            <a:r>
              <a:rPr lang="en-US" altLang="zh-TW" dirty="0"/>
              <a:t>every Wednesday</a:t>
            </a:r>
            <a:endParaRPr kumimoji="1" lang="en-US" altLang="zh-TW" dirty="0"/>
          </a:p>
          <a:p>
            <a:r>
              <a:rPr kumimoji="1" lang="en-US" altLang="zh-TW" sz="2800" dirty="0"/>
              <a:t> Homework</a:t>
            </a:r>
          </a:p>
          <a:p>
            <a:pPr lvl="2"/>
            <a:r>
              <a:rPr lang="en-US" altLang="zh-TW" dirty="0"/>
              <a:t>by-weekly, due every Friday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62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8636"/>
            <a:ext cx="4834880" cy="1143000"/>
          </a:xfrm>
        </p:spPr>
        <p:txBody>
          <a:bodyPr/>
          <a:lstStyle/>
          <a:p>
            <a:r>
              <a:rPr kumimoji="1" lang="en-US" altLang="zh-TW" dirty="0"/>
              <a:t>Syllabus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7440" y="1628800"/>
            <a:ext cx="7859216" cy="5040560"/>
          </a:xfrm>
        </p:spPr>
        <p:txBody>
          <a:bodyPr/>
          <a:lstStyle/>
          <a:p>
            <a:r>
              <a:rPr lang="en-US" sz="2400" dirty="0"/>
              <a:t> Introduction to Vector</a:t>
            </a:r>
          </a:p>
          <a:p>
            <a:r>
              <a:rPr lang="en-US" sz="2400" dirty="0"/>
              <a:t> Solving Linear Equations</a:t>
            </a:r>
          </a:p>
          <a:p>
            <a:r>
              <a:rPr lang="en-US" sz="2400" dirty="0"/>
              <a:t> Vector Spaces and Subspaces</a:t>
            </a:r>
          </a:p>
          <a:p>
            <a:r>
              <a:rPr lang="en-US" sz="2400" dirty="0"/>
              <a:t> Orthogonality</a:t>
            </a:r>
          </a:p>
          <a:p>
            <a:r>
              <a:rPr lang="en-US" sz="2400" dirty="0"/>
              <a:t> Determinants</a:t>
            </a:r>
          </a:p>
          <a:p>
            <a:r>
              <a:rPr lang="en-US" sz="2400" dirty="0"/>
              <a:t> Eigenvalues and Eigenvectors</a:t>
            </a:r>
          </a:p>
          <a:p>
            <a:r>
              <a:rPr lang="en-US" sz="2400" dirty="0"/>
              <a:t> Linear Transformations</a:t>
            </a:r>
          </a:p>
          <a:p>
            <a:r>
              <a:rPr lang="en-US" sz="2400" dirty="0"/>
              <a:t> Applications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90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06888" cy="1143000"/>
          </a:xfrm>
        </p:spPr>
        <p:txBody>
          <a:bodyPr/>
          <a:lstStyle/>
          <a:p>
            <a:r>
              <a:rPr kumimoji="1" lang="en-US" altLang="zh-TW" sz="3200" dirty="0"/>
              <a:t>Evaluation</a:t>
            </a:r>
            <a:endParaRPr kumimoji="1"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003232" cy="4425355"/>
          </a:xfrm>
        </p:spPr>
        <p:txBody>
          <a:bodyPr/>
          <a:lstStyle/>
          <a:p>
            <a:r>
              <a:rPr lang="en-US" altLang="zh-TW" sz="2400" dirty="0"/>
              <a:t>Midterm I: 25% 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2017</a:t>
            </a:r>
            <a:r>
              <a:rPr lang="en-US" altLang="zh-TW" sz="2400" dirty="0" smtClean="0"/>
              <a:t>/10/</a:t>
            </a:r>
            <a:r>
              <a:rPr lang="en-US" altLang="zh-TW" sz="2400" dirty="0" smtClean="0"/>
              <a:t>20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7-9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pm</a:t>
            </a:r>
            <a:r>
              <a:rPr lang="en-US" altLang="zh-TW" sz="2400" dirty="0" smtClean="0"/>
              <a:t>)</a:t>
            </a:r>
            <a:endParaRPr lang="zh-TW" altLang="zh-TW" sz="2400" dirty="0"/>
          </a:p>
          <a:p>
            <a:r>
              <a:rPr lang="en-US" altLang="zh-TW" sz="2400" dirty="0"/>
              <a:t>Midterm II: 30% 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2017</a:t>
            </a:r>
            <a:r>
              <a:rPr lang="en-US" altLang="zh-TW" sz="2400" dirty="0" smtClean="0"/>
              <a:t>/12/</a:t>
            </a:r>
            <a:r>
              <a:rPr lang="en-US" altLang="zh-TW" sz="2400" dirty="0" smtClean="0"/>
              <a:t>01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7-9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pm</a:t>
            </a:r>
            <a:r>
              <a:rPr lang="en-US" altLang="zh-TW" sz="2400" dirty="0" smtClean="0"/>
              <a:t>)</a:t>
            </a:r>
            <a:endParaRPr lang="zh-TW" altLang="zh-TW" sz="2400" dirty="0"/>
          </a:p>
          <a:p>
            <a:r>
              <a:rPr lang="en-US" altLang="zh-TW" sz="2400" dirty="0"/>
              <a:t>Final: 30%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2018</a:t>
            </a:r>
            <a:r>
              <a:rPr lang="en-US" altLang="zh-TW" sz="2400" dirty="0" smtClean="0"/>
              <a:t>/</a:t>
            </a:r>
            <a:r>
              <a:rPr lang="en-US" altLang="zh-TW" sz="2400" dirty="0" smtClean="0"/>
              <a:t>1</a:t>
            </a:r>
            <a:r>
              <a:rPr lang="en-US" altLang="zh-TW" sz="2400" dirty="0"/>
              <a:t>/</a:t>
            </a:r>
            <a:r>
              <a:rPr lang="en-US" altLang="zh-TW" sz="2400" dirty="0" smtClean="0"/>
              <a:t>10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10-12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am</a:t>
            </a:r>
            <a:r>
              <a:rPr lang="en-US" altLang="zh-TW" sz="2400" dirty="0" smtClean="0"/>
              <a:t>)</a:t>
            </a:r>
            <a:endParaRPr lang="zh-TW" altLang="zh-TW" sz="2400" dirty="0"/>
          </a:p>
          <a:p>
            <a:r>
              <a:rPr lang="en-US" altLang="zh-TW" sz="2400" dirty="0"/>
              <a:t>Homework: 15% (by-weekly, due every Friday)</a:t>
            </a:r>
          </a:p>
          <a:p>
            <a:pPr lvl="2"/>
            <a:r>
              <a:rPr kumimoji="1" lang="en-US" altLang="zh-TW" sz="2000" dirty="0">
                <a:solidFill>
                  <a:srgbClr val="FF0000"/>
                </a:solidFill>
              </a:rPr>
              <a:t>We don’t accept late homework!</a:t>
            </a:r>
          </a:p>
          <a:p>
            <a:pPr lvl="2"/>
            <a:r>
              <a:rPr kumimoji="1" lang="en-US" altLang="zh-TW" sz="2000" dirty="0" smtClean="0">
                <a:solidFill>
                  <a:srgbClr val="FF0000"/>
                </a:solidFill>
              </a:rPr>
              <a:t>Do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not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copy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other’s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homework!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-100%!</a:t>
            </a:r>
            <a:endParaRPr kumimoji="1" lang="en-US" altLang="zh-TW" sz="2000" dirty="0">
              <a:solidFill>
                <a:srgbClr val="FF0000"/>
              </a:solidFill>
            </a:endParaRPr>
          </a:p>
          <a:p>
            <a:r>
              <a:rPr lang="en-US" altLang="zh-TW" sz="2400" dirty="0"/>
              <a:t>(extra) Quiz: 3% (every Wednesday)</a:t>
            </a:r>
            <a:endParaRPr lang="zh-TW" altLang="zh-TW" sz="2400" dirty="0"/>
          </a:p>
          <a:p>
            <a:r>
              <a:rPr lang="en-US" altLang="zh-TW" sz="2400" dirty="0"/>
              <a:t>(extra) Class participation: 2%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41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Office</a:t>
            </a:r>
            <a:r>
              <a:rPr kumimoji="1" lang="zh-TW" altLang="en-US" dirty="0" smtClean="0"/>
              <a:t> </a:t>
            </a:r>
            <a:r>
              <a:rPr kumimoji="1" lang="en-US" altLang="zh-TW" smtClean="0"/>
              <a:t>hour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569371"/>
          </a:xfrm>
        </p:spPr>
        <p:txBody>
          <a:bodyPr/>
          <a:lstStyle/>
          <a:p>
            <a:r>
              <a:rPr kumimoji="1" lang="en-US" altLang="zh-TW" dirty="0"/>
              <a:t>Office hour: Wed &amp; Fri. 14:00~15:00 at Delta 825</a:t>
            </a:r>
          </a:p>
          <a:p>
            <a:r>
              <a:rPr kumimoji="1" lang="en-US" altLang="zh-TW" dirty="0"/>
              <a:t>TA’s office hour: </a:t>
            </a:r>
            <a:r>
              <a:rPr kumimoji="1" lang="en-US" altLang="zh-TW" dirty="0" smtClean="0"/>
              <a:t>Monday,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Tuesday, Thursday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(</a:t>
            </a:r>
            <a:r>
              <a:rPr kumimoji="1" lang="en-US" altLang="zh-TW" dirty="0" smtClean="0"/>
              <a:t>17</a:t>
            </a:r>
            <a:r>
              <a:rPr kumimoji="1" lang="en-US" altLang="zh-TW" dirty="0" smtClean="0"/>
              <a:t>:</a:t>
            </a:r>
            <a:r>
              <a:rPr kumimoji="1" lang="en-US" altLang="zh-TW" dirty="0"/>
              <a:t>30</a:t>
            </a:r>
            <a:r>
              <a:rPr kumimoji="1" lang="en-US" altLang="zh-TW" dirty="0" smtClean="0"/>
              <a:t>~</a:t>
            </a:r>
            <a:r>
              <a:rPr kumimoji="1" lang="en-US" altLang="zh-TW" dirty="0" smtClean="0"/>
              <a:t>18</a:t>
            </a:r>
            <a:r>
              <a:rPr kumimoji="1" lang="en-US" altLang="zh-TW" dirty="0" smtClean="0"/>
              <a:t>:</a:t>
            </a:r>
            <a:r>
              <a:rPr kumimoji="1" lang="en-US" altLang="zh-TW" dirty="0"/>
              <a:t>30, EECS 620)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280623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259</Words>
  <Application>Microsoft Macintosh PowerPoint</Application>
  <PresentationFormat>如螢幕大小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Plaza</vt:lpstr>
      <vt:lpstr>EE 203001 Linear Algebra  Che Lin Fall, 2017 </vt:lpstr>
      <vt:lpstr>Course Description</vt:lpstr>
      <vt:lpstr>PowerPoint 簡報</vt:lpstr>
      <vt:lpstr>Teaching method</vt:lpstr>
      <vt:lpstr>Syllabus</vt:lpstr>
      <vt:lpstr>Evaluation</vt:lpstr>
      <vt:lpstr>Office hour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Che Lin</cp:lastModifiedBy>
  <cp:revision>173</cp:revision>
  <dcterms:created xsi:type="dcterms:W3CDTF">2010-03-24T04:33:50Z</dcterms:created>
  <dcterms:modified xsi:type="dcterms:W3CDTF">2017-09-12T11:43:53Z</dcterms:modified>
</cp:coreProperties>
</file>