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7" r:id="rId4"/>
    <p:sldMasterId id="2147483658" r:id="rId5"/>
    <p:sldMasterId id="214748365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</p:sldIdLst>
  <p:sldSz cy="6858000" cx="9144000"/>
  <p:notesSz cx="6858000" cy="9144000"/>
  <p:embeddedFontLst>
    <p:embeddedFont>
      <p:font typeface="Tahoma"/>
      <p:regular r:id="rId92"/>
      <p:bold r:id="rId9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96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96" orient="horz"/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84" Type="http://schemas.openxmlformats.org/officeDocument/2006/relationships/slide" Target="slides/slide77.xml"/><Relationship Id="rId83" Type="http://schemas.openxmlformats.org/officeDocument/2006/relationships/slide" Target="slides/slide76.xml"/><Relationship Id="rId42" Type="http://schemas.openxmlformats.org/officeDocument/2006/relationships/slide" Target="slides/slide35.xml"/><Relationship Id="rId86" Type="http://schemas.openxmlformats.org/officeDocument/2006/relationships/slide" Target="slides/slide79.xml"/><Relationship Id="rId41" Type="http://schemas.openxmlformats.org/officeDocument/2006/relationships/slide" Target="slides/slide34.xml"/><Relationship Id="rId85" Type="http://schemas.openxmlformats.org/officeDocument/2006/relationships/slide" Target="slides/slide78.xml"/><Relationship Id="rId44" Type="http://schemas.openxmlformats.org/officeDocument/2006/relationships/slide" Target="slides/slide37.xml"/><Relationship Id="rId88" Type="http://schemas.openxmlformats.org/officeDocument/2006/relationships/slide" Target="slides/slide81.xml"/><Relationship Id="rId43" Type="http://schemas.openxmlformats.org/officeDocument/2006/relationships/slide" Target="slides/slide36.xml"/><Relationship Id="rId87" Type="http://schemas.openxmlformats.org/officeDocument/2006/relationships/slide" Target="slides/slide80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89" Type="http://schemas.openxmlformats.org/officeDocument/2006/relationships/slide" Target="slides/slide82.xml"/><Relationship Id="rId80" Type="http://schemas.openxmlformats.org/officeDocument/2006/relationships/slide" Target="slides/slide73.xml"/><Relationship Id="rId82" Type="http://schemas.openxmlformats.org/officeDocument/2006/relationships/slide" Target="slides/slide75.xml"/><Relationship Id="rId81" Type="http://schemas.openxmlformats.org/officeDocument/2006/relationships/slide" Target="slides/slide74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slide" Target="slides/slide66.xml"/><Relationship Id="rId72" Type="http://schemas.openxmlformats.org/officeDocument/2006/relationships/slide" Target="slides/slide65.xml"/><Relationship Id="rId31" Type="http://schemas.openxmlformats.org/officeDocument/2006/relationships/slide" Target="slides/slide24.xml"/><Relationship Id="rId75" Type="http://schemas.openxmlformats.org/officeDocument/2006/relationships/slide" Target="slides/slide68.xml"/><Relationship Id="rId30" Type="http://schemas.openxmlformats.org/officeDocument/2006/relationships/slide" Target="slides/slide23.xml"/><Relationship Id="rId74" Type="http://schemas.openxmlformats.org/officeDocument/2006/relationships/slide" Target="slides/slide67.xml"/><Relationship Id="rId33" Type="http://schemas.openxmlformats.org/officeDocument/2006/relationships/slide" Target="slides/slide26.xml"/><Relationship Id="rId77" Type="http://schemas.openxmlformats.org/officeDocument/2006/relationships/slide" Target="slides/slide70.xml"/><Relationship Id="rId32" Type="http://schemas.openxmlformats.org/officeDocument/2006/relationships/slide" Target="slides/slide25.xml"/><Relationship Id="rId76" Type="http://schemas.openxmlformats.org/officeDocument/2006/relationships/slide" Target="slides/slide69.xml"/><Relationship Id="rId35" Type="http://schemas.openxmlformats.org/officeDocument/2006/relationships/slide" Target="slides/slide28.xml"/><Relationship Id="rId79" Type="http://schemas.openxmlformats.org/officeDocument/2006/relationships/slide" Target="slides/slide72.xml"/><Relationship Id="rId34" Type="http://schemas.openxmlformats.org/officeDocument/2006/relationships/slide" Target="slides/slide27.xml"/><Relationship Id="rId78" Type="http://schemas.openxmlformats.org/officeDocument/2006/relationships/slide" Target="slides/slide71.xml"/><Relationship Id="rId71" Type="http://schemas.openxmlformats.org/officeDocument/2006/relationships/slide" Target="slides/slide64.xml"/><Relationship Id="rId70" Type="http://schemas.openxmlformats.org/officeDocument/2006/relationships/slide" Target="slides/slide63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20" Type="http://schemas.openxmlformats.org/officeDocument/2006/relationships/slide" Target="slides/slide13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22" Type="http://schemas.openxmlformats.org/officeDocument/2006/relationships/slide" Target="slides/slide15.xml"/><Relationship Id="rId66" Type="http://schemas.openxmlformats.org/officeDocument/2006/relationships/slide" Target="slides/slide59.xml"/><Relationship Id="rId21" Type="http://schemas.openxmlformats.org/officeDocument/2006/relationships/slide" Target="slides/slide14.xml"/><Relationship Id="rId65" Type="http://schemas.openxmlformats.org/officeDocument/2006/relationships/slide" Target="slides/slide58.xml"/><Relationship Id="rId24" Type="http://schemas.openxmlformats.org/officeDocument/2006/relationships/slide" Target="slides/slide17.xml"/><Relationship Id="rId68" Type="http://schemas.openxmlformats.org/officeDocument/2006/relationships/slide" Target="slides/slide61.xml"/><Relationship Id="rId23" Type="http://schemas.openxmlformats.org/officeDocument/2006/relationships/slide" Target="slides/slide16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69" Type="http://schemas.openxmlformats.org/officeDocument/2006/relationships/slide" Target="slides/slide6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11" Type="http://schemas.openxmlformats.org/officeDocument/2006/relationships/slide" Target="slides/slide4.xml"/><Relationship Id="rId55" Type="http://schemas.openxmlformats.org/officeDocument/2006/relationships/slide" Target="slides/slide48.xml"/><Relationship Id="rId10" Type="http://schemas.openxmlformats.org/officeDocument/2006/relationships/slide" Target="slides/slide3.xml"/><Relationship Id="rId54" Type="http://schemas.openxmlformats.org/officeDocument/2006/relationships/slide" Target="slides/slide47.xml"/><Relationship Id="rId13" Type="http://schemas.openxmlformats.org/officeDocument/2006/relationships/slide" Target="slides/slide6.xml"/><Relationship Id="rId57" Type="http://schemas.openxmlformats.org/officeDocument/2006/relationships/slide" Target="slides/slide50.xml"/><Relationship Id="rId12" Type="http://schemas.openxmlformats.org/officeDocument/2006/relationships/slide" Target="slides/slide5.xml"/><Relationship Id="rId56" Type="http://schemas.openxmlformats.org/officeDocument/2006/relationships/slide" Target="slides/slide49.xml"/><Relationship Id="rId91" Type="http://schemas.openxmlformats.org/officeDocument/2006/relationships/slide" Target="slides/slide84.xml"/><Relationship Id="rId90" Type="http://schemas.openxmlformats.org/officeDocument/2006/relationships/slide" Target="slides/slide83.xml"/><Relationship Id="rId93" Type="http://schemas.openxmlformats.org/officeDocument/2006/relationships/font" Target="fonts/Tahoma-bold.fntdata"/><Relationship Id="rId92" Type="http://schemas.openxmlformats.org/officeDocument/2006/relationships/font" Target="fonts/Tahoma-regular.fntdata"/><Relationship Id="rId15" Type="http://schemas.openxmlformats.org/officeDocument/2006/relationships/slide" Target="slides/slide8.xml"/><Relationship Id="rId59" Type="http://schemas.openxmlformats.org/officeDocument/2006/relationships/slide" Target="slides/slide52.xml"/><Relationship Id="rId14" Type="http://schemas.openxmlformats.org/officeDocument/2006/relationships/slide" Target="slides/slide7.xml"/><Relationship Id="rId58" Type="http://schemas.openxmlformats.org/officeDocument/2006/relationships/slide" Target="slides/slide5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1:notes"/>
          <p:cNvSpPr/>
          <p:nvPr>
            <p:ph idx="2" type="sldImg"/>
          </p:nvPr>
        </p:nvSpPr>
        <p:spPr>
          <a:xfrm>
            <a:off x="0" y="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9" name="Google Shape;49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51" name="Google Shape;151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11.4 Zooming in on the location of photosynthesis in a plant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8" name="Google Shape;218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11.5 Tracking atoms through photosynthesis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0" name="Google Shape;240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11.UN01 In-text figure, photosynthesis equation, p. 263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" name="Google Shape;5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" name="Google Shape;55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3" name="Google Shape;263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11.6_4 An overview of photosynthesis: cooperation of the light reactions and the Calvin cycle (step 4)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09" name="Google Shape;309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11.7 The electromagnetic spectrum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1" name="Google Shape;351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11.8 Why leaves are green: interaction of light with chloroplasts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81" name="Google Shape;381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11.9 Research method: determining an absorption spectrum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32" name="Google Shape;432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11.10 Inquiry: Which wavelengths of light are most effective in driving photosynthesis?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83" name="Google Shape;483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11.11 Structure of chlorophyll molecules in chloroplasts of plants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04" name="Google Shape;504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5" name="Google Shape;505;p3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12" name="Google Shape;512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11.12 Excitation of isolated chlorophyll by light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8" name="Google Shape;68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11.1 How does sunlight help build the trunk, branches, and leaves of this broadleaf tree?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51" name="Google Shape;551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11.13 The structure and function of a photosystem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15" name="Google Shape;615;p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11.UN02 In-text figure, light reaction schematic, p. 269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33" name="Google Shape;633;p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11.14_5 How linear electron flow during the light reactions generates ATP and NADPH (step 5)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p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2" name="Google Shape;712;p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5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5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30" name="Google Shape;730;p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11.15 A mechanical analogy for linear electron flow during the light reactions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60" name="Google Shape;760;p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11.16 Cyclic electron flow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2" name="Google Shape;82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11.2 Photoautotrophs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p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9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01" name="Google Shape;801;p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11.17 Comparison of chemiosmosis in mitochondria and chloroplasts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6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8" name="Google Shape;838;p6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44" name="Google Shape;844;p6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11.UN03 In-text figure, Calvin cycle schematic, p. 274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62" name="Google Shape;862;p6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11.18 The light reactions and chemiosmosis: Current model of the organization of the thylakoid membrane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6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7" name="Google Shape;917;p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6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4" name="Google Shape;924;p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30" name="Google Shape;930;p6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11.19_3 The Calvin cycle (step 3)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6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Google Shape;981;p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6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6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8" name="Google Shape;988;p6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7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7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1" name="Google Shape;1001;p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7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8" name="Google Shape;1008;p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7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4" name="Google Shape;1014;p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20" name="Google Shape;1020;p7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11.20 C</a:t>
            </a:r>
            <a:r>
              <a:rPr b="0" baseline="-2500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leaf anatomy and the C</a:t>
            </a:r>
            <a:r>
              <a:rPr b="0" baseline="-2500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pathway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7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9" name="Google Shape;1059;p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7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5" name="Google Shape;1065;p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7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Google Shape;1071;p7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7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p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84" name="Google Shape;1084;p7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11.21 C</a:t>
            </a:r>
            <a:r>
              <a:rPr b="0" baseline="-2500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CAM photosynthesis compared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2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8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4" name="Google Shape;1124;p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31" name="Google Shape;1131;p8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11.22a A review of photosynthesis (part 1)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p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43" name="Google Shape;1143;p8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11.22b A review of photosynthesis (part 2)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8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75" name="Google Shape;1175;p8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11.22c A review of photosynthesis (part 3)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90" name="Google Shape;1190;p8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11.23 Make connections: the working cell 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3" name="Google Shape;123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11.3 Alternative fuels from algae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rgbClr val="F2B30C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645588"/>
            <a:ext cx="4495800" cy="536998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>
            <a:off x="6827225" y="6019800"/>
            <a:ext cx="216437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Lecture Presentations by</a:t>
            </a:r>
            <a:b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Nicole Tunbridge and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Kathleen Fitzpatrick</a:t>
            </a:r>
            <a:endParaRPr/>
          </a:p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0" y="6490096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/>
          <p:nvPr/>
        </p:nvSpPr>
        <p:spPr>
          <a:xfrm>
            <a:off x="4876800" y="645587"/>
            <a:ext cx="4114800" cy="53699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DF4A20"/>
                </a:solidFill>
                <a:latin typeface="Arial"/>
                <a:ea typeface="Arial"/>
                <a:cs typeface="Arial"/>
                <a:sym typeface="Arial"/>
              </a:rPr>
              <a:t>Chapter 11</a:t>
            </a:r>
            <a:br>
              <a:rPr b="1" i="0" lang="en-US" sz="3200" u="none" cap="none" strike="noStrike">
                <a:solidFill>
                  <a:srgbClr val="DF4A2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Photosynthetic Processes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and 2 line_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Title with Content">
  <p:cSld name="No Title with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line_Title and Content">
  <p:cSld name="3 line_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152400" y="1752600"/>
            <a:ext cx="8839199" cy="4737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type="title">
  <p:cSld name="TIT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lvl="0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ctr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ctr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ctr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"/>
              <a:buChar char="»"/>
              <a:defRPr b="0" i="0" sz="20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defRPr>
            </a:lvl9pPr>
          </a:lstStyle>
          <a:p/>
        </p:txBody>
      </p:sp>
      <p:sp>
        <p:nvSpPr>
          <p:cNvPr id="43" name="Google Shape;43;p11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3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9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0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7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2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0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8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3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25.jp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2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21.jp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24.jp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22.jp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2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1" type="ftr"/>
          </p:nvPr>
        </p:nvSpPr>
        <p:spPr>
          <a:xfrm>
            <a:off x="0" y="6490096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11.1: Photosynthesis converts light energy to the chemical energy of food</a:t>
            </a:r>
            <a:endParaRPr/>
          </a:p>
        </p:txBody>
      </p:sp>
      <p:sp>
        <p:nvSpPr>
          <p:cNvPr id="134" name="Google Shape;134;p2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Chloroplasts are structurally similar to and likely evolved from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photosynthetic bacteria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structural organization of these organelles allows for the chemical reactions of photosynthesis</a:t>
            </a:r>
            <a:endParaRPr/>
          </a:p>
        </p:txBody>
      </p:sp>
      <p:sp>
        <p:nvSpPr>
          <p:cNvPr id="135" name="Google Shape;135;p2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Chloroplasts: The Sites of Photosynthesis </a:t>
            </a:r>
            <a:b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Plants</a:t>
            </a:r>
            <a:endParaRPr/>
          </a:p>
        </p:txBody>
      </p:sp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Leaves are the major locations of photosynthesis in plants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Chloroplasts are found mainly in cells of the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mesophyll 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葉肉),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interior tissue of the leaf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mesophyll cell contains 30–40 chloroplasts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enters and O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exits the leaf through microscopic pores called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stomata (氣孔)</a:t>
            </a:r>
            <a:endParaRPr b="1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chloroplast has an envelope of two membranes surrounding a dense fluid called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stroma (葉綠體內基質)</a:t>
            </a:r>
            <a:endParaRPr b="1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Thylakoids 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類囊體)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connected sacs in the chloroplast that compose a third membrane system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Thylakoids may be stacked in columns called grana (葉綠餅)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Chlorophyll (葉綠素)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pigment that gives leaves their green color, resides in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thylakoid membranes</a:t>
            </a:r>
            <a:endParaRPr/>
          </a:p>
        </p:txBody>
      </p:sp>
      <p:sp>
        <p:nvSpPr>
          <p:cNvPr id="148" name="Google Shape;148;p2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5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1670304" y="213360"/>
            <a:ext cx="5803392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11.4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5"/>
          <p:cNvSpPr txBox="1"/>
          <p:nvPr/>
        </p:nvSpPr>
        <p:spPr>
          <a:xfrm>
            <a:off x="5716629" y="239397"/>
            <a:ext cx="1569340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Leaf cross section</a:t>
            </a:r>
            <a:endParaRPr/>
          </a:p>
        </p:txBody>
      </p:sp>
      <p:sp>
        <p:nvSpPr>
          <p:cNvPr id="156" name="Google Shape;156;p25"/>
          <p:cNvSpPr txBox="1"/>
          <p:nvPr/>
        </p:nvSpPr>
        <p:spPr>
          <a:xfrm>
            <a:off x="5717417" y="488634"/>
            <a:ext cx="1093248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Chloroplasts</a:t>
            </a:r>
            <a:endParaRPr/>
          </a:p>
        </p:txBody>
      </p:sp>
      <p:sp>
        <p:nvSpPr>
          <p:cNvPr id="157" name="Google Shape;157;p25"/>
          <p:cNvSpPr txBox="1"/>
          <p:nvPr/>
        </p:nvSpPr>
        <p:spPr>
          <a:xfrm>
            <a:off x="6973315" y="486253"/>
            <a:ext cx="368434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Vein</a:t>
            </a:r>
            <a:endParaRPr/>
          </a:p>
        </p:txBody>
      </p:sp>
      <p:sp>
        <p:nvSpPr>
          <p:cNvPr id="158" name="Google Shape;158;p25"/>
          <p:cNvSpPr txBox="1"/>
          <p:nvPr/>
        </p:nvSpPr>
        <p:spPr>
          <a:xfrm>
            <a:off x="4463300" y="1145542"/>
            <a:ext cx="100348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Mesophyll</a:t>
            </a:r>
            <a:endParaRPr/>
          </a:p>
        </p:txBody>
      </p:sp>
      <p:sp>
        <p:nvSpPr>
          <p:cNvPr id="159" name="Google Shape;159;p25"/>
          <p:cNvSpPr txBox="1"/>
          <p:nvPr/>
        </p:nvSpPr>
        <p:spPr>
          <a:xfrm>
            <a:off x="5687515" y="2139235"/>
            <a:ext cx="706925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Stomata</a:t>
            </a:r>
            <a:endParaRPr/>
          </a:p>
        </p:txBody>
      </p:sp>
      <p:sp>
        <p:nvSpPr>
          <p:cNvPr id="160" name="Google Shape;160;p25"/>
          <p:cNvSpPr txBox="1"/>
          <p:nvPr/>
        </p:nvSpPr>
        <p:spPr>
          <a:xfrm>
            <a:off x="6456392" y="2322990"/>
            <a:ext cx="336631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1" baseline="-2500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61" name="Google Shape;161;p25"/>
          <p:cNvSpPr txBox="1"/>
          <p:nvPr/>
        </p:nvSpPr>
        <p:spPr>
          <a:xfrm>
            <a:off x="6973122" y="2308703"/>
            <a:ext cx="206788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62" name="Google Shape;162;p25"/>
          <p:cNvSpPr txBox="1"/>
          <p:nvPr/>
        </p:nvSpPr>
        <p:spPr>
          <a:xfrm>
            <a:off x="4748257" y="2657159"/>
            <a:ext cx="113973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Chloroplast</a:t>
            </a:r>
            <a:endParaRPr/>
          </a:p>
        </p:txBody>
      </p:sp>
      <p:sp>
        <p:nvSpPr>
          <p:cNvPr id="163" name="Google Shape;163;p25"/>
          <p:cNvSpPr txBox="1"/>
          <p:nvPr/>
        </p:nvSpPr>
        <p:spPr>
          <a:xfrm>
            <a:off x="6048963" y="2654461"/>
            <a:ext cx="100348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Mesophyll</a:t>
            </a:r>
            <a:endParaRPr/>
          </a:p>
          <a:p>
            <a:pPr indent="0" lvl="0" marL="0" marR="0" rtl="0" algn="ctr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5"/>
          <p:cNvSpPr txBox="1"/>
          <p:nvPr/>
        </p:nvSpPr>
        <p:spPr>
          <a:xfrm>
            <a:off x="1705002" y="4755040"/>
            <a:ext cx="70692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Stroma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5"/>
          <p:cNvSpPr txBox="1"/>
          <p:nvPr/>
        </p:nvSpPr>
        <p:spPr>
          <a:xfrm>
            <a:off x="3235352" y="4393090"/>
            <a:ext cx="956993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Thylakoid</a:t>
            </a:r>
            <a:endParaRPr/>
          </a:p>
        </p:txBody>
      </p:sp>
      <p:sp>
        <p:nvSpPr>
          <p:cNvPr id="166" name="Google Shape;166;p25"/>
          <p:cNvSpPr txBox="1"/>
          <p:nvPr/>
        </p:nvSpPr>
        <p:spPr>
          <a:xfrm>
            <a:off x="3819552" y="4634390"/>
            <a:ext cx="95699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Thylakoid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space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5"/>
          <p:cNvSpPr txBox="1"/>
          <p:nvPr/>
        </p:nvSpPr>
        <p:spPr>
          <a:xfrm>
            <a:off x="2627340" y="4785203"/>
            <a:ext cx="78707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Granum</a:t>
            </a:r>
            <a:endParaRPr/>
          </a:p>
        </p:txBody>
      </p:sp>
      <p:sp>
        <p:nvSpPr>
          <p:cNvPr id="168" name="Google Shape;168;p25"/>
          <p:cNvSpPr txBox="1"/>
          <p:nvPr/>
        </p:nvSpPr>
        <p:spPr>
          <a:xfrm>
            <a:off x="5333268" y="4124803"/>
            <a:ext cx="103714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Outer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membrane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5"/>
          <p:cNvSpPr txBox="1"/>
          <p:nvPr/>
        </p:nvSpPr>
        <p:spPr>
          <a:xfrm>
            <a:off x="5272943" y="4661378"/>
            <a:ext cx="148277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Intermembrane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space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5"/>
          <p:cNvSpPr txBox="1"/>
          <p:nvPr/>
        </p:nvSpPr>
        <p:spPr>
          <a:xfrm>
            <a:off x="5234843" y="5202715"/>
            <a:ext cx="103714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Inner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membrane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6874731" y="4537553"/>
            <a:ext cx="586699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172" name="Google Shape;172;p25"/>
          <p:cNvSpPr txBox="1"/>
          <p:nvPr/>
        </p:nvSpPr>
        <p:spPr>
          <a:xfrm>
            <a:off x="3541766" y="6383021"/>
            <a:ext cx="113973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Chloroplast</a:t>
            </a:r>
            <a:endParaRPr/>
          </a:p>
        </p:txBody>
      </p:sp>
      <p:sp>
        <p:nvSpPr>
          <p:cNvPr id="173" name="Google Shape;173;p25"/>
          <p:cNvSpPr txBox="1"/>
          <p:nvPr/>
        </p:nvSpPr>
        <p:spPr>
          <a:xfrm>
            <a:off x="5279293" y="6375878"/>
            <a:ext cx="47288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174" name="Google Shape;174;p25"/>
          <p:cNvSpPr/>
          <p:nvPr/>
        </p:nvSpPr>
        <p:spPr>
          <a:xfrm>
            <a:off x="5495149" y="908863"/>
            <a:ext cx="113004" cy="705446"/>
          </a:xfrm>
          <a:custGeom>
            <a:rect b="b" l="l" r="r" t="t"/>
            <a:pathLst>
              <a:path extrusionOk="0" h="705446" w="113004">
                <a:moveTo>
                  <a:pt x="106654" y="6350"/>
                </a:moveTo>
                <a:cubicBezTo>
                  <a:pt x="106654" y="6350"/>
                  <a:pt x="46482" y="11226"/>
                  <a:pt x="46482" y="45465"/>
                </a:cubicBezTo>
                <a:lnTo>
                  <a:pt x="46482" y="306260"/>
                </a:lnTo>
                <a:cubicBezTo>
                  <a:pt x="46482" y="333159"/>
                  <a:pt x="6350" y="352717"/>
                  <a:pt x="6350" y="352717"/>
                </a:cubicBezTo>
                <a:cubicBezTo>
                  <a:pt x="6350" y="352717"/>
                  <a:pt x="46482" y="372275"/>
                  <a:pt x="46482" y="399173"/>
                </a:cubicBezTo>
                <a:lnTo>
                  <a:pt x="46482" y="659980"/>
                </a:lnTo>
                <a:cubicBezTo>
                  <a:pt x="46482" y="694207"/>
                  <a:pt x="106654" y="699096"/>
                  <a:pt x="106654" y="699096"/>
                </a:cubicBez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5"/>
          <p:cNvSpPr/>
          <p:nvPr/>
        </p:nvSpPr>
        <p:spPr>
          <a:xfrm>
            <a:off x="5922031" y="1690837"/>
            <a:ext cx="368224" cy="483006"/>
          </a:xfrm>
          <a:custGeom>
            <a:rect b="b" l="l" r="r" t="t"/>
            <a:pathLst>
              <a:path extrusionOk="0" h="483006" w="368224">
                <a:moveTo>
                  <a:pt x="6350" y="6350"/>
                </a:moveTo>
                <a:lnTo>
                  <a:pt x="126682" y="476656"/>
                </a:lnTo>
                <a:lnTo>
                  <a:pt x="361873" y="218109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5"/>
          <p:cNvSpPr/>
          <p:nvPr/>
        </p:nvSpPr>
        <p:spPr>
          <a:xfrm>
            <a:off x="7095615" y="674775"/>
            <a:ext cx="25400" cy="611936"/>
          </a:xfrm>
          <a:custGeom>
            <a:rect b="b" l="l" r="r" t="t"/>
            <a:pathLst>
              <a:path extrusionOk="0" h="611936" w="25400">
                <a:moveTo>
                  <a:pt x="6350" y="6350"/>
                </a:moveTo>
                <a:lnTo>
                  <a:pt x="6350" y="605586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5"/>
          <p:cNvSpPr/>
          <p:nvPr/>
        </p:nvSpPr>
        <p:spPr>
          <a:xfrm>
            <a:off x="6108141" y="674770"/>
            <a:ext cx="340372" cy="239687"/>
          </a:xfrm>
          <a:custGeom>
            <a:rect b="b" l="l" r="r" t="t"/>
            <a:pathLst>
              <a:path extrusionOk="0" h="239687" w="340372">
                <a:moveTo>
                  <a:pt x="6350" y="233337"/>
                </a:moveTo>
                <a:lnTo>
                  <a:pt x="134785" y="6350"/>
                </a:lnTo>
                <a:lnTo>
                  <a:pt x="334022" y="233337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5"/>
          <p:cNvSpPr/>
          <p:nvPr/>
        </p:nvSpPr>
        <p:spPr>
          <a:xfrm>
            <a:off x="4243707" y="4035626"/>
            <a:ext cx="131965" cy="617702"/>
          </a:xfrm>
          <a:custGeom>
            <a:rect b="b" l="l" r="r" t="t"/>
            <a:pathLst>
              <a:path extrusionOk="0" h="617702" w="131965">
                <a:moveTo>
                  <a:pt x="125615" y="611352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5"/>
          <p:cNvSpPr/>
          <p:nvPr/>
        </p:nvSpPr>
        <p:spPr>
          <a:xfrm>
            <a:off x="4604773" y="4303455"/>
            <a:ext cx="600989" cy="998169"/>
          </a:xfrm>
          <a:custGeom>
            <a:rect b="b" l="l" r="r" t="t"/>
            <a:pathLst>
              <a:path extrusionOk="0" h="998169" w="600989">
                <a:moveTo>
                  <a:pt x="594639" y="991818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5"/>
          <p:cNvSpPr/>
          <p:nvPr/>
        </p:nvSpPr>
        <p:spPr>
          <a:xfrm>
            <a:off x="4860558" y="4229898"/>
            <a:ext cx="378269" cy="543572"/>
          </a:xfrm>
          <a:custGeom>
            <a:rect b="b" l="l" r="r" t="t"/>
            <a:pathLst>
              <a:path extrusionOk="0" h="543572" w="378269">
                <a:moveTo>
                  <a:pt x="371919" y="537222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5"/>
          <p:cNvSpPr/>
          <p:nvPr/>
        </p:nvSpPr>
        <p:spPr>
          <a:xfrm>
            <a:off x="4967551" y="4050476"/>
            <a:ext cx="327139" cy="192125"/>
          </a:xfrm>
          <a:custGeom>
            <a:rect b="b" l="l" r="r" t="t"/>
            <a:pathLst>
              <a:path extrusionOk="0" h="192125" w="327139">
                <a:moveTo>
                  <a:pt x="6350" y="6350"/>
                </a:moveTo>
                <a:lnTo>
                  <a:pt x="320789" y="18577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5"/>
          <p:cNvSpPr/>
          <p:nvPr/>
        </p:nvSpPr>
        <p:spPr>
          <a:xfrm>
            <a:off x="5067528" y="2923263"/>
            <a:ext cx="1090386" cy="1083260"/>
          </a:xfrm>
          <a:custGeom>
            <a:rect b="b" l="l" r="r" t="t"/>
            <a:pathLst>
              <a:path extrusionOk="0" h="1109687" w="1114349">
                <a:moveTo>
                  <a:pt x="1107999" y="1103338"/>
                </a:moveTo>
                <a:lnTo>
                  <a:pt x="295402" y="6350"/>
                </a:lnTo>
                <a:lnTo>
                  <a:pt x="6350" y="143992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5"/>
          <p:cNvSpPr/>
          <p:nvPr/>
        </p:nvSpPr>
        <p:spPr>
          <a:xfrm>
            <a:off x="2846301" y="3887245"/>
            <a:ext cx="474535" cy="924052"/>
          </a:xfrm>
          <a:custGeom>
            <a:rect b="b" l="l" r="r" t="t"/>
            <a:pathLst>
              <a:path extrusionOk="0" h="924052" w="474535">
                <a:moveTo>
                  <a:pt x="12700" y="911352"/>
                </a:moveTo>
                <a:lnTo>
                  <a:pt x="461835" y="12700"/>
                </a:lnTo>
              </a:path>
            </a:pathLst>
          </a:cu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5"/>
          <p:cNvSpPr/>
          <p:nvPr/>
        </p:nvSpPr>
        <p:spPr>
          <a:xfrm>
            <a:off x="2845334" y="5017362"/>
            <a:ext cx="578713" cy="463156"/>
          </a:xfrm>
          <a:custGeom>
            <a:rect b="b" l="l" r="r" t="t"/>
            <a:pathLst>
              <a:path extrusionOk="0" h="463156" w="578713">
                <a:moveTo>
                  <a:pt x="12700" y="12700"/>
                </a:moveTo>
                <a:lnTo>
                  <a:pt x="566013" y="450456"/>
                </a:lnTo>
              </a:path>
            </a:pathLst>
          </a:cu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5"/>
          <p:cNvSpPr/>
          <p:nvPr/>
        </p:nvSpPr>
        <p:spPr>
          <a:xfrm>
            <a:off x="3299801" y="3610093"/>
            <a:ext cx="156298" cy="579996"/>
          </a:xfrm>
          <a:custGeom>
            <a:rect b="b" l="l" r="r" t="t"/>
            <a:pathLst>
              <a:path extrusionOk="0" h="579996" w="156298">
                <a:moveTo>
                  <a:pt x="143598" y="12700"/>
                </a:moveTo>
                <a:cubicBezTo>
                  <a:pt x="143598" y="12700"/>
                  <a:pt x="65062" y="19240"/>
                  <a:pt x="65062" y="66611"/>
                </a:cubicBezTo>
                <a:lnTo>
                  <a:pt x="65062" y="226021"/>
                </a:lnTo>
                <a:cubicBezTo>
                  <a:pt x="65062" y="263054"/>
                  <a:pt x="12700" y="290004"/>
                  <a:pt x="12700" y="290004"/>
                </a:cubicBezTo>
                <a:cubicBezTo>
                  <a:pt x="12700" y="290004"/>
                  <a:pt x="65062" y="316953"/>
                  <a:pt x="65062" y="354012"/>
                </a:cubicBezTo>
                <a:lnTo>
                  <a:pt x="65062" y="513422"/>
                </a:lnTo>
                <a:cubicBezTo>
                  <a:pt x="65062" y="560565"/>
                  <a:pt x="143598" y="567296"/>
                  <a:pt x="143598" y="567296"/>
                </a:cubicBezTo>
              </a:path>
            </a:pathLst>
          </a:cu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5"/>
          <p:cNvSpPr/>
          <p:nvPr/>
        </p:nvSpPr>
        <p:spPr>
          <a:xfrm>
            <a:off x="3306151" y="3616443"/>
            <a:ext cx="143598" cy="567296"/>
          </a:xfrm>
          <a:custGeom>
            <a:rect b="b" l="l" r="r" t="t"/>
            <a:pathLst>
              <a:path extrusionOk="0" h="567296" w="143598">
                <a:moveTo>
                  <a:pt x="137248" y="6350"/>
                </a:moveTo>
                <a:cubicBezTo>
                  <a:pt x="137248" y="6350"/>
                  <a:pt x="58712" y="12890"/>
                  <a:pt x="58712" y="60261"/>
                </a:cubicBezTo>
                <a:lnTo>
                  <a:pt x="58712" y="219671"/>
                </a:lnTo>
                <a:cubicBezTo>
                  <a:pt x="58712" y="256704"/>
                  <a:pt x="6350" y="283654"/>
                  <a:pt x="6350" y="283654"/>
                </a:cubicBezTo>
                <a:cubicBezTo>
                  <a:pt x="6350" y="283654"/>
                  <a:pt x="58712" y="310603"/>
                  <a:pt x="58712" y="347662"/>
                </a:cubicBezTo>
                <a:lnTo>
                  <a:pt x="58712" y="507072"/>
                </a:lnTo>
                <a:cubicBezTo>
                  <a:pt x="58712" y="554215"/>
                  <a:pt x="137248" y="560946"/>
                  <a:pt x="137248" y="560946"/>
                </a:cubicBezTo>
              </a:path>
            </a:pathLst>
          </a:custGeom>
          <a:noFill/>
          <a:ln cap="flat" cmpd="sng" w="1270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5"/>
          <p:cNvSpPr/>
          <p:nvPr/>
        </p:nvSpPr>
        <p:spPr>
          <a:xfrm>
            <a:off x="4057215" y="3990535"/>
            <a:ext cx="51968" cy="90132"/>
          </a:xfrm>
          <a:custGeom>
            <a:rect b="b" l="l" r="r" t="t"/>
            <a:pathLst>
              <a:path extrusionOk="0" h="90132" w="51968">
                <a:moveTo>
                  <a:pt x="45618" y="6350"/>
                </a:moveTo>
                <a:cubicBezTo>
                  <a:pt x="45618" y="6350"/>
                  <a:pt x="22059" y="7861"/>
                  <a:pt x="22059" y="18796"/>
                </a:cubicBezTo>
                <a:lnTo>
                  <a:pt x="22059" y="30302"/>
                </a:lnTo>
                <a:cubicBezTo>
                  <a:pt x="22059" y="38874"/>
                  <a:pt x="6350" y="45059"/>
                  <a:pt x="6350" y="45059"/>
                </a:cubicBezTo>
                <a:cubicBezTo>
                  <a:pt x="6350" y="45059"/>
                  <a:pt x="22059" y="51308"/>
                  <a:pt x="22059" y="59817"/>
                </a:cubicBezTo>
                <a:lnTo>
                  <a:pt x="22059" y="71361"/>
                </a:lnTo>
                <a:cubicBezTo>
                  <a:pt x="22059" y="82232"/>
                  <a:pt x="45618" y="83782"/>
                  <a:pt x="45618" y="83782"/>
                </a:cubicBez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5"/>
          <p:cNvSpPr/>
          <p:nvPr/>
        </p:nvSpPr>
        <p:spPr>
          <a:xfrm>
            <a:off x="3395427" y="5369490"/>
            <a:ext cx="112534" cy="132440"/>
          </a:xfrm>
          <a:custGeom>
            <a:rect b="b" l="l" r="r" t="t"/>
            <a:pathLst>
              <a:path extrusionOk="0" h="132440" w="112534">
                <a:moveTo>
                  <a:pt x="34950" y="12700"/>
                </a:moveTo>
                <a:cubicBezTo>
                  <a:pt x="34950" y="12700"/>
                  <a:pt x="4292" y="34594"/>
                  <a:pt x="12700" y="47968"/>
                </a:cubicBezTo>
                <a:cubicBezTo>
                  <a:pt x="21056" y="61239"/>
                  <a:pt x="17640" y="54114"/>
                  <a:pt x="24218" y="64528"/>
                </a:cubicBezTo>
                <a:cubicBezTo>
                  <a:pt x="30810" y="74968"/>
                  <a:pt x="15925" y="98323"/>
                  <a:pt x="15925" y="98323"/>
                </a:cubicBezTo>
                <a:cubicBezTo>
                  <a:pt x="15925" y="98323"/>
                  <a:pt x="40386" y="90182"/>
                  <a:pt x="46875" y="100546"/>
                </a:cubicBezTo>
                <a:cubicBezTo>
                  <a:pt x="53467" y="110998"/>
                  <a:pt x="50050" y="103847"/>
                  <a:pt x="58483" y="117208"/>
                </a:cubicBezTo>
                <a:cubicBezTo>
                  <a:pt x="66827" y="130480"/>
                  <a:pt x="99834" y="112318"/>
                  <a:pt x="99834" y="112318"/>
                </a:cubicBezTo>
              </a:path>
            </a:pathLst>
          </a:cu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5"/>
          <p:cNvSpPr/>
          <p:nvPr/>
        </p:nvSpPr>
        <p:spPr>
          <a:xfrm>
            <a:off x="3401777" y="5375840"/>
            <a:ext cx="99834" cy="119740"/>
          </a:xfrm>
          <a:custGeom>
            <a:rect b="b" l="l" r="r" t="t"/>
            <a:pathLst>
              <a:path extrusionOk="0" h="119740" w="99834">
                <a:moveTo>
                  <a:pt x="28600" y="6350"/>
                </a:moveTo>
                <a:cubicBezTo>
                  <a:pt x="28600" y="6350"/>
                  <a:pt x="-2057" y="28244"/>
                  <a:pt x="6350" y="41618"/>
                </a:cubicBezTo>
                <a:cubicBezTo>
                  <a:pt x="14706" y="54889"/>
                  <a:pt x="11290" y="47764"/>
                  <a:pt x="17868" y="58178"/>
                </a:cubicBezTo>
                <a:cubicBezTo>
                  <a:pt x="24460" y="68618"/>
                  <a:pt x="9575" y="91973"/>
                  <a:pt x="9575" y="91973"/>
                </a:cubicBezTo>
                <a:cubicBezTo>
                  <a:pt x="9575" y="91973"/>
                  <a:pt x="34036" y="83832"/>
                  <a:pt x="40525" y="94196"/>
                </a:cubicBezTo>
                <a:cubicBezTo>
                  <a:pt x="47117" y="104648"/>
                  <a:pt x="43700" y="97497"/>
                  <a:pt x="52133" y="110858"/>
                </a:cubicBezTo>
                <a:cubicBezTo>
                  <a:pt x="60477" y="124130"/>
                  <a:pt x="93484" y="105968"/>
                  <a:pt x="93484" y="105968"/>
                </a:cubicBezTo>
              </a:path>
            </a:pathLst>
          </a:custGeom>
          <a:noFill/>
          <a:ln cap="flat" cmpd="sng" w="1270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5"/>
          <p:cNvSpPr/>
          <p:nvPr/>
        </p:nvSpPr>
        <p:spPr>
          <a:xfrm>
            <a:off x="2179254" y="4006522"/>
            <a:ext cx="1005827" cy="760895"/>
          </a:xfrm>
          <a:custGeom>
            <a:rect b="b" l="l" r="r" t="t"/>
            <a:pathLst>
              <a:path extrusionOk="0" h="760895" w="1005827">
                <a:moveTo>
                  <a:pt x="6350" y="754545"/>
                </a:moveTo>
                <a:lnTo>
                  <a:pt x="999477" y="6350"/>
                </a:lnTo>
              </a:path>
            </a:pathLst>
          </a:custGeom>
          <a:noFill/>
          <a:ln cap="flat" cmpd="sng" w="1270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5"/>
          <p:cNvSpPr/>
          <p:nvPr/>
        </p:nvSpPr>
        <p:spPr>
          <a:xfrm>
            <a:off x="2852651" y="3893595"/>
            <a:ext cx="461835" cy="911352"/>
          </a:xfrm>
          <a:custGeom>
            <a:rect b="b" l="l" r="r" t="t"/>
            <a:pathLst>
              <a:path extrusionOk="0" h="911352" w="461835">
                <a:moveTo>
                  <a:pt x="6350" y="905002"/>
                </a:moveTo>
                <a:lnTo>
                  <a:pt x="455485" y="6350"/>
                </a:lnTo>
              </a:path>
            </a:pathLst>
          </a:custGeom>
          <a:noFill/>
          <a:ln cap="flat" cmpd="sng" w="1270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5"/>
          <p:cNvSpPr/>
          <p:nvPr/>
        </p:nvSpPr>
        <p:spPr>
          <a:xfrm>
            <a:off x="2186992" y="4989953"/>
            <a:ext cx="1216545" cy="714438"/>
          </a:xfrm>
          <a:custGeom>
            <a:rect b="b" l="l" r="r" t="t"/>
            <a:pathLst>
              <a:path extrusionOk="0" h="714438" w="1216545">
                <a:moveTo>
                  <a:pt x="6350" y="6350"/>
                </a:moveTo>
                <a:lnTo>
                  <a:pt x="1210195" y="708088"/>
                </a:lnTo>
              </a:path>
            </a:pathLst>
          </a:custGeom>
          <a:noFill/>
          <a:ln cap="flat" cmpd="sng" w="1270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5"/>
          <p:cNvSpPr/>
          <p:nvPr/>
        </p:nvSpPr>
        <p:spPr>
          <a:xfrm>
            <a:off x="3693308" y="4029237"/>
            <a:ext cx="376605" cy="384911"/>
          </a:xfrm>
          <a:custGeom>
            <a:rect b="b" l="l" r="r" t="t"/>
            <a:pathLst>
              <a:path extrusionOk="0" h="384911" w="376605">
                <a:moveTo>
                  <a:pt x="6350" y="378561"/>
                </a:moveTo>
                <a:lnTo>
                  <a:pt x="370255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5"/>
          <p:cNvSpPr/>
          <p:nvPr/>
        </p:nvSpPr>
        <p:spPr>
          <a:xfrm>
            <a:off x="2851684" y="5023712"/>
            <a:ext cx="566013" cy="450456"/>
          </a:xfrm>
          <a:custGeom>
            <a:rect b="b" l="l" r="r" t="t"/>
            <a:pathLst>
              <a:path extrusionOk="0" h="450456" w="566013">
                <a:moveTo>
                  <a:pt x="6350" y="6350"/>
                </a:moveTo>
                <a:lnTo>
                  <a:pt x="559663" y="444106"/>
                </a:lnTo>
              </a:path>
            </a:pathLst>
          </a:custGeom>
          <a:noFill/>
          <a:ln cap="flat" cmpd="sng" w="1270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25"/>
          <p:cNvSpPr/>
          <p:nvPr/>
        </p:nvSpPr>
        <p:spPr>
          <a:xfrm>
            <a:off x="7373281" y="4421780"/>
            <a:ext cx="19392" cy="82905"/>
          </a:xfrm>
          <a:custGeom>
            <a:rect b="b" l="l" r="r" t="t"/>
            <a:pathLst>
              <a:path extrusionOk="0" h="82905" w="19392">
                <a:moveTo>
                  <a:pt x="6350" y="76555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25"/>
          <p:cNvSpPr/>
          <p:nvPr/>
        </p:nvSpPr>
        <p:spPr>
          <a:xfrm>
            <a:off x="6929922" y="4421780"/>
            <a:ext cx="19392" cy="82905"/>
          </a:xfrm>
          <a:custGeom>
            <a:rect b="b" l="l" r="r" t="t"/>
            <a:pathLst>
              <a:path extrusionOk="0" h="82905" w="19392">
                <a:moveTo>
                  <a:pt x="6350" y="76555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5"/>
          <p:cNvSpPr/>
          <p:nvPr/>
        </p:nvSpPr>
        <p:spPr>
          <a:xfrm>
            <a:off x="6929927" y="4456875"/>
            <a:ext cx="454367" cy="19392"/>
          </a:xfrm>
          <a:custGeom>
            <a:rect b="b" l="l" r="r" t="t"/>
            <a:pathLst>
              <a:path extrusionOk="0" h="19392" w="454367">
                <a:moveTo>
                  <a:pt x="448018" y="6350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25"/>
          <p:cNvSpPr/>
          <p:nvPr/>
        </p:nvSpPr>
        <p:spPr>
          <a:xfrm>
            <a:off x="5676523" y="6303842"/>
            <a:ext cx="19913" cy="88480"/>
          </a:xfrm>
          <a:custGeom>
            <a:rect b="b" l="l" r="r" t="t"/>
            <a:pathLst>
              <a:path extrusionOk="0" h="88480" w="19913">
                <a:moveTo>
                  <a:pt x="6350" y="82130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/>
          <p:nvPr/>
        </p:nvSpPr>
        <p:spPr>
          <a:xfrm>
            <a:off x="5340029" y="6303842"/>
            <a:ext cx="19913" cy="88480"/>
          </a:xfrm>
          <a:custGeom>
            <a:rect b="b" l="l" r="r" t="t"/>
            <a:pathLst>
              <a:path extrusionOk="0" h="88480" w="19913">
                <a:moveTo>
                  <a:pt x="6350" y="82130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5340024" y="6341733"/>
            <a:ext cx="347573" cy="19913"/>
          </a:xfrm>
          <a:custGeom>
            <a:rect b="b" l="l" r="r" t="t"/>
            <a:pathLst>
              <a:path extrusionOk="0" h="19913" w="347573">
                <a:moveTo>
                  <a:pt x="341223" y="6350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5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Tracking Atoms Through Photosynthesis: </a:t>
            </a: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Scientific Inquiry</a:t>
            </a:r>
            <a:endParaRPr/>
          </a:p>
        </p:txBody>
      </p:sp>
      <p:sp>
        <p:nvSpPr>
          <p:cNvPr id="207" name="Google Shape;207;p2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Photosynthesis is a complex series of reactions that can be summarized as the following equation:</a:t>
            </a:r>
            <a:endParaRPr/>
          </a:p>
          <a:p>
            <a:pPr indent="-358775" lvl="0" marL="358775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 CO</a:t>
            </a:r>
            <a:r>
              <a:rPr b="0" baseline="-25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12 H</a:t>
            </a:r>
            <a:r>
              <a:rPr b="0" baseline="-25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Light energy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</a:t>
            </a:r>
            <a:r>
              <a:rPr b="0" baseline="-25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6 O</a:t>
            </a:r>
            <a:r>
              <a:rPr b="0" baseline="-25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6 H</a:t>
            </a:r>
            <a:r>
              <a:rPr b="0" baseline="-25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overall chemical change during photosynthesis is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reverse of the one that occurs during cellular respiration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Splitting of Water</a:t>
            </a:r>
            <a:endParaRPr/>
          </a:p>
        </p:txBody>
      </p:sp>
      <p:sp>
        <p:nvSpPr>
          <p:cNvPr id="214" name="Google Shape;214;p27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Chloroplasts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split H</a:t>
            </a:r>
            <a:r>
              <a:rPr b="0" baseline="-25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 into hydrogen and oxygen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incorporating the electrons of hydrogen into sugar molecules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releasing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oxygen as a by-product</a:t>
            </a:r>
            <a:endParaRPr/>
          </a:p>
        </p:txBody>
      </p:sp>
      <p:sp>
        <p:nvSpPr>
          <p:cNvPr id="215" name="Google Shape;215;p2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8"/>
          <p:cNvPicPr preferRelativeResize="0"/>
          <p:nvPr/>
        </p:nvPicPr>
        <p:blipFill rotWithShape="1">
          <a:blip r:embed="rId3">
            <a:alphaModFix/>
          </a:blip>
          <a:srcRect b="5494" l="0" r="0" t="0"/>
          <a:stretch/>
        </p:blipFill>
        <p:spPr>
          <a:xfrm>
            <a:off x="298704" y="2118360"/>
            <a:ext cx="8546592" cy="262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11.5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8"/>
          <p:cNvSpPr txBox="1"/>
          <p:nvPr/>
        </p:nvSpPr>
        <p:spPr>
          <a:xfrm>
            <a:off x="1239328" y="2467231"/>
            <a:ext cx="144590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Reactants:</a:t>
            </a:r>
            <a:endParaRPr/>
          </a:p>
        </p:txBody>
      </p:sp>
      <p:sp>
        <p:nvSpPr>
          <p:cNvPr id="223" name="Google Shape;223;p28"/>
          <p:cNvSpPr txBox="1"/>
          <p:nvPr/>
        </p:nvSpPr>
        <p:spPr>
          <a:xfrm>
            <a:off x="4044441" y="2467231"/>
            <a:ext cx="76302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b="1" i="0" lang="en-US" sz="2200" u="none" cap="none" strike="noStrike">
                <a:solidFill>
                  <a:srgbClr val="EC068D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1" baseline="-25000" i="0" lang="en-US" sz="2200" u="none" cap="none" strike="noStrike">
                <a:solidFill>
                  <a:srgbClr val="EC068D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24" name="Google Shape;224;p28"/>
          <p:cNvSpPr txBox="1"/>
          <p:nvPr/>
        </p:nvSpPr>
        <p:spPr>
          <a:xfrm>
            <a:off x="5643053" y="2467231"/>
            <a:ext cx="9201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 </a:t>
            </a:r>
            <a:r>
              <a:rPr b="1" i="0" lang="en-US" sz="2200" u="none" cap="none" strike="noStrike">
                <a:solidFill>
                  <a:srgbClr val="1091D3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i="0" lang="en-US" sz="2200" u="none" cap="none" strike="noStrike">
                <a:solidFill>
                  <a:srgbClr val="1091D3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200" u="none" cap="none" strike="noStrike">
                <a:solidFill>
                  <a:srgbClr val="1091D3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225" name="Google Shape;225;p28"/>
          <p:cNvSpPr txBox="1"/>
          <p:nvPr/>
        </p:nvSpPr>
        <p:spPr>
          <a:xfrm>
            <a:off x="1239328" y="4042031"/>
            <a:ext cx="131927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Products:</a:t>
            </a:r>
            <a:endParaRPr/>
          </a:p>
        </p:txBody>
      </p:sp>
      <p:sp>
        <p:nvSpPr>
          <p:cNvPr id="226" name="Google Shape;226;p28"/>
          <p:cNvSpPr txBox="1"/>
          <p:nvPr/>
        </p:nvSpPr>
        <p:spPr>
          <a:xfrm>
            <a:off x="4969953" y="4042031"/>
            <a:ext cx="76302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b="1" i="0" lang="en-US" sz="2200" u="none" cap="none" strike="noStrike">
                <a:solidFill>
                  <a:srgbClr val="1091D3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i="0" lang="en-US" sz="2200" u="none" cap="none" strike="noStrike">
                <a:solidFill>
                  <a:srgbClr val="1091D3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200" u="none" cap="none" strike="noStrike">
                <a:solidFill>
                  <a:srgbClr val="EC068D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227" name="Google Shape;227;p28"/>
          <p:cNvSpPr txBox="1"/>
          <p:nvPr/>
        </p:nvSpPr>
        <p:spPr>
          <a:xfrm>
            <a:off x="6938453" y="4042031"/>
            <a:ext cx="55944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b="1" i="0" lang="en-US" sz="2200" u="none" cap="none" strike="noStrike">
                <a:solidFill>
                  <a:srgbClr val="1091D3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i="0" lang="en-US" sz="2200" u="none" cap="none" strike="noStrike">
                <a:solidFill>
                  <a:srgbClr val="1091D3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28" name="Google Shape;228;p28"/>
          <p:cNvSpPr txBox="1"/>
          <p:nvPr/>
        </p:nvSpPr>
        <p:spPr>
          <a:xfrm>
            <a:off x="3135823" y="4052590"/>
            <a:ext cx="104355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EC068D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baseline="-25000" i="0" lang="en-US" sz="2200" u="none" cap="none" strike="noStrike">
                <a:solidFill>
                  <a:srgbClr val="EC068D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1" i="0" lang="en-US" sz="2200" u="none" cap="none" strike="noStrike">
                <a:solidFill>
                  <a:srgbClr val="1091D3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i="0" lang="en-US" sz="2200" u="none" cap="none" strike="noStrike">
                <a:solidFill>
                  <a:srgbClr val="1091D3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b="1" i="0" lang="en-US" sz="2200" u="none" cap="none" strike="noStrike">
                <a:solidFill>
                  <a:srgbClr val="EC068D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i="0" lang="en-US" sz="2200" u="none" cap="none" strike="noStrike">
                <a:solidFill>
                  <a:srgbClr val="EC068D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229" name="Google Shape;229;p28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8"/>
          <p:cNvSpPr txBox="1"/>
          <p:nvPr/>
        </p:nvSpPr>
        <p:spPr>
          <a:xfrm>
            <a:off x="685800" y="1219200"/>
            <a:ext cx="7696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Tracking atoms through photosynthesis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Photosynthesis as a Redox Process</a:t>
            </a:r>
            <a:endParaRPr/>
          </a:p>
        </p:txBody>
      </p:sp>
      <p:sp>
        <p:nvSpPr>
          <p:cNvPr id="236" name="Google Shape;236;p2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Photosynthesis reverses the direction of electron flow compared to respiration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Photosynthesis is a redox process in which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 is oxidized and CO</a:t>
            </a:r>
            <a:r>
              <a:rPr b="0" baseline="-25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is reduced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Photosynthesis is an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endergonic (吸能) process;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energy boost is provided by light</a:t>
            </a:r>
            <a:endParaRPr/>
          </a:p>
        </p:txBody>
      </p:sp>
      <p:sp>
        <p:nvSpPr>
          <p:cNvPr id="237" name="Google Shape;237;p2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0"/>
          <p:cNvPicPr preferRelativeResize="0"/>
          <p:nvPr/>
        </p:nvPicPr>
        <p:blipFill rotWithShape="1">
          <a:blip r:embed="rId3">
            <a:alphaModFix/>
          </a:blip>
          <a:srcRect b="8650" l="0" r="0" t="0"/>
          <a:stretch/>
        </p:blipFill>
        <p:spPr>
          <a:xfrm>
            <a:off x="298704" y="2624328"/>
            <a:ext cx="8546592" cy="1609344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11.UN01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0"/>
          <p:cNvSpPr txBox="1"/>
          <p:nvPr/>
        </p:nvSpPr>
        <p:spPr>
          <a:xfrm>
            <a:off x="3307598" y="2622309"/>
            <a:ext cx="2617704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9ACC"/>
                </a:solidFill>
                <a:latin typeface="Arial"/>
                <a:ea typeface="Arial"/>
                <a:cs typeface="Arial"/>
                <a:sym typeface="Arial"/>
              </a:rPr>
              <a:t>becomes reduced</a:t>
            </a:r>
            <a:endParaRPr/>
          </a:p>
        </p:txBody>
      </p:sp>
      <p:sp>
        <p:nvSpPr>
          <p:cNvPr id="245" name="Google Shape;245;p30"/>
          <p:cNvSpPr txBox="1"/>
          <p:nvPr/>
        </p:nvSpPr>
        <p:spPr>
          <a:xfrm>
            <a:off x="5091948" y="3925647"/>
            <a:ext cx="2649764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009ACC"/>
                </a:solidFill>
                <a:latin typeface="Arial"/>
                <a:ea typeface="Arial"/>
                <a:cs typeface="Arial"/>
                <a:sym typeface="Arial"/>
              </a:rPr>
              <a:t>becomes oxidized</a:t>
            </a:r>
            <a:endParaRPr/>
          </a:p>
        </p:txBody>
      </p:sp>
      <p:sp>
        <p:nvSpPr>
          <p:cNvPr id="246" name="Google Shape;246;p30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0"/>
          <p:cNvSpPr txBox="1"/>
          <p:nvPr/>
        </p:nvSpPr>
        <p:spPr>
          <a:xfrm>
            <a:off x="1066800" y="1447800"/>
            <a:ext cx="7086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Photosynthesis equation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1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Two Stages of Photosynthesis: </a:t>
            </a: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Preview</a:t>
            </a:r>
            <a:endParaRPr/>
          </a:p>
        </p:txBody>
      </p:sp>
      <p:sp>
        <p:nvSpPr>
          <p:cNvPr id="253" name="Google Shape;253;p3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Photosynthesis consists of the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light reactions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(the photo part) and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Calvin cycle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(the synthesis part)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light reactions (in the thylakoids)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Split H</a:t>
            </a:r>
            <a:r>
              <a:rPr b="0" baseline="-2500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Release O</a:t>
            </a:r>
            <a:r>
              <a:rPr b="0" baseline="-2500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 the electron acceptor </a:t>
            </a: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NADP</a:t>
            </a:r>
            <a:r>
              <a:rPr b="1" baseline="30000" i="0" lang="en-US" sz="2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baseline="3000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to </a:t>
            </a: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NADPH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Generate ATP 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ADP by </a:t>
            </a: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photophosphorylation (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光合磷酸化)</a:t>
            </a:r>
            <a:endParaRPr b="1" i="0" sz="26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Process That Feeds the Biosphere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Plants and other photosynthetic organisms contain organelles called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chloroplasts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Photosynthesis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process that converts solar energy into chemical energy within chloroplasts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Directly or indirectly, photosynthesis nourishes almost the entire living world</a:t>
            </a:r>
            <a:endParaRPr/>
          </a:p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Calvin cycle (in the stroma)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forms sugar from CO</a:t>
            </a:r>
            <a:r>
              <a:rPr b="0" baseline="-25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using ATP and NADPH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Calvin cycle begins with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carbon fixation (碳固定)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incorporating CO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into organic molecules</a:t>
            </a:r>
            <a:endParaRPr/>
          </a:p>
        </p:txBody>
      </p:sp>
      <p:sp>
        <p:nvSpPr>
          <p:cNvPr id="260" name="Google Shape;260;p3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3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560832" y="213360"/>
            <a:ext cx="8022336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3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11.6_4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3"/>
          <p:cNvSpPr txBox="1"/>
          <p:nvPr/>
        </p:nvSpPr>
        <p:spPr>
          <a:xfrm>
            <a:off x="1562088" y="421581"/>
            <a:ext cx="564257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Light</a:t>
            </a:r>
            <a:endParaRPr/>
          </a:p>
        </p:txBody>
      </p:sp>
      <p:sp>
        <p:nvSpPr>
          <p:cNvPr id="268" name="Google Shape;268;p33"/>
          <p:cNvSpPr txBox="1"/>
          <p:nvPr/>
        </p:nvSpPr>
        <p:spPr>
          <a:xfrm>
            <a:off x="3025763" y="412055"/>
            <a:ext cx="45525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2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i="0" lang="en-US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269" name="Google Shape;269;p33"/>
          <p:cNvSpPr txBox="1"/>
          <p:nvPr/>
        </p:nvSpPr>
        <p:spPr>
          <a:xfrm>
            <a:off x="6054713" y="431105"/>
            <a:ext cx="45525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2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1" baseline="-25000" i="0" lang="en-US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70" name="Google Shape;270;p33"/>
          <p:cNvSpPr txBox="1"/>
          <p:nvPr/>
        </p:nvSpPr>
        <p:spPr>
          <a:xfrm>
            <a:off x="4322971" y="2042418"/>
            <a:ext cx="78386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2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NADP</a:t>
            </a:r>
            <a:r>
              <a:rPr b="1" baseline="30000" i="0" lang="en-US" sz="1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baseline="30000" i="0" sz="19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1" name="Google Shape;271;p33"/>
          <p:cNvSpPr txBox="1"/>
          <p:nvPr/>
        </p:nvSpPr>
        <p:spPr>
          <a:xfrm>
            <a:off x="4467148" y="2558454"/>
            <a:ext cx="51456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2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ADP</a:t>
            </a:r>
            <a:endParaRPr/>
          </a:p>
        </p:txBody>
      </p:sp>
      <p:sp>
        <p:nvSpPr>
          <p:cNvPr id="272" name="Google Shape;272;p33"/>
          <p:cNvSpPr txBox="1"/>
          <p:nvPr/>
        </p:nvSpPr>
        <p:spPr>
          <a:xfrm>
            <a:off x="4646565" y="2826545"/>
            <a:ext cx="13946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2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3"/>
          <p:cNvSpPr txBox="1"/>
          <p:nvPr/>
        </p:nvSpPr>
        <p:spPr>
          <a:xfrm>
            <a:off x="4513623" y="3889474"/>
            <a:ext cx="46923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2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274" name="Google Shape;274;p33"/>
          <p:cNvSpPr txBox="1"/>
          <p:nvPr/>
        </p:nvSpPr>
        <p:spPr>
          <a:xfrm>
            <a:off x="4309865" y="4463355"/>
            <a:ext cx="86722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2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NADPH</a:t>
            </a:r>
            <a:endParaRPr/>
          </a:p>
        </p:txBody>
      </p:sp>
      <p:sp>
        <p:nvSpPr>
          <p:cNvPr id="275" name="Google Shape;275;p33"/>
          <p:cNvSpPr txBox="1"/>
          <p:nvPr/>
        </p:nvSpPr>
        <p:spPr>
          <a:xfrm>
            <a:off x="2464615" y="3170335"/>
            <a:ext cx="1434688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52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LIGHT</a:t>
            </a:r>
            <a:endParaRPr/>
          </a:p>
          <a:p>
            <a:pPr indent="0" lvl="0" marL="0" marR="0" rtl="0" algn="ctr">
              <a:lnSpc>
                <a:spcPct val="1052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REACTIONS</a:t>
            </a:r>
            <a:endParaRPr b="1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3"/>
          <p:cNvSpPr txBox="1"/>
          <p:nvPr/>
        </p:nvSpPr>
        <p:spPr>
          <a:xfrm>
            <a:off x="1241425" y="4028380"/>
            <a:ext cx="113973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2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Thylakoid</a:t>
            </a:r>
            <a:endParaRPr/>
          </a:p>
        </p:txBody>
      </p:sp>
      <p:sp>
        <p:nvSpPr>
          <p:cNvPr id="277" name="Google Shape;277;p33"/>
          <p:cNvSpPr txBox="1"/>
          <p:nvPr/>
        </p:nvSpPr>
        <p:spPr>
          <a:xfrm>
            <a:off x="5828764" y="3090168"/>
            <a:ext cx="889219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52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CALVIN</a:t>
            </a:r>
            <a:endParaRPr/>
          </a:p>
          <a:p>
            <a:pPr indent="0" lvl="0" marL="0" marR="0" rtl="0" algn="ctr">
              <a:lnSpc>
                <a:spcPct val="1052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CYCLE</a:t>
            </a:r>
            <a:endParaRPr b="1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3"/>
          <p:cNvSpPr txBox="1"/>
          <p:nvPr/>
        </p:nvSpPr>
        <p:spPr>
          <a:xfrm>
            <a:off x="7227899" y="4030761"/>
            <a:ext cx="83997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2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Stroma</a:t>
            </a:r>
            <a:endParaRPr b="1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3"/>
          <p:cNvSpPr txBox="1"/>
          <p:nvPr/>
        </p:nvSpPr>
        <p:spPr>
          <a:xfrm>
            <a:off x="758233" y="5600005"/>
            <a:ext cx="135614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2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Chloroplast</a:t>
            </a:r>
            <a:endParaRPr/>
          </a:p>
        </p:txBody>
      </p:sp>
      <p:sp>
        <p:nvSpPr>
          <p:cNvPr id="280" name="Google Shape;280;p33"/>
          <p:cNvSpPr txBox="1"/>
          <p:nvPr/>
        </p:nvSpPr>
        <p:spPr>
          <a:xfrm>
            <a:off x="3104912" y="5900143"/>
            <a:ext cx="27892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2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i="0" lang="en-US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81" name="Google Shape;281;p33"/>
          <p:cNvSpPr txBox="1"/>
          <p:nvPr/>
        </p:nvSpPr>
        <p:spPr>
          <a:xfrm>
            <a:off x="5918996" y="5902623"/>
            <a:ext cx="828753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52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[CH</a:t>
            </a:r>
            <a:r>
              <a:rPr b="1" baseline="-25000" i="0" lang="en-US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O]</a:t>
            </a:r>
            <a:endParaRPr/>
          </a:p>
          <a:p>
            <a:pPr indent="0" lvl="0" marL="0" marR="0" rtl="0" algn="ctr">
              <a:lnSpc>
                <a:spcPct val="1052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(sugar)</a:t>
            </a:r>
            <a:endParaRPr b="1" i="0" sz="1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3"/>
          <p:cNvSpPr txBox="1"/>
          <p:nvPr/>
        </p:nvSpPr>
        <p:spPr>
          <a:xfrm>
            <a:off x="4763087" y="3131541"/>
            <a:ext cx="57708" cy="239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3"/>
          <p:cNvSpPr/>
          <p:nvPr/>
        </p:nvSpPr>
        <p:spPr>
          <a:xfrm>
            <a:off x="2390685" y="4049979"/>
            <a:ext cx="189128" cy="101879"/>
          </a:xfrm>
          <a:custGeom>
            <a:rect b="b" l="l" r="r" t="t"/>
            <a:pathLst>
              <a:path extrusionOk="0" h="101879" w="189128">
                <a:moveTo>
                  <a:pt x="9525" y="92354"/>
                </a:moveTo>
                <a:lnTo>
                  <a:pt x="179603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3"/>
          <p:cNvSpPr/>
          <p:nvPr/>
        </p:nvSpPr>
        <p:spPr>
          <a:xfrm>
            <a:off x="1440603" y="5123167"/>
            <a:ext cx="215874" cy="493966"/>
          </a:xfrm>
          <a:custGeom>
            <a:rect b="b" l="l" r="r" t="t"/>
            <a:pathLst>
              <a:path extrusionOk="0" h="493966" w="215874">
                <a:moveTo>
                  <a:pt x="9525" y="484441"/>
                </a:moveTo>
                <a:lnTo>
                  <a:pt x="206349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3"/>
          <p:cNvSpPr txBox="1"/>
          <p:nvPr/>
        </p:nvSpPr>
        <p:spPr>
          <a:xfrm>
            <a:off x="4561090" y="3086297"/>
            <a:ext cx="16190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52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b="1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3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4"/>
          <p:cNvSpPr txBox="1"/>
          <p:nvPr>
            <p:ph type="title"/>
          </p:nvPr>
        </p:nvSpPr>
        <p:spPr>
          <a:xfrm>
            <a:off x="0" y="0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11.2: The light reactions convert </a:t>
            </a:r>
            <a:r>
              <a:rPr b="1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solar energy to the chemical energy of ATP and NADPH</a:t>
            </a:r>
            <a:endParaRPr/>
          </a:p>
        </p:txBody>
      </p:sp>
      <p:sp>
        <p:nvSpPr>
          <p:cNvPr id="292" name="Google Shape;292;p34"/>
          <p:cNvSpPr txBox="1"/>
          <p:nvPr>
            <p:ph idx="1" type="body"/>
          </p:nvPr>
        </p:nvSpPr>
        <p:spPr>
          <a:xfrm>
            <a:off x="152400" y="1752600"/>
            <a:ext cx="8839199" cy="4737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Chloroplasts are solar-powered chemical factories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Their thylakoids transform light energy into the chemical energy of ATP and NADPH </a:t>
            </a:r>
            <a:endParaRPr/>
          </a:p>
        </p:txBody>
      </p:sp>
      <p:sp>
        <p:nvSpPr>
          <p:cNvPr id="293" name="Google Shape;293;p3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5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Nature of Sunlight</a:t>
            </a:r>
            <a:endParaRPr/>
          </a:p>
        </p:txBody>
      </p:sp>
      <p:sp>
        <p:nvSpPr>
          <p:cNvPr id="299" name="Google Shape;299;p35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 is electromagnetic energy, also called electromagnetic radiation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Electromagnetic energy travels in rhythmic waves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Wavelength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distance between crests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electromagnetic waves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Wavelength determines the type of electromagnetic energy</a:t>
            </a:r>
            <a:endParaRPr/>
          </a:p>
        </p:txBody>
      </p:sp>
      <p:sp>
        <p:nvSpPr>
          <p:cNvPr id="300" name="Google Shape;300;p3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electromagnetic spectrum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entire range of electromagnetic energy, or radiation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Visible light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consists of wavelengths (380 nm to 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750 nm) that produce colors we can see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Visible light also includes the wavelengths that drive photosynthesis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 also behaves as though it consists of discrete particles, called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photons</a:t>
            </a:r>
            <a:endParaRPr/>
          </a:p>
        </p:txBody>
      </p:sp>
      <p:sp>
        <p:nvSpPr>
          <p:cNvPr id="306" name="Google Shape;306;p3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37"/>
          <p:cNvPicPr preferRelativeResize="0"/>
          <p:nvPr/>
        </p:nvPicPr>
        <p:blipFill rotWithShape="1">
          <a:blip r:embed="rId3">
            <a:alphaModFix/>
          </a:blip>
          <a:srcRect b="2415" l="0" r="0" t="0"/>
          <a:stretch/>
        </p:blipFill>
        <p:spPr>
          <a:xfrm>
            <a:off x="298704" y="548640"/>
            <a:ext cx="8546592" cy="615696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7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11.7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37"/>
          <p:cNvSpPr txBox="1"/>
          <p:nvPr/>
        </p:nvSpPr>
        <p:spPr>
          <a:xfrm>
            <a:off x="496486" y="945834"/>
            <a:ext cx="884858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b="1" baseline="30000" i="0" lang="en-US" sz="1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1" baseline="3000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nm</a:t>
            </a:r>
            <a:endParaRPr b="1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7"/>
          <p:cNvSpPr txBox="1"/>
          <p:nvPr/>
        </p:nvSpPr>
        <p:spPr>
          <a:xfrm>
            <a:off x="1027507" y="1567340"/>
            <a:ext cx="894476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Gamma</a:t>
            </a:r>
            <a:endParaRPr/>
          </a:p>
          <a:p>
            <a:pPr indent="0" lvl="0" marL="0" marR="0" rtl="0" algn="ctr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rays</a:t>
            </a:r>
            <a:endParaRPr b="1" i="0" sz="1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7"/>
          <p:cNvSpPr txBox="1"/>
          <p:nvPr/>
        </p:nvSpPr>
        <p:spPr>
          <a:xfrm>
            <a:off x="2194319" y="1697515"/>
            <a:ext cx="746999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X-rays</a:t>
            </a:r>
            <a:endParaRPr/>
          </a:p>
        </p:txBody>
      </p:sp>
      <p:sp>
        <p:nvSpPr>
          <p:cNvPr id="316" name="Google Shape;316;p37"/>
          <p:cNvSpPr txBox="1"/>
          <p:nvPr/>
        </p:nvSpPr>
        <p:spPr>
          <a:xfrm>
            <a:off x="2861861" y="945834"/>
            <a:ext cx="569067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nm</a:t>
            </a:r>
            <a:endParaRPr/>
          </a:p>
        </p:txBody>
      </p:sp>
      <p:sp>
        <p:nvSpPr>
          <p:cNvPr id="317" name="Google Shape;317;p37"/>
          <p:cNvSpPr txBox="1"/>
          <p:nvPr/>
        </p:nvSpPr>
        <p:spPr>
          <a:xfrm>
            <a:off x="3469078" y="1697515"/>
            <a:ext cx="338234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UV</a:t>
            </a:r>
            <a:endParaRPr/>
          </a:p>
        </p:txBody>
      </p:sp>
      <p:sp>
        <p:nvSpPr>
          <p:cNvPr id="318" name="Google Shape;318;p37"/>
          <p:cNvSpPr txBox="1"/>
          <p:nvPr/>
        </p:nvSpPr>
        <p:spPr>
          <a:xfrm>
            <a:off x="4055661" y="945834"/>
            <a:ext cx="795089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b="1" baseline="3000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nm</a:t>
            </a:r>
            <a:endParaRPr/>
          </a:p>
        </p:txBody>
      </p:sp>
      <p:sp>
        <p:nvSpPr>
          <p:cNvPr id="319" name="Google Shape;319;p37"/>
          <p:cNvSpPr txBox="1"/>
          <p:nvPr/>
        </p:nvSpPr>
        <p:spPr>
          <a:xfrm>
            <a:off x="5281211" y="945834"/>
            <a:ext cx="795089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b="1" baseline="3000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nm</a:t>
            </a:r>
            <a:endParaRPr/>
          </a:p>
        </p:txBody>
      </p:sp>
      <p:sp>
        <p:nvSpPr>
          <p:cNvPr id="320" name="Google Shape;320;p37"/>
          <p:cNvSpPr txBox="1"/>
          <p:nvPr/>
        </p:nvSpPr>
        <p:spPr>
          <a:xfrm>
            <a:off x="6809973" y="642621"/>
            <a:ext cx="419987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m</a:t>
            </a:r>
            <a:endParaRPr b="1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37"/>
          <p:cNvSpPr txBox="1"/>
          <p:nvPr/>
        </p:nvSpPr>
        <p:spPr>
          <a:xfrm>
            <a:off x="6559148" y="909321"/>
            <a:ext cx="958596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(10</a:t>
            </a:r>
            <a:r>
              <a:rPr b="1" baseline="3000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nm)</a:t>
            </a:r>
            <a:endParaRPr/>
          </a:p>
        </p:txBody>
      </p:sp>
      <p:sp>
        <p:nvSpPr>
          <p:cNvPr id="322" name="Google Shape;322;p37"/>
          <p:cNvSpPr txBox="1"/>
          <p:nvPr/>
        </p:nvSpPr>
        <p:spPr>
          <a:xfrm>
            <a:off x="7903761" y="945834"/>
            <a:ext cx="646011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b="1" baseline="3000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</a:t>
            </a:r>
            <a:endParaRPr/>
          </a:p>
        </p:txBody>
      </p:sp>
      <p:sp>
        <p:nvSpPr>
          <p:cNvPr id="323" name="Google Shape;323;p37"/>
          <p:cNvSpPr txBox="1"/>
          <p:nvPr/>
        </p:nvSpPr>
        <p:spPr>
          <a:xfrm>
            <a:off x="7470103" y="1526065"/>
            <a:ext cx="734175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Radio</a:t>
            </a:r>
            <a:endParaRPr/>
          </a:p>
          <a:p>
            <a:pPr indent="0" lvl="0" marL="0" marR="0" rtl="0" algn="ctr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waves</a:t>
            </a:r>
            <a:endParaRPr b="1" i="0" sz="1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37"/>
          <p:cNvSpPr txBox="1"/>
          <p:nvPr/>
        </p:nvSpPr>
        <p:spPr>
          <a:xfrm>
            <a:off x="4545405" y="1697515"/>
            <a:ext cx="908903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Infrared</a:t>
            </a:r>
            <a:endParaRPr/>
          </a:p>
        </p:txBody>
      </p:sp>
      <p:sp>
        <p:nvSpPr>
          <p:cNvPr id="325" name="Google Shape;325;p37"/>
          <p:cNvSpPr txBox="1"/>
          <p:nvPr/>
        </p:nvSpPr>
        <p:spPr>
          <a:xfrm>
            <a:off x="5989229" y="1518128"/>
            <a:ext cx="734175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Micro-</a:t>
            </a:r>
            <a:endParaRPr/>
          </a:p>
          <a:p>
            <a:pPr indent="0" lvl="0" marL="0" marR="0" rtl="0" algn="ctr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waves</a:t>
            </a:r>
            <a:endParaRPr b="1" i="0" sz="19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37"/>
          <p:cNvSpPr txBox="1"/>
          <p:nvPr/>
        </p:nvSpPr>
        <p:spPr>
          <a:xfrm>
            <a:off x="3760383" y="4108134"/>
            <a:ext cx="1362937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Visible light</a:t>
            </a:r>
            <a:endParaRPr/>
          </a:p>
        </p:txBody>
      </p:sp>
      <p:sp>
        <p:nvSpPr>
          <p:cNvPr id="327" name="Google Shape;327;p37"/>
          <p:cNvSpPr txBox="1"/>
          <p:nvPr/>
        </p:nvSpPr>
        <p:spPr>
          <a:xfrm>
            <a:off x="817158" y="5320190"/>
            <a:ext cx="408766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380</a:t>
            </a:r>
            <a:endParaRPr/>
          </a:p>
        </p:txBody>
      </p:sp>
      <p:sp>
        <p:nvSpPr>
          <p:cNvPr id="328" name="Google Shape;328;p37"/>
          <p:cNvSpPr txBox="1"/>
          <p:nvPr/>
        </p:nvSpPr>
        <p:spPr>
          <a:xfrm>
            <a:off x="1883958" y="5320190"/>
            <a:ext cx="408766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450</a:t>
            </a:r>
            <a:endParaRPr b="1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7"/>
          <p:cNvSpPr txBox="1"/>
          <p:nvPr/>
        </p:nvSpPr>
        <p:spPr>
          <a:xfrm>
            <a:off x="2842808" y="5320984"/>
            <a:ext cx="408766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500</a:t>
            </a:r>
            <a:endParaRPr/>
          </a:p>
        </p:txBody>
      </p:sp>
      <p:sp>
        <p:nvSpPr>
          <p:cNvPr id="330" name="Google Shape;330;p37"/>
          <p:cNvSpPr txBox="1"/>
          <p:nvPr/>
        </p:nvSpPr>
        <p:spPr>
          <a:xfrm>
            <a:off x="3801658" y="5320984"/>
            <a:ext cx="408766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550</a:t>
            </a:r>
            <a:endParaRPr/>
          </a:p>
        </p:txBody>
      </p:sp>
      <p:sp>
        <p:nvSpPr>
          <p:cNvPr id="331" name="Google Shape;331;p37"/>
          <p:cNvSpPr txBox="1"/>
          <p:nvPr/>
        </p:nvSpPr>
        <p:spPr>
          <a:xfrm>
            <a:off x="4762096" y="5320984"/>
            <a:ext cx="408766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600</a:t>
            </a:r>
            <a:endParaRPr/>
          </a:p>
        </p:txBody>
      </p:sp>
      <p:sp>
        <p:nvSpPr>
          <p:cNvPr id="332" name="Google Shape;332;p37"/>
          <p:cNvSpPr txBox="1"/>
          <p:nvPr/>
        </p:nvSpPr>
        <p:spPr>
          <a:xfrm>
            <a:off x="5720946" y="5320984"/>
            <a:ext cx="408766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650</a:t>
            </a:r>
            <a:endParaRPr/>
          </a:p>
        </p:txBody>
      </p:sp>
      <p:sp>
        <p:nvSpPr>
          <p:cNvPr id="333" name="Google Shape;333;p37"/>
          <p:cNvSpPr txBox="1"/>
          <p:nvPr/>
        </p:nvSpPr>
        <p:spPr>
          <a:xfrm>
            <a:off x="6679796" y="5320984"/>
            <a:ext cx="408766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700</a:t>
            </a:r>
            <a:endParaRPr/>
          </a:p>
        </p:txBody>
      </p:sp>
      <p:sp>
        <p:nvSpPr>
          <p:cNvPr id="334" name="Google Shape;334;p37"/>
          <p:cNvSpPr txBox="1"/>
          <p:nvPr/>
        </p:nvSpPr>
        <p:spPr>
          <a:xfrm>
            <a:off x="6100358" y="6206809"/>
            <a:ext cx="1586973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Lower energy</a:t>
            </a:r>
            <a:endParaRPr/>
          </a:p>
        </p:txBody>
      </p:sp>
      <p:sp>
        <p:nvSpPr>
          <p:cNvPr id="335" name="Google Shape;335;p37"/>
          <p:cNvSpPr txBox="1"/>
          <p:nvPr/>
        </p:nvSpPr>
        <p:spPr>
          <a:xfrm>
            <a:off x="7694208" y="5320984"/>
            <a:ext cx="841577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750 nm</a:t>
            </a:r>
            <a:endParaRPr/>
          </a:p>
        </p:txBody>
      </p:sp>
      <p:sp>
        <p:nvSpPr>
          <p:cNvPr id="336" name="Google Shape;336;p37"/>
          <p:cNvSpPr txBox="1"/>
          <p:nvPr/>
        </p:nvSpPr>
        <p:spPr>
          <a:xfrm>
            <a:off x="936767" y="5808346"/>
            <a:ext cx="2265044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Shorter wavelength</a:t>
            </a:r>
            <a:endParaRPr/>
          </a:p>
        </p:txBody>
      </p:sp>
      <p:sp>
        <p:nvSpPr>
          <p:cNvPr id="337" name="Google Shape;337;p37"/>
          <p:cNvSpPr txBox="1"/>
          <p:nvPr/>
        </p:nvSpPr>
        <p:spPr>
          <a:xfrm>
            <a:off x="1536679" y="6202046"/>
            <a:ext cx="1641475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Higher energy</a:t>
            </a:r>
            <a:endParaRPr/>
          </a:p>
        </p:txBody>
      </p:sp>
      <p:sp>
        <p:nvSpPr>
          <p:cNvPr id="338" name="Google Shape;338;p37"/>
          <p:cNvSpPr txBox="1"/>
          <p:nvPr/>
        </p:nvSpPr>
        <p:spPr>
          <a:xfrm>
            <a:off x="6100358" y="5813109"/>
            <a:ext cx="2224968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Longer wavelength</a:t>
            </a:r>
            <a:endParaRPr/>
          </a:p>
        </p:txBody>
      </p:sp>
      <p:sp>
        <p:nvSpPr>
          <p:cNvPr id="339" name="Google Shape;339;p37"/>
          <p:cNvSpPr txBox="1"/>
          <p:nvPr/>
        </p:nvSpPr>
        <p:spPr>
          <a:xfrm>
            <a:off x="1570849" y="949296"/>
            <a:ext cx="884858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b="1" baseline="30000" i="0" lang="en-US" sz="19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r>
              <a:rPr b="1" baseline="30000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i="0" lang="en-US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nm</a:t>
            </a:r>
            <a:endParaRPr/>
          </a:p>
        </p:txBody>
      </p:sp>
      <p:sp>
        <p:nvSpPr>
          <p:cNvPr id="340" name="Google Shape;340;p37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7"/>
          <p:cNvSpPr txBox="1"/>
          <p:nvPr/>
        </p:nvSpPr>
        <p:spPr>
          <a:xfrm>
            <a:off x="1381344" y="76200"/>
            <a:ext cx="646725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electromagnetic spectrum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8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Photosynthetic Pigments: The Light Receptors</a:t>
            </a:r>
            <a:endParaRPr/>
          </a:p>
        </p:txBody>
      </p:sp>
      <p:sp>
        <p:nvSpPr>
          <p:cNvPr id="347" name="Google Shape;347;p3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Pigments are substances that absorb visible light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Different pigments absorb different wavelengths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Wavelengths that are not absorbed are reflected or transmitted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Leaves appear green because chlorophyll reflects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and transmits green light</a:t>
            </a:r>
            <a:endParaRPr/>
          </a:p>
        </p:txBody>
      </p:sp>
      <p:sp>
        <p:nvSpPr>
          <p:cNvPr id="348" name="Google Shape;348;p3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39"/>
          <p:cNvPicPr preferRelativeResize="0"/>
          <p:nvPr/>
        </p:nvPicPr>
        <p:blipFill rotWithShape="1">
          <a:blip r:embed="rId3">
            <a:alphaModFix/>
          </a:blip>
          <a:srcRect b="2398" l="0" r="0" t="0"/>
          <a:stretch/>
        </p:blipFill>
        <p:spPr>
          <a:xfrm>
            <a:off x="1258824" y="329184"/>
            <a:ext cx="6626352" cy="6199632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9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11.8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39"/>
          <p:cNvSpPr txBox="1"/>
          <p:nvPr/>
        </p:nvSpPr>
        <p:spPr>
          <a:xfrm>
            <a:off x="3552135" y="1008063"/>
            <a:ext cx="564257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Light</a:t>
            </a:r>
            <a:endParaRPr/>
          </a:p>
        </p:txBody>
      </p:sp>
      <p:sp>
        <p:nvSpPr>
          <p:cNvPr id="356" name="Google Shape;356;p39"/>
          <p:cNvSpPr txBox="1"/>
          <p:nvPr/>
        </p:nvSpPr>
        <p:spPr>
          <a:xfrm>
            <a:off x="5579377" y="1266825"/>
            <a:ext cx="1038746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Reflected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light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39"/>
          <p:cNvSpPr txBox="1"/>
          <p:nvPr/>
        </p:nvSpPr>
        <p:spPr>
          <a:xfrm>
            <a:off x="1782068" y="1984375"/>
            <a:ext cx="128240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Chloroplast</a:t>
            </a:r>
            <a:endParaRPr/>
          </a:p>
        </p:txBody>
      </p:sp>
      <p:sp>
        <p:nvSpPr>
          <p:cNvPr id="358" name="Google Shape;358;p39"/>
          <p:cNvSpPr txBox="1"/>
          <p:nvPr/>
        </p:nvSpPr>
        <p:spPr>
          <a:xfrm>
            <a:off x="2396439" y="4729163"/>
            <a:ext cx="1077218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Absorbed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light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39"/>
          <p:cNvSpPr txBox="1"/>
          <p:nvPr/>
        </p:nvSpPr>
        <p:spPr>
          <a:xfrm>
            <a:off x="3880752" y="5754688"/>
            <a:ext cx="1308115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Transmitted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light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39"/>
          <p:cNvSpPr txBox="1"/>
          <p:nvPr/>
        </p:nvSpPr>
        <p:spPr>
          <a:xfrm>
            <a:off x="5865127" y="4797425"/>
            <a:ext cx="88485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Granum</a:t>
            </a:r>
            <a:endParaRPr/>
          </a:p>
        </p:txBody>
      </p:sp>
      <p:sp>
        <p:nvSpPr>
          <p:cNvPr id="361" name="Google Shape;361;p39"/>
          <p:cNvSpPr/>
          <p:nvPr/>
        </p:nvSpPr>
        <p:spPr>
          <a:xfrm>
            <a:off x="2345921" y="2211285"/>
            <a:ext cx="289991" cy="704837"/>
          </a:xfrm>
          <a:custGeom>
            <a:rect b="b" l="l" r="r" t="t"/>
            <a:pathLst>
              <a:path extrusionOk="0" h="704837" w="289991">
                <a:moveTo>
                  <a:pt x="9525" y="9525"/>
                </a:moveTo>
                <a:lnTo>
                  <a:pt x="280466" y="695312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39"/>
          <p:cNvSpPr/>
          <p:nvPr/>
        </p:nvSpPr>
        <p:spPr>
          <a:xfrm>
            <a:off x="3497405" y="3972330"/>
            <a:ext cx="1373695" cy="903833"/>
          </a:xfrm>
          <a:custGeom>
            <a:rect b="b" l="l" r="r" t="t"/>
            <a:pathLst>
              <a:path extrusionOk="0" h="903833" w="1373695">
                <a:moveTo>
                  <a:pt x="1364170" y="9525"/>
                </a:moveTo>
                <a:lnTo>
                  <a:pt x="9525" y="894308"/>
                </a:lnTo>
                <a:lnTo>
                  <a:pt x="1194841" y="322808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39"/>
          <p:cNvSpPr/>
          <p:nvPr/>
        </p:nvSpPr>
        <p:spPr>
          <a:xfrm>
            <a:off x="5516716" y="3686606"/>
            <a:ext cx="209550" cy="1411808"/>
          </a:xfrm>
          <a:custGeom>
            <a:rect b="b" l="l" r="r" t="t"/>
            <a:pathLst>
              <a:path extrusionOk="0" h="1411808" w="209550">
                <a:moveTo>
                  <a:pt x="9525" y="9525"/>
                </a:moveTo>
                <a:cubicBezTo>
                  <a:pt x="9525" y="9525"/>
                  <a:pt x="123825" y="18757"/>
                  <a:pt x="123825" y="85725"/>
                </a:cubicBezTo>
                <a:lnTo>
                  <a:pt x="123825" y="920229"/>
                </a:lnTo>
                <a:cubicBezTo>
                  <a:pt x="123825" y="972616"/>
                  <a:pt x="200025" y="1010716"/>
                  <a:pt x="200025" y="1010716"/>
                </a:cubicBezTo>
                <a:cubicBezTo>
                  <a:pt x="200025" y="1010716"/>
                  <a:pt x="123825" y="1048816"/>
                  <a:pt x="123825" y="1101204"/>
                </a:cubicBezTo>
                <a:lnTo>
                  <a:pt x="123825" y="1326083"/>
                </a:lnTo>
                <a:cubicBezTo>
                  <a:pt x="123825" y="1392758"/>
                  <a:pt x="9525" y="1402283"/>
                  <a:pt x="9525" y="1402283"/>
                </a:cubicBez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39"/>
          <p:cNvSpPr/>
          <p:nvPr/>
        </p:nvSpPr>
        <p:spPr>
          <a:xfrm>
            <a:off x="5707216" y="4687797"/>
            <a:ext cx="138861" cy="213817"/>
          </a:xfrm>
          <a:custGeom>
            <a:rect b="b" l="l" r="r" t="t"/>
            <a:pathLst>
              <a:path extrusionOk="0" h="213817" w="138861">
                <a:moveTo>
                  <a:pt x="9525" y="9525"/>
                </a:moveTo>
                <a:lnTo>
                  <a:pt x="129337" y="204292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39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39"/>
          <p:cNvSpPr txBox="1"/>
          <p:nvPr/>
        </p:nvSpPr>
        <p:spPr>
          <a:xfrm>
            <a:off x="699912" y="-16741"/>
            <a:ext cx="83423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leaves are green: interaction of light with chloroplasts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spectrophotometer (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分光光度計)measures a pigment’s ability to absorb various wavelengths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machine sends light through pigments and measures the fraction of light transmitted at each wavelength</a:t>
            </a:r>
            <a:endParaRPr/>
          </a:p>
        </p:txBody>
      </p:sp>
      <p:sp>
        <p:nvSpPr>
          <p:cNvPr id="372" name="Google Shape;372;p4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absorption spectrum (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吸收光譜)is a graph plotting a pigment’s light absorption versus wavelength</a:t>
            </a:r>
            <a:endParaRPr/>
          </a:p>
        </p:txBody>
      </p:sp>
      <p:sp>
        <p:nvSpPr>
          <p:cNvPr id="378" name="Google Shape;378;p4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Autotrophs (自營生物)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“self-feeders” that sustain themselves without eating anything derived from other organisms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Autotrophs are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producers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 biosphere, producing organic molecules from CO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other inorganic molecules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Almost all plants are photoautotrophs, using the energy of sunlight to make organic molecules</a:t>
            </a:r>
            <a:endParaRPr/>
          </a:p>
        </p:txBody>
      </p:sp>
      <p:sp>
        <p:nvSpPr>
          <p:cNvPr id="65" name="Google Shape;65;p1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42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609600" y="213360"/>
            <a:ext cx="7924800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4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11.9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42"/>
          <p:cNvSpPr txBox="1"/>
          <p:nvPr/>
        </p:nvSpPr>
        <p:spPr>
          <a:xfrm>
            <a:off x="1391147" y="229156"/>
            <a:ext cx="628377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White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light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42"/>
          <p:cNvSpPr txBox="1"/>
          <p:nvPr/>
        </p:nvSpPr>
        <p:spPr>
          <a:xfrm>
            <a:off x="2334122" y="229156"/>
            <a:ext cx="1141338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Refracting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prism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42"/>
          <p:cNvSpPr txBox="1"/>
          <p:nvPr/>
        </p:nvSpPr>
        <p:spPr>
          <a:xfrm>
            <a:off x="3693022" y="229156"/>
            <a:ext cx="1282402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Chlorophyll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solution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42"/>
          <p:cNvSpPr txBox="1"/>
          <p:nvPr/>
        </p:nvSpPr>
        <p:spPr>
          <a:xfrm>
            <a:off x="5196384" y="229156"/>
            <a:ext cx="1461939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Photoelectric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tube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42"/>
          <p:cNvSpPr txBox="1"/>
          <p:nvPr/>
        </p:nvSpPr>
        <p:spPr>
          <a:xfrm>
            <a:off x="6193334" y="841038"/>
            <a:ext cx="153888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Galvanometer</a:t>
            </a:r>
            <a:endParaRPr/>
          </a:p>
        </p:txBody>
      </p:sp>
      <p:sp>
        <p:nvSpPr>
          <p:cNvPr id="390" name="Google Shape;390;p42"/>
          <p:cNvSpPr txBox="1"/>
          <p:nvPr/>
        </p:nvSpPr>
        <p:spPr>
          <a:xfrm>
            <a:off x="651372" y="2735818"/>
            <a:ext cx="2590453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Slit moves to pass light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selected wavelength.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42"/>
          <p:cNvSpPr txBox="1"/>
          <p:nvPr/>
        </p:nvSpPr>
        <p:spPr>
          <a:xfrm>
            <a:off x="3766047" y="2735818"/>
            <a:ext cx="666849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Green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light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42"/>
          <p:cNvSpPr txBox="1"/>
          <p:nvPr/>
        </p:nvSpPr>
        <p:spPr>
          <a:xfrm>
            <a:off x="5304334" y="2562781"/>
            <a:ext cx="3231654" cy="10259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high transmittance (low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absorption) reading indicates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chlorophyll absorbs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very little green light.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42"/>
          <p:cNvSpPr txBox="1"/>
          <p:nvPr/>
        </p:nvSpPr>
        <p:spPr>
          <a:xfrm>
            <a:off x="6521153" y="4655900"/>
            <a:ext cx="92974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394" name="Google Shape;394;p42"/>
          <p:cNvSpPr txBox="1"/>
          <p:nvPr/>
        </p:nvSpPr>
        <p:spPr>
          <a:xfrm>
            <a:off x="7224416" y="4655900"/>
            <a:ext cx="278923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395" name="Google Shape;395;p42"/>
          <p:cNvSpPr txBox="1"/>
          <p:nvPr/>
        </p:nvSpPr>
        <p:spPr>
          <a:xfrm>
            <a:off x="3813672" y="5960031"/>
            <a:ext cx="500137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Blue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light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42"/>
          <p:cNvSpPr txBox="1"/>
          <p:nvPr/>
        </p:nvSpPr>
        <p:spPr>
          <a:xfrm>
            <a:off x="5304334" y="5580618"/>
            <a:ext cx="3231654" cy="10259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low transmittance (high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absorption) reading indicates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chlorophyll absorbs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most blue light.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42"/>
          <p:cNvSpPr txBox="1"/>
          <p:nvPr/>
        </p:nvSpPr>
        <p:spPr>
          <a:xfrm>
            <a:off x="6518771" y="1628363"/>
            <a:ext cx="92974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398" name="Google Shape;398;p42"/>
          <p:cNvSpPr txBox="1"/>
          <p:nvPr/>
        </p:nvSpPr>
        <p:spPr>
          <a:xfrm>
            <a:off x="7222034" y="1628363"/>
            <a:ext cx="278923" cy="192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/>
          </a:p>
        </p:txBody>
      </p:sp>
      <p:sp>
        <p:nvSpPr>
          <p:cNvPr id="399" name="Google Shape;399;p42"/>
          <p:cNvSpPr/>
          <p:nvPr/>
        </p:nvSpPr>
        <p:spPr>
          <a:xfrm>
            <a:off x="4037624" y="1622969"/>
            <a:ext cx="38100" cy="1108722"/>
          </a:xfrm>
          <a:custGeom>
            <a:rect b="b" l="l" r="r" t="t"/>
            <a:pathLst>
              <a:path extrusionOk="0" h="1108722" w="38100">
                <a:moveTo>
                  <a:pt x="9525" y="9525"/>
                </a:moveTo>
                <a:lnTo>
                  <a:pt x="9525" y="1099197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42"/>
          <p:cNvSpPr/>
          <p:nvPr/>
        </p:nvSpPr>
        <p:spPr>
          <a:xfrm>
            <a:off x="4037624" y="4787563"/>
            <a:ext cx="38100" cy="1157147"/>
          </a:xfrm>
          <a:custGeom>
            <a:rect b="b" l="l" r="r" t="t"/>
            <a:pathLst>
              <a:path extrusionOk="0" h="1157147" w="38100">
                <a:moveTo>
                  <a:pt x="9525" y="9525"/>
                </a:moveTo>
                <a:lnTo>
                  <a:pt x="9525" y="1147622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42"/>
          <p:cNvSpPr/>
          <p:nvPr/>
        </p:nvSpPr>
        <p:spPr>
          <a:xfrm>
            <a:off x="2641765" y="758488"/>
            <a:ext cx="38100" cy="843864"/>
          </a:xfrm>
          <a:custGeom>
            <a:rect b="b" l="l" r="r" t="t"/>
            <a:pathLst>
              <a:path extrusionOk="0" h="843864" w="38100">
                <a:moveTo>
                  <a:pt x="9525" y="9525"/>
                </a:moveTo>
                <a:lnTo>
                  <a:pt x="9525" y="834339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42"/>
          <p:cNvSpPr/>
          <p:nvPr/>
        </p:nvSpPr>
        <p:spPr>
          <a:xfrm>
            <a:off x="2590201" y="1610325"/>
            <a:ext cx="1045972" cy="1141171"/>
          </a:xfrm>
          <a:custGeom>
            <a:rect b="b" l="l" r="r" t="t"/>
            <a:pathLst>
              <a:path extrusionOk="0" h="1141171" w="1045972">
                <a:moveTo>
                  <a:pt x="1036447" y="9525"/>
                </a:moveTo>
                <a:lnTo>
                  <a:pt x="9525" y="1131646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42"/>
          <p:cNvSpPr/>
          <p:nvPr/>
        </p:nvSpPr>
        <p:spPr>
          <a:xfrm>
            <a:off x="4128806" y="758488"/>
            <a:ext cx="324383" cy="697128"/>
          </a:xfrm>
          <a:custGeom>
            <a:rect b="b" l="l" r="r" t="t"/>
            <a:pathLst>
              <a:path extrusionOk="0" h="697128" w="324383">
                <a:moveTo>
                  <a:pt x="9525" y="9525"/>
                </a:moveTo>
                <a:lnTo>
                  <a:pt x="314858" y="687603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42"/>
          <p:cNvSpPr/>
          <p:nvPr/>
        </p:nvSpPr>
        <p:spPr>
          <a:xfrm>
            <a:off x="5319605" y="758488"/>
            <a:ext cx="38100" cy="661454"/>
          </a:xfrm>
          <a:custGeom>
            <a:rect b="b" l="l" r="r" t="t"/>
            <a:pathLst>
              <a:path extrusionOk="0" h="661454" w="38100">
                <a:moveTo>
                  <a:pt x="9525" y="9525"/>
                </a:moveTo>
                <a:lnTo>
                  <a:pt x="9525" y="651929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5" name="Google Shape;405;p42"/>
          <p:cNvGrpSpPr/>
          <p:nvPr/>
        </p:nvGrpSpPr>
        <p:grpSpPr>
          <a:xfrm>
            <a:off x="2000250" y="1449150"/>
            <a:ext cx="237744" cy="256480"/>
            <a:chOff x="2000250" y="1456293"/>
            <a:chExt cx="237744" cy="256480"/>
          </a:xfrm>
        </p:grpSpPr>
        <p:sp>
          <p:nvSpPr>
            <p:cNvPr id="406" name="Google Shape;406;p42"/>
            <p:cNvSpPr/>
            <p:nvPr/>
          </p:nvSpPr>
          <p:spPr>
            <a:xfrm>
              <a:off x="2000250" y="1465661"/>
              <a:ext cx="237744" cy="237744"/>
            </a:xfrm>
            <a:prstGeom prst="ellipse">
              <a:avLst/>
            </a:prstGeom>
            <a:solidFill>
              <a:srgbClr val="0090BD"/>
            </a:solidFill>
            <a:ln cap="flat" cmpd="sng" w="25400">
              <a:solidFill>
                <a:srgbClr val="0090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42"/>
            <p:cNvSpPr txBox="1"/>
            <p:nvPr/>
          </p:nvSpPr>
          <p:spPr>
            <a:xfrm>
              <a:off x="2055002" y="1456293"/>
              <a:ext cx="128240" cy="25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408" name="Google Shape;408;p42"/>
          <p:cNvGrpSpPr/>
          <p:nvPr/>
        </p:nvGrpSpPr>
        <p:grpSpPr>
          <a:xfrm>
            <a:off x="3831429" y="1097761"/>
            <a:ext cx="237744" cy="256480"/>
            <a:chOff x="3831429" y="1097761"/>
            <a:chExt cx="237744" cy="256480"/>
          </a:xfrm>
        </p:grpSpPr>
        <p:sp>
          <p:nvSpPr>
            <p:cNvPr id="409" name="Google Shape;409;p42"/>
            <p:cNvSpPr/>
            <p:nvPr/>
          </p:nvSpPr>
          <p:spPr>
            <a:xfrm>
              <a:off x="3831429" y="1107129"/>
              <a:ext cx="237744" cy="237744"/>
            </a:xfrm>
            <a:prstGeom prst="ellipse">
              <a:avLst/>
            </a:prstGeom>
            <a:solidFill>
              <a:srgbClr val="0090BD"/>
            </a:solidFill>
            <a:ln cap="flat" cmpd="sng" w="25400">
              <a:solidFill>
                <a:srgbClr val="0090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42"/>
            <p:cNvSpPr txBox="1"/>
            <p:nvPr/>
          </p:nvSpPr>
          <p:spPr>
            <a:xfrm>
              <a:off x="3886181" y="1097761"/>
              <a:ext cx="128240" cy="25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1" name="Google Shape;411;p42"/>
          <p:cNvGrpSpPr/>
          <p:nvPr/>
        </p:nvGrpSpPr>
        <p:grpSpPr>
          <a:xfrm>
            <a:off x="4733924" y="1097955"/>
            <a:ext cx="237744" cy="256480"/>
            <a:chOff x="2000250" y="1456293"/>
            <a:chExt cx="237744" cy="256480"/>
          </a:xfrm>
        </p:grpSpPr>
        <p:sp>
          <p:nvSpPr>
            <p:cNvPr id="412" name="Google Shape;412;p42"/>
            <p:cNvSpPr/>
            <p:nvPr/>
          </p:nvSpPr>
          <p:spPr>
            <a:xfrm>
              <a:off x="2000250" y="1465661"/>
              <a:ext cx="237744" cy="237744"/>
            </a:xfrm>
            <a:prstGeom prst="ellipse">
              <a:avLst/>
            </a:prstGeom>
            <a:solidFill>
              <a:srgbClr val="0090BD"/>
            </a:solidFill>
            <a:ln cap="flat" cmpd="sng" w="25400">
              <a:solidFill>
                <a:srgbClr val="0090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42"/>
            <p:cNvSpPr txBox="1"/>
            <p:nvPr/>
          </p:nvSpPr>
          <p:spPr>
            <a:xfrm>
              <a:off x="2055002" y="1456293"/>
              <a:ext cx="128240" cy="25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4" name="Google Shape;414;p42"/>
          <p:cNvGrpSpPr/>
          <p:nvPr/>
        </p:nvGrpSpPr>
        <p:grpSpPr>
          <a:xfrm>
            <a:off x="5591172" y="1551355"/>
            <a:ext cx="237744" cy="256480"/>
            <a:chOff x="2000250" y="1456293"/>
            <a:chExt cx="237744" cy="256480"/>
          </a:xfrm>
        </p:grpSpPr>
        <p:sp>
          <p:nvSpPr>
            <p:cNvPr id="415" name="Google Shape;415;p42"/>
            <p:cNvSpPr/>
            <p:nvPr/>
          </p:nvSpPr>
          <p:spPr>
            <a:xfrm>
              <a:off x="2000250" y="1465661"/>
              <a:ext cx="237744" cy="237744"/>
            </a:xfrm>
            <a:prstGeom prst="ellipse">
              <a:avLst/>
            </a:prstGeom>
            <a:solidFill>
              <a:srgbClr val="0090BD"/>
            </a:solidFill>
            <a:ln cap="flat" cmpd="sng" w="25400">
              <a:solidFill>
                <a:srgbClr val="0090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42"/>
            <p:cNvSpPr txBox="1"/>
            <p:nvPr/>
          </p:nvSpPr>
          <p:spPr>
            <a:xfrm>
              <a:off x="2055002" y="1456293"/>
              <a:ext cx="128240" cy="25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1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42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three types of pigments in chloroplasts: 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Chlorophyll</a:t>
            </a:r>
            <a:r>
              <a:rPr b="1" i="1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</a:t>
            </a:r>
            <a:r>
              <a:rPr b="0" i="1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key 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light-capturing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pigment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Chlorophyll</a:t>
            </a:r>
            <a:r>
              <a:rPr b="1" i="1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b</a:t>
            </a:r>
            <a:r>
              <a:rPr b="0" i="1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accessory pigment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Carotenoids (類胡蘿蔔素), a separate group of accessory pigments</a:t>
            </a:r>
            <a:endParaRPr/>
          </a:p>
        </p:txBody>
      </p:sp>
      <p:sp>
        <p:nvSpPr>
          <p:cNvPr id="423" name="Google Shape;423;p4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absorption spectrum of chlorophyll </a:t>
            </a: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suggests that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violet-blue and red light work best for photosynthesis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action spectrum (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作用光譜) profiles the relative effectiveness of different wavelengths of radiation in driving a process</a:t>
            </a:r>
            <a:endParaRPr/>
          </a:p>
        </p:txBody>
      </p:sp>
      <p:sp>
        <p:nvSpPr>
          <p:cNvPr id="429" name="Google Shape;429;p4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p45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3224784" y="213360"/>
            <a:ext cx="3938016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45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11.10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45"/>
          <p:cNvSpPr txBox="1"/>
          <p:nvPr/>
        </p:nvSpPr>
        <p:spPr>
          <a:xfrm rot="-5400000">
            <a:off x="2710003" y="769416"/>
            <a:ext cx="1612621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Absorption</a:t>
            </a:r>
            <a:endParaRPr/>
          </a:p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light by chloroplast</a:t>
            </a:r>
            <a:endParaRPr/>
          </a:p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pigments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45"/>
          <p:cNvSpPr txBox="1"/>
          <p:nvPr/>
        </p:nvSpPr>
        <p:spPr>
          <a:xfrm rot="-5400000">
            <a:off x="2661987" y="3033210"/>
            <a:ext cx="1702389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Rate of photosynthesis</a:t>
            </a:r>
            <a:endParaRPr/>
          </a:p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(measured by O</a:t>
            </a:r>
            <a:r>
              <a:rPr b="1" baseline="-2500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release)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45"/>
          <p:cNvSpPr txBox="1"/>
          <p:nvPr/>
        </p:nvSpPr>
        <p:spPr>
          <a:xfrm>
            <a:off x="3886701" y="255251"/>
            <a:ext cx="5482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Chloro-</a:t>
            </a:r>
            <a:endParaRPr/>
          </a:p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phyll </a:t>
            </a:r>
            <a:r>
              <a:rPr b="1" i="1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1" i="1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45"/>
          <p:cNvSpPr txBox="1"/>
          <p:nvPr/>
        </p:nvSpPr>
        <p:spPr>
          <a:xfrm>
            <a:off x="4771728" y="463213"/>
            <a:ext cx="995465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Chlorophyll </a:t>
            </a:r>
            <a:r>
              <a:rPr b="1" i="1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40" name="Google Shape;440;p45"/>
          <p:cNvSpPr txBox="1"/>
          <p:nvPr/>
        </p:nvSpPr>
        <p:spPr>
          <a:xfrm>
            <a:off x="5087641" y="966451"/>
            <a:ext cx="897682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Carotenoids</a:t>
            </a:r>
            <a:endParaRPr/>
          </a:p>
        </p:txBody>
      </p:sp>
      <p:sp>
        <p:nvSpPr>
          <p:cNvPr id="441" name="Google Shape;441;p45"/>
          <p:cNvSpPr txBox="1"/>
          <p:nvPr/>
        </p:nvSpPr>
        <p:spPr>
          <a:xfrm>
            <a:off x="3887491" y="1657013"/>
            <a:ext cx="25487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400</a:t>
            </a:r>
            <a:endParaRPr/>
          </a:p>
        </p:txBody>
      </p:sp>
      <p:sp>
        <p:nvSpPr>
          <p:cNvPr id="442" name="Google Shape;442;p45"/>
          <p:cNvSpPr txBox="1"/>
          <p:nvPr/>
        </p:nvSpPr>
        <p:spPr>
          <a:xfrm>
            <a:off x="4835228" y="1657013"/>
            <a:ext cx="25487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500</a:t>
            </a:r>
            <a:endParaRPr/>
          </a:p>
        </p:txBody>
      </p:sp>
      <p:sp>
        <p:nvSpPr>
          <p:cNvPr id="443" name="Google Shape;443;p45"/>
          <p:cNvSpPr txBox="1"/>
          <p:nvPr/>
        </p:nvSpPr>
        <p:spPr>
          <a:xfrm>
            <a:off x="5816303" y="1657013"/>
            <a:ext cx="25487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600</a:t>
            </a:r>
            <a:endParaRPr/>
          </a:p>
        </p:txBody>
      </p:sp>
      <p:sp>
        <p:nvSpPr>
          <p:cNvPr id="444" name="Google Shape;444;p45"/>
          <p:cNvSpPr txBox="1"/>
          <p:nvPr/>
        </p:nvSpPr>
        <p:spPr>
          <a:xfrm>
            <a:off x="4787603" y="1866563"/>
            <a:ext cx="1794466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Wavelength of light (nm)</a:t>
            </a:r>
            <a:endParaRPr/>
          </a:p>
        </p:txBody>
      </p:sp>
      <p:sp>
        <p:nvSpPr>
          <p:cNvPr id="445" name="Google Shape;445;p45"/>
          <p:cNvSpPr txBox="1"/>
          <p:nvPr/>
        </p:nvSpPr>
        <p:spPr>
          <a:xfrm>
            <a:off x="6784678" y="1657013"/>
            <a:ext cx="25487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700</a:t>
            </a:r>
            <a:endParaRPr/>
          </a:p>
        </p:txBody>
      </p:sp>
      <p:sp>
        <p:nvSpPr>
          <p:cNvPr id="446" name="Google Shape;446;p45"/>
          <p:cNvSpPr txBox="1"/>
          <p:nvPr/>
        </p:nvSpPr>
        <p:spPr>
          <a:xfrm>
            <a:off x="3257253" y="2065001"/>
            <a:ext cx="1635769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Absorption spectra</a:t>
            </a:r>
            <a:endParaRPr/>
          </a:p>
        </p:txBody>
      </p:sp>
      <p:sp>
        <p:nvSpPr>
          <p:cNvPr id="447" name="Google Shape;447;p45"/>
          <p:cNvSpPr txBox="1"/>
          <p:nvPr/>
        </p:nvSpPr>
        <p:spPr>
          <a:xfrm>
            <a:off x="4816178" y="3901738"/>
            <a:ext cx="25487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500</a:t>
            </a:r>
            <a:endParaRPr/>
          </a:p>
        </p:txBody>
      </p:sp>
      <p:sp>
        <p:nvSpPr>
          <p:cNvPr id="448" name="Google Shape;448;p45"/>
          <p:cNvSpPr txBox="1"/>
          <p:nvPr/>
        </p:nvSpPr>
        <p:spPr>
          <a:xfrm>
            <a:off x="5776616" y="3901738"/>
            <a:ext cx="25487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600</a:t>
            </a:r>
            <a:endParaRPr/>
          </a:p>
        </p:txBody>
      </p:sp>
      <p:sp>
        <p:nvSpPr>
          <p:cNvPr id="449" name="Google Shape;449;p45"/>
          <p:cNvSpPr txBox="1"/>
          <p:nvPr/>
        </p:nvSpPr>
        <p:spPr>
          <a:xfrm>
            <a:off x="6757691" y="3901738"/>
            <a:ext cx="25487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700</a:t>
            </a:r>
            <a:endParaRPr/>
          </a:p>
        </p:txBody>
      </p:sp>
      <p:sp>
        <p:nvSpPr>
          <p:cNvPr id="450" name="Google Shape;450;p45"/>
          <p:cNvSpPr txBox="1"/>
          <p:nvPr/>
        </p:nvSpPr>
        <p:spPr>
          <a:xfrm>
            <a:off x="3257253" y="4209713"/>
            <a:ext cx="1448217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Action spectrum</a:t>
            </a:r>
            <a:endParaRPr/>
          </a:p>
        </p:txBody>
      </p:sp>
      <p:sp>
        <p:nvSpPr>
          <p:cNvPr id="451" name="Google Shape;451;p45"/>
          <p:cNvSpPr txBox="1"/>
          <p:nvPr/>
        </p:nvSpPr>
        <p:spPr>
          <a:xfrm>
            <a:off x="5186066" y="4592301"/>
            <a:ext cx="1203856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Aerobic bacteria</a:t>
            </a:r>
            <a:endParaRPr/>
          </a:p>
        </p:txBody>
      </p:sp>
      <p:sp>
        <p:nvSpPr>
          <p:cNvPr id="452" name="Google Shape;452;p45"/>
          <p:cNvSpPr txBox="1"/>
          <p:nvPr/>
        </p:nvSpPr>
        <p:spPr>
          <a:xfrm>
            <a:off x="5042394" y="4775657"/>
            <a:ext cx="117339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Filament of alga</a:t>
            </a:r>
            <a:endParaRPr/>
          </a:p>
        </p:txBody>
      </p:sp>
      <p:sp>
        <p:nvSpPr>
          <p:cNvPr id="453" name="Google Shape;453;p45"/>
          <p:cNvSpPr txBox="1"/>
          <p:nvPr/>
        </p:nvSpPr>
        <p:spPr>
          <a:xfrm>
            <a:off x="3862886" y="5631320"/>
            <a:ext cx="25487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400</a:t>
            </a:r>
            <a:endParaRPr/>
          </a:p>
        </p:txBody>
      </p:sp>
      <p:sp>
        <p:nvSpPr>
          <p:cNvPr id="454" name="Google Shape;454;p45"/>
          <p:cNvSpPr txBox="1"/>
          <p:nvPr/>
        </p:nvSpPr>
        <p:spPr>
          <a:xfrm>
            <a:off x="4820148" y="5631320"/>
            <a:ext cx="25487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500</a:t>
            </a:r>
            <a:endParaRPr/>
          </a:p>
        </p:txBody>
      </p:sp>
      <p:sp>
        <p:nvSpPr>
          <p:cNvPr id="455" name="Google Shape;455;p45"/>
          <p:cNvSpPr txBox="1"/>
          <p:nvPr/>
        </p:nvSpPr>
        <p:spPr>
          <a:xfrm>
            <a:off x="5804398" y="5631320"/>
            <a:ext cx="25487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600</a:t>
            </a:r>
            <a:endParaRPr/>
          </a:p>
        </p:txBody>
      </p:sp>
      <p:sp>
        <p:nvSpPr>
          <p:cNvPr id="456" name="Google Shape;456;p45"/>
          <p:cNvSpPr txBox="1"/>
          <p:nvPr/>
        </p:nvSpPr>
        <p:spPr>
          <a:xfrm>
            <a:off x="6777536" y="5631320"/>
            <a:ext cx="25487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700</a:t>
            </a:r>
            <a:endParaRPr/>
          </a:p>
        </p:txBody>
      </p:sp>
      <p:sp>
        <p:nvSpPr>
          <p:cNvPr id="457" name="Google Shape;457;p45"/>
          <p:cNvSpPr txBox="1"/>
          <p:nvPr/>
        </p:nvSpPr>
        <p:spPr>
          <a:xfrm>
            <a:off x="3257253" y="5894051"/>
            <a:ext cx="204613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(c) Engelmann’s experiment</a:t>
            </a:r>
            <a:endParaRPr/>
          </a:p>
        </p:txBody>
      </p:sp>
      <p:sp>
        <p:nvSpPr>
          <p:cNvPr id="458" name="Google Shape;458;p45"/>
          <p:cNvSpPr txBox="1"/>
          <p:nvPr/>
        </p:nvSpPr>
        <p:spPr>
          <a:xfrm>
            <a:off x="3257253" y="6149638"/>
            <a:ext cx="35971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from T. W. Engelmann, </a:t>
            </a:r>
            <a:r>
              <a:rPr b="1" i="1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Bacterium photometricum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Ein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Beitrag zur vergleichenden Physiologie des Licht-und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Farbensinnes, </a:t>
            </a:r>
            <a:r>
              <a:rPr b="1" i="1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Archiv. für Physiologie </a:t>
            </a: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30:95–124 (1883).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45"/>
          <p:cNvSpPr txBox="1"/>
          <p:nvPr/>
        </p:nvSpPr>
        <p:spPr>
          <a:xfrm>
            <a:off x="3850981" y="3896976"/>
            <a:ext cx="25487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400</a:t>
            </a:r>
            <a:endParaRPr/>
          </a:p>
        </p:txBody>
      </p:sp>
      <p:sp>
        <p:nvSpPr>
          <p:cNvPr id="460" name="Google Shape;460;p45"/>
          <p:cNvSpPr/>
          <p:nvPr/>
        </p:nvSpPr>
        <p:spPr>
          <a:xfrm>
            <a:off x="4112310" y="639870"/>
            <a:ext cx="113106" cy="156108"/>
          </a:xfrm>
          <a:custGeom>
            <a:rect b="b" l="l" r="r" t="t"/>
            <a:pathLst>
              <a:path extrusionOk="0" h="156108" w="113106">
                <a:moveTo>
                  <a:pt x="6350" y="6350"/>
                </a:moveTo>
                <a:lnTo>
                  <a:pt x="106756" y="149758"/>
                </a:lnTo>
              </a:path>
            </a:pathLst>
          </a:custGeom>
          <a:noFill/>
          <a:ln cap="flat" cmpd="sng" w="1270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45"/>
          <p:cNvSpPr/>
          <p:nvPr/>
        </p:nvSpPr>
        <p:spPr>
          <a:xfrm>
            <a:off x="4600206" y="556093"/>
            <a:ext cx="148691" cy="25400"/>
          </a:xfrm>
          <a:custGeom>
            <a:rect b="b" l="l" r="r" t="t"/>
            <a:pathLst>
              <a:path extrusionOk="0" h="25400" w="148691">
                <a:moveTo>
                  <a:pt x="142341" y="6350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45"/>
          <p:cNvSpPr/>
          <p:nvPr/>
        </p:nvSpPr>
        <p:spPr>
          <a:xfrm>
            <a:off x="4946350" y="1062734"/>
            <a:ext cx="118275" cy="25400"/>
          </a:xfrm>
          <a:custGeom>
            <a:rect b="b" l="l" r="r" t="t"/>
            <a:pathLst>
              <a:path extrusionOk="0" h="25400" w="118275">
                <a:moveTo>
                  <a:pt x="111925" y="6350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45"/>
          <p:cNvSpPr/>
          <p:nvPr/>
        </p:nvSpPr>
        <p:spPr>
          <a:xfrm>
            <a:off x="4521240" y="4678284"/>
            <a:ext cx="648614" cy="206629"/>
          </a:xfrm>
          <a:custGeom>
            <a:rect b="b" l="l" r="r" t="t"/>
            <a:pathLst>
              <a:path extrusionOk="0" h="206629" w="648614">
                <a:moveTo>
                  <a:pt x="12700" y="193929"/>
                </a:moveTo>
                <a:lnTo>
                  <a:pt x="635914" y="12700"/>
                </a:lnTo>
              </a:path>
            </a:pathLst>
          </a:cu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45"/>
          <p:cNvSpPr/>
          <p:nvPr/>
        </p:nvSpPr>
        <p:spPr>
          <a:xfrm>
            <a:off x="5323083" y="4959031"/>
            <a:ext cx="129933" cy="299542"/>
          </a:xfrm>
          <a:custGeom>
            <a:rect b="b" l="l" r="r" t="t"/>
            <a:pathLst>
              <a:path extrusionOk="0" h="299542" w="129933">
                <a:moveTo>
                  <a:pt x="117233" y="12700"/>
                </a:moveTo>
                <a:lnTo>
                  <a:pt x="12700" y="286842"/>
                </a:lnTo>
              </a:path>
            </a:pathLst>
          </a:cu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45"/>
          <p:cNvSpPr/>
          <p:nvPr/>
        </p:nvSpPr>
        <p:spPr>
          <a:xfrm>
            <a:off x="4527590" y="4684634"/>
            <a:ext cx="635914" cy="193929"/>
          </a:xfrm>
          <a:custGeom>
            <a:rect b="b" l="l" r="r" t="t"/>
            <a:pathLst>
              <a:path extrusionOk="0" h="193929" w="635914">
                <a:moveTo>
                  <a:pt x="6350" y="187579"/>
                </a:moveTo>
                <a:lnTo>
                  <a:pt x="629564" y="6350"/>
                </a:lnTo>
              </a:path>
            </a:pathLst>
          </a:custGeom>
          <a:noFill/>
          <a:ln cap="flat" cmpd="sng" w="1270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45"/>
          <p:cNvSpPr/>
          <p:nvPr/>
        </p:nvSpPr>
        <p:spPr>
          <a:xfrm>
            <a:off x="5329433" y="4965381"/>
            <a:ext cx="117233" cy="286842"/>
          </a:xfrm>
          <a:custGeom>
            <a:rect b="b" l="l" r="r" t="t"/>
            <a:pathLst>
              <a:path extrusionOk="0" h="286842" w="117233">
                <a:moveTo>
                  <a:pt x="110883" y="6350"/>
                </a:moveTo>
                <a:lnTo>
                  <a:pt x="6350" y="280492"/>
                </a:lnTo>
              </a:path>
            </a:pathLst>
          </a:custGeom>
          <a:noFill/>
          <a:ln cap="flat" cmpd="sng" w="1270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45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45"/>
          <p:cNvSpPr txBox="1"/>
          <p:nvPr/>
        </p:nvSpPr>
        <p:spPr>
          <a:xfrm>
            <a:off x="66575" y="255251"/>
            <a:ext cx="284321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wavelengths of light are most effective in driving photosynthesis?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action spectrum of photosynthesis was first demonstrated in 1883 by Theodor W. Engelmann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his experiment, he exposed different segments of a filamentous alga to different wavelengths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Areas receiving wavelengths favorable to photosynthesis produced excess O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 used the growth of aerobic bacteria clustered along the alga as a measure of O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production</a:t>
            </a:r>
            <a:endParaRPr/>
          </a:p>
        </p:txBody>
      </p:sp>
      <p:sp>
        <p:nvSpPr>
          <p:cNvPr id="474" name="Google Shape;474;p4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7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action spectrum for photosynthesis is broader than the absorption spectrum of chlorophyll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Accessory pigments, such as chlorophyll </a:t>
            </a: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broaden the spectrum used for photosynthesis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difference in the absorption spectrum between chlorophyll </a:t>
            </a: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due to a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slight structural difference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between the pigment molecules </a:t>
            </a:r>
            <a:endParaRPr/>
          </a:p>
        </p:txBody>
      </p:sp>
      <p:sp>
        <p:nvSpPr>
          <p:cNvPr id="480" name="Google Shape;480;p4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Google Shape;485;p48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1655064" y="213360"/>
            <a:ext cx="5833872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4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11.11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48"/>
          <p:cNvSpPr txBox="1"/>
          <p:nvPr/>
        </p:nvSpPr>
        <p:spPr>
          <a:xfrm>
            <a:off x="4952538" y="1233989"/>
            <a:ext cx="2192908" cy="12824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Porphyrin ring: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light-absorbing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“head” of molecule;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note </a:t>
            </a: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magnesium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atom at center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48"/>
          <p:cNvSpPr txBox="1"/>
          <p:nvPr/>
        </p:nvSpPr>
        <p:spPr>
          <a:xfrm>
            <a:off x="4536614" y="5121777"/>
            <a:ext cx="2949525" cy="15388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Hydrocarbon tail: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interacts with hydrophobic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regions of proteins inside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thylakoid membranes of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chloroplasts; H atoms not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shown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48"/>
          <p:cNvSpPr txBox="1"/>
          <p:nvPr/>
        </p:nvSpPr>
        <p:spPr>
          <a:xfrm>
            <a:off x="4880308" y="287681"/>
            <a:ext cx="1633460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b="1" baseline="-25000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in chlorophyll </a:t>
            </a:r>
            <a:r>
              <a:rPr b="1" i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490" name="Google Shape;490;p48"/>
          <p:cNvSpPr txBox="1"/>
          <p:nvPr/>
        </p:nvSpPr>
        <p:spPr>
          <a:xfrm>
            <a:off x="4880308" y="532156"/>
            <a:ext cx="1663917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CHO in chlorophyll </a:t>
            </a:r>
            <a:r>
              <a:rPr b="1" i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491" name="Google Shape;491;p48"/>
          <p:cNvSpPr txBox="1"/>
          <p:nvPr/>
        </p:nvSpPr>
        <p:spPr>
          <a:xfrm>
            <a:off x="3556333" y="914743"/>
            <a:ext cx="302968" cy="2000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b="1" baseline="-25000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492" name="Google Shape;492;p48"/>
          <p:cNvSpPr/>
          <p:nvPr/>
        </p:nvSpPr>
        <p:spPr>
          <a:xfrm>
            <a:off x="3906854" y="532156"/>
            <a:ext cx="896162" cy="507453"/>
          </a:xfrm>
          <a:custGeom>
            <a:rect b="b" l="l" r="r" t="t"/>
            <a:pathLst>
              <a:path extrusionOk="0" h="507453" w="896162">
                <a:moveTo>
                  <a:pt x="6350" y="501103"/>
                </a:moveTo>
                <a:lnTo>
                  <a:pt x="889812" y="6350"/>
                </a:lnTo>
              </a:path>
            </a:pathLst>
          </a:custGeom>
          <a:noFill/>
          <a:ln cap="flat" cmpd="sng" w="1270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48"/>
          <p:cNvSpPr/>
          <p:nvPr/>
        </p:nvSpPr>
        <p:spPr>
          <a:xfrm>
            <a:off x="4225841" y="3921554"/>
            <a:ext cx="178066" cy="2680068"/>
          </a:xfrm>
          <a:custGeom>
            <a:rect b="b" l="l" r="r" t="t"/>
            <a:pathLst>
              <a:path extrusionOk="0" h="2680068" w="178066">
                <a:moveTo>
                  <a:pt x="9525" y="9525"/>
                </a:moveTo>
                <a:cubicBezTo>
                  <a:pt x="9525" y="9525"/>
                  <a:pt x="104952" y="17488"/>
                  <a:pt x="104952" y="73139"/>
                </a:cubicBezTo>
                <a:lnTo>
                  <a:pt x="104952" y="1238212"/>
                </a:lnTo>
                <a:cubicBezTo>
                  <a:pt x="104952" y="1281925"/>
                  <a:pt x="168541" y="1313751"/>
                  <a:pt x="168541" y="1313751"/>
                </a:cubicBezTo>
                <a:cubicBezTo>
                  <a:pt x="168541" y="1313751"/>
                  <a:pt x="104952" y="1345552"/>
                  <a:pt x="104952" y="1389278"/>
                </a:cubicBezTo>
                <a:lnTo>
                  <a:pt x="104952" y="2606941"/>
                </a:lnTo>
                <a:cubicBezTo>
                  <a:pt x="104952" y="2662605"/>
                  <a:pt x="9525" y="2670543"/>
                  <a:pt x="9525" y="2670543"/>
                </a:cubicBezTo>
              </a:path>
            </a:pathLst>
          </a:custGeom>
          <a:noFill/>
          <a:ln cap="flat" cmpd="sng" w="1270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48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48"/>
          <p:cNvSpPr txBox="1"/>
          <p:nvPr/>
        </p:nvSpPr>
        <p:spPr>
          <a:xfrm>
            <a:off x="4952538" y="3018169"/>
            <a:ext cx="40386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Structure of chlorophyll molecules in chloroplasts of plants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Accessory pigments called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carotenoids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may broaden the spectrum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colors that drive photosynthesis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carotenoids function in photoprotection; they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absorb excessive light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would damage chlorophyll or react with oxygen</a:t>
            </a:r>
            <a:endParaRPr/>
          </a:p>
        </p:txBody>
      </p:sp>
      <p:sp>
        <p:nvSpPr>
          <p:cNvPr id="501" name="Google Shape;501;p4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50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Excitation of Chlorophyll by Light</a:t>
            </a:r>
            <a:endParaRPr/>
          </a:p>
        </p:txBody>
      </p:sp>
      <p:sp>
        <p:nvSpPr>
          <p:cNvPr id="508" name="Google Shape;508;p5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a pigment absorbs light, it goes from a ground state to an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excited state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which is unstable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excited electrons fall back to the ground state,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excess energy is released as heat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isolation, some pigments also emit light, an afterglow called fluorescence</a:t>
            </a:r>
            <a:endParaRPr/>
          </a:p>
        </p:txBody>
      </p:sp>
      <p:sp>
        <p:nvSpPr>
          <p:cNvPr id="509" name="Google Shape;509;p5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51"/>
          <p:cNvPicPr preferRelativeResize="0"/>
          <p:nvPr/>
        </p:nvPicPr>
        <p:blipFill rotWithShape="1">
          <a:blip r:embed="rId3">
            <a:alphaModFix/>
          </a:blip>
          <a:srcRect b="2903" l="0" r="0" t="0"/>
          <a:stretch/>
        </p:blipFill>
        <p:spPr>
          <a:xfrm>
            <a:off x="298704" y="880872"/>
            <a:ext cx="8546592" cy="5096256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51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11.12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51"/>
          <p:cNvSpPr txBox="1"/>
          <p:nvPr/>
        </p:nvSpPr>
        <p:spPr>
          <a:xfrm>
            <a:off x="2828746" y="1453726"/>
            <a:ext cx="20518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 b="1" baseline="30000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7" name="Google Shape;517;p51"/>
          <p:cNvSpPr txBox="1"/>
          <p:nvPr/>
        </p:nvSpPr>
        <p:spPr>
          <a:xfrm>
            <a:off x="3926499" y="1271164"/>
            <a:ext cx="820738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Excited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51"/>
          <p:cNvSpPr txBox="1"/>
          <p:nvPr/>
        </p:nvSpPr>
        <p:spPr>
          <a:xfrm>
            <a:off x="4845662" y="2285576"/>
            <a:ext cx="500137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Heat</a:t>
            </a:r>
            <a:endParaRPr/>
          </a:p>
        </p:txBody>
      </p:sp>
      <p:sp>
        <p:nvSpPr>
          <p:cNvPr id="519" name="Google Shape;519;p51"/>
          <p:cNvSpPr txBox="1"/>
          <p:nvPr/>
        </p:nvSpPr>
        <p:spPr>
          <a:xfrm rot="-5400000">
            <a:off x="-579550" y="2911225"/>
            <a:ext cx="202619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 of electron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51"/>
          <p:cNvSpPr txBox="1"/>
          <p:nvPr/>
        </p:nvSpPr>
        <p:spPr>
          <a:xfrm>
            <a:off x="1129324" y="4258046"/>
            <a:ext cx="79508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Photon</a:t>
            </a:r>
            <a:endParaRPr/>
          </a:p>
        </p:txBody>
      </p:sp>
      <p:sp>
        <p:nvSpPr>
          <p:cNvPr id="521" name="Google Shape;521;p51"/>
          <p:cNvSpPr txBox="1"/>
          <p:nvPr/>
        </p:nvSpPr>
        <p:spPr>
          <a:xfrm>
            <a:off x="2323118" y="4554910"/>
            <a:ext cx="1282402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Chlorophyll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molecule</a:t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51"/>
          <p:cNvSpPr txBox="1"/>
          <p:nvPr/>
        </p:nvSpPr>
        <p:spPr>
          <a:xfrm>
            <a:off x="4274161" y="3803226"/>
            <a:ext cx="1577355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Photon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(fluorescence)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51"/>
          <p:cNvSpPr txBox="1"/>
          <p:nvPr/>
        </p:nvSpPr>
        <p:spPr>
          <a:xfrm>
            <a:off x="4005874" y="4382664"/>
            <a:ext cx="833562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Ground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51"/>
          <p:cNvSpPr txBox="1"/>
          <p:nvPr/>
        </p:nvSpPr>
        <p:spPr>
          <a:xfrm>
            <a:off x="327636" y="5685209"/>
            <a:ext cx="503984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Excitation of isolated chlorophyll molecule</a:t>
            </a:r>
            <a:endParaRPr/>
          </a:p>
        </p:txBody>
      </p:sp>
      <p:sp>
        <p:nvSpPr>
          <p:cNvPr id="525" name="Google Shape;525;p51"/>
          <p:cNvSpPr txBox="1"/>
          <p:nvPr/>
        </p:nvSpPr>
        <p:spPr>
          <a:xfrm>
            <a:off x="6029936" y="5675683"/>
            <a:ext cx="184665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Fluorescence</a:t>
            </a:r>
            <a:endParaRPr/>
          </a:p>
        </p:txBody>
      </p:sp>
      <p:sp>
        <p:nvSpPr>
          <p:cNvPr id="526" name="Google Shape;526;p51"/>
          <p:cNvSpPr/>
          <p:nvPr/>
        </p:nvSpPr>
        <p:spPr>
          <a:xfrm>
            <a:off x="2957940" y="1392438"/>
            <a:ext cx="962266" cy="38100"/>
          </a:xfrm>
          <a:custGeom>
            <a:rect b="b" l="l" r="r" t="t"/>
            <a:pathLst>
              <a:path extrusionOk="0" h="38100" w="962266">
                <a:moveTo>
                  <a:pt x="9525" y="9525"/>
                </a:moveTo>
                <a:lnTo>
                  <a:pt x="952741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51"/>
          <p:cNvSpPr/>
          <p:nvPr/>
        </p:nvSpPr>
        <p:spPr>
          <a:xfrm>
            <a:off x="3064054" y="4505005"/>
            <a:ext cx="919022" cy="38100"/>
          </a:xfrm>
          <a:custGeom>
            <a:rect b="b" l="l" r="r" t="t"/>
            <a:pathLst>
              <a:path extrusionOk="0" h="38100" w="919022">
                <a:moveTo>
                  <a:pt x="9525" y="9525"/>
                </a:moveTo>
                <a:lnTo>
                  <a:pt x="909497" y="95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51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51"/>
          <p:cNvSpPr txBox="1"/>
          <p:nvPr/>
        </p:nvSpPr>
        <p:spPr>
          <a:xfrm>
            <a:off x="1260355" y="182472"/>
            <a:ext cx="6324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Excitation of isolated chlorophyll by light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11.1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8704" y="1133856"/>
            <a:ext cx="8546592" cy="496214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298704" y="312003"/>
            <a:ext cx="854659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does sunlight help build the trunk, branches, and leaves of this broadleaf tree?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52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Photosystem: A Reaction-Center Complex Associated with Light-Harvesting Complexes</a:t>
            </a:r>
            <a:endParaRPr/>
          </a:p>
        </p:txBody>
      </p:sp>
      <p:sp>
        <p:nvSpPr>
          <p:cNvPr id="535" name="Google Shape;535;p5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photosystem 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光系統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consists of a reaction-center complex surrounded by light-harvesting complexes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reaction-center complex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an association of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proteins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holding a special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pair of chlorophyll </a:t>
            </a:r>
            <a:r>
              <a:rPr b="0" i="1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molecules and a primary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electron acceptor</a:t>
            </a:r>
            <a:endParaRPr/>
          </a:p>
          <a:p>
            <a:pPr indent="-1696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5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light-harvesting complex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consists of pigment molecules bound to proteins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Light-harvesting complexes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transfer the energy of photons to the chlorophyll </a:t>
            </a:r>
            <a:r>
              <a:rPr b="0" i="1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molecules in the reaction-center complex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chlorophyll </a:t>
            </a: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molecules are special because they can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transfer an excited electron to a different molecule</a:t>
            </a:r>
            <a:endParaRPr/>
          </a:p>
        </p:txBody>
      </p:sp>
      <p:sp>
        <p:nvSpPr>
          <p:cNvPr id="542" name="Google Shape;542;p5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5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primary electron acceptor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reaction center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accepts excited electrons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is reduced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a result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Solar-powered transfer of an electron from a chlorophyll </a:t>
            </a: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molecule to the primary electron acceptor is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first step of the light reactions</a:t>
            </a:r>
            <a:endParaRPr/>
          </a:p>
        </p:txBody>
      </p:sp>
      <p:sp>
        <p:nvSpPr>
          <p:cNvPr id="548" name="Google Shape;548;p5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55"/>
          <p:cNvPicPr preferRelativeResize="0"/>
          <p:nvPr/>
        </p:nvPicPr>
        <p:blipFill rotWithShape="1">
          <a:blip r:embed="rId3">
            <a:alphaModFix/>
          </a:blip>
          <a:srcRect b="3097" l="0" r="0" t="0"/>
          <a:stretch/>
        </p:blipFill>
        <p:spPr>
          <a:xfrm>
            <a:off x="298704" y="1045464"/>
            <a:ext cx="8546592" cy="4767072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55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11.13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55"/>
          <p:cNvSpPr txBox="1"/>
          <p:nvPr/>
        </p:nvSpPr>
        <p:spPr>
          <a:xfrm>
            <a:off x="7742286" y="5094414"/>
            <a:ext cx="1046761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THYLAKOID</a:t>
            </a:r>
            <a:endParaRPr/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55"/>
          <p:cNvSpPr txBox="1"/>
          <p:nvPr/>
        </p:nvSpPr>
        <p:spPr>
          <a:xfrm>
            <a:off x="4921170" y="4846962"/>
            <a:ext cx="743793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  <a:endParaRPr/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subunits</a:t>
            </a:r>
            <a:endParaRPr/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(purple)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55"/>
          <p:cNvSpPr txBox="1"/>
          <p:nvPr/>
        </p:nvSpPr>
        <p:spPr>
          <a:xfrm>
            <a:off x="4574381" y="5535864"/>
            <a:ext cx="2603277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Structure of a photosystem</a:t>
            </a:r>
            <a:endParaRPr/>
          </a:p>
        </p:txBody>
      </p:sp>
      <p:sp>
        <p:nvSpPr>
          <p:cNvPr id="558" name="Google Shape;558;p55"/>
          <p:cNvSpPr txBox="1"/>
          <p:nvPr/>
        </p:nvSpPr>
        <p:spPr>
          <a:xfrm>
            <a:off x="5362780" y="3137652"/>
            <a:ext cx="1649491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Chlorophyll (green)</a:t>
            </a:r>
            <a:endParaRPr/>
          </a:p>
        </p:txBody>
      </p:sp>
      <p:sp>
        <p:nvSpPr>
          <p:cNvPr id="559" name="Google Shape;559;p55"/>
          <p:cNvSpPr txBox="1"/>
          <p:nvPr/>
        </p:nvSpPr>
        <p:spPr>
          <a:xfrm>
            <a:off x="8025876" y="3165873"/>
            <a:ext cx="777457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STROMA</a:t>
            </a:r>
            <a:endParaRPr/>
          </a:p>
        </p:txBody>
      </p:sp>
      <p:sp>
        <p:nvSpPr>
          <p:cNvPr id="560" name="Google Shape;560;p55"/>
          <p:cNvSpPr txBox="1"/>
          <p:nvPr/>
        </p:nvSpPr>
        <p:spPr>
          <a:xfrm rot="-5400000">
            <a:off x="3755500" y="3911284"/>
            <a:ext cx="1790555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Thylakoid membrane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55"/>
          <p:cNvSpPr txBox="1"/>
          <p:nvPr/>
        </p:nvSpPr>
        <p:spPr>
          <a:xfrm>
            <a:off x="1572533" y="1500168"/>
            <a:ext cx="924933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Light-</a:t>
            </a:r>
            <a:endParaRPr/>
          </a:p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harvesting</a:t>
            </a:r>
            <a:endParaRPr/>
          </a:p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complexes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55"/>
          <p:cNvSpPr txBox="1"/>
          <p:nvPr/>
        </p:nvSpPr>
        <p:spPr>
          <a:xfrm>
            <a:off x="2591058" y="1500166"/>
            <a:ext cx="814325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Reaction-</a:t>
            </a:r>
            <a:endParaRPr/>
          </a:p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center</a:t>
            </a:r>
            <a:endParaRPr/>
          </a:p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complex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55"/>
          <p:cNvSpPr txBox="1"/>
          <p:nvPr/>
        </p:nvSpPr>
        <p:spPr>
          <a:xfrm>
            <a:off x="3660670" y="1709718"/>
            <a:ext cx="745397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</a:t>
            </a:r>
            <a:endParaRPr/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electron</a:t>
            </a:r>
            <a:endParaRPr/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acceptor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55"/>
          <p:cNvSpPr txBox="1"/>
          <p:nvPr/>
        </p:nvSpPr>
        <p:spPr>
          <a:xfrm>
            <a:off x="2066835" y="1208012"/>
            <a:ext cx="112370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Photosystem</a:t>
            </a:r>
            <a:endParaRPr/>
          </a:p>
        </p:txBody>
      </p:sp>
      <p:sp>
        <p:nvSpPr>
          <p:cNvPr id="565" name="Google Shape;565;p55"/>
          <p:cNvSpPr txBox="1"/>
          <p:nvPr/>
        </p:nvSpPr>
        <p:spPr>
          <a:xfrm>
            <a:off x="756363" y="1541427"/>
            <a:ext cx="615553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Photon</a:t>
            </a:r>
            <a:endParaRPr/>
          </a:p>
        </p:txBody>
      </p:sp>
      <p:sp>
        <p:nvSpPr>
          <p:cNvPr id="566" name="Google Shape;566;p55"/>
          <p:cNvSpPr txBox="1"/>
          <p:nvPr/>
        </p:nvSpPr>
        <p:spPr>
          <a:xfrm>
            <a:off x="3630353" y="1208012"/>
            <a:ext cx="777457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STROMA</a:t>
            </a:r>
            <a:endParaRPr/>
          </a:p>
        </p:txBody>
      </p:sp>
      <p:sp>
        <p:nvSpPr>
          <p:cNvPr id="567" name="Google Shape;567;p55"/>
          <p:cNvSpPr txBox="1"/>
          <p:nvPr/>
        </p:nvSpPr>
        <p:spPr>
          <a:xfrm>
            <a:off x="692738" y="4560468"/>
            <a:ext cx="804707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Transfer</a:t>
            </a:r>
            <a:endParaRPr/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energy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55"/>
          <p:cNvSpPr txBox="1"/>
          <p:nvPr/>
        </p:nvSpPr>
        <p:spPr>
          <a:xfrm>
            <a:off x="1615391" y="4589040"/>
            <a:ext cx="1878719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Special pair of chloro-</a:t>
            </a:r>
            <a:endParaRPr/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phyll </a:t>
            </a:r>
            <a:r>
              <a:rPr b="1" i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molecules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55"/>
          <p:cNvSpPr txBox="1"/>
          <p:nvPr/>
        </p:nvSpPr>
        <p:spPr>
          <a:xfrm>
            <a:off x="3515903" y="4870772"/>
            <a:ext cx="875240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Pigment</a:t>
            </a:r>
            <a:endParaRPr/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molecules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55"/>
          <p:cNvSpPr txBox="1"/>
          <p:nvPr/>
        </p:nvSpPr>
        <p:spPr>
          <a:xfrm>
            <a:off x="695988" y="5062425"/>
            <a:ext cx="2370841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THYLAKOID SPACE</a:t>
            </a:r>
            <a:endParaRPr/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(INTERIOR OF THYLAKOID)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55"/>
          <p:cNvSpPr txBox="1"/>
          <p:nvPr/>
        </p:nvSpPr>
        <p:spPr>
          <a:xfrm rot="-5400000">
            <a:off x="-484455" y="3486391"/>
            <a:ext cx="1790555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Thylakoid membrane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55"/>
          <p:cNvSpPr txBox="1"/>
          <p:nvPr/>
        </p:nvSpPr>
        <p:spPr>
          <a:xfrm>
            <a:off x="336802" y="5571579"/>
            <a:ext cx="3169137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How a photosystem harvests light</a:t>
            </a:r>
            <a:endParaRPr/>
          </a:p>
        </p:txBody>
      </p:sp>
      <p:sp>
        <p:nvSpPr>
          <p:cNvPr id="573" name="Google Shape;573;p55"/>
          <p:cNvSpPr/>
          <p:nvPr/>
        </p:nvSpPr>
        <p:spPr>
          <a:xfrm>
            <a:off x="4760540" y="3622906"/>
            <a:ext cx="113182" cy="782828"/>
          </a:xfrm>
          <a:custGeom>
            <a:rect b="b" l="l" r="r" t="t"/>
            <a:pathLst>
              <a:path extrusionOk="0" h="782828" w="113182">
                <a:moveTo>
                  <a:pt x="106622" y="6559"/>
                </a:moveTo>
                <a:cubicBezTo>
                  <a:pt x="106622" y="6559"/>
                  <a:pt x="46564" y="11448"/>
                  <a:pt x="46564" y="45599"/>
                </a:cubicBezTo>
                <a:lnTo>
                  <a:pt x="46564" y="347033"/>
                </a:lnTo>
                <a:cubicBezTo>
                  <a:pt x="46564" y="373868"/>
                  <a:pt x="6559" y="393414"/>
                  <a:pt x="6559" y="393414"/>
                </a:cubicBezTo>
                <a:cubicBezTo>
                  <a:pt x="6559" y="393414"/>
                  <a:pt x="46564" y="412934"/>
                  <a:pt x="46564" y="439794"/>
                </a:cubicBezTo>
                <a:lnTo>
                  <a:pt x="46564" y="737177"/>
                </a:lnTo>
                <a:cubicBezTo>
                  <a:pt x="46564" y="771416"/>
                  <a:pt x="106622" y="776268"/>
                  <a:pt x="106622" y="776268"/>
                </a:cubicBez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55"/>
          <p:cNvSpPr/>
          <p:nvPr/>
        </p:nvSpPr>
        <p:spPr>
          <a:xfrm>
            <a:off x="5016946" y="4359655"/>
            <a:ext cx="494423" cy="493687"/>
          </a:xfrm>
          <a:custGeom>
            <a:rect b="b" l="l" r="r" t="t"/>
            <a:pathLst>
              <a:path extrusionOk="0" h="493687" w="494423">
                <a:moveTo>
                  <a:pt x="6559" y="6559"/>
                </a:moveTo>
                <a:lnTo>
                  <a:pt x="146704" y="487127"/>
                </a:lnTo>
                <a:lnTo>
                  <a:pt x="487864" y="480472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55"/>
          <p:cNvSpPr/>
          <p:nvPr/>
        </p:nvSpPr>
        <p:spPr>
          <a:xfrm>
            <a:off x="5779389" y="3340604"/>
            <a:ext cx="324942" cy="605574"/>
          </a:xfrm>
          <a:custGeom>
            <a:rect b="b" l="l" r="r" t="t"/>
            <a:pathLst>
              <a:path extrusionOk="0" h="605574" w="324942">
                <a:moveTo>
                  <a:pt x="312032" y="12909"/>
                </a:moveTo>
                <a:lnTo>
                  <a:pt x="12909" y="592664"/>
                </a:lnTo>
              </a:path>
            </a:pathLst>
          </a:custGeom>
          <a:noFill/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55"/>
          <p:cNvSpPr/>
          <p:nvPr/>
        </p:nvSpPr>
        <p:spPr>
          <a:xfrm>
            <a:off x="5785841" y="3347056"/>
            <a:ext cx="312038" cy="592670"/>
          </a:xfrm>
          <a:custGeom>
            <a:rect b="b" l="l" r="r" t="t"/>
            <a:pathLst>
              <a:path extrusionOk="0" h="592670" w="312038">
                <a:moveTo>
                  <a:pt x="305581" y="6457"/>
                </a:moveTo>
                <a:lnTo>
                  <a:pt x="6458" y="586212"/>
                </a:lnTo>
              </a:path>
            </a:pathLst>
          </a:custGeom>
          <a:noFill/>
          <a:ln cap="flat" cmpd="sng" w="1270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55"/>
          <p:cNvSpPr/>
          <p:nvPr/>
        </p:nvSpPr>
        <p:spPr>
          <a:xfrm>
            <a:off x="1558883" y="1431622"/>
            <a:ext cx="2137067" cy="132384"/>
          </a:xfrm>
          <a:custGeom>
            <a:rect b="b" l="l" r="r" t="t"/>
            <a:pathLst>
              <a:path extrusionOk="0" h="132384" w="2137067">
                <a:moveTo>
                  <a:pt x="2130609" y="125926"/>
                </a:moveTo>
                <a:cubicBezTo>
                  <a:pt x="2130609" y="125926"/>
                  <a:pt x="2124652" y="54235"/>
                  <a:pt x="2082806" y="54235"/>
                </a:cubicBezTo>
                <a:lnTo>
                  <a:pt x="1119993" y="54235"/>
                </a:lnTo>
                <a:cubicBezTo>
                  <a:pt x="1087151" y="54235"/>
                  <a:pt x="1063237" y="6457"/>
                  <a:pt x="1063237" y="6457"/>
                </a:cubicBezTo>
                <a:cubicBezTo>
                  <a:pt x="1063237" y="6457"/>
                  <a:pt x="1039323" y="54235"/>
                  <a:pt x="1006455" y="54235"/>
                </a:cubicBezTo>
                <a:lnTo>
                  <a:pt x="54260" y="54235"/>
                </a:lnTo>
                <a:cubicBezTo>
                  <a:pt x="12439" y="54235"/>
                  <a:pt x="6457" y="125926"/>
                  <a:pt x="6457" y="125926"/>
                </a:cubicBez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55"/>
          <p:cNvSpPr/>
          <p:nvPr/>
        </p:nvSpPr>
        <p:spPr>
          <a:xfrm>
            <a:off x="1964816" y="2136436"/>
            <a:ext cx="655802" cy="424154"/>
          </a:xfrm>
          <a:custGeom>
            <a:rect b="b" l="l" r="r" t="t"/>
            <a:pathLst>
              <a:path extrusionOk="0" h="424154" w="655802">
                <a:moveTo>
                  <a:pt x="95726" y="417696"/>
                </a:moveTo>
                <a:lnTo>
                  <a:pt x="6457" y="6457"/>
                </a:lnTo>
                <a:lnTo>
                  <a:pt x="649344" y="330091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55"/>
          <p:cNvSpPr/>
          <p:nvPr/>
        </p:nvSpPr>
        <p:spPr>
          <a:xfrm>
            <a:off x="3247594" y="3670831"/>
            <a:ext cx="528053" cy="1182408"/>
          </a:xfrm>
          <a:custGeom>
            <a:rect b="b" l="l" r="r" t="t"/>
            <a:pathLst>
              <a:path extrusionOk="0" h="1182408" w="528053">
                <a:moveTo>
                  <a:pt x="229495" y="6457"/>
                </a:moveTo>
                <a:lnTo>
                  <a:pt x="521595" y="1175950"/>
                </a:lnTo>
                <a:lnTo>
                  <a:pt x="6457" y="420643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55"/>
          <p:cNvSpPr/>
          <p:nvPr/>
        </p:nvSpPr>
        <p:spPr>
          <a:xfrm>
            <a:off x="2490792" y="3925724"/>
            <a:ext cx="305066" cy="667042"/>
          </a:xfrm>
          <a:custGeom>
            <a:rect b="b" l="l" r="r" t="t"/>
            <a:pathLst>
              <a:path extrusionOk="0" h="667042" w="305066">
                <a:moveTo>
                  <a:pt x="43694" y="6457"/>
                </a:moveTo>
                <a:lnTo>
                  <a:pt x="6457" y="660584"/>
                </a:lnTo>
                <a:lnTo>
                  <a:pt x="298608" y="6457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55"/>
          <p:cNvSpPr/>
          <p:nvPr/>
        </p:nvSpPr>
        <p:spPr>
          <a:xfrm>
            <a:off x="2671394" y="2104689"/>
            <a:ext cx="281978" cy="686904"/>
          </a:xfrm>
          <a:custGeom>
            <a:rect b="b" l="l" r="r" t="t"/>
            <a:pathLst>
              <a:path extrusionOk="0" h="686904" w="281978">
                <a:moveTo>
                  <a:pt x="275520" y="6457"/>
                </a:moveTo>
                <a:lnTo>
                  <a:pt x="6457" y="680447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55"/>
          <p:cNvSpPr/>
          <p:nvPr/>
        </p:nvSpPr>
        <p:spPr>
          <a:xfrm>
            <a:off x="2679389" y="1827681"/>
            <a:ext cx="944105" cy="1202880"/>
          </a:xfrm>
          <a:custGeom>
            <a:rect b="b" l="l" r="r" t="t"/>
            <a:pathLst>
              <a:path extrusionOk="0" h="1202880" w="944105">
                <a:moveTo>
                  <a:pt x="937647" y="6457"/>
                </a:moveTo>
                <a:lnTo>
                  <a:pt x="6457" y="1196422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55"/>
          <p:cNvSpPr/>
          <p:nvPr/>
        </p:nvSpPr>
        <p:spPr>
          <a:xfrm>
            <a:off x="1308872" y="3861981"/>
            <a:ext cx="662546" cy="716470"/>
          </a:xfrm>
          <a:custGeom>
            <a:rect b="b" l="l" r="r" t="t"/>
            <a:pathLst>
              <a:path extrusionOk="0" h="716470" w="662546">
                <a:moveTo>
                  <a:pt x="6457" y="710012"/>
                </a:moveTo>
                <a:lnTo>
                  <a:pt x="656088" y="6457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55"/>
          <p:cNvSpPr/>
          <p:nvPr/>
        </p:nvSpPr>
        <p:spPr>
          <a:xfrm>
            <a:off x="506858" y="2717612"/>
            <a:ext cx="114401" cy="1789226"/>
          </a:xfrm>
          <a:custGeom>
            <a:rect b="b" l="l" r="r" t="t"/>
            <a:pathLst>
              <a:path extrusionOk="0" h="1789226" w="114401">
                <a:moveTo>
                  <a:pt x="107943" y="6457"/>
                </a:moveTo>
                <a:cubicBezTo>
                  <a:pt x="107943" y="6457"/>
                  <a:pt x="54260" y="12439"/>
                  <a:pt x="54260" y="54260"/>
                </a:cubicBezTo>
                <a:lnTo>
                  <a:pt x="54260" y="818114"/>
                </a:lnTo>
                <a:cubicBezTo>
                  <a:pt x="54260" y="850982"/>
                  <a:pt x="6457" y="874871"/>
                  <a:pt x="6457" y="874871"/>
                </a:cubicBezTo>
                <a:cubicBezTo>
                  <a:pt x="6457" y="874871"/>
                  <a:pt x="54260" y="898785"/>
                  <a:pt x="54260" y="931627"/>
                </a:cubicBezTo>
                <a:lnTo>
                  <a:pt x="54260" y="1734978"/>
                </a:lnTo>
                <a:cubicBezTo>
                  <a:pt x="54260" y="1776787"/>
                  <a:pt x="107943" y="1782768"/>
                  <a:pt x="107943" y="1782768"/>
                </a:cubicBez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55"/>
          <p:cNvSpPr txBox="1"/>
          <p:nvPr/>
        </p:nvSpPr>
        <p:spPr>
          <a:xfrm>
            <a:off x="2619372" y="3304979"/>
            <a:ext cx="113814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aseline="30000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 baseline="30000" sz="1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86" name="Google Shape;586;p55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55"/>
          <p:cNvSpPr txBox="1"/>
          <p:nvPr/>
        </p:nvSpPr>
        <p:spPr>
          <a:xfrm>
            <a:off x="1066800" y="343551"/>
            <a:ext cx="7086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structure and function of a photosystem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5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two types of photosystems in the thylakoid membrane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Photosystem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(PS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functions first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(the numbers reflect order of discovery)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reaction-center chlorophyll </a:t>
            </a: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PS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called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P680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because it is best at absorbing a wavelength of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680 nm</a:t>
            </a:r>
            <a:endParaRPr/>
          </a:p>
          <a:p>
            <a:pPr indent="-1696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5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57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Photosystem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(PS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best at absorbing a wavelength of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700 nm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reaction-center chlorophyll </a:t>
            </a:r>
            <a:r>
              <a:rPr b="0" i="1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PS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called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P700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5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58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Linear Electron Flow</a:t>
            </a:r>
            <a:endParaRPr/>
          </a:p>
        </p:txBody>
      </p:sp>
      <p:sp>
        <p:nvSpPr>
          <p:cNvPr id="605" name="Google Shape;605;p5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During the light reactions, there are two possible routes for electron flow: cyclic and linear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Linear electron flow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 primary pathway, involves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both photosystems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produces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ATP and NADPH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light energy</a:t>
            </a:r>
            <a:endParaRPr/>
          </a:p>
        </p:txBody>
      </p:sp>
      <p:sp>
        <p:nvSpPr>
          <p:cNvPr id="606" name="Google Shape;606;p5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5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eight steps in linear electron flow:</a:t>
            </a:r>
            <a:endParaRPr/>
          </a:p>
          <a:p>
            <a:pPr indent="-514350" lvl="1" marL="971550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Times New Roman"/>
              <a:buAutoNum type="arabicPeriod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photon hits a pigment in a light-harvesting complex of PS </a:t>
            </a: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its energy is passed among pigment molecules until it excites P680</a:t>
            </a:r>
            <a:endParaRPr/>
          </a:p>
          <a:p>
            <a:pPr indent="-514350" lvl="1" marL="971550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Times New Roman"/>
              <a:buAutoNum type="arabicPeriod"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 excited electron from P680 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transferred to the 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primary electron acceptor 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(we now call it P680</a:t>
            </a:r>
            <a:r>
              <a:rPr b="0" baseline="3000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612" name="Google Shape;612;p5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" name="Google Shape;617;p60"/>
          <p:cNvPicPr preferRelativeResize="0"/>
          <p:nvPr/>
        </p:nvPicPr>
        <p:blipFill rotWithShape="1">
          <a:blip r:embed="rId3">
            <a:alphaModFix/>
          </a:blip>
          <a:srcRect b="4394" l="0" r="0" t="0"/>
          <a:stretch/>
        </p:blipFill>
        <p:spPr>
          <a:xfrm>
            <a:off x="2282952" y="1770888"/>
            <a:ext cx="4578096" cy="33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6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11.UN02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60"/>
          <p:cNvSpPr txBox="1"/>
          <p:nvPr/>
        </p:nvSpPr>
        <p:spPr>
          <a:xfrm>
            <a:off x="3647192" y="1895548"/>
            <a:ext cx="288541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620" name="Google Shape;620;p60"/>
          <p:cNvSpPr txBox="1"/>
          <p:nvPr/>
        </p:nvSpPr>
        <p:spPr>
          <a:xfrm>
            <a:off x="2404180" y="2249560"/>
            <a:ext cx="378309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Light</a:t>
            </a:r>
            <a:endParaRPr/>
          </a:p>
        </p:txBody>
      </p:sp>
      <p:sp>
        <p:nvSpPr>
          <p:cNvPr id="621" name="Google Shape;621;p60"/>
          <p:cNvSpPr txBox="1"/>
          <p:nvPr/>
        </p:nvSpPr>
        <p:spPr>
          <a:xfrm>
            <a:off x="4320290" y="2652785"/>
            <a:ext cx="493725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NADP</a:t>
            </a:r>
            <a:r>
              <a:rPr b="1" baseline="30000"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622" name="Google Shape;622;p60"/>
          <p:cNvSpPr txBox="1"/>
          <p:nvPr/>
        </p:nvSpPr>
        <p:spPr>
          <a:xfrm>
            <a:off x="4383790" y="2870272"/>
            <a:ext cx="323807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ADP</a:t>
            </a:r>
            <a:endParaRPr/>
          </a:p>
        </p:txBody>
      </p:sp>
      <p:sp>
        <p:nvSpPr>
          <p:cNvPr id="623" name="Google Shape;623;p60"/>
          <p:cNvSpPr txBox="1"/>
          <p:nvPr/>
        </p:nvSpPr>
        <p:spPr>
          <a:xfrm>
            <a:off x="3349779" y="3189360"/>
            <a:ext cx="905697" cy="359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LIGHT</a:t>
            </a:r>
            <a:endParaRPr/>
          </a:p>
          <a:p>
            <a:pPr indent="0" lvl="0" marL="0" marR="0" rtl="0" algn="ctr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REACTIONS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60"/>
          <p:cNvSpPr txBox="1"/>
          <p:nvPr/>
        </p:nvSpPr>
        <p:spPr>
          <a:xfrm>
            <a:off x="4386173" y="3629097"/>
            <a:ext cx="296363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625" name="Google Shape;625;p60"/>
          <p:cNvSpPr txBox="1"/>
          <p:nvPr/>
        </p:nvSpPr>
        <p:spPr>
          <a:xfrm>
            <a:off x="4270287" y="3930723"/>
            <a:ext cx="545021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NADPH</a:t>
            </a:r>
            <a:endParaRPr/>
          </a:p>
        </p:txBody>
      </p:sp>
      <p:sp>
        <p:nvSpPr>
          <p:cNvPr id="626" name="Google Shape;626;p60"/>
          <p:cNvSpPr txBox="1"/>
          <p:nvPr/>
        </p:nvSpPr>
        <p:spPr>
          <a:xfrm>
            <a:off x="5255330" y="1914597"/>
            <a:ext cx="288541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1" baseline="-2500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627" name="Google Shape;627;p60"/>
          <p:cNvSpPr txBox="1"/>
          <p:nvPr/>
        </p:nvSpPr>
        <p:spPr>
          <a:xfrm>
            <a:off x="5134682" y="3122685"/>
            <a:ext cx="560858" cy="359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CALVIN</a:t>
            </a:r>
            <a:endParaRPr/>
          </a:p>
          <a:p>
            <a:pPr indent="0" lvl="0" marL="0" marR="0" rtl="0" algn="ctr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CYCLE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60"/>
          <p:cNvSpPr txBox="1"/>
          <p:nvPr/>
        </p:nvSpPr>
        <p:spPr>
          <a:xfrm>
            <a:off x="3695610" y="4710185"/>
            <a:ext cx="177934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629" name="Google Shape;629;p60"/>
          <p:cNvSpPr txBox="1"/>
          <p:nvPr/>
        </p:nvSpPr>
        <p:spPr>
          <a:xfrm>
            <a:off x="4907668" y="4667323"/>
            <a:ext cx="1093248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[CH</a:t>
            </a:r>
            <a:r>
              <a:rPr b="1" baseline="-25000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O] (sugar)</a:t>
            </a:r>
            <a:endParaRPr/>
          </a:p>
        </p:txBody>
      </p:sp>
      <p:sp>
        <p:nvSpPr>
          <p:cNvPr id="630" name="Google Shape;630;p60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" name="Google Shape;635;p61"/>
          <p:cNvPicPr preferRelativeResize="0"/>
          <p:nvPr/>
        </p:nvPicPr>
        <p:blipFill rotWithShape="1">
          <a:blip r:embed="rId3">
            <a:alphaModFix/>
          </a:blip>
          <a:srcRect b="2877" l="0" r="0" t="0"/>
          <a:stretch/>
        </p:blipFill>
        <p:spPr>
          <a:xfrm>
            <a:off x="298704" y="856488"/>
            <a:ext cx="8546592" cy="5145024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61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11.14_5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Google Shape;637;p61"/>
          <p:cNvSpPr txBox="1"/>
          <p:nvPr/>
        </p:nvSpPr>
        <p:spPr>
          <a:xfrm>
            <a:off x="3120854" y="4772223"/>
            <a:ext cx="1128514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Pigment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molecules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61"/>
          <p:cNvSpPr txBox="1"/>
          <p:nvPr/>
        </p:nvSpPr>
        <p:spPr>
          <a:xfrm>
            <a:off x="1141788" y="5465960"/>
            <a:ext cx="1692772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Photosystem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(PS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61"/>
          <p:cNvSpPr txBox="1"/>
          <p:nvPr/>
        </p:nvSpPr>
        <p:spPr>
          <a:xfrm>
            <a:off x="5078097" y="5129409"/>
            <a:ext cx="1603004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Photosystem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(PS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61"/>
          <p:cNvSpPr txBox="1"/>
          <p:nvPr/>
        </p:nvSpPr>
        <p:spPr>
          <a:xfrm>
            <a:off x="2918468" y="1323499"/>
            <a:ext cx="1679947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Electron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transport chain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p61"/>
          <p:cNvSpPr txBox="1"/>
          <p:nvPr/>
        </p:nvSpPr>
        <p:spPr>
          <a:xfrm>
            <a:off x="6953099" y="890111"/>
            <a:ext cx="1679947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Electron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transport chain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61"/>
          <p:cNvSpPr txBox="1"/>
          <p:nvPr/>
        </p:nvSpPr>
        <p:spPr>
          <a:xfrm>
            <a:off x="323063" y="3792534"/>
            <a:ext cx="5642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Light</a:t>
            </a:r>
            <a:endParaRPr/>
          </a:p>
        </p:txBody>
      </p:sp>
      <p:sp>
        <p:nvSpPr>
          <p:cNvPr id="643" name="Google Shape;643;p61"/>
          <p:cNvSpPr txBox="1"/>
          <p:nvPr/>
        </p:nvSpPr>
        <p:spPr>
          <a:xfrm>
            <a:off x="2040738" y="3473446"/>
            <a:ext cx="53860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P680</a:t>
            </a:r>
            <a:endParaRPr/>
          </a:p>
        </p:txBody>
      </p:sp>
      <p:sp>
        <p:nvSpPr>
          <p:cNvPr id="644" name="Google Shape;644;p61"/>
          <p:cNvSpPr txBox="1"/>
          <p:nvPr/>
        </p:nvSpPr>
        <p:spPr>
          <a:xfrm>
            <a:off x="3737776" y="4210046"/>
            <a:ext cx="34573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645" name="Google Shape;645;p61"/>
          <p:cNvSpPr txBox="1"/>
          <p:nvPr/>
        </p:nvSpPr>
        <p:spPr>
          <a:xfrm>
            <a:off x="5952338" y="3171821"/>
            <a:ext cx="53860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P700</a:t>
            </a:r>
            <a:endParaRPr/>
          </a:p>
        </p:txBody>
      </p:sp>
      <p:sp>
        <p:nvSpPr>
          <p:cNvPr id="646" name="Google Shape;646;p61"/>
          <p:cNvSpPr txBox="1"/>
          <p:nvPr/>
        </p:nvSpPr>
        <p:spPr>
          <a:xfrm>
            <a:off x="7189001" y="3444871"/>
            <a:ext cx="56425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Light</a:t>
            </a:r>
            <a:endParaRPr/>
          </a:p>
        </p:txBody>
      </p:sp>
      <p:sp>
        <p:nvSpPr>
          <p:cNvPr id="647" name="Google Shape;647;p61"/>
          <p:cNvSpPr txBox="1"/>
          <p:nvPr/>
        </p:nvSpPr>
        <p:spPr>
          <a:xfrm>
            <a:off x="1688464" y="1831805"/>
            <a:ext cx="588303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Primary</a:t>
            </a:r>
            <a:endParaRPr/>
          </a:p>
          <a:p>
            <a:pPr indent="0" lvl="0" marL="0" marR="0" rtl="0" algn="ctr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electron</a:t>
            </a:r>
            <a:endParaRPr/>
          </a:p>
          <a:p>
            <a:pPr indent="0" lvl="0" marL="0" marR="0" rtl="0" algn="ctr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acceptor</a:t>
            </a:r>
            <a:endParaRPr b="1"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61"/>
          <p:cNvSpPr txBox="1"/>
          <p:nvPr/>
        </p:nvSpPr>
        <p:spPr>
          <a:xfrm>
            <a:off x="5571489" y="1493668"/>
            <a:ext cx="588303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Primary</a:t>
            </a:r>
            <a:endParaRPr/>
          </a:p>
          <a:p>
            <a:pPr indent="0" lvl="0" marL="0" marR="0" rtl="0" algn="ctr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electron</a:t>
            </a:r>
            <a:endParaRPr/>
          </a:p>
          <a:p>
            <a:pPr indent="0" lvl="0" marL="0" marR="0" rtl="0" algn="ctr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acceptor</a:t>
            </a:r>
            <a:endParaRPr b="1" sz="11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61"/>
          <p:cNvSpPr txBox="1"/>
          <p:nvPr/>
        </p:nvSpPr>
        <p:spPr>
          <a:xfrm>
            <a:off x="3560400" y="2477293"/>
            <a:ext cx="1045158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Cytochrome</a:t>
            </a:r>
            <a:endParaRPr/>
          </a:p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complex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61"/>
          <p:cNvSpPr txBox="1"/>
          <p:nvPr/>
        </p:nvSpPr>
        <p:spPr>
          <a:xfrm>
            <a:off x="3032592" y="2160267"/>
            <a:ext cx="229230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Pq</a:t>
            </a:r>
            <a:endParaRPr/>
          </a:p>
        </p:txBody>
      </p:sp>
      <p:sp>
        <p:nvSpPr>
          <p:cNvPr id="651" name="Google Shape;651;p61"/>
          <p:cNvSpPr txBox="1"/>
          <p:nvPr/>
        </p:nvSpPr>
        <p:spPr>
          <a:xfrm>
            <a:off x="6631455" y="1657029"/>
            <a:ext cx="218008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Fd</a:t>
            </a:r>
            <a:endParaRPr/>
          </a:p>
        </p:txBody>
      </p:sp>
      <p:sp>
        <p:nvSpPr>
          <p:cNvPr id="652" name="Google Shape;652;p61"/>
          <p:cNvSpPr txBox="1"/>
          <p:nvPr/>
        </p:nvSpPr>
        <p:spPr>
          <a:xfrm>
            <a:off x="4774080" y="3020692"/>
            <a:ext cx="21961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Pc</a:t>
            </a:r>
            <a:endParaRPr/>
          </a:p>
        </p:txBody>
      </p:sp>
      <p:sp>
        <p:nvSpPr>
          <p:cNvPr id="653" name="Google Shape;653;p61"/>
          <p:cNvSpPr txBox="1"/>
          <p:nvPr/>
        </p:nvSpPr>
        <p:spPr>
          <a:xfrm>
            <a:off x="7211709" y="2024858"/>
            <a:ext cx="894477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NADP</a:t>
            </a:r>
            <a:r>
              <a:rPr b="1" baseline="30000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reductase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61"/>
          <p:cNvSpPr txBox="1"/>
          <p:nvPr/>
        </p:nvSpPr>
        <p:spPr>
          <a:xfrm>
            <a:off x="8293159" y="2337256"/>
            <a:ext cx="504946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NADPH</a:t>
            </a:r>
            <a:endParaRPr/>
          </a:p>
        </p:txBody>
      </p:sp>
      <p:sp>
        <p:nvSpPr>
          <p:cNvPr id="655" name="Google Shape;655;p61"/>
          <p:cNvSpPr txBox="1"/>
          <p:nvPr/>
        </p:nvSpPr>
        <p:spPr>
          <a:xfrm>
            <a:off x="8049018" y="1714173"/>
            <a:ext cx="743793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NADP</a:t>
            </a:r>
            <a:r>
              <a:rPr b="1"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</a:t>
            </a:r>
            <a:r>
              <a:rPr b="1"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baseline="30000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6" name="Google Shape;656;p61"/>
          <p:cNvSpPr txBox="1"/>
          <p:nvPr/>
        </p:nvSpPr>
        <p:spPr>
          <a:xfrm>
            <a:off x="513608" y="2502842"/>
            <a:ext cx="44884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H</a:t>
            </a:r>
            <a:r>
              <a:rPr b="1"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baseline="30000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7" name="Google Shape;657;p61"/>
          <p:cNvSpPr txBox="1"/>
          <p:nvPr/>
        </p:nvSpPr>
        <p:spPr>
          <a:xfrm>
            <a:off x="685430" y="2747166"/>
            <a:ext cx="13144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658" name="Google Shape;658;p61"/>
          <p:cNvSpPr txBox="1"/>
          <p:nvPr/>
        </p:nvSpPr>
        <p:spPr>
          <a:xfrm>
            <a:off x="1215657" y="2609848"/>
            <a:ext cx="264496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659" name="Google Shape;659;p61"/>
          <p:cNvSpPr txBox="1"/>
          <p:nvPr/>
        </p:nvSpPr>
        <p:spPr>
          <a:xfrm>
            <a:off x="712420" y="3043235"/>
            <a:ext cx="161904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lang="en-US" sz="1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grpSp>
        <p:nvGrpSpPr>
          <p:cNvPr id="660" name="Google Shape;660;p61"/>
          <p:cNvGrpSpPr/>
          <p:nvPr/>
        </p:nvGrpSpPr>
        <p:grpSpPr>
          <a:xfrm>
            <a:off x="398095" y="2974977"/>
            <a:ext cx="232055" cy="256962"/>
            <a:chOff x="398095" y="2974977"/>
            <a:chExt cx="232055" cy="256962"/>
          </a:xfrm>
        </p:grpSpPr>
        <p:sp>
          <p:nvSpPr>
            <p:cNvPr id="661" name="Google Shape;661;p61"/>
            <p:cNvSpPr txBox="1"/>
            <p:nvPr/>
          </p:nvSpPr>
          <p:spPr>
            <a:xfrm>
              <a:off x="398095" y="2974977"/>
              <a:ext cx="99386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61"/>
            <p:cNvSpPr txBox="1"/>
            <p:nvPr/>
          </p:nvSpPr>
          <p:spPr>
            <a:xfrm>
              <a:off x="481070" y="3016495"/>
              <a:ext cx="149080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/2</a:t>
              </a:r>
              <a:endParaRPr/>
            </a:p>
          </p:txBody>
        </p:sp>
      </p:grpSp>
      <p:sp>
        <p:nvSpPr>
          <p:cNvPr id="663" name="Google Shape;663;p61"/>
          <p:cNvSpPr txBox="1"/>
          <p:nvPr/>
        </p:nvSpPr>
        <p:spPr>
          <a:xfrm>
            <a:off x="5790939" y="2181222"/>
            <a:ext cx="125034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baseline="30000" i="1"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 b="1" baseline="30000" i="1" sz="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4" name="Google Shape;664;p61"/>
          <p:cNvSpPr txBox="1"/>
          <p:nvPr/>
        </p:nvSpPr>
        <p:spPr>
          <a:xfrm>
            <a:off x="6913302" y="1838322"/>
            <a:ext cx="125034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baseline="30000" i="1"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 b="1" baseline="30000" i="1"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5" name="Google Shape;665;p61"/>
          <p:cNvSpPr txBox="1"/>
          <p:nvPr/>
        </p:nvSpPr>
        <p:spPr>
          <a:xfrm>
            <a:off x="1895214" y="2547935"/>
            <a:ext cx="125034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baseline="30000" i="1"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 b="1" baseline="30000" i="1" sz="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6" name="Google Shape;666;p61"/>
          <p:cNvSpPr txBox="1"/>
          <p:nvPr/>
        </p:nvSpPr>
        <p:spPr>
          <a:xfrm>
            <a:off x="1352289" y="3219447"/>
            <a:ext cx="125034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baseline="30000" i="1"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 b="1" baseline="30000" i="1" sz="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7" name="Google Shape;667;p61"/>
          <p:cNvSpPr txBox="1"/>
          <p:nvPr/>
        </p:nvSpPr>
        <p:spPr>
          <a:xfrm>
            <a:off x="1418964" y="3416297"/>
            <a:ext cx="125034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baseline="30000" i="1"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 b="1" baseline="30000" i="1" sz="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8" name="Google Shape;668;p61"/>
          <p:cNvSpPr txBox="1"/>
          <p:nvPr/>
        </p:nvSpPr>
        <p:spPr>
          <a:xfrm>
            <a:off x="7077609" y="1893157"/>
            <a:ext cx="125034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baseline="30000" i="1"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 b="1" baseline="30000" i="1" sz="1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69" name="Google Shape;669;p61"/>
          <p:cNvSpPr/>
          <p:nvPr/>
        </p:nvSpPr>
        <p:spPr>
          <a:xfrm>
            <a:off x="1950435" y="3705454"/>
            <a:ext cx="209257" cy="220141"/>
          </a:xfrm>
          <a:custGeom>
            <a:rect b="b" l="l" r="r" t="t"/>
            <a:pathLst>
              <a:path extrusionOk="0" h="220141" w="209257">
                <a:moveTo>
                  <a:pt x="9525" y="210616"/>
                </a:moveTo>
                <a:lnTo>
                  <a:pt x="199732" y="9525"/>
                </a:lnTo>
                <a:lnTo>
                  <a:pt x="168973" y="193852"/>
                </a:lnTo>
              </a:path>
            </a:pathLst>
          </a:custGeom>
          <a:noFill/>
          <a:ln cap="flat" cmpd="sng" w="1270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61"/>
          <p:cNvSpPr/>
          <p:nvPr/>
        </p:nvSpPr>
        <p:spPr>
          <a:xfrm>
            <a:off x="5832295" y="3406163"/>
            <a:ext cx="221437" cy="162915"/>
          </a:xfrm>
          <a:custGeom>
            <a:rect b="b" l="l" r="r" t="t"/>
            <a:pathLst>
              <a:path extrusionOk="0" h="162915" w="221437">
                <a:moveTo>
                  <a:pt x="9525" y="153390"/>
                </a:moveTo>
                <a:lnTo>
                  <a:pt x="211912" y="9525"/>
                </a:lnTo>
                <a:lnTo>
                  <a:pt x="168960" y="136601"/>
                </a:lnTo>
              </a:path>
            </a:pathLst>
          </a:custGeom>
          <a:noFill/>
          <a:ln cap="flat" cmpd="sng" w="1270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61"/>
          <p:cNvSpPr/>
          <p:nvPr/>
        </p:nvSpPr>
        <p:spPr>
          <a:xfrm>
            <a:off x="2501458" y="4908979"/>
            <a:ext cx="589673" cy="349427"/>
          </a:xfrm>
          <a:custGeom>
            <a:rect b="b" l="l" r="r" t="t"/>
            <a:pathLst>
              <a:path extrusionOk="0" h="349427" w="589673">
                <a:moveTo>
                  <a:pt x="127012" y="32194"/>
                </a:moveTo>
                <a:lnTo>
                  <a:pt x="580148" y="9525"/>
                </a:lnTo>
                <a:lnTo>
                  <a:pt x="9525" y="339902"/>
                </a:lnTo>
              </a:path>
            </a:pathLst>
          </a:custGeom>
          <a:noFill/>
          <a:ln cap="flat" cmpd="sng" w="12700">
            <a:solidFill>
              <a:srgbClr val="231F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2" name="Google Shape;672;p61"/>
          <p:cNvGrpSpPr/>
          <p:nvPr/>
        </p:nvGrpSpPr>
        <p:grpSpPr>
          <a:xfrm>
            <a:off x="2605086" y="1309213"/>
            <a:ext cx="210312" cy="276999"/>
            <a:chOff x="2605086" y="1309213"/>
            <a:chExt cx="210312" cy="276999"/>
          </a:xfrm>
        </p:grpSpPr>
        <p:sp>
          <p:nvSpPr>
            <p:cNvPr id="673" name="Google Shape;673;p61"/>
            <p:cNvSpPr/>
            <p:nvPr/>
          </p:nvSpPr>
          <p:spPr>
            <a:xfrm>
              <a:off x="2605086" y="1342556"/>
              <a:ext cx="210312" cy="210312"/>
            </a:xfrm>
            <a:prstGeom prst="ellipse">
              <a:avLst/>
            </a:prstGeom>
            <a:solidFill>
              <a:srgbClr val="0090BD"/>
            </a:solidFill>
            <a:ln cap="flat" cmpd="sng" w="25400">
              <a:solidFill>
                <a:srgbClr val="0090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61"/>
            <p:cNvSpPr txBox="1"/>
            <p:nvPr/>
          </p:nvSpPr>
          <p:spPr>
            <a:xfrm>
              <a:off x="2646122" y="1309213"/>
              <a:ext cx="1282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5" name="Google Shape;675;p61"/>
          <p:cNvGrpSpPr/>
          <p:nvPr/>
        </p:nvGrpSpPr>
        <p:grpSpPr>
          <a:xfrm>
            <a:off x="3825875" y="3366700"/>
            <a:ext cx="210312" cy="276999"/>
            <a:chOff x="2605086" y="1309213"/>
            <a:chExt cx="210312" cy="276999"/>
          </a:xfrm>
        </p:grpSpPr>
        <p:sp>
          <p:nvSpPr>
            <p:cNvPr id="676" name="Google Shape;676;p61"/>
            <p:cNvSpPr/>
            <p:nvPr/>
          </p:nvSpPr>
          <p:spPr>
            <a:xfrm>
              <a:off x="2605086" y="1342556"/>
              <a:ext cx="210312" cy="210312"/>
            </a:xfrm>
            <a:prstGeom prst="ellipse">
              <a:avLst/>
            </a:prstGeom>
            <a:solidFill>
              <a:srgbClr val="0090BD"/>
            </a:solidFill>
            <a:ln cap="flat" cmpd="sng" w="25400">
              <a:solidFill>
                <a:srgbClr val="0090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61"/>
            <p:cNvSpPr txBox="1"/>
            <p:nvPr/>
          </p:nvSpPr>
          <p:spPr>
            <a:xfrm>
              <a:off x="2646122" y="1309213"/>
              <a:ext cx="1282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8" name="Google Shape;678;p61"/>
          <p:cNvGrpSpPr/>
          <p:nvPr/>
        </p:nvGrpSpPr>
        <p:grpSpPr>
          <a:xfrm>
            <a:off x="2224086" y="2381248"/>
            <a:ext cx="210312" cy="276999"/>
            <a:chOff x="2605086" y="1309213"/>
            <a:chExt cx="210312" cy="276999"/>
          </a:xfrm>
        </p:grpSpPr>
        <p:sp>
          <p:nvSpPr>
            <p:cNvPr id="679" name="Google Shape;679;p61"/>
            <p:cNvSpPr/>
            <p:nvPr/>
          </p:nvSpPr>
          <p:spPr>
            <a:xfrm>
              <a:off x="2605086" y="1342556"/>
              <a:ext cx="210312" cy="210312"/>
            </a:xfrm>
            <a:prstGeom prst="ellipse">
              <a:avLst/>
            </a:prstGeom>
            <a:solidFill>
              <a:srgbClr val="0090BD"/>
            </a:solidFill>
            <a:ln cap="flat" cmpd="sng" w="25400">
              <a:solidFill>
                <a:srgbClr val="0090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61"/>
            <p:cNvSpPr txBox="1"/>
            <p:nvPr/>
          </p:nvSpPr>
          <p:spPr>
            <a:xfrm>
              <a:off x="2646122" y="1309213"/>
              <a:ext cx="1282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1" name="Google Shape;681;p61"/>
          <p:cNvGrpSpPr/>
          <p:nvPr/>
        </p:nvGrpSpPr>
        <p:grpSpPr>
          <a:xfrm>
            <a:off x="1071562" y="2936077"/>
            <a:ext cx="210312" cy="276999"/>
            <a:chOff x="2605086" y="1309213"/>
            <a:chExt cx="210312" cy="276999"/>
          </a:xfrm>
        </p:grpSpPr>
        <p:sp>
          <p:nvSpPr>
            <p:cNvPr id="682" name="Google Shape;682;p61"/>
            <p:cNvSpPr/>
            <p:nvPr/>
          </p:nvSpPr>
          <p:spPr>
            <a:xfrm>
              <a:off x="2605086" y="1342556"/>
              <a:ext cx="210312" cy="210312"/>
            </a:xfrm>
            <a:prstGeom prst="ellipse">
              <a:avLst/>
            </a:prstGeom>
            <a:solidFill>
              <a:srgbClr val="0090BD"/>
            </a:solidFill>
            <a:ln cap="flat" cmpd="sng" w="25400">
              <a:solidFill>
                <a:srgbClr val="0090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61"/>
            <p:cNvSpPr txBox="1"/>
            <p:nvPr/>
          </p:nvSpPr>
          <p:spPr>
            <a:xfrm>
              <a:off x="2646122" y="1309213"/>
              <a:ext cx="1282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61"/>
          <p:cNvGrpSpPr/>
          <p:nvPr/>
        </p:nvGrpSpPr>
        <p:grpSpPr>
          <a:xfrm>
            <a:off x="352428" y="3471855"/>
            <a:ext cx="210312" cy="276999"/>
            <a:chOff x="2605086" y="1309213"/>
            <a:chExt cx="210312" cy="276999"/>
          </a:xfrm>
        </p:grpSpPr>
        <p:sp>
          <p:nvSpPr>
            <p:cNvPr id="685" name="Google Shape;685;p61"/>
            <p:cNvSpPr/>
            <p:nvPr/>
          </p:nvSpPr>
          <p:spPr>
            <a:xfrm>
              <a:off x="2605086" y="1342556"/>
              <a:ext cx="210312" cy="210312"/>
            </a:xfrm>
            <a:prstGeom prst="ellipse">
              <a:avLst/>
            </a:prstGeom>
            <a:solidFill>
              <a:srgbClr val="0090BD"/>
            </a:solidFill>
            <a:ln cap="flat" cmpd="sng" w="25400">
              <a:solidFill>
                <a:srgbClr val="0090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61"/>
            <p:cNvSpPr txBox="1"/>
            <p:nvPr/>
          </p:nvSpPr>
          <p:spPr>
            <a:xfrm>
              <a:off x="2646122" y="1309213"/>
              <a:ext cx="1282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7" name="Google Shape;687;p61"/>
          <p:cNvGrpSpPr/>
          <p:nvPr/>
        </p:nvGrpSpPr>
        <p:grpSpPr>
          <a:xfrm>
            <a:off x="6946900" y="3877433"/>
            <a:ext cx="210312" cy="276999"/>
            <a:chOff x="2605086" y="1309213"/>
            <a:chExt cx="210312" cy="276999"/>
          </a:xfrm>
        </p:grpSpPr>
        <p:sp>
          <p:nvSpPr>
            <p:cNvPr id="688" name="Google Shape;688;p61"/>
            <p:cNvSpPr/>
            <p:nvPr/>
          </p:nvSpPr>
          <p:spPr>
            <a:xfrm>
              <a:off x="2605086" y="1342556"/>
              <a:ext cx="210312" cy="210312"/>
            </a:xfrm>
            <a:prstGeom prst="ellipse">
              <a:avLst/>
            </a:prstGeom>
            <a:solidFill>
              <a:srgbClr val="0090BD"/>
            </a:solidFill>
            <a:ln cap="flat" cmpd="sng" w="25400">
              <a:solidFill>
                <a:srgbClr val="0090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61"/>
            <p:cNvSpPr txBox="1"/>
            <p:nvPr/>
          </p:nvSpPr>
          <p:spPr>
            <a:xfrm>
              <a:off x="2646122" y="1309213"/>
              <a:ext cx="1282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0" name="Google Shape;690;p61"/>
          <p:cNvGrpSpPr/>
          <p:nvPr/>
        </p:nvGrpSpPr>
        <p:grpSpPr>
          <a:xfrm>
            <a:off x="6637541" y="875536"/>
            <a:ext cx="210312" cy="276999"/>
            <a:chOff x="2605086" y="1309213"/>
            <a:chExt cx="210312" cy="276999"/>
          </a:xfrm>
        </p:grpSpPr>
        <p:sp>
          <p:nvSpPr>
            <p:cNvPr id="691" name="Google Shape;691;p61"/>
            <p:cNvSpPr/>
            <p:nvPr/>
          </p:nvSpPr>
          <p:spPr>
            <a:xfrm>
              <a:off x="2605086" y="1342556"/>
              <a:ext cx="210312" cy="210312"/>
            </a:xfrm>
            <a:prstGeom prst="ellipse">
              <a:avLst/>
            </a:prstGeom>
            <a:solidFill>
              <a:srgbClr val="0090BD"/>
            </a:solidFill>
            <a:ln cap="flat" cmpd="sng" w="25400">
              <a:solidFill>
                <a:srgbClr val="0090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61"/>
            <p:cNvSpPr txBox="1"/>
            <p:nvPr/>
          </p:nvSpPr>
          <p:spPr>
            <a:xfrm>
              <a:off x="2646122" y="1309213"/>
              <a:ext cx="1282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3" name="Google Shape;693;p61"/>
          <p:cNvGrpSpPr/>
          <p:nvPr/>
        </p:nvGrpSpPr>
        <p:grpSpPr>
          <a:xfrm>
            <a:off x="7569999" y="1669257"/>
            <a:ext cx="210312" cy="276999"/>
            <a:chOff x="2605086" y="1309213"/>
            <a:chExt cx="210312" cy="276999"/>
          </a:xfrm>
        </p:grpSpPr>
        <p:sp>
          <p:nvSpPr>
            <p:cNvPr id="694" name="Google Shape;694;p61"/>
            <p:cNvSpPr/>
            <p:nvPr/>
          </p:nvSpPr>
          <p:spPr>
            <a:xfrm>
              <a:off x="2605086" y="1342556"/>
              <a:ext cx="210312" cy="210312"/>
            </a:xfrm>
            <a:prstGeom prst="ellipse">
              <a:avLst/>
            </a:prstGeom>
            <a:solidFill>
              <a:srgbClr val="0090BD"/>
            </a:solidFill>
            <a:ln cap="flat" cmpd="sng" w="25400">
              <a:solidFill>
                <a:srgbClr val="0090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61"/>
            <p:cNvSpPr txBox="1"/>
            <p:nvPr/>
          </p:nvSpPr>
          <p:spPr>
            <a:xfrm>
              <a:off x="2646122" y="1309213"/>
              <a:ext cx="128240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6" name="Google Shape;696;p61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61"/>
          <p:cNvSpPr txBox="1"/>
          <p:nvPr/>
        </p:nvSpPr>
        <p:spPr>
          <a:xfrm>
            <a:off x="393464" y="152400"/>
            <a:ext cx="839934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linear electron flow during the light reactions generates ATP and NADPH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Photosynthesis occurs in plants, algae, certain other unicellular eukaryotes, and some prokaryotes</a:t>
            </a:r>
            <a:endParaRPr/>
          </a:p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6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514350" lvl="1" marL="90754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Times New Roman"/>
              <a:buAutoNum type="arabicPeriod" startAt="3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0" baseline="-2500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is split by enzymes, and the 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electrons are transferred 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the hydrogen atoms to P680</a:t>
            </a:r>
            <a:r>
              <a:rPr b="0" baseline="3000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thus 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reducing it to P680</a:t>
            </a:r>
            <a:endParaRPr/>
          </a:p>
          <a:p>
            <a:pPr indent="-228600" lvl="2" marL="1143000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P680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the strongest known biological oxidizing agent</a:t>
            </a:r>
            <a:endParaRPr/>
          </a:p>
          <a:p>
            <a:pPr indent="-228600" lvl="2" marL="1143000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released into the thylakoid space</a:t>
            </a:r>
            <a:endParaRPr/>
          </a:p>
          <a:p>
            <a:pPr indent="-228600" lvl="2" marL="1143000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0" baseline="-2500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is released as a by-product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this reaction</a:t>
            </a:r>
            <a:endParaRPr/>
          </a:p>
        </p:txBody>
      </p:sp>
      <p:sp>
        <p:nvSpPr>
          <p:cNvPr id="703" name="Google Shape;703;p6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6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514350" lvl="1" marL="90754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Times New Roman"/>
              <a:buAutoNum type="arabicPeriod" startAt="4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electron “falls” down an electron transport chain from the primary electron acceptor of PS </a:t>
            </a: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PS </a:t>
            </a: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Energy released by the fall drives the creation of a proton gradient across the thylakoid membrane</a:t>
            </a:r>
            <a:endParaRPr/>
          </a:p>
          <a:p>
            <a:pPr indent="-514350" lvl="1" marL="90754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Times New Roman"/>
              <a:buAutoNum type="arabicPeriod" startAt="4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Potential energy stored in the proton gradient drives 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production of ATP 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chemiosmosis</a:t>
            </a:r>
            <a:endParaRPr/>
          </a:p>
        </p:txBody>
      </p:sp>
      <p:sp>
        <p:nvSpPr>
          <p:cNvPr id="709" name="Google Shape;709;p6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6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514350" lvl="1" marL="90754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Times New Roman"/>
              <a:buAutoNum type="arabicPeriod" startAt="6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PS </a:t>
            </a: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(like PS </a:t>
            </a: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transferred light energy excites P700, which loses an electron to the primary electron acceptor</a:t>
            </a:r>
            <a:endParaRPr/>
          </a:p>
          <a:p>
            <a:pPr indent="-228600" lvl="2" marL="1143000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P700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(P700 that is missing an electron)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accepts an electron passed down from PS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via the electron transport chain</a:t>
            </a:r>
            <a:endParaRPr/>
          </a:p>
        </p:txBody>
      </p:sp>
      <p:sp>
        <p:nvSpPr>
          <p:cNvPr id="715" name="Google Shape;715;p6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65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514350" lvl="1" marL="90754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Times New Roman"/>
              <a:buAutoNum type="arabicPeriod" startAt="7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Each electron “falls” down an electron transport chain from the primary electron acceptor of PS </a:t>
            </a:r>
            <a:r>
              <a:rPr b="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the 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protein ferredoxin (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鐵氧還蛋白) (Fd)</a:t>
            </a:r>
            <a:endParaRPr/>
          </a:p>
          <a:p>
            <a:pPr indent="-514350" lvl="1" marL="90754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Times New Roman"/>
              <a:buAutoNum type="arabicPeriod" startAt="7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NADP</a:t>
            </a:r>
            <a:r>
              <a:rPr b="0" baseline="30000" i="0" lang="en-US" sz="26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reductase catalyzes the transfer of electrons to 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NADP</a:t>
            </a:r>
            <a:r>
              <a:rPr b="0" baseline="30000" i="0" lang="en-US" sz="26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, reducing it to NADPH</a:t>
            </a:r>
            <a:endParaRPr/>
          </a:p>
          <a:p>
            <a:pPr indent="-228600" lvl="2" marL="1143000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electrons of NADPH are available for the reactions of the Calvin cycle</a:t>
            </a:r>
            <a:endParaRPr/>
          </a:p>
          <a:p>
            <a:pPr indent="-228600" lvl="2" marL="1143000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process also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removes an H</a:t>
            </a:r>
            <a:r>
              <a:rPr b="0" baseline="30000" i="0" lang="en-US" sz="24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from the stroma</a:t>
            </a:r>
            <a:endParaRPr b="0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6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6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energy changes of electrons during linear flow through the light reactions can be shown in a mechanical analogy</a:t>
            </a:r>
            <a:endParaRPr/>
          </a:p>
        </p:txBody>
      </p:sp>
      <p:sp>
        <p:nvSpPr>
          <p:cNvPr id="727" name="Google Shape;727;p6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" name="Google Shape;732;p67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399288" y="213360"/>
            <a:ext cx="8345424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67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11.15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67"/>
          <p:cNvSpPr txBox="1"/>
          <p:nvPr/>
        </p:nvSpPr>
        <p:spPr>
          <a:xfrm>
            <a:off x="4858703" y="2580932"/>
            <a:ext cx="518604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735" name="Google Shape;735;p67"/>
          <p:cNvSpPr txBox="1"/>
          <p:nvPr/>
        </p:nvSpPr>
        <p:spPr>
          <a:xfrm>
            <a:off x="7754303" y="2436470"/>
            <a:ext cx="95539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NADPH</a:t>
            </a:r>
            <a:endParaRPr/>
          </a:p>
        </p:txBody>
      </p:sp>
      <p:sp>
        <p:nvSpPr>
          <p:cNvPr id="736" name="Google Shape;736;p67"/>
          <p:cNvSpPr txBox="1"/>
          <p:nvPr/>
        </p:nvSpPr>
        <p:spPr>
          <a:xfrm>
            <a:off x="4880134" y="5448407"/>
            <a:ext cx="518604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737" name="Google Shape;737;p67"/>
          <p:cNvSpPr txBox="1"/>
          <p:nvPr/>
        </p:nvSpPr>
        <p:spPr>
          <a:xfrm>
            <a:off x="2238534" y="6113914"/>
            <a:ext cx="1973297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Photosystem </a:t>
            </a:r>
            <a:r>
              <a:rPr b="1" lang="en-US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endParaRPr/>
          </a:p>
        </p:txBody>
      </p:sp>
      <p:sp>
        <p:nvSpPr>
          <p:cNvPr id="738" name="Google Shape;738;p67"/>
          <p:cNvSpPr txBox="1"/>
          <p:nvPr/>
        </p:nvSpPr>
        <p:spPr>
          <a:xfrm>
            <a:off x="6249353" y="6114707"/>
            <a:ext cx="1869101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Photosystem </a:t>
            </a:r>
            <a:r>
              <a:rPr b="1" lang="en-US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/>
          </a:p>
        </p:txBody>
      </p:sp>
      <p:sp>
        <p:nvSpPr>
          <p:cNvPr id="739" name="Google Shape;739;p67"/>
          <p:cNvSpPr txBox="1"/>
          <p:nvPr/>
        </p:nvSpPr>
        <p:spPr>
          <a:xfrm>
            <a:off x="4692377" y="2028710"/>
            <a:ext cx="835165" cy="589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95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Mill</a:t>
            </a:r>
            <a:endParaRPr/>
          </a:p>
          <a:p>
            <a:pPr indent="0" lvl="0" marL="0" marR="0" rtl="0" algn="ctr">
              <a:lnSpc>
                <a:spcPct val="1095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makes</a:t>
            </a:r>
            <a:endParaRPr b="1"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67"/>
          <p:cNvSpPr txBox="1"/>
          <p:nvPr/>
        </p:nvSpPr>
        <p:spPr>
          <a:xfrm rot="-4813801">
            <a:off x="1167764" y="5836883"/>
            <a:ext cx="641201" cy="223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Photon</a:t>
            </a:r>
            <a:endParaRPr/>
          </a:p>
        </p:txBody>
      </p:sp>
      <p:sp>
        <p:nvSpPr>
          <p:cNvPr id="741" name="Google Shape;741;p67"/>
          <p:cNvSpPr txBox="1"/>
          <p:nvPr/>
        </p:nvSpPr>
        <p:spPr>
          <a:xfrm rot="-6121694">
            <a:off x="7111845" y="4061896"/>
            <a:ext cx="641201" cy="223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Photon</a:t>
            </a:r>
            <a:endParaRPr/>
          </a:p>
        </p:txBody>
      </p:sp>
      <p:sp>
        <p:nvSpPr>
          <p:cNvPr id="742" name="Google Shape;742;p67"/>
          <p:cNvSpPr txBox="1"/>
          <p:nvPr/>
        </p:nvSpPr>
        <p:spPr>
          <a:xfrm>
            <a:off x="7047836" y="802649"/>
            <a:ext cx="177934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baseline="30000" i="1" lang="en-US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/>
          </a:p>
        </p:txBody>
      </p:sp>
      <p:sp>
        <p:nvSpPr>
          <p:cNvPr id="743" name="Google Shape;743;p67"/>
          <p:cNvSpPr txBox="1"/>
          <p:nvPr/>
        </p:nvSpPr>
        <p:spPr>
          <a:xfrm>
            <a:off x="3250536" y="1781343"/>
            <a:ext cx="177934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baseline="30000" i="1" lang="en-US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 b="1" baseline="30000" i="1"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4" name="Google Shape;744;p67"/>
          <p:cNvSpPr txBox="1"/>
          <p:nvPr/>
        </p:nvSpPr>
        <p:spPr>
          <a:xfrm>
            <a:off x="7863811" y="1767055"/>
            <a:ext cx="177934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baseline="30000" i="1" lang="en-US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/>
          </a:p>
        </p:txBody>
      </p:sp>
      <p:sp>
        <p:nvSpPr>
          <p:cNvPr id="745" name="Google Shape;745;p67"/>
          <p:cNvSpPr txBox="1"/>
          <p:nvPr/>
        </p:nvSpPr>
        <p:spPr>
          <a:xfrm>
            <a:off x="4096673" y="2695743"/>
            <a:ext cx="177934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baseline="30000" i="1" lang="en-US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/>
          </a:p>
        </p:txBody>
      </p:sp>
      <p:sp>
        <p:nvSpPr>
          <p:cNvPr id="746" name="Google Shape;746;p67"/>
          <p:cNvSpPr txBox="1"/>
          <p:nvPr/>
        </p:nvSpPr>
        <p:spPr>
          <a:xfrm>
            <a:off x="5303173" y="3057693"/>
            <a:ext cx="177934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baseline="30000" i="1" lang="en-US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/>
          </a:p>
        </p:txBody>
      </p:sp>
      <p:sp>
        <p:nvSpPr>
          <p:cNvPr id="747" name="Google Shape;747;p67"/>
          <p:cNvSpPr txBox="1"/>
          <p:nvPr/>
        </p:nvSpPr>
        <p:spPr>
          <a:xfrm>
            <a:off x="6225511" y="2859255"/>
            <a:ext cx="177934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baseline="30000" i="1" lang="en-US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/>
          </a:p>
        </p:txBody>
      </p:sp>
      <p:sp>
        <p:nvSpPr>
          <p:cNvPr id="748" name="Google Shape;748;p67"/>
          <p:cNvSpPr txBox="1"/>
          <p:nvPr/>
        </p:nvSpPr>
        <p:spPr>
          <a:xfrm>
            <a:off x="2045623" y="5140493"/>
            <a:ext cx="177934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baseline="30000" i="1" lang="en-US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/>
          </a:p>
        </p:txBody>
      </p:sp>
      <p:sp>
        <p:nvSpPr>
          <p:cNvPr id="749" name="Google Shape;749;p67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67"/>
          <p:cNvSpPr txBox="1"/>
          <p:nvPr/>
        </p:nvSpPr>
        <p:spPr>
          <a:xfrm>
            <a:off x="304800" y="304800"/>
            <a:ext cx="594455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mechanical analogy for linear electron flow during the light reactions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68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Cyclic Electron Flow</a:t>
            </a:r>
            <a:endParaRPr/>
          </a:p>
        </p:txBody>
      </p:sp>
      <p:sp>
        <p:nvSpPr>
          <p:cNvPr id="756" name="Google Shape;756;p6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cyclic electron flow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electrons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cycle back from Fd to the PS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reaction center via a plastocyanin molecule 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Pc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Cyclic electron flow uses only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photosystem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and produces ATP, but not NADPH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 oxygen is released</a:t>
            </a:r>
            <a:endParaRPr/>
          </a:p>
        </p:txBody>
      </p:sp>
      <p:sp>
        <p:nvSpPr>
          <p:cNvPr id="757" name="Google Shape;757;p6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2" name="Google Shape;762;p69"/>
          <p:cNvPicPr preferRelativeResize="0"/>
          <p:nvPr/>
        </p:nvPicPr>
        <p:blipFill rotWithShape="1">
          <a:blip r:embed="rId3">
            <a:alphaModFix/>
          </a:blip>
          <a:srcRect b="3298" l="0" r="0" t="0"/>
          <a:stretch/>
        </p:blipFill>
        <p:spPr>
          <a:xfrm>
            <a:off x="298704" y="1194816"/>
            <a:ext cx="8546592" cy="4468368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Google Shape;763;p69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11.16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69"/>
          <p:cNvSpPr txBox="1"/>
          <p:nvPr/>
        </p:nvSpPr>
        <p:spPr>
          <a:xfrm>
            <a:off x="2225929" y="2449256"/>
            <a:ext cx="26129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A9AAAC"/>
                </a:solidFill>
                <a:latin typeface="Arial"/>
                <a:ea typeface="Arial"/>
                <a:cs typeface="Arial"/>
                <a:sym typeface="Arial"/>
              </a:rPr>
              <a:t>Pq</a:t>
            </a:r>
            <a:endParaRPr/>
          </a:p>
        </p:txBody>
      </p:sp>
      <p:sp>
        <p:nvSpPr>
          <p:cNvPr id="765" name="Google Shape;765;p69"/>
          <p:cNvSpPr txBox="1"/>
          <p:nvPr/>
        </p:nvSpPr>
        <p:spPr>
          <a:xfrm>
            <a:off x="3194304" y="1785681"/>
            <a:ext cx="25006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Fd</a:t>
            </a:r>
            <a:endParaRPr/>
          </a:p>
        </p:txBody>
      </p:sp>
      <p:sp>
        <p:nvSpPr>
          <p:cNvPr id="766" name="Google Shape;766;p69"/>
          <p:cNvSpPr txBox="1"/>
          <p:nvPr/>
        </p:nvSpPr>
        <p:spPr>
          <a:xfrm>
            <a:off x="6281992" y="2020631"/>
            <a:ext cx="25006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A9AAAC"/>
                </a:solidFill>
                <a:latin typeface="Arial"/>
                <a:ea typeface="Arial"/>
                <a:cs typeface="Arial"/>
                <a:sym typeface="Arial"/>
              </a:rPr>
              <a:t>Fd</a:t>
            </a:r>
            <a:endParaRPr b="1" sz="1600">
              <a:solidFill>
                <a:srgbClr val="A9AA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69"/>
          <p:cNvSpPr txBox="1"/>
          <p:nvPr/>
        </p:nvSpPr>
        <p:spPr>
          <a:xfrm>
            <a:off x="6492616" y="2586575"/>
            <a:ext cx="96821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A9AAAC"/>
                </a:solidFill>
                <a:latin typeface="Arial"/>
                <a:ea typeface="Arial"/>
                <a:cs typeface="Arial"/>
                <a:sym typeface="Arial"/>
              </a:rPr>
              <a:t>NADP</a:t>
            </a:r>
            <a:r>
              <a:rPr b="1" baseline="30000" lang="en-US" sz="1600">
                <a:solidFill>
                  <a:srgbClr val="A9A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  <a:p>
            <a:pPr indent="0" lvl="0" marL="0" marR="0" rtl="0" algn="ctr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A9AAAC"/>
                </a:solidFill>
                <a:latin typeface="Arial"/>
                <a:ea typeface="Arial"/>
                <a:cs typeface="Arial"/>
                <a:sym typeface="Arial"/>
              </a:rPr>
              <a:t>reductase</a:t>
            </a:r>
            <a:endParaRPr b="1" sz="1600">
              <a:solidFill>
                <a:srgbClr val="A9AA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69"/>
          <p:cNvSpPr txBox="1"/>
          <p:nvPr/>
        </p:nvSpPr>
        <p:spPr>
          <a:xfrm>
            <a:off x="8116543" y="2341306"/>
            <a:ext cx="657231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A9AAAC"/>
                </a:solidFill>
                <a:latin typeface="Arial"/>
                <a:ea typeface="Arial"/>
                <a:cs typeface="Arial"/>
                <a:sym typeface="Arial"/>
              </a:rPr>
              <a:t>NADP</a:t>
            </a:r>
            <a:r>
              <a:rPr b="1" baseline="30000" lang="en-US" sz="1600">
                <a:solidFill>
                  <a:srgbClr val="A9A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sz="1600">
              <a:solidFill>
                <a:srgbClr val="A9AA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69"/>
          <p:cNvSpPr txBox="1"/>
          <p:nvPr/>
        </p:nvSpPr>
        <p:spPr>
          <a:xfrm>
            <a:off x="8037296" y="3103306"/>
            <a:ext cx="726161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A9AAAC"/>
                </a:solidFill>
                <a:latin typeface="Arial"/>
                <a:ea typeface="Arial"/>
                <a:cs typeface="Arial"/>
                <a:sym typeface="Arial"/>
              </a:rPr>
              <a:t>NADPH</a:t>
            </a:r>
            <a:endParaRPr/>
          </a:p>
        </p:txBody>
      </p:sp>
      <p:sp>
        <p:nvSpPr>
          <p:cNvPr id="770" name="Google Shape;770;p69"/>
          <p:cNvSpPr txBox="1"/>
          <p:nvPr/>
        </p:nvSpPr>
        <p:spPr>
          <a:xfrm>
            <a:off x="4038854" y="3844668"/>
            <a:ext cx="25006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Pc</a:t>
            </a:r>
            <a:endParaRPr/>
          </a:p>
        </p:txBody>
      </p:sp>
      <p:sp>
        <p:nvSpPr>
          <p:cNvPr id="771" name="Google Shape;771;p69"/>
          <p:cNvSpPr txBox="1"/>
          <p:nvPr/>
        </p:nvSpPr>
        <p:spPr>
          <a:xfrm>
            <a:off x="2503742" y="3020756"/>
            <a:ext cx="119584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Cytochrome</a:t>
            </a:r>
            <a:endParaRPr/>
          </a:p>
          <a:p>
            <a:pPr indent="0" lvl="0" marL="0" marR="0" rtl="0" algn="ctr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complex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69"/>
          <p:cNvSpPr txBox="1"/>
          <p:nvPr/>
        </p:nvSpPr>
        <p:spPr>
          <a:xfrm>
            <a:off x="4573842" y="4821774"/>
            <a:ext cx="160300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Photosystem </a:t>
            </a:r>
            <a:r>
              <a:rPr b="1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/>
          </a:p>
        </p:txBody>
      </p:sp>
      <p:sp>
        <p:nvSpPr>
          <p:cNvPr id="773" name="Google Shape;773;p69"/>
          <p:cNvSpPr txBox="1"/>
          <p:nvPr/>
        </p:nvSpPr>
        <p:spPr>
          <a:xfrm>
            <a:off x="351887" y="5187693"/>
            <a:ext cx="169277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A9AAAC"/>
                </a:solidFill>
                <a:latin typeface="Arial"/>
                <a:ea typeface="Arial"/>
                <a:cs typeface="Arial"/>
                <a:sym typeface="Arial"/>
              </a:rPr>
              <a:t>Photosystem </a:t>
            </a:r>
            <a:r>
              <a:rPr b="1" lang="en-US" sz="1800">
                <a:solidFill>
                  <a:srgbClr val="A9A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endParaRPr/>
          </a:p>
        </p:txBody>
      </p:sp>
      <p:sp>
        <p:nvSpPr>
          <p:cNvPr id="774" name="Google Shape;774;p69"/>
          <p:cNvSpPr txBox="1"/>
          <p:nvPr/>
        </p:nvSpPr>
        <p:spPr>
          <a:xfrm>
            <a:off x="2966493" y="5149594"/>
            <a:ext cx="39350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775" name="Google Shape;775;p69"/>
          <p:cNvSpPr txBox="1"/>
          <p:nvPr/>
        </p:nvSpPr>
        <p:spPr>
          <a:xfrm>
            <a:off x="8168582" y="2574196"/>
            <a:ext cx="400751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A9A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600">
                <a:solidFill>
                  <a:srgbClr val="A9AAAC"/>
                </a:solidFill>
                <a:latin typeface="Arial"/>
                <a:ea typeface="Arial"/>
                <a:cs typeface="Arial"/>
                <a:sym typeface="Arial"/>
              </a:rPr>
              <a:t> H</a:t>
            </a:r>
            <a:r>
              <a:rPr b="1" baseline="30000" lang="en-US" sz="1600">
                <a:solidFill>
                  <a:srgbClr val="A9AAA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baseline="30000" sz="1600">
              <a:solidFill>
                <a:srgbClr val="A9AAA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6" name="Google Shape;776;p69"/>
          <p:cNvSpPr txBox="1"/>
          <p:nvPr/>
        </p:nvSpPr>
        <p:spPr>
          <a:xfrm>
            <a:off x="757472" y="1757955"/>
            <a:ext cx="85440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A9AAAC"/>
                </a:solidFill>
                <a:latin typeface="Arial"/>
                <a:ea typeface="Arial"/>
                <a:cs typeface="Arial"/>
                <a:sym typeface="Arial"/>
              </a:rPr>
              <a:t>Primary</a:t>
            </a:r>
            <a:endParaRPr/>
          </a:p>
          <a:p>
            <a:pPr indent="0" lvl="0" marL="0" marR="0" rtl="0" algn="ctr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A9AAAC"/>
                </a:solidFill>
                <a:latin typeface="Arial"/>
                <a:ea typeface="Arial"/>
                <a:cs typeface="Arial"/>
                <a:sym typeface="Arial"/>
              </a:rPr>
              <a:t>acceptor</a:t>
            </a:r>
            <a:endParaRPr b="1" sz="1600">
              <a:solidFill>
                <a:srgbClr val="A9AA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69"/>
          <p:cNvSpPr txBox="1"/>
          <p:nvPr/>
        </p:nvSpPr>
        <p:spPr>
          <a:xfrm>
            <a:off x="4900847" y="1407856"/>
            <a:ext cx="85440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Primary</a:t>
            </a:r>
            <a:endParaRPr/>
          </a:p>
          <a:p>
            <a:pPr indent="0" lvl="0" marL="0" marR="0" rtl="0" algn="ctr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acceptor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69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69"/>
          <p:cNvSpPr txBox="1"/>
          <p:nvPr/>
        </p:nvSpPr>
        <p:spPr>
          <a:xfrm>
            <a:off x="1905000" y="343551"/>
            <a:ext cx="5181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Cyclic electron flow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7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organisms such as purple sulfur bacteria have PS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but not PS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Cyclic electron flow is thought to have evolved before linear electron flow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Cyclic electron flow may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protect cells from light-induced damage</a:t>
            </a:r>
            <a:endParaRPr/>
          </a:p>
        </p:txBody>
      </p:sp>
      <p:sp>
        <p:nvSpPr>
          <p:cNvPr id="785" name="Google Shape;785;p7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71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Comparison of Chemiosmosis in Chloroplasts and Mitochondria</a:t>
            </a:r>
            <a:endParaRPr/>
          </a:p>
        </p:txBody>
      </p:sp>
      <p:sp>
        <p:nvSpPr>
          <p:cNvPr id="791" name="Google Shape;791;p7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Chloroplasts and mitochondria generate ATP by chemiosmosis, but use different sources of energy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Mitochondria transfer chemical energy from food to ATP; chloroplasts transform light energy into the chemical energy of ATP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Spatial (空間的) organization of chemiosmosis differs between chloroplasts and mitochondria but also shows similarities</a:t>
            </a:r>
            <a:endParaRPr/>
          </a:p>
        </p:txBody>
      </p:sp>
      <p:sp>
        <p:nvSpPr>
          <p:cNvPr id="792" name="Google Shape;792;p7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667512" y="213360"/>
            <a:ext cx="7808976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11.2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6244340" y="2188219"/>
            <a:ext cx="173284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(d) Cyanobacteria</a:t>
            </a:r>
            <a:endParaRPr/>
          </a:p>
        </p:txBody>
      </p:sp>
      <p:sp>
        <p:nvSpPr>
          <p:cNvPr id="87" name="Google Shape;87;p18"/>
          <p:cNvSpPr txBox="1"/>
          <p:nvPr/>
        </p:nvSpPr>
        <p:spPr>
          <a:xfrm>
            <a:off x="1124653" y="2780356"/>
            <a:ext cx="924933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Plants</a:t>
            </a:r>
            <a:endParaRPr/>
          </a:p>
        </p:txBody>
      </p:sp>
      <p:sp>
        <p:nvSpPr>
          <p:cNvPr id="88" name="Google Shape;88;p18"/>
          <p:cNvSpPr txBox="1"/>
          <p:nvPr/>
        </p:nvSpPr>
        <p:spPr>
          <a:xfrm>
            <a:off x="8122353" y="2273944"/>
            <a:ext cx="22762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/>
          </a:p>
        </p:txBody>
      </p:sp>
      <p:sp>
        <p:nvSpPr>
          <p:cNvPr id="89" name="Google Shape;89;p18"/>
          <p:cNvSpPr txBox="1"/>
          <p:nvPr/>
        </p:nvSpPr>
        <p:spPr>
          <a:xfrm>
            <a:off x="8075521" y="2498576"/>
            <a:ext cx="30136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90" name="Google Shape;90;p18"/>
          <p:cNvSpPr txBox="1"/>
          <p:nvPr/>
        </p:nvSpPr>
        <p:spPr>
          <a:xfrm>
            <a:off x="3753553" y="4844106"/>
            <a:ext cx="198932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Multicellular alga</a:t>
            </a:r>
            <a:endParaRPr/>
          </a:p>
        </p:txBody>
      </p:sp>
      <p:sp>
        <p:nvSpPr>
          <p:cNvPr id="91" name="Google Shape;91;p18"/>
          <p:cNvSpPr txBox="1"/>
          <p:nvPr/>
        </p:nvSpPr>
        <p:spPr>
          <a:xfrm rot="-5400000">
            <a:off x="5837648" y="5281124"/>
            <a:ext cx="47288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8"/>
          <p:cNvSpPr txBox="1"/>
          <p:nvPr/>
        </p:nvSpPr>
        <p:spPr>
          <a:xfrm rot="-5400000">
            <a:off x="515771" y="6014602"/>
            <a:ext cx="586699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1159578" y="6364931"/>
            <a:ext cx="249908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(c) Unicellular eukaryotes</a:t>
            </a:r>
            <a:endParaRPr/>
          </a:p>
        </p:txBody>
      </p:sp>
      <p:sp>
        <p:nvSpPr>
          <p:cNvPr id="94" name="Google Shape;94;p18"/>
          <p:cNvSpPr txBox="1"/>
          <p:nvPr/>
        </p:nvSpPr>
        <p:spPr>
          <a:xfrm>
            <a:off x="6411027" y="5610076"/>
            <a:ext cx="157575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92608" lvl="0" marL="292608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(e) Purple sulfur</a:t>
            </a:r>
            <a:b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bacteria</a:t>
            </a:r>
            <a:endParaRPr b="1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" name="Google Shape;95;p18"/>
          <p:cNvGrpSpPr/>
          <p:nvPr/>
        </p:nvGrpSpPr>
        <p:grpSpPr>
          <a:xfrm>
            <a:off x="6227698" y="5190936"/>
            <a:ext cx="103162" cy="361296"/>
            <a:chOff x="6227698" y="5190936"/>
            <a:chExt cx="103162" cy="361296"/>
          </a:xfrm>
        </p:grpSpPr>
        <p:sp>
          <p:nvSpPr>
            <p:cNvPr id="96" name="Google Shape;96;p18"/>
            <p:cNvSpPr/>
            <p:nvPr/>
          </p:nvSpPr>
          <p:spPr>
            <a:xfrm>
              <a:off x="6227698" y="5190936"/>
              <a:ext cx="103162" cy="21310"/>
            </a:xfrm>
            <a:custGeom>
              <a:rect b="b" l="l" r="r" t="t"/>
              <a:pathLst>
                <a:path extrusionOk="0" h="21310" w="103162">
                  <a:moveTo>
                    <a:pt x="96812" y="6350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8"/>
            <p:cNvSpPr/>
            <p:nvPr/>
          </p:nvSpPr>
          <p:spPr>
            <a:xfrm>
              <a:off x="6227698" y="5530922"/>
              <a:ext cx="103162" cy="21310"/>
            </a:xfrm>
            <a:custGeom>
              <a:rect b="b" l="l" r="r" t="t"/>
              <a:pathLst>
                <a:path extrusionOk="0" h="21310" w="103162">
                  <a:moveTo>
                    <a:pt x="96812" y="6350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8"/>
            <p:cNvSpPr/>
            <p:nvPr/>
          </p:nvSpPr>
          <p:spPr>
            <a:xfrm>
              <a:off x="6272917" y="5192388"/>
              <a:ext cx="21310" cy="351231"/>
            </a:xfrm>
            <a:custGeom>
              <a:rect b="b" l="l" r="r" t="t"/>
              <a:pathLst>
                <a:path extrusionOk="0" h="351231" w="21310">
                  <a:moveTo>
                    <a:pt x="6350" y="6350"/>
                  </a:moveTo>
                  <a:lnTo>
                    <a:pt x="6350" y="344881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" name="Google Shape;99;p18"/>
          <p:cNvGrpSpPr/>
          <p:nvPr/>
        </p:nvGrpSpPr>
        <p:grpSpPr>
          <a:xfrm>
            <a:off x="8010533" y="2171549"/>
            <a:ext cx="424091" cy="103162"/>
            <a:chOff x="8010533" y="2171549"/>
            <a:chExt cx="424091" cy="103162"/>
          </a:xfrm>
        </p:grpSpPr>
        <p:sp>
          <p:nvSpPr>
            <p:cNvPr id="100" name="Google Shape;100;p18"/>
            <p:cNvSpPr/>
            <p:nvPr/>
          </p:nvSpPr>
          <p:spPr>
            <a:xfrm>
              <a:off x="8413314" y="2171549"/>
              <a:ext cx="21310" cy="103162"/>
            </a:xfrm>
            <a:custGeom>
              <a:rect b="b" l="l" r="r" t="t"/>
              <a:pathLst>
                <a:path extrusionOk="0" h="103162" w="21310">
                  <a:moveTo>
                    <a:pt x="6350" y="96812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8"/>
            <p:cNvSpPr/>
            <p:nvPr/>
          </p:nvSpPr>
          <p:spPr>
            <a:xfrm>
              <a:off x="8010535" y="2171549"/>
              <a:ext cx="21310" cy="103162"/>
            </a:xfrm>
            <a:custGeom>
              <a:rect b="b" l="l" r="r" t="t"/>
              <a:pathLst>
                <a:path extrusionOk="0" h="103162" w="21310">
                  <a:moveTo>
                    <a:pt x="6350" y="96812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8"/>
            <p:cNvSpPr/>
            <p:nvPr/>
          </p:nvSpPr>
          <p:spPr>
            <a:xfrm>
              <a:off x="8010533" y="2216787"/>
              <a:ext cx="413321" cy="21310"/>
            </a:xfrm>
            <a:custGeom>
              <a:rect b="b" l="l" r="r" t="t"/>
              <a:pathLst>
                <a:path extrusionOk="0" h="21310" w="413321">
                  <a:moveTo>
                    <a:pt x="406971" y="6350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103;p18"/>
          <p:cNvGrpSpPr/>
          <p:nvPr/>
        </p:nvGrpSpPr>
        <p:grpSpPr>
          <a:xfrm>
            <a:off x="967648" y="5967559"/>
            <a:ext cx="103162" cy="332213"/>
            <a:chOff x="967648" y="5967559"/>
            <a:chExt cx="103162" cy="332213"/>
          </a:xfrm>
        </p:grpSpPr>
        <p:sp>
          <p:nvSpPr>
            <p:cNvPr id="104" name="Google Shape;104;p18"/>
            <p:cNvSpPr/>
            <p:nvPr/>
          </p:nvSpPr>
          <p:spPr>
            <a:xfrm>
              <a:off x="967648" y="5967559"/>
              <a:ext cx="103162" cy="21310"/>
            </a:xfrm>
            <a:custGeom>
              <a:rect b="b" l="l" r="r" t="t"/>
              <a:pathLst>
                <a:path extrusionOk="0" h="21310" w="103162">
                  <a:moveTo>
                    <a:pt x="96812" y="6350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8"/>
            <p:cNvSpPr/>
            <p:nvPr/>
          </p:nvSpPr>
          <p:spPr>
            <a:xfrm>
              <a:off x="967648" y="6278462"/>
              <a:ext cx="103162" cy="21310"/>
            </a:xfrm>
            <a:custGeom>
              <a:rect b="b" l="l" r="r" t="t"/>
              <a:pathLst>
                <a:path extrusionOk="0" h="21310" w="103162">
                  <a:moveTo>
                    <a:pt x="96812" y="6350"/>
                  </a:moveTo>
                  <a:lnTo>
                    <a:pt x="6350" y="63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8"/>
            <p:cNvSpPr/>
            <p:nvPr/>
          </p:nvSpPr>
          <p:spPr>
            <a:xfrm>
              <a:off x="1012890" y="5969717"/>
              <a:ext cx="21310" cy="321449"/>
            </a:xfrm>
            <a:custGeom>
              <a:rect b="b" l="l" r="r" t="t"/>
              <a:pathLst>
                <a:path extrusionOk="0" h="321449" w="21310">
                  <a:moveTo>
                    <a:pt x="6350" y="6350"/>
                  </a:moveTo>
                  <a:lnTo>
                    <a:pt x="6350" y="315099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" name="Google Shape;107;p18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3872465" y="6182975"/>
            <a:ext cx="4648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Photoautotrophs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7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mitochondria,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protons are pumped to the intermembrane space and drive ATP synthesis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 they diffuse back into the mitochondrial matrix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chloroplasts, protons are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pumped into the thylakoid (類囊體) space and drive ATP synthesis as they diffuse back into the stroma</a:t>
            </a:r>
            <a:endParaRPr/>
          </a:p>
        </p:txBody>
      </p:sp>
      <p:sp>
        <p:nvSpPr>
          <p:cNvPr id="798" name="Google Shape;798;p7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3" name="Google Shape;803;p73"/>
          <p:cNvPicPr preferRelativeResize="0"/>
          <p:nvPr/>
        </p:nvPicPr>
        <p:blipFill rotWithShape="1">
          <a:blip r:embed="rId3">
            <a:alphaModFix/>
          </a:blip>
          <a:srcRect b="3164" l="0" r="0" t="0"/>
          <a:stretch/>
        </p:blipFill>
        <p:spPr>
          <a:xfrm>
            <a:off x="298704" y="1097280"/>
            <a:ext cx="8546592" cy="4663440"/>
          </a:xfrm>
          <a:prstGeom prst="rect">
            <a:avLst/>
          </a:prstGeom>
          <a:noFill/>
          <a:ln>
            <a:noFill/>
          </a:ln>
        </p:spPr>
      </p:pic>
      <p:sp>
        <p:nvSpPr>
          <p:cNvPr id="804" name="Google Shape;804;p73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11.17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73"/>
          <p:cNvSpPr txBox="1"/>
          <p:nvPr/>
        </p:nvSpPr>
        <p:spPr>
          <a:xfrm>
            <a:off x="1986776" y="1100455"/>
            <a:ext cx="1240724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Mitochondrion</a:t>
            </a:r>
            <a:endParaRPr/>
          </a:p>
        </p:txBody>
      </p:sp>
      <p:sp>
        <p:nvSpPr>
          <p:cNvPr id="806" name="Google Shape;806;p73"/>
          <p:cNvSpPr txBox="1"/>
          <p:nvPr/>
        </p:nvSpPr>
        <p:spPr>
          <a:xfrm>
            <a:off x="5998388" y="1100455"/>
            <a:ext cx="993862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Chloroplast</a:t>
            </a:r>
            <a:endParaRPr/>
          </a:p>
        </p:txBody>
      </p:sp>
      <p:sp>
        <p:nvSpPr>
          <p:cNvPr id="807" name="Google Shape;807;p73"/>
          <p:cNvSpPr txBox="1"/>
          <p:nvPr/>
        </p:nvSpPr>
        <p:spPr>
          <a:xfrm>
            <a:off x="2025123" y="2883217"/>
            <a:ext cx="90736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Inter-</a:t>
            </a:r>
            <a:endParaRPr/>
          </a:p>
          <a:p>
            <a:pPr indent="0" lvl="0" marL="0" marR="0" rtl="0" algn="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membrane</a:t>
            </a:r>
            <a:endParaRPr/>
          </a:p>
          <a:p>
            <a:pPr indent="0" lvl="0" marL="0" marR="0" rtl="0" algn="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8" name="Google Shape;808;p73"/>
          <p:cNvSpPr txBox="1"/>
          <p:nvPr/>
        </p:nvSpPr>
        <p:spPr>
          <a:xfrm>
            <a:off x="2021920" y="3797617"/>
            <a:ext cx="907300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Inner</a:t>
            </a:r>
            <a:endParaRPr/>
          </a:p>
          <a:p>
            <a:pPr indent="0" lvl="0" marL="0" marR="0" rtl="0" algn="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membrane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9" name="Google Shape;809;p73"/>
          <p:cNvSpPr txBox="1"/>
          <p:nvPr/>
        </p:nvSpPr>
        <p:spPr>
          <a:xfrm>
            <a:off x="3449324" y="3684905"/>
            <a:ext cx="78547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Electron</a:t>
            </a:r>
            <a:endParaRPr/>
          </a:p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transport</a:t>
            </a:r>
            <a:endParaRPr/>
          </a:p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chain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0" name="Google Shape;810;p73"/>
          <p:cNvSpPr txBox="1"/>
          <p:nvPr/>
        </p:nvSpPr>
        <p:spPr>
          <a:xfrm>
            <a:off x="4624786" y="3231594"/>
            <a:ext cx="198772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30000" lang="en-US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811" name="Google Shape;811;p73"/>
          <p:cNvSpPr txBox="1"/>
          <p:nvPr/>
        </p:nvSpPr>
        <p:spPr>
          <a:xfrm>
            <a:off x="5056995" y="2610167"/>
            <a:ext cx="1166410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Diffusion of</a:t>
            </a:r>
            <a:endParaRPr/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30000" lang="en-US" sz="1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through</a:t>
            </a:r>
            <a:endParaRPr/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ATP synthase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73"/>
          <p:cNvSpPr txBox="1"/>
          <p:nvPr/>
        </p:nvSpPr>
        <p:spPr>
          <a:xfrm>
            <a:off x="6371445" y="2977673"/>
            <a:ext cx="833562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Thylakoid</a:t>
            </a:r>
            <a:endParaRPr/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73"/>
          <p:cNvSpPr txBox="1"/>
          <p:nvPr/>
        </p:nvSpPr>
        <p:spPr>
          <a:xfrm>
            <a:off x="6309736" y="3803967"/>
            <a:ext cx="956993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Thylakoid</a:t>
            </a:r>
            <a:endParaRPr/>
          </a:p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membrane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73"/>
          <p:cNvSpPr txBox="1"/>
          <p:nvPr/>
        </p:nvSpPr>
        <p:spPr>
          <a:xfrm>
            <a:off x="316292" y="4035741"/>
            <a:ext cx="1551707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MITOCHONDRION</a:t>
            </a:r>
            <a:endParaRPr/>
          </a:p>
          <a:p>
            <a:pPr indent="0" lvl="0" marL="0" marR="0" rtl="0" algn="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STRUCTURE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73"/>
          <p:cNvSpPr txBox="1"/>
          <p:nvPr/>
        </p:nvSpPr>
        <p:spPr>
          <a:xfrm>
            <a:off x="3005945" y="4512786"/>
            <a:ext cx="766235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Pumping</a:t>
            </a:r>
            <a:endParaRPr/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H</a:t>
            </a:r>
            <a:r>
              <a:rPr b="1" baseline="30000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ETC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73"/>
          <p:cNvSpPr txBox="1"/>
          <p:nvPr/>
        </p:nvSpPr>
        <p:spPr>
          <a:xfrm>
            <a:off x="2376507" y="4856479"/>
            <a:ext cx="527388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Matrix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73"/>
          <p:cNvSpPr txBox="1"/>
          <p:nvPr/>
        </p:nvSpPr>
        <p:spPr>
          <a:xfrm>
            <a:off x="656451" y="5237480"/>
            <a:ext cx="969817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Higher [H</a:t>
            </a:r>
            <a:r>
              <a:rPr b="1" baseline="30000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/>
          </a:p>
        </p:txBody>
      </p:sp>
      <p:sp>
        <p:nvSpPr>
          <p:cNvPr id="818" name="Google Shape;818;p73"/>
          <p:cNvSpPr txBox="1"/>
          <p:nvPr/>
        </p:nvSpPr>
        <p:spPr>
          <a:xfrm>
            <a:off x="656451" y="5524817"/>
            <a:ext cx="929742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Lower [H</a:t>
            </a:r>
            <a:r>
              <a:rPr b="1" baseline="30000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/>
          </a:p>
        </p:txBody>
      </p:sp>
      <p:sp>
        <p:nvSpPr>
          <p:cNvPr id="819" name="Google Shape;819;p73"/>
          <p:cNvSpPr txBox="1"/>
          <p:nvPr/>
        </p:nvSpPr>
        <p:spPr>
          <a:xfrm>
            <a:off x="4426909" y="4352448"/>
            <a:ext cx="774251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synthase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73"/>
          <p:cNvSpPr txBox="1"/>
          <p:nvPr/>
        </p:nvSpPr>
        <p:spPr>
          <a:xfrm>
            <a:off x="3786466" y="5140443"/>
            <a:ext cx="20037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30000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821" name="Google Shape;821;p73"/>
          <p:cNvSpPr txBox="1"/>
          <p:nvPr/>
        </p:nvSpPr>
        <p:spPr>
          <a:xfrm>
            <a:off x="4472802" y="4965223"/>
            <a:ext cx="379912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ADP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73"/>
          <p:cNvSpPr txBox="1"/>
          <p:nvPr/>
        </p:nvSpPr>
        <p:spPr>
          <a:xfrm>
            <a:off x="5411807" y="5445442"/>
            <a:ext cx="20037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30000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823" name="Google Shape;823;p73"/>
          <p:cNvSpPr txBox="1"/>
          <p:nvPr/>
        </p:nvSpPr>
        <p:spPr>
          <a:xfrm>
            <a:off x="6371451" y="4835842"/>
            <a:ext cx="618759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Stroma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73"/>
          <p:cNvSpPr txBox="1"/>
          <p:nvPr/>
        </p:nvSpPr>
        <p:spPr>
          <a:xfrm>
            <a:off x="5734864" y="5086984"/>
            <a:ext cx="34573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825" name="Google Shape;825;p73"/>
          <p:cNvSpPr txBox="1"/>
          <p:nvPr/>
        </p:nvSpPr>
        <p:spPr>
          <a:xfrm>
            <a:off x="7454126" y="4035740"/>
            <a:ext cx="1365758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CHLOROPLAST</a:t>
            </a:r>
            <a:endParaRPr/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STRUCTURE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73"/>
          <p:cNvSpPr txBox="1"/>
          <p:nvPr/>
        </p:nvSpPr>
        <p:spPr>
          <a:xfrm>
            <a:off x="5056995" y="4961452"/>
            <a:ext cx="12022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73"/>
          <p:cNvSpPr txBox="1"/>
          <p:nvPr/>
        </p:nvSpPr>
        <p:spPr>
          <a:xfrm>
            <a:off x="5213065" y="5033806"/>
            <a:ext cx="43282" cy="1889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73"/>
          <p:cNvSpPr txBox="1"/>
          <p:nvPr/>
        </p:nvSpPr>
        <p:spPr>
          <a:xfrm>
            <a:off x="4895070" y="4976932"/>
            <a:ext cx="10419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9" name="Google Shape;829;p73"/>
          <p:cNvSpPr/>
          <p:nvPr/>
        </p:nvSpPr>
        <p:spPr>
          <a:xfrm>
            <a:off x="1915811" y="2603024"/>
            <a:ext cx="147408" cy="3109150"/>
          </a:xfrm>
          <a:custGeom>
            <a:rect b="b" l="l" r="r" t="t"/>
            <a:pathLst>
              <a:path extrusionOk="0" h="3109150" w="147408">
                <a:moveTo>
                  <a:pt x="141058" y="6350"/>
                </a:moveTo>
                <a:cubicBezTo>
                  <a:pt x="141058" y="6350"/>
                  <a:pt x="60236" y="13080"/>
                  <a:pt x="60236" y="60236"/>
                </a:cubicBezTo>
                <a:lnTo>
                  <a:pt x="60236" y="1482788"/>
                </a:lnTo>
                <a:cubicBezTo>
                  <a:pt x="60236" y="1519859"/>
                  <a:pt x="6350" y="1546783"/>
                  <a:pt x="6350" y="1546783"/>
                </a:cubicBezTo>
                <a:cubicBezTo>
                  <a:pt x="6350" y="1546783"/>
                  <a:pt x="60236" y="1573745"/>
                  <a:pt x="60236" y="1610804"/>
                </a:cubicBezTo>
                <a:lnTo>
                  <a:pt x="60236" y="3048914"/>
                </a:lnTo>
                <a:cubicBezTo>
                  <a:pt x="60236" y="3096069"/>
                  <a:pt x="141058" y="3102800"/>
                  <a:pt x="141058" y="3102800"/>
                </a:cubicBez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73"/>
          <p:cNvSpPr/>
          <p:nvPr/>
        </p:nvSpPr>
        <p:spPr>
          <a:xfrm>
            <a:off x="7251312" y="2603024"/>
            <a:ext cx="147434" cy="3109150"/>
          </a:xfrm>
          <a:custGeom>
            <a:rect b="b" l="l" r="r" t="t"/>
            <a:pathLst>
              <a:path extrusionOk="0" h="3109150" w="147434">
                <a:moveTo>
                  <a:pt x="6350" y="6350"/>
                </a:moveTo>
                <a:cubicBezTo>
                  <a:pt x="6350" y="6350"/>
                  <a:pt x="87210" y="13080"/>
                  <a:pt x="87210" y="60236"/>
                </a:cubicBezTo>
                <a:lnTo>
                  <a:pt x="87210" y="1482788"/>
                </a:lnTo>
                <a:cubicBezTo>
                  <a:pt x="87210" y="1519859"/>
                  <a:pt x="141084" y="1546783"/>
                  <a:pt x="141084" y="1546783"/>
                </a:cubicBezTo>
                <a:cubicBezTo>
                  <a:pt x="141084" y="1546783"/>
                  <a:pt x="87210" y="1573745"/>
                  <a:pt x="87210" y="1610804"/>
                </a:cubicBezTo>
                <a:lnTo>
                  <a:pt x="87210" y="3048914"/>
                </a:lnTo>
                <a:cubicBezTo>
                  <a:pt x="87210" y="3096069"/>
                  <a:pt x="6350" y="3102800"/>
                  <a:pt x="6350" y="3102800"/>
                </a:cubicBez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73"/>
          <p:cNvSpPr/>
          <p:nvPr/>
        </p:nvSpPr>
        <p:spPr>
          <a:xfrm>
            <a:off x="4781385" y="4444040"/>
            <a:ext cx="511403" cy="25400"/>
          </a:xfrm>
          <a:custGeom>
            <a:rect b="b" l="l" r="r" t="t"/>
            <a:pathLst>
              <a:path extrusionOk="0" h="25400" w="511403">
                <a:moveTo>
                  <a:pt x="6350" y="6350"/>
                </a:moveTo>
                <a:lnTo>
                  <a:pt x="505053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73"/>
          <p:cNvSpPr/>
          <p:nvPr/>
        </p:nvSpPr>
        <p:spPr>
          <a:xfrm>
            <a:off x="3641455" y="4316555"/>
            <a:ext cx="169735" cy="231343"/>
          </a:xfrm>
          <a:custGeom>
            <a:rect b="b" l="l" r="r" t="t"/>
            <a:pathLst>
              <a:path extrusionOk="0" h="231343" w="169735">
                <a:moveTo>
                  <a:pt x="6350" y="224993"/>
                </a:moveTo>
                <a:lnTo>
                  <a:pt x="163385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73"/>
          <p:cNvSpPr/>
          <p:nvPr/>
        </p:nvSpPr>
        <p:spPr>
          <a:xfrm>
            <a:off x="5498306" y="3207544"/>
            <a:ext cx="238125" cy="452437"/>
          </a:xfrm>
          <a:custGeom>
            <a:rect b="b" l="l" r="r" t="t"/>
            <a:pathLst>
              <a:path extrusionOk="0" h="452437" w="238125">
                <a:moveTo>
                  <a:pt x="0" y="452437"/>
                </a:moveTo>
                <a:lnTo>
                  <a:pt x="238125" y="0"/>
                </a:lnTo>
              </a:path>
            </a:pathLst>
          </a:cu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34" name="Google Shape;834;p73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73"/>
          <p:cNvSpPr txBox="1"/>
          <p:nvPr/>
        </p:nvSpPr>
        <p:spPr>
          <a:xfrm>
            <a:off x="0" y="304800"/>
            <a:ext cx="9144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Comparison of chemiosmosis in mitochondria and chloroplasts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7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ATP and NADPH are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produced on the side facing the stroma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where the Calvin cycle takes place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summary, light reactions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generate ATP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increase the potential energy of electrons by moving them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from H</a:t>
            </a:r>
            <a:r>
              <a:rPr b="0" baseline="-25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 to NADPH</a:t>
            </a:r>
            <a:endParaRPr/>
          </a:p>
        </p:txBody>
      </p:sp>
      <p:sp>
        <p:nvSpPr>
          <p:cNvPr id="841" name="Google Shape;841;p7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6" name="Google Shape;846;p75"/>
          <p:cNvPicPr preferRelativeResize="0"/>
          <p:nvPr/>
        </p:nvPicPr>
        <p:blipFill rotWithShape="1">
          <a:blip r:embed="rId3">
            <a:alphaModFix/>
          </a:blip>
          <a:srcRect b="2382" l="0" r="0" t="0"/>
          <a:stretch/>
        </p:blipFill>
        <p:spPr>
          <a:xfrm>
            <a:off x="298704" y="307848"/>
            <a:ext cx="8546592" cy="6242304"/>
          </a:xfrm>
          <a:prstGeom prst="rect">
            <a:avLst/>
          </a:prstGeom>
          <a:noFill/>
          <a:ln>
            <a:noFill/>
          </a:ln>
        </p:spPr>
      </p:pic>
      <p:sp>
        <p:nvSpPr>
          <p:cNvPr id="847" name="Google Shape;847;p75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11.UN03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75"/>
          <p:cNvSpPr txBox="1"/>
          <p:nvPr/>
        </p:nvSpPr>
        <p:spPr>
          <a:xfrm>
            <a:off x="2876545" y="527100"/>
            <a:ext cx="575479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849" name="Google Shape;849;p75"/>
          <p:cNvSpPr txBox="1"/>
          <p:nvPr/>
        </p:nvSpPr>
        <p:spPr>
          <a:xfrm>
            <a:off x="449580" y="1330375"/>
            <a:ext cx="750205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Light</a:t>
            </a:r>
            <a:endParaRPr/>
          </a:p>
        </p:txBody>
      </p:sp>
      <p:sp>
        <p:nvSpPr>
          <p:cNvPr id="850" name="Google Shape;850;p75"/>
          <p:cNvSpPr txBox="1"/>
          <p:nvPr/>
        </p:nvSpPr>
        <p:spPr>
          <a:xfrm>
            <a:off x="4111937" y="1993950"/>
            <a:ext cx="993862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NADP</a:t>
            </a:r>
            <a:r>
              <a:rPr b="1" baseline="30000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baseline="30000"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1" name="Google Shape;851;p75"/>
          <p:cNvSpPr txBox="1"/>
          <p:nvPr/>
        </p:nvSpPr>
        <p:spPr>
          <a:xfrm>
            <a:off x="4224650" y="2478138"/>
            <a:ext cx="650819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ADP</a:t>
            </a:r>
            <a:endParaRPr/>
          </a:p>
        </p:txBody>
      </p:sp>
      <p:sp>
        <p:nvSpPr>
          <p:cNvPr id="852" name="Google Shape;852;p75"/>
          <p:cNvSpPr txBox="1"/>
          <p:nvPr/>
        </p:nvSpPr>
        <p:spPr>
          <a:xfrm>
            <a:off x="2240415" y="3125838"/>
            <a:ext cx="1812997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LIGHT</a:t>
            </a:r>
            <a:endParaRPr/>
          </a:p>
          <a:p>
            <a:pPr indent="0" lvl="0" marL="0" marR="0" rtl="0" algn="ctr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REACTIONS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75"/>
          <p:cNvSpPr txBox="1"/>
          <p:nvPr/>
        </p:nvSpPr>
        <p:spPr>
          <a:xfrm>
            <a:off x="4286568" y="3951338"/>
            <a:ext cx="592726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854" name="Google Shape;854;p75"/>
          <p:cNvSpPr txBox="1"/>
          <p:nvPr/>
        </p:nvSpPr>
        <p:spPr>
          <a:xfrm>
            <a:off x="4035424" y="4521250"/>
            <a:ext cx="1096454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NADPH</a:t>
            </a:r>
            <a:endParaRPr/>
          </a:p>
        </p:txBody>
      </p:sp>
      <p:sp>
        <p:nvSpPr>
          <p:cNvPr id="855" name="Google Shape;855;p75"/>
          <p:cNvSpPr txBox="1"/>
          <p:nvPr/>
        </p:nvSpPr>
        <p:spPr>
          <a:xfrm>
            <a:off x="5925344" y="589012"/>
            <a:ext cx="575479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1" baseline="-25000" lang="en-US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856" name="Google Shape;856;p75"/>
          <p:cNvSpPr txBox="1"/>
          <p:nvPr/>
        </p:nvSpPr>
        <p:spPr>
          <a:xfrm>
            <a:off x="5745163" y="2940100"/>
            <a:ext cx="1123321" cy="6668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CALVIN</a:t>
            </a:r>
            <a:endParaRPr/>
          </a:p>
          <a:p>
            <a:pPr indent="0" lvl="0" marL="0" marR="0" rtl="0" algn="ctr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CYCLE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75"/>
          <p:cNvSpPr txBox="1"/>
          <p:nvPr/>
        </p:nvSpPr>
        <p:spPr>
          <a:xfrm>
            <a:off x="2940050" y="5961113"/>
            <a:ext cx="352661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858" name="Google Shape;858;p75"/>
          <p:cNvSpPr txBox="1"/>
          <p:nvPr/>
        </p:nvSpPr>
        <p:spPr>
          <a:xfrm>
            <a:off x="5230021" y="5968255"/>
            <a:ext cx="2175275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[CH</a:t>
            </a:r>
            <a:r>
              <a:rPr b="1" baseline="-25000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O] (sugar)</a:t>
            </a:r>
            <a:endParaRPr/>
          </a:p>
        </p:txBody>
      </p:sp>
      <p:sp>
        <p:nvSpPr>
          <p:cNvPr id="859" name="Google Shape;859;p75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4" name="Google Shape;864;p76"/>
          <p:cNvPicPr preferRelativeResize="0"/>
          <p:nvPr/>
        </p:nvPicPr>
        <p:blipFill rotWithShape="1">
          <a:blip r:embed="rId3">
            <a:alphaModFix/>
          </a:blip>
          <a:srcRect b="3105" l="0" r="0" t="0"/>
          <a:stretch/>
        </p:blipFill>
        <p:spPr>
          <a:xfrm>
            <a:off x="298704" y="1051560"/>
            <a:ext cx="8546592" cy="4754880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p7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11.18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p76"/>
          <p:cNvSpPr txBox="1"/>
          <p:nvPr/>
        </p:nvSpPr>
        <p:spPr>
          <a:xfrm>
            <a:off x="7122953" y="2479277"/>
            <a:ext cx="639599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NADPH</a:t>
            </a:r>
            <a:endParaRPr/>
          </a:p>
        </p:txBody>
      </p:sp>
      <p:sp>
        <p:nvSpPr>
          <p:cNvPr id="867" name="Google Shape;867;p76"/>
          <p:cNvSpPr txBox="1"/>
          <p:nvPr/>
        </p:nvSpPr>
        <p:spPr>
          <a:xfrm>
            <a:off x="8030209" y="3829446"/>
            <a:ext cx="560858" cy="359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CALVIN</a:t>
            </a:r>
            <a:endParaRPr/>
          </a:p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CYCLE</a:t>
            </a:r>
            <a:endParaRPr b="1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p76"/>
          <p:cNvSpPr txBox="1"/>
          <p:nvPr/>
        </p:nvSpPr>
        <p:spPr>
          <a:xfrm>
            <a:off x="447516" y="3223815"/>
            <a:ext cx="2010166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THYLAKOID SPACE</a:t>
            </a:r>
            <a:endParaRPr/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(high H</a:t>
            </a:r>
            <a:r>
              <a:rPr b="1" baseline="30000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concentration)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76"/>
          <p:cNvSpPr txBox="1"/>
          <p:nvPr/>
        </p:nvSpPr>
        <p:spPr>
          <a:xfrm>
            <a:off x="446723" y="4911328"/>
            <a:ext cx="1931619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STROMA</a:t>
            </a:r>
            <a:endParaRPr/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(low H</a:t>
            </a:r>
            <a:r>
              <a:rPr b="1" baseline="30000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concentration)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76"/>
          <p:cNvSpPr txBox="1"/>
          <p:nvPr/>
        </p:nvSpPr>
        <p:spPr>
          <a:xfrm>
            <a:off x="2581857" y="4546203"/>
            <a:ext cx="907300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Thylakoid</a:t>
            </a:r>
            <a:endParaRPr/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membrane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76"/>
          <p:cNvSpPr txBox="1"/>
          <p:nvPr/>
        </p:nvSpPr>
        <p:spPr>
          <a:xfrm>
            <a:off x="4272655" y="4714478"/>
            <a:ext cx="774251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synthase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76"/>
          <p:cNvSpPr txBox="1"/>
          <p:nvPr/>
        </p:nvSpPr>
        <p:spPr>
          <a:xfrm>
            <a:off x="3153196" y="1149182"/>
            <a:ext cx="1045158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Cytochrome</a:t>
            </a:r>
            <a:endParaRPr/>
          </a:p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complex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76"/>
          <p:cNvSpPr txBox="1"/>
          <p:nvPr/>
        </p:nvSpPr>
        <p:spPr>
          <a:xfrm>
            <a:off x="4514477" y="1393656"/>
            <a:ext cx="1243930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Photosystem </a:t>
            </a: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endParaRPr/>
          </a:p>
        </p:txBody>
      </p:sp>
      <p:sp>
        <p:nvSpPr>
          <p:cNvPr id="874" name="Google Shape;874;p76"/>
          <p:cNvSpPr txBox="1"/>
          <p:nvPr/>
        </p:nvSpPr>
        <p:spPr>
          <a:xfrm>
            <a:off x="1849858" y="1401594"/>
            <a:ext cx="1314462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Photosystem </a:t>
            </a: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</a:t>
            </a:r>
            <a:endParaRPr/>
          </a:p>
        </p:txBody>
      </p:sp>
      <p:sp>
        <p:nvSpPr>
          <p:cNvPr id="875" name="Google Shape;875;p76"/>
          <p:cNvSpPr txBox="1"/>
          <p:nvPr/>
        </p:nvSpPr>
        <p:spPr>
          <a:xfrm>
            <a:off x="4097511" y="1586935"/>
            <a:ext cx="436017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Light</a:t>
            </a:r>
            <a:endParaRPr/>
          </a:p>
        </p:txBody>
      </p:sp>
      <p:sp>
        <p:nvSpPr>
          <p:cNvPr id="876" name="Google Shape;876;p76"/>
          <p:cNvSpPr txBox="1"/>
          <p:nvPr/>
        </p:nvSpPr>
        <p:spPr>
          <a:xfrm>
            <a:off x="1429716" y="1723857"/>
            <a:ext cx="436017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Light</a:t>
            </a:r>
            <a:endParaRPr/>
          </a:p>
        </p:txBody>
      </p:sp>
      <p:sp>
        <p:nvSpPr>
          <p:cNvPr id="877" name="Google Shape;877;p76"/>
          <p:cNvSpPr txBox="1"/>
          <p:nvPr/>
        </p:nvSpPr>
        <p:spPr>
          <a:xfrm>
            <a:off x="6032125" y="1943725"/>
            <a:ext cx="218008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Fd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76"/>
          <p:cNvSpPr txBox="1"/>
          <p:nvPr/>
        </p:nvSpPr>
        <p:spPr>
          <a:xfrm>
            <a:off x="3257546" y="2378702"/>
            <a:ext cx="229230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Pq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76"/>
          <p:cNvSpPr txBox="1"/>
          <p:nvPr/>
        </p:nvSpPr>
        <p:spPr>
          <a:xfrm>
            <a:off x="2684137" y="1670477"/>
            <a:ext cx="347852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H</a:t>
            </a:r>
            <a:r>
              <a:rPr b="1" baseline="30000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880" name="Google Shape;880;p76"/>
          <p:cNvSpPr txBox="1"/>
          <p:nvPr/>
        </p:nvSpPr>
        <p:spPr>
          <a:xfrm>
            <a:off x="6417546" y="1206927"/>
            <a:ext cx="844783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NADP</a:t>
            </a:r>
            <a:r>
              <a:rPr b="1" baseline="30000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  <a:p>
            <a:pPr indent="0" lvl="0" marL="0" marR="0" rtl="0" algn="ctr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reductase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76"/>
          <p:cNvSpPr txBox="1"/>
          <p:nvPr/>
        </p:nvSpPr>
        <p:spPr>
          <a:xfrm>
            <a:off x="7369642" y="1784777"/>
            <a:ext cx="984244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NADP</a:t>
            </a:r>
            <a:r>
              <a:rPr b="1" baseline="30000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</a:t>
            </a:r>
            <a:r>
              <a:rPr b="1" baseline="30000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baseline="30000"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2" name="Google Shape;882;p76"/>
          <p:cNvSpPr txBox="1"/>
          <p:nvPr/>
        </p:nvSpPr>
        <p:spPr>
          <a:xfrm>
            <a:off x="4542383" y="2732088"/>
            <a:ext cx="21961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Pc</a:t>
            </a:r>
            <a:endParaRPr/>
          </a:p>
        </p:txBody>
      </p:sp>
      <p:sp>
        <p:nvSpPr>
          <p:cNvPr id="883" name="Google Shape;883;p76"/>
          <p:cNvSpPr txBox="1"/>
          <p:nvPr/>
        </p:nvSpPr>
        <p:spPr>
          <a:xfrm>
            <a:off x="4780853" y="5136692"/>
            <a:ext cx="37991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ADP</a:t>
            </a:r>
            <a:endParaRPr/>
          </a:p>
        </p:txBody>
      </p:sp>
      <p:sp>
        <p:nvSpPr>
          <p:cNvPr id="884" name="Google Shape;884;p76"/>
          <p:cNvSpPr txBox="1"/>
          <p:nvPr/>
        </p:nvSpPr>
        <p:spPr>
          <a:xfrm>
            <a:off x="4915787" y="5299411"/>
            <a:ext cx="10419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885" name="Google Shape;885;p76"/>
          <p:cNvSpPr txBox="1"/>
          <p:nvPr/>
        </p:nvSpPr>
        <p:spPr>
          <a:xfrm>
            <a:off x="4926108" y="5512930"/>
            <a:ext cx="8496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b="1"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76"/>
          <p:cNvSpPr txBox="1"/>
          <p:nvPr/>
        </p:nvSpPr>
        <p:spPr>
          <a:xfrm>
            <a:off x="5392038" y="5451811"/>
            <a:ext cx="200376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30000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887" name="Google Shape;887;p76"/>
          <p:cNvSpPr txBox="1"/>
          <p:nvPr/>
        </p:nvSpPr>
        <p:spPr>
          <a:xfrm>
            <a:off x="6123878" y="5360530"/>
            <a:ext cx="25648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888" name="Google Shape;888;p76"/>
          <p:cNvSpPr txBox="1"/>
          <p:nvPr/>
        </p:nvSpPr>
        <p:spPr>
          <a:xfrm>
            <a:off x="5032479" y="5585112"/>
            <a:ext cx="28854" cy="1231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b="1" sz="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76"/>
          <p:cNvSpPr txBox="1"/>
          <p:nvPr/>
        </p:nvSpPr>
        <p:spPr>
          <a:xfrm>
            <a:off x="3725669" y="3245079"/>
            <a:ext cx="347852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 H</a:t>
            </a:r>
            <a:r>
              <a:rPr b="1" baseline="30000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890" name="Google Shape;890;p76"/>
          <p:cNvSpPr txBox="1"/>
          <p:nvPr/>
        </p:nvSpPr>
        <p:spPr>
          <a:xfrm>
            <a:off x="2633469" y="3302229"/>
            <a:ext cx="45044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H</a:t>
            </a:r>
            <a:r>
              <a:rPr b="1" baseline="30000" lang="en-US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891" name="Google Shape;891;p76"/>
          <p:cNvSpPr txBox="1"/>
          <p:nvPr/>
        </p:nvSpPr>
        <p:spPr>
          <a:xfrm>
            <a:off x="1891924" y="2981095"/>
            <a:ext cx="24045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892" name="Google Shape;892;p76"/>
          <p:cNvSpPr txBox="1"/>
          <p:nvPr/>
        </p:nvSpPr>
        <p:spPr>
          <a:xfrm>
            <a:off x="2750146" y="3108214"/>
            <a:ext cx="147476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baseline="-25000"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76"/>
          <p:cNvSpPr txBox="1"/>
          <p:nvPr/>
        </p:nvSpPr>
        <p:spPr>
          <a:xfrm>
            <a:off x="2530147" y="3117738"/>
            <a:ext cx="70532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1" baseline="-25000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4" name="Google Shape;894;p76"/>
          <p:cNvSpPr txBox="1"/>
          <p:nvPr/>
        </p:nvSpPr>
        <p:spPr>
          <a:xfrm>
            <a:off x="2619180" y="3158205"/>
            <a:ext cx="70532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baseline="-25000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p76"/>
          <p:cNvSpPr txBox="1"/>
          <p:nvPr/>
        </p:nvSpPr>
        <p:spPr>
          <a:xfrm>
            <a:off x="2593213" y="3124525"/>
            <a:ext cx="35266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endParaRPr b="1" baseline="-25000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76"/>
          <p:cNvSpPr txBox="1"/>
          <p:nvPr/>
        </p:nvSpPr>
        <p:spPr>
          <a:xfrm>
            <a:off x="2281927" y="2883337"/>
            <a:ext cx="113814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baseline="30000" i="1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 b="1" baseline="30000" i="1" sz="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7" name="Google Shape;897;p76"/>
          <p:cNvSpPr txBox="1"/>
          <p:nvPr/>
        </p:nvSpPr>
        <p:spPr>
          <a:xfrm>
            <a:off x="2437502" y="2800787"/>
            <a:ext cx="113814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b="1" baseline="30000" i="1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</a:t>
            </a:r>
            <a:endParaRPr b="1" baseline="30000" i="1" sz="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8" name="Google Shape;898;p76"/>
          <p:cNvSpPr/>
          <p:nvPr/>
        </p:nvSpPr>
        <p:spPr>
          <a:xfrm>
            <a:off x="2174907" y="4383669"/>
            <a:ext cx="366153" cy="269074"/>
          </a:xfrm>
          <a:custGeom>
            <a:rect b="b" l="l" r="r" t="t"/>
            <a:pathLst>
              <a:path extrusionOk="0" h="269074" w="366153">
                <a:moveTo>
                  <a:pt x="359803" y="262724"/>
                </a:moveTo>
                <a:lnTo>
                  <a:pt x="6350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76"/>
          <p:cNvSpPr/>
          <p:nvPr/>
        </p:nvSpPr>
        <p:spPr>
          <a:xfrm>
            <a:off x="2479073" y="1641901"/>
            <a:ext cx="147548" cy="648119"/>
          </a:xfrm>
          <a:custGeom>
            <a:rect b="b" l="l" r="r" t="t"/>
            <a:pathLst>
              <a:path extrusionOk="0" h="648119" w="147548">
                <a:moveTo>
                  <a:pt x="6350" y="6350"/>
                </a:moveTo>
                <a:lnTo>
                  <a:pt x="141198" y="641769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76"/>
          <p:cNvSpPr/>
          <p:nvPr/>
        </p:nvSpPr>
        <p:spPr>
          <a:xfrm>
            <a:off x="3716779" y="1598859"/>
            <a:ext cx="338924" cy="784529"/>
          </a:xfrm>
          <a:custGeom>
            <a:rect b="b" l="l" r="r" t="t"/>
            <a:pathLst>
              <a:path extrusionOk="0" h="784529" w="338924">
                <a:moveTo>
                  <a:pt x="6350" y="6350"/>
                </a:moveTo>
                <a:lnTo>
                  <a:pt x="332575" y="778179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76"/>
          <p:cNvSpPr/>
          <p:nvPr/>
        </p:nvSpPr>
        <p:spPr>
          <a:xfrm>
            <a:off x="5132927" y="1636716"/>
            <a:ext cx="85978" cy="540486"/>
          </a:xfrm>
          <a:custGeom>
            <a:rect b="b" l="l" r="r" t="t"/>
            <a:pathLst>
              <a:path extrusionOk="0" h="540486" w="85978">
                <a:moveTo>
                  <a:pt x="6350" y="6350"/>
                </a:moveTo>
                <a:lnTo>
                  <a:pt x="79629" y="534136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76"/>
          <p:cNvSpPr/>
          <p:nvPr/>
        </p:nvSpPr>
        <p:spPr>
          <a:xfrm>
            <a:off x="6789581" y="1605599"/>
            <a:ext cx="59372" cy="209804"/>
          </a:xfrm>
          <a:custGeom>
            <a:rect b="b" l="l" r="r" t="t"/>
            <a:pathLst>
              <a:path extrusionOk="0" h="209804" w="59372">
                <a:moveTo>
                  <a:pt x="53022" y="6350"/>
                </a:moveTo>
                <a:lnTo>
                  <a:pt x="6350" y="203454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76"/>
          <p:cNvSpPr/>
          <p:nvPr/>
        </p:nvSpPr>
        <p:spPr>
          <a:xfrm>
            <a:off x="4849608" y="4795669"/>
            <a:ext cx="484708" cy="25400"/>
          </a:xfrm>
          <a:custGeom>
            <a:rect b="b" l="l" r="r" t="t"/>
            <a:pathLst>
              <a:path extrusionOk="0" h="25400" w="484708">
                <a:moveTo>
                  <a:pt x="6350" y="6350"/>
                </a:moveTo>
                <a:lnTo>
                  <a:pt x="478358" y="63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4" name="Google Shape;904;p76"/>
          <p:cNvGrpSpPr/>
          <p:nvPr/>
        </p:nvGrpSpPr>
        <p:grpSpPr>
          <a:xfrm>
            <a:off x="2324096" y="3096649"/>
            <a:ext cx="164592" cy="215444"/>
            <a:chOff x="2324096" y="3096649"/>
            <a:chExt cx="164592" cy="215444"/>
          </a:xfrm>
        </p:grpSpPr>
        <p:sp>
          <p:nvSpPr>
            <p:cNvPr id="905" name="Google Shape;905;p76"/>
            <p:cNvSpPr/>
            <p:nvPr/>
          </p:nvSpPr>
          <p:spPr>
            <a:xfrm>
              <a:off x="2324096" y="3122075"/>
              <a:ext cx="164592" cy="164592"/>
            </a:xfrm>
            <a:prstGeom prst="ellipse">
              <a:avLst/>
            </a:prstGeom>
            <a:solidFill>
              <a:srgbClr val="0090BD"/>
            </a:solidFill>
            <a:ln cap="flat" cmpd="sng" w="25400">
              <a:solidFill>
                <a:srgbClr val="0090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76"/>
            <p:cNvSpPr txBox="1"/>
            <p:nvPr/>
          </p:nvSpPr>
          <p:spPr>
            <a:xfrm>
              <a:off x="2356699" y="3096649"/>
              <a:ext cx="99386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07" name="Google Shape;907;p76"/>
          <p:cNvGrpSpPr/>
          <p:nvPr/>
        </p:nvGrpSpPr>
        <p:grpSpPr>
          <a:xfrm>
            <a:off x="3552820" y="2812257"/>
            <a:ext cx="164592" cy="215444"/>
            <a:chOff x="2324096" y="3096649"/>
            <a:chExt cx="164592" cy="215444"/>
          </a:xfrm>
        </p:grpSpPr>
        <p:sp>
          <p:nvSpPr>
            <p:cNvPr id="908" name="Google Shape;908;p76"/>
            <p:cNvSpPr/>
            <p:nvPr/>
          </p:nvSpPr>
          <p:spPr>
            <a:xfrm>
              <a:off x="2324096" y="3122075"/>
              <a:ext cx="164592" cy="164592"/>
            </a:xfrm>
            <a:prstGeom prst="ellipse">
              <a:avLst/>
            </a:prstGeom>
            <a:solidFill>
              <a:srgbClr val="0090BD"/>
            </a:solidFill>
            <a:ln cap="flat" cmpd="sng" w="25400">
              <a:solidFill>
                <a:srgbClr val="0090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76"/>
            <p:cNvSpPr txBox="1"/>
            <p:nvPr/>
          </p:nvSpPr>
          <p:spPr>
            <a:xfrm>
              <a:off x="2356699" y="3096649"/>
              <a:ext cx="99386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10" name="Google Shape;910;p76"/>
          <p:cNvGrpSpPr/>
          <p:nvPr/>
        </p:nvGrpSpPr>
        <p:grpSpPr>
          <a:xfrm>
            <a:off x="7143762" y="1640692"/>
            <a:ext cx="164592" cy="215444"/>
            <a:chOff x="2324096" y="3096649"/>
            <a:chExt cx="164592" cy="215444"/>
          </a:xfrm>
        </p:grpSpPr>
        <p:sp>
          <p:nvSpPr>
            <p:cNvPr id="911" name="Google Shape;911;p76"/>
            <p:cNvSpPr/>
            <p:nvPr/>
          </p:nvSpPr>
          <p:spPr>
            <a:xfrm>
              <a:off x="2324096" y="3122075"/>
              <a:ext cx="164592" cy="164592"/>
            </a:xfrm>
            <a:prstGeom prst="ellipse">
              <a:avLst/>
            </a:prstGeom>
            <a:solidFill>
              <a:srgbClr val="0090BD"/>
            </a:solidFill>
            <a:ln cap="flat" cmpd="sng" w="25400">
              <a:solidFill>
                <a:srgbClr val="0090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76"/>
            <p:cNvSpPr txBox="1"/>
            <p:nvPr/>
          </p:nvSpPr>
          <p:spPr>
            <a:xfrm>
              <a:off x="2356699" y="3096649"/>
              <a:ext cx="99386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3" name="Google Shape;913;p76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76"/>
          <p:cNvSpPr txBox="1"/>
          <p:nvPr/>
        </p:nvSpPr>
        <p:spPr>
          <a:xfrm>
            <a:off x="298704" y="228600"/>
            <a:ext cx="854659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light reactions and chemiosmosis: Current model of the organization of the thylakoid membrane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77"/>
          <p:cNvSpPr txBox="1"/>
          <p:nvPr>
            <p:ph type="title"/>
          </p:nvPr>
        </p:nvSpPr>
        <p:spPr>
          <a:xfrm>
            <a:off x="0" y="0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11.3: The Calvin cycle uses the chemical energy of </a:t>
            </a:r>
            <a:r>
              <a:rPr b="1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ATP and NADPH to reduce CO</a:t>
            </a:r>
            <a:r>
              <a:rPr b="1" baseline="-25000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to sugar</a:t>
            </a:r>
            <a:endParaRPr/>
          </a:p>
        </p:txBody>
      </p:sp>
      <p:sp>
        <p:nvSpPr>
          <p:cNvPr id="920" name="Google Shape;920;p77"/>
          <p:cNvSpPr txBox="1"/>
          <p:nvPr>
            <p:ph idx="1" type="body"/>
          </p:nvPr>
        </p:nvSpPr>
        <p:spPr>
          <a:xfrm>
            <a:off x="152400" y="1752600"/>
            <a:ext cx="8839199" cy="4737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Calvin cycle, like the citric acid cycle, regenerates its starting material after molecules enter and leave the cycle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Calvin cycle is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anabolic (合成代謝)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it builds sugar from smaller molecules by using ATP and the reducing power of electrons carried by NADPH</a:t>
            </a:r>
            <a:endParaRPr/>
          </a:p>
        </p:txBody>
      </p:sp>
      <p:sp>
        <p:nvSpPr>
          <p:cNvPr id="921" name="Google Shape;921;p7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7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 enters the cycle as CO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leaves as a sugar named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glyceraldehyde 3-phospate (G3P)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甘油醛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-磷酸</a:t>
            </a:r>
            <a:endParaRPr b="1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net synthesis of one G3P, the cycle must take place three times, fixing three molecules of CO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Calvin cycle has three phases:</a:t>
            </a:r>
            <a:endParaRPr/>
          </a:p>
          <a:p>
            <a:pPr indent="-514350" lvl="1" marL="971550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Times New Roman"/>
              <a:buAutoNum type="arabicPeriod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Carbon fixation 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(catalyzed by </a:t>
            </a: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rubisco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-514350" lvl="1" marL="971550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Times New Roman"/>
              <a:buAutoNum type="arabicPeriod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Reduction</a:t>
            </a:r>
            <a:endParaRPr/>
          </a:p>
          <a:p>
            <a:pPr indent="-514350" lvl="1" marL="971550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Times New Roman"/>
              <a:buAutoNum type="arabicPeriod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Regeneration of the </a:t>
            </a: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1" baseline="-2500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acceptor (RuBP)</a:t>
            </a:r>
            <a:endParaRPr/>
          </a:p>
        </p:txBody>
      </p:sp>
      <p:sp>
        <p:nvSpPr>
          <p:cNvPr id="927" name="Google Shape;927;p7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2" name="Google Shape;932;p79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807720" y="213360"/>
            <a:ext cx="7528560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933" name="Google Shape;933;p79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11.19_3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79"/>
          <p:cNvSpPr txBox="1"/>
          <p:nvPr/>
        </p:nvSpPr>
        <p:spPr>
          <a:xfrm>
            <a:off x="4255640" y="229343"/>
            <a:ext cx="387285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</a:t>
            </a: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 CO</a:t>
            </a:r>
            <a:r>
              <a:rPr b="1" baseline="-25000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entering one per cycle</a:t>
            </a:r>
            <a:endParaRPr/>
          </a:p>
        </p:txBody>
      </p:sp>
      <p:sp>
        <p:nvSpPr>
          <p:cNvPr id="935" name="Google Shape;935;p79"/>
          <p:cNvSpPr txBox="1"/>
          <p:nvPr/>
        </p:nvSpPr>
        <p:spPr>
          <a:xfrm>
            <a:off x="3533320" y="954831"/>
            <a:ext cx="91050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Rubisco</a:t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79"/>
          <p:cNvSpPr txBox="1"/>
          <p:nvPr/>
        </p:nvSpPr>
        <p:spPr>
          <a:xfrm>
            <a:off x="5544687" y="816718"/>
            <a:ext cx="270586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1: Carbon fixation</a:t>
            </a:r>
            <a:endParaRPr/>
          </a:p>
        </p:txBody>
      </p:sp>
      <p:sp>
        <p:nvSpPr>
          <p:cNvPr id="937" name="Google Shape;937;p79"/>
          <p:cNvSpPr txBox="1"/>
          <p:nvPr/>
        </p:nvSpPr>
        <p:spPr>
          <a:xfrm>
            <a:off x="2535580" y="2138263"/>
            <a:ext cx="556243" cy="239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RuBP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79"/>
          <p:cNvSpPr txBox="1"/>
          <p:nvPr/>
        </p:nvSpPr>
        <p:spPr>
          <a:xfrm>
            <a:off x="4117526" y="2834381"/>
            <a:ext cx="692497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Calvin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Cycle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79"/>
          <p:cNvSpPr txBox="1"/>
          <p:nvPr/>
        </p:nvSpPr>
        <p:spPr>
          <a:xfrm>
            <a:off x="913155" y="3759944"/>
            <a:ext cx="147476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3: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Regeneration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RuBP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79"/>
          <p:cNvSpPr txBox="1"/>
          <p:nvPr/>
        </p:nvSpPr>
        <p:spPr>
          <a:xfrm>
            <a:off x="2866574" y="4404468"/>
            <a:ext cx="41036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G3P</a:t>
            </a:r>
            <a:endParaRPr/>
          </a:p>
        </p:txBody>
      </p:sp>
      <p:sp>
        <p:nvSpPr>
          <p:cNvPr id="941" name="Google Shape;941;p79"/>
          <p:cNvSpPr txBox="1"/>
          <p:nvPr/>
        </p:nvSpPr>
        <p:spPr>
          <a:xfrm>
            <a:off x="5290686" y="4629893"/>
            <a:ext cx="410369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G3P</a:t>
            </a:r>
            <a:endParaRPr/>
          </a:p>
        </p:txBody>
      </p:sp>
      <p:sp>
        <p:nvSpPr>
          <p:cNvPr id="942" name="Google Shape;942;p79"/>
          <p:cNvSpPr txBox="1"/>
          <p:nvPr/>
        </p:nvSpPr>
        <p:spPr>
          <a:xfrm>
            <a:off x="6730549" y="4620368"/>
            <a:ext cx="1128514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Phase 2: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Reduction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79"/>
          <p:cNvSpPr txBox="1"/>
          <p:nvPr/>
        </p:nvSpPr>
        <p:spPr>
          <a:xfrm>
            <a:off x="4269928" y="6025306"/>
            <a:ext cx="46166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G3P</a:t>
            </a:r>
            <a:endParaRPr/>
          </a:p>
        </p:txBody>
      </p:sp>
      <p:sp>
        <p:nvSpPr>
          <p:cNvPr id="944" name="Google Shape;944;p79"/>
          <p:cNvSpPr txBox="1"/>
          <p:nvPr/>
        </p:nvSpPr>
        <p:spPr>
          <a:xfrm>
            <a:off x="4122290" y="6352331"/>
            <a:ext cx="756617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  <a:endParaRPr/>
          </a:p>
        </p:txBody>
      </p:sp>
      <p:sp>
        <p:nvSpPr>
          <p:cNvPr id="945" name="Google Shape;945;p79"/>
          <p:cNvSpPr txBox="1"/>
          <p:nvPr/>
        </p:nvSpPr>
        <p:spPr>
          <a:xfrm>
            <a:off x="5616918" y="5840363"/>
            <a:ext cx="1474763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Glucose and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organic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compounds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6" name="Google Shape;946;p79"/>
          <p:cNvSpPr txBox="1"/>
          <p:nvPr/>
        </p:nvSpPr>
        <p:spPr>
          <a:xfrm>
            <a:off x="4976847" y="2071851"/>
            <a:ext cx="1958870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3-Phosphoglycerate</a:t>
            </a:r>
            <a:endParaRPr/>
          </a:p>
        </p:txBody>
      </p:sp>
      <p:sp>
        <p:nvSpPr>
          <p:cNvPr id="947" name="Google Shape;947;p79"/>
          <p:cNvSpPr txBox="1"/>
          <p:nvPr/>
        </p:nvSpPr>
        <p:spPr>
          <a:xfrm>
            <a:off x="4993520" y="3278351"/>
            <a:ext cx="243816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1,3-Bisphosphoglycerate</a:t>
            </a:r>
            <a:endParaRPr/>
          </a:p>
        </p:txBody>
      </p:sp>
      <p:sp>
        <p:nvSpPr>
          <p:cNvPr id="948" name="Google Shape;948;p79"/>
          <p:cNvSpPr txBox="1"/>
          <p:nvPr/>
        </p:nvSpPr>
        <p:spPr>
          <a:xfrm>
            <a:off x="2063751" y="1935077"/>
            <a:ext cx="7854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79"/>
          <p:cNvSpPr txBox="1"/>
          <p:nvPr/>
        </p:nvSpPr>
        <p:spPr>
          <a:xfrm>
            <a:off x="3717926" y="1944602"/>
            <a:ext cx="9457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950" name="Google Shape;950;p79"/>
          <p:cNvSpPr txBox="1"/>
          <p:nvPr/>
        </p:nvSpPr>
        <p:spPr>
          <a:xfrm>
            <a:off x="2203451" y="1942122"/>
            <a:ext cx="9457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951" name="Google Shape;951;p79"/>
          <p:cNvSpPr txBox="1"/>
          <p:nvPr/>
        </p:nvSpPr>
        <p:spPr>
          <a:xfrm>
            <a:off x="1442145" y="2861800"/>
            <a:ext cx="416781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ADP</a:t>
            </a:r>
            <a:endParaRPr/>
          </a:p>
        </p:txBody>
      </p:sp>
      <p:sp>
        <p:nvSpPr>
          <p:cNvPr id="952" name="Google Shape;952;p79"/>
          <p:cNvSpPr txBox="1"/>
          <p:nvPr/>
        </p:nvSpPr>
        <p:spPr>
          <a:xfrm>
            <a:off x="844551" y="3241047"/>
            <a:ext cx="7854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953" name="Google Shape;953;p79"/>
          <p:cNvSpPr txBox="1"/>
          <p:nvPr/>
        </p:nvSpPr>
        <p:spPr>
          <a:xfrm>
            <a:off x="1139828" y="3254541"/>
            <a:ext cx="283732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954" name="Google Shape;954;p79"/>
          <p:cNvSpPr txBox="1"/>
          <p:nvPr/>
        </p:nvSpPr>
        <p:spPr>
          <a:xfrm>
            <a:off x="4566464" y="1442159"/>
            <a:ext cx="7854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p79"/>
          <p:cNvSpPr txBox="1"/>
          <p:nvPr/>
        </p:nvSpPr>
        <p:spPr>
          <a:xfrm>
            <a:off x="6215877" y="1439779"/>
            <a:ext cx="9457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956" name="Google Shape;956;p79"/>
          <p:cNvSpPr txBox="1"/>
          <p:nvPr/>
        </p:nvSpPr>
        <p:spPr>
          <a:xfrm>
            <a:off x="4734736" y="1444442"/>
            <a:ext cx="9457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957" name="Google Shape;957;p79"/>
          <p:cNvSpPr txBox="1"/>
          <p:nvPr/>
        </p:nvSpPr>
        <p:spPr>
          <a:xfrm>
            <a:off x="5344703" y="1954126"/>
            <a:ext cx="7854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958" name="Google Shape;958;p79"/>
          <p:cNvSpPr txBox="1"/>
          <p:nvPr/>
        </p:nvSpPr>
        <p:spPr>
          <a:xfrm>
            <a:off x="6251166" y="1950951"/>
            <a:ext cx="9457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959" name="Google Shape;959;p79"/>
          <p:cNvSpPr txBox="1"/>
          <p:nvPr/>
        </p:nvSpPr>
        <p:spPr>
          <a:xfrm>
            <a:off x="7257640" y="2206539"/>
            <a:ext cx="7854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960" name="Google Shape;960;p79"/>
          <p:cNvSpPr txBox="1"/>
          <p:nvPr/>
        </p:nvSpPr>
        <p:spPr>
          <a:xfrm>
            <a:off x="7017927" y="2517689"/>
            <a:ext cx="416781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 ADP</a:t>
            </a:r>
            <a:endParaRPr/>
          </a:p>
        </p:txBody>
      </p:sp>
      <p:sp>
        <p:nvSpPr>
          <p:cNvPr id="961" name="Google Shape;961;p79"/>
          <p:cNvSpPr txBox="1"/>
          <p:nvPr/>
        </p:nvSpPr>
        <p:spPr>
          <a:xfrm>
            <a:off x="7541011" y="2213683"/>
            <a:ext cx="283732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962" name="Google Shape;962;p79"/>
          <p:cNvSpPr txBox="1"/>
          <p:nvPr/>
        </p:nvSpPr>
        <p:spPr>
          <a:xfrm>
            <a:off x="6749597" y="3134209"/>
            <a:ext cx="9457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963" name="Google Shape;963;p79"/>
          <p:cNvSpPr txBox="1"/>
          <p:nvPr/>
        </p:nvSpPr>
        <p:spPr>
          <a:xfrm>
            <a:off x="5766975" y="3134209"/>
            <a:ext cx="9457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964" name="Google Shape;964;p79"/>
          <p:cNvSpPr txBox="1"/>
          <p:nvPr/>
        </p:nvSpPr>
        <p:spPr>
          <a:xfrm>
            <a:off x="5604186" y="3136590"/>
            <a:ext cx="7854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965" name="Google Shape;965;p79"/>
          <p:cNvSpPr txBox="1"/>
          <p:nvPr/>
        </p:nvSpPr>
        <p:spPr>
          <a:xfrm>
            <a:off x="7231133" y="3542500"/>
            <a:ext cx="7854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79"/>
          <p:cNvSpPr txBox="1"/>
          <p:nvPr/>
        </p:nvSpPr>
        <p:spPr>
          <a:xfrm>
            <a:off x="6969989" y="3859206"/>
            <a:ext cx="573875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 NADP</a:t>
            </a:r>
            <a:r>
              <a:rPr b="1" baseline="30000" lang="en-US" sz="1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baseline="30000" sz="9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7" name="Google Shape;967;p79"/>
          <p:cNvSpPr txBox="1"/>
          <p:nvPr/>
        </p:nvSpPr>
        <p:spPr>
          <a:xfrm>
            <a:off x="6866802" y="4064787"/>
            <a:ext cx="7854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1"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79"/>
          <p:cNvSpPr txBox="1"/>
          <p:nvPr/>
        </p:nvSpPr>
        <p:spPr>
          <a:xfrm>
            <a:off x="7017094" y="4060018"/>
            <a:ext cx="9457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b="1"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79"/>
          <p:cNvSpPr txBox="1"/>
          <p:nvPr/>
        </p:nvSpPr>
        <p:spPr>
          <a:xfrm>
            <a:off x="7135053" y="4132758"/>
            <a:ext cx="32060" cy="1384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b="1"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79"/>
          <p:cNvSpPr txBox="1"/>
          <p:nvPr/>
        </p:nvSpPr>
        <p:spPr>
          <a:xfrm>
            <a:off x="7381152" y="3548843"/>
            <a:ext cx="504946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NADPH</a:t>
            </a:r>
            <a:endParaRPr b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79"/>
          <p:cNvSpPr txBox="1"/>
          <p:nvPr/>
        </p:nvSpPr>
        <p:spPr>
          <a:xfrm>
            <a:off x="4963460" y="4464428"/>
            <a:ext cx="7854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972" name="Google Shape;972;p79"/>
          <p:cNvSpPr txBox="1"/>
          <p:nvPr/>
        </p:nvSpPr>
        <p:spPr>
          <a:xfrm>
            <a:off x="5881035" y="4458078"/>
            <a:ext cx="9457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973" name="Google Shape;973;p79"/>
          <p:cNvSpPr txBox="1"/>
          <p:nvPr/>
        </p:nvSpPr>
        <p:spPr>
          <a:xfrm>
            <a:off x="2561572" y="4253291"/>
            <a:ext cx="7854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974" name="Google Shape;974;p79"/>
          <p:cNvSpPr txBox="1"/>
          <p:nvPr/>
        </p:nvSpPr>
        <p:spPr>
          <a:xfrm>
            <a:off x="3483910" y="4243766"/>
            <a:ext cx="9457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975" name="Google Shape;975;p79"/>
          <p:cNvSpPr txBox="1"/>
          <p:nvPr/>
        </p:nvSpPr>
        <p:spPr>
          <a:xfrm>
            <a:off x="3990322" y="5837616"/>
            <a:ext cx="7854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976" name="Google Shape;976;p79"/>
          <p:cNvSpPr txBox="1"/>
          <p:nvPr/>
        </p:nvSpPr>
        <p:spPr>
          <a:xfrm>
            <a:off x="4899960" y="5831266"/>
            <a:ext cx="94578" cy="169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977" name="Google Shape;977;p79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79"/>
          <p:cNvSpPr txBox="1"/>
          <p:nvPr/>
        </p:nvSpPr>
        <p:spPr>
          <a:xfrm>
            <a:off x="228600" y="381000"/>
            <a:ext cx="286322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Calvin cycle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80"/>
          <p:cNvSpPr txBox="1"/>
          <p:nvPr>
            <p:ph type="title"/>
          </p:nvPr>
        </p:nvSpPr>
        <p:spPr>
          <a:xfrm>
            <a:off x="0" y="0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11.4: Alternative mechanisms of carbon fixation have evolved in hot, arid climates</a:t>
            </a:r>
            <a:endParaRPr/>
          </a:p>
        </p:txBody>
      </p:sp>
      <p:sp>
        <p:nvSpPr>
          <p:cNvPr id="984" name="Google Shape;984;p80"/>
          <p:cNvSpPr txBox="1"/>
          <p:nvPr>
            <p:ph idx="1" type="body"/>
          </p:nvPr>
        </p:nvSpPr>
        <p:spPr>
          <a:xfrm>
            <a:off x="152400" y="1752600"/>
            <a:ext cx="8839199" cy="4737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Dehydration is a problem for plants, sometimes requiring trade-offs with other metabolic processes, especially photosynthesis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hot, dry days, plants close stomata, which conserves H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but also limits photosynthesis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closing of stomata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reduces access to CO</a:t>
            </a:r>
            <a:r>
              <a:rPr b="0" baseline="-25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and causes O</a:t>
            </a:r>
            <a:r>
              <a:rPr b="0" baseline="-25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to build up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conditions favor an apparently wasteful process called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photorespiration(光呼吸)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Google Shape;985;p8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81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Photorespiration: An Evolutionary Relic?</a:t>
            </a:r>
            <a:endParaRPr/>
          </a:p>
        </p:txBody>
      </p:sp>
      <p:sp>
        <p:nvSpPr>
          <p:cNvPr id="991" name="Google Shape;991;p8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most plants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baseline="-25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baseline="-25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plants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initial fixation of CO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via rubisco, forms a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three-carbon compound</a:t>
            </a:r>
            <a:b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(3-phosphoglycerate)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photorespiration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rubisco adds O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instead of CO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the Calvin cycle, producing a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two-carbon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compound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Photorespiration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consumes O</a:t>
            </a:r>
            <a:r>
              <a:rPr b="0" baseline="-25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organic fuel and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releases CO</a:t>
            </a:r>
            <a:r>
              <a:rPr b="0" baseline="-25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without producing ATP or sugar</a:t>
            </a:r>
            <a:endParaRPr/>
          </a:p>
        </p:txBody>
      </p:sp>
      <p:sp>
        <p:nvSpPr>
          <p:cNvPr id="992" name="Google Shape;992;p8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Heterotrophs (異營生物)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obtain organic material from other organisms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Heterotrophs are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consumers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 biosphere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eat other living organisms; others, called decomposers, consume dead organic material or feces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Almost all heterotrophs, including humans, depend on photoautotrophs for food and O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14" name="Google Shape;114;p1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8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Photorespiration may be an evolutionary relic because rubisco first evolved at a time when the atmosphere had far less O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more CO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Photorespiration limits damaging products of light reactions that build up in the absence of the Calvin cycle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many plants, photorespiration is a problem because on a hot, dry day it can drain as much as 50% of the carbon fixed by the Calvin cycle</a:t>
            </a:r>
            <a:endParaRPr/>
          </a:p>
        </p:txBody>
      </p:sp>
      <p:sp>
        <p:nvSpPr>
          <p:cNvPr id="998" name="Google Shape;998;p8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83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baseline="-2500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Plants</a:t>
            </a:r>
            <a:endParaRPr/>
          </a:p>
        </p:txBody>
      </p:sp>
      <p:sp>
        <p:nvSpPr>
          <p:cNvPr id="1004" name="Google Shape;1004;p8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baseline="-25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plants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minimize the cost of photorespiration by incorporating CO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into four-carbon compounds 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two distinct types of cells in the leaves of C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plants: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Bundle-sheath (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维管束鞘)</a:t>
            </a: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cells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arranged in tightly packed sheaths around the veins of the leaf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Mesophyll cells (葉肉細胞)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loosely packed between the bundle sheath and the leaf surface</a:t>
            </a:r>
            <a:endParaRPr/>
          </a:p>
        </p:txBody>
      </p:sp>
      <p:sp>
        <p:nvSpPr>
          <p:cNvPr id="1005" name="Google Shape;1005;p8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8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Sugar production in C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plants occurs in a three-step process:</a:t>
            </a:r>
            <a:endParaRPr/>
          </a:p>
          <a:p>
            <a:pPr indent="-514350" lvl="1" marL="971550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Times New Roman"/>
              <a:buAutoNum type="arabicPeriod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production of the four-carbon precursors is catalyzed by 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enzyme </a:t>
            </a: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PEP carboxylase 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mesophyll cells </a:t>
            </a:r>
            <a:endParaRPr/>
          </a:p>
          <a:p>
            <a:pPr indent="-228600" lvl="2" marL="1143000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PEP carboxylase has a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higher affinity for CO</a:t>
            </a:r>
            <a:r>
              <a:rPr b="0" baseline="-2500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than rubisco does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 it can fix CO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even when CO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concentrations are low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8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85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514350" lvl="1" marL="971550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Times New Roman"/>
              <a:buAutoNum type="arabicPeriod" startAt="2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four-carbon compounds are exported 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bundle-sheath cells</a:t>
            </a:r>
            <a:endParaRPr/>
          </a:p>
          <a:p>
            <a:pPr indent="-514350" lvl="1" marL="971550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Times New Roman"/>
              <a:buAutoNum type="arabicPeriod" startAt="2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Within the bundle-sheath cells, they 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release CO</a:t>
            </a:r>
            <a:r>
              <a:rPr b="0" baseline="-2500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that is then used in the Calvin cycle</a:t>
            </a:r>
            <a:endParaRPr/>
          </a:p>
        </p:txBody>
      </p:sp>
      <p:sp>
        <p:nvSpPr>
          <p:cNvPr id="1017" name="Google Shape;1017;p8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" name="Google Shape;1022;p86"/>
          <p:cNvPicPr preferRelativeResize="0"/>
          <p:nvPr/>
        </p:nvPicPr>
        <p:blipFill rotWithShape="1">
          <a:blip r:embed="rId3">
            <a:alphaModFix/>
          </a:blip>
          <a:srcRect b="2493" l="0" r="0" t="0"/>
          <a:stretch/>
        </p:blipFill>
        <p:spPr>
          <a:xfrm>
            <a:off x="298704" y="448056"/>
            <a:ext cx="8546592" cy="5961888"/>
          </a:xfrm>
          <a:prstGeom prst="rect">
            <a:avLst/>
          </a:prstGeom>
          <a:noFill/>
          <a:ln>
            <a:noFill/>
          </a:ln>
        </p:spPr>
      </p:pic>
      <p:sp>
        <p:nvSpPr>
          <p:cNvPr id="1023" name="Google Shape;1023;p8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11.20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86"/>
          <p:cNvSpPr txBox="1"/>
          <p:nvPr/>
        </p:nvSpPr>
        <p:spPr>
          <a:xfrm>
            <a:off x="2406121" y="455215"/>
            <a:ext cx="153567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baseline="-25000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leaf anatomy</a:t>
            </a:r>
            <a:endParaRPr/>
          </a:p>
        </p:txBody>
      </p:sp>
      <p:sp>
        <p:nvSpPr>
          <p:cNvPr id="1025" name="Google Shape;1025;p86"/>
          <p:cNvSpPr txBox="1"/>
          <p:nvPr/>
        </p:nvSpPr>
        <p:spPr>
          <a:xfrm>
            <a:off x="339190" y="1202135"/>
            <a:ext cx="783869" cy="10259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Photo-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synthetic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cells of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baseline="-2500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plant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leaf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86"/>
          <p:cNvSpPr txBox="1"/>
          <p:nvPr/>
        </p:nvSpPr>
        <p:spPr>
          <a:xfrm>
            <a:off x="1311534" y="1202135"/>
            <a:ext cx="873637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Mesophyll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86"/>
          <p:cNvSpPr txBox="1"/>
          <p:nvPr/>
        </p:nvSpPr>
        <p:spPr>
          <a:xfrm>
            <a:off x="1311534" y="1651397"/>
            <a:ext cx="665247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Bundle-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sheath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86"/>
          <p:cNvSpPr txBox="1"/>
          <p:nvPr/>
        </p:nvSpPr>
        <p:spPr>
          <a:xfrm>
            <a:off x="1316296" y="2548335"/>
            <a:ext cx="785471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Vein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(vascular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tissue)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86"/>
          <p:cNvSpPr txBox="1"/>
          <p:nvPr/>
        </p:nvSpPr>
        <p:spPr>
          <a:xfrm>
            <a:off x="6121665" y="455215"/>
            <a:ext cx="156132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C</a:t>
            </a:r>
            <a:r>
              <a:rPr b="1" baseline="-25000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pathway</a:t>
            </a:r>
            <a:endParaRPr/>
          </a:p>
        </p:txBody>
      </p:sp>
      <p:sp>
        <p:nvSpPr>
          <p:cNvPr id="1030" name="Google Shape;1030;p86"/>
          <p:cNvSpPr txBox="1"/>
          <p:nvPr/>
        </p:nvSpPr>
        <p:spPr>
          <a:xfrm>
            <a:off x="5627148" y="1086247"/>
            <a:ext cx="873637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Mesophyll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86"/>
          <p:cNvSpPr txBox="1"/>
          <p:nvPr/>
        </p:nvSpPr>
        <p:spPr>
          <a:xfrm>
            <a:off x="6260243" y="1401366"/>
            <a:ext cx="144103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PEP carboxylase</a:t>
            </a:r>
            <a:endParaRPr/>
          </a:p>
        </p:txBody>
      </p:sp>
      <p:sp>
        <p:nvSpPr>
          <p:cNvPr id="1032" name="Google Shape;1032;p86"/>
          <p:cNvSpPr txBox="1"/>
          <p:nvPr/>
        </p:nvSpPr>
        <p:spPr>
          <a:xfrm>
            <a:off x="8460045" y="1292622"/>
            <a:ext cx="336631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1" baseline="-2500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baseline="-25000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86"/>
          <p:cNvSpPr txBox="1"/>
          <p:nvPr/>
        </p:nvSpPr>
        <p:spPr>
          <a:xfrm>
            <a:off x="5716852" y="2237185"/>
            <a:ext cx="1510029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Oxaloacetate (4C)</a:t>
            </a:r>
            <a:endParaRPr/>
          </a:p>
        </p:txBody>
      </p:sp>
      <p:sp>
        <p:nvSpPr>
          <p:cNvPr id="1034" name="Google Shape;1034;p86"/>
          <p:cNvSpPr txBox="1"/>
          <p:nvPr/>
        </p:nvSpPr>
        <p:spPr>
          <a:xfrm>
            <a:off x="5918461" y="2795985"/>
            <a:ext cx="953787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Malate (4C)</a:t>
            </a:r>
            <a:endParaRPr/>
          </a:p>
        </p:txBody>
      </p:sp>
      <p:sp>
        <p:nvSpPr>
          <p:cNvPr id="1035" name="Google Shape;1035;p86"/>
          <p:cNvSpPr txBox="1"/>
          <p:nvPr/>
        </p:nvSpPr>
        <p:spPr>
          <a:xfrm>
            <a:off x="7406743" y="2237185"/>
            <a:ext cx="754950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PEP (3C)</a:t>
            </a:r>
            <a:endParaRPr/>
          </a:p>
        </p:txBody>
      </p:sp>
      <p:sp>
        <p:nvSpPr>
          <p:cNvPr id="1036" name="Google Shape;1036;p86"/>
          <p:cNvSpPr txBox="1"/>
          <p:nvPr/>
        </p:nvSpPr>
        <p:spPr>
          <a:xfrm>
            <a:off x="7991733" y="2468960"/>
            <a:ext cx="379912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ADP</a:t>
            </a:r>
            <a:endParaRPr/>
          </a:p>
        </p:txBody>
      </p:sp>
      <p:sp>
        <p:nvSpPr>
          <p:cNvPr id="1037" name="Google Shape;1037;p86"/>
          <p:cNvSpPr txBox="1"/>
          <p:nvPr/>
        </p:nvSpPr>
        <p:spPr>
          <a:xfrm>
            <a:off x="7955221" y="2815035"/>
            <a:ext cx="345736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1038" name="Google Shape;1038;p86"/>
          <p:cNvSpPr txBox="1"/>
          <p:nvPr/>
        </p:nvSpPr>
        <p:spPr>
          <a:xfrm>
            <a:off x="4370646" y="3683397"/>
            <a:ext cx="1205458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Plasmodesma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86"/>
          <p:cNvSpPr txBox="1"/>
          <p:nvPr/>
        </p:nvSpPr>
        <p:spPr>
          <a:xfrm>
            <a:off x="3226058" y="4070747"/>
            <a:ext cx="548227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Stoma</a:t>
            </a:r>
            <a:endParaRPr/>
          </a:p>
        </p:txBody>
      </p:sp>
      <p:sp>
        <p:nvSpPr>
          <p:cNvPr id="1040" name="Google Shape;1040;p86"/>
          <p:cNvSpPr txBox="1"/>
          <p:nvPr/>
        </p:nvSpPr>
        <p:spPr>
          <a:xfrm>
            <a:off x="6701886" y="3729435"/>
            <a:ext cx="336631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1" baseline="-25000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baseline="-25000"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86"/>
          <p:cNvSpPr txBox="1"/>
          <p:nvPr/>
        </p:nvSpPr>
        <p:spPr>
          <a:xfrm>
            <a:off x="6194683" y="4013597"/>
            <a:ext cx="665247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Bundle-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sheath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86"/>
          <p:cNvSpPr txBox="1"/>
          <p:nvPr/>
        </p:nvSpPr>
        <p:spPr>
          <a:xfrm>
            <a:off x="7042409" y="3415110"/>
            <a:ext cx="756617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Pyruvate</a:t>
            </a:r>
            <a:endParaRPr/>
          </a:p>
        </p:txBody>
      </p:sp>
      <p:sp>
        <p:nvSpPr>
          <p:cNvPr id="1043" name="Google Shape;1043;p86"/>
          <p:cNvSpPr txBox="1"/>
          <p:nvPr/>
        </p:nvSpPr>
        <p:spPr>
          <a:xfrm>
            <a:off x="7236083" y="3618310"/>
            <a:ext cx="347852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(3C)</a:t>
            </a:r>
            <a:endParaRPr/>
          </a:p>
        </p:txBody>
      </p:sp>
      <p:sp>
        <p:nvSpPr>
          <p:cNvPr id="1044" name="Google Shape;1044;p86"/>
          <p:cNvSpPr txBox="1"/>
          <p:nvPr/>
        </p:nvSpPr>
        <p:spPr>
          <a:xfrm>
            <a:off x="7166233" y="4278710"/>
            <a:ext cx="537005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Calvin</a:t>
            </a:r>
            <a:endParaRPr/>
          </a:p>
          <a:p>
            <a:pPr indent="0" lvl="0" marL="0" marR="0" rtl="0" algn="ctr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Cycle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86"/>
          <p:cNvSpPr txBox="1"/>
          <p:nvPr/>
        </p:nvSpPr>
        <p:spPr>
          <a:xfrm>
            <a:off x="6875721" y="5042297"/>
            <a:ext cx="508152" cy="2051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Sugar</a:t>
            </a:r>
            <a:endParaRPr/>
          </a:p>
        </p:txBody>
      </p:sp>
      <p:sp>
        <p:nvSpPr>
          <p:cNvPr id="1046" name="Google Shape;1046;p86"/>
          <p:cNvSpPr txBox="1"/>
          <p:nvPr/>
        </p:nvSpPr>
        <p:spPr>
          <a:xfrm>
            <a:off x="6671724" y="5775722"/>
            <a:ext cx="737125" cy="41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Vascular</a:t>
            </a:r>
            <a:endParaRPr/>
          </a:p>
          <a:p>
            <a:pPr indent="0" lvl="0" marL="0" marR="0" rtl="0" algn="l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tissue</a:t>
            </a:r>
            <a:endParaRPr b="1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86"/>
          <p:cNvSpPr/>
          <p:nvPr/>
        </p:nvSpPr>
        <p:spPr>
          <a:xfrm>
            <a:off x="1125544" y="1178784"/>
            <a:ext cx="160807" cy="1068323"/>
          </a:xfrm>
          <a:custGeom>
            <a:rect b="b" l="l" r="r" t="t"/>
            <a:pathLst>
              <a:path extrusionOk="0" h="1068323" w="160807">
                <a:moveTo>
                  <a:pt x="154457" y="6350"/>
                </a:moveTo>
                <a:cubicBezTo>
                  <a:pt x="154457" y="6350"/>
                  <a:pt x="65582" y="14922"/>
                  <a:pt x="65582" y="74980"/>
                </a:cubicBezTo>
                <a:lnTo>
                  <a:pt x="65582" y="452666"/>
                </a:lnTo>
                <a:cubicBezTo>
                  <a:pt x="65582" y="499846"/>
                  <a:pt x="6350" y="534162"/>
                  <a:pt x="6350" y="534162"/>
                </a:cubicBezTo>
                <a:cubicBezTo>
                  <a:pt x="6350" y="534162"/>
                  <a:pt x="65582" y="568477"/>
                  <a:pt x="65582" y="615657"/>
                </a:cubicBezTo>
                <a:lnTo>
                  <a:pt x="65582" y="993343"/>
                </a:lnTo>
                <a:cubicBezTo>
                  <a:pt x="65582" y="1053388"/>
                  <a:pt x="154457" y="1061973"/>
                  <a:pt x="154457" y="1061973"/>
                </a:cubicBez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86"/>
          <p:cNvSpPr/>
          <p:nvPr/>
        </p:nvSpPr>
        <p:spPr>
          <a:xfrm>
            <a:off x="5580518" y="3198747"/>
            <a:ext cx="578789" cy="613791"/>
          </a:xfrm>
          <a:custGeom>
            <a:rect b="b" l="l" r="r" t="t"/>
            <a:pathLst>
              <a:path extrusionOk="0" h="613791" w="578789">
                <a:moveTo>
                  <a:pt x="572439" y="6350"/>
                </a:moveTo>
                <a:lnTo>
                  <a:pt x="6350" y="607441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86"/>
          <p:cNvSpPr/>
          <p:nvPr/>
        </p:nvSpPr>
        <p:spPr>
          <a:xfrm>
            <a:off x="3500437" y="3400425"/>
            <a:ext cx="0" cy="688181"/>
          </a:xfrm>
          <a:custGeom>
            <a:rect b="b" l="l" r="r" t="t"/>
            <a:pathLst>
              <a:path extrusionOk="0" h="688181" w="120000">
                <a:moveTo>
                  <a:pt x="0" y="0"/>
                </a:moveTo>
                <a:lnTo>
                  <a:pt x="0" y="688181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50" name="Google Shape;1050;p86"/>
          <p:cNvSpPr/>
          <p:nvPr/>
        </p:nvSpPr>
        <p:spPr>
          <a:xfrm>
            <a:off x="2005013" y="1769269"/>
            <a:ext cx="428625" cy="692944"/>
          </a:xfrm>
          <a:custGeom>
            <a:rect b="b" l="l" r="r" t="t"/>
            <a:pathLst>
              <a:path extrusionOk="0" h="692944" w="428625">
                <a:moveTo>
                  <a:pt x="0" y="0"/>
                </a:moveTo>
                <a:lnTo>
                  <a:pt x="428625" y="692944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51" name="Google Shape;1051;p86"/>
          <p:cNvSpPr/>
          <p:nvPr/>
        </p:nvSpPr>
        <p:spPr>
          <a:xfrm>
            <a:off x="2209800" y="1314450"/>
            <a:ext cx="504825" cy="578644"/>
          </a:xfrm>
          <a:custGeom>
            <a:rect b="b" l="l" r="r" t="t"/>
            <a:pathLst>
              <a:path extrusionOk="0" h="578644" w="504825">
                <a:moveTo>
                  <a:pt x="0" y="0"/>
                </a:moveTo>
                <a:lnTo>
                  <a:pt x="504825" y="578644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1052" name="Google Shape;1052;p86"/>
          <p:cNvGrpSpPr/>
          <p:nvPr/>
        </p:nvGrpSpPr>
        <p:grpSpPr>
          <a:xfrm>
            <a:off x="2129471" y="2632336"/>
            <a:ext cx="285119" cy="451381"/>
            <a:chOff x="3719513" y="3727070"/>
            <a:chExt cx="528635" cy="801822"/>
          </a:xfrm>
        </p:grpSpPr>
        <p:sp>
          <p:nvSpPr>
            <p:cNvPr id="1053" name="Google Shape;1053;p86"/>
            <p:cNvSpPr/>
            <p:nvPr/>
          </p:nvSpPr>
          <p:spPr>
            <a:xfrm>
              <a:off x="3963029" y="3727070"/>
              <a:ext cx="285119" cy="801822"/>
            </a:xfrm>
            <a:custGeom>
              <a:rect b="b" l="l" r="r" t="t"/>
              <a:pathLst>
                <a:path extrusionOk="0" h="1897468" w="288061">
                  <a:moveTo>
                    <a:pt x="275361" y="12700"/>
                  </a:moveTo>
                  <a:cubicBezTo>
                    <a:pt x="275361" y="12700"/>
                    <a:pt x="117754" y="27901"/>
                    <a:pt x="117754" y="134404"/>
                  </a:cubicBezTo>
                  <a:lnTo>
                    <a:pt x="117754" y="804214"/>
                  </a:lnTo>
                  <a:cubicBezTo>
                    <a:pt x="117754" y="887882"/>
                    <a:pt x="12700" y="948740"/>
                    <a:pt x="12700" y="948740"/>
                  </a:cubicBezTo>
                  <a:cubicBezTo>
                    <a:pt x="12700" y="948740"/>
                    <a:pt x="117754" y="1009599"/>
                    <a:pt x="117754" y="1093254"/>
                  </a:cubicBezTo>
                  <a:lnTo>
                    <a:pt x="117754" y="1763064"/>
                  </a:lnTo>
                  <a:cubicBezTo>
                    <a:pt x="117754" y="1869541"/>
                    <a:pt x="275361" y="1884768"/>
                    <a:pt x="275361" y="1884768"/>
                  </a:cubicBez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86"/>
            <p:cNvSpPr/>
            <p:nvPr/>
          </p:nvSpPr>
          <p:spPr>
            <a:xfrm>
              <a:off x="3719513" y="4129088"/>
              <a:ext cx="264318" cy="0"/>
            </a:xfrm>
            <a:custGeom>
              <a:rect b="b" l="l" r="r" t="t"/>
              <a:pathLst>
                <a:path extrusionOk="0" h="120000" w="264318">
                  <a:moveTo>
                    <a:pt x="0" y="0"/>
                  </a:moveTo>
                  <a:lnTo>
                    <a:pt x="264318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sp>
        <p:nvSpPr>
          <p:cNvPr id="1055" name="Google Shape;1055;p86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86"/>
          <p:cNvSpPr txBox="1"/>
          <p:nvPr/>
        </p:nvSpPr>
        <p:spPr>
          <a:xfrm>
            <a:off x="381000" y="5042297"/>
            <a:ext cx="51951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2500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leaf anatomy and the C</a:t>
            </a:r>
            <a:r>
              <a:rPr baseline="-2500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pathway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87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 the Industrial Revolution in the 1800s, CO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levels have risen greatly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Increasing levels of CO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may affect C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C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plants differently, perhaps changing the relative abundance of these species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effects of such changes are unpredictable and a cause for concern</a:t>
            </a:r>
            <a:endParaRPr/>
          </a:p>
        </p:txBody>
      </p:sp>
      <p:sp>
        <p:nvSpPr>
          <p:cNvPr id="1062" name="Google Shape;1062;p8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8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Suitable agricultural land is decreasing due to the effects of climate change, while the world demand for food continues to increase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photosynthesis uses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less water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resources than C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photosynthesis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Scientists have genetically modified rice, a C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plant, to carry out C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photosynthesis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They estimate 30–50% increase in yield compared to C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rice </a:t>
            </a:r>
            <a:endParaRPr/>
          </a:p>
        </p:txBody>
      </p:sp>
      <p:sp>
        <p:nvSpPr>
          <p:cNvPr id="1068" name="Google Shape;1068;p8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89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 Plants</a:t>
            </a:r>
            <a:endParaRPr/>
          </a:p>
        </p:txBody>
      </p:sp>
      <p:sp>
        <p:nvSpPr>
          <p:cNvPr id="1074" name="Google Shape;1074;p8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plants, including succulents, use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crassulacean acid metabolism (CAM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景天酸代謝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fix carbon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 plants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open their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stomata at night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incorporating CO</a:t>
            </a:r>
            <a:r>
              <a:rPr b="0" baseline="-2500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into organic acids that are stored in the vacuoles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Stomata close during the day, and CO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released from organic acids and used in the Calvin cycle</a:t>
            </a:r>
            <a:endParaRPr/>
          </a:p>
        </p:txBody>
      </p:sp>
      <p:sp>
        <p:nvSpPr>
          <p:cNvPr id="1075" name="Google Shape;1075;p8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9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CAM pathway is similar to the C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pathway in that they both incorporate CO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into organic intermediates before it enters the Calvin cycle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</a:t>
            </a:r>
            <a:r>
              <a:rPr b="0" baseline="-2500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pathway structurally separates the initial steps of carbon fixation from the Calvin cycle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CAM pathway, these steps occur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in the same cell, but are separated in time</a:t>
            </a:r>
            <a:endParaRPr/>
          </a:p>
        </p:txBody>
      </p:sp>
      <p:sp>
        <p:nvSpPr>
          <p:cNvPr id="1081" name="Google Shape;1081;p9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6" name="Google Shape;1086;p91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1203960" y="423604"/>
            <a:ext cx="6736080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087" name="Google Shape;1087;p91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11.21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91"/>
          <p:cNvSpPr txBox="1"/>
          <p:nvPr/>
        </p:nvSpPr>
        <p:spPr>
          <a:xfrm>
            <a:off x="1590180" y="2384226"/>
            <a:ext cx="117981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Sugarcane</a:t>
            </a:r>
            <a:endParaRPr/>
          </a:p>
        </p:txBody>
      </p:sp>
      <p:sp>
        <p:nvSpPr>
          <p:cNvPr id="1089" name="Google Shape;1089;p91"/>
          <p:cNvSpPr txBox="1"/>
          <p:nvPr/>
        </p:nvSpPr>
        <p:spPr>
          <a:xfrm>
            <a:off x="1251248" y="3106539"/>
            <a:ext cx="25167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baseline="-25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090" name="Google Shape;1090;p91"/>
          <p:cNvSpPr txBox="1"/>
          <p:nvPr/>
        </p:nvSpPr>
        <p:spPr>
          <a:xfrm>
            <a:off x="3954765" y="2844601"/>
            <a:ext cx="43120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1" baseline="-25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091" name="Google Shape;1091;p91"/>
          <p:cNvSpPr txBox="1"/>
          <p:nvPr/>
        </p:nvSpPr>
        <p:spPr>
          <a:xfrm>
            <a:off x="1687017" y="3356570"/>
            <a:ext cx="1128514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Mesophyll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Google Shape;1092;p91"/>
          <p:cNvSpPr txBox="1"/>
          <p:nvPr/>
        </p:nvSpPr>
        <p:spPr>
          <a:xfrm>
            <a:off x="3041156" y="3432770"/>
            <a:ext cx="872034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Organic</a:t>
            </a:r>
            <a:endParaRPr/>
          </a:p>
          <a:p>
            <a:pPr indent="0" lvl="0" marL="0" marR="0" rtl="0" algn="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acid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Google Shape;1093;p91"/>
          <p:cNvSpPr txBox="1"/>
          <p:nvPr/>
        </p:nvSpPr>
        <p:spPr>
          <a:xfrm>
            <a:off x="3442001" y="4363839"/>
            <a:ext cx="43120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1" baseline="-25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baseline="-25000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4" name="Google Shape;1094;p91"/>
          <p:cNvSpPr txBox="1"/>
          <p:nvPr/>
        </p:nvSpPr>
        <p:spPr>
          <a:xfrm>
            <a:off x="3291985" y="4959945"/>
            <a:ext cx="692497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Calvin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Cycle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Google Shape;1095;p91"/>
          <p:cNvSpPr txBox="1"/>
          <p:nvPr/>
        </p:nvSpPr>
        <p:spPr>
          <a:xfrm>
            <a:off x="3339610" y="5858470"/>
            <a:ext cx="65402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Sugar</a:t>
            </a:r>
            <a:endParaRPr/>
          </a:p>
        </p:txBody>
      </p:sp>
      <p:sp>
        <p:nvSpPr>
          <p:cNvPr id="1096" name="Google Shape;1096;p91"/>
          <p:cNvSpPr txBox="1"/>
          <p:nvPr/>
        </p:nvSpPr>
        <p:spPr>
          <a:xfrm>
            <a:off x="1567161" y="6345039"/>
            <a:ext cx="2333972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9184" lvl="0" marL="329184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Spatial separation</a:t>
            </a:r>
            <a:b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steps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91"/>
          <p:cNvSpPr txBox="1"/>
          <p:nvPr/>
        </p:nvSpPr>
        <p:spPr>
          <a:xfrm>
            <a:off x="4618336" y="2384226"/>
            <a:ext cx="109004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Pineapple</a:t>
            </a:r>
            <a:endParaRPr/>
          </a:p>
        </p:txBody>
      </p:sp>
      <p:sp>
        <p:nvSpPr>
          <p:cNvPr id="1098" name="Google Shape;1098;p91"/>
          <p:cNvSpPr txBox="1"/>
          <p:nvPr/>
        </p:nvSpPr>
        <p:spPr>
          <a:xfrm>
            <a:off x="5904214" y="2822376"/>
            <a:ext cx="43120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1" baseline="-25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099" name="Google Shape;1099;p91"/>
          <p:cNvSpPr txBox="1"/>
          <p:nvPr/>
        </p:nvSpPr>
        <p:spPr>
          <a:xfrm>
            <a:off x="5025530" y="3430389"/>
            <a:ext cx="872034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Organic</a:t>
            </a:r>
            <a:endParaRPr/>
          </a:p>
          <a:p>
            <a:pPr indent="0" lvl="0" marL="0" marR="0" rtl="0" algn="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acid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Google Shape;1100;p91"/>
          <p:cNvSpPr txBox="1"/>
          <p:nvPr/>
        </p:nvSpPr>
        <p:spPr>
          <a:xfrm>
            <a:off x="5386689" y="4343201"/>
            <a:ext cx="43120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1" baseline="-25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baseline="-25000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91"/>
          <p:cNvSpPr txBox="1"/>
          <p:nvPr/>
        </p:nvSpPr>
        <p:spPr>
          <a:xfrm>
            <a:off x="5225560" y="4939308"/>
            <a:ext cx="692497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Calvin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Cycle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91"/>
          <p:cNvSpPr txBox="1"/>
          <p:nvPr/>
        </p:nvSpPr>
        <p:spPr>
          <a:xfrm>
            <a:off x="5284298" y="5837833"/>
            <a:ext cx="65402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Sugar</a:t>
            </a:r>
            <a:endParaRPr/>
          </a:p>
        </p:txBody>
      </p:sp>
      <p:sp>
        <p:nvSpPr>
          <p:cNvPr id="1103" name="Google Shape;1103;p91"/>
          <p:cNvSpPr txBox="1"/>
          <p:nvPr/>
        </p:nvSpPr>
        <p:spPr>
          <a:xfrm>
            <a:off x="7406782" y="3112889"/>
            <a:ext cx="52578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</a:t>
            </a:r>
            <a:endParaRPr/>
          </a:p>
        </p:txBody>
      </p:sp>
      <p:sp>
        <p:nvSpPr>
          <p:cNvPr id="1104" name="Google Shape;1104;p91"/>
          <p:cNvSpPr txBox="1"/>
          <p:nvPr/>
        </p:nvSpPr>
        <p:spPr>
          <a:xfrm>
            <a:off x="6569374" y="3397845"/>
            <a:ext cx="58990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Night</a:t>
            </a:r>
            <a:endParaRPr/>
          </a:p>
        </p:txBody>
      </p:sp>
      <p:sp>
        <p:nvSpPr>
          <p:cNvPr id="1105" name="Google Shape;1105;p91"/>
          <p:cNvSpPr txBox="1"/>
          <p:nvPr/>
        </p:nvSpPr>
        <p:spPr>
          <a:xfrm>
            <a:off x="1694160" y="4643239"/>
            <a:ext cx="85921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Bundle-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sheath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91"/>
          <p:cNvSpPr txBox="1"/>
          <p:nvPr/>
        </p:nvSpPr>
        <p:spPr>
          <a:xfrm>
            <a:off x="6578898" y="4767064"/>
            <a:ext cx="42319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Day</a:t>
            </a:r>
            <a:endParaRPr/>
          </a:p>
        </p:txBody>
      </p:sp>
      <p:sp>
        <p:nvSpPr>
          <p:cNvPr id="1107" name="Google Shape;1107;p91"/>
          <p:cNvSpPr txBox="1"/>
          <p:nvPr/>
        </p:nvSpPr>
        <p:spPr>
          <a:xfrm>
            <a:off x="4583411" y="6345039"/>
            <a:ext cx="2611805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56616" lvl="0" marL="356616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Temporal separation</a:t>
            </a:r>
            <a:b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steps</a:t>
            </a:r>
            <a:endParaRPr/>
          </a:p>
        </p:txBody>
      </p:sp>
      <p:grpSp>
        <p:nvGrpSpPr>
          <p:cNvPr id="1108" name="Google Shape;1108;p91"/>
          <p:cNvGrpSpPr/>
          <p:nvPr/>
        </p:nvGrpSpPr>
        <p:grpSpPr>
          <a:xfrm>
            <a:off x="3919543" y="4349029"/>
            <a:ext cx="237744" cy="256480"/>
            <a:chOff x="3919543" y="4148309"/>
            <a:chExt cx="237744" cy="256480"/>
          </a:xfrm>
        </p:grpSpPr>
        <p:sp>
          <p:nvSpPr>
            <p:cNvPr id="1109" name="Google Shape;1109;p91"/>
            <p:cNvSpPr/>
            <p:nvPr/>
          </p:nvSpPr>
          <p:spPr>
            <a:xfrm>
              <a:off x="3919543" y="4157677"/>
              <a:ext cx="237744" cy="237744"/>
            </a:xfrm>
            <a:prstGeom prst="ellipse">
              <a:avLst/>
            </a:prstGeom>
            <a:solidFill>
              <a:srgbClr val="0090BD"/>
            </a:solidFill>
            <a:ln cap="flat" cmpd="sng" w="25400">
              <a:solidFill>
                <a:srgbClr val="0090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91"/>
            <p:cNvSpPr txBox="1"/>
            <p:nvPr/>
          </p:nvSpPr>
          <p:spPr>
            <a:xfrm>
              <a:off x="3974295" y="4148309"/>
              <a:ext cx="128240" cy="25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1" name="Google Shape;1111;p91"/>
          <p:cNvGrpSpPr/>
          <p:nvPr/>
        </p:nvGrpSpPr>
        <p:grpSpPr>
          <a:xfrm>
            <a:off x="5872162" y="4349223"/>
            <a:ext cx="237744" cy="256480"/>
            <a:chOff x="3919543" y="4148309"/>
            <a:chExt cx="237744" cy="256480"/>
          </a:xfrm>
        </p:grpSpPr>
        <p:sp>
          <p:nvSpPr>
            <p:cNvPr id="1112" name="Google Shape;1112;p91"/>
            <p:cNvSpPr/>
            <p:nvPr/>
          </p:nvSpPr>
          <p:spPr>
            <a:xfrm>
              <a:off x="3919543" y="4157677"/>
              <a:ext cx="237744" cy="237744"/>
            </a:xfrm>
            <a:prstGeom prst="ellipse">
              <a:avLst/>
            </a:prstGeom>
            <a:solidFill>
              <a:srgbClr val="0090BD"/>
            </a:solidFill>
            <a:ln cap="flat" cmpd="sng" w="25400">
              <a:solidFill>
                <a:srgbClr val="0090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91"/>
            <p:cNvSpPr txBox="1"/>
            <p:nvPr/>
          </p:nvSpPr>
          <p:spPr>
            <a:xfrm>
              <a:off x="3974295" y="4148309"/>
              <a:ext cx="128240" cy="25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4" name="Google Shape;1114;p91"/>
          <p:cNvGrpSpPr/>
          <p:nvPr/>
        </p:nvGrpSpPr>
        <p:grpSpPr>
          <a:xfrm>
            <a:off x="6357934" y="2646263"/>
            <a:ext cx="237744" cy="256480"/>
            <a:chOff x="3919543" y="4148309"/>
            <a:chExt cx="237744" cy="256480"/>
          </a:xfrm>
        </p:grpSpPr>
        <p:sp>
          <p:nvSpPr>
            <p:cNvPr id="1115" name="Google Shape;1115;p91"/>
            <p:cNvSpPr/>
            <p:nvPr/>
          </p:nvSpPr>
          <p:spPr>
            <a:xfrm>
              <a:off x="3919543" y="4157677"/>
              <a:ext cx="237744" cy="237744"/>
            </a:xfrm>
            <a:prstGeom prst="ellipse">
              <a:avLst/>
            </a:prstGeom>
            <a:solidFill>
              <a:srgbClr val="0090BD"/>
            </a:solidFill>
            <a:ln cap="flat" cmpd="sng" w="25400">
              <a:solidFill>
                <a:srgbClr val="0090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91"/>
            <p:cNvSpPr txBox="1"/>
            <p:nvPr/>
          </p:nvSpPr>
          <p:spPr>
            <a:xfrm>
              <a:off x="3974295" y="4148309"/>
              <a:ext cx="128240" cy="25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7" name="Google Shape;1117;p91"/>
          <p:cNvGrpSpPr/>
          <p:nvPr/>
        </p:nvGrpSpPr>
        <p:grpSpPr>
          <a:xfrm>
            <a:off x="4334256" y="2646419"/>
            <a:ext cx="237744" cy="256480"/>
            <a:chOff x="3919543" y="4148309"/>
            <a:chExt cx="237744" cy="256480"/>
          </a:xfrm>
        </p:grpSpPr>
        <p:sp>
          <p:nvSpPr>
            <p:cNvPr id="1118" name="Google Shape;1118;p91"/>
            <p:cNvSpPr/>
            <p:nvPr/>
          </p:nvSpPr>
          <p:spPr>
            <a:xfrm>
              <a:off x="3919543" y="4157677"/>
              <a:ext cx="237744" cy="237744"/>
            </a:xfrm>
            <a:prstGeom prst="ellipse">
              <a:avLst/>
            </a:prstGeom>
            <a:solidFill>
              <a:srgbClr val="0090BD"/>
            </a:solidFill>
            <a:ln cap="flat" cmpd="sng" w="25400">
              <a:solidFill>
                <a:srgbClr val="0090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91"/>
            <p:cNvSpPr txBox="1"/>
            <p:nvPr/>
          </p:nvSpPr>
          <p:spPr>
            <a:xfrm>
              <a:off x="3974295" y="4148309"/>
              <a:ext cx="128240" cy="2564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1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0" name="Google Shape;1120;p91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p91"/>
          <p:cNvSpPr txBox="1"/>
          <p:nvPr/>
        </p:nvSpPr>
        <p:spPr>
          <a:xfrm>
            <a:off x="1590180" y="0"/>
            <a:ext cx="57250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aseline="-25000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CAM photosynthesis compared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Earth’s supply of fossil fuels was formed from the remains of organisms that died hundreds of millions of years ago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Fossil fuels are being consumed faster then they are being replenished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Researchers are exploring methods of using the photosynthetic process to produce alternative fuels</a:t>
            </a:r>
            <a:endParaRPr/>
          </a:p>
          <a:p>
            <a:pPr indent="-1696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92"/>
          <p:cNvSpPr txBox="1"/>
          <p:nvPr>
            <p:ph type="title"/>
          </p:nvPr>
        </p:nvSpPr>
        <p:spPr>
          <a:xfrm>
            <a:off x="0" y="0"/>
            <a:ext cx="91440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11.5: Life depends on photosynthesis</a:t>
            </a:r>
            <a:b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Importance of Photosynthesis: </a:t>
            </a: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Review</a:t>
            </a:r>
            <a:b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1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9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energy entering chloroplasts as sunlight gets stored as chemical energy in organic compounds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Sugar made in the chloroplasts supplies chemical energy and carbon skeletons to synthesize the organic molecules of cells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Plants store excess sugar as starch in chloroplasts and other structures such as roots, tubers, seeds, and fruits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p9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3" name="Google Shape;1133;p93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2639568" y="213360"/>
            <a:ext cx="3864864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134" name="Google Shape;1134;p93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11.22a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p93"/>
          <p:cNvSpPr txBox="1"/>
          <p:nvPr/>
        </p:nvSpPr>
        <p:spPr>
          <a:xfrm>
            <a:off x="4700744" y="391958"/>
            <a:ext cx="177934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136" name="Google Shape;1136;p93"/>
          <p:cNvSpPr txBox="1"/>
          <p:nvPr/>
        </p:nvSpPr>
        <p:spPr>
          <a:xfrm>
            <a:off x="5523069" y="398308"/>
            <a:ext cx="288541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1" baseline="-25000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137" name="Google Shape;1137;p93"/>
          <p:cNvSpPr txBox="1"/>
          <p:nvPr/>
        </p:nvSpPr>
        <p:spPr>
          <a:xfrm>
            <a:off x="4411026" y="1563533"/>
            <a:ext cx="288541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1138" name="Google Shape;1138;p93"/>
          <p:cNvSpPr txBox="1"/>
          <p:nvPr/>
        </p:nvSpPr>
        <p:spPr>
          <a:xfrm>
            <a:off x="4607880" y="2020733"/>
            <a:ext cx="605935" cy="359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Sucrose</a:t>
            </a:r>
            <a:endParaRPr/>
          </a:p>
          <a:p>
            <a:pPr indent="0" lvl="0" marL="0" marR="0" rtl="0" algn="ctr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(export)</a:t>
            </a:r>
            <a:endParaRPr b="1" sz="12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p93"/>
          <p:cNvSpPr txBox="1"/>
          <p:nvPr/>
        </p:nvSpPr>
        <p:spPr>
          <a:xfrm>
            <a:off x="3324125" y="6355724"/>
            <a:ext cx="288541" cy="179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1140" name="Google Shape;1140;p93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5" name="Google Shape;1145;p94"/>
          <p:cNvPicPr preferRelativeResize="0"/>
          <p:nvPr/>
        </p:nvPicPr>
        <p:blipFill rotWithShape="1">
          <a:blip r:embed="rId3">
            <a:alphaModFix/>
          </a:blip>
          <a:srcRect b="2341" l="0" r="0" t="0"/>
          <a:stretch/>
        </p:blipFill>
        <p:spPr>
          <a:xfrm>
            <a:off x="298704" y="249936"/>
            <a:ext cx="8546592" cy="6358128"/>
          </a:xfrm>
          <a:prstGeom prst="rect">
            <a:avLst/>
          </a:prstGeom>
          <a:noFill/>
          <a:ln>
            <a:noFill/>
          </a:ln>
        </p:spPr>
      </p:pic>
      <p:sp>
        <p:nvSpPr>
          <p:cNvPr id="1146" name="Google Shape;1146;p9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11.22b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94"/>
          <p:cNvSpPr txBox="1"/>
          <p:nvPr/>
        </p:nvSpPr>
        <p:spPr>
          <a:xfrm>
            <a:off x="1870660" y="2527985"/>
            <a:ext cx="809517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LIGHT</a:t>
            </a:r>
            <a:endParaRPr/>
          </a:p>
        </p:txBody>
      </p:sp>
      <p:sp>
        <p:nvSpPr>
          <p:cNvPr id="1148" name="Google Shape;1148;p94"/>
          <p:cNvSpPr txBox="1"/>
          <p:nvPr/>
        </p:nvSpPr>
        <p:spPr>
          <a:xfrm>
            <a:off x="1445210" y="2820085"/>
            <a:ext cx="1675139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REACTIONS:</a:t>
            </a:r>
            <a:endParaRPr/>
          </a:p>
        </p:txBody>
      </p:sp>
      <p:sp>
        <p:nvSpPr>
          <p:cNvPr id="1149" name="Google Shape;1149;p94"/>
          <p:cNvSpPr txBox="1"/>
          <p:nvPr/>
        </p:nvSpPr>
        <p:spPr>
          <a:xfrm>
            <a:off x="1357897" y="3104247"/>
            <a:ext cx="1965282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Photosystem</a:t>
            </a:r>
            <a:r>
              <a:rPr b="1" lang="en-US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II</a:t>
            </a:r>
            <a:endParaRPr/>
          </a:p>
        </p:txBody>
      </p:sp>
      <p:sp>
        <p:nvSpPr>
          <p:cNvPr id="1150" name="Google Shape;1150;p94"/>
          <p:cNvSpPr txBox="1"/>
          <p:nvPr/>
        </p:nvSpPr>
        <p:spPr>
          <a:xfrm>
            <a:off x="794335" y="3396347"/>
            <a:ext cx="3113032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Electron transport chain</a:t>
            </a:r>
            <a:endParaRPr/>
          </a:p>
        </p:txBody>
      </p:sp>
      <p:sp>
        <p:nvSpPr>
          <p:cNvPr id="1151" name="Google Shape;1151;p94"/>
          <p:cNvSpPr txBox="1"/>
          <p:nvPr/>
        </p:nvSpPr>
        <p:spPr>
          <a:xfrm>
            <a:off x="1405522" y="3688447"/>
            <a:ext cx="1861087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Photosystem</a:t>
            </a:r>
            <a:r>
              <a:rPr b="1" lang="en-US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</a:t>
            </a:r>
            <a:endParaRPr/>
          </a:p>
        </p:txBody>
      </p:sp>
      <p:sp>
        <p:nvSpPr>
          <p:cNvPr id="1152" name="Google Shape;1152;p94"/>
          <p:cNvSpPr txBox="1"/>
          <p:nvPr/>
        </p:nvSpPr>
        <p:spPr>
          <a:xfrm>
            <a:off x="794335" y="3980547"/>
            <a:ext cx="3113032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Electron transport chain</a:t>
            </a:r>
            <a:endParaRPr/>
          </a:p>
        </p:txBody>
      </p:sp>
      <p:sp>
        <p:nvSpPr>
          <p:cNvPr id="1153" name="Google Shape;1153;p94"/>
          <p:cNvSpPr txBox="1"/>
          <p:nvPr/>
        </p:nvSpPr>
        <p:spPr>
          <a:xfrm>
            <a:off x="574675" y="1238722"/>
            <a:ext cx="660437" cy="2949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5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Light</a:t>
            </a:r>
            <a:endParaRPr/>
          </a:p>
        </p:txBody>
      </p:sp>
      <p:sp>
        <p:nvSpPr>
          <p:cNvPr id="1154" name="Google Shape;1154;p94"/>
          <p:cNvSpPr txBox="1"/>
          <p:nvPr/>
        </p:nvSpPr>
        <p:spPr>
          <a:xfrm>
            <a:off x="5965827" y="2979416"/>
            <a:ext cx="981872" cy="589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95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CALVIN</a:t>
            </a:r>
            <a:endParaRPr/>
          </a:p>
          <a:p>
            <a:pPr indent="0" lvl="0" marL="0" marR="0" rtl="0" algn="ctr">
              <a:lnSpc>
                <a:spcPct val="1095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CYCLE</a:t>
            </a:r>
            <a:endParaRPr b="1"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94"/>
          <p:cNvSpPr txBox="1"/>
          <p:nvPr/>
        </p:nvSpPr>
        <p:spPr>
          <a:xfrm>
            <a:off x="6937375" y="4006528"/>
            <a:ext cx="538609" cy="2949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5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G3P</a:t>
            </a:r>
            <a:endParaRPr/>
          </a:p>
        </p:txBody>
      </p:sp>
      <p:sp>
        <p:nvSpPr>
          <p:cNvPr id="1156" name="Google Shape;1156;p94"/>
          <p:cNvSpPr txBox="1"/>
          <p:nvPr/>
        </p:nvSpPr>
        <p:spPr>
          <a:xfrm>
            <a:off x="6905268" y="4466903"/>
            <a:ext cx="1150956" cy="589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5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Starch</a:t>
            </a:r>
            <a:endParaRPr/>
          </a:p>
          <a:p>
            <a:pPr indent="0" lvl="0" marL="0" marR="0" rtl="0" algn="l">
              <a:lnSpc>
                <a:spcPct val="1095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(storage)</a:t>
            </a:r>
            <a:endParaRPr b="1"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94"/>
          <p:cNvSpPr txBox="1"/>
          <p:nvPr/>
        </p:nvSpPr>
        <p:spPr>
          <a:xfrm>
            <a:off x="5426076" y="6047259"/>
            <a:ext cx="2138406" cy="2949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5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Sucrose (export)</a:t>
            </a:r>
            <a:endParaRPr/>
          </a:p>
        </p:txBody>
      </p:sp>
      <p:sp>
        <p:nvSpPr>
          <p:cNvPr id="1158" name="Google Shape;1158;p94"/>
          <p:cNvSpPr txBox="1"/>
          <p:nvPr/>
        </p:nvSpPr>
        <p:spPr>
          <a:xfrm>
            <a:off x="3935421" y="1858745"/>
            <a:ext cx="865622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NADP</a:t>
            </a:r>
            <a:r>
              <a:rPr b="1" baseline="30000" lang="en-US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 b="1" baseline="30000" sz="21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9" name="Google Shape;1159;p94"/>
          <p:cNvSpPr txBox="1"/>
          <p:nvPr/>
        </p:nvSpPr>
        <p:spPr>
          <a:xfrm>
            <a:off x="4078296" y="2374683"/>
            <a:ext cx="56746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ADP</a:t>
            </a:r>
            <a:endParaRPr/>
          </a:p>
        </p:txBody>
      </p:sp>
      <p:sp>
        <p:nvSpPr>
          <p:cNvPr id="1160" name="Google Shape;1160;p94"/>
          <p:cNvSpPr txBox="1"/>
          <p:nvPr/>
        </p:nvSpPr>
        <p:spPr>
          <a:xfrm>
            <a:off x="4278316" y="2682657"/>
            <a:ext cx="157094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endParaRPr/>
          </a:p>
        </p:txBody>
      </p:sp>
      <p:sp>
        <p:nvSpPr>
          <p:cNvPr id="1161" name="Google Shape;1161;p94"/>
          <p:cNvSpPr txBox="1"/>
          <p:nvPr/>
        </p:nvSpPr>
        <p:spPr>
          <a:xfrm>
            <a:off x="4287051" y="3020001"/>
            <a:ext cx="179536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b="1"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94"/>
          <p:cNvSpPr txBox="1"/>
          <p:nvPr/>
        </p:nvSpPr>
        <p:spPr>
          <a:xfrm>
            <a:off x="4135446" y="3844708"/>
            <a:ext cx="518604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1163" name="Google Shape;1163;p94"/>
          <p:cNvSpPr txBox="1"/>
          <p:nvPr/>
        </p:nvSpPr>
        <p:spPr>
          <a:xfrm>
            <a:off x="3907642" y="4417795"/>
            <a:ext cx="95539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NADPH</a:t>
            </a:r>
            <a:endParaRPr/>
          </a:p>
        </p:txBody>
      </p:sp>
      <p:sp>
        <p:nvSpPr>
          <p:cNvPr id="1164" name="Google Shape;1164;p94"/>
          <p:cNvSpPr txBox="1"/>
          <p:nvPr/>
        </p:nvSpPr>
        <p:spPr>
          <a:xfrm>
            <a:off x="5048255" y="3068420"/>
            <a:ext cx="73257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RuBP</a:t>
            </a:r>
            <a:endParaRPr b="1" sz="2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94"/>
          <p:cNvSpPr txBox="1"/>
          <p:nvPr/>
        </p:nvSpPr>
        <p:spPr>
          <a:xfrm>
            <a:off x="4526432" y="3146136"/>
            <a:ext cx="67326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b="1"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94"/>
          <p:cNvSpPr txBox="1"/>
          <p:nvPr/>
        </p:nvSpPr>
        <p:spPr>
          <a:xfrm>
            <a:off x="2048145" y="435675"/>
            <a:ext cx="503343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1167" name="Google Shape;1167;p94"/>
          <p:cNvSpPr txBox="1"/>
          <p:nvPr/>
        </p:nvSpPr>
        <p:spPr>
          <a:xfrm>
            <a:off x="2991123" y="259462"/>
            <a:ext cx="1497205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Chloroplast</a:t>
            </a:r>
            <a:endParaRPr/>
          </a:p>
        </p:txBody>
      </p:sp>
      <p:sp>
        <p:nvSpPr>
          <p:cNvPr id="1168" name="Google Shape;1168;p94"/>
          <p:cNvSpPr txBox="1"/>
          <p:nvPr/>
        </p:nvSpPr>
        <p:spPr>
          <a:xfrm>
            <a:off x="6196282" y="457900"/>
            <a:ext cx="493725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1" baseline="-25000" lang="en-US"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169" name="Google Shape;1169;p94"/>
          <p:cNvSpPr txBox="1"/>
          <p:nvPr/>
        </p:nvSpPr>
        <p:spPr>
          <a:xfrm>
            <a:off x="5907361" y="2401000"/>
            <a:ext cx="257282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3-Phosphoglycerate</a:t>
            </a:r>
            <a:endParaRPr/>
          </a:p>
        </p:txBody>
      </p:sp>
      <p:sp>
        <p:nvSpPr>
          <p:cNvPr id="1170" name="Google Shape;1170;p94"/>
          <p:cNvSpPr txBox="1"/>
          <p:nvPr/>
        </p:nvSpPr>
        <p:spPr>
          <a:xfrm>
            <a:off x="2136215" y="5969002"/>
            <a:ext cx="30938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lang="en-US" sz="2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baseline="-25000" sz="19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94"/>
          <p:cNvSpPr/>
          <p:nvPr/>
        </p:nvSpPr>
        <p:spPr>
          <a:xfrm>
            <a:off x="3543300" y="561974"/>
            <a:ext cx="0" cy="781050"/>
          </a:xfrm>
          <a:custGeom>
            <a:rect b="b" l="l" r="r" t="t"/>
            <a:pathLst>
              <a:path extrusionOk="0" h="781050" w="120000">
                <a:moveTo>
                  <a:pt x="0" y="0"/>
                </a:moveTo>
                <a:lnTo>
                  <a:pt x="0" y="78105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94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" name="Google Shape;1177;p95"/>
          <p:cNvPicPr preferRelativeResize="0"/>
          <p:nvPr/>
        </p:nvPicPr>
        <p:blipFill rotWithShape="1">
          <a:blip r:embed="rId3">
            <a:alphaModFix/>
          </a:blip>
          <a:srcRect b="5494" l="0" r="0" t="0"/>
          <a:stretch/>
        </p:blipFill>
        <p:spPr>
          <a:xfrm>
            <a:off x="298704" y="2118360"/>
            <a:ext cx="8546592" cy="2621280"/>
          </a:xfrm>
          <a:prstGeom prst="rect">
            <a:avLst/>
          </a:prstGeom>
          <a:noFill/>
          <a:ln>
            <a:noFill/>
          </a:ln>
        </p:spPr>
      </p:pic>
      <p:sp>
        <p:nvSpPr>
          <p:cNvPr id="1178" name="Google Shape;1178;p95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11.22c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95"/>
          <p:cNvSpPr txBox="1"/>
          <p:nvPr/>
        </p:nvSpPr>
        <p:spPr>
          <a:xfrm>
            <a:off x="1415072" y="2319239"/>
            <a:ext cx="211596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LIGHT REACTIONS</a:t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95"/>
          <p:cNvSpPr txBox="1"/>
          <p:nvPr/>
        </p:nvSpPr>
        <p:spPr>
          <a:xfrm>
            <a:off x="5400967" y="2318604"/>
            <a:ext cx="311194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CALVIN CYCLE REACTIONS</a:t>
            </a:r>
            <a:endParaRPr b="1"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95"/>
          <p:cNvSpPr txBox="1"/>
          <p:nvPr/>
        </p:nvSpPr>
        <p:spPr>
          <a:xfrm>
            <a:off x="479747" y="2803586"/>
            <a:ext cx="3306033" cy="5463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37160" lvl="0" marL="137160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carried out by molecules</a:t>
            </a:r>
            <a:b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thylakoid membranes</a:t>
            </a:r>
            <a:endParaRPr/>
          </a:p>
        </p:txBody>
      </p:sp>
      <p:sp>
        <p:nvSpPr>
          <p:cNvPr id="1182" name="Google Shape;1182;p95"/>
          <p:cNvSpPr txBox="1"/>
          <p:nvPr/>
        </p:nvSpPr>
        <p:spPr>
          <a:xfrm>
            <a:off x="477276" y="3419492"/>
            <a:ext cx="4126771" cy="564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37160" lvl="0" marL="137160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Convert light energy to the chemical</a:t>
            </a:r>
            <a:b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 of </a:t>
            </a: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ATP and NADPH </a:t>
            </a:r>
            <a:endParaRPr/>
          </a:p>
        </p:txBody>
      </p:sp>
      <p:sp>
        <p:nvSpPr>
          <p:cNvPr id="1183" name="Google Shape;1183;p95"/>
          <p:cNvSpPr txBox="1"/>
          <p:nvPr/>
        </p:nvSpPr>
        <p:spPr>
          <a:xfrm>
            <a:off x="477277" y="4029089"/>
            <a:ext cx="2860398" cy="564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37160" lvl="0" marL="137160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Split H</a:t>
            </a:r>
            <a:r>
              <a:rPr b="1" baseline="-25000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 and release O</a:t>
            </a:r>
            <a:r>
              <a:rPr b="1" baseline="-25000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the atmosphere</a:t>
            </a:r>
            <a:endParaRPr/>
          </a:p>
        </p:txBody>
      </p:sp>
      <p:sp>
        <p:nvSpPr>
          <p:cNvPr id="1184" name="Google Shape;1184;p95"/>
          <p:cNvSpPr txBox="1"/>
          <p:nvPr/>
        </p:nvSpPr>
        <p:spPr>
          <a:xfrm>
            <a:off x="4944513" y="2805117"/>
            <a:ext cx="2814425" cy="264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37160" lvl="0" marL="137160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Take place in the </a:t>
            </a: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stroma</a:t>
            </a:r>
            <a:endParaRPr b="1" sz="18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95"/>
          <p:cNvSpPr txBox="1"/>
          <p:nvPr/>
        </p:nvSpPr>
        <p:spPr>
          <a:xfrm>
            <a:off x="4935005" y="3143235"/>
            <a:ext cx="3596754" cy="564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37160" lvl="0" marL="137160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ATP and NADPH to convert</a:t>
            </a:r>
            <a:b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1" baseline="-25000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to the sugar G3P</a:t>
            </a:r>
            <a:endParaRPr/>
          </a:p>
        </p:txBody>
      </p:sp>
      <p:sp>
        <p:nvSpPr>
          <p:cNvPr id="1186" name="Google Shape;1186;p95"/>
          <p:cNvSpPr txBox="1"/>
          <p:nvPr/>
        </p:nvSpPr>
        <p:spPr>
          <a:xfrm>
            <a:off x="4939783" y="3757549"/>
            <a:ext cx="3857594" cy="564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37160" lvl="0" marL="137160" marR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Return ADP, inorganic phosphate,</a:t>
            </a:r>
            <a:b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1" lang="en-US" sz="1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NADP</a:t>
            </a:r>
            <a:r>
              <a:rPr b="1" baseline="30000" lang="en-US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the light reactions</a:t>
            </a:r>
            <a:endParaRPr/>
          </a:p>
        </p:txBody>
      </p:sp>
      <p:sp>
        <p:nvSpPr>
          <p:cNvPr id="1187" name="Google Shape;1187;p95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2" name="Google Shape;1192;p96"/>
          <p:cNvPicPr preferRelativeResize="0"/>
          <p:nvPr/>
        </p:nvPicPr>
        <p:blipFill rotWithShape="1">
          <a:blip r:embed="rId3">
            <a:alphaModFix/>
          </a:blip>
          <a:srcRect b="2903" l="0" r="0" t="0"/>
          <a:stretch/>
        </p:blipFill>
        <p:spPr>
          <a:xfrm>
            <a:off x="298704" y="880872"/>
            <a:ext cx="8546592" cy="5096256"/>
          </a:xfrm>
          <a:prstGeom prst="rect">
            <a:avLst/>
          </a:prstGeom>
          <a:noFill/>
          <a:ln>
            <a:noFill/>
          </a:ln>
        </p:spPr>
      </p:pic>
      <p:sp>
        <p:nvSpPr>
          <p:cNvPr id="1193" name="Google Shape;1193;p9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11.23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4" name="Google Shape;1194;p96"/>
          <p:cNvSpPr txBox="1"/>
          <p:nvPr/>
        </p:nvSpPr>
        <p:spPr>
          <a:xfrm>
            <a:off x="317754" y="875387"/>
            <a:ext cx="447141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 CONNECTIONS: The Working Cell</a:t>
            </a:r>
            <a:endParaRPr/>
          </a:p>
        </p:txBody>
      </p:sp>
      <p:sp>
        <p:nvSpPr>
          <p:cNvPr id="1195" name="Google Shape;1195;p96"/>
          <p:cNvSpPr txBox="1"/>
          <p:nvPr/>
        </p:nvSpPr>
        <p:spPr>
          <a:xfrm>
            <a:off x="1131705" y="1665288"/>
            <a:ext cx="496931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Nucleus</a:t>
            </a:r>
            <a:endParaRPr/>
          </a:p>
        </p:txBody>
      </p:sp>
      <p:sp>
        <p:nvSpPr>
          <p:cNvPr id="1196" name="Google Shape;1196;p96"/>
          <p:cNvSpPr txBox="1"/>
          <p:nvPr/>
        </p:nvSpPr>
        <p:spPr>
          <a:xfrm>
            <a:off x="885642" y="1900238"/>
            <a:ext cx="4680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Nuclear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pore</a:t>
            </a:r>
            <a:endParaRPr b="1"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7" name="Google Shape;1197;p96"/>
          <p:cNvSpPr txBox="1"/>
          <p:nvPr/>
        </p:nvSpPr>
        <p:spPr>
          <a:xfrm>
            <a:off x="536392" y="2416175"/>
            <a:ext cx="440826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  <a:endParaRPr/>
          </a:p>
        </p:txBody>
      </p:sp>
      <p:sp>
        <p:nvSpPr>
          <p:cNvPr id="1198" name="Google Shape;1198;p96"/>
          <p:cNvSpPr txBox="1"/>
          <p:nvPr/>
        </p:nvSpPr>
        <p:spPr>
          <a:xfrm>
            <a:off x="361767" y="2786063"/>
            <a:ext cx="618759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Ribosome</a:t>
            </a:r>
            <a:endParaRPr/>
          </a:p>
        </p:txBody>
      </p:sp>
      <p:sp>
        <p:nvSpPr>
          <p:cNvPr id="1199" name="Google Shape;1199;p96"/>
          <p:cNvSpPr txBox="1"/>
          <p:nvPr/>
        </p:nvSpPr>
        <p:spPr>
          <a:xfrm>
            <a:off x="1057092" y="2786063"/>
            <a:ext cx="392736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mRNA</a:t>
            </a:r>
            <a:endParaRPr/>
          </a:p>
        </p:txBody>
      </p:sp>
      <p:sp>
        <p:nvSpPr>
          <p:cNvPr id="1200" name="Google Shape;1200;p96"/>
          <p:cNvSpPr txBox="1"/>
          <p:nvPr/>
        </p:nvSpPr>
        <p:spPr>
          <a:xfrm>
            <a:off x="1709555" y="1808163"/>
            <a:ext cx="392736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mRNA</a:t>
            </a:r>
            <a:endParaRPr/>
          </a:p>
        </p:txBody>
      </p:sp>
      <p:sp>
        <p:nvSpPr>
          <p:cNvPr id="1201" name="Google Shape;1201;p96"/>
          <p:cNvSpPr txBox="1"/>
          <p:nvPr/>
        </p:nvSpPr>
        <p:spPr>
          <a:xfrm>
            <a:off x="2463617" y="2176463"/>
            <a:ext cx="12230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Rough endoplasmic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reticulum (ER)</a:t>
            </a:r>
            <a:endParaRPr b="1"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96"/>
          <p:cNvSpPr txBox="1"/>
          <p:nvPr/>
        </p:nvSpPr>
        <p:spPr>
          <a:xfrm>
            <a:off x="2366780" y="1516063"/>
            <a:ext cx="278923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DNA</a:t>
            </a:r>
            <a:endParaRPr/>
          </a:p>
        </p:txBody>
      </p:sp>
      <p:sp>
        <p:nvSpPr>
          <p:cNvPr id="1203" name="Google Shape;1203;p96"/>
          <p:cNvSpPr txBox="1"/>
          <p:nvPr/>
        </p:nvSpPr>
        <p:spPr>
          <a:xfrm>
            <a:off x="1981017" y="2400300"/>
            <a:ext cx="57227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vesicle</a:t>
            </a:r>
            <a:endParaRPr b="1"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96"/>
          <p:cNvSpPr txBox="1"/>
          <p:nvPr/>
        </p:nvSpPr>
        <p:spPr>
          <a:xfrm>
            <a:off x="2033405" y="3484563"/>
            <a:ext cx="61074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Golgi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apparatus</a:t>
            </a:r>
            <a:endParaRPr b="1"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p96"/>
          <p:cNvSpPr txBox="1"/>
          <p:nvPr/>
        </p:nvSpPr>
        <p:spPr>
          <a:xfrm>
            <a:off x="2355667" y="3935413"/>
            <a:ext cx="64601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Plasma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membrane</a:t>
            </a:r>
            <a:endParaRPr b="1"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96"/>
          <p:cNvSpPr txBox="1"/>
          <p:nvPr/>
        </p:nvSpPr>
        <p:spPr>
          <a:xfrm>
            <a:off x="3308167" y="3392488"/>
            <a:ext cx="47769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Vesicle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forming</a:t>
            </a:r>
            <a:endParaRPr b="1"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p96"/>
          <p:cNvSpPr txBox="1"/>
          <p:nvPr/>
        </p:nvSpPr>
        <p:spPr>
          <a:xfrm>
            <a:off x="3806642" y="3703638"/>
            <a:ext cx="440826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  <a:endParaRPr/>
          </a:p>
        </p:txBody>
      </p:sp>
      <p:sp>
        <p:nvSpPr>
          <p:cNvPr id="1208" name="Google Shape;1208;p96"/>
          <p:cNvSpPr txBox="1"/>
          <p:nvPr/>
        </p:nvSpPr>
        <p:spPr>
          <a:xfrm>
            <a:off x="3500255" y="5233988"/>
            <a:ext cx="50975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Cell wall</a:t>
            </a:r>
            <a:endParaRPr/>
          </a:p>
        </p:txBody>
      </p:sp>
      <p:sp>
        <p:nvSpPr>
          <p:cNvPr id="1209" name="Google Shape;1209;p96"/>
          <p:cNvSpPr txBox="1"/>
          <p:nvPr/>
        </p:nvSpPr>
        <p:spPr>
          <a:xfrm>
            <a:off x="6737985" y="3373389"/>
            <a:ext cx="24045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1" baseline="-25000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210" name="Google Shape;1210;p96"/>
          <p:cNvSpPr txBox="1"/>
          <p:nvPr/>
        </p:nvSpPr>
        <p:spPr>
          <a:xfrm>
            <a:off x="6628448" y="3597226"/>
            <a:ext cx="24045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1211" name="Google Shape;1211;p96"/>
          <p:cNvSpPr txBox="1"/>
          <p:nvPr/>
        </p:nvSpPr>
        <p:spPr>
          <a:xfrm>
            <a:off x="8202329" y="3880702"/>
            <a:ext cx="5979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Transport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pump</a:t>
            </a:r>
            <a:endParaRPr b="1"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96"/>
          <p:cNvSpPr txBox="1"/>
          <p:nvPr/>
        </p:nvSpPr>
        <p:spPr>
          <a:xfrm>
            <a:off x="7853364" y="3804245"/>
            <a:ext cx="153888" cy="923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1213" name="Google Shape;1213;p96"/>
          <p:cNvSpPr txBox="1"/>
          <p:nvPr/>
        </p:nvSpPr>
        <p:spPr>
          <a:xfrm>
            <a:off x="7953377" y="4043957"/>
            <a:ext cx="153888" cy="923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1214" name="Google Shape;1214;p96"/>
          <p:cNvSpPr txBox="1"/>
          <p:nvPr/>
        </p:nvSpPr>
        <p:spPr>
          <a:xfrm>
            <a:off x="7759702" y="4232870"/>
            <a:ext cx="153888" cy="923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1215" name="Google Shape;1215;p96"/>
          <p:cNvSpPr txBox="1"/>
          <p:nvPr/>
        </p:nvSpPr>
        <p:spPr>
          <a:xfrm>
            <a:off x="8151814" y="4361457"/>
            <a:ext cx="153888" cy="923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1216" name="Google Shape;1216;p96"/>
          <p:cNvSpPr txBox="1"/>
          <p:nvPr/>
        </p:nvSpPr>
        <p:spPr>
          <a:xfrm>
            <a:off x="5471320" y="3355969"/>
            <a:ext cx="95218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Photosynthesis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chloroplast</a:t>
            </a:r>
            <a:endParaRPr b="1"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p96"/>
          <p:cNvSpPr txBox="1"/>
          <p:nvPr/>
        </p:nvSpPr>
        <p:spPr>
          <a:xfrm>
            <a:off x="6311901" y="3871016"/>
            <a:ext cx="62356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Organic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molecules</a:t>
            </a:r>
            <a:endParaRPr b="1"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p96"/>
          <p:cNvSpPr txBox="1"/>
          <p:nvPr/>
        </p:nvSpPr>
        <p:spPr>
          <a:xfrm>
            <a:off x="6515101" y="4177404"/>
            <a:ext cx="116378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Cellular respiration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mitochondrion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p96"/>
          <p:cNvSpPr txBox="1"/>
          <p:nvPr/>
        </p:nvSpPr>
        <p:spPr>
          <a:xfrm>
            <a:off x="5803937" y="2755110"/>
            <a:ext cx="488916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Vacuole</a:t>
            </a:r>
            <a:endParaRPr/>
          </a:p>
        </p:txBody>
      </p:sp>
      <p:sp>
        <p:nvSpPr>
          <p:cNvPr id="1220" name="Google Shape;1220;p96"/>
          <p:cNvSpPr txBox="1"/>
          <p:nvPr/>
        </p:nvSpPr>
        <p:spPr>
          <a:xfrm>
            <a:off x="6123676" y="4206419"/>
            <a:ext cx="147476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221" name="Google Shape;1221;p96"/>
          <p:cNvSpPr txBox="1"/>
          <p:nvPr/>
        </p:nvSpPr>
        <p:spPr>
          <a:xfrm>
            <a:off x="6652314" y="5279569"/>
            <a:ext cx="147476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222" name="Google Shape;1222;p96"/>
          <p:cNvSpPr txBox="1"/>
          <p:nvPr/>
        </p:nvSpPr>
        <p:spPr>
          <a:xfrm>
            <a:off x="5293414" y="5551031"/>
            <a:ext cx="24045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1223" name="Google Shape;1223;p96"/>
          <p:cNvSpPr txBox="1"/>
          <p:nvPr/>
        </p:nvSpPr>
        <p:spPr>
          <a:xfrm>
            <a:off x="5729976" y="5443081"/>
            <a:ext cx="24045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1" baseline="-25000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224" name="Google Shape;1224;p96"/>
          <p:cNvSpPr/>
          <p:nvPr/>
        </p:nvSpPr>
        <p:spPr>
          <a:xfrm>
            <a:off x="3614738" y="5000625"/>
            <a:ext cx="2381" cy="247650"/>
          </a:xfrm>
          <a:custGeom>
            <a:rect b="b" l="l" r="r" t="t"/>
            <a:pathLst>
              <a:path extrusionOk="0" h="247650" w="2381">
                <a:moveTo>
                  <a:pt x="0" y="0"/>
                </a:moveTo>
                <a:cubicBezTo>
                  <a:pt x="794" y="82550"/>
                  <a:pt x="1587" y="165100"/>
                  <a:pt x="2381" y="247650"/>
                </a:cubicBezTo>
              </a:path>
            </a:pathLst>
          </a:cu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25" name="Google Shape;1225;p96"/>
          <p:cNvSpPr/>
          <p:nvPr/>
        </p:nvSpPr>
        <p:spPr>
          <a:xfrm>
            <a:off x="2681288" y="3498057"/>
            <a:ext cx="604837" cy="0"/>
          </a:xfrm>
          <a:custGeom>
            <a:rect b="b" l="l" r="r" t="t"/>
            <a:pathLst>
              <a:path extrusionOk="0" h="120000" w="604837">
                <a:moveTo>
                  <a:pt x="0" y="0"/>
                </a:moveTo>
                <a:lnTo>
                  <a:pt x="604837" y="0"/>
                </a:lnTo>
              </a:path>
            </a:pathLst>
          </a:cu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26" name="Google Shape;1226;p96"/>
          <p:cNvSpPr/>
          <p:nvPr/>
        </p:nvSpPr>
        <p:spPr>
          <a:xfrm>
            <a:off x="3414713" y="3707606"/>
            <a:ext cx="352425" cy="90488"/>
          </a:xfrm>
          <a:custGeom>
            <a:rect b="b" l="l" r="r" t="t"/>
            <a:pathLst>
              <a:path extrusionOk="0" h="90488" w="352425">
                <a:moveTo>
                  <a:pt x="0" y="30957"/>
                </a:moveTo>
                <a:lnTo>
                  <a:pt x="352425" y="90488"/>
                </a:lnTo>
                <a:lnTo>
                  <a:pt x="273843" y="0"/>
                </a:lnTo>
              </a:path>
            </a:pathLst>
          </a:cu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27" name="Google Shape;1227;p96"/>
          <p:cNvSpPr/>
          <p:nvPr/>
        </p:nvSpPr>
        <p:spPr>
          <a:xfrm>
            <a:off x="909638" y="2764631"/>
            <a:ext cx="69056" cy="54769"/>
          </a:xfrm>
          <a:custGeom>
            <a:rect b="b" l="l" r="r" t="t"/>
            <a:pathLst>
              <a:path extrusionOk="0" h="54769" w="69056">
                <a:moveTo>
                  <a:pt x="0" y="54769"/>
                </a:moveTo>
                <a:lnTo>
                  <a:pt x="69056" y="0"/>
                </a:lnTo>
              </a:path>
            </a:pathLst>
          </a:cu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28" name="Google Shape;1228;p96"/>
          <p:cNvSpPr/>
          <p:nvPr/>
        </p:nvSpPr>
        <p:spPr>
          <a:xfrm>
            <a:off x="1057275" y="2745581"/>
            <a:ext cx="40481" cy="69057"/>
          </a:xfrm>
          <a:custGeom>
            <a:rect b="b" l="l" r="r" t="t"/>
            <a:pathLst>
              <a:path extrusionOk="0" h="69057" w="40481">
                <a:moveTo>
                  <a:pt x="0" y="0"/>
                </a:moveTo>
                <a:lnTo>
                  <a:pt x="40481" y="69057"/>
                </a:lnTo>
              </a:path>
            </a:pathLst>
          </a:cu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29" name="Google Shape;1229;p96"/>
          <p:cNvSpPr/>
          <p:nvPr/>
        </p:nvSpPr>
        <p:spPr>
          <a:xfrm>
            <a:off x="869156" y="2574131"/>
            <a:ext cx="116682" cy="40482"/>
          </a:xfrm>
          <a:custGeom>
            <a:rect b="b" l="l" r="r" t="t"/>
            <a:pathLst>
              <a:path extrusionOk="0" h="40482" w="116682">
                <a:moveTo>
                  <a:pt x="0" y="0"/>
                </a:moveTo>
                <a:lnTo>
                  <a:pt x="116682" y="40482"/>
                </a:lnTo>
              </a:path>
            </a:pathLst>
          </a:cu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30" name="Google Shape;1230;p96"/>
          <p:cNvSpPr/>
          <p:nvPr/>
        </p:nvSpPr>
        <p:spPr>
          <a:xfrm>
            <a:off x="1793081" y="2497931"/>
            <a:ext cx="145257" cy="2382"/>
          </a:xfrm>
          <a:custGeom>
            <a:rect b="b" l="l" r="r" t="t"/>
            <a:pathLst>
              <a:path extrusionOk="0" h="2382" w="145257">
                <a:moveTo>
                  <a:pt x="0" y="0"/>
                </a:moveTo>
                <a:lnTo>
                  <a:pt x="145257" y="2382"/>
                </a:lnTo>
              </a:path>
            </a:pathLst>
          </a:cu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31" name="Google Shape;1231;p96"/>
          <p:cNvSpPr/>
          <p:nvPr/>
        </p:nvSpPr>
        <p:spPr>
          <a:xfrm>
            <a:off x="1357313" y="1974056"/>
            <a:ext cx="116681" cy="30957"/>
          </a:xfrm>
          <a:custGeom>
            <a:rect b="b" l="l" r="r" t="t"/>
            <a:pathLst>
              <a:path extrusionOk="0" h="30957" w="116681">
                <a:moveTo>
                  <a:pt x="0" y="30957"/>
                </a:moveTo>
                <a:lnTo>
                  <a:pt x="116681" y="0"/>
                </a:lnTo>
              </a:path>
            </a:pathLst>
          </a:cu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32" name="Google Shape;1232;p96"/>
          <p:cNvSpPr/>
          <p:nvPr/>
        </p:nvSpPr>
        <p:spPr>
          <a:xfrm>
            <a:off x="8384381" y="4198144"/>
            <a:ext cx="21432" cy="128587"/>
          </a:xfrm>
          <a:custGeom>
            <a:rect b="b" l="l" r="r" t="t"/>
            <a:pathLst>
              <a:path extrusionOk="0" h="128587" w="21432">
                <a:moveTo>
                  <a:pt x="21432" y="0"/>
                </a:moveTo>
                <a:lnTo>
                  <a:pt x="0" y="128587"/>
                </a:lnTo>
              </a:path>
            </a:pathLst>
          </a:cu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grpSp>
        <p:nvGrpSpPr>
          <p:cNvPr id="1233" name="Google Shape;1233;p96"/>
          <p:cNvGrpSpPr/>
          <p:nvPr/>
        </p:nvGrpSpPr>
        <p:grpSpPr>
          <a:xfrm>
            <a:off x="1639258" y="1583589"/>
            <a:ext cx="118872" cy="153888"/>
            <a:chOff x="1639258" y="1583589"/>
            <a:chExt cx="118872" cy="153888"/>
          </a:xfrm>
        </p:grpSpPr>
        <p:sp>
          <p:nvSpPr>
            <p:cNvPr id="1234" name="Google Shape;1234;p96"/>
            <p:cNvSpPr/>
            <p:nvPr/>
          </p:nvSpPr>
          <p:spPr>
            <a:xfrm>
              <a:off x="1639258" y="1601097"/>
              <a:ext cx="118872" cy="118872"/>
            </a:xfrm>
            <a:prstGeom prst="ellipse">
              <a:avLst/>
            </a:prstGeom>
            <a:solidFill>
              <a:srgbClr val="0090BD"/>
            </a:solidFill>
            <a:ln cap="flat" cmpd="sng" w="25400">
              <a:solidFill>
                <a:srgbClr val="0090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96"/>
            <p:cNvSpPr txBox="1"/>
            <p:nvPr/>
          </p:nvSpPr>
          <p:spPr>
            <a:xfrm>
              <a:off x="1663428" y="1583589"/>
              <a:ext cx="7053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</p:grpSp>
      <p:grpSp>
        <p:nvGrpSpPr>
          <p:cNvPr id="1236" name="Google Shape;1236;p96"/>
          <p:cNvGrpSpPr/>
          <p:nvPr/>
        </p:nvGrpSpPr>
        <p:grpSpPr>
          <a:xfrm>
            <a:off x="1276344" y="2159791"/>
            <a:ext cx="118872" cy="153888"/>
            <a:chOff x="1639258" y="1583589"/>
            <a:chExt cx="118872" cy="153888"/>
          </a:xfrm>
        </p:grpSpPr>
        <p:sp>
          <p:nvSpPr>
            <p:cNvPr id="1237" name="Google Shape;1237;p96"/>
            <p:cNvSpPr/>
            <p:nvPr/>
          </p:nvSpPr>
          <p:spPr>
            <a:xfrm>
              <a:off x="1639258" y="1601097"/>
              <a:ext cx="118872" cy="118872"/>
            </a:xfrm>
            <a:prstGeom prst="ellipse">
              <a:avLst/>
            </a:prstGeom>
            <a:solidFill>
              <a:srgbClr val="0090BD"/>
            </a:solidFill>
            <a:ln cap="flat" cmpd="sng" w="25400">
              <a:solidFill>
                <a:srgbClr val="0090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96"/>
            <p:cNvSpPr txBox="1"/>
            <p:nvPr/>
          </p:nvSpPr>
          <p:spPr>
            <a:xfrm>
              <a:off x="1663428" y="1583589"/>
              <a:ext cx="7053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9" name="Google Shape;1239;p96"/>
          <p:cNvGrpSpPr/>
          <p:nvPr/>
        </p:nvGrpSpPr>
        <p:grpSpPr>
          <a:xfrm>
            <a:off x="1554080" y="2571752"/>
            <a:ext cx="118872" cy="153888"/>
            <a:chOff x="1639258" y="1583589"/>
            <a:chExt cx="118872" cy="153888"/>
          </a:xfrm>
        </p:grpSpPr>
        <p:sp>
          <p:nvSpPr>
            <p:cNvPr id="1240" name="Google Shape;1240;p96"/>
            <p:cNvSpPr/>
            <p:nvPr/>
          </p:nvSpPr>
          <p:spPr>
            <a:xfrm>
              <a:off x="1639258" y="1601097"/>
              <a:ext cx="118872" cy="118872"/>
            </a:xfrm>
            <a:prstGeom prst="ellipse">
              <a:avLst/>
            </a:prstGeom>
            <a:solidFill>
              <a:srgbClr val="0090BD"/>
            </a:solidFill>
            <a:ln cap="flat" cmpd="sng" w="25400">
              <a:solidFill>
                <a:srgbClr val="0090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96"/>
            <p:cNvSpPr txBox="1"/>
            <p:nvPr/>
          </p:nvSpPr>
          <p:spPr>
            <a:xfrm>
              <a:off x="1663428" y="1583589"/>
              <a:ext cx="7053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b="1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2" name="Google Shape;1242;p96"/>
          <p:cNvGrpSpPr/>
          <p:nvPr/>
        </p:nvGrpSpPr>
        <p:grpSpPr>
          <a:xfrm>
            <a:off x="2724152" y="3309098"/>
            <a:ext cx="118872" cy="153888"/>
            <a:chOff x="1639258" y="1583589"/>
            <a:chExt cx="118872" cy="153888"/>
          </a:xfrm>
        </p:grpSpPr>
        <p:sp>
          <p:nvSpPr>
            <p:cNvPr id="1243" name="Google Shape;1243;p96"/>
            <p:cNvSpPr/>
            <p:nvPr/>
          </p:nvSpPr>
          <p:spPr>
            <a:xfrm>
              <a:off x="1639258" y="1601097"/>
              <a:ext cx="118872" cy="118872"/>
            </a:xfrm>
            <a:prstGeom prst="ellipse">
              <a:avLst/>
            </a:prstGeom>
            <a:solidFill>
              <a:srgbClr val="0090BD"/>
            </a:solidFill>
            <a:ln cap="flat" cmpd="sng" w="25400">
              <a:solidFill>
                <a:srgbClr val="0090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96"/>
            <p:cNvSpPr txBox="1"/>
            <p:nvPr/>
          </p:nvSpPr>
          <p:spPr>
            <a:xfrm>
              <a:off x="1663428" y="1583589"/>
              <a:ext cx="7053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b="1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5" name="Google Shape;1245;p96"/>
          <p:cNvGrpSpPr/>
          <p:nvPr/>
        </p:nvGrpSpPr>
        <p:grpSpPr>
          <a:xfrm>
            <a:off x="3050381" y="4050505"/>
            <a:ext cx="118872" cy="153888"/>
            <a:chOff x="1639258" y="1583589"/>
            <a:chExt cx="118872" cy="153888"/>
          </a:xfrm>
        </p:grpSpPr>
        <p:sp>
          <p:nvSpPr>
            <p:cNvPr id="1246" name="Google Shape;1246;p96"/>
            <p:cNvSpPr/>
            <p:nvPr/>
          </p:nvSpPr>
          <p:spPr>
            <a:xfrm>
              <a:off x="1639258" y="1601097"/>
              <a:ext cx="118872" cy="118872"/>
            </a:xfrm>
            <a:prstGeom prst="ellipse">
              <a:avLst/>
            </a:prstGeom>
            <a:solidFill>
              <a:srgbClr val="0090BD"/>
            </a:solidFill>
            <a:ln cap="flat" cmpd="sng" w="25400">
              <a:solidFill>
                <a:srgbClr val="0090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96"/>
            <p:cNvSpPr txBox="1"/>
            <p:nvPr/>
          </p:nvSpPr>
          <p:spPr>
            <a:xfrm>
              <a:off x="1663428" y="1583589"/>
              <a:ext cx="7053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1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96"/>
          <p:cNvGrpSpPr/>
          <p:nvPr/>
        </p:nvGrpSpPr>
        <p:grpSpPr>
          <a:xfrm>
            <a:off x="4010020" y="3886200"/>
            <a:ext cx="118872" cy="153888"/>
            <a:chOff x="1639258" y="1583589"/>
            <a:chExt cx="118872" cy="153888"/>
          </a:xfrm>
        </p:grpSpPr>
        <p:sp>
          <p:nvSpPr>
            <p:cNvPr id="1249" name="Google Shape;1249;p96"/>
            <p:cNvSpPr/>
            <p:nvPr/>
          </p:nvSpPr>
          <p:spPr>
            <a:xfrm>
              <a:off x="1639258" y="1601097"/>
              <a:ext cx="118872" cy="118872"/>
            </a:xfrm>
            <a:prstGeom prst="ellipse">
              <a:avLst/>
            </a:prstGeom>
            <a:solidFill>
              <a:srgbClr val="0090BD"/>
            </a:solidFill>
            <a:ln cap="flat" cmpd="sng" w="25400">
              <a:solidFill>
                <a:srgbClr val="0090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96"/>
            <p:cNvSpPr txBox="1"/>
            <p:nvPr/>
          </p:nvSpPr>
          <p:spPr>
            <a:xfrm>
              <a:off x="1663428" y="1583589"/>
              <a:ext cx="7053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b="1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1" name="Google Shape;1251;p96"/>
          <p:cNvGrpSpPr/>
          <p:nvPr/>
        </p:nvGrpSpPr>
        <p:grpSpPr>
          <a:xfrm>
            <a:off x="5312571" y="3354437"/>
            <a:ext cx="118872" cy="153888"/>
            <a:chOff x="5312571" y="3354437"/>
            <a:chExt cx="118872" cy="153888"/>
          </a:xfrm>
        </p:grpSpPr>
        <p:sp>
          <p:nvSpPr>
            <p:cNvPr id="1252" name="Google Shape;1252;p96"/>
            <p:cNvSpPr/>
            <p:nvPr/>
          </p:nvSpPr>
          <p:spPr>
            <a:xfrm>
              <a:off x="5312571" y="3371945"/>
              <a:ext cx="118872" cy="118872"/>
            </a:xfrm>
            <a:prstGeom prst="ellipse">
              <a:avLst/>
            </a:prstGeom>
            <a:solidFill>
              <a:srgbClr val="00A67E"/>
            </a:solidFill>
            <a:ln cap="flat" cmpd="sng" w="25400">
              <a:solidFill>
                <a:srgbClr val="00A6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96"/>
            <p:cNvSpPr txBox="1"/>
            <p:nvPr/>
          </p:nvSpPr>
          <p:spPr>
            <a:xfrm>
              <a:off x="5336741" y="3354437"/>
              <a:ext cx="7053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b="1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4" name="Google Shape;1254;p96"/>
          <p:cNvGrpSpPr/>
          <p:nvPr/>
        </p:nvGrpSpPr>
        <p:grpSpPr>
          <a:xfrm>
            <a:off x="7084211" y="3997126"/>
            <a:ext cx="118872" cy="153888"/>
            <a:chOff x="7084211" y="3997126"/>
            <a:chExt cx="118872" cy="153888"/>
          </a:xfrm>
        </p:grpSpPr>
        <p:sp>
          <p:nvSpPr>
            <p:cNvPr id="1255" name="Google Shape;1255;p96"/>
            <p:cNvSpPr/>
            <p:nvPr/>
          </p:nvSpPr>
          <p:spPr>
            <a:xfrm>
              <a:off x="7084211" y="4014634"/>
              <a:ext cx="118872" cy="118872"/>
            </a:xfrm>
            <a:prstGeom prst="ellipse">
              <a:avLst/>
            </a:prstGeom>
            <a:solidFill>
              <a:srgbClr val="00A67E"/>
            </a:solidFill>
            <a:ln cap="flat" cmpd="sng" w="25400">
              <a:solidFill>
                <a:srgbClr val="00A67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96"/>
            <p:cNvSpPr txBox="1"/>
            <p:nvPr/>
          </p:nvSpPr>
          <p:spPr>
            <a:xfrm>
              <a:off x="7108381" y="3997126"/>
              <a:ext cx="7053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b="1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7" name="Google Shape;1257;p96"/>
          <p:cNvGrpSpPr/>
          <p:nvPr/>
        </p:nvGrpSpPr>
        <p:grpSpPr>
          <a:xfrm>
            <a:off x="5271734" y="4933952"/>
            <a:ext cx="118872" cy="153888"/>
            <a:chOff x="5271734" y="4933952"/>
            <a:chExt cx="118872" cy="153888"/>
          </a:xfrm>
        </p:grpSpPr>
        <p:sp>
          <p:nvSpPr>
            <p:cNvPr id="1258" name="Google Shape;1258;p96"/>
            <p:cNvSpPr/>
            <p:nvPr/>
          </p:nvSpPr>
          <p:spPr>
            <a:xfrm>
              <a:off x="5271734" y="4951460"/>
              <a:ext cx="118872" cy="118872"/>
            </a:xfrm>
            <a:prstGeom prst="ellipse">
              <a:avLst/>
            </a:prstGeom>
            <a:solidFill>
              <a:srgbClr val="66629F"/>
            </a:solidFill>
            <a:ln cap="flat" cmpd="sng" w="25400">
              <a:solidFill>
                <a:srgbClr val="6662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96"/>
            <p:cNvSpPr txBox="1"/>
            <p:nvPr/>
          </p:nvSpPr>
          <p:spPr>
            <a:xfrm>
              <a:off x="5295904" y="4933952"/>
              <a:ext cx="70532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 b="1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0" name="Google Shape;1260;p96"/>
          <p:cNvGrpSpPr/>
          <p:nvPr/>
        </p:nvGrpSpPr>
        <p:grpSpPr>
          <a:xfrm>
            <a:off x="6008089" y="4818113"/>
            <a:ext cx="182880" cy="182880"/>
            <a:chOff x="6008089" y="4818113"/>
            <a:chExt cx="182880" cy="182880"/>
          </a:xfrm>
        </p:grpSpPr>
        <p:sp>
          <p:nvSpPr>
            <p:cNvPr id="1261" name="Google Shape;1261;p96"/>
            <p:cNvSpPr/>
            <p:nvPr/>
          </p:nvSpPr>
          <p:spPr>
            <a:xfrm>
              <a:off x="6008089" y="4818113"/>
              <a:ext cx="182880" cy="182880"/>
            </a:xfrm>
            <a:prstGeom prst="ellipse">
              <a:avLst/>
            </a:prstGeom>
            <a:solidFill>
              <a:srgbClr val="66629F"/>
            </a:solidFill>
            <a:ln cap="flat" cmpd="sng" w="25400">
              <a:solidFill>
                <a:srgbClr val="6662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96"/>
            <p:cNvSpPr txBox="1"/>
            <p:nvPr/>
          </p:nvSpPr>
          <p:spPr>
            <a:xfrm>
              <a:off x="6028997" y="4832609"/>
              <a:ext cx="141064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/>
            </a:p>
          </p:txBody>
        </p:sp>
      </p:grpSp>
      <p:grpSp>
        <p:nvGrpSpPr>
          <p:cNvPr id="1263" name="Google Shape;1263;p96"/>
          <p:cNvGrpSpPr/>
          <p:nvPr/>
        </p:nvGrpSpPr>
        <p:grpSpPr>
          <a:xfrm>
            <a:off x="8455819" y="4241009"/>
            <a:ext cx="182880" cy="182880"/>
            <a:chOff x="8455819" y="4241009"/>
            <a:chExt cx="182880" cy="182880"/>
          </a:xfrm>
        </p:grpSpPr>
        <p:sp>
          <p:nvSpPr>
            <p:cNvPr id="1264" name="Google Shape;1264;p96"/>
            <p:cNvSpPr/>
            <p:nvPr/>
          </p:nvSpPr>
          <p:spPr>
            <a:xfrm>
              <a:off x="8455819" y="4241009"/>
              <a:ext cx="182880" cy="182880"/>
            </a:xfrm>
            <a:prstGeom prst="ellipse">
              <a:avLst/>
            </a:prstGeom>
            <a:solidFill>
              <a:srgbClr val="66629F"/>
            </a:solidFill>
            <a:ln cap="flat" cmpd="sng" w="25400">
              <a:solidFill>
                <a:srgbClr val="66629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96"/>
            <p:cNvSpPr txBox="1"/>
            <p:nvPr/>
          </p:nvSpPr>
          <p:spPr>
            <a:xfrm>
              <a:off x="8476727" y="4255505"/>
              <a:ext cx="141064" cy="1538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11</a:t>
              </a:r>
              <a:endParaRPr b="1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6" name="Google Shape;1266;p96"/>
          <p:cNvGrpSpPr/>
          <p:nvPr/>
        </p:nvGrpSpPr>
        <p:grpSpPr>
          <a:xfrm>
            <a:off x="381000" y="4286250"/>
            <a:ext cx="2057400" cy="859536"/>
            <a:chOff x="381000" y="4286250"/>
            <a:chExt cx="2057400" cy="859536"/>
          </a:xfrm>
        </p:grpSpPr>
        <p:sp>
          <p:nvSpPr>
            <p:cNvPr id="1267" name="Google Shape;1267;p96"/>
            <p:cNvSpPr/>
            <p:nvPr/>
          </p:nvSpPr>
          <p:spPr>
            <a:xfrm>
              <a:off x="381000" y="4286250"/>
              <a:ext cx="2057400" cy="859536"/>
            </a:xfrm>
            <a:prstGeom prst="rect">
              <a:avLst/>
            </a:prstGeom>
            <a:solidFill>
              <a:srgbClr val="008ECE"/>
            </a:solidFill>
            <a:ln cap="flat" cmpd="sng" w="25400">
              <a:solidFill>
                <a:srgbClr val="0090B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96"/>
            <p:cNvSpPr txBox="1"/>
            <p:nvPr/>
          </p:nvSpPr>
          <p:spPr>
            <a:xfrm>
              <a:off x="426579" y="4287838"/>
              <a:ext cx="1330492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Flow of Genetic</a:t>
              </a:r>
              <a:endParaRPr/>
            </a:p>
          </p:txBody>
        </p:sp>
        <p:sp>
          <p:nvSpPr>
            <p:cNvPr id="1269" name="Google Shape;1269;p96"/>
            <p:cNvSpPr txBox="1"/>
            <p:nvPr/>
          </p:nvSpPr>
          <p:spPr>
            <a:xfrm>
              <a:off x="426579" y="4491038"/>
              <a:ext cx="1947649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Information in the Cell:</a:t>
              </a:r>
              <a:endParaRPr/>
            </a:p>
          </p:txBody>
        </p:sp>
        <p:sp>
          <p:nvSpPr>
            <p:cNvPr id="1270" name="Google Shape;1270;p96"/>
            <p:cNvSpPr txBox="1"/>
            <p:nvPr/>
          </p:nvSpPr>
          <p:spPr>
            <a:xfrm>
              <a:off x="426579" y="4897438"/>
              <a:ext cx="1808187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(Chapters 5, 7, and 8)</a:t>
              </a:r>
              <a:endParaRPr b="1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71" name="Google Shape;1271;p96"/>
          <p:cNvSpPr/>
          <p:nvPr/>
        </p:nvSpPr>
        <p:spPr>
          <a:xfrm>
            <a:off x="5705475" y="1767332"/>
            <a:ext cx="3048000" cy="676656"/>
          </a:xfrm>
          <a:prstGeom prst="rect">
            <a:avLst/>
          </a:prstGeom>
          <a:solidFill>
            <a:srgbClr val="00A67E"/>
          </a:solidFill>
          <a:ln cap="flat" cmpd="sng" w="25400">
            <a:solidFill>
              <a:srgbClr val="00A6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p96"/>
          <p:cNvSpPr/>
          <p:nvPr/>
        </p:nvSpPr>
        <p:spPr>
          <a:xfrm>
            <a:off x="5705475" y="1250950"/>
            <a:ext cx="3048000" cy="431800"/>
          </a:xfrm>
          <a:prstGeom prst="rect">
            <a:avLst/>
          </a:prstGeom>
          <a:solidFill>
            <a:srgbClr val="66629F"/>
          </a:solidFill>
          <a:ln cap="flat" cmpd="sng" w="25400">
            <a:solidFill>
              <a:srgbClr val="66629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p96"/>
          <p:cNvSpPr txBox="1"/>
          <p:nvPr/>
        </p:nvSpPr>
        <p:spPr>
          <a:xfrm>
            <a:off x="5759704" y="1227812"/>
            <a:ext cx="2958887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Movement Across Cell Membranes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(Chapter 8)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Google Shape;1274;p96"/>
          <p:cNvSpPr txBox="1"/>
          <p:nvPr/>
        </p:nvSpPr>
        <p:spPr>
          <a:xfrm>
            <a:off x="5759704" y="1772325"/>
            <a:ext cx="302300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Energy Transformations in the Cell: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Photosynthesis and Cellular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Respiration (Chapters 6, 10, and 11)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96"/>
          <p:cNvSpPr txBox="1"/>
          <p:nvPr/>
        </p:nvSpPr>
        <p:spPr>
          <a:xfrm>
            <a:off x="431001" y="4691058"/>
            <a:ext cx="194072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DNA → RNA → Protein</a:t>
            </a:r>
            <a:endParaRPr b="1" sz="14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96"/>
          <p:cNvSpPr txBox="1"/>
          <p:nvPr/>
        </p:nvSpPr>
        <p:spPr>
          <a:xfrm>
            <a:off x="2462207" y="2177362"/>
            <a:ext cx="12230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Rough endoplasmic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reticulum (ER)</a:t>
            </a:r>
            <a:endParaRPr b="1"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7" name="Google Shape;1277;p96"/>
          <p:cNvSpPr txBox="1"/>
          <p:nvPr/>
        </p:nvSpPr>
        <p:spPr>
          <a:xfrm>
            <a:off x="1130295" y="1666187"/>
            <a:ext cx="496931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Nucleus</a:t>
            </a:r>
            <a:endParaRPr/>
          </a:p>
        </p:txBody>
      </p:sp>
      <p:sp>
        <p:nvSpPr>
          <p:cNvPr id="1278" name="Google Shape;1278;p96"/>
          <p:cNvSpPr txBox="1"/>
          <p:nvPr/>
        </p:nvSpPr>
        <p:spPr>
          <a:xfrm>
            <a:off x="884232" y="1901137"/>
            <a:ext cx="4680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Nuclear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pore</a:t>
            </a:r>
            <a:endParaRPr b="1"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9" name="Google Shape;1279;p96"/>
          <p:cNvSpPr txBox="1"/>
          <p:nvPr/>
        </p:nvSpPr>
        <p:spPr>
          <a:xfrm>
            <a:off x="534982" y="2417074"/>
            <a:ext cx="440826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  <a:endParaRPr/>
          </a:p>
        </p:txBody>
      </p:sp>
      <p:sp>
        <p:nvSpPr>
          <p:cNvPr id="1280" name="Google Shape;1280;p96"/>
          <p:cNvSpPr txBox="1"/>
          <p:nvPr/>
        </p:nvSpPr>
        <p:spPr>
          <a:xfrm>
            <a:off x="360357" y="2786962"/>
            <a:ext cx="618759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Ribosome</a:t>
            </a:r>
            <a:endParaRPr/>
          </a:p>
        </p:txBody>
      </p:sp>
      <p:sp>
        <p:nvSpPr>
          <p:cNvPr id="1281" name="Google Shape;1281;p96"/>
          <p:cNvSpPr txBox="1"/>
          <p:nvPr/>
        </p:nvSpPr>
        <p:spPr>
          <a:xfrm>
            <a:off x="1055682" y="2786962"/>
            <a:ext cx="392736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mRNA</a:t>
            </a:r>
            <a:endParaRPr/>
          </a:p>
        </p:txBody>
      </p:sp>
      <p:sp>
        <p:nvSpPr>
          <p:cNvPr id="1282" name="Google Shape;1282;p96"/>
          <p:cNvSpPr txBox="1"/>
          <p:nvPr/>
        </p:nvSpPr>
        <p:spPr>
          <a:xfrm>
            <a:off x="2365370" y="1516962"/>
            <a:ext cx="278923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DNA</a:t>
            </a:r>
            <a:endParaRPr/>
          </a:p>
        </p:txBody>
      </p:sp>
      <p:sp>
        <p:nvSpPr>
          <p:cNvPr id="1283" name="Google Shape;1283;p96"/>
          <p:cNvSpPr txBox="1"/>
          <p:nvPr/>
        </p:nvSpPr>
        <p:spPr>
          <a:xfrm>
            <a:off x="1979607" y="2401199"/>
            <a:ext cx="57227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vesicle</a:t>
            </a:r>
            <a:endParaRPr b="1"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4" name="Google Shape;1284;p96"/>
          <p:cNvSpPr txBox="1"/>
          <p:nvPr/>
        </p:nvSpPr>
        <p:spPr>
          <a:xfrm>
            <a:off x="2031995" y="3485462"/>
            <a:ext cx="61074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Golgi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apparatus</a:t>
            </a:r>
            <a:endParaRPr b="1"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5" name="Google Shape;1285;p96"/>
          <p:cNvSpPr txBox="1"/>
          <p:nvPr/>
        </p:nvSpPr>
        <p:spPr>
          <a:xfrm>
            <a:off x="2354257" y="3936312"/>
            <a:ext cx="64601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Plasma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membrane</a:t>
            </a:r>
            <a:endParaRPr b="1"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96"/>
          <p:cNvSpPr txBox="1"/>
          <p:nvPr/>
        </p:nvSpPr>
        <p:spPr>
          <a:xfrm>
            <a:off x="3306757" y="3393387"/>
            <a:ext cx="47769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Vesicle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forming</a:t>
            </a:r>
            <a:endParaRPr b="1"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p96"/>
          <p:cNvSpPr txBox="1"/>
          <p:nvPr/>
        </p:nvSpPr>
        <p:spPr>
          <a:xfrm>
            <a:off x="3805232" y="3704537"/>
            <a:ext cx="440826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Protein</a:t>
            </a:r>
            <a:endParaRPr/>
          </a:p>
        </p:txBody>
      </p:sp>
      <p:sp>
        <p:nvSpPr>
          <p:cNvPr id="1288" name="Google Shape;1288;p96"/>
          <p:cNvSpPr txBox="1"/>
          <p:nvPr/>
        </p:nvSpPr>
        <p:spPr>
          <a:xfrm>
            <a:off x="3498845" y="5234887"/>
            <a:ext cx="50975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Cell wall</a:t>
            </a:r>
            <a:endParaRPr/>
          </a:p>
        </p:txBody>
      </p:sp>
      <p:sp>
        <p:nvSpPr>
          <p:cNvPr id="1289" name="Google Shape;1289;p96"/>
          <p:cNvSpPr txBox="1"/>
          <p:nvPr/>
        </p:nvSpPr>
        <p:spPr>
          <a:xfrm>
            <a:off x="8200919" y="3881601"/>
            <a:ext cx="5979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Transport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pump</a:t>
            </a:r>
            <a:endParaRPr b="1"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0" name="Google Shape;1290;p96"/>
          <p:cNvSpPr txBox="1"/>
          <p:nvPr/>
        </p:nvSpPr>
        <p:spPr>
          <a:xfrm>
            <a:off x="5469910" y="3356868"/>
            <a:ext cx="95218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Photosynthesis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 chloroplast</a:t>
            </a:r>
            <a:endParaRPr b="1"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1" name="Google Shape;1291;p96"/>
          <p:cNvSpPr txBox="1"/>
          <p:nvPr/>
        </p:nvSpPr>
        <p:spPr>
          <a:xfrm>
            <a:off x="6310491" y="3871915"/>
            <a:ext cx="62356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Organic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molecules</a:t>
            </a:r>
            <a:endParaRPr b="1"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2" name="Google Shape;1292;p96"/>
          <p:cNvSpPr txBox="1"/>
          <p:nvPr/>
        </p:nvSpPr>
        <p:spPr>
          <a:xfrm>
            <a:off x="6650904" y="5280468"/>
            <a:ext cx="147476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293" name="Google Shape;1293;p96"/>
          <p:cNvSpPr txBox="1"/>
          <p:nvPr/>
        </p:nvSpPr>
        <p:spPr>
          <a:xfrm>
            <a:off x="5292004" y="5551930"/>
            <a:ext cx="24045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1294" name="Google Shape;1294;p96"/>
          <p:cNvSpPr txBox="1"/>
          <p:nvPr/>
        </p:nvSpPr>
        <p:spPr>
          <a:xfrm>
            <a:off x="5728566" y="5443980"/>
            <a:ext cx="24045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="1" baseline="-25000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295" name="Google Shape;1295;p96"/>
          <p:cNvSpPr txBox="1"/>
          <p:nvPr/>
        </p:nvSpPr>
        <p:spPr>
          <a:xfrm>
            <a:off x="1708145" y="1809062"/>
            <a:ext cx="392736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mRNA</a:t>
            </a:r>
            <a:endParaRPr/>
          </a:p>
        </p:txBody>
      </p:sp>
      <p:sp>
        <p:nvSpPr>
          <p:cNvPr id="1296" name="Google Shape;1296;p96"/>
          <p:cNvSpPr txBox="1"/>
          <p:nvPr/>
        </p:nvSpPr>
        <p:spPr>
          <a:xfrm>
            <a:off x="6652315" y="5281397"/>
            <a:ext cx="147476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baseline="-25000"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96"/>
          <p:cNvSpPr txBox="1"/>
          <p:nvPr/>
        </p:nvSpPr>
        <p:spPr>
          <a:xfrm>
            <a:off x="6122266" y="4207318"/>
            <a:ext cx="147476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b="1" baseline="-25000"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298" name="Google Shape;1298;p96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11.3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7592" y="1405128"/>
            <a:ext cx="6528816" cy="404774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1"/>
          <p:cNvSpPr txBox="1"/>
          <p:nvPr/>
        </p:nvSpPr>
        <p:spPr>
          <a:xfrm>
            <a:off x="1307592" y="762000"/>
            <a:ext cx="646480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Alternative fuels from algae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ampbell11e_Lecture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