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4"/>
    <p:sldMasterId id="2147483658" r:id="rId5"/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</p:sldIdLst>
  <p:sldSz cy="6858000" cx="9144000"/>
  <p:notesSz cx="6858000" cy="9144000"/>
  <p:embeddedFontLst>
    <p:embeddedFont>
      <p:font typeface="Tahoma"/>
      <p:regular r:id="rId84"/>
      <p:bold r:id="rId8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96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96" orient="horz"/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84" Type="http://schemas.openxmlformats.org/officeDocument/2006/relationships/font" Target="fonts/Tahoma-regular.fntdata"/><Relationship Id="rId83" Type="http://schemas.openxmlformats.org/officeDocument/2006/relationships/slide" Target="slides/slide76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85" Type="http://schemas.openxmlformats.org/officeDocument/2006/relationships/font" Target="fonts/Tahoma-bold.fntdata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80" Type="http://schemas.openxmlformats.org/officeDocument/2006/relationships/slide" Target="slides/slide73.xml"/><Relationship Id="rId82" Type="http://schemas.openxmlformats.org/officeDocument/2006/relationships/slide" Target="slides/slide75.xml"/><Relationship Id="rId81" Type="http://schemas.openxmlformats.org/officeDocument/2006/relationships/slide" Target="slides/slide74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31" Type="http://schemas.openxmlformats.org/officeDocument/2006/relationships/slide" Target="slides/slide24.xml"/><Relationship Id="rId75" Type="http://schemas.openxmlformats.org/officeDocument/2006/relationships/slide" Target="slides/slide68.xml"/><Relationship Id="rId30" Type="http://schemas.openxmlformats.org/officeDocument/2006/relationships/slide" Target="slides/slide23.xml"/><Relationship Id="rId74" Type="http://schemas.openxmlformats.org/officeDocument/2006/relationships/slide" Target="slides/slide67.xml"/><Relationship Id="rId33" Type="http://schemas.openxmlformats.org/officeDocument/2006/relationships/slide" Target="slides/slide26.xml"/><Relationship Id="rId77" Type="http://schemas.openxmlformats.org/officeDocument/2006/relationships/slide" Target="slides/slide70.xml"/><Relationship Id="rId32" Type="http://schemas.openxmlformats.org/officeDocument/2006/relationships/slide" Target="slides/slide25.xml"/><Relationship Id="rId76" Type="http://schemas.openxmlformats.org/officeDocument/2006/relationships/slide" Target="slides/slide69.xml"/><Relationship Id="rId35" Type="http://schemas.openxmlformats.org/officeDocument/2006/relationships/slide" Target="slides/slide28.xml"/><Relationship Id="rId79" Type="http://schemas.openxmlformats.org/officeDocument/2006/relationships/slide" Target="slides/slide72.xml"/><Relationship Id="rId34" Type="http://schemas.openxmlformats.org/officeDocument/2006/relationships/slide" Target="slides/slide27.xml"/><Relationship Id="rId78" Type="http://schemas.openxmlformats.org/officeDocument/2006/relationships/slide" Target="slides/slide71.xml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22" Type="http://schemas.openxmlformats.org/officeDocument/2006/relationships/slide" Target="slides/slide15.xml"/><Relationship Id="rId66" Type="http://schemas.openxmlformats.org/officeDocument/2006/relationships/slide" Target="slides/slide59.xml"/><Relationship Id="rId21" Type="http://schemas.openxmlformats.org/officeDocument/2006/relationships/slide" Target="slides/slide14.xml"/><Relationship Id="rId65" Type="http://schemas.openxmlformats.org/officeDocument/2006/relationships/slide" Target="slides/slide58.xml"/><Relationship Id="rId24" Type="http://schemas.openxmlformats.org/officeDocument/2006/relationships/slide" Target="slides/slide17.xml"/><Relationship Id="rId68" Type="http://schemas.openxmlformats.org/officeDocument/2006/relationships/slide" Target="slides/slide61.xml"/><Relationship Id="rId23" Type="http://schemas.openxmlformats.org/officeDocument/2006/relationships/slide" Target="slides/slide16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slide" Target="slides/slide6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:notes"/>
          <p:cNvSpPr/>
          <p:nvPr>
            <p:ph idx="2" type="sldImg"/>
          </p:nvPr>
        </p:nvSpPr>
        <p:spPr>
          <a:xfrm>
            <a:off x="0" y="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Google Shape;128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5" name="Google Shape;145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10.UN01 In-text figure, NaCl redox reaction, p. 238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5" name="Google Shape;155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10.UN02 In-text figure, generalized redox reaction, p. 238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6" name="Google Shape;166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3" name="Google Shape;173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10.3 Methane combustion as an energy-yielding redox reaction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1" name="Google Shape;191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9" name="Google Shape;199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10.UN03 In-text figure, cellular respiration redox reaction, p. 238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" name="Google Shape;210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8" name="Google Shape;218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10.4 NAD</a:t>
            </a:r>
            <a:r>
              <a:rPr b="0" baseline="3000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an electron shuttle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" name="Google Shape;5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" name="Google Shape;55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5" name="Google Shape;235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10.UN04 In-text figure, dehydrogenase reaction, p. 239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Google Shape;245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2" name="Google Shape;252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10.5 An introduction to electron transport chains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3" name="Google Shape;283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1" name="Google Shape;291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10.UN05 In-text figure, color code for stages of cellular respiration, p. 240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5" name="Google Shape;305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10.6_3 An overview of cellular respiration (step 3)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8" name="Google Shape;338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9" name="Google Shape;339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6" name="Google Shape;346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10.7 Substrate-level phosphorylation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2" name="Google Shape;362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3" name="Google Shape;363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10.1 How does food, like the sand eels captured by this puffin, power the work of life?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0" name="Google Shape;370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1" name="Google Shape;371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8" name="Google Shape;378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9" name="Google Shape;379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7" name="Google Shape;387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10.UN06 In-text figure, mini-map, glycolysis, p. 242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99" name="Google Shape;399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10.8 The energy input and output of glycolysis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29" name="Google Shape;429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10.9a A closer look at glycolysis (part 1: investment phase)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3" name="Google Shape;513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4" name="Google Shape;514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2" name="Google Shape;522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3" name="Google Shape;523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31" name="Google Shape;531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10.UN07 In-text figure, mini-map, pyruvate oxidation, p. 243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42" name="Google Shape;542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10.10 Oxidation of pyruvate to acetyl CoA, the step before the citric acid cycle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0" name="Google Shape;570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1" name="Google Shape;571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4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9" name="Google Shape;579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0" name="Google Shape;580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87" name="Google Shape;587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10.UN08 In-text figure, mini-map, citric acid cycle, p. 245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99" name="Google Shape;599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10.11 An overview of pyruvate oxidation and the citric acid cycle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30" name="Google Shape;630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10.12_8 A closer look at the citric acid cycle (step 8)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4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5" name="Google Shape;695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6" name="Google Shape;696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4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4" name="Google Shape;704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5" name="Google Shape;705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4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2" name="Google Shape;712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3" name="Google Shape;713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20" name="Google Shape;720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10.UN09 In-text figure, mini-map, oxidative phosphorylation, p. 246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32" name="Google Shape;732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10.13 Free-energy change during electron transport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4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8" name="Google Shape;778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9" name="Google Shape;779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7" name="Google Shape;77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10.2 Energy flow and chemical recycling in ecosystems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5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7" name="Google Shape;787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8" name="Google Shape;788;p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95" name="Google Shape;795;p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10.14 ATP synthase, a molecular mill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5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2" name="Google Shape;832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3" name="Google Shape;833;p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40" name="Google Shape;840;p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10.15 Chemiosmosis couples the electron transport chain to ATP synthesis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5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4" name="Google Shape;884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5" name="Google Shape;885;p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93" name="Google Shape;893;p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10.16 ATP yield per molecule of glucose at each stage of cellular respiration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5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5" name="Google Shape;925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6" name="Google Shape;926;p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5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3" name="Google Shape;933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4" name="Google Shape;934;p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6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2" name="Google Shape;942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3" name="Google Shape;943;p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6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9" name="Google Shape;949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0" name="Google Shape;950;p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6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7" name="Google Shape;957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8" name="Google Shape;958;p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64" name="Google Shape;964;p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10.17 Fermentation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6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9" name="Google Shape;999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0" name="Google Shape;1000;p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6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6" name="Google Shape;1006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7" name="Google Shape;1007;p6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6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5" name="Google Shape;1015;p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6" name="Google Shape;1016;p6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6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2" name="Google Shape;1022;p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3" name="Google Shape;1023;p6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29" name="Google Shape;1029;p6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10.18 Pyruvate as a key juncture in catabolism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6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9" name="Google Shape;1049;p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0" name="Google Shape;1050;p6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" name="Google Shape;104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7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7" name="Google Shape;1057;p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8" name="Google Shape;1058;p7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7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5" name="Google Shape;1065;p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6" name="Google Shape;1066;p7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7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3" name="Google Shape;1073;p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4" name="Google Shape;1074;p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80" name="Google Shape;1080;p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10.19_5 The catabolism of various molecules from food (step 5)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7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3" name="Google Shape;1103;p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4" name="Google Shape;1104;p7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7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1" name="Google Shape;1111;p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2" name="Google Shape;1112;p7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19" name="Google Shape;1119;p7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10.20 The control of cellular respiration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Google Shape;113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rgbClr val="F2B30C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645588"/>
            <a:ext cx="4495800" cy="536998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6827225" y="6019800"/>
            <a:ext cx="216437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Lecture Presentations by</a:t>
            </a:r>
            <a:b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Nicole Tunbridge and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Kathleen Fitzpatrick</a:t>
            </a:r>
            <a:endParaRPr/>
          </a:p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0" y="6490096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/>
          <p:nvPr/>
        </p:nvSpPr>
        <p:spPr>
          <a:xfrm>
            <a:off x="4876800" y="645587"/>
            <a:ext cx="4114800" cy="53699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DF4A20"/>
                </a:solidFill>
                <a:latin typeface="Arial"/>
                <a:ea typeface="Arial"/>
                <a:cs typeface="Arial"/>
                <a:sym typeface="Arial"/>
              </a:rPr>
              <a:t>Chapter 10</a:t>
            </a:r>
            <a:br>
              <a:rPr b="1" i="0" lang="en-US" sz="3200" u="none" cap="none" strike="noStrike">
                <a:solidFill>
                  <a:srgbClr val="DF4A2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Respiration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and 2 line_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Title with Content">
  <p:cSld name="No Title with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line_Title and Content">
  <p:cSld name="3 line_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152400" y="1752600"/>
            <a:ext cx="8839199" cy="4737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lvl="0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3" name="Google Shape;43;p1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jpg"/><Relationship Id="rId4" Type="http://schemas.openxmlformats.org/officeDocument/2006/relationships/image" Target="../media/image4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3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9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2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6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4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9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0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6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5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8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7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1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33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3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Redox Reactions (氧化還原反應): </a:t>
            </a: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Oxidation and Reduction</a:t>
            </a:r>
            <a:endParaRPr/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transfer of electrons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chemical reactions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releases energy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stored in organic molecules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released energy is ultimately used to synthesize ATP</a:t>
            </a:r>
            <a:endParaRPr/>
          </a:p>
        </p:txBody>
      </p:sp>
      <p:sp>
        <p:nvSpPr>
          <p:cNvPr id="132" name="Google Shape;132;p22"/>
          <p:cNvSpPr txBox="1"/>
          <p:nvPr/>
        </p:nvSpPr>
        <p:spPr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Principle of Redox</a:t>
            </a:r>
            <a:endParaRPr b="1" i="1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Chemical reactions that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transfer electrons between reactants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called oxidation-reduction reactions, or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redox reactions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oxidation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 substance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loses electrons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or is oxidized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reduction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 substance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gains electrons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or is reduced (the amount of positive charge is reduced)</a:t>
            </a:r>
            <a:endParaRPr/>
          </a:p>
        </p:txBody>
      </p:sp>
      <p:sp>
        <p:nvSpPr>
          <p:cNvPr id="141" name="Google Shape;141;p23"/>
          <p:cNvSpPr txBox="1"/>
          <p:nvPr/>
        </p:nvSpPr>
        <p:spPr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4"/>
          <p:cNvPicPr preferRelativeResize="0"/>
          <p:nvPr/>
        </p:nvPicPr>
        <p:blipFill rotWithShape="1">
          <a:blip r:embed="rId3">
            <a:alphaModFix/>
          </a:blip>
          <a:srcRect b="6719" l="0" r="0" t="0"/>
          <a:stretch/>
        </p:blipFill>
        <p:spPr>
          <a:xfrm>
            <a:off x="954024" y="2371344"/>
            <a:ext cx="7235952" cy="211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10.UN01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2261211" y="2366445"/>
            <a:ext cx="2649764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92C8"/>
                </a:solidFill>
                <a:latin typeface="Arial"/>
                <a:ea typeface="Arial"/>
                <a:cs typeface="Arial"/>
                <a:sym typeface="Arial"/>
              </a:rPr>
              <a:t>becomes oxidized</a:t>
            </a:r>
            <a:endParaRPr/>
          </a:p>
          <a:p>
            <a:pPr indent="0" lvl="0" marL="0" marR="0" rtl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92C8"/>
                </a:solidFill>
                <a:latin typeface="Arial"/>
                <a:ea typeface="Arial"/>
                <a:cs typeface="Arial"/>
                <a:sym typeface="Arial"/>
              </a:rPr>
              <a:t>(loses electron)</a:t>
            </a:r>
            <a:endParaRPr/>
          </a:p>
        </p:txBody>
      </p:sp>
      <p:sp>
        <p:nvSpPr>
          <p:cNvPr id="150" name="Google Shape;150;p24"/>
          <p:cNvSpPr txBox="1"/>
          <p:nvPr/>
        </p:nvSpPr>
        <p:spPr>
          <a:xfrm>
            <a:off x="4177327" y="3790435"/>
            <a:ext cx="2617704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92C8"/>
                </a:solidFill>
                <a:latin typeface="Arial"/>
                <a:ea typeface="Arial"/>
                <a:cs typeface="Arial"/>
                <a:sym typeface="Arial"/>
              </a:rPr>
              <a:t>becomes reduced</a:t>
            </a:r>
            <a:endParaRPr/>
          </a:p>
          <a:p>
            <a:pPr indent="0" lvl="0" marL="0" marR="0" rtl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92C8"/>
                </a:solidFill>
                <a:latin typeface="Arial"/>
                <a:ea typeface="Arial"/>
                <a:cs typeface="Arial"/>
                <a:sym typeface="Arial"/>
              </a:rPr>
              <a:t>(gains electron)</a:t>
            </a:r>
            <a:endParaRPr/>
          </a:p>
        </p:txBody>
      </p:sp>
      <p:sp>
        <p:nvSpPr>
          <p:cNvPr id="151" name="Google Shape;151;p24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4"/>
          <p:cNvSpPr txBox="1"/>
          <p:nvPr/>
        </p:nvSpPr>
        <p:spPr>
          <a:xfrm>
            <a:off x="1219200" y="990600"/>
            <a:ext cx="6705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NaCl redox reaction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5"/>
          <p:cNvPicPr preferRelativeResize="0"/>
          <p:nvPr/>
        </p:nvPicPr>
        <p:blipFill rotWithShape="1">
          <a:blip r:embed="rId3">
            <a:alphaModFix/>
          </a:blip>
          <a:srcRect b="11110" l="0" r="0" t="0"/>
          <a:stretch/>
        </p:blipFill>
        <p:spPr>
          <a:xfrm>
            <a:off x="1441704" y="2819400"/>
            <a:ext cx="6260592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5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10.UN02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5"/>
          <p:cNvSpPr txBox="1"/>
          <p:nvPr/>
        </p:nvSpPr>
        <p:spPr>
          <a:xfrm>
            <a:off x="2495157" y="2830471"/>
            <a:ext cx="258083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25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40" u="none" cap="none" strike="noStrike">
                <a:solidFill>
                  <a:srgbClr val="0092C8"/>
                </a:solidFill>
                <a:latin typeface="Arial"/>
                <a:ea typeface="Arial"/>
                <a:cs typeface="Arial"/>
                <a:sym typeface="Arial"/>
              </a:rPr>
              <a:t>becomes oxidized</a:t>
            </a:r>
            <a:endParaRPr/>
          </a:p>
        </p:txBody>
      </p:sp>
      <p:sp>
        <p:nvSpPr>
          <p:cNvPr id="160" name="Google Shape;160;p25"/>
          <p:cNvSpPr txBox="1"/>
          <p:nvPr/>
        </p:nvSpPr>
        <p:spPr>
          <a:xfrm>
            <a:off x="4110220" y="3737730"/>
            <a:ext cx="25471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25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40" u="none" cap="none" strike="noStrike">
                <a:solidFill>
                  <a:srgbClr val="0092C8"/>
                </a:solidFill>
                <a:latin typeface="Arial"/>
                <a:ea typeface="Arial"/>
                <a:cs typeface="Arial"/>
                <a:sym typeface="Arial"/>
              </a:rPr>
              <a:t>becomes reduced</a:t>
            </a:r>
            <a:endParaRPr/>
          </a:p>
        </p:txBody>
      </p:sp>
      <p:sp>
        <p:nvSpPr>
          <p:cNvPr id="161" name="Google Shape;161;p25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1219200" y="990600"/>
            <a:ext cx="6705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Generalized redox reaction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electron donor (予體)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called the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reducing agent (還原劑)</a:t>
            </a:r>
            <a:endParaRPr b="1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electron receptor (受體)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called the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oxidizing agent (氧化劑)</a:t>
            </a:r>
            <a:endParaRPr b="1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redox reactions do not transfer electrons but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change the electron sharing in covalent bonds (共價鍵)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example is the reaction between methane and 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69" name="Google Shape;169;p2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6"/>
          <p:cNvSpPr txBox="1"/>
          <p:nvPr/>
        </p:nvSpPr>
        <p:spPr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7"/>
          <p:cNvPicPr preferRelativeResize="0"/>
          <p:nvPr/>
        </p:nvPicPr>
        <p:blipFill rotWithShape="1">
          <a:blip r:embed="rId3">
            <a:alphaModFix/>
          </a:blip>
          <a:srcRect b="2840" l="0" r="0" t="0"/>
          <a:stretch/>
        </p:blipFill>
        <p:spPr>
          <a:xfrm>
            <a:off x="298704" y="822960"/>
            <a:ext cx="8546592" cy="521208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7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10.3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7"/>
          <p:cNvSpPr txBox="1"/>
          <p:nvPr/>
        </p:nvSpPr>
        <p:spPr>
          <a:xfrm>
            <a:off x="1729726" y="989075"/>
            <a:ext cx="1284006" cy="2949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Reactants</a:t>
            </a:r>
            <a:endParaRPr/>
          </a:p>
        </p:txBody>
      </p:sp>
      <p:sp>
        <p:nvSpPr>
          <p:cNvPr id="178" name="Google Shape;178;p27"/>
          <p:cNvSpPr txBox="1"/>
          <p:nvPr/>
        </p:nvSpPr>
        <p:spPr>
          <a:xfrm>
            <a:off x="1820214" y="1495488"/>
            <a:ext cx="2319546" cy="2949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092C8"/>
                </a:solidFill>
                <a:latin typeface="Arial"/>
                <a:ea typeface="Arial"/>
                <a:cs typeface="Arial"/>
                <a:sym typeface="Arial"/>
              </a:rPr>
              <a:t>becomes oxidized</a:t>
            </a:r>
            <a:endParaRPr/>
          </a:p>
        </p:txBody>
      </p:sp>
      <p:sp>
        <p:nvSpPr>
          <p:cNvPr id="179" name="Google Shape;179;p27"/>
          <p:cNvSpPr txBox="1"/>
          <p:nvPr/>
        </p:nvSpPr>
        <p:spPr>
          <a:xfrm>
            <a:off x="737539" y="4892738"/>
            <a:ext cx="1227900" cy="8848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Methane</a:t>
            </a:r>
            <a:endParaRPr/>
          </a:p>
          <a:p>
            <a:pPr indent="0" lvl="0" marL="0" marR="0" rtl="0" algn="ctr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092C8"/>
                </a:solidFill>
                <a:latin typeface="Arial"/>
                <a:ea typeface="Arial"/>
                <a:cs typeface="Arial"/>
                <a:sym typeface="Arial"/>
              </a:rPr>
              <a:t>(reducing</a:t>
            </a:r>
            <a:endParaRPr/>
          </a:p>
          <a:p>
            <a:pPr indent="0" lvl="0" marL="0" marR="0" rtl="0" algn="ctr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092C8"/>
                </a:solidFill>
                <a:latin typeface="Arial"/>
                <a:ea typeface="Arial"/>
                <a:cs typeface="Arial"/>
                <a:sym typeface="Arial"/>
              </a:rPr>
              <a:t>agent)</a:t>
            </a:r>
            <a:endParaRPr b="1" i="0" sz="2100" u="none" cap="none" strike="noStrike">
              <a:solidFill>
                <a:srgbClr val="0092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7"/>
          <p:cNvSpPr txBox="1"/>
          <p:nvPr/>
        </p:nvSpPr>
        <p:spPr>
          <a:xfrm>
            <a:off x="6000101" y="989075"/>
            <a:ext cx="1166986" cy="2949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Products</a:t>
            </a:r>
            <a:endParaRPr/>
          </a:p>
        </p:txBody>
      </p:sp>
      <p:sp>
        <p:nvSpPr>
          <p:cNvPr id="181" name="Google Shape;181;p27"/>
          <p:cNvSpPr txBox="1"/>
          <p:nvPr/>
        </p:nvSpPr>
        <p:spPr>
          <a:xfrm>
            <a:off x="6368019" y="2182875"/>
            <a:ext cx="912108" cy="2949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7"/>
          <p:cNvSpPr txBox="1"/>
          <p:nvPr/>
        </p:nvSpPr>
        <p:spPr>
          <a:xfrm>
            <a:off x="4830114" y="2879788"/>
            <a:ext cx="2287486" cy="2949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092C8"/>
                </a:solidFill>
                <a:latin typeface="Arial"/>
                <a:ea typeface="Arial"/>
                <a:cs typeface="Arial"/>
                <a:sym typeface="Arial"/>
              </a:rPr>
              <a:t>becomes reduced</a:t>
            </a:r>
            <a:endParaRPr/>
          </a:p>
        </p:txBody>
      </p:sp>
      <p:sp>
        <p:nvSpPr>
          <p:cNvPr id="183" name="Google Shape;183;p27"/>
          <p:cNvSpPr txBox="1"/>
          <p:nvPr/>
        </p:nvSpPr>
        <p:spPr>
          <a:xfrm>
            <a:off x="2733034" y="4895913"/>
            <a:ext cx="1259960" cy="8848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Oxygen</a:t>
            </a:r>
            <a:endParaRPr/>
          </a:p>
          <a:p>
            <a:pPr indent="0" lvl="0" marL="0" marR="0" rtl="0" algn="ctr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092C8"/>
                </a:solidFill>
                <a:latin typeface="Arial"/>
                <a:ea typeface="Arial"/>
                <a:cs typeface="Arial"/>
                <a:sym typeface="Arial"/>
              </a:rPr>
              <a:t>(oxidizing</a:t>
            </a:r>
            <a:endParaRPr/>
          </a:p>
          <a:p>
            <a:pPr indent="0" lvl="0" marL="0" marR="0" rtl="0" algn="ctr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092C8"/>
                </a:solidFill>
                <a:latin typeface="Arial"/>
                <a:ea typeface="Arial"/>
                <a:cs typeface="Arial"/>
                <a:sym typeface="Arial"/>
              </a:rPr>
              <a:t>agent)</a:t>
            </a:r>
            <a:endParaRPr b="1" i="0" sz="2100" u="none" cap="none" strike="noStrike">
              <a:solidFill>
                <a:srgbClr val="0092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7"/>
          <p:cNvSpPr txBox="1"/>
          <p:nvPr/>
        </p:nvSpPr>
        <p:spPr>
          <a:xfrm>
            <a:off x="4550714" y="4895913"/>
            <a:ext cx="1962076" cy="2949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Carbon dioxide</a:t>
            </a:r>
            <a:endParaRPr/>
          </a:p>
        </p:txBody>
      </p:sp>
      <p:sp>
        <p:nvSpPr>
          <p:cNvPr id="185" name="Google Shape;185;p27"/>
          <p:cNvSpPr txBox="1"/>
          <p:nvPr/>
        </p:nvSpPr>
        <p:spPr>
          <a:xfrm>
            <a:off x="7359001" y="4895913"/>
            <a:ext cx="736997" cy="2949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endParaRPr/>
          </a:p>
        </p:txBody>
      </p:sp>
      <p:sp>
        <p:nvSpPr>
          <p:cNvPr id="186" name="Google Shape;186;p27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7"/>
          <p:cNvSpPr txBox="1"/>
          <p:nvPr/>
        </p:nvSpPr>
        <p:spPr>
          <a:xfrm>
            <a:off x="298704" y="343551"/>
            <a:ext cx="854659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Methane combustion as an energy-yielding redox reaction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Oxidation of Organic Fuel Molecules During Cellular Respiration</a:t>
            </a:r>
            <a:endParaRPr b="1" i="1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cellular respiration, the fuel (such as glucose) is oxidized, and 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reduced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Organic molecules with an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abundance of hydrogen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excellent sources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high-energy electrons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is released as the electrons associated with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hydrogen ions are transferred to oxygen, a lower energy state</a:t>
            </a:r>
            <a:endParaRPr/>
          </a:p>
        </p:txBody>
      </p:sp>
      <p:sp>
        <p:nvSpPr>
          <p:cNvPr id="195" name="Google Shape;195;p28"/>
          <p:cNvSpPr txBox="1"/>
          <p:nvPr/>
        </p:nvSpPr>
        <p:spPr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9"/>
          <p:cNvPicPr preferRelativeResize="0"/>
          <p:nvPr/>
        </p:nvPicPr>
        <p:blipFill rotWithShape="1">
          <a:blip r:embed="rId3">
            <a:alphaModFix/>
          </a:blip>
          <a:srcRect b="11627" l="0" r="0" t="0"/>
          <a:stretch/>
        </p:blipFill>
        <p:spPr>
          <a:xfrm>
            <a:off x="298704" y="2849880"/>
            <a:ext cx="8546592" cy="115824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9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10.UN03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9"/>
          <p:cNvSpPr txBox="1"/>
          <p:nvPr/>
        </p:nvSpPr>
        <p:spPr>
          <a:xfrm>
            <a:off x="1756363" y="2834406"/>
            <a:ext cx="2208938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92C8"/>
                </a:solidFill>
                <a:latin typeface="Arial"/>
                <a:ea typeface="Arial"/>
                <a:cs typeface="Arial"/>
                <a:sym typeface="Arial"/>
              </a:rPr>
              <a:t>becomes oxidized</a:t>
            </a:r>
            <a:endParaRPr/>
          </a:p>
        </p:txBody>
      </p:sp>
      <p:sp>
        <p:nvSpPr>
          <p:cNvPr id="204" name="Google Shape;204;p29"/>
          <p:cNvSpPr txBox="1"/>
          <p:nvPr/>
        </p:nvSpPr>
        <p:spPr>
          <a:xfrm>
            <a:off x="3673270" y="3715470"/>
            <a:ext cx="2181687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92C8"/>
                </a:solidFill>
                <a:latin typeface="Arial"/>
                <a:ea typeface="Arial"/>
                <a:cs typeface="Arial"/>
                <a:sym typeface="Arial"/>
              </a:rPr>
              <a:t>becomes reduced</a:t>
            </a:r>
            <a:endParaRPr/>
          </a:p>
        </p:txBody>
      </p:sp>
      <p:sp>
        <p:nvSpPr>
          <p:cNvPr id="205" name="Google Shape;205;p29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9"/>
          <p:cNvSpPr txBox="1"/>
          <p:nvPr/>
        </p:nvSpPr>
        <p:spPr>
          <a:xfrm>
            <a:off x="1219200" y="990600"/>
            <a:ext cx="6705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Cellular respiration redox reaction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Stepwise (逐步) Energy Harvest via NAD</a:t>
            </a:r>
            <a:r>
              <a:rPr b="1" baseline="30000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the Electron Transport Chain </a:t>
            </a:r>
            <a:r>
              <a:rPr b="1" i="1" lang="en-US" sz="3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(P.239)</a:t>
            </a:r>
            <a:endParaRPr b="1" i="1" sz="30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cellular respiration, glucose and other organic molecules are broken down in a series of steps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Electrons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organic compounds are usually first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transferred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NAD</a:t>
            </a:r>
            <a:r>
              <a:rPr b="1" baseline="3000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coenzyme (輔酶)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an electron acceptor, NAD</a:t>
            </a:r>
            <a:r>
              <a:rPr b="1" baseline="3000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functions as an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oxidizing agent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during cellular respiration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NADH 還原態 (the reduced form of NAD</a:t>
            </a:r>
            <a:r>
              <a:rPr b="0" baseline="3000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氧化態) represents stored energy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is tapped to synthesize(合成) ATP</a:t>
            </a:r>
            <a:endParaRPr/>
          </a:p>
        </p:txBody>
      </p:sp>
      <p:sp>
        <p:nvSpPr>
          <p:cNvPr id="214" name="Google Shape;214;p30"/>
          <p:cNvSpPr txBox="1"/>
          <p:nvPr/>
        </p:nvSpPr>
        <p:spPr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1"/>
          <p:cNvPicPr preferRelativeResize="0"/>
          <p:nvPr/>
        </p:nvPicPr>
        <p:blipFill rotWithShape="1">
          <a:blip r:embed="rId3">
            <a:alphaModFix/>
          </a:blip>
          <a:srcRect b="3355" l="0" r="0" t="0"/>
          <a:stretch/>
        </p:blipFill>
        <p:spPr>
          <a:xfrm>
            <a:off x="298704" y="1234440"/>
            <a:ext cx="8546592" cy="438912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1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10.4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1"/>
          <p:cNvSpPr txBox="1"/>
          <p:nvPr/>
        </p:nvSpPr>
        <p:spPr>
          <a:xfrm>
            <a:off x="1703285" y="1583521"/>
            <a:ext cx="424796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</a:t>
            </a:r>
            <a:r>
              <a:rPr b="1" baseline="30000" i="0" lang="en-US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31"/>
          <p:cNvSpPr txBox="1"/>
          <p:nvPr/>
        </p:nvSpPr>
        <p:spPr>
          <a:xfrm>
            <a:off x="4621245" y="1786871"/>
            <a:ext cx="1676399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Dehydrogenase</a:t>
            </a:r>
            <a:endParaRPr/>
          </a:p>
          <a:p>
            <a:pPr indent="0" lvl="0" marL="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(脫氫酶)</a:t>
            </a:r>
            <a:endParaRPr b="1" i="0" sz="1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1"/>
          <p:cNvSpPr txBox="1"/>
          <p:nvPr/>
        </p:nvSpPr>
        <p:spPr>
          <a:xfrm>
            <a:off x="7076972" y="1639084"/>
            <a:ext cx="48090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NADH</a:t>
            </a:r>
            <a:endParaRPr/>
          </a:p>
        </p:txBody>
      </p:sp>
      <p:sp>
        <p:nvSpPr>
          <p:cNvPr id="225" name="Google Shape;225;p31"/>
          <p:cNvSpPr txBox="1"/>
          <p:nvPr/>
        </p:nvSpPr>
        <p:spPr>
          <a:xfrm>
            <a:off x="3938458" y="2299487"/>
            <a:ext cx="325410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2[</a:t>
            </a:r>
            <a:r>
              <a:rPr b="1" i="0" lang="en-US" sz="1300" u="none" cap="none" strike="noStrike">
                <a:solidFill>
                  <a:srgbClr val="EC008C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/>
          </a:p>
        </p:txBody>
      </p:sp>
      <p:sp>
        <p:nvSpPr>
          <p:cNvPr id="226" name="Google Shape;226;p31"/>
          <p:cNvSpPr txBox="1"/>
          <p:nvPr/>
        </p:nvSpPr>
        <p:spPr>
          <a:xfrm>
            <a:off x="3662260" y="2486809"/>
            <a:ext cx="892873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(from food)</a:t>
            </a:r>
            <a:endParaRPr/>
          </a:p>
        </p:txBody>
      </p:sp>
      <p:sp>
        <p:nvSpPr>
          <p:cNvPr id="227" name="Google Shape;227;p31"/>
          <p:cNvSpPr txBox="1"/>
          <p:nvPr/>
        </p:nvSpPr>
        <p:spPr>
          <a:xfrm>
            <a:off x="4724297" y="2124859"/>
            <a:ext cx="1529265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Reduction of NAD</a:t>
            </a:r>
            <a:r>
              <a:rPr b="1" baseline="30000" i="0" lang="en-US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31"/>
          <p:cNvSpPr txBox="1"/>
          <p:nvPr/>
        </p:nvSpPr>
        <p:spPr>
          <a:xfrm>
            <a:off x="4706835" y="2472521"/>
            <a:ext cx="1505220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Oxidation of NADH</a:t>
            </a:r>
            <a:endParaRPr/>
          </a:p>
        </p:txBody>
      </p:sp>
      <p:sp>
        <p:nvSpPr>
          <p:cNvPr id="229" name="Google Shape;229;p31"/>
          <p:cNvSpPr txBox="1"/>
          <p:nvPr/>
        </p:nvSpPr>
        <p:spPr>
          <a:xfrm>
            <a:off x="2263735" y="2723346"/>
            <a:ext cx="1199046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Nicotinamide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(oxidized form)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1"/>
          <p:cNvSpPr txBox="1"/>
          <p:nvPr/>
        </p:nvSpPr>
        <p:spPr>
          <a:xfrm>
            <a:off x="7031731" y="2731276"/>
            <a:ext cx="1179810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Nicotinamide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(reduced form)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1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1"/>
          <p:cNvSpPr txBox="1"/>
          <p:nvPr/>
        </p:nvSpPr>
        <p:spPr>
          <a:xfrm>
            <a:off x="1447800" y="343551"/>
            <a:ext cx="6172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NAD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an electron shuttle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Life Is Work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Living cells require energy from outside sources to do work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work of the cell includes assembling polymers, membrane transport, moving, and reproducing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Animals can obtain energy to do this work by feeding on other animals or photosynthetic organisms </a:t>
            </a:r>
            <a:endParaRPr/>
          </a:p>
        </p:txBody>
      </p:sp>
      <p:sp>
        <p:nvSpPr>
          <p:cNvPr id="59" name="Google Shape;59;p14"/>
          <p:cNvSpPr txBox="1"/>
          <p:nvPr/>
        </p:nvSpPr>
        <p:spPr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2"/>
          <p:cNvPicPr preferRelativeResize="0"/>
          <p:nvPr/>
        </p:nvPicPr>
        <p:blipFill rotWithShape="1">
          <a:blip r:embed="rId3">
            <a:alphaModFix/>
          </a:blip>
          <a:srcRect b="15625" l="0" r="0" t="0"/>
          <a:stretch/>
        </p:blipFill>
        <p:spPr>
          <a:xfrm>
            <a:off x="463296" y="3017520"/>
            <a:ext cx="8217408" cy="82296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10.UN04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2"/>
          <p:cNvSpPr txBox="1"/>
          <p:nvPr/>
        </p:nvSpPr>
        <p:spPr>
          <a:xfrm>
            <a:off x="3512142" y="3057449"/>
            <a:ext cx="2401298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Dehydrogenase</a:t>
            </a:r>
            <a:endParaRPr/>
          </a:p>
        </p:txBody>
      </p:sp>
      <p:sp>
        <p:nvSpPr>
          <p:cNvPr id="240" name="Google Shape;240;p32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2"/>
          <p:cNvSpPr txBox="1"/>
          <p:nvPr/>
        </p:nvSpPr>
        <p:spPr>
          <a:xfrm>
            <a:off x="1219200" y="990600"/>
            <a:ext cx="6705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Dehydrogenase reaction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NADH passes the electrons to the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 transport chain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Unlike an uncontrolled reaction, the electron transport chain passes electrons in a series of steps instead of one explosive reaction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pulls electrons down the chain in an energy-yielding tumble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energy yielded is used to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regenerate ATP</a:t>
            </a:r>
            <a:endParaRPr/>
          </a:p>
        </p:txBody>
      </p:sp>
      <p:sp>
        <p:nvSpPr>
          <p:cNvPr id="248" name="Google Shape;248;p3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3"/>
          <p:cNvSpPr txBox="1"/>
          <p:nvPr/>
        </p:nvSpPr>
        <p:spPr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4"/>
          <p:cNvPicPr preferRelativeResize="0"/>
          <p:nvPr/>
        </p:nvPicPr>
        <p:blipFill rotWithShape="1">
          <a:blip r:embed="rId3">
            <a:alphaModFix/>
          </a:blip>
          <a:srcRect b="2670" l="0" r="0" t="0"/>
          <a:stretch/>
        </p:blipFill>
        <p:spPr>
          <a:xfrm>
            <a:off x="298704" y="847344"/>
            <a:ext cx="8546592" cy="5553456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10.5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4"/>
          <p:cNvSpPr txBox="1"/>
          <p:nvPr/>
        </p:nvSpPr>
        <p:spPr>
          <a:xfrm>
            <a:off x="749300" y="934847"/>
            <a:ext cx="22281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4"/>
          <p:cNvSpPr txBox="1"/>
          <p:nvPr/>
        </p:nvSpPr>
        <p:spPr>
          <a:xfrm>
            <a:off x="4772819" y="941992"/>
            <a:ext cx="31899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H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4"/>
          <p:cNvSpPr txBox="1"/>
          <p:nvPr/>
        </p:nvSpPr>
        <p:spPr>
          <a:xfrm>
            <a:off x="6491288" y="941992"/>
            <a:ext cx="12022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Google Shape;259;p34"/>
          <p:cNvSpPr txBox="1"/>
          <p:nvPr/>
        </p:nvSpPr>
        <p:spPr>
          <a:xfrm>
            <a:off x="8131172" y="941992"/>
            <a:ext cx="464871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½ O</a:t>
            </a:r>
            <a:r>
              <a:rPr b="1" baseline="-2500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baseline="-2500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4"/>
          <p:cNvSpPr txBox="1"/>
          <p:nvPr/>
        </p:nvSpPr>
        <p:spPr>
          <a:xfrm>
            <a:off x="4319588" y="2023872"/>
            <a:ext cx="134812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H</a:t>
            </a:r>
            <a:r>
              <a:rPr b="1" baseline="30000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2 e</a:t>
            </a:r>
            <a:r>
              <a:rPr b="1" baseline="30000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 b="1" baseline="3000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Google Shape;261;p34"/>
          <p:cNvSpPr txBox="1"/>
          <p:nvPr/>
        </p:nvSpPr>
        <p:spPr>
          <a:xfrm>
            <a:off x="6135688" y="1566672"/>
            <a:ext cx="115416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Controlled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release of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4"/>
          <p:cNvSpPr txBox="1"/>
          <p:nvPr/>
        </p:nvSpPr>
        <p:spPr>
          <a:xfrm>
            <a:off x="7446961" y="2634266"/>
            <a:ext cx="44454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263" name="Google Shape;263;p34"/>
          <p:cNvSpPr txBox="1"/>
          <p:nvPr/>
        </p:nvSpPr>
        <p:spPr>
          <a:xfrm>
            <a:off x="7181848" y="3131153"/>
            <a:ext cx="44454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264" name="Google Shape;264;p34"/>
          <p:cNvSpPr txBox="1"/>
          <p:nvPr/>
        </p:nvSpPr>
        <p:spPr>
          <a:xfrm>
            <a:off x="7321548" y="3686778"/>
            <a:ext cx="44454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265" name="Google Shape;265;p34"/>
          <p:cNvSpPr txBox="1"/>
          <p:nvPr/>
        </p:nvSpPr>
        <p:spPr>
          <a:xfrm>
            <a:off x="5897563" y="4346385"/>
            <a:ext cx="35426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e</a:t>
            </a:r>
            <a:r>
              <a:rPr b="1" baseline="3000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4"/>
          <p:cNvSpPr txBox="1"/>
          <p:nvPr/>
        </p:nvSpPr>
        <p:spPr>
          <a:xfrm>
            <a:off x="5938838" y="4886135"/>
            <a:ext cx="39914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H</a:t>
            </a:r>
            <a:r>
              <a:rPr b="1" baseline="3000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p34"/>
          <p:cNvSpPr txBox="1"/>
          <p:nvPr/>
        </p:nvSpPr>
        <p:spPr>
          <a:xfrm>
            <a:off x="8131197" y="4701987"/>
            <a:ext cx="464871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½ O</a:t>
            </a:r>
            <a:r>
              <a:rPr b="1" baseline="-2500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baseline="-2500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4"/>
          <p:cNvSpPr txBox="1"/>
          <p:nvPr/>
        </p:nvSpPr>
        <p:spPr>
          <a:xfrm rot="4388850">
            <a:off x="4122596" y="3306025"/>
            <a:ext cx="2000548" cy="5180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chain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Electron transport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4"/>
          <p:cNvSpPr txBox="1"/>
          <p:nvPr/>
        </p:nvSpPr>
        <p:spPr>
          <a:xfrm rot="-5400000">
            <a:off x="-364574" y="3263851"/>
            <a:ext cx="159870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 energy, </a:t>
            </a:r>
            <a:r>
              <a:rPr b="1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b="1" i="1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4"/>
          <p:cNvSpPr txBox="1"/>
          <p:nvPr/>
        </p:nvSpPr>
        <p:spPr>
          <a:xfrm rot="-5400000">
            <a:off x="2957351" y="3263851"/>
            <a:ext cx="159870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 energy, </a:t>
            </a:r>
            <a:r>
              <a:rPr b="1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271" name="Google Shape;271;p34"/>
          <p:cNvSpPr txBox="1"/>
          <p:nvPr/>
        </p:nvSpPr>
        <p:spPr>
          <a:xfrm>
            <a:off x="1970435" y="3167913"/>
            <a:ext cx="107721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Explosive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release of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4"/>
          <p:cNvSpPr txBox="1"/>
          <p:nvPr/>
        </p:nvSpPr>
        <p:spPr>
          <a:xfrm>
            <a:off x="1006045" y="5609234"/>
            <a:ext cx="38311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273" name="Google Shape;273;p34"/>
          <p:cNvSpPr txBox="1"/>
          <p:nvPr/>
        </p:nvSpPr>
        <p:spPr>
          <a:xfrm>
            <a:off x="7086336" y="5634479"/>
            <a:ext cx="38311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274" name="Google Shape;274;p34"/>
          <p:cNvSpPr txBox="1"/>
          <p:nvPr/>
        </p:nvSpPr>
        <p:spPr>
          <a:xfrm>
            <a:off x="322263" y="6113272"/>
            <a:ext cx="273151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Uncontrolled reaction</a:t>
            </a:r>
            <a:endParaRPr/>
          </a:p>
        </p:txBody>
      </p:sp>
      <p:sp>
        <p:nvSpPr>
          <p:cNvPr id="275" name="Google Shape;275;p34"/>
          <p:cNvSpPr txBox="1"/>
          <p:nvPr/>
        </p:nvSpPr>
        <p:spPr>
          <a:xfrm>
            <a:off x="3698875" y="6113272"/>
            <a:ext cx="246221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Cellular respiration</a:t>
            </a:r>
            <a:endParaRPr/>
          </a:p>
        </p:txBody>
      </p:sp>
      <p:sp>
        <p:nvSpPr>
          <p:cNvPr id="276" name="Google Shape;276;p34"/>
          <p:cNvSpPr txBox="1"/>
          <p:nvPr/>
        </p:nvSpPr>
        <p:spPr>
          <a:xfrm>
            <a:off x="1412872" y="934847"/>
            <a:ext cx="464871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½ O</a:t>
            </a:r>
            <a:r>
              <a:rPr b="1" baseline="-2500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baseline="-2500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4"/>
          <p:cNvSpPr txBox="1"/>
          <p:nvPr/>
        </p:nvSpPr>
        <p:spPr>
          <a:xfrm>
            <a:off x="1143000" y="934847"/>
            <a:ext cx="12022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p34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4"/>
          <p:cNvSpPr txBox="1"/>
          <p:nvPr/>
        </p:nvSpPr>
        <p:spPr>
          <a:xfrm>
            <a:off x="322263" y="228600"/>
            <a:ext cx="852303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introduction to electron transport chains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5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Stages of Cellular Respiration: </a:t>
            </a: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Preview</a:t>
            </a:r>
            <a:endParaRPr b="1" i="1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Harvesting of energy from glucose has three stages</a:t>
            </a:r>
            <a:endParaRPr/>
          </a:p>
          <a:p>
            <a:pPr indent="-514350" lvl="1" marL="971550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Times New Roman"/>
              <a:buAutoNum type="arabicPeriod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Glycolysis (糖解)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(breaks down glucose into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two molecules of pyruvate (丙酮酸)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1" marL="971550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Times New Roman"/>
              <a:buAutoNum type="arabicPeriod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citric acid cycle (檸檬酸循環)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(completes the breakdown of glucose)</a:t>
            </a:r>
            <a:endParaRPr/>
          </a:p>
          <a:p>
            <a:pPr indent="-514350" lvl="1" marL="971550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Times New Roman"/>
              <a:buAutoNum type="arabicPeriod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Oxidative phosphorylation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(氧化磷酸化) 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(accounts for most of the ATP synthesis)</a:t>
            </a:r>
            <a:endParaRPr/>
          </a:p>
        </p:txBody>
      </p:sp>
      <p:sp>
        <p:nvSpPr>
          <p:cNvPr id="287" name="Google Shape;287;p35"/>
          <p:cNvSpPr txBox="1"/>
          <p:nvPr/>
        </p:nvSpPr>
        <p:spPr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36"/>
          <p:cNvPicPr preferRelativeResize="0"/>
          <p:nvPr/>
        </p:nvPicPr>
        <p:blipFill rotWithShape="1">
          <a:blip r:embed="rId3">
            <a:alphaModFix/>
          </a:blip>
          <a:srcRect b="6313" l="0" r="0" t="0"/>
          <a:stretch/>
        </p:blipFill>
        <p:spPr>
          <a:xfrm>
            <a:off x="298704" y="2298192"/>
            <a:ext cx="8546592" cy="2261616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10.UN05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6"/>
          <p:cNvSpPr txBox="1"/>
          <p:nvPr/>
        </p:nvSpPr>
        <p:spPr>
          <a:xfrm>
            <a:off x="786693" y="2372187"/>
            <a:ext cx="75047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GLYCOLYSIS (color-coded blue throughout the chapter)</a:t>
            </a:r>
            <a:endParaRPr/>
          </a:p>
        </p:txBody>
      </p:sp>
      <p:sp>
        <p:nvSpPr>
          <p:cNvPr id="296" name="Google Shape;296;p36"/>
          <p:cNvSpPr txBox="1"/>
          <p:nvPr/>
        </p:nvSpPr>
        <p:spPr>
          <a:xfrm>
            <a:off x="788597" y="2799859"/>
            <a:ext cx="7013523" cy="718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PYRUVATE OXIDATION and the CITRIC ACID CYCLE</a:t>
            </a:r>
            <a:endParaRPr/>
          </a:p>
          <a:p>
            <a:pPr indent="0" lvl="0" marL="0" marR="0" rtl="0" algn="l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(color-coded light orange and dark orange)</a:t>
            </a:r>
            <a:endParaRPr/>
          </a:p>
        </p:txBody>
      </p:sp>
      <p:sp>
        <p:nvSpPr>
          <p:cNvPr id="297" name="Google Shape;297;p36"/>
          <p:cNvSpPr txBox="1"/>
          <p:nvPr/>
        </p:nvSpPr>
        <p:spPr>
          <a:xfrm>
            <a:off x="785415" y="3720286"/>
            <a:ext cx="7601953" cy="718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OXIDATIVE PHOSPHORYLATION: Electron transport and</a:t>
            </a:r>
            <a:endParaRPr/>
          </a:p>
          <a:p>
            <a:pPr indent="0" lvl="0" marL="0" marR="0" rtl="0" algn="l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chemiosmosis (color-coded purple)</a:t>
            </a:r>
            <a:endParaRPr/>
          </a:p>
        </p:txBody>
      </p:sp>
      <p:sp>
        <p:nvSpPr>
          <p:cNvPr id="298" name="Google Shape;298;p36"/>
          <p:cNvSpPr txBox="1"/>
          <p:nvPr/>
        </p:nvSpPr>
        <p:spPr>
          <a:xfrm>
            <a:off x="331130" y="2374940"/>
            <a:ext cx="23564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/>
          </a:p>
        </p:txBody>
      </p:sp>
      <p:sp>
        <p:nvSpPr>
          <p:cNvPr id="299" name="Google Shape;299;p36"/>
          <p:cNvSpPr txBox="1"/>
          <p:nvPr/>
        </p:nvSpPr>
        <p:spPr>
          <a:xfrm>
            <a:off x="333512" y="2820232"/>
            <a:ext cx="23564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/>
          </a:p>
        </p:txBody>
      </p:sp>
      <p:sp>
        <p:nvSpPr>
          <p:cNvPr id="300" name="Google Shape;300;p36"/>
          <p:cNvSpPr txBox="1"/>
          <p:nvPr/>
        </p:nvSpPr>
        <p:spPr>
          <a:xfrm>
            <a:off x="339227" y="3744792"/>
            <a:ext cx="23564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endParaRPr/>
          </a:p>
        </p:txBody>
      </p:sp>
      <p:sp>
        <p:nvSpPr>
          <p:cNvPr id="301" name="Google Shape;301;p36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6"/>
          <p:cNvSpPr txBox="1"/>
          <p:nvPr/>
        </p:nvSpPr>
        <p:spPr>
          <a:xfrm>
            <a:off x="1066800" y="1066800"/>
            <a:ext cx="7086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Color code for stages of cellular respiration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37"/>
          <p:cNvPicPr preferRelativeResize="0"/>
          <p:nvPr/>
        </p:nvPicPr>
        <p:blipFill rotWithShape="1">
          <a:blip r:embed="rId3">
            <a:alphaModFix/>
          </a:blip>
          <a:srcRect b="2799" l="0" r="0" t="0"/>
          <a:stretch/>
        </p:blipFill>
        <p:spPr>
          <a:xfrm>
            <a:off x="298704" y="783336"/>
            <a:ext cx="8546592" cy="5291328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7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10.6_3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7"/>
          <p:cNvSpPr txBox="1"/>
          <p:nvPr/>
        </p:nvSpPr>
        <p:spPr>
          <a:xfrm>
            <a:off x="1163092" y="1288288"/>
            <a:ext cx="995465" cy="487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Electrons</a:t>
            </a:r>
            <a:endParaRPr/>
          </a:p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via NADH</a:t>
            </a:r>
            <a:endParaRPr b="1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7"/>
          <p:cNvSpPr txBox="1"/>
          <p:nvPr/>
        </p:nvSpPr>
        <p:spPr>
          <a:xfrm>
            <a:off x="5818041" y="1287917"/>
            <a:ext cx="1162947" cy="730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Electrons</a:t>
            </a:r>
            <a:endParaRPr/>
          </a:p>
          <a:p>
            <a:pPr indent="0" lvl="0" marL="0" marR="0" rtl="0" algn="ctr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via NADH </a:t>
            </a:r>
            <a:endParaRPr/>
          </a:p>
          <a:p>
            <a:pPr indent="0" lvl="0" marL="0" marR="0" rtl="0" algn="ctr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FADH</a:t>
            </a:r>
            <a:r>
              <a:rPr b="1" baseline="-2500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baseline="-2500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7"/>
          <p:cNvSpPr txBox="1"/>
          <p:nvPr/>
        </p:nvSpPr>
        <p:spPr>
          <a:xfrm>
            <a:off x="949966" y="2679945"/>
            <a:ext cx="1367426" cy="2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GLYCOLYSIS</a:t>
            </a:r>
            <a:endParaRPr/>
          </a:p>
        </p:txBody>
      </p:sp>
      <p:sp>
        <p:nvSpPr>
          <p:cNvPr id="312" name="Google Shape;312;p37"/>
          <p:cNvSpPr txBox="1"/>
          <p:nvPr/>
        </p:nvSpPr>
        <p:spPr>
          <a:xfrm>
            <a:off x="522020" y="3300658"/>
            <a:ext cx="862416" cy="2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Glucose</a:t>
            </a:r>
            <a:endParaRPr/>
          </a:p>
        </p:txBody>
      </p:sp>
      <p:sp>
        <p:nvSpPr>
          <p:cNvPr id="313" name="Google Shape;313;p37"/>
          <p:cNvSpPr txBox="1"/>
          <p:nvPr/>
        </p:nvSpPr>
        <p:spPr>
          <a:xfrm>
            <a:off x="1842820" y="3300658"/>
            <a:ext cx="923330" cy="2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Pyruvate</a:t>
            </a:r>
            <a:endParaRPr/>
          </a:p>
        </p:txBody>
      </p:sp>
      <p:sp>
        <p:nvSpPr>
          <p:cNvPr id="314" name="Google Shape;314;p37"/>
          <p:cNvSpPr txBox="1"/>
          <p:nvPr/>
        </p:nvSpPr>
        <p:spPr>
          <a:xfrm>
            <a:off x="3321823" y="2648195"/>
            <a:ext cx="1195712" cy="487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PYRUVATE</a:t>
            </a:r>
            <a:endParaRPr/>
          </a:p>
          <a:p>
            <a:pPr indent="0" lvl="0" marL="0" marR="0" rtl="0" algn="ctr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OXIDATION</a:t>
            </a:r>
            <a:endParaRPr b="1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7"/>
          <p:cNvSpPr txBox="1"/>
          <p:nvPr/>
        </p:nvSpPr>
        <p:spPr>
          <a:xfrm>
            <a:off x="3337789" y="3280020"/>
            <a:ext cx="1163780" cy="2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Acetyl CoA</a:t>
            </a:r>
            <a:endParaRPr/>
          </a:p>
        </p:txBody>
      </p:sp>
      <p:sp>
        <p:nvSpPr>
          <p:cNvPr id="316" name="Google Shape;316;p37"/>
          <p:cNvSpPr txBox="1"/>
          <p:nvPr/>
        </p:nvSpPr>
        <p:spPr>
          <a:xfrm>
            <a:off x="5085789" y="2862507"/>
            <a:ext cx="799899" cy="730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CITRIC</a:t>
            </a:r>
            <a:endParaRPr/>
          </a:p>
          <a:p>
            <a:pPr indent="0" lvl="0" marL="0" marR="0" rtl="0" algn="ctr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ACID</a:t>
            </a:r>
            <a:endParaRPr/>
          </a:p>
          <a:p>
            <a:pPr indent="0" lvl="0" marL="0" marR="0" rtl="0" algn="ctr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CYCLE</a:t>
            </a:r>
            <a:endParaRPr b="1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7"/>
          <p:cNvSpPr txBox="1"/>
          <p:nvPr/>
        </p:nvSpPr>
        <p:spPr>
          <a:xfrm>
            <a:off x="6415094" y="2668042"/>
            <a:ext cx="2181495" cy="487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OXIDATIVE</a:t>
            </a:r>
            <a:endParaRPr/>
          </a:p>
          <a:p>
            <a:pPr indent="0" lvl="0" marL="0" marR="0" rtl="0" algn="ctr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PHOSPHORYLATION</a:t>
            </a:r>
            <a:endParaRPr b="1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7"/>
          <p:cNvSpPr txBox="1"/>
          <p:nvPr/>
        </p:nvSpPr>
        <p:spPr>
          <a:xfrm>
            <a:off x="6486331" y="3275258"/>
            <a:ext cx="2039020" cy="487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(Electron transport</a:t>
            </a:r>
            <a:endParaRPr/>
          </a:p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 chemiosmosis)</a:t>
            </a:r>
            <a:endParaRPr b="1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7"/>
          <p:cNvSpPr txBox="1"/>
          <p:nvPr/>
        </p:nvSpPr>
        <p:spPr>
          <a:xfrm>
            <a:off x="1955533" y="4135683"/>
            <a:ext cx="1050865" cy="2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CYTOSOL</a:t>
            </a:r>
            <a:endParaRPr/>
          </a:p>
        </p:txBody>
      </p:sp>
      <p:sp>
        <p:nvSpPr>
          <p:cNvPr id="320" name="Google Shape;320;p37"/>
          <p:cNvSpPr txBox="1"/>
          <p:nvPr/>
        </p:nvSpPr>
        <p:spPr>
          <a:xfrm>
            <a:off x="3393808" y="4135683"/>
            <a:ext cx="1884427" cy="2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MITOCHONDRION</a:t>
            </a:r>
            <a:endParaRPr/>
          </a:p>
        </p:txBody>
      </p:sp>
      <p:sp>
        <p:nvSpPr>
          <p:cNvPr id="321" name="Google Shape;321;p37"/>
          <p:cNvSpPr txBox="1"/>
          <p:nvPr/>
        </p:nvSpPr>
        <p:spPr>
          <a:xfrm>
            <a:off x="1436420" y="5188195"/>
            <a:ext cx="419859" cy="2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322" name="Google Shape;322;p37"/>
          <p:cNvSpPr txBox="1"/>
          <p:nvPr/>
        </p:nvSpPr>
        <p:spPr>
          <a:xfrm>
            <a:off x="904608" y="5732708"/>
            <a:ext cx="1566134" cy="2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Substrate-level</a:t>
            </a:r>
            <a:endParaRPr/>
          </a:p>
        </p:txBody>
      </p:sp>
      <p:sp>
        <p:nvSpPr>
          <p:cNvPr id="323" name="Google Shape;323;p37"/>
          <p:cNvSpPr txBox="1"/>
          <p:nvPr/>
        </p:nvSpPr>
        <p:spPr>
          <a:xfrm>
            <a:off x="5289283" y="5188195"/>
            <a:ext cx="419859" cy="2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324" name="Google Shape;324;p37"/>
          <p:cNvSpPr txBox="1"/>
          <p:nvPr/>
        </p:nvSpPr>
        <p:spPr>
          <a:xfrm>
            <a:off x="4770170" y="5732708"/>
            <a:ext cx="1566134" cy="2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Substrate-level</a:t>
            </a:r>
            <a:endParaRPr/>
          </a:p>
        </p:txBody>
      </p:sp>
      <p:sp>
        <p:nvSpPr>
          <p:cNvPr id="325" name="Google Shape;325;p37"/>
          <p:cNvSpPr txBox="1"/>
          <p:nvPr/>
        </p:nvSpPr>
        <p:spPr>
          <a:xfrm>
            <a:off x="7318108" y="5107233"/>
            <a:ext cx="419859" cy="2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326" name="Google Shape;326;p37"/>
          <p:cNvSpPr txBox="1"/>
          <p:nvPr/>
        </p:nvSpPr>
        <p:spPr>
          <a:xfrm>
            <a:off x="7105383" y="5732708"/>
            <a:ext cx="984244" cy="2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Oxidative</a:t>
            </a:r>
            <a:endParaRPr/>
          </a:p>
        </p:txBody>
      </p:sp>
      <p:sp>
        <p:nvSpPr>
          <p:cNvPr id="327" name="Google Shape;327;p37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7"/>
          <p:cNvSpPr txBox="1"/>
          <p:nvPr/>
        </p:nvSpPr>
        <p:spPr>
          <a:xfrm>
            <a:off x="1163092" y="228600"/>
            <a:ext cx="676170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overview of cellular respiration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8"/>
          <p:cNvSpPr txBox="1"/>
          <p:nvPr>
            <p:ph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BioFlix: Cellular Respiration</a:t>
            </a:r>
            <a:endParaRPr/>
          </a:p>
        </p:txBody>
      </p:sp>
      <p:sp>
        <p:nvSpPr>
          <p:cNvPr id="334" name="Google Shape;334;p3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process that generates almost 90% of the ATP is called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oxidative phosphorylation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because it is powered by redox reactions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smaller amount of ATP is formed in glycolysis and the citric acid cycle by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substrate-level phosphorylation</a:t>
            </a:r>
            <a:endParaRPr/>
          </a:p>
          <a:p>
            <a:pPr indent="-1696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9"/>
          <p:cNvSpPr txBox="1"/>
          <p:nvPr/>
        </p:nvSpPr>
        <p:spPr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40"/>
          <p:cNvPicPr preferRelativeResize="0"/>
          <p:nvPr/>
        </p:nvPicPr>
        <p:blipFill rotWithShape="1">
          <a:blip r:embed="rId3">
            <a:alphaModFix/>
          </a:blip>
          <a:srcRect b="5924" l="0" r="0" t="0"/>
          <a:stretch/>
        </p:blipFill>
        <p:spPr>
          <a:xfrm>
            <a:off x="1298448" y="2218944"/>
            <a:ext cx="6547104" cy="2420112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4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10.7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40"/>
          <p:cNvSpPr txBox="1"/>
          <p:nvPr/>
        </p:nvSpPr>
        <p:spPr>
          <a:xfrm>
            <a:off x="2009776" y="2707483"/>
            <a:ext cx="87203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Enzyme</a:t>
            </a:r>
            <a:endParaRPr/>
          </a:p>
        </p:txBody>
      </p:sp>
      <p:sp>
        <p:nvSpPr>
          <p:cNvPr id="351" name="Google Shape;351;p40"/>
          <p:cNvSpPr txBox="1"/>
          <p:nvPr/>
        </p:nvSpPr>
        <p:spPr>
          <a:xfrm>
            <a:off x="2820989" y="3172620"/>
            <a:ext cx="48731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ADP</a:t>
            </a:r>
            <a:endParaRPr/>
          </a:p>
        </p:txBody>
      </p:sp>
      <p:sp>
        <p:nvSpPr>
          <p:cNvPr id="352" name="Google Shape;352;p40"/>
          <p:cNvSpPr txBox="1"/>
          <p:nvPr/>
        </p:nvSpPr>
        <p:spPr>
          <a:xfrm>
            <a:off x="2163815" y="3503217"/>
            <a:ext cx="15388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353" name="Google Shape;353;p40"/>
          <p:cNvSpPr txBox="1"/>
          <p:nvPr/>
        </p:nvSpPr>
        <p:spPr>
          <a:xfrm>
            <a:off x="5883276" y="2618583"/>
            <a:ext cx="87203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Enzyme</a:t>
            </a:r>
            <a:endParaRPr/>
          </a:p>
        </p:txBody>
      </p:sp>
      <p:sp>
        <p:nvSpPr>
          <p:cNvPr id="354" name="Google Shape;354;p40"/>
          <p:cNvSpPr txBox="1"/>
          <p:nvPr/>
        </p:nvSpPr>
        <p:spPr>
          <a:xfrm>
            <a:off x="7167564" y="3756820"/>
            <a:ext cx="44454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355" name="Google Shape;355;p40"/>
          <p:cNvSpPr txBox="1"/>
          <p:nvPr/>
        </p:nvSpPr>
        <p:spPr>
          <a:xfrm>
            <a:off x="1787526" y="4114008"/>
            <a:ext cx="106439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Substrate</a:t>
            </a:r>
            <a:endParaRPr/>
          </a:p>
        </p:txBody>
      </p:sp>
      <p:sp>
        <p:nvSpPr>
          <p:cNvPr id="356" name="Google Shape;356;p40"/>
          <p:cNvSpPr txBox="1"/>
          <p:nvPr/>
        </p:nvSpPr>
        <p:spPr>
          <a:xfrm>
            <a:off x="5111751" y="4391820"/>
            <a:ext cx="87203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</a:t>
            </a:r>
            <a:endParaRPr/>
          </a:p>
        </p:txBody>
      </p:sp>
      <p:sp>
        <p:nvSpPr>
          <p:cNvPr id="357" name="Google Shape;357;p40"/>
          <p:cNvSpPr/>
          <p:nvPr/>
        </p:nvSpPr>
        <p:spPr>
          <a:xfrm>
            <a:off x="2076450" y="3743325"/>
            <a:ext cx="233362" cy="378619"/>
          </a:xfrm>
          <a:custGeom>
            <a:rect b="b" l="l" r="r" t="t"/>
            <a:pathLst>
              <a:path extrusionOk="0" h="378619" w="233362">
                <a:moveTo>
                  <a:pt x="233362" y="378619"/>
                </a:move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58" name="Google Shape;358;p40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sz="9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40"/>
          <p:cNvSpPr txBox="1"/>
          <p:nvPr/>
        </p:nvSpPr>
        <p:spPr>
          <a:xfrm>
            <a:off x="1524000" y="762000"/>
            <a:ext cx="60881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Substrate-level phosphorylation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each molecule of glucose degraded to CO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water by respiration, the cell makes up to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32 molecules of ATP</a:t>
            </a:r>
            <a:endParaRPr/>
          </a:p>
          <a:p>
            <a:pPr indent="-1696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6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4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41"/>
          <p:cNvSpPr txBox="1"/>
          <p:nvPr/>
        </p:nvSpPr>
        <p:spPr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10.1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704" y="947928"/>
            <a:ext cx="8546592" cy="496214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298704" y="152400"/>
            <a:ext cx="854659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does food, like the sand eels captured by this puffin, power the work of life?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can use money as an analogy for cellular respiration: 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Glucose is like a larger-denomination bill—it is worth a lot, but it is hard to spend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ATP is like a number of smaller-denomination bills of equivalent value—they can be spent more easily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Cellular respiration cashes in a large denomination of energy (glucose) for the small change of many molecules of ATP</a:t>
            </a:r>
            <a:endParaRPr/>
          </a:p>
          <a:p>
            <a:pPr indent="-1696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4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42"/>
          <p:cNvSpPr txBox="1"/>
          <p:nvPr/>
        </p:nvSpPr>
        <p:spPr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3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10.2: Glycolysis harvests chemical energy by oxidizing glucose to pyruvate</a:t>
            </a:r>
            <a:endParaRPr/>
          </a:p>
        </p:txBody>
      </p:sp>
      <p:sp>
        <p:nvSpPr>
          <p:cNvPr id="382" name="Google Shape;382;p4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Glycolysis (“sugar splitting”)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breaks down glucose into two molecules of pyruvate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Glycolysis occurs in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cytoplasm (細胞質)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has two major phases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investment phase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payoff phase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Glycolysis occurs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whether or not O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is present</a:t>
            </a:r>
            <a:endParaRPr/>
          </a:p>
        </p:txBody>
      </p:sp>
      <p:sp>
        <p:nvSpPr>
          <p:cNvPr id="383" name="Google Shape;383;p43"/>
          <p:cNvSpPr txBox="1"/>
          <p:nvPr/>
        </p:nvSpPr>
        <p:spPr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4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44"/>
          <p:cNvPicPr preferRelativeResize="0"/>
          <p:nvPr/>
        </p:nvPicPr>
        <p:blipFill rotWithShape="1">
          <a:blip r:embed="rId3">
            <a:alphaModFix/>
          </a:blip>
          <a:srcRect b="2973" l="0" r="0" t="0"/>
          <a:stretch/>
        </p:blipFill>
        <p:spPr>
          <a:xfrm>
            <a:off x="298704" y="941832"/>
            <a:ext cx="8546592" cy="4974336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10.UN06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44"/>
          <p:cNvSpPr txBox="1"/>
          <p:nvPr/>
        </p:nvSpPr>
        <p:spPr>
          <a:xfrm>
            <a:off x="582463" y="3004057"/>
            <a:ext cx="152298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2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GLYCOLYSIS</a:t>
            </a:r>
            <a:endParaRPr/>
          </a:p>
        </p:txBody>
      </p:sp>
      <p:sp>
        <p:nvSpPr>
          <p:cNvPr id="392" name="Google Shape;392;p44"/>
          <p:cNvSpPr txBox="1"/>
          <p:nvPr/>
        </p:nvSpPr>
        <p:spPr>
          <a:xfrm>
            <a:off x="2651095" y="2881025"/>
            <a:ext cx="1356846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52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PYRUVATE</a:t>
            </a:r>
            <a:endParaRPr/>
          </a:p>
          <a:p>
            <a:pPr indent="0" lvl="0" marL="0" marR="0" rtl="0" algn="ctr">
              <a:lnSpc>
                <a:spcPct val="1052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OXIDATION</a:t>
            </a:r>
            <a:endParaRPr/>
          </a:p>
        </p:txBody>
      </p:sp>
      <p:sp>
        <p:nvSpPr>
          <p:cNvPr id="393" name="Google Shape;393;p44"/>
          <p:cNvSpPr txBox="1"/>
          <p:nvPr/>
        </p:nvSpPr>
        <p:spPr>
          <a:xfrm>
            <a:off x="4697928" y="2741316"/>
            <a:ext cx="825547" cy="8079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CITRIC</a:t>
            </a:r>
            <a:endParaRPr/>
          </a:p>
          <a:p>
            <a:pPr indent="0" lvl="0" marL="0" marR="0" rtl="0" algn="ctr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ACID</a:t>
            </a:r>
            <a:endParaRPr/>
          </a:p>
          <a:p>
            <a:pPr indent="0" lvl="0" marL="0" marR="0" rtl="0" algn="ctr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CYCLE</a:t>
            </a:r>
            <a:endParaRPr/>
          </a:p>
        </p:txBody>
      </p:sp>
      <p:sp>
        <p:nvSpPr>
          <p:cNvPr id="394" name="Google Shape;394;p44"/>
          <p:cNvSpPr txBox="1"/>
          <p:nvPr/>
        </p:nvSpPr>
        <p:spPr>
          <a:xfrm>
            <a:off x="6299454" y="2727814"/>
            <a:ext cx="1776704" cy="8079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OXIDATIVE </a:t>
            </a:r>
            <a:endParaRPr/>
          </a:p>
          <a:p>
            <a:pPr indent="0" lvl="0" marL="0" marR="0" rtl="0" algn="ctr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PHOSPHORYL-</a:t>
            </a:r>
            <a:endParaRPr/>
          </a:p>
          <a:p>
            <a:pPr indent="0" lvl="0" marL="0" marR="0" rtl="0" algn="ctr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ATION</a:t>
            </a:r>
            <a:endParaRPr/>
          </a:p>
        </p:txBody>
      </p:sp>
      <p:sp>
        <p:nvSpPr>
          <p:cNvPr id="395" name="Google Shape;395;p44"/>
          <p:cNvSpPr txBox="1"/>
          <p:nvPr/>
        </p:nvSpPr>
        <p:spPr>
          <a:xfrm>
            <a:off x="1132691" y="5016679"/>
            <a:ext cx="469231" cy="276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396" name="Google Shape;396;p44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45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152144" y="213360"/>
            <a:ext cx="6839712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5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10.8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45"/>
          <p:cNvSpPr txBox="1"/>
          <p:nvPr/>
        </p:nvSpPr>
        <p:spPr>
          <a:xfrm>
            <a:off x="1282085" y="350223"/>
            <a:ext cx="280846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 Investment Phase</a:t>
            </a:r>
            <a:endParaRPr/>
          </a:p>
        </p:txBody>
      </p:sp>
      <p:sp>
        <p:nvSpPr>
          <p:cNvPr id="404" name="Google Shape;404;p45"/>
          <p:cNvSpPr txBox="1"/>
          <p:nvPr/>
        </p:nvSpPr>
        <p:spPr>
          <a:xfrm>
            <a:off x="3306148" y="769323"/>
            <a:ext cx="91050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Glucose</a:t>
            </a:r>
            <a:endParaRPr/>
          </a:p>
        </p:txBody>
      </p:sp>
      <p:sp>
        <p:nvSpPr>
          <p:cNvPr id="405" name="Google Shape;405;p45"/>
          <p:cNvSpPr txBox="1"/>
          <p:nvPr/>
        </p:nvSpPr>
        <p:spPr>
          <a:xfrm>
            <a:off x="5728673" y="1604348"/>
            <a:ext cx="105484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ADP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45"/>
          <p:cNvSpPr txBox="1"/>
          <p:nvPr/>
        </p:nvSpPr>
        <p:spPr>
          <a:xfrm>
            <a:off x="2467948" y="1613873"/>
            <a:ext cx="12824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07" name="Google Shape;407;p45"/>
          <p:cNvSpPr txBox="1"/>
          <p:nvPr/>
        </p:nvSpPr>
        <p:spPr>
          <a:xfrm>
            <a:off x="2848948" y="1613873"/>
            <a:ext cx="117134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   used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45"/>
          <p:cNvSpPr txBox="1"/>
          <p:nvPr/>
        </p:nvSpPr>
        <p:spPr>
          <a:xfrm>
            <a:off x="1282085" y="2618760"/>
            <a:ext cx="229550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 Payoff Phase</a:t>
            </a:r>
            <a:endParaRPr/>
          </a:p>
        </p:txBody>
      </p:sp>
      <p:sp>
        <p:nvSpPr>
          <p:cNvPr id="409" name="Google Shape;409;p45"/>
          <p:cNvSpPr txBox="1"/>
          <p:nvPr/>
        </p:nvSpPr>
        <p:spPr>
          <a:xfrm>
            <a:off x="2683847" y="3056910"/>
            <a:ext cx="105804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ADP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4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45"/>
          <p:cNvSpPr txBox="1"/>
          <p:nvPr/>
        </p:nvSpPr>
        <p:spPr>
          <a:xfrm>
            <a:off x="1736110" y="3907810"/>
            <a:ext cx="226664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NAD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4 e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4 H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45"/>
          <p:cNvSpPr txBox="1"/>
          <p:nvPr/>
        </p:nvSpPr>
        <p:spPr>
          <a:xfrm>
            <a:off x="5850910" y="3074373"/>
            <a:ext cx="12824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12" name="Google Shape;412;p45"/>
          <p:cNvSpPr txBox="1"/>
          <p:nvPr/>
        </p:nvSpPr>
        <p:spPr>
          <a:xfrm>
            <a:off x="6231910" y="3074373"/>
            <a:ext cx="141500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   formed</a:t>
            </a:r>
            <a:endParaRPr/>
          </a:p>
        </p:txBody>
      </p:sp>
      <p:sp>
        <p:nvSpPr>
          <p:cNvPr id="413" name="Google Shape;413;p45"/>
          <p:cNvSpPr txBox="1"/>
          <p:nvPr/>
        </p:nvSpPr>
        <p:spPr>
          <a:xfrm>
            <a:off x="6167583" y="3935592"/>
            <a:ext cx="66684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NADH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45"/>
          <p:cNvSpPr txBox="1"/>
          <p:nvPr/>
        </p:nvSpPr>
        <p:spPr>
          <a:xfrm>
            <a:off x="5801698" y="4592023"/>
            <a:ext cx="208230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Pyruvate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 H</a:t>
            </a:r>
            <a:r>
              <a:rPr b="1"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415" name="Google Shape;415;p45"/>
          <p:cNvSpPr txBox="1"/>
          <p:nvPr/>
        </p:nvSpPr>
        <p:spPr>
          <a:xfrm>
            <a:off x="1282085" y="5257185"/>
            <a:ext cx="37189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</a:t>
            </a:r>
            <a:endParaRPr/>
          </a:p>
        </p:txBody>
      </p:sp>
      <p:sp>
        <p:nvSpPr>
          <p:cNvPr id="416" name="Google Shape;416;p45"/>
          <p:cNvSpPr txBox="1"/>
          <p:nvPr/>
        </p:nvSpPr>
        <p:spPr>
          <a:xfrm>
            <a:off x="3306148" y="5476260"/>
            <a:ext cx="91050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Glucose</a:t>
            </a:r>
            <a:endParaRPr/>
          </a:p>
        </p:txBody>
      </p:sp>
      <p:sp>
        <p:nvSpPr>
          <p:cNvPr id="417" name="Google Shape;417;p45"/>
          <p:cNvSpPr txBox="1"/>
          <p:nvPr/>
        </p:nvSpPr>
        <p:spPr>
          <a:xfrm>
            <a:off x="1283678" y="5863611"/>
            <a:ext cx="296029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ATP formed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 ATP used</a:t>
            </a:r>
            <a:endParaRPr/>
          </a:p>
        </p:txBody>
      </p:sp>
      <p:sp>
        <p:nvSpPr>
          <p:cNvPr id="418" name="Google Shape;418;p45"/>
          <p:cNvSpPr txBox="1"/>
          <p:nvPr/>
        </p:nvSpPr>
        <p:spPr>
          <a:xfrm>
            <a:off x="1945660" y="6241435"/>
            <a:ext cx="231954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NAD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4 e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4 H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9" name="Google Shape;419;p45"/>
          <p:cNvSpPr txBox="1"/>
          <p:nvPr/>
        </p:nvSpPr>
        <p:spPr>
          <a:xfrm>
            <a:off x="5403235" y="5476260"/>
            <a:ext cx="208230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Pyruvate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 H</a:t>
            </a:r>
            <a:r>
              <a:rPr b="1"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420" name="Google Shape;420;p45"/>
          <p:cNvSpPr txBox="1"/>
          <p:nvPr/>
        </p:nvSpPr>
        <p:spPr>
          <a:xfrm>
            <a:off x="5403235" y="5858848"/>
            <a:ext cx="62831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ATP</a:t>
            </a:r>
            <a:endParaRPr/>
          </a:p>
        </p:txBody>
      </p:sp>
      <p:sp>
        <p:nvSpPr>
          <p:cNvPr id="421" name="Google Shape;421;p45"/>
          <p:cNvSpPr txBox="1"/>
          <p:nvPr/>
        </p:nvSpPr>
        <p:spPr>
          <a:xfrm>
            <a:off x="5403235" y="6241435"/>
            <a:ext cx="156613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NADH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 H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45"/>
          <p:cNvSpPr txBox="1"/>
          <p:nvPr/>
        </p:nvSpPr>
        <p:spPr>
          <a:xfrm>
            <a:off x="6866911" y="1606726"/>
            <a:ext cx="15388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45"/>
          <p:cNvSpPr txBox="1"/>
          <p:nvPr/>
        </p:nvSpPr>
        <p:spPr>
          <a:xfrm>
            <a:off x="3823196" y="3064527"/>
            <a:ext cx="15388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45"/>
          <p:cNvSpPr txBox="1"/>
          <p:nvPr/>
        </p:nvSpPr>
        <p:spPr>
          <a:xfrm>
            <a:off x="5848529" y="3937973"/>
            <a:ext cx="12824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45"/>
          <p:cNvSpPr txBox="1"/>
          <p:nvPr/>
        </p:nvSpPr>
        <p:spPr>
          <a:xfrm>
            <a:off x="6922437" y="3947498"/>
            <a:ext cx="64280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 H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6" name="Google Shape;426;p45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46"/>
          <p:cNvPicPr preferRelativeResize="0"/>
          <p:nvPr/>
        </p:nvPicPr>
        <p:blipFill rotWithShape="1">
          <a:blip r:embed="rId3">
            <a:alphaModFix/>
          </a:blip>
          <a:srcRect b="4959" l="0" r="0" t="0"/>
          <a:stretch/>
        </p:blipFill>
        <p:spPr>
          <a:xfrm>
            <a:off x="298704" y="457200"/>
            <a:ext cx="8546592" cy="2919984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4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10.9a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46"/>
          <p:cNvSpPr txBox="1"/>
          <p:nvPr/>
        </p:nvSpPr>
        <p:spPr>
          <a:xfrm>
            <a:off x="2862220" y="518844"/>
            <a:ext cx="341189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GLYCOLYSIS: Energy Investment Phase</a:t>
            </a:r>
            <a:endParaRPr/>
          </a:p>
        </p:txBody>
      </p:sp>
      <p:sp>
        <p:nvSpPr>
          <p:cNvPr id="434" name="Google Shape;434;p46"/>
          <p:cNvSpPr txBox="1"/>
          <p:nvPr/>
        </p:nvSpPr>
        <p:spPr>
          <a:xfrm>
            <a:off x="7071476" y="891114"/>
            <a:ext cx="1368965" cy="359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Glyceraldehyde</a:t>
            </a:r>
            <a:endParaRPr/>
          </a:p>
          <a:p>
            <a:pPr indent="0" lvl="0" marL="0" marR="0" rtl="0" algn="ctr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3-phosphate (G3P)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46"/>
          <p:cNvSpPr txBox="1"/>
          <p:nvPr/>
        </p:nvSpPr>
        <p:spPr>
          <a:xfrm>
            <a:off x="611939" y="1530877"/>
            <a:ext cx="607539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Glucose</a:t>
            </a:r>
            <a:endParaRPr/>
          </a:p>
        </p:txBody>
      </p:sp>
      <p:sp>
        <p:nvSpPr>
          <p:cNvPr id="436" name="Google Shape;436;p46"/>
          <p:cNvSpPr txBox="1"/>
          <p:nvPr/>
        </p:nvSpPr>
        <p:spPr>
          <a:xfrm>
            <a:off x="1300914" y="1424514"/>
            <a:ext cx="25648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437" name="Google Shape;437;p46"/>
          <p:cNvSpPr txBox="1"/>
          <p:nvPr/>
        </p:nvSpPr>
        <p:spPr>
          <a:xfrm>
            <a:off x="1889099" y="1372920"/>
            <a:ext cx="915315" cy="359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Glucose</a:t>
            </a:r>
            <a:endParaRPr/>
          </a:p>
          <a:p>
            <a:pPr indent="0" lvl="0" marL="0" marR="0" rtl="0" algn="ctr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6-phosphate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46"/>
          <p:cNvSpPr txBox="1"/>
          <p:nvPr/>
        </p:nvSpPr>
        <p:spPr>
          <a:xfrm>
            <a:off x="3458340" y="1376095"/>
            <a:ext cx="915315" cy="359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Fructose</a:t>
            </a:r>
            <a:endParaRPr/>
          </a:p>
          <a:p>
            <a:pPr indent="0" lvl="0" marL="0" marR="0" rtl="0" algn="ctr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6-phosphate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46"/>
          <p:cNvSpPr txBox="1"/>
          <p:nvPr/>
        </p:nvSpPr>
        <p:spPr>
          <a:xfrm>
            <a:off x="4467976" y="1448327"/>
            <a:ext cx="25648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440" name="Google Shape;440;p46"/>
          <p:cNvSpPr txBox="1"/>
          <p:nvPr/>
        </p:nvSpPr>
        <p:spPr>
          <a:xfrm>
            <a:off x="5226040" y="1355457"/>
            <a:ext cx="1266372" cy="359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Fructose</a:t>
            </a:r>
            <a:endParaRPr/>
          </a:p>
          <a:p>
            <a:pPr indent="0" lvl="0" marL="0" marR="0" rtl="0" algn="ctr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1,6-bisphosphate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46"/>
          <p:cNvSpPr txBox="1"/>
          <p:nvPr/>
        </p:nvSpPr>
        <p:spPr>
          <a:xfrm>
            <a:off x="6585701" y="2211914"/>
            <a:ext cx="429605" cy="1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Aldolase</a:t>
            </a:r>
            <a:endParaRPr/>
          </a:p>
        </p:txBody>
      </p:sp>
      <p:sp>
        <p:nvSpPr>
          <p:cNvPr id="442" name="Google Shape;442;p46"/>
          <p:cNvSpPr txBox="1"/>
          <p:nvPr/>
        </p:nvSpPr>
        <p:spPr>
          <a:xfrm>
            <a:off x="8247814" y="1872189"/>
            <a:ext cx="511358" cy="1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Isomerase</a:t>
            </a:r>
            <a:endParaRPr/>
          </a:p>
        </p:txBody>
      </p:sp>
      <p:sp>
        <p:nvSpPr>
          <p:cNvPr id="443" name="Google Shape;443;p46"/>
          <p:cNvSpPr txBox="1"/>
          <p:nvPr/>
        </p:nvSpPr>
        <p:spPr>
          <a:xfrm>
            <a:off x="4804526" y="1711852"/>
            <a:ext cx="270908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ADP</a:t>
            </a:r>
            <a:endParaRPr b="1"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46"/>
          <p:cNvSpPr txBox="1"/>
          <p:nvPr/>
        </p:nvSpPr>
        <p:spPr>
          <a:xfrm>
            <a:off x="1618414" y="1718202"/>
            <a:ext cx="270908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ADP</a:t>
            </a:r>
            <a:endParaRPr/>
          </a:p>
        </p:txBody>
      </p:sp>
      <p:sp>
        <p:nvSpPr>
          <p:cNvPr id="445" name="Google Shape;445;p46"/>
          <p:cNvSpPr txBox="1"/>
          <p:nvPr/>
        </p:nvSpPr>
        <p:spPr>
          <a:xfrm>
            <a:off x="2771710" y="2228580"/>
            <a:ext cx="74699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Phosphogluco-</a:t>
            </a:r>
            <a:endParaRPr/>
          </a:p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isomerase</a:t>
            </a:r>
            <a:endParaRPr b="1"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46"/>
          <p:cNvSpPr txBox="1"/>
          <p:nvPr/>
        </p:nvSpPr>
        <p:spPr>
          <a:xfrm>
            <a:off x="1343775" y="2230963"/>
            <a:ext cx="573875" cy="119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Hexokinase</a:t>
            </a:r>
            <a:endParaRPr b="1"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46"/>
          <p:cNvSpPr txBox="1"/>
          <p:nvPr/>
        </p:nvSpPr>
        <p:spPr>
          <a:xfrm>
            <a:off x="4590214" y="2226202"/>
            <a:ext cx="472886" cy="1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Phospho-</a:t>
            </a:r>
            <a:endParaRPr/>
          </a:p>
        </p:txBody>
      </p:sp>
      <p:sp>
        <p:nvSpPr>
          <p:cNvPr id="448" name="Google Shape;448;p46"/>
          <p:cNvSpPr txBox="1"/>
          <p:nvPr/>
        </p:nvSpPr>
        <p:spPr>
          <a:xfrm>
            <a:off x="4521951" y="2353202"/>
            <a:ext cx="612347" cy="1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fructokinase</a:t>
            </a:r>
            <a:endParaRPr b="1"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46"/>
          <p:cNvSpPr txBox="1"/>
          <p:nvPr/>
        </p:nvSpPr>
        <p:spPr>
          <a:xfrm>
            <a:off x="7187366" y="2192070"/>
            <a:ext cx="1359346" cy="359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Dihydroxyacetone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phosphate (DHAP)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0" name="Google Shape;450;p46"/>
          <p:cNvGrpSpPr/>
          <p:nvPr/>
        </p:nvGrpSpPr>
        <p:grpSpPr>
          <a:xfrm>
            <a:off x="8412955" y="2006332"/>
            <a:ext cx="173736" cy="179536"/>
            <a:chOff x="8412955" y="3518140"/>
            <a:chExt cx="173736" cy="179536"/>
          </a:xfrm>
        </p:grpSpPr>
        <p:sp>
          <p:nvSpPr>
            <p:cNvPr id="451" name="Google Shape;451;p46"/>
            <p:cNvSpPr/>
            <p:nvPr/>
          </p:nvSpPr>
          <p:spPr>
            <a:xfrm>
              <a:off x="8412955" y="3521040"/>
              <a:ext cx="173736" cy="173736"/>
            </a:xfrm>
            <a:prstGeom prst="ellipse">
              <a:avLst/>
            </a:prstGeom>
            <a:solidFill>
              <a:srgbClr val="0092C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452" name="Google Shape;452;p46"/>
            <p:cNvSpPr txBox="1"/>
            <p:nvPr/>
          </p:nvSpPr>
          <p:spPr>
            <a:xfrm>
              <a:off x="8457343" y="3518140"/>
              <a:ext cx="84960" cy="1795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grpSp>
        <p:nvGrpSpPr>
          <p:cNvPr id="453" name="Google Shape;453;p46"/>
          <p:cNvGrpSpPr/>
          <p:nvPr/>
        </p:nvGrpSpPr>
        <p:grpSpPr>
          <a:xfrm>
            <a:off x="6712743" y="2392094"/>
            <a:ext cx="173736" cy="179536"/>
            <a:chOff x="8412955" y="3518140"/>
            <a:chExt cx="173736" cy="179536"/>
          </a:xfrm>
        </p:grpSpPr>
        <p:sp>
          <p:nvSpPr>
            <p:cNvPr id="454" name="Google Shape;454;p46"/>
            <p:cNvSpPr/>
            <p:nvPr/>
          </p:nvSpPr>
          <p:spPr>
            <a:xfrm>
              <a:off x="8412955" y="3521040"/>
              <a:ext cx="173736" cy="173736"/>
            </a:xfrm>
            <a:prstGeom prst="ellipse">
              <a:avLst/>
            </a:prstGeom>
            <a:solidFill>
              <a:srgbClr val="0092C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455" name="Google Shape;455;p46"/>
            <p:cNvSpPr txBox="1"/>
            <p:nvPr/>
          </p:nvSpPr>
          <p:spPr>
            <a:xfrm>
              <a:off x="8457343" y="3518140"/>
              <a:ext cx="84960" cy="1795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1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" name="Google Shape;456;p46"/>
          <p:cNvGrpSpPr/>
          <p:nvPr/>
        </p:nvGrpSpPr>
        <p:grpSpPr>
          <a:xfrm>
            <a:off x="4740115" y="2546398"/>
            <a:ext cx="173736" cy="179536"/>
            <a:chOff x="8412955" y="3518140"/>
            <a:chExt cx="173736" cy="179536"/>
          </a:xfrm>
        </p:grpSpPr>
        <p:sp>
          <p:nvSpPr>
            <p:cNvPr id="457" name="Google Shape;457;p46"/>
            <p:cNvSpPr/>
            <p:nvPr/>
          </p:nvSpPr>
          <p:spPr>
            <a:xfrm>
              <a:off x="8412955" y="3521040"/>
              <a:ext cx="173736" cy="173736"/>
            </a:xfrm>
            <a:prstGeom prst="ellipse">
              <a:avLst/>
            </a:prstGeom>
            <a:solidFill>
              <a:srgbClr val="0092C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458" name="Google Shape;458;p46"/>
            <p:cNvSpPr txBox="1"/>
            <p:nvPr/>
          </p:nvSpPr>
          <p:spPr>
            <a:xfrm>
              <a:off x="8457343" y="3518140"/>
              <a:ext cx="84960" cy="1795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9" name="Google Shape;459;p46"/>
          <p:cNvGrpSpPr/>
          <p:nvPr/>
        </p:nvGrpSpPr>
        <p:grpSpPr>
          <a:xfrm>
            <a:off x="3056095" y="2537828"/>
            <a:ext cx="173736" cy="179536"/>
            <a:chOff x="8412955" y="3518140"/>
            <a:chExt cx="173736" cy="179536"/>
          </a:xfrm>
        </p:grpSpPr>
        <p:sp>
          <p:nvSpPr>
            <p:cNvPr id="460" name="Google Shape;460;p46"/>
            <p:cNvSpPr/>
            <p:nvPr/>
          </p:nvSpPr>
          <p:spPr>
            <a:xfrm>
              <a:off x="8412955" y="3521040"/>
              <a:ext cx="173736" cy="173736"/>
            </a:xfrm>
            <a:prstGeom prst="ellipse">
              <a:avLst/>
            </a:prstGeom>
            <a:solidFill>
              <a:srgbClr val="0092C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461" name="Google Shape;461;p46"/>
            <p:cNvSpPr txBox="1"/>
            <p:nvPr/>
          </p:nvSpPr>
          <p:spPr>
            <a:xfrm>
              <a:off x="8457343" y="3518140"/>
              <a:ext cx="84960" cy="1795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6"/>
          <p:cNvGrpSpPr/>
          <p:nvPr/>
        </p:nvGrpSpPr>
        <p:grpSpPr>
          <a:xfrm>
            <a:off x="1555907" y="2414003"/>
            <a:ext cx="173736" cy="179536"/>
            <a:chOff x="8412955" y="3518140"/>
            <a:chExt cx="173736" cy="179536"/>
          </a:xfrm>
        </p:grpSpPr>
        <p:sp>
          <p:nvSpPr>
            <p:cNvPr id="463" name="Google Shape;463;p46"/>
            <p:cNvSpPr/>
            <p:nvPr/>
          </p:nvSpPr>
          <p:spPr>
            <a:xfrm>
              <a:off x="8412955" y="3521040"/>
              <a:ext cx="173736" cy="173736"/>
            </a:xfrm>
            <a:prstGeom prst="ellipse">
              <a:avLst/>
            </a:prstGeom>
            <a:solidFill>
              <a:srgbClr val="0092C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464" name="Google Shape;464;p46"/>
            <p:cNvSpPr txBox="1"/>
            <p:nvPr/>
          </p:nvSpPr>
          <p:spPr>
            <a:xfrm>
              <a:off x="8457343" y="3518140"/>
              <a:ext cx="84960" cy="1795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5" name="Google Shape;465;p46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6" name="Google Shape;466;p46"/>
          <p:cNvPicPr preferRelativeResize="0"/>
          <p:nvPr/>
        </p:nvPicPr>
        <p:blipFill rotWithShape="1">
          <a:blip r:embed="rId4">
            <a:alphaModFix/>
          </a:blip>
          <a:srcRect b="5774" l="0" r="0" t="0"/>
          <a:stretch/>
        </p:blipFill>
        <p:spPr>
          <a:xfrm>
            <a:off x="298704" y="3505200"/>
            <a:ext cx="8546592" cy="2487168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46"/>
          <p:cNvSpPr txBox="1"/>
          <p:nvPr/>
        </p:nvSpPr>
        <p:spPr>
          <a:xfrm>
            <a:off x="3059908" y="3573239"/>
            <a:ext cx="3014351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GLYCOLYSIS: Energy Payoff Phase</a:t>
            </a:r>
            <a:endParaRPr/>
          </a:p>
        </p:txBody>
      </p:sp>
      <p:sp>
        <p:nvSpPr>
          <p:cNvPr id="468" name="Google Shape;468;p46"/>
          <p:cNvSpPr txBox="1"/>
          <p:nvPr/>
        </p:nvSpPr>
        <p:spPr>
          <a:xfrm>
            <a:off x="3741739" y="4132835"/>
            <a:ext cx="432811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  ATP</a:t>
            </a:r>
            <a:endParaRPr/>
          </a:p>
        </p:txBody>
      </p:sp>
      <p:sp>
        <p:nvSpPr>
          <p:cNvPr id="469" name="Google Shape;469;p46"/>
          <p:cNvSpPr txBox="1"/>
          <p:nvPr/>
        </p:nvSpPr>
        <p:spPr>
          <a:xfrm>
            <a:off x="3360739" y="4374135"/>
            <a:ext cx="376706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ADP</a:t>
            </a:r>
            <a:endParaRPr/>
          </a:p>
        </p:txBody>
      </p:sp>
      <p:sp>
        <p:nvSpPr>
          <p:cNvPr id="470" name="Google Shape;470;p46"/>
          <p:cNvSpPr txBox="1"/>
          <p:nvPr/>
        </p:nvSpPr>
        <p:spPr>
          <a:xfrm>
            <a:off x="2363789" y="4578922"/>
            <a:ext cx="70532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71" name="Google Shape;471;p46"/>
          <p:cNvSpPr txBox="1"/>
          <p:nvPr/>
        </p:nvSpPr>
        <p:spPr>
          <a:xfrm>
            <a:off x="1254126" y="4412235"/>
            <a:ext cx="432811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NAD</a:t>
            </a:r>
            <a:r>
              <a:rPr b="1" baseline="30000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2" name="Google Shape;472;p46"/>
          <p:cNvSpPr txBox="1"/>
          <p:nvPr/>
        </p:nvSpPr>
        <p:spPr>
          <a:xfrm>
            <a:off x="1792289" y="4215385"/>
            <a:ext cx="512961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 NADH</a:t>
            </a:r>
            <a:endParaRPr/>
          </a:p>
        </p:txBody>
      </p:sp>
      <p:sp>
        <p:nvSpPr>
          <p:cNvPr id="473" name="Google Shape;473;p46"/>
          <p:cNvSpPr txBox="1"/>
          <p:nvPr/>
        </p:nvSpPr>
        <p:spPr>
          <a:xfrm>
            <a:off x="1896271" y="4400330"/>
            <a:ext cx="34624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 H</a:t>
            </a:r>
            <a:r>
              <a:rPr b="1" baseline="30000" lang="en-US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46"/>
          <p:cNvSpPr txBox="1"/>
          <p:nvPr/>
        </p:nvSpPr>
        <p:spPr>
          <a:xfrm>
            <a:off x="6545264" y="4197922"/>
            <a:ext cx="34624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H</a:t>
            </a:r>
            <a:r>
              <a:rPr b="1" baseline="-25000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475" name="Google Shape;475;p46"/>
          <p:cNvSpPr txBox="1"/>
          <p:nvPr/>
        </p:nvSpPr>
        <p:spPr>
          <a:xfrm>
            <a:off x="4181476" y="4413822"/>
            <a:ext cx="70532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76" name="Google Shape;476;p46"/>
          <p:cNvSpPr txBox="1"/>
          <p:nvPr/>
        </p:nvSpPr>
        <p:spPr>
          <a:xfrm>
            <a:off x="5632451" y="4413822"/>
            <a:ext cx="70532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77" name="Google Shape;477;p46"/>
          <p:cNvSpPr txBox="1"/>
          <p:nvPr/>
        </p:nvSpPr>
        <p:spPr>
          <a:xfrm>
            <a:off x="6865939" y="4413822"/>
            <a:ext cx="70532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78" name="Google Shape;478;p46"/>
          <p:cNvSpPr txBox="1"/>
          <p:nvPr/>
        </p:nvSpPr>
        <p:spPr>
          <a:xfrm>
            <a:off x="7950182" y="4149502"/>
            <a:ext cx="25648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46"/>
          <p:cNvSpPr txBox="1"/>
          <p:nvPr/>
        </p:nvSpPr>
        <p:spPr>
          <a:xfrm>
            <a:off x="7439026" y="4291585"/>
            <a:ext cx="376706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ADP</a:t>
            </a:r>
            <a:endParaRPr/>
          </a:p>
        </p:txBody>
      </p:sp>
      <p:sp>
        <p:nvSpPr>
          <p:cNvPr id="480" name="Google Shape;480;p46"/>
          <p:cNvSpPr txBox="1"/>
          <p:nvPr/>
        </p:nvSpPr>
        <p:spPr>
          <a:xfrm>
            <a:off x="8193089" y="4413822"/>
            <a:ext cx="70532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81" name="Google Shape;481;p46"/>
          <p:cNvSpPr txBox="1"/>
          <p:nvPr/>
        </p:nvSpPr>
        <p:spPr>
          <a:xfrm>
            <a:off x="388939" y="5191697"/>
            <a:ext cx="76142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Glycer-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aldehyde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3-phosphate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(G3P)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46"/>
          <p:cNvSpPr txBox="1"/>
          <p:nvPr/>
        </p:nvSpPr>
        <p:spPr>
          <a:xfrm>
            <a:off x="1144756" y="4965477"/>
            <a:ext cx="79028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Triose</a:t>
            </a:r>
            <a:endParaRPr b="1"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phosphate</a:t>
            </a:r>
            <a:endParaRPr/>
          </a:p>
          <a:p>
            <a:pPr indent="0" lvl="0" marL="0" marR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dehydrogenase</a:t>
            </a:r>
            <a:endParaRPr b="1"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46"/>
          <p:cNvSpPr txBox="1"/>
          <p:nvPr/>
        </p:nvSpPr>
        <p:spPr>
          <a:xfrm>
            <a:off x="3537757" y="4960715"/>
            <a:ext cx="689291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Phospho-</a:t>
            </a:r>
            <a:endParaRPr/>
          </a:p>
          <a:p>
            <a:pPr indent="0" lvl="0" marL="0" marR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glycerokinase</a:t>
            </a:r>
            <a:endParaRPr b="1"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46"/>
          <p:cNvSpPr txBox="1"/>
          <p:nvPr/>
        </p:nvSpPr>
        <p:spPr>
          <a:xfrm>
            <a:off x="4961747" y="4963096"/>
            <a:ext cx="727763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Phospho-</a:t>
            </a:r>
            <a:endParaRPr/>
          </a:p>
          <a:p>
            <a:pPr indent="0" lvl="0" marL="0" marR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glyceromutase</a:t>
            </a:r>
            <a:endParaRPr b="1"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46"/>
          <p:cNvSpPr txBox="1"/>
          <p:nvPr/>
        </p:nvSpPr>
        <p:spPr>
          <a:xfrm>
            <a:off x="6480177" y="4955953"/>
            <a:ext cx="395942" cy="1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Enolase</a:t>
            </a:r>
            <a:endParaRPr b="1"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46"/>
          <p:cNvSpPr txBox="1"/>
          <p:nvPr/>
        </p:nvSpPr>
        <p:spPr>
          <a:xfrm>
            <a:off x="2446339" y="5288535"/>
            <a:ext cx="10034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1,3-Bisphospho-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glycerate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46"/>
          <p:cNvSpPr txBox="1"/>
          <p:nvPr/>
        </p:nvSpPr>
        <p:spPr>
          <a:xfrm>
            <a:off x="4217196" y="5287741"/>
            <a:ext cx="7053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3-Phospho-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glycerate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46"/>
          <p:cNvSpPr txBox="1"/>
          <p:nvPr/>
        </p:nvSpPr>
        <p:spPr>
          <a:xfrm>
            <a:off x="7659689" y="4959922"/>
            <a:ext cx="43601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Pyruvate</a:t>
            </a:r>
            <a:endParaRPr/>
          </a:p>
          <a:p>
            <a:pPr indent="0" lvl="0" marL="0" marR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kinase</a:t>
            </a:r>
            <a:endParaRPr b="1"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46"/>
          <p:cNvSpPr txBox="1"/>
          <p:nvPr/>
        </p:nvSpPr>
        <p:spPr>
          <a:xfrm>
            <a:off x="5689601" y="5285360"/>
            <a:ext cx="7053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2-Phospho-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glycerate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46"/>
          <p:cNvSpPr txBox="1"/>
          <p:nvPr/>
        </p:nvSpPr>
        <p:spPr>
          <a:xfrm>
            <a:off x="6800195" y="5285360"/>
            <a:ext cx="90890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Phosphoenol-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pyruvate (PEP)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46"/>
          <p:cNvSpPr txBox="1"/>
          <p:nvPr/>
        </p:nvSpPr>
        <p:spPr>
          <a:xfrm>
            <a:off x="8213726" y="5288535"/>
            <a:ext cx="53860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Pyruvate</a:t>
            </a:r>
            <a:endParaRPr/>
          </a:p>
        </p:txBody>
      </p:sp>
      <p:sp>
        <p:nvSpPr>
          <p:cNvPr id="492" name="Google Shape;492;p46"/>
          <p:cNvSpPr txBox="1"/>
          <p:nvPr/>
        </p:nvSpPr>
        <p:spPr>
          <a:xfrm>
            <a:off x="7759702" y="4132835"/>
            <a:ext cx="70532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93" name="Google Shape;493;p46"/>
          <p:cNvSpPr txBox="1"/>
          <p:nvPr/>
        </p:nvSpPr>
        <p:spPr>
          <a:xfrm>
            <a:off x="1930401" y="5106765"/>
            <a:ext cx="49694" cy="1025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94" name="Google Shape;494;p46"/>
          <p:cNvSpPr txBox="1"/>
          <p:nvPr/>
        </p:nvSpPr>
        <p:spPr>
          <a:xfrm>
            <a:off x="2030419" y="5099638"/>
            <a:ext cx="59312" cy="1025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1" sz="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46"/>
          <p:cNvSpPr txBox="1"/>
          <p:nvPr/>
        </p:nvSpPr>
        <p:spPr>
          <a:xfrm>
            <a:off x="2120913" y="5144893"/>
            <a:ext cx="17634" cy="915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1" sz="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6" name="Google Shape;496;p46"/>
          <p:cNvGrpSpPr/>
          <p:nvPr/>
        </p:nvGrpSpPr>
        <p:grpSpPr>
          <a:xfrm>
            <a:off x="7803349" y="5222652"/>
            <a:ext cx="182880" cy="182880"/>
            <a:chOff x="7803349" y="3902868"/>
            <a:chExt cx="182880" cy="182880"/>
          </a:xfrm>
        </p:grpSpPr>
        <p:sp>
          <p:nvSpPr>
            <p:cNvPr id="497" name="Google Shape;497;p46"/>
            <p:cNvSpPr/>
            <p:nvPr/>
          </p:nvSpPr>
          <p:spPr>
            <a:xfrm>
              <a:off x="7803349" y="3902868"/>
              <a:ext cx="182880" cy="182880"/>
            </a:xfrm>
            <a:prstGeom prst="ellipse">
              <a:avLst/>
            </a:prstGeom>
            <a:solidFill>
              <a:srgbClr val="0092C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498" name="Google Shape;498;p46"/>
            <p:cNvSpPr txBox="1"/>
            <p:nvPr/>
          </p:nvSpPr>
          <p:spPr>
            <a:xfrm>
              <a:off x="7824257" y="3917364"/>
              <a:ext cx="141064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b="1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9" name="Google Shape;499;p46"/>
          <p:cNvGrpSpPr/>
          <p:nvPr/>
        </p:nvGrpSpPr>
        <p:grpSpPr>
          <a:xfrm>
            <a:off x="6605578" y="5132373"/>
            <a:ext cx="137160" cy="153888"/>
            <a:chOff x="6603197" y="3817351"/>
            <a:chExt cx="137160" cy="153888"/>
          </a:xfrm>
        </p:grpSpPr>
        <p:sp>
          <p:nvSpPr>
            <p:cNvPr id="500" name="Google Shape;500;p46"/>
            <p:cNvSpPr/>
            <p:nvPr/>
          </p:nvSpPr>
          <p:spPr>
            <a:xfrm>
              <a:off x="6603197" y="3825715"/>
              <a:ext cx="137160" cy="137160"/>
            </a:xfrm>
            <a:prstGeom prst="ellipse">
              <a:avLst/>
            </a:prstGeom>
            <a:solidFill>
              <a:srgbClr val="0092C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501" name="Google Shape;501;p46"/>
            <p:cNvSpPr txBox="1"/>
            <p:nvPr/>
          </p:nvSpPr>
          <p:spPr>
            <a:xfrm>
              <a:off x="6636511" y="3817351"/>
              <a:ext cx="7053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b="1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2" name="Google Shape;502;p46"/>
          <p:cNvGrpSpPr/>
          <p:nvPr/>
        </p:nvGrpSpPr>
        <p:grpSpPr>
          <a:xfrm>
            <a:off x="5277633" y="5239532"/>
            <a:ext cx="137160" cy="153888"/>
            <a:chOff x="6603197" y="3817351"/>
            <a:chExt cx="137160" cy="153888"/>
          </a:xfrm>
        </p:grpSpPr>
        <p:sp>
          <p:nvSpPr>
            <p:cNvPr id="503" name="Google Shape;503;p46"/>
            <p:cNvSpPr/>
            <p:nvPr/>
          </p:nvSpPr>
          <p:spPr>
            <a:xfrm>
              <a:off x="6603197" y="3825715"/>
              <a:ext cx="137160" cy="137160"/>
            </a:xfrm>
            <a:prstGeom prst="ellipse">
              <a:avLst/>
            </a:prstGeom>
            <a:solidFill>
              <a:srgbClr val="0092C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504" name="Google Shape;504;p46"/>
            <p:cNvSpPr txBox="1"/>
            <p:nvPr/>
          </p:nvSpPr>
          <p:spPr>
            <a:xfrm>
              <a:off x="6636511" y="3817351"/>
              <a:ext cx="7053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b="1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5" name="Google Shape;505;p46"/>
          <p:cNvGrpSpPr/>
          <p:nvPr/>
        </p:nvGrpSpPr>
        <p:grpSpPr>
          <a:xfrm>
            <a:off x="3815545" y="5241914"/>
            <a:ext cx="137160" cy="153888"/>
            <a:chOff x="6603197" y="3817351"/>
            <a:chExt cx="137160" cy="153888"/>
          </a:xfrm>
        </p:grpSpPr>
        <p:sp>
          <p:nvSpPr>
            <p:cNvPr id="506" name="Google Shape;506;p46"/>
            <p:cNvSpPr/>
            <p:nvPr/>
          </p:nvSpPr>
          <p:spPr>
            <a:xfrm>
              <a:off x="6603197" y="3825715"/>
              <a:ext cx="137160" cy="137160"/>
            </a:xfrm>
            <a:prstGeom prst="ellipse">
              <a:avLst/>
            </a:prstGeom>
            <a:solidFill>
              <a:srgbClr val="0092C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507" name="Google Shape;507;p46"/>
            <p:cNvSpPr txBox="1"/>
            <p:nvPr/>
          </p:nvSpPr>
          <p:spPr>
            <a:xfrm>
              <a:off x="6636511" y="3817351"/>
              <a:ext cx="7053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b="1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8" name="Google Shape;508;p46"/>
          <p:cNvGrpSpPr/>
          <p:nvPr/>
        </p:nvGrpSpPr>
        <p:grpSpPr>
          <a:xfrm>
            <a:off x="1484300" y="5353835"/>
            <a:ext cx="137160" cy="153888"/>
            <a:chOff x="6603197" y="3817351"/>
            <a:chExt cx="137160" cy="153888"/>
          </a:xfrm>
        </p:grpSpPr>
        <p:sp>
          <p:nvSpPr>
            <p:cNvPr id="509" name="Google Shape;509;p46"/>
            <p:cNvSpPr/>
            <p:nvPr/>
          </p:nvSpPr>
          <p:spPr>
            <a:xfrm>
              <a:off x="6603197" y="3825715"/>
              <a:ext cx="137160" cy="137160"/>
            </a:xfrm>
            <a:prstGeom prst="ellipse">
              <a:avLst/>
            </a:prstGeom>
            <a:solidFill>
              <a:srgbClr val="0092C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510" name="Google Shape;510;p46"/>
            <p:cNvSpPr txBox="1"/>
            <p:nvPr/>
          </p:nvSpPr>
          <p:spPr>
            <a:xfrm>
              <a:off x="6636511" y="3817351"/>
              <a:ext cx="7053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b="1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7"/>
          <p:cNvSpPr txBox="1"/>
          <p:nvPr>
            <p:ph type="title"/>
          </p:nvPr>
        </p:nvSpPr>
        <p:spPr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10.3: After pyruvate is oxidized, the citric acid cycle completes the energy-yielding oxidation of organic molecules</a:t>
            </a:r>
            <a:endParaRPr/>
          </a:p>
        </p:txBody>
      </p:sp>
      <p:sp>
        <p:nvSpPr>
          <p:cNvPr id="517" name="Google Shape;517;p47"/>
          <p:cNvSpPr txBox="1"/>
          <p:nvPr>
            <p:ph idx="1" type="body"/>
          </p:nvPr>
        </p:nvSpPr>
        <p:spPr>
          <a:xfrm>
            <a:off x="152400" y="1752600"/>
            <a:ext cx="8839199" cy="4737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presence of 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pyruvate enters a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mitochondrion (in eukaryotic cells), where the oxidation of glucose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completed</a:t>
            </a:r>
            <a:endParaRPr/>
          </a:p>
        </p:txBody>
      </p:sp>
      <p:sp>
        <p:nvSpPr>
          <p:cNvPr id="518" name="Google Shape;518;p4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47"/>
          <p:cNvSpPr txBox="1"/>
          <p:nvPr/>
        </p:nvSpPr>
        <p:spPr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8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Oxidation of Pyruvate to Acetyl CoA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4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Before the citric acid cycle can begin, pyruvate must be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converted to acetyl coenzyme A (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acetyl CoA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links glycolysis to the citric acid cycle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step is carried out by a multienzyme complex that catalyzes three reactions</a:t>
            </a:r>
            <a:endParaRPr/>
          </a:p>
          <a:p>
            <a:pPr indent="-514350" lvl="1" marL="971550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Times New Roman"/>
              <a:buAutoNum type="arabicPeriod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Oxidation of pyruvate and release of CO</a:t>
            </a:r>
            <a:r>
              <a:rPr b="0" baseline="-2500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-514350" lvl="1" marL="971550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Times New Roman"/>
              <a:buAutoNum type="arabicPeriod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Reduction of NAD</a:t>
            </a:r>
            <a:r>
              <a:rPr b="0" baseline="30000" i="0" lang="en-US" sz="2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to NADH</a:t>
            </a:r>
            <a:endParaRPr/>
          </a:p>
          <a:p>
            <a:pPr indent="-514350" lvl="1" marL="971550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Times New Roman"/>
              <a:buAutoNum type="arabicPeriod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Combination of the remaining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two-carbon fragment and coenzyme A to form acetyl CoA</a:t>
            </a:r>
            <a:endParaRPr/>
          </a:p>
          <a:p>
            <a:pPr indent="-1183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48"/>
          <p:cNvSpPr txBox="1"/>
          <p:nvPr/>
        </p:nvSpPr>
        <p:spPr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4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49"/>
          <p:cNvPicPr preferRelativeResize="0"/>
          <p:nvPr/>
        </p:nvPicPr>
        <p:blipFill rotWithShape="1">
          <a:blip r:embed="rId3">
            <a:alphaModFix/>
          </a:blip>
          <a:srcRect b="3086" l="0" r="0" t="0"/>
          <a:stretch/>
        </p:blipFill>
        <p:spPr>
          <a:xfrm>
            <a:off x="298704" y="1036320"/>
            <a:ext cx="8546592" cy="478536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49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10.UN07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49"/>
          <p:cNvSpPr txBox="1"/>
          <p:nvPr/>
        </p:nvSpPr>
        <p:spPr>
          <a:xfrm>
            <a:off x="568177" y="2999295"/>
            <a:ext cx="144526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GLYCOLYSIS</a:t>
            </a:r>
            <a:endParaRPr/>
          </a:p>
        </p:txBody>
      </p:sp>
      <p:sp>
        <p:nvSpPr>
          <p:cNvPr id="536" name="Google Shape;536;p49"/>
          <p:cNvSpPr txBox="1"/>
          <p:nvPr/>
        </p:nvSpPr>
        <p:spPr>
          <a:xfrm>
            <a:off x="2665565" y="2882613"/>
            <a:ext cx="1286634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PYRUVATE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OXIDATION</a:t>
            </a:r>
            <a:endParaRPr/>
          </a:p>
        </p:txBody>
      </p:sp>
      <p:sp>
        <p:nvSpPr>
          <p:cNvPr id="537" name="Google Shape;537;p49"/>
          <p:cNvSpPr txBox="1"/>
          <p:nvPr/>
        </p:nvSpPr>
        <p:spPr>
          <a:xfrm>
            <a:off x="4622733" y="2758778"/>
            <a:ext cx="78226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CITRIC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ACID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CYCLE</a:t>
            </a:r>
            <a:endParaRPr/>
          </a:p>
        </p:txBody>
      </p:sp>
      <p:sp>
        <p:nvSpPr>
          <p:cNvPr id="538" name="Google Shape;538;p49"/>
          <p:cNvSpPr txBox="1"/>
          <p:nvPr/>
        </p:nvSpPr>
        <p:spPr>
          <a:xfrm>
            <a:off x="6071081" y="2751627"/>
            <a:ext cx="168417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OXIDATIVE 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PHOSPHORYL-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ATION</a:t>
            </a:r>
            <a:endParaRPr/>
          </a:p>
        </p:txBody>
      </p:sp>
      <p:sp>
        <p:nvSpPr>
          <p:cNvPr id="539" name="Google Shape;539;p49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50"/>
          <p:cNvPicPr preferRelativeResize="0"/>
          <p:nvPr/>
        </p:nvPicPr>
        <p:blipFill rotWithShape="1">
          <a:blip r:embed="rId3">
            <a:alphaModFix/>
          </a:blip>
          <a:srcRect b="3063" l="0" r="0" t="0"/>
          <a:stretch/>
        </p:blipFill>
        <p:spPr>
          <a:xfrm>
            <a:off x="298704" y="1018032"/>
            <a:ext cx="8546592" cy="4821936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5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10.10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50"/>
          <p:cNvSpPr txBox="1"/>
          <p:nvPr/>
        </p:nvSpPr>
        <p:spPr>
          <a:xfrm>
            <a:off x="857250" y="1652588"/>
            <a:ext cx="135909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CYTOSOL</a:t>
            </a:r>
            <a:endParaRPr/>
          </a:p>
        </p:txBody>
      </p:sp>
      <p:sp>
        <p:nvSpPr>
          <p:cNvPr id="547" name="Google Shape;547;p50"/>
          <p:cNvSpPr txBox="1"/>
          <p:nvPr/>
        </p:nvSpPr>
        <p:spPr>
          <a:xfrm>
            <a:off x="3773488" y="4424363"/>
            <a:ext cx="70852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</a:t>
            </a:r>
            <a:r>
              <a:rPr b="1" baseline="30000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8" name="Google Shape;548;p50"/>
          <p:cNvSpPr txBox="1"/>
          <p:nvPr/>
        </p:nvSpPr>
        <p:spPr>
          <a:xfrm>
            <a:off x="3832056" y="2277369"/>
            <a:ext cx="5273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1" baseline="-25000"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549" name="Google Shape;549;p50"/>
          <p:cNvSpPr txBox="1"/>
          <p:nvPr/>
        </p:nvSpPr>
        <p:spPr>
          <a:xfrm>
            <a:off x="5799138" y="1452563"/>
            <a:ext cx="244111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MITOCHONDRION</a:t>
            </a:r>
            <a:endParaRPr/>
          </a:p>
        </p:txBody>
      </p:sp>
      <p:sp>
        <p:nvSpPr>
          <p:cNvPr id="550" name="Google Shape;550;p50"/>
          <p:cNvSpPr txBox="1"/>
          <p:nvPr/>
        </p:nvSpPr>
        <p:spPr>
          <a:xfrm>
            <a:off x="4791075" y="2070100"/>
            <a:ext cx="16839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Coenzyme A</a:t>
            </a:r>
            <a:endParaRPr/>
          </a:p>
        </p:txBody>
      </p:sp>
      <p:sp>
        <p:nvSpPr>
          <p:cNvPr id="551" name="Google Shape;551;p50"/>
          <p:cNvSpPr txBox="1"/>
          <p:nvPr/>
        </p:nvSpPr>
        <p:spPr>
          <a:xfrm>
            <a:off x="4955413" y="4407395"/>
            <a:ext cx="8143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NADH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50"/>
          <p:cNvSpPr txBox="1"/>
          <p:nvPr/>
        </p:nvSpPr>
        <p:spPr>
          <a:xfrm>
            <a:off x="7232650" y="4400550"/>
            <a:ext cx="15068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Acetyl CoA</a:t>
            </a:r>
            <a:endParaRPr/>
          </a:p>
        </p:txBody>
      </p:sp>
      <p:sp>
        <p:nvSpPr>
          <p:cNvPr id="553" name="Google Shape;553;p50"/>
          <p:cNvSpPr txBox="1"/>
          <p:nvPr/>
        </p:nvSpPr>
        <p:spPr>
          <a:xfrm>
            <a:off x="419100" y="4668838"/>
            <a:ext cx="119263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Pyruvate</a:t>
            </a:r>
            <a:endParaRPr/>
          </a:p>
        </p:txBody>
      </p:sp>
      <p:sp>
        <p:nvSpPr>
          <p:cNvPr id="554" name="Google Shape;554;p50"/>
          <p:cNvSpPr txBox="1"/>
          <p:nvPr/>
        </p:nvSpPr>
        <p:spPr>
          <a:xfrm>
            <a:off x="419100" y="5245100"/>
            <a:ext cx="234083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 protein</a:t>
            </a:r>
            <a:endParaRPr/>
          </a:p>
        </p:txBody>
      </p:sp>
      <p:sp>
        <p:nvSpPr>
          <p:cNvPr id="555" name="Google Shape;555;p50"/>
          <p:cNvSpPr txBox="1"/>
          <p:nvPr/>
        </p:nvSpPr>
        <p:spPr>
          <a:xfrm>
            <a:off x="6035993" y="4435314"/>
            <a:ext cx="5402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</a:t>
            </a:r>
            <a:r>
              <a:rPr b="1" baseline="30000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6" name="Google Shape;556;p50"/>
          <p:cNvSpPr/>
          <p:nvPr/>
        </p:nvSpPr>
        <p:spPr>
          <a:xfrm>
            <a:off x="2786063" y="3733800"/>
            <a:ext cx="333375" cy="1543050"/>
          </a:xfrm>
          <a:custGeom>
            <a:rect b="b" l="l" r="r" t="t"/>
            <a:pathLst>
              <a:path extrusionOk="0" h="1543050" w="333375">
                <a:moveTo>
                  <a:pt x="0" y="1543050"/>
                </a:moveTo>
                <a:lnTo>
                  <a:pt x="333375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557" name="Google Shape;557;p50"/>
          <p:cNvGrpSpPr/>
          <p:nvPr/>
        </p:nvGrpSpPr>
        <p:grpSpPr>
          <a:xfrm>
            <a:off x="3443288" y="2719380"/>
            <a:ext cx="347472" cy="347472"/>
            <a:chOff x="3443288" y="2719380"/>
            <a:chExt cx="347472" cy="347472"/>
          </a:xfrm>
        </p:grpSpPr>
        <p:sp>
          <p:nvSpPr>
            <p:cNvPr id="558" name="Google Shape;558;p50"/>
            <p:cNvSpPr/>
            <p:nvPr/>
          </p:nvSpPr>
          <p:spPr>
            <a:xfrm>
              <a:off x="3443288" y="2719380"/>
              <a:ext cx="347472" cy="347472"/>
            </a:xfrm>
            <a:prstGeom prst="ellipse">
              <a:avLst/>
            </a:prstGeom>
            <a:solidFill>
              <a:srgbClr val="0092C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559" name="Google Shape;559;p50"/>
            <p:cNvSpPr txBox="1"/>
            <p:nvPr/>
          </p:nvSpPr>
          <p:spPr>
            <a:xfrm>
              <a:off x="3538477" y="2739228"/>
              <a:ext cx="15709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90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560" name="Google Shape;560;p50"/>
          <p:cNvGrpSpPr/>
          <p:nvPr/>
        </p:nvGrpSpPr>
        <p:grpSpPr>
          <a:xfrm>
            <a:off x="4612006" y="3803801"/>
            <a:ext cx="347472" cy="347472"/>
            <a:chOff x="3443288" y="2719380"/>
            <a:chExt cx="347472" cy="347472"/>
          </a:xfrm>
        </p:grpSpPr>
        <p:sp>
          <p:nvSpPr>
            <p:cNvPr id="561" name="Google Shape;561;p50"/>
            <p:cNvSpPr/>
            <p:nvPr/>
          </p:nvSpPr>
          <p:spPr>
            <a:xfrm>
              <a:off x="3443288" y="2719380"/>
              <a:ext cx="347472" cy="347472"/>
            </a:xfrm>
            <a:prstGeom prst="ellipse">
              <a:avLst/>
            </a:prstGeom>
            <a:solidFill>
              <a:srgbClr val="0092C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562" name="Google Shape;562;p50"/>
            <p:cNvSpPr txBox="1"/>
            <p:nvPr/>
          </p:nvSpPr>
          <p:spPr>
            <a:xfrm>
              <a:off x="3538477" y="2739228"/>
              <a:ext cx="15709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90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3" name="Google Shape;563;p50"/>
          <p:cNvGrpSpPr/>
          <p:nvPr/>
        </p:nvGrpSpPr>
        <p:grpSpPr>
          <a:xfrm>
            <a:off x="5907406" y="2724301"/>
            <a:ext cx="347472" cy="347472"/>
            <a:chOff x="3443288" y="2719380"/>
            <a:chExt cx="347472" cy="347472"/>
          </a:xfrm>
        </p:grpSpPr>
        <p:sp>
          <p:nvSpPr>
            <p:cNvPr id="564" name="Google Shape;564;p50"/>
            <p:cNvSpPr/>
            <p:nvPr/>
          </p:nvSpPr>
          <p:spPr>
            <a:xfrm>
              <a:off x="3443288" y="2719380"/>
              <a:ext cx="347472" cy="347472"/>
            </a:xfrm>
            <a:prstGeom prst="ellipse">
              <a:avLst/>
            </a:prstGeom>
            <a:solidFill>
              <a:srgbClr val="0092C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565" name="Google Shape;565;p50"/>
            <p:cNvSpPr txBox="1"/>
            <p:nvPr/>
          </p:nvSpPr>
          <p:spPr>
            <a:xfrm>
              <a:off x="3538477" y="2739228"/>
              <a:ext cx="15709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90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6" name="Google Shape;566;p50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50"/>
          <p:cNvSpPr txBox="1"/>
          <p:nvPr/>
        </p:nvSpPr>
        <p:spPr>
          <a:xfrm>
            <a:off x="1865376" y="122531"/>
            <a:ext cx="541324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Oxidation of pyruvate to acetyl CoA, the step before the citric acid cycle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51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Citric Acid Cycle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5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citric acid cycle, also called the Krebs cycle, completes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breakdown of pyruvate to CO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cycle oxidizes organic fuel derived from pyruvate, generating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 ATP, 3 NADH, and 1 FADH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turn</a:t>
            </a:r>
            <a:endParaRPr/>
          </a:p>
        </p:txBody>
      </p:sp>
      <p:sp>
        <p:nvSpPr>
          <p:cNvPr id="575" name="Google Shape;575;p51"/>
          <p:cNvSpPr txBox="1"/>
          <p:nvPr/>
        </p:nvSpPr>
        <p:spPr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5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flows into an ecosystem as sunlight and leaves as heat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chemical elements essential to life are recycled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Photosynthesis generates 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organic molecules, which are used in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cellular respiration(呼吸作用)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Cells use chemical energy stored in organic molecules to generate ATP, which powers work</a:t>
            </a:r>
            <a:endParaRPr/>
          </a:p>
        </p:txBody>
      </p:sp>
      <p:sp>
        <p:nvSpPr>
          <p:cNvPr id="74" name="Google Shape;74;p1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5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citric acid cycle has eight steps, each catalyzed by a specific enzyme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acetyl group of acetyl CoA joins the cycle by combining with oxaloacetate (草醯乙酸), forming citrate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next seven steps decompose the citrate back to oxaloacetate, making the process a cycle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NADH and FADH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produced by the cycle relay electrons extracted from food to the electron transport chain</a:t>
            </a:r>
            <a:endParaRPr/>
          </a:p>
        </p:txBody>
      </p:sp>
      <p:sp>
        <p:nvSpPr>
          <p:cNvPr id="583" name="Google Shape;583;p5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52"/>
          <p:cNvSpPr txBox="1"/>
          <p:nvPr/>
        </p:nvSpPr>
        <p:spPr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Google Shape;589;p53"/>
          <p:cNvPicPr preferRelativeResize="0"/>
          <p:nvPr/>
        </p:nvPicPr>
        <p:blipFill rotWithShape="1">
          <a:blip r:embed="rId3">
            <a:alphaModFix/>
          </a:blip>
          <a:srcRect b="3008" l="0" r="0" t="0"/>
          <a:stretch/>
        </p:blipFill>
        <p:spPr>
          <a:xfrm>
            <a:off x="298704" y="972312"/>
            <a:ext cx="8546592" cy="4913376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53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10.UN08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53"/>
          <p:cNvSpPr txBox="1"/>
          <p:nvPr/>
        </p:nvSpPr>
        <p:spPr>
          <a:xfrm>
            <a:off x="4918876" y="5054783"/>
            <a:ext cx="469231" cy="276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592" name="Google Shape;592;p53"/>
          <p:cNvSpPr txBox="1"/>
          <p:nvPr/>
        </p:nvSpPr>
        <p:spPr>
          <a:xfrm>
            <a:off x="585639" y="3023105"/>
            <a:ext cx="1522981" cy="276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GLYCOLYSIS</a:t>
            </a:r>
            <a:endParaRPr/>
          </a:p>
        </p:txBody>
      </p:sp>
      <p:sp>
        <p:nvSpPr>
          <p:cNvPr id="593" name="Google Shape;593;p53"/>
          <p:cNvSpPr txBox="1"/>
          <p:nvPr/>
        </p:nvSpPr>
        <p:spPr>
          <a:xfrm>
            <a:off x="2666967" y="2908802"/>
            <a:ext cx="1356846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PYRUVATE</a:t>
            </a:r>
            <a:endParaRPr/>
          </a:p>
          <a:p>
            <a:pPr indent="0" lvl="0" marL="0" marR="0" rtl="0" algn="ctr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OXIDATION</a:t>
            </a:r>
            <a:endParaRPr/>
          </a:p>
        </p:txBody>
      </p:sp>
      <p:sp>
        <p:nvSpPr>
          <p:cNvPr id="594" name="Google Shape;594;p53"/>
          <p:cNvSpPr txBox="1"/>
          <p:nvPr/>
        </p:nvSpPr>
        <p:spPr>
          <a:xfrm>
            <a:off x="4711413" y="2773064"/>
            <a:ext cx="825547" cy="8079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CITRIC</a:t>
            </a:r>
            <a:endParaRPr/>
          </a:p>
          <a:p>
            <a:pPr indent="0" lvl="0" marL="0" marR="0" rtl="0" algn="ctr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ACID</a:t>
            </a:r>
            <a:endParaRPr/>
          </a:p>
          <a:p>
            <a:pPr indent="0" lvl="0" marL="0" marR="0" rtl="0" algn="ctr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CYCLE</a:t>
            </a:r>
            <a:endParaRPr/>
          </a:p>
        </p:txBody>
      </p:sp>
      <p:sp>
        <p:nvSpPr>
          <p:cNvPr id="595" name="Google Shape;595;p53"/>
          <p:cNvSpPr txBox="1"/>
          <p:nvPr/>
        </p:nvSpPr>
        <p:spPr>
          <a:xfrm>
            <a:off x="6323236" y="2773054"/>
            <a:ext cx="1776704" cy="8079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OXIDATIVE </a:t>
            </a:r>
            <a:endParaRPr/>
          </a:p>
          <a:p>
            <a:pPr indent="0" lvl="0" marL="0" marR="0" rtl="0" algn="ctr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PHOSPHORYL-</a:t>
            </a:r>
            <a:endParaRPr/>
          </a:p>
          <a:p>
            <a:pPr indent="0" lvl="0" marL="0" marR="0" rtl="0" algn="ctr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ATION</a:t>
            </a:r>
            <a:endParaRPr/>
          </a:p>
        </p:txBody>
      </p:sp>
      <p:sp>
        <p:nvSpPr>
          <p:cNvPr id="596" name="Google Shape;596;p53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54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2429256" y="213360"/>
            <a:ext cx="4285488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5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10.11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54"/>
          <p:cNvSpPr txBox="1"/>
          <p:nvPr/>
        </p:nvSpPr>
        <p:spPr>
          <a:xfrm>
            <a:off x="2926559" y="281776"/>
            <a:ext cx="1986185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PYRUVATE OXIDATION</a:t>
            </a:r>
            <a:endParaRPr/>
          </a:p>
        </p:txBody>
      </p:sp>
      <p:sp>
        <p:nvSpPr>
          <p:cNvPr id="604" name="Google Shape;604;p54"/>
          <p:cNvSpPr txBox="1"/>
          <p:nvPr/>
        </p:nvSpPr>
        <p:spPr>
          <a:xfrm>
            <a:off x="2501109" y="524664"/>
            <a:ext cx="2136803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Pyruvate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(from glycolysis,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molecules per glucose)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54"/>
          <p:cNvSpPr txBox="1"/>
          <p:nvPr/>
        </p:nvSpPr>
        <p:spPr>
          <a:xfrm>
            <a:off x="4826193" y="1475111"/>
            <a:ext cx="288541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1" baseline="-25000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06" name="Google Shape;606;p54"/>
          <p:cNvSpPr txBox="1"/>
          <p:nvPr/>
        </p:nvSpPr>
        <p:spPr>
          <a:xfrm>
            <a:off x="4852196" y="1812127"/>
            <a:ext cx="315792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CoA</a:t>
            </a:r>
            <a:endParaRPr/>
          </a:p>
        </p:txBody>
      </p:sp>
      <p:sp>
        <p:nvSpPr>
          <p:cNvPr id="607" name="Google Shape;607;p54"/>
          <p:cNvSpPr txBox="1"/>
          <p:nvPr/>
        </p:nvSpPr>
        <p:spPr>
          <a:xfrm>
            <a:off x="3238742" y="2058119"/>
            <a:ext cx="442429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NADH</a:t>
            </a:r>
            <a:endParaRPr/>
          </a:p>
        </p:txBody>
      </p:sp>
      <p:sp>
        <p:nvSpPr>
          <p:cNvPr id="608" name="Google Shape;608;p54"/>
          <p:cNvSpPr txBox="1"/>
          <p:nvPr/>
        </p:nvSpPr>
        <p:spPr>
          <a:xfrm>
            <a:off x="3304384" y="2297110"/>
            <a:ext cx="299762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</a:t>
            </a:r>
            <a:r>
              <a:rPr b="1" baseline="30000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54"/>
          <p:cNvSpPr txBox="1"/>
          <p:nvPr/>
        </p:nvSpPr>
        <p:spPr>
          <a:xfrm>
            <a:off x="3385346" y="1632740"/>
            <a:ext cx="391133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</a:t>
            </a:r>
            <a:r>
              <a:rPr b="1" baseline="30000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0" name="Google Shape;610;p54"/>
          <p:cNvSpPr txBox="1"/>
          <p:nvPr/>
        </p:nvSpPr>
        <p:spPr>
          <a:xfrm>
            <a:off x="3883821" y="2304252"/>
            <a:ext cx="955390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Acetyl CoA</a:t>
            </a:r>
            <a:endParaRPr/>
          </a:p>
        </p:txBody>
      </p:sp>
      <p:sp>
        <p:nvSpPr>
          <p:cNvPr id="611" name="Google Shape;611;p54"/>
          <p:cNvSpPr txBox="1"/>
          <p:nvPr/>
        </p:nvSpPr>
        <p:spPr>
          <a:xfrm>
            <a:off x="4488658" y="2536821"/>
            <a:ext cx="315792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CoA</a:t>
            </a:r>
            <a:endParaRPr/>
          </a:p>
        </p:txBody>
      </p:sp>
      <p:sp>
        <p:nvSpPr>
          <p:cNvPr id="612" name="Google Shape;612;p54"/>
          <p:cNvSpPr txBox="1"/>
          <p:nvPr/>
        </p:nvSpPr>
        <p:spPr>
          <a:xfrm>
            <a:off x="3367330" y="2909415"/>
            <a:ext cx="442429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NADH</a:t>
            </a:r>
            <a:endParaRPr/>
          </a:p>
        </p:txBody>
      </p:sp>
      <p:sp>
        <p:nvSpPr>
          <p:cNvPr id="613" name="Google Shape;613;p54"/>
          <p:cNvSpPr txBox="1"/>
          <p:nvPr/>
        </p:nvSpPr>
        <p:spPr>
          <a:xfrm>
            <a:off x="3310734" y="3577427"/>
            <a:ext cx="391133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</a:t>
            </a:r>
            <a:r>
              <a:rPr b="1" baseline="30000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4" name="Google Shape;614;p54"/>
          <p:cNvSpPr txBox="1"/>
          <p:nvPr/>
        </p:nvSpPr>
        <p:spPr>
          <a:xfrm>
            <a:off x="4941889" y="3128165"/>
            <a:ext cx="315792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CoA</a:t>
            </a:r>
            <a:endParaRPr/>
          </a:p>
        </p:txBody>
      </p:sp>
      <p:sp>
        <p:nvSpPr>
          <p:cNvPr id="615" name="Google Shape;615;p54"/>
          <p:cNvSpPr txBox="1"/>
          <p:nvPr/>
        </p:nvSpPr>
        <p:spPr>
          <a:xfrm>
            <a:off x="4398172" y="4244970"/>
            <a:ext cx="60914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CITRIC</a:t>
            </a:r>
            <a:endParaRPr/>
          </a:p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ACID</a:t>
            </a:r>
            <a:endParaRPr/>
          </a:p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CYCLE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54"/>
          <p:cNvSpPr txBox="1"/>
          <p:nvPr/>
        </p:nvSpPr>
        <p:spPr>
          <a:xfrm>
            <a:off x="2843515" y="4977532"/>
            <a:ext cx="475643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FADH</a:t>
            </a:r>
            <a:r>
              <a:rPr b="1" baseline="-2500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17" name="Google Shape;617;p54"/>
          <p:cNvSpPr txBox="1"/>
          <p:nvPr/>
        </p:nvSpPr>
        <p:spPr>
          <a:xfrm>
            <a:off x="3107533" y="5415752"/>
            <a:ext cx="307328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FAD</a:t>
            </a:r>
            <a:endParaRPr/>
          </a:p>
        </p:txBody>
      </p:sp>
      <p:sp>
        <p:nvSpPr>
          <p:cNvPr id="618" name="Google Shape;618;p54"/>
          <p:cNvSpPr txBox="1"/>
          <p:nvPr/>
        </p:nvSpPr>
        <p:spPr>
          <a:xfrm>
            <a:off x="4722815" y="5892796"/>
            <a:ext cx="683777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ADP </a:t>
            </a:r>
            <a:r>
              <a:rPr b="1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 </a:t>
            </a:r>
            <a:r>
              <a:rPr b="1" baseline="-2500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sp>
        <p:nvSpPr>
          <p:cNvPr id="619" name="Google Shape;619;p54"/>
          <p:cNvSpPr txBox="1"/>
          <p:nvPr/>
        </p:nvSpPr>
        <p:spPr>
          <a:xfrm>
            <a:off x="4204495" y="6223790"/>
            <a:ext cx="296363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620" name="Google Shape;620;p54"/>
          <p:cNvSpPr txBox="1"/>
          <p:nvPr/>
        </p:nvSpPr>
        <p:spPr>
          <a:xfrm>
            <a:off x="6144421" y="4564852"/>
            <a:ext cx="84960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54"/>
          <p:cNvSpPr txBox="1"/>
          <p:nvPr/>
        </p:nvSpPr>
        <p:spPr>
          <a:xfrm>
            <a:off x="6146803" y="4983952"/>
            <a:ext cx="517770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NAD</a:t>
            </a:r>
            <a:r>
              <a:rPr b="1" baseline="30000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2" name="Google Shape;622;p54"/>
          <p:cNvSpPr txBox="1"/>
          <p:nvPr/>
        </p:nvSpPr>
        <p:spPr>
          <a:xfrm>
            <a:off x="6114101" y="5364485"/>
            <a:ext cx="442429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NADH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54"/>
          <p:cNvSpPr txBox="1"/>
          <p:nvPr/>
        </p:nvSpPr>
        <p:spPr>
          <a:xfrm>
            <a:off x="3412491" y="3139595"/>
            <a:ext cx="299762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</a:t>
            </a:r>
            <a:r>
              <a:rPr b="1" baseline="30000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54"/>
          <p:cNvSpPr txBox="1"/>
          <p:nvPr/>
        </p:nvSpPr>
        <p:spPr>
          <a:xfrm>
            <a:off x="6272661" y="4584154"/>
            <a:ext cx="288541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1" baseline="-25000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baseline="-25000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54"/>
          <p:cNvSpPr txBox="1"/>
          <p:nvPr/>
        </p:nvSpPr>
        <p:spPr>
          <a:xfrm>
            <a:off x="5953920" y="5376065"/>
            <a:ext cx="84960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54"/>
          <p:cNvSpPr txBox="1"/>
          <p:nvPr/>
        </p:nvSpPr>
        <p:spPr>
          <a:xfrm>
            <a:off x="6120457" y="5615618"/>
            <a:ext cx="428002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 H</a:t>
            </a:r>
            <a:r>
              <a:rPr b="1" baseline="30000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54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p55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728216" y="213360"/>
            <a:ext cx="5687568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55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10.12_8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55"/>
          <p:cNvSpPr txBox="1"/>
          <p:nvPr/>
        </p:nvSpPr>
        <p:spPr>
          <a:xfrm>
            <a:off x="3562564" y="916194"/>
            <a:ext cx="955390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Acetyl CoA</a:t>
            </a:r>
            <a:endParaRPr/>
          </a:p>
        </p:txBody>
      </p:sp>
      <p:sp>
        <p:nvSpPr>
          <p:cNvPr id="635" name="Google Shape;635;p55"/>
          <p:cNvSpPr txBox="1"/>
          <p:nvPr/>
        </p:nvSpPr>
        <p:spPr>
          <a:xfrm>
            <a:off x="4281702" y="1322595"/>
            <a:ext cx="336631" cy="115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CoA-SH</a:t>
            </a:r>
            <a:endParaRPr/>
          </a:p>
        </p:txBody>
      </p:sp>
      <p:sp>
        <p:nvSpPr>
          <p:cNvPr id="636" name="Google Shape;636;p55"/>
          <p:cNvSpPr txBox="1"/>
          <p:nvPr/>
        </p:nvSpPr>
        <p:spPr>
          <a:xfrm>
            <a:off x="2457252" y="1620885"/>
            <a:ext cx="442429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NADH</a:t>
            </a:r>
            <a:endParaRPr/>
          </a:p>
        </p:txBody>
      </p:sp>
      <p:sp>
        <p:nvSpPr>
          <p:cNvPr id="637" name="Google Shape;637;p55"/>
          <p:cNvSpPr txBox="1"/>
          <p:nvPr/>
        </p:nvSpPr>
        <p:spPr>
          <a:xfrm>
            <a:off x="2539421" y="1809959"/>
            <a:ext cx="290144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</a:t>
            </a:r>
            <a:r>
              <a:rPr b="1" baseline="30000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8" name="Google Shape;638;p55"/>
          <p:cNvSpPr txBox="1"/>
          <p:nvPr/>
        </p:nvSpPr>
        <p:spPr>
          <a:xfrm>
            <a:off x="2218746" y="2019507"/>
            <a:ext cx="381515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</a:t>
            </a:r>
            <a:r>
              <a:rPr b="1" baseline="30000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9" name="Google Shape;639;p55"/>
          <p:cNvSpPr txBox="1"/>
          <p:nvPr/>
        </p:nvSpPr>
        <p:spPr>
          <a:xfrm>
            <a:off x="5483440" y="1744870"/>
            <a:ext cx="288541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640" name="Google Shape;640;p55"/>
          <p:cNvSpPr txBox="1"/>
          <p:nvPr/>
        </p:nvSpPr>
        <p:spPr>
          <a:xfrm>
            <a:off x="3156959" y="2189369"/>
            <a:ext cx="1112484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Oxaloacetate</a:t>
            </a:r>
            <a:endParaRPr/>
          </a:p>
        </p:txBody>
      </p:sp>
      <p:sp>
        <p:nvSpPr>
          <p:cNvPr id="641" name="Google Shape;641;p55"/>
          <p:cNvSpPr txBox="1"/>
          <p:nvPr/>
        </p:nvSpPr>
        <p:spPr>
          <a:xfrm>
            <a:off x="2802946" y="2700544"/>
            <a:ext cx="556243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Malate</a:t>
            </a:r>
            <a:endParaRPr/>
          </a:p>
        </p:txBody>
      </p:sp>
      <p:sp>
        <p:nvSpPr>
          <p:cNvPr id="642" name="Google Shape;642;p55"/>
          <p:cNvSpPr txBox="1"/>
          <p:nvPr/>
        </p:nvSpPr>
        <p:spPr>
          <a:xfrm>
            <a:off x="4484109" y="2754521"/>
            <a:ext cx="567463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Citrate</a:t>
            </a:r>
            <a:endParaRPr/>
          </a:p>
        </p:txBody>
      </p:sp>
      <p:sp>
        <p:nvSpPr>
          <p:cNvPr id="643" name="Google Shape;643;p55"/>
          <p:cNvSpPr txBox="1"/>
          <p:nvPr/>
        </p:nvSpPr>
        <p:spPr>
          <a:xfrm>
            <a:off x="5641396" y="2891044"/>
            <a:ext cx="79508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Isocitrate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55"/>
          <p:cNvSpPr txBox="1"/>
          <p:nvPr/>
        </p:nvSpPr>
        <p:spPr>
          <a:xfrm>
            <a:off x="1752021" y="3560971"/>
            <a:ext cx="288541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645" name="Google Shape;645;p55"/>
          <p:cNvSpPr txBox="1"/>
          <p:nvPr/>
        </p:nvSpPr>
        <p:spPr>
          <a:xfrm>
            <a:off x="3765766" y="3182349"/>
            <a:ext cx="78226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CITRIC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ACID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CYCLE</a:t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55"/>
          <p:cNvSpPr txBox="1"/>
          <p:nvPr/>
        </p:nvSpPr>
        <p:spPr>
          <a:xfrm>
            <a:off x="2948202" y="3968956"/>
            <a:ext cx="806311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Fumarate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55"/>
          <p:cNvSpPr txBox="1"/>
          <p:nvPr/>
        </p:nvSpPr>
        <p:spPr>
          <a:xfrm>
            <a:off x="4972265" y="4062620"/>
            <a:ext cx="336631" cy="115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CoA-SH</a:t>
            </a:r>
            <a:endParaRPr/>
          </a:p>
        </p:txBody>
      </p:sp>
      <p:sp>
        <p:nvSpPr>
          <p:cNvPr id="648" name="Google Shape;648;p55"/>
          <p:cNvSpPr txBox="1"/>
          <p:nvPr/>
        </p:nvSpPr>
        <p:spPr>
          <a:xfrm>
            <a:off x="6247821" y="3040270"/>
            <a:ext cx="379912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</a:t>
            </a:r>
            <a:r>
              <a:rPr b="1" baseline="30000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9" name="Google Shape;649;p55"/>
          <p:cNvSpPr txBox="1"/>
          <p:nvPr/>
        </p:nvSpPr>
        <p:spPr>
          <a:xfrm>
            <a:off x="6326783" y="3228010"/>
            <a:ext cx="442429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NADH</a:t>
            </a:r>
            <a:endParaRPr/>
          </a:p>
        </p:txBody>
      </p:sp>
      <p:sp>
        <p:nvSpPr>
          <p:cNvPr id="650" name="Google Shape;650;p55"/>
          <p:cNvSpPr txBox="1"/>
          <p:nvPr/>
        </p:nvSpPr>
        <p:spPr>
          <a:xfrm>
            <a:off x="6341484" y="3419684"/>
            <a:ext cx="290144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</a:t>
            </a:r>
            <a:r>
              <a:rPr b="1" baseline="30000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1" name="Google Shape;651;p55"/>
          <p:cNvSpPr txBox="1"/>
          <p:nvPr/>
        </p:nvSpPr>
        <p:spPr>
          <a:xfrm>
            <a:off x="6215090" y="3686621"/>
            <a:ext cx="24045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92C8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52" name="Google Shape;652;p55"/>
          <p:cNvSpPr txBox="1"/>
          <p:nvPr/>
        </p:nvSpPr>
        <p:spPr>
          <a:xfrm>
            <a:off x="3758621" y="4635708"/>
            <a:ext cx="336631" cy="115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CoA-SH</a:t>
            </a:r>
            <a:endParaRPr/>
          </a:p>
        </p:txBody>
      </p:sp>
      <p:sp>
        <p:nvSpPr>
          <p:cNvPr id="653" name="Google Shape;653;p55"/>
          <p:cNvSpPr txBox="1"/>
          <p:nvPr/>
        </p:nvSpPr>
        <p:spPr>
          <a:xfrm>
            <a:off x="6055733" y="4218991"/>
            <a:ext cx="132247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-Ketoglutarate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55"/>
          <p:cNvSpPr txBox="1"/>
          <p:nvPr/>
        </p:nvSpPr>
        <p:spPr>
          <a:xfrm>
            <a:off x="2134221" y="4884818"/>
            <a:ext cx="475643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FADH</a:t>
            </a:r>
            <a:r>
              <a:rPr b="1" baseline="-2500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55" name="Google Shape;655;p55"/>
          <p:cNvSpPr txBox="1"/>
          <p:nvPr/>
        </p:nvSpPr>
        <p:spPr>
          <a:xfrm>
            <a:off x="2676739" y="5131007"/>
            <a:ext cx="307328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FAD</a:t>
            </a:r>
            <a:endParaRPr/>
          </a:p>
        </p:txBody>
      </p:sp>
      <p:sp>
        <p:nvSpPr>
          <p:cNvPr id="656" name="Google Shape;656;p55"/>
          <p:cNvSpPr txBox="1"/>
          <p:nvPr/>
        </p:nvSpPr>
        <p:spPr>
          <a:xfrm>
            <a:off x="5295321" y="4999246"/>
            <a:ext cx="379912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</a:t>
            </a:r>
            <a:r>
              <a:rPr b="1" baseline="30000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7" name="Google Shape;657;p55"/>
          <p:cNvSpPr txBox="1"/>
          <p:nvPr/>
        </p:nvSpPr>
        <p:spPr>
          <a:xfrm>
            <a:off x="5124254" y="5324590"/>
            <a:ext cx="442429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NADH</a:t>
            </a:r>
            <a:endParaRPr/>
          </a:p>
        </p:txBody>
      </p:sp>
      <p:sp>
        <p:nvSpPr>
          <p:cNvPr id="658" name="Google Shape;658;p55"/>
          <p:cNvSpPr txBox="1"/>
          <p:nvPr/>
        </p:nvSpPr>
        <p:spPr>
          <a:xfrm>
            <a:off x="5181021" y="5507246"/>
            <a:ext cx="290144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</a:t>
            </a:r>
            <a:r>
              <a:rPr b="1" baseline="30000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9" name="Google Shape;659;p55"/>
          <p:cNvSpPr txBox="1"/>
          <p:nvPr/>
        </p:nvSpPr>
        <p:spPr>
          <a:xfrm>
            <a:off x="5888858" y="4922488"/>
            <a:ext cx="24045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92C8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60" name="Google Shape;660;p55"/>
          <p:cNvSpPr txBox="1"/>
          <p:nvPr/>
        </p:nvSpPr>
        <p:spPr>
          <a:xfrm>
            <a:off x="2803740" y="5370719"/>
            <a:ext cx="844783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Succinate</a:t>
            </a:r>
            <a:endParaRPr/>
          </a:p>
        </p:txBody>
      </p:sp>
      <p:sp>
        <p:nvSpPr>
          <p:cNvPr id="661" name="Google Shape;661;p55"/>
          <p:cNvSpPr txBox="1"/>
          <p:nvPr/>
        </p:nvSpPr>
        <p:spPr>
          <a:xfrm>
            <a:off x="3406990" y="5952538"/>
            <a:ext cx="323807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ADP</a:t>
            </a:r>
            <a:endParaRPr/>
          </a:p>
        </p:txBody>
      </p:sp>
      <p:sp>
        <p:nvSpPr>
          <p:cNvPr id="662" name="Google Shape;662;p55"/>
          <p:cNvSpPr txBox="1"/>
          <p:nvPr/>
        </p:nvSpPr>
        <p:spPr>
          <a:xfrm>
            <a:off x="3664164" y="6292263"/>
            <a:ext cx="296363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663" name="Google Shape;663;p55"/>
          <p:cNvSpPr txBox="1"/>
          <p:nvPr/>
        </p:nvSpPr>
        <p:spPr>
          <a:xfrm>
            <a:off x="3553834" y="5600113"/>
            <a:ext cx="317395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GTP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55"/>
          <p:cNvSpPr txBox="1"/>
          <p:nvPr/>
        </p:nvSpPr>
        <p:spPr>
          <a:xfrm>
            <a:off x="4306328" y="5595372"/>
            <a:ext cx="735779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Succinyl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CoA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55"/>
          <p:cNvSpPr txBox="1"/>
          <p:nvPr/>
        </p:nvSpPr>
        <p:spPr>
          <a:xfrm>
            <a:off x="3901497" y="5590591"/>
            <a:ext cx="333425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GDP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6" name="Google Shape;666;p55"/>
          <p:cNvGrpSpPr/>
          <p:nvPr/>
        </p:nvGrpSpPr>
        <p:grpSpPr>
          <a:xfrm>
            <a:off x="4093368" y="1800222"/>
            <a:ext cx="210312" cy="210312"/>
            <a:chOff x="4093368" y="1800222"/>
            <a:chExt cx="210312" cy="210312"/>
          </a:xfrm>
        </p:grpSpPr>
        <p:sp>
          <p:nvSpPr>
            <p:cNvPr id="667" name="Google Shape;667;p55"/>
            <p:cNvSpPr/>
            <p:nvPr/>
          </p:nvSpPr>
          <p:spPr>
            <a:xfrm>
              <a:off x="4093368" y="1800222"/>
              <a:ext cx="210312" cy="210312"/>
            </a:xfrm>
            <a:prstGeom prst="ellipse">
              <a:avLst/>
            </a:prstGeom>
            <a:solidFill>
              <a:srgbClr val="0092C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668" name="Google Shape;668;p55"/>
            <p:cNvSpPr txBox="1"/>
            <p:nvPr/>
          </p:nvSpPr>
          <p:spPr>
            <a:xfrm>
              <a:off x="4148831" y="1802786"/>
              <a:ext cx="99386" cy="205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669" name="Google Shape;669;p55"/>
          <p:cNvGrpSpPr/>
          <p:nvPr/>
        </p:nvGrpSpPr>
        <p:grpSpPr>
          <a:xfrm>
            <a:off x="5204618" y="2301872"/>
            <a:ext cx="210312" cy="210312"/>
            <a:chOff x="4093368" y="1800222"/>
            <a:chExt cx="210312" cy="210312"/>
          </a:xfrm>
        </p:grpSpPr>
        <p:sp>
          <p:nvSpPr>
            <p:cNvPr id="670" name="Google Shape;670;p55"/>
            <p:cNvSpPr/>
            <p:nvPr/>
          </p:nvSpPr>
          <p:spPr>
            <a:xfrm>
              <a:off x="4093368" y="1800222"/>
              <a:ext cx="210312" cy="210312"/>
            </a:xfrm>
            <a:prstGeom prst="ellipse">
              <a:avLst/>
            </a:prstGeom>
            <a:solidFill>
              <a:srgbClr val="0092C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671" name="Google Shape;671;p55"/>
            <p:cNvSpPr txBox="1"/>
            <p:nvPr/>
          </p:nvSpPr>
          <p:spPr>
            <a:xfrm>
              <a:off x="4148831" y="1802786"/>
              <a:ext cx="99386" cy="205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2" name="Google Shape;672;p55"/>
          <p:cNvGrpSpPr/>
          <p:nvPr/>
        </p:nvGrpSpPr>
        <p:grpSpPr>
          <a:xfrm>
            <a:off x="5653089" y="3305172"/>
            <a:ext cx="210312" cy="210312"/>
            <a:chOff x="4093368" y="1800222"/>
            <a:chExt cx="210312" cy="210312"/>
          </a:xfrm>
        </p:grpSpPr>
        <p:sp>
          <p:nvSpPr>
            <p:cNvPr id="673" name="Google Shape;673;p55"/>
            <p:cNvSpPr/>
            <p:nvPr/>
          </p:nvSpPr>
          <p:spPr>
            <a:xfrm>
              <a:off x="4093368" y="1800222"/>
              <a:ext cx="210312" cy="210312"/>
            </a:xfrm>
            <a:prstGeom prst="ellipse">
              <a:avLst/>
            </a:prstGeom>
            <a:solidFill>
              <a:srgbClr val="0092C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674" name="Google Shape;674;p55"/>
            <p:cNvSpPr txBox="1"/>
            <p:nvPr/>
          </p:nvSpPr>
          <p:spPr>
            <a:xfrm>
              <a:off x="4148831" y="1802786"/>
              <a:ext cx="99386" cy="205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pSp>
        <p:nvGrpSpPr>
          <p:cNvPr id="675" name="Google Shape;675;p55"/>
          <p:cNvGrpSpPr/>
          <p:nvPr/>
        </p:nvGrpSpPr>
        <p:grpSpPr>
          <a:xfrm>
            <a:off x="2936871" y="2285205"/>
            <a:ext cx="210312" cy="210312"/>
            <a:chOff x="4093368" y="1800222"/>
            <a:chExt cx="210312" cy="210312"/>
          </a:xfrm>
        </p:grpSpPr>
        <p:sp>
          <p:nvSpPr>
            <p:cNvPr id="676" name="Google Shape;676;p55"/>
            <p:cNvSpPr/>
            <p:nvPr/>
          </p:nvSpPr>
          <p:spPr>
            <a:xfrm>
              <a:off x="4093368" y="1800222"/>
              <a:ext cx="210312" cy="210312"/>
            </a:xfrm>
            <a:prstGeom prst="ellipse">
              <a:avLst/>
            </a:prstGeom>
            <a:solidFill>
              <a:srgbClr val="0092C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677" name="Google Shape;677;p55"/>
            <p:cNvSpPr txBox="1"/>
            <p:nvPr/>
          </p:nvSpPr>
          <p:spPr>
            <a:xfrm>
              <a:off x="4148831" y="1802786"/>
              <a:ext cx="99386" cy="205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8" name="Google Shape;678;p55"/>
          <p:cNvGrpSpPr/>
          <p:nvPr/>
        </p:nvGrpSpPr>
        <p:grpSpPr>
          <a:xfrm>
            <a:off x="2486814" y="3387724"/>
            <a:ext cx="210312" cy="210312"/>
            <a:chOff x="4093368" y="1800222"/>
            <a:chExt cx="210312" cy="210312"/>
          </a:xfrm>
        </p:grpSpPr>
        <p:sp>
          <p:nvSpPr>
            <p:cNvPr id="679" name="Google Shape;679;p55"/>
            <p:cNvSpPr/>
            <p:nvPr/>
          </p:nvSpPr>
          <p:spPr>
            <a:xfrm>
              <a:off x="4093368" y="1800222"/>
              <a:ext cx="210312" cy="210312"/>
            </a:xfrm>
            <a:prstGeom prst="ellipse">
              <a:avLst/>
            </a:prstGeom>
            <a:solidFill>
              <a:srgbClr val="0092C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680" name="Google Shape;680;p55"/>
            <p:cNvSpPr txBox="1"/>
            <p:nvPr/>
          </p:nvSpPr>
          <p:spPr>
            <a:xfrm>
              <a:off x="4148831" y="1802786"/>
              <a:ext cx="99386" cy="205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1" name="Google Shape;681;p55"/>
          <p:cNvGrpSpPr/>
          <p:nvPr/>
        </p:nvGrpSpPr>
        <p:grpSpPr>
          <a:xfrm>
            <a:off x="3025191" y="4477661"/>
            <a:ext cx="210312" cy="210312"/>
            <a:chOff x="4093368" y="1800222"/>
            <a:chExt cx="210312" cy="210312"/>
          </a:xfrm>
        </p:grpSpPr>
        <p:sp>
          <p:nvSpPr>
            <p:cNvPr id="682" name="Google Shape;682;p55"/>
            <p:cNvSpPr/>
            <p:nvPr/>
          </p:nvSpPr>
          <p:spPr>
            <a:xfrm>
              <a:off x="4093368" y="1800222"/>
              <a:ext cx="210312" cy="210312"/>
            </a:xfrm>
            <a:prstGeom prst="ellipse">
              <a:avLst/>
            </a:prstGeom>
            <a:solidFill>
              <a:srgbClr val="0092C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683" name="Google Shape;683;p55"/>
            <p:cNvSpPr txBox="1"/>
            <p:nvPr/>
          </p:nvSpPr>
          <p:spPr>
            <a:xfrm>
              <a:off x="4148831" y="1802786"/>
              <a:ext cx="99386" cy="205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55"/>
          <p:cNvGrpSpPr/>
          <p:nvPr/>
        </p:nvGrpSpPr>
        <p:grpSpPr>
          <a:xfrm>
            <a:off x="4008434" y="4895056"/>
            <a:ext cx="210312" cy="210312"/>
            <a:chOff x="4093368" y="1800222"/>
            <a:chExt cx="210312" cy="210312"/>
          </a:xfrm>
        </p:grpSpPr>
        <p:sp>
          <p:nvSpPr>
            <p:cNvPr id="685" name="Google Shape;685;p55"/>
            <p:cNvSpPr/>
            <p:nvPr/>
          </p:nvSpPr>
          <p:spPr>
            <a:xfrm>
              <a:off x="4093368" y="1800222"/>
              <a:ext cx="210312" cy="210312"/>
            </a:xfrm>
            <a:prstGeom prst="ellipse">
              <a:avLst/>
            </a:prstGeom>
            <a:solidFill>
              <a:srgbClr val="0092C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686" name="Google Shape;686;p55"/>
            <p:cNvSpPr txBox="1"/>
            <p:nvPr/>
          </p:nvSpPr>
          <p:spPr>
            <a:xfrm>
              <a:off x="4148831" y="1802786"/>
              <a:ext cx="99386" cy="205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7" name="Google Shape;687;p55"/>
          <p:cNvGrpSpPr/>
          <p:nvPr/>
        </p:nvGrpSpPr>
        <p:grpSpPr>
          <a:xfrm>
            <a:off x="5274466" y="4343398"/>
            <a:ext cx="210312" cy="210312"/>
            <a:chOff x="4093368" y="1800222"/>
            <a:chExt cx="210312" cy="210312"/>
          </a:xfrm>
        </p:grpSpPr>
        <p:sp>
          <p:nvSpPr>
            <p:cNvPr id="688" name="Google Shape;688;p55"/>
            <p:cNvSpPr/>
            <p:nvPr/>
          </p:nvSpPr>
          <p:spPr>
            <a:xfrm>
              <a:off x="4093368" y="1800222"/>
              <a:ext cx="210312" cy="210312"/>
            </a:xfrm>
            <a:prstGeom prst="ellipse">
              <a:avLst/>
            </a:prstGeom>
            <a:solidFill>
              <a:srgbClr val="0092C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689" name="Google Shape;689;p55"/>
            <p:cNvSpPr txBox="1"/>
            <p:nvPr/>
          </p:nvSpPr>
          <p:spPr>
            <a:xfrm>
              <a:off x="4148831" y="1802786"/>
              <a:ext cx="99386" cy="205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sp>
        <p:nvSpPr>
          <p:cNvPr id="690" name="Google Shape;690;p55"/>
          <p:cNvSpPr txBox="1"/>
          <p:nvPr/>
        </p:nvSpPr>
        <p:spPr>
          <a:xfrm>
            <a:off x="4261063" y="5438190"/>
            <a:ext cx="59312" cy="1070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1" baseline="-25000" sz="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55"/>
          <p:cNvSpPr txBox="1"/>
          <p:nvPr/>
        </p:nvSpPr>
        <p:spPr>
          <a:xfrm>
            <a:off x="4349169" y="5481052"/>
            <a:ext cx="20840" cy="1040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1" sz="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55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56"/>
          <p:cNvSpPr txBox="1"/>
          <p:nvPr>
            <p:ph type="title"/>
          </p:nvPr>
        </p:nvSpPr>
        <p:spPr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10.4: During oxidative phosphorylation, chemiosmosis (化學滲透) couples electron transport to ATP synthesis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56"/>
          <p:cNvSpPr txBox="1"/>
          <p:nvPr>
            <p:ph idx="1" type="body"/>
          </p:nvPr>
        </p:nvSpPr>
        <p:spPr>
          <a:xfrm>
            <a:off x="152400" y="1752600"/>
            <a:ext cx="8839199" cy="4737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Following glycolysis and the citric acid cycle,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NADH and FADH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account for most of the energy extracted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food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two electron carriers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donate electrons to the electron transport chain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which powers ATP synthesis via oxidative phosphorylation</a:t>
            </a:r>
            <a:endParaRPr/>
          </a:p>
        </p:txBody>
      </p:sp>
      <p:sp>
        <p:nvSpPr>
          <p:cNvPr id="700" name="Google Shape;700;p5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56"/>
          <p:cNvSpPr txBox="1"/>
          <p:nvPr/>
        </p:nvSpPr>
        <p:spPr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57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Pathway of Electron Transport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5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electron transport chain is in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inner membrane (cristae) of the mitochondrion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of the chain’s components are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proteins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which exist in multiprotein complexes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Electrons drop in free energy as they go down the chain and are finally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passed to O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forming H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 carriers alternate between reduced and oxidized states as they accept and donate electrons</a:t>
            </a:r>
            <a:endParaRPr/>
          </a:p>
          <a:p>
            <a:pPr indent="-1696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5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5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Electrons are transferred from NADH or FADH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to the electron transport chain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Electrons are passed through a number of proteins including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cytochromes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 細胞色素) (each with an iron atom) to 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electron transport chain generates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 ATP directly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breaks the large free-energy drop from food to 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into smaller steps that release energy in manageable amounts</a:t>
            </a:r>
            <a:endParaRPr/>
          </a:p>
        </p:txBody>
      </p:sp>
      <p:sp>
        <p:nvSpPr>
          <p:cNvPr id="716" name="Google Shape;716;p5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58"/>
          <p:cNvSpPr txBox="1"/>
          <p:nvPr/>
        </p:nvSpPr>
        <p:spPr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Google Shape;722;p59"/>
          <p:cNvPicPr preferRelativeResize="0"/>
          <p:nvPr/>
        </p:nvPicPr>
        <p:blipFill rotWithShape="1">
          <a:blip r:embed="rId3">
            <a:alphaModFix/>
          </a:blip>
          <a:srcRect b="3022" l="0" r="0" t="0"/>
          <a:stretch/>
        </p:blipFill>
        <p:spPr>
          <a:xfrm>
            <a:off x="298704" y="984504"/>
            <a:ext cx="8546592" cy="4888992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59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10.UN09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59"/>
          <p:cNvSpPr txBox="1"/>
          <p:nvPr/>
        </p:nvSpPr>
        <p:spPr>
          <a:xfrm>
            <a:off x="6932464" y="5099553"/>
            <a:ext cx="469231" cy="276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725" name="Google Shape;725;p59"/>
          <p:cNvSpPr txBox="1"/>
          <p:nvPr/>
        </p:nvSpPr>
        <p:spPr>
          <a:xfrm>
            <a:off x="585639" y="3042153"/>
            <a:ext cx="1522981" cy="276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GLYCOLYSIS</a:t>
            </a:r>
            <a:endParaRPr/>
          </a:p>
        </p:txBody>
      </p:sp>
      <p:sp>
        <p:nvSpPr>
          <p:cNvPr id="726" name="Google Shape;726;p59"/>
          <p:cNvSpPr txBox="1"/>
          <p:nvPr/>
        </p:nvSpPr>
        <p:spPr>
          <a:xfrm>
            <a:off x="2676493" y="2918328"/>
            <a:ext cx="1356846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PYRUVATE</a:t>
            </a:r>
            <a:endParaRPr/>
          </a:p>
          <a:p>
            <a:pPr indent="0" lvl="0" marL="0" marR="0" rtl="0" algn="ctr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OXIDATION</a:t>
            </a:r>
            <a:endParaRPr/>
          </a:p>
        </p:txBody>
      </p:sp>
      <p:sp>
        <p:nvSpPr>
          <p:cNvPr id="727" name="Google Shape;727;p59"/>
          <p:cNvSpPr txBox="1"/>
          <p:nvPr/>
        </p:nvSpPr>
        <p:spPr>
          <a:xfrm>
            <a:off x="4720937" y="2789731"/>
            <a:ext cx="825547" cy="8079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CITRIC</a:t>
            </a:r>
            <a:endParaRPr/>
          </a:p>
          <a:p>
            <a:pPr indent="0" lvl="0" marL="0" marR="0" rtl="0" algn="ctr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ACID</a:t>
            </a:r>
            <a:endParaRPr/>
          </a:p>
          <a:p>
            <a:pPr indent="0" lvl="0" marL="0" marR="0" rtl="0" algn="ctr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CYCLE</a:t>
            </a:r>
            <a:endParaRPr/>
          </a:p>
        </p:txBody>
      </p:sp>
      <p:sp>
        <p:nvSpPr>
          <p:cNvPr id="728" name="Google Shape;728;p59"/>
          <p:cNvSpPr txBox="1"/>
          <p:nvPr/>
        </p:nvSpPr>
        <p:spPr>
          <a:xfrm>
            <a:off x="6337525" y="2782580"/>
            <a:ext cx="1776704" cy="8079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OXIDATIVE </a:t>
            </a:r>
            <a:endParaRPr/>
          </a:p>
          <a:p>
            <a:pPr indent="0" lvl="0" marL="0" marR="0" rtl="0" algn="ctr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PHOSPHORYL-</a:t>
            </a:r>
            <a:endParaRPr/>
          </a:p>
          <a:p>
            <a:pPr indent="0" lvl="0" marL="0" marR="0" rtl="0" algn="ctr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ATION</a:t>
            </a:r>
            <a:endParaRPr/>
          </a:p>
        </p:txBody>
      </p:sp>
      <p:sp>
        <p:nvSpPr>
          <p:cNvPr id="729" name="Google Shape;729;p59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" name="Google Shape;734;p60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2316480" y="213360"/>
            <a:ext cx="4511040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6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10.13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60"/>
          <p:cNvSpPr txBox="1"/>
          <p:nvPr/>
        </p:nvSpPr>
        <p:spPr>
          <a:xfrm>
            <a:off x="3105983" y="414972"/>
            <a:ext cx="442429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NADH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60"/>
          <p:cNvSpPr txBox="1"/>
          <p:nvPr/>
        </p:nvSpPr>
        <p:spPr>
          <a:xfrm>
            <a:off x="2635728" y="665637"/>
            <a:ext cx="198772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/>
          </a:p>
        </p:txBody>
      </p:sp>
      <p:sp>
        <p:nvSpPr>
          <p:cNvPr id="738" name="Google Shape;738;p60"/>
          <p:cNvSpPr txBox="1"/>
          <p:nvPr/>
        </p:nvSpPr>
        <p:spPr>
          <a:xfrm>
            <a:off x="3299301" y="936305"/>
            <a:ext cx="389530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</a:t>
            </a:r>
            <a:r>
              <a:rPr b="1" baseline="30000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9" name="Google Shape;739;p60"/>
          <p:cNvSpPr txBox="1"/>
          <p:nvPr/>
        </p:nvSpPr>
        <p:spPr>
          <a:xfrm>
            <a:off x="4170943" y="1138872"/>
            <a:ext cx="475643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FADH</a:t>
            </a:r>
            <a:r>
              <a:rPr b="1" baseline="-2500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740" name="Google Shape;740;p60"/>
          <p:cNvSpPr txBox="1"/>
          <p:nvPr/>
        </p:nvSpPr>
        <p:spPr>
          <a:xfrm rot="-5400000">
            <a:off x="748133" y="3100275"/>
            <a:ext cx="3358292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 energy (</a:t>
            </a:r>
            <a:r>
              <a:rPr b="1" i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relative to O</a:t>
            </a:r>
            <a:r>
              <a:rPr b="1" baseline="-25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(kcal/mol)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60"/>
          <p:cNvSpPr txBox="1"/>
          <p:nvPr/>
        </p:nvSpPr>
        <p:spPr>
          <a:xfrm>
            <a:off x="2635728" y="1656237"/>
            <a:ext cx="198772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742" name="Google Shape;742;p60"/>
          <p:cNvSpPr txBox="1"/>
          <p:nvPr/>
        </p:nvSpPr>
        <p:spPr>
          <a:xfrm>
            <a:off x="2992914" y="1684018"/>
            <a:ext cx="333425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FMN</a:t>
            </a:r>
            <a:endParaRPr/>
          </a:p>
        </p:txBody>
      </p:sp>
      <p:sp>
        <p:nvSpPr>
          <p:cNvPr id="743" name="Google Shape;743;p60"/>
          <p:cNvSpPr txBox="1"/>
          <p:nvPr/>
        </p:nvSpPr>
        <p:spPr>
          <a:xfrm>
            <a:off x="3696177" y="1614964"/>
            <a:ext cx="59312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</p:txBody>
      </p:sp>
      <p:sp>
        <p:nvSpPr>
          <p:cNvPr id="744" name="Google Shape;744;p60"/>
          <p:cNvSpPr txBox="1"/>
          <p:nvPr/>
        </p:nvSpPr>
        <p:spPr>
          <a:xfrm>
            <a:off x="3399314" y="1911030"/>
            <a:ext cx="336631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</a:t>
            </a:r>
            <a:r>
              <a:rPr b="1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60"/>
          <p:cNvSpPr txBox="1"/>
          <p:nvPr/>
        </p:nvSpPr>
        <p:spPr>
          <a:xfrm>
            <a:off x="4489926" y="1458593"/>
            <a:ext cx="307328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FAD</a:t>
            </a:r>
            <a:endParaRPr/>
          </a:p>
        </p:txBody>
      </p:sp>
      <p:sp>
        <p:nvSpPr>
          <p:cNvPr id="746" name="Google Shape;746;p60"/>
          <p:cNvSpPr txBox="1"/>
          <p:nvPr/>
        </p:nvSpPr>
        <p:spPr>
          <a:xfrm>
            <a:off x="5019358" y="2230914"/>
            <a:ext cx="177934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</a:t>
            </a:r>
            <a:endParaRPr/>
          </a:p>
        </p:txBody>
      </p:sp>
      <p:sp>
        <p:nvSpPr>
          <p:cNvPr id="747" name="Google Shape;747;p60"/>
          <p:cNvSpPr txBox="1"/>
          <p:nvPr/>
        </p:nvSpPr>
        <p:spPr>
          <a:xfrm>
            <a:off x="4623276" y="2595243"/>
            <a:ext cx="336631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</a:t>
            </a:r>
            <a:r>
              <a:rPr b="1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60"/>
          <p:cNvSpPr txBox="1"/>
          <p:nvPr/>
        </p:nvSpPr>
        <p:spPr>
          <a:xfrm>
            <a:off x="4975701" y="2806380"/>
            <a:ext cx="432811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 </a:t>
            </a:r>
            <a:r>
              <a:rPr b="1" i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baseline="-2500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49" name="Google Shape;749;p60"/>
          <p:cNvSpPr txBox="1"/>
          <p:nvPr/>
        </p:nvSpPr>
        <p:spPr>
          <a:xfrm>
            <a:off x="5418614" y="3050855"/>
            <a:ext cx="375103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 </a:t>
            </a:r>
            <a:r>
              <a:rPr b="1" i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750" name="Google Shape;750;p60"/>
          <p:cNvSpPr txBox="1"/>
          <p:nvPr/>
        </p:nvSpPr>
        <p:spPr>
          <a:xfrm>
            <a:off x="3040542" y="3435031"/>
            <a:ext cx="1601400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Electron transport 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chain 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60"/>
          <p:cNvSpPr txBox="1"/>
          <p:nvPr/>
        </p:nvSpPr>
        <p:spPr>
          <a:xfrm>
            <a:off x="2635728" y="3637437"/>
            <a:ext cx="198772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/>
          </a:p>
        </p:txBody>
      </p:sp>
      <p:sp>
        <p:nvSpPr>
          <p:cNvPr id="752" name="Google Shape;752;p60"/>
          <p:cNvSpPr txBox="1"/>
          <p:nvPr/>
        </p:nvSpPr>
        <p:spPr>
          <a:xfrm>
            <a:off x="5826601" y="3279455"/>
            <a:ext cx="375103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 </a:t>
            </a:r>
            <a:r>
              <a:rPr b="1" i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753" name="Google Shape;753;p60"/>
          <p:cNvSpPr txBox="1"/>
          <p:nvPr/>
        </p:nvSpPr>
        <p:spPr>
          <a:xfrm>
            <a:off x="6194901" y="3490593"/>
            <a:ext cx="432811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 </a:t>
            </a:r>
            <a:r>
              <a:rPr b="1" i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baseline="-2500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754" name="Google Shape;754;p60"/>
          <p:cNvSpPr txBox="1"/>
          <p:nvPr/>
        </p:nvSpPr>
        <p:spPr>
          <a:xfrm>
            <a:off x="6451283" y="2875439"/>
            <a:ext cx="169918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</a:t>
            </a:r>
            <a:endParaRPr/>
          </a:p>
        </p:txBody>
      </p:sp>
      <p:sp>
        <p:nvSpPr>
          <p:cNvPr id="755" name="Google Shape;755;p60"/>
          <p:cNvSpPr txBox="1"/>
          <p:nvPr/>
        </p:nvSpPr>
        <p:spPr>
          <a:xfrm>
            <a:off x="4034314" y="1863405"/>
            <a:ext cx="336631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</a:t>
            </a:r>
            <a:r>
              <a:rPr b="1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60"/>
          <p:cNvSpPr txBox="1"/>
          <p:nvPr/>
        </p:nvSpPr>
        <p:spPr>
          <a:xfrm>
            <a:off x="3937476" y="2130105"/>
            <a:ext cx="120226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</p:txBody>
      </p:sp>
      <p:sp>
        <p:nvSpPr>
          <p:cNvPr id="757" name="Google Shape;757;p60"/>
          <p:cNvSpPr txBox="1"/>
          <p:nvPr/>
        </p:nvSpPr>
        <p:spPr>
          <a:xfrm>
            <a:off x="4191476" y="2368230"/>
            <a:ext cx="384721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 </a:t>
            </a:r>
            <a:r>
              <a:rPr b="1" i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758" name="Google Shape;758;p60"/>
          <p:cNvSpPr txBox="1"/>
          <p:nvPr/>
        </p:nvSpPr>
        <p:spPr>
          <a:xfrm>
            <a:off x="2635728" y="2646837"/>
            <a:ext cx="198772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/>
          </a:p>
        </p:txBody>
      </p:sp>
      <p:sp>
        <p:nvSpPr>
          <p:cNvPr id="759" name="Google Shape;759;p60"/>
          <p:cNvSpPr txBox="1"/>
          <p:nvPr/>
        </p:nvSpPr>
        <p:spPr>
          <a:xfrm>
            <a:off x="2635728" y="4628037"/>
            <a:ext cx="198772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760" name="Google Shape;760;p60"/>
          <p:cNvSpPr txBox="1"/>
          <p:nvPr/>
        </p:nvSpPr>
        <p:spPr>
          <a:xfrm>
            <a:off x="6212364" y="4587555"/>
            <a:ext cx="84960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60"/>
          <p:cNvSpPr txBox="1"/>
          <p:nvPr/>
        </p:nvSpPr>
        <p:spPr>
          <a:xfrm>
            <a:off x="2719865" y="5618637"/>
            <a:ext cx="9938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762" name="Google Shape;762;p60"/>
          <p:cNvSpPr txBox="1"/>
          <p:nvPr/>
        </p:nvSpPr>
        <p:spPr>
          <a:xfrm>
            <a:off x="5612289" y="5516243"/>
            <a:ext cx="599523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H</a:t>
            </a:r>
            <a:r>
              <a:rPr b="1" baseline="30000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½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60"/>
          <p:cNvSpPr txBox="1"/>
          <p:nvPr/>
        </p:nvSpPr>
        <p:spPr>
          <a:xfrm>
            <a:off x="4339914" y="5705904"/>
            <a:ext cx="1907573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(most electronegative)</a:t>
            </a:r>
            <a:endParaRPr/>
          </a:p>
        </p:txBody>
      </p:sp>
      <p:sp>
        <p:nvSpPr>
          <p:cNvPr id="764" name="Google Shape;764;p60"/>
          <p:cNvSpPr txBox="1"/>
          <p:nvPr/>
        </p:nvSpPr>
        <p:spPr>
          <a:xfrm>
            <a:off x="6454650" y="6384136"/>
            <a:ext cx="288541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765" name="Google Shape;765;p60"/>
          <p:cNvSpPr txBox="1"/>
          <p:nvPr/>
        </p:nvSpPr>
        <p:spPr>
          <a:xfrm>
            <a:off x="6332074" y="5516887"/>
            <a:ext cx="177934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baseline="-25000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60"/>
          <p:cNvSpPr txBox="1"/>
          <p:nvPr/>
        </p:nvSpPr>
        <p:spPr>
          <a:xfrm>
            <a:off x="6365324" y="4587553"/>
            <a:ext cx="113814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30000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 b="1" baseline="30000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7" name="Google Shape;767;p60"/>
          <p:cNvSpPr txBox="1"/>
          <p:nvPr/>
        </p:nvSpPr>
        <p:spPr>
          <a:xfrm>
            <a:off x="4031616" y="1419541"/>
            <a:ext cx="84960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60"/>
          <p:cNvSpPr txBox="1"/>
          <p:nvPr/>
        </p:nvSpPr>
        <p:spPr>
          <a:xfrm>
            <a:off x="4179336" y="1419539"/>
            <a:ext cx="113814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30000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 b="1" baseline="30000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9" name="Google Shape;769;p60"/>
          <p:cNvSpPr txBox="1"/>
          <p:nvPr/>
        </p:nvSpPr>
        <p:spPr>
          <a:xfrm>
            <a:off x="2971959" y="863124"/>
            <a:ext cx="84960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60"/>
          <p:cNvSpPr txBox="1"/>
          <p:nvPr/>
        </p:nvSpPr>
        <p:spPr>
          <a:xfrm>
            <a:off x="3117299" y="858360"/>
            <a:ext cx="113814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30000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 b="1" baseline="30000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1" name="Google Shape;771;p60"/>
          <p:cNvSpPr txBox="1"/>
          <p:nvPr/>
        </p:nvSpPr>
        <p:spPr>
          <a:xfrm>
            <a:off x="3700146" y="395764"/>
            <a:ext cx="1886735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(least electronegative)</a:t>
            </a:r>
            <a:endParaRPr/>
          </a:p>
        </p:txBody>
      </p:sp>
      <p:sp>
        <p:nvSpPr>
          <p:cNvPr id="772" name="Google Shape;772;p60"/>
          <p:cNvSpPr txBox="1"/>
          <p:nvPr/>
        </p:nvSpPr>
        <p:spPr>
          <a:xfrm>
            <a:off x="4509765" y="1797525"/>
            <a:ext cx="118622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endParaRPr b="1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3" name="Google Shape;773;p60"/>
          <p:cNvSpPr txBox="1"/>
          <p:nvPr/>
        </p:nvSpPr>
        <p:spPr>
          <a:xfrm>
            <a:off x="5236135" y="1004148"/>
            <a:ext cx="1490793" cy="1025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Complexes 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consist of </a:t>
            </a:r>
            <a:b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multiple proteins </a:t>
            </a:r>
            <a:b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electron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carriers.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60"/>
          <p:cNvSpPr/>
          <p:nvPr/>
        </p:nvSpPr>
        <p:spPr>
          <a:xfrm rot="-3838428">
            <a:off x="4483305" y="1498298"/>
            <a:ext cx="149146" cy="3725521"/>
          </a:xfrm>
          <a:prstGeom prst="leftBrace">
            <a:avLst>
              <a:gd fmla="val 33272" name="adj1"/>
              <a:gd fmla="val 500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75" name="Google Shape;775;p60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61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Chemiosmosis: The Energy-Coupling Mechanism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6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released as electrons are passed down the electron transport chain is used to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pump H</a:t>
            </a:r>
            <a:r>
              <a:rPr b="0" baseline="3000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from the mitochondrial matrix (粒線體基質) to the intermembrane space (更外面)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then moves down its concentration gradient back across the membrane, passing through the protein complex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ATP synthase (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ATP合成酶)</a:t>
            </a:r>
            <a:endParaRPr b="1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61"/>
          <p:cNvSpPr txBox="1"/>
          <p:nvPr/>
        </p:nvSpPr>
        <p:spPr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6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 rotWithShape="1">
          <a:blip r:embed="rId3">
            <a:alphaModFix/>
          </a:blip>
          <a:srcRect b="2648" l="0" r="0" t="0"/>
          <a:stretch/>
        </p:blipFill>
        <p:spPr>
          <a:xfrm>
            <a:off x="1624584" y="874776"/>
            <a:ext cx="5894832" cy="560222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10.2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2850363" y="924746"/>
            <a:ext cx="756617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1824838" y="1694684"/>
            <a:ext cx="144911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ECOSYSTEM</a:t>
            </a:r>
            <a:endParaRPr/>
          </a:p>
        </p:txBody>
      </p:sp>
      <p:sp>
        <p:nvSpPr>
          <p:cNvPr id="83" name="Google Shape;83;p17"/>
          <p:cNvSpPr txBox="1"/>
          <p:nvPr/>
        </p:nvSpPr>
        <p:spPr>
          <a:xfrm>
            <a:off x="3145555" y="2474147"/>
            <a:ext cx="2556790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Photosynthesis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chloroplasts (葉綠體)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3374238" y="3188522"/>
            <a:ext cx="2103140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Cellular respiration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mitochondria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1904213" y="2905947"/>
            <a:ext cx="112210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1" baseline="-2500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</a:t>
            </a:r>
            <a:r>
              <a:rPr b="1" baseline="-2500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86" name="Google Shape;86;p17"/>
          <p:cNvSpPr txBox="1"/>
          <p:nvPr/>
        </p:nvSpPr>
        <p:spPr>
          <a:xfrm>
            <a:off x="6858723" y="2932948"/>
            <a:ext cx="13465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7056592" y="2944039"/>
            <a:ext cx="26449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baseline="-2500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5695163" y="2807517"/>
            <a:ext cx="1128514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Organic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4187038" y="5207822"/>
            <a:ext cx="44454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3117062" y="5909497"/>
            <a:ext cx="756617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Heat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4949038" y="5083997"/>
            <a:ext cx="2026196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 powers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cellular work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838200" y="228600"/>
            <a:ext cx="7543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flow and chemical recycling in ecosystems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6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3000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moves into binding sites on the rotor of ATP synthase, causing it to spin in a way that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catalyzes phosphorylation of ADP to ATP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an example of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chemiosmosis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use of energy in a H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gradient to drive cellular work</a:t>
            </a:r>
            <a:endParaRPr/>
          </a:p>
        </p:txBody>
      </p:sp>
      <p:sp>
        <p:nvSpPr>
          <p:cNvPr id="791" name="Google Shape;791;p6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62"/>
          <p:cNvSpPr txBox="1"/>
          <p:nvPr/>
        </p:nvSpPr>
        <p:spPr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Google Shape;797;p63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560576" y="213360"/>
            <a:ext cx="6973824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63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10.14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63"/>
          <p:cNvSpPr txBox="1"/>
          <p:nvPr/>
        </p:nvSpPr>
        <p:spPr>
          <a:xfrm>
            <a:off x="1589913" y="681038"/>
            <a:ext cx="289393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INTERMEMBRANE SPACE</a:t>
            </a:r>
            <a:endParaRPr/>
          </a:p>
        </p:txBody>
      </p:sp>
      <p:sp>
        <p:nvSpPr>
          <p:cNvPr id="800" name="Google Shape;800;p63"/>
          <p:cNvSpPr txBox="1"/>
          <p:nvPr/>
        </p:nvSpPr>
        <p:spPr>
          <a:xfrm>
            <a:off x="3844163" y="1327150"/>
            <a:ext cx="61555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Rotor</a:t>
            </a:r>
            <a:endParaRPr/>
          </a:p>
        </p:txBody>
      </p:sp>
      <p:sp>
        <p:nvSpPr>
          <p:cNvPr id="801" name="Google Shape;801;p63"/>
          <p:cNvSpPr txBox="1"/>
          <p:nvPr/>
        </p:nvSpPr>
        <p:spPr>
          <a:xfrm>
            <a:off x="6820726" y="482600"/>
            <a:ext cx="25487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2" name="Google Shape;802;p63"/>
          <p:cNvSpPr txBox="1"/>
          <p:nvPr/>
        </p:nvSpPr>
        <p:spPr>
          <a:xfrm>
            <a:off x="7755763" y="392113"/>
            <a:ext cx="66684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Stator</a:t>
            </a:r>
            <a:endParaRPr/>
          </a:p>
        </p:txBody>
      </p:sp>
      <p:sp>
        <p:nvSpPr>
          <p:cNvPr id="803" name="Google Shape;803;p63"/>
          <p:cNvSpPr txBox="1"/>
          <p:nvPr/>
        </p:nvSpPr>
        <p:spPr>
          <a:xfrm>
            <a:off x="3198051" y="3300413"/>
            <a:ext cx="126957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Internal rod</a:t>
            </a:r>
            <a:endParaRPr/>
          </a:p>
        </p:txBody>
      </p:sp>
      <p:sp>
        <p:nvSpPr>
          <p:cNvPr id="804" name="Google Shape;804;p63"/>
          <p:cNvSpPr txBox="1"/>
          <p:nvPr/>
        </p:nvSpPr>
        <p:spPr>
          <a:xfrm>
            <a:off x="2893251" y="4240213"/>
            <a:ext cx="157735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Catalytic knob</a:t>
            </a:r>
            <a:endParaRPr/>
          </a:p>
        </p:txBody>
      </p:sp>
      <p:sp>
        <p:nvSpPr>
          <p:cNvPr id="805" name="Google Shape;805;p63"/>
          <p:cNvSpPr txBox="1"/>
          <p:nvPr/>
        </p:nvSpPr>
        <p:spPr>
          <a:xfrm>
            <a:off x="1597851" y="6103938"/>
            <a:ext cx="288559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MITOCHONDRIAL MATRIX</a:t>
            </a:r>
            <a:endParaRPr/>
          </a:p>
        </p:txBody>
      </p:sp>
      <p:sp>
        <p:nvSpPr>
          <p:cNvPr id="806" name="Google Shape;806;p63"/>
          <p:cNvSpPr txBox="1"/>
          <p:nvPr/>
        </p:nvSpPr>
        <p:spPr>
          <a:xfrm>
            <a:off x="4999863" y="5332413"/>
            <a:ext cx="48731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ADP</a:t>
            </a:r>
            <a:endParaRPr/>
          </a:p>
        </p:txBody>
      </p:sp>
      <p:sp>
        <p:nvSpPr>
          <p:cNvPr id="807" name="Google Shape;807;p63"/>
          <p:cNvSpPr txBox="1"/>
          <p:nvPr/>
        </p:nvSpPr>
        <p:spPr>
          <a:xfrm>
            <a:off x="5177663" y="5603083"/>
            <a:ext cx="13465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8" name="Google Shape;808;p63"/>
          <p:cNvSpPr txBox="1"/>
          <p:nvPr/>
        </p:nvSpPr>
        <p:spPr>
          <a:xfrm>
            <a:off x="5187188" y="5897563"/>
            <a:ext cx="25712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 </a:t>
            </a:r>
            <a:r>
              <a:rPr b="1"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sp>
        <p:nvSpPr>
          <p:cNvPr id="809" name="Google Shape;809;p63"/>
          <p:cNvSpPr txBox="1"/>
          <p:nvPr/>
        </p:nvSpPr>
        <p:spPr>
          <a:xfrm>
            <a:off x="7400163" y="5897563"/>
            <a:ext cx="44454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810" name="Google Shape;810;p63"/>
          <p:cNvSpPr/>
          <p:nvPr/>
        </p:nvSpPr>
        <p:spPr>
          <a:xfrm>
            <a:off x="4491863" y="3863975"/>
            <a:ext cx="1320800" cy="536575"/>
          </a:xfrm>
          <a:custGeom>
            <a:rect b="b" l="l" r="r" t="t"/>
            <a:pathLst>
              <a:path extrusionOk="0" h="536575" w="1320800">
                <a:moveTo>
                  <a:pt x="0" y="536575"/>
                </a:moveTo>
                <a:lnTo>
                  <a:pt x="132080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11" name="Google Shape;811;p63"/>
          <p:cNvSpPr/>
          <p:nvPr/>
        </p:nvSpPr>
        <p:spPr>
          <a:xfrm>
            <a:off x="4495038" y="2889250"/>
            <a:ext cx="2012950" cy="571500"/>
          </a:xfrm>
          <a:custGeom>
            <a:rect b="b" l="l" r="r" t="t"/>
            <a:pathLst>
              <a:path extrusionOk="0" h="571500" w="2012950">
                <a:moveTo>
                  <a:pt x="0" y="571500"/>
                </a:moveTo>
                <a:lnTo>
                  <a:pt x="201295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12" name="Google Shape;812;p63"/>
          <p:cNvSpPr/>
          <p:nvPr/>
        </p:nvSpPr>
        <p:spPr>
          <a:xfrm>
            <a:off x="7828788" y="652463"/>
            <a:ext cx="142875" cy="390525"/>
          </a:xfrm>
          <a:custGeom>
            <a:rect b="b" l="l" r="r" t="t"/>
            <a:pathLst>
              <a:path extrusionOk="0" h="390525" w="142875">
                <a:moveTo>
                  <a:pt x="0" y="390525"/>
                </a:moveTo>
                <a:lnTo>
                  <a:pt x="142875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13" name="Google Shape;813;p63"/>
          <p:cNvSpPr/>
          <p:nvPr/>
        </p:nvSpPr>
        <p:spPr>
          <a:xfrm>
            <a:off x="4499801" y="1485900"/>
            <a:ext cx="1533525" cy="0"/>
          </a:xfrm>
          <a:custGeom>
            <a:rect b="b" l="l" r="r" t="t"/>
            <a:pathLst>
              <a:path extrusionOk="0" h="120000" w="1533525">
                <a:moveTo>
                  <a:pt x="0" y="0"/>
                </a:moveTo>
                <a:lnTo>
                  <a:pt x="1533525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14" name="Google Shape;814;p63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63"/>
          <p:cNvSpPr txBox="1"/>
          <p:nvPr/>
        </p:nvSpPr>
        <p:spPr>
          <a:xfrm>
            <a:off x="-364790" y="182165"/>
            <a:ext cx="48198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ATP synthase, a molecular mill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64"/>
          <p:cNvSpPr txBox="1"/>
          <p:nvPr>
            <p:ph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Video: ATP Synthase 3-D Structure, Top View</a:t>
            </a:r>
            <a:endParaRPr/>
          </a:p>
        </p:txBody>
      </p:sp>
      <p:sp>
        <p:nvSpPr>
          <p:cNvPr id="821" name="Google Shape;821;p6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2" name="Google Shape;822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466" y="990600"/>
            <a:ext cx="8365067" cy="47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65"/>
          <p:cNvSpPr txBox="1"/>
          <p:nvPr>
            <p:ph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Video: ATP Synthase 3-D Structure, Side View</a:t>
            </a:r>
            <a:endParaRPr/>
          </a:p>
        </p:txBody>
      </p:sp>
      <p:sp>
        <p:nvSpPr>
          <p:cNvPr id="828" name="Google Shape;828;p6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9" name="Google Shape;829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611050"/>
            <a:ext cx="7455178" cy="603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6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Certain electron carriers in the electron transport chain accept and release H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along with the electrons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this way, the energy stored in a H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gradient across a membrane couples the redox reactions of the electron transport chain to ATP synthesis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gradient is referred to as 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proton-motive force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emphasizing its capacity to do work</a:t>
            </a:r>
            <a:endParaRPr/>
          </a:p>
        </p:txBody>
      </p:sp>
      <p:sp>
        <p:nvSpPr>
          <p:cNvPr id="836" name="Google Shape;836;p6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66"/>
          <p:cNvSpPr txBox="1"/>
          <p:nvPr/>
        </p:nvSpPr>
        <p:spPr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2" name="Google Shape;842;p67"/>
          <p:cNvPicPr preferRelativeResize="0"/>
          <p:nvPr/>
        </p:nvPicPr>
        <p:blipFill rotWithShape="1">
          <a:blip r:embed="rId3">
            <a:alphaModFix/>
          </a:blip>
          <a:srcRect b="2994" l="0" r="0" t="0"/>
          <a:stretch/>
        </p:blipFill>
        <p:spPr>
          <a:xfrm>
            <a:off x="298704" y="1234440"/>
            <a:ext cx="8546592" cy="4937760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67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10.15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67"/>
          <p:cNvSpPr txBox="1"/>
          <p:nvPr/>
        </p:nvSpPr>
        <p:spPr>
          <a:xfrm>
            <a:off x="469138" y="1907075"/>
            <a:ext cx="1179810" cy="1025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complex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electron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carriers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67"/>
          <p:cNvSpPr txBox="1"/>
          <p:nvPr/>
        </p:nvSpPr>
        <p:spPr>
          <a:xfrm>
            <a:off x="1814513" y="2107863"/>
            <a:ext cx="168316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30000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6" name="Google Shape;846;p67"/>
          <p:cNvSpPr txBox="1"/>
          <p:nvPr/>
        </p:nvSpPr>
        <p:spPr>
          <a:xfrm>
            <a:off x="4233863" y="2450763"/>
            <a:ext cx="375103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Cyt </a:t>
            </a:r>
            <a:r>
              <a:rPr b="1" i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847" name="Google Shape;847;p67"/>
          <p:cNvSpPr txBox="1"/>
          <p:nvPr/>
        </p:nvSpPr>
        <p:spPr>
          <a:xfrm>
            <a:off x="7720013" y="1772900"/>
            <a:ext cx="1000274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synthase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67"/>
          <p:cNvSpPr txBox="1"/>
          <p:nvPr/>
        </p:nvSpPr>
        <p:spPr>
          <a:xfrm>
            <a:off x="2774951" y="3277850"/>
            <a:ext cx="120226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</p:txBody>
      </p:sp>
      <p:sp>
        <p:nvSpPr>
          <p:cNvPr id="849" name="Google Shape;849;p67"/>
          <p:cNvSpPr txBox="1"/>
          <p:nvPr/>
        </p:nvSpPr>
        <p:spPr>
          <a:xfrm>
            <a:off x="1685133" y="3567571"/>
            <a:ext cx="59312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</p:txBody>
      </p:sp>
      <p:sp>
        <p:nvSpPr>
          <p:cNvPr id="850" name="Google Shape;850;p67"/>
          <p:cNvSpPr txBox="1"/>
          <p:nvPr/>
        </p:nvSpPr>
        <p:spPr>
          <a:xfrm>
            <a:off x="2526508" y="3950158"/>
            <a:ext cx="118622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endParaRPr/>
          </a:p>
        </p:txBody>
      </p:sp>
      <p:sp>
        <p:nvSpPr>
          <p:cNvPr id="851" name="Google Shape;851;p67"/>
          <p:cNvSpPr txBox="1"/>
          <p:nvPr/>
        </p:nvSpPr>
        <p:spPr>
          <a:xfrm>
            <a:off x="2496118" y="4168974"/>
            <a:ext cx="475643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FADH</a:t>
            </a:r>
            <a:r>
              <a:rPr b="1" baseline="-2500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67"/>
          <p:cNvSpPr txBox="1"/>
          <p:nvPr/>
        </p:nvSpPr>
        <p:spPr>
          <a:xfrm>
            <a:off x="957770" y="4552355"/>
            <a:ext cx="442429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NADH</a:t>
            </a:r>
            <a:endParaRPr/>
          </a:p>
        </p:txBody>
      </p:sp>
      <p:sp>
        <p:nvSpPr>
          <p:cNvPr id="853" name="Google Shape;853;p67"/>
          <p:cNvSpPr txBox="1"/>
          <p:nvPr/>
        </p:nvSpPr>
        <p:spPr>
          <a:xfrm>
            <a:off x="2065338" y="4524038"/>
            <a:ext cx="389530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</a:t>
            </a:r>
            <a:r>
              <a:rPr b="1" baseline="30000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4" name="Google Shape;854;p67"/>
          <p:cNvSpPr txBox="1"/>
          <p:nvPr/>
        </p:nvSpPr>
        <p:spPr>
          <a:xfrm>
            <a:off x="3339308" y="3496133"/>
            <a:ext cx="177934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</a:t>
            </a:r>
            <a:endParaRPr/>
          </a:p>
        </p:txBody>
      </p:sp>
      <p:sp>
        <p:nvSpPr>
          <p:cNvPr id="855" name="Google Shape;855;p67"/>
          <p:cNvSpPr txBox="1"/>
          <p:nvPr/>
        </p:nvSpPr>
        <p:spPr>
          <a:xfrm>
            <a:off x="5045870" y="3151646"/>
            <a:ext cx="169918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</a:t>
            </a:r>
            <a:endParaRPr/>
          </a:p>
        </p:txBody>
      </p:sp>
      <p:sp>
        <p:nvSpPr>
          <p:cNvPr id="856" name="Google Shape;856;p67"/>
          <p:cNvSpPr txBox="1"/>
          <p:nvPr/>
        </p:nvSpPr>
        <p:spPr>
          <a:xfrm>
            <a:off x="4352926" y="4065250"/>
            <a:ext cx="847989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H</a:t>
            </a:r>
            <a:r>
              <a:rPr b="1" baseline="30000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½ O</a:t>
            </a:r>
            <a:r>
              <a:rPr b="1" baseline="-2500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857" name="Google Shape;857;p67"/>
          <p:cNvSpPr txBox="1"/>
          <p:nvPr/>
        </p:nvSpPr>
        <p:spPr>
          <a:xfrm>
            <a:off x="5947569" y="4066832"/>
            <a:ext cx="288541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858" name="Google Shape;858;p67"/>
          <p:cNvSpPr txBox="1"/>
          <p:nvPr/>
        </p:nvSpPr>
        <p:spPr>
          <a:xfrm>
            <a:off x="6269039" y="4640719"/>
            <a:ext cx="727059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ADP </a:t>
            </a:r>
            <a:r>
              <a:rPr b="1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P </a:t>
            </a:r>
            <a:r>
              <a:rPr b="1" baseline="-2500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sp>
        <p:nvSpPr>
          <p:cNvPr id="859" name="Google Shape;859;p67"/>
          <p:cNvSpPr txBox="1"/>
          <p:nvPr/>
        </p:nvSpPr>
        <p:spPr>
          <a:xfrm>
            <a:off x="7285038" y="5047913"/>
            <a:ext cx="168316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30000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0" name="Google Shape;860;p67"/>
          <p:cNvSpPr txBox="1"/>
          <p:nvPr/>
        </p:nvSpPr>
        <p:spPr>
          <a:xfrm>
            <a:off x="8023226" y="4647863"/>
            <a:ext cx="296363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861" name="Google Shape;861;p67"/>
          <p:cNvSpPr txBox="1"/>
          <p:nvPr/>
        </p:nvSpPr>
        <p:spPr>
          <a:xfrm>
            <a:off x="663576" y="4787563"/>
            <a:ext cx="2077492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(carrying electrons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food)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67"/>
          <p:cNvSpPr txBox="1"/>
          <p:nvPr/>
        </p:nvSpPr>
        <p:spPr>
          <a:xfrm>
            <a:off x="2779713" y="5444025"/>
            <a:ext cx="266739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Electron transport chain</a:t>
            </a:r>
            <a:endParaRPr/>
          </a:p>
        </p:txBody>
      </p:sp>
      <p:sp>
        <p:nvSpPr>
          <p:cNvPr id="863" name="Google Shape;863;p67"/>
          <p:cNvSpPr txBox="1"/>
          <p:nvPr/>
        </p:nvSpPr>
        <p:spPr>
          <a:xfrm>
            <a:off x="6738938" y="5447200"/>
            <a:ext cx="164147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Chemiosmosis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67"/>
          <p:cNvSpPr txBox="1"/>
          <p:nvPr/>
        </p:nvSpPr>
        <p:spPr>
          <a:xfrm>
            <a:off x="3517901" y="5825025"/>
            <a:ext cx="291105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Oxidative phosphorylation</a:t>
            </a:r>
            <a:endParaRPr/>
          </a:p>
        </p:txBody>
      </p:sp>
      <p:grpSp>
        <p:nvGrpSpPr>
          <p:cNvPr id="865" name="Google Shape;865;p67"/>
          <p:cNvGrpSpPr/>
          <p:nvPr/>
        </p:nvGrpSpPr>
        <p:grpSpPr>
          <a:xfrm>
            <a:off x="6448424" y="5444342"/>
            <a:ext cx="246888" cy="256480"/>
            <a:chOff x="6448424" y="5170022"/>
            <a:chExt cx="246888" cy="256480"/>
          </a:xfrm>
        </p:grpSpPr>
        <p:sp>
          <p:nvSpPr>
            <p:cNvPr id="866" name="Google Shape;866;p67"/>
            <p:cNvSpPr/>
            <p:nvPr/>
          </p:nvSpPr>
          <p:spPr>
            <a:xfrm>
              <a:off x="6448424" y="5174818"/>
              <a:ext cx="246888" cy="246888"/>
            </a:xfrm>
            <a:prstGeom prst="ellipse">
              <a:avLst/>
            </a:prstGeom>
            <a:solidFill>
              <a:srgbClr val="0092C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867" name="Google Shape;867;p67"/>
            <p:cNvSpPr txBox="1"/>
            <p:nvPr/>
          </p:nvSpPr>
          <p:spPr>
            <a:xfrm>
              <a:off x="6507748" y="5170022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8" name="Google Shape;868;p67"/>
          <p:cNvSpPr txBox="1"/>
          <p:nvPr/>
        </p:nvSpPr>
        <p:spPr>
          <a:xfrm>
            <a:off x="3082133" y="4153357"/>
            <a:ext cx="307328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FAD</a:t>
            </a:r>
            <a:endParaRPr b="1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67"/>
          <p:cNvSpPr txBox="1"/>
          <p:nvPr/>
        </p:nvSpPr>
        <p:spPr>
          <a:xfrm>
            <a:off x="3502818" y="1945936"/>
            <a:ext cx="168316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30000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0" name="Google Shape;870;p67"/>
          <p:cNvSpPr txBox="1"/>
          <p:nvPr/>
        </p:nvSpPr>
        <p:spPr>
          <a:xfrm>
            <a:off x="5391083" y="1798299"/>
            <a:ext cx="168316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30000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1" name="Google Shape;871;p67"/>
          <p:cNvSpPr txBox="1"/>
          <p:nvPr/>
        </p:nvSpPr>
        <p:spPr>
          <a:xfrm>
            <a:off x="7288527" y="2284074"/>
            <a:ext cx="168316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30000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72" name="Google Shape;872;p67"/>
          <p:cNvGrpSpPr/>
          <p:nvPr/>
        </p:nvGrpSpPr>
        <p:grpSpPr>
          <a:xfrm>
            <a:off x="2480324" y="5439774"/>
            <a:ext cx="246888" cy="256480"/>
            <a:chOff x="6448424" y="5170022"/>
            <a:chExt cx="246888" cy="256480"/>
          </a:xfrm>
        </p:grpSpPr>
        <p:sp>
          <p:nvSpPr>
            <p:cNvPr id="873" name="Google Shape;873;p67"/>
            <p:cNvSpPr/>
            <p:nvPr/>
          </p:nvSpPr>
          <p:spPr>
            <a:xfrm>
              <a:off x="6448424" y="5174818"/>
              <a:ext cx="246888" cy="246888"/>
            </a:xfrm>
            <a:prstGeom prst="ellipse">
              <a:avLst/>
            </a:prstGeom>
            <a:solidFill>
              <a:srgbClr val="0092C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874" name="Google Shape;874;p67"/>
            <p:cNvSpPr txBox="1"/>
            <p:nvPr/>
          </p:nvSpPr>
          <p:spPr>
            <a:xfrm>
              <a:off x="6507748" y="5170022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5" name="Google Shape;875;p67"/>
          <p:cNvSpPr/>
          <p:nvPr/>
        </p:nvSpPr>
        <p:spPr>
          <a:xfrm rot="-5400000">
            <a:off x="7264954" y="4298080"/>
            <a:ext cx="169068" cy="2170426"/>
          </a:xfrm>
          <a:prstGeom prst="leftBrace">
            <a:avLst>
              <a:gd fmla="val 33943" name="adj1"/>
              <a:gd fmla="val 500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76" name="Google Shape;876;p67"/>
          <p:cNvSpPr/>
          <p:nvPr/>
        </p:nvSpPr>
        <p:spPr>
          <a:xfrm>
            <a:off x="7805737" y="2242022"/>
            <a:ext cx="224147" cy="340523"/>
          </a:xfrm>
          <a:custGeom>
            <a:rect b="b" l="l" r="r" t="t"/>
            <a:pathLst>
              <a:path extrusionOk="0" h="519113" w="342900">
                <a:moveTo>
                  <a:pt x="0" y="519113"/>
                </a:moveTo>
                <a:lnTo>
                  <a:pt x="34290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77" name="Google Shape;877;p67"/>
          <p:cNvSpPr/>
          <p:nvPr/>
        </p:nvSpPr>
        <p:spPr>
          <a:xfrm rot="-5400000">
            <a:off x="3751025" y="3061419"/>
            <a:ext cx="169068" cy="4642162"/>
          </a:xfrm>
          <a:prstGeom prst="leftBrace">
            <a:avLst>
              <a:gd fmla="val 33943" name="adj1"/>
              <a:gd fmla="val 500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78" name="Google Shape;878;p67"/>
          <p:cNvSpPr/>
          <p:nvPr/>
        </p:nvSpPr>
        <p:spPr>
          <a:xfrm rot="-5400000">
            <a:off x="4909743" y="2297195"/>
            <a:ext cx="169068" cy="6965947"/>
          </a:xfrm>
          <a:prstGeom prst="leftBrace">
            <a:avLst>
              <a:gd fmla="val 33943" name="adj1"/>
              <a:gd fmla="val 49487" name="adj2"/>
            </a:avLst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79" name="Google Shape;879;p67"/>
          <p:cNvSpPr/>
          <p:nvPr/>
        </p:nvSpPr>
        <p:spPr>
          <a:xfrm>
            <a:off x="1052513" y="2907983"/>
            <a:ext cx="595312" cy="364331"/>
          </a:xfrm>
          <a:custGeom>
            <a:rect b="b" l="l" r="r" t="t"/>
            <a:pathLst>
              <a:path extrusionOk="0" h="364331" w="595312">
                <a:moveTo>
                  <a:pt x="0" y="0"/>
                </a:moveTo>
                <a:lnTo>
                  <a:pt x="595312" y="36433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80" name="Google Shape;880;p67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67"/>
          <p:cNvSpPr txBox="1"/>
          <p:nvPr/>
        </p:nvSpPr>
        <p:spPr>
          <a:xfrm>
            <a:off x="611414" y="312003"/>
            <a:ext cx="7620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Chemiosmosis couples the electron transport chain to ATP synthesis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68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Accounting of ATP Production by Cellular Respiration</a:t>
            </a:r>
            <a:endParaRPr/>
          </a:p>
        </p:txBody>
      </p:sp>
      <p:sp>
        <p:nvSpPr>
          <p:cNvPr id="888" name="Google Shape;888;p6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cellular respiration, most energy flows in this sequence: </a:t>
            </a:r>
            <a:endParaRPr/>
          </a:p>
          <a:p>
            <a:pPr indent="0" lvl="0" marL="368300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glucose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NADH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electron transport chain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proton-motive force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ATP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34% of the energy in a glucose molecule is transferred to ATP during cellular respiration, making about 32 ATP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rest of the energy is lost as heat</a:t>
            </a:r>
            <a:endParaRPr/>
          </a:p>
        </p:txBody>
      </p:sp>
      <p:sp>
        <p:nvSpPr>
          <p:cNvPr id="889" name="Google Shape;889;p68"/>
          <p:cNvSpPr txBox="1"/>
          <p:nvPr/>
        </p:nvSpPr>
        <p:spPr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6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69"/>
          <p:cNvPicPr preferRelativeResize="0"/>
          <p:nvPr/>
        </p:nvPicPr>
        <p:blipFill rotWithShape="1">
          <a:blip r:embed="rId3">
            <a:alphaModFix/>
          </a:blip>
          <a:srcRect b="3420" l="0" r="0" t="0"/>
          <a:stretch/>
        </p:blipFill>
        <p:spPr>
          <a:xfrm>
            <a:off x="298704" y="1277112"/>
            <a:ext cx="8546592" cy="4303776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69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10.16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69"/>
          <p:cNvSpPr txBox="1"/>
          <p:nvPr/>
        </p:nvSpPr>
        <p:spPr>
          <a:xfrm>
            <a:off x="1039009" y="1325273"/>
            <a:ext cx="1450718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Electron shuttles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span membrane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69"/>
          <p:cNvSpPr txBox="1"/>
          <p:nvPr/>
        </p:nvSpPr>
        <p:spPr>
          <a:xfrm>
            <a:off x="365909" y="1814224"/>
            <a:ext cx="863954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CYTOSOL</a:t>
            </a:r>
            <a:endParaRPr/>
          </a:p>
        </p:txBody>
      </p:sp>
      <p:sp>
        <p:nvSpPr>
          <p:cNvPr id="899" name="Google Shape;899;p69"/>
          <p:cNvSpPr txBox="1"/>
          <p:nvPr/>
        </p:nvSpPr>
        <p:spPr>
          <a:xfrm>
            <a:off x="1068274" y="2255718"/>
            <a:ext cx="570669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NADH</a:t>
            </a:r>
            <a:endParaRPr/>
          </a:p>
        </p:txBody>
      </p:sp>
      <p:sp>
        <p:nvSpPr>
          <p:cNvPr id="900" name="Google Shape;900;p69"/>
          <p:cNvSpPr txBox="1"/>
          <p:nvPr/>
        </p:nvSpPr>
        <p:spPr>
          <a:xfrm>
            <a:off x="3548479" y="1518766"/>
            <a:ext cx="570669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NADH</a:t>
            </a:r>
            <a:endParaRPr/>
          </a:p>
        </p:txBody>
      </p:sp>
      <p:sp>
        <p:nvSpPr>
          <p:cNvPr id="901" name="Google Shape;901;p69"/>
          <p:cNvSpPr txBox="1"/>
          <p:nvPr/>
        </p:nvSpPr>
        <p:spPr>
          <a:xfrm>
            <a:off x="3790147" y="1707862"/>
            <a:ext cx="153888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/>
          </a:p>
        </p:txBody>
      </p:sp>
      <p:sp>
        <p:nvSpPr>
          <p:cNvPr id="902" name="Google Shape;902;p69"/>
          <p:cNvSpPr txBox="1"/>
          <p:nvPr/>
        </p:nvSpPr>
        <p:spPr>
          <a:xfrm>
            <a:off x="3528697" y="1895797"/>
            <a:ext cx="603883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FADH</a:t>
            </a:r>
            <a:r>
              <a:rPr b="1" baseline="-2500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903" name="Google Shape;903;p69"/>
          <p:cNvSpPr txBox="1"/>
          <p:nvPr/>
        </p:nvSpPr>
        <p:spPr>
          <a:xfrm>
            <a:off x="3748902" y="2269568"/>
            <a:ext cx="570669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NADH</a:t>
            </a:r>
            <a:endParaRPr/>
          </a:p>
        </p:txBody>
      </p:sp>
      <p:sp>
        <p:nvSpPr>
          <p:cNvPr id="904" name="Google Shape;904;p69"/>
          <p:cNvSpPr txBox="1"/>
          <p:nvPr/>
        </p:nvSpPr>
        <p:spPr>
          <a:xfrm>
            <a:off x="5411200" y="2266718"/>
            <a:ext cx="570669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NADH</a:t>
            </a:r>
            <a:endParaRPr/>
          </a:p>
        </p:txBody>
      </p:sp>
      <p:sp>
        <p:nvSpPr>
          <p:cNvPr id="905" name="Google Shape;905;p69"/>
          <p:cNvSpPr txBox="1"/>
          <p:nvPr/>
        </p:nvSpPr>
        <p:spPr>
          <a:xfrm>
            <a:off x="6126153" y="1375280"/>
            <a:ext cx="1551643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MITOCHONDRION</a:t>
            </a:r>
            <a:endParaRPr/>
          </a:p>
        </p:txBody>
      </p:sp>
      <p:sp>
        <p:nvSpPr>
          <p:cNvPr id="906" name="Google Shape;906;p69"/>
          <p:cNvSpPr txBox="1"/>
          <p:nvPr/>
        </p:nvSpPr>
        <p:spPr>
          <a:xfrm>
            <a:off x="6229221" y="2277990"/>
            <a:ext cx="603883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FADH</a:t>
            </a:r>
            <a:r>
              <a:rPr b="1" baseline="-2500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907" name="Google Shape;907;p69"/>
          <p:cNvSpPr txBox="1"/>
          <p:nvPr/>
        </p:nvSpPr>
        <p:spPr>
          <a:xfrm>
            <a:off x="766753" y="2820699"/>
            <a:ext cx="1124410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GLYCOLYSIS</a:t>
            </a:r>
            <a:endParaRPr/>
          </a:p>
        </p:txBody>
      </p:sp>
      <p:sp>
        <p:nvSpPr>
          <p:cNvPr id="908" name="Google Shape;908;p69"/>
          <p:cNvSpPr txBox="1"/>
          <p:nvPr/>
        </p:nvSpPr>
        <p:spPr>
          <a:xfrm>
            <a:off x="391309" y="3266786"/>
            <a:ext cx="705321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Glucose</a:t>
            </a:r>
            <a:endParaRPr/>
          </a:p>
        </p:txBody>
      </p:sp>
      <p:sp>
        <p:nvSpPr>
          <p:cNvPr id="909" name="Google Shape;909;p69"/>
          <p:cNvSpPr txBox="1"/>
          <p:nvPr/>
        </p:nvSpPr>
        <p:spPr>
          <a:xfrm>
            <a:off x="1442234" y="3269961"/>
            <a:ext cx="90569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 Pyruvate</a:t>
            </a:r>
            <a:endParaRPr/>
          </a:p>
        </p:txBody>
      </p:sp>
      <p:sp>
        <p:nvSpPr>
          <p:cNvPr id="910" name="Google Shape;910;p69"/>
          <p:cNvSpPr txBox="1"/>
          <p:nvPr/>
        </p:nvSpPr>
        <p:spPr>
          <a:xfrm>
            <a:off x="3046405" y="2820699"/>
            <a:ext cx="983731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PYRUVATE</a:t>
            </a:r>
            <a:endParaRPr/>
          </a:p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OXIDATION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69"/>
          <p:cNvSpPr txBox="1"/>
          <p:nvPr/>
        </p:nvSpPr>
        <p:spPr>
          <a:xfrm>
            <a:off x="3063865" y="3268374"/>
            <a:ext cx="1097801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 Acetyl CoA</a:t>
            </a:r>
            <a:endParaRPr/>
          </a:p>
        </p:txBody>
      </p:sp>
      <p:sp>
        <p:nvSpPr>
          <p:cNvPr id="912" name="Google Shape;912;p69"/>
          <p:cNvSpPr txBox="1"/>
          <p:nvPr/>
        </p:nvSpPr>
        <p:spPr>
          <a:xfrm>
            <a:off x="4728912" y="2960399"/>
            <a:ext cx="658835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CITRIC</a:t>
            </a:r>
            <a:endParaRPr/>
          </a:p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ACID</a:t>
            </a:r>
            <a:endParaRPr/>
          </a:p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CYCLE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69"/>
          <p:cNvSpPr txBox="1"/>
          <p:nvPr/>
        </p:nvSpPr>
        <p:spPr>
          <a:xfrm>
            <a:off x="6480211" y="2854830"/>
            <a:ext cx="1796197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OXIDATIVE</a:t>
            </a:r>
            <a:endParaRPr/>
          </a:p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PHOSPHORYLATION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69"/>
          <p:cNvSpPr txBox="1"/>
          <p:nvPr/>
        </p:nvSpPr>
        <p:spPr>
          <a:xfrm>
            <a:off x="6561922" y="3279486"/>
            <a:ext cx="1670329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(Electron transport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 chemiosmosis)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69"/>
          <p:cNvSpPr txBox="1"/>
          <p:nvPr/>
        </p:nvSpPr>
        <p:spPr>
          <a:xfrm>
            <a:off x="1112828" y="4336763"/>
            <a:ext cx="640432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 ATP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69"/>
          <p:cNvSpPr txBox="1"/>
          <p:nvPr/>
        </p:nvSpPr>
        <p:spPr>
          <a:xfrm>
            <a:off x="2059772" y="4897149"/>
            <a:ext cx="1939634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Maximum per glucose:</a:t>
            </a:r>
            <a:endParaRPr/>
          </a:p>
        </p:txBody>
      </p:sp>
      <p:sp>
        <p:nvSpPr>
          <p:cNvPr id="917" name="Google Shape;917;p69"/>
          <p:cNvSpPr txBox="1"/>
          <p:nvPr/>
        </p:nvSpPr>
        <p:spPr>
          <a:xfrm>
            <a:off x="4837103" y="4336763"/>
            <a:ext cx="642035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 ATP</a:t>
            </a:r>
            <a:endParaRPr/>
          </a:p>
        </p:txBody>
      </p:sp>
      <p:sp>
        <p:nvSpPr>
          <p:cNvPr id="918" name="Google Shape;918;p69"/>
          <p:cNvSpPr txBox="1"/>
          <p:nvPr/>
        </p:nvSpPr>
        <p:spPr>
          <a:xfrm>
            <a:off x="4363262" y="4804280"/>
            <a:ext cx="1065228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About</a:t>
            </a:r>
            <a:endParaRPr/>
          </a:p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 or 32 ATP</a:t>
            </a:r>
            <a:endParaRPr b="1"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69"/>
          <p:cNvSpPr txBox="1"/>
          <p:nvPr/>
        </p:nvSpPr>
        <p:spPr>
          <a:xfrm>
            <a:off x="6617484" y="4336763"/>
            <a:ext cx="180260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about 26 or 28  ATP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69"/>
          <p:cNvSpPr/>
          <p:nvPr/>
        </p:nvSpPr>
        <p:spPr>
          <a:xfrm>
            <a:off x="2520950" y="1444625"/>
            <a:ext cx="581025" cy="508000"/>
          </a:xfrm>
          <a:custGeom>
            <a:rect b="b" l="l" r="r" t="t"/>
            <a:pathLst>
              <a:path extrusionOk="0" h="508000" w="581025">
                <a:moveTo>
                  <a:pt x="403225" y="508000"/>
                </a:moveTo>
                <a:lnTo>
                  <a:pt x="0" y="0"/>
                </a:lnTo>
                <a:lnTo>
                  <a:pt x="581025" y="14287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21" name="Google Shape;921;p69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69"/>
          <p:cNvSpPr txBox="1"/>
          <p:nvPr/>
        </p:nvSpPr>
        <p:spPr>
          <a:xfrm>
            <a:off x="934503" y="281950"/>
            <a:ext cx="727499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ATP yield per molecule of glucose at each stage of cellular respiration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7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three reasons why the number of ATP is not known exactly</a:t>
            </a:r>
            <a:endParaRPr/>
          </a:p>
          <a:p>
            <a:pPr indent="-514350" lvl="1" marL="971550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Times New Roman"/>
              <a:buAutoNum type="arabicPeriod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Photophosphorylation and the redox reactions are not directly coupled; the ratio of NADH to ATP molecules is not a whole number</a:t>
            </a:r>
            <a:endParaRPr/>
          </a:p>
          <a:p>
            <a:pPr indent="-514350" lvl="1" marL="971550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Times New Roman"/>
              <a:buAutoNum type="arabicPeriod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ATP yield varies depending on whether electrons are passed to NAD</a:t>
            </a:r>
            <a:r>
              <a:rPr b="0" baseline="3000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FAD in the mitochondrial matrix</a:t>
            </a:r>
            <a:endParaRPr/>
          </a:p>
          <a:p>
            <a:pPr indent="-514350" lvl="1" marL="971550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Times New Roman"/>
              <a:buAutoNum type="arabicPeriod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proton-motive force is also used to drive other kinds of work</a:t>
            </a:r>
            <a:endParaRPr/>
          </a:p>
        </p:txBody>
      </p:sp>
      <p:sp>
        <p:nvSpPr>
          <p:cNvPr id="929" name="Google Shape;929;p7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70"/>
          <p:cNvSpPr txBox="1"/>
          <p:nvPr/>
        </p:nvSpPr>
        <p:spPr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71"/>
          <p:cNvSpPr txBox="1"/>
          <p:nvPr>
            <p:ph type="title"/>
          </p:nvPr>
        </p:nvSpPr>
        <p:spPr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10.5: Fermentation and anaerobic </a:t>
            </a:r>
            <a:b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respiration enable cells to produce ATP without the use of oxygen</a:t>
            </a:r>
            <a:endParaRPr/>
          </a:p>
        </p:txBody>
      </p:sp>
      <p:sp>
        <p:nvSpPr>
          <p:cNvPr id="937" name="Google Shape;937;p71"/>
          <p:cNvSpPr txBox="1"/>
          <p:nvPr>
            <p:ph idx="1" type="body"/>
          </p:nvPr>
        </p:nvSpPr>
        <p:spPr>
          <a:xfrm>
            <a:off x="152400" y="1752600"/>
            <a:ext cx="8839199" cy="4737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cellular respiration depends on electronegative oxygen to pull electrons down the transport chain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Without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oxygen, the electron transport chain will cease to operate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that case, glycolysis couples with anaerobic respiration or fermentation to produce ATP</a:t>
            </a:r>
            <a:endParaRPr/>
          </a:p>
        </p:txBody>
      </p:sp>
      <p:sp>
        <p:nvSpPr>
          <p:cNvPr id="938" name="Google Shape;938;p7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71"/>
          <p:cNvSpPr txBox="1"/>
          <p:nvPr/>
        </p:nvSpPr>
        <p:spPr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BioFlix: The Carbon Cycle</a:t>
            </a:r>
            <a:endParaRPr/>
          </a:p>
        </p:txBody>
      </p:sp>
      <p:sp>
        <p:nvSpPr>
          <p:cNvPr id="99" name="Google Shape;99;p1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7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Anaerobic respiration uses an electron transport chain with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final electron acceptor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than oxygen, for example,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sulfate (硫酸)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Fermentation uses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substrate-level phosphorylation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instead of an electron transport chain to generate ATP</a:t>
            </a:r>
            <a:endParaRPr/>
          </a:p>
        </p:txBody>
      </p:sp>
      <p:sp>
        <p:nvSpPr>
          <p:cNvPr id="946" name="Google Shape;946;p7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73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Types of Fermentation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7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Fermentation consists of glycolysis plus reactions that regenerate NAD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which can be reused by glycolysis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common types are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alcohol fermentation and lactic acid fermentation (乳酸發酵)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7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7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alcohol fermentation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pyruvate is converted to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ethanol (乙醇)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two steps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first step releases CO</a:t>
            </a:r>
            <a:r>
              <a:rPr b="0" baseline="-2500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pyruvate</a:t>
            </a:r>
            <a:endParaRPr b="0" baseline="-2500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second step produces NAD</a:t>
            </a:r>
            <a:r>
              <a:rPr b="0" baseline="3000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ethanol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Alcohol fermentation by yeast is used in brewing, winemaking, and baking</a:t>
            </a:r>
            <a:endParaRPr/>
          </a:p>
        </p:txBody>
      </p:sp>
      <p:sp>
        <p:nvSpPr>
          <p:cNvPr id="961" name="Google Shape;961;p7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6" name="Google Shape;966;p75"/>
          <p:cNvPicPr preferRelativeResize="0"/>
          <p:nvPr/>
        </p:nvPicPr>
        <p:blipFill rotWithShape="1">
          <a:blip r:embed="rId3">
            <a:alphaModFix/>
          </a:blip>
          <a:srcRect b="4092" l="0" r="0" t="0"/>
          <a:stretch/>
        </p:blipFill>
        <p:spPr>
          <a:xfrm>
            <a:off x="298704" y="1642872"/>
            <a:ext cx="8546592" cy="3572256"/>
          </a:xfrm>
          <a:prstGeom prst="rect">
            <a:avLst/>
          </a:prstGeom>
          <a:noFill/>
          <a:ln>
            <a:noFill/>
          </a:ln>
        </p:spPr>
      </p:pic>
      <p:sp>
        <p:nvSpPr>
          <p:cNvPr id="967" name="Google Shape;967;p75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10.17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75"/>
          <p:cNvSpPr txBox="1"/>
          <p:nvPr/>
        </p:nvSpPr>
        <p:spPr>
          <a:xfrm>
            <a:off x="1101273" y="1785711"/>
            <a:ext cx="1088055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ADP 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 P </a:t>
            </a:r>
            <a:r>
              <a:rPr b="1" baseline="-25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sp>
        <p:nvSpPr>
          <p:cNvPr id="969" name="Google Shape;969;p75"/>
          <p:cNvSpPr txBox="1"/>
          <p:nvPr/>
        </p:nvSpPr>
        <p:spPr>
          <a:xfrm>
            <a:off x="2445885" y="1798410"/>
            <a:ext cx="9938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75"/>
          <p:cNvSpPr txBox="1"/>
          <p:nvPr/>
        </p:nvSpPr>
        <p:spPr>
          <a:xfrm>
            <a:off x="5644697" y="1785711"/>
            <a:ext cx="1120115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ADP 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  P</a:t>
            </a:r>
            <a:r>
              <a:rPr b="1" baseline="-25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endParaRPr/>
          </a:p>
        </p:txBody>
      </p:sp>
      <p:sp>
        <p:nvSpPr>
          <p:cNvPr id="971" name="Google Shape;971;p75"/>
          <p:cNvSpPr txBox="1"/>
          <p:nvPr/>
        </p:nvSpPr>
        <p:spPr>
          <a:xfrm>
            <a:off x="6983754" y="1773011"/>
            <a:ext cx="9938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75"/>
          <p:cNvSpPr txBox="1"/>
          <p:nvPr/>
        </p:nvSpPr>
        <p:spPr>
          <a:xfrm>
            <a:off x="551997" y="2547710"/>
            <a:ext cx="705321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Glucose</a:t>
            </a:r>
            <a:endParaRPr/>
          </a:p>
        </p:txBody>
      </p:sp>
      <p:sp>
        <p:nvSpPr>
          <p:cNvPr id="973" name="Google Shape;973;p75"/>
          <p:cNvSpPr txBox="1"/>
          <p:nvPr/>
        </p:nvSpPr>
        <p:spPr>
          <a:xfrm>
            <a:off x="1712460" y="2547710"/>
            <a:ext cx="1124410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GLYCOLYSIS</a:t>
            </a:r>
            <a:endParaRPr/>
          </a:p>
        </p:txBody>
      </p:sp>
      <p:sp>
        <p:nvSpPr>
          <p:cNvPr id="974" name="Google Shape;974;p75"/>
          <p:cNvSpPr txBox="1"/>
          <p:nvPr/>
        </p:nvSpPr>
        <p:spPr>
          <a:xfrm>
            <a:off x="5011285" y="2547710"/>
            <a:ext cx="705321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Glucose</a:t>
            </a:r>
            <a:endParaRPr/>
          </a:p>
        </p:txBody>
      </p:sp>
      <p:sp>
        <p:nvSpPr>
          <p:cNvPr id="975" name="Google Shape;975;p75"/>
          <p:cNvSpPr txBox="1"/>
          <p:nvPr/>
        </p:nvSpPr>
        <p:spPr>
          <a:xfrm>
            <a:off x="6252710" y="2547710"/>
            <a:ext cx="1124410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GLYCOLYSIS</a:t>
            </a:r>
            <a:endParaRPr/>
          </a:p>
        </p:txBody>
      </p:sp>
      <p:sp>
        <p:nvSpPr>
          <p:cNvPr id="976" name="Google Shape;976;p75"/>
          <p:cNvSpPr txBox="1"/>
          <p:nvPr/>
        </p:nvSpPr>
        <p:spPr>
          <a:xfrm>
            <a:off x="3571422" y="2998560"/>
            <a:ext cx="90569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Pyruvate</a:t>
            </a:r>
            <a:endParaRPr/>
          </a:p>
        </p:txBody>
      </p:sp>
      <p:sp>
        <p:nvSpPr>
          <p:cNvPr id="977" name="Google Shape;977;p75"/>
          <p:cNvSpPr txBox="1"/>
          <p:nvPr/>
        </p:nvSpPr>
        <p:spPr>
          <a:xfrm>
            <a:off x="1309235" y="3346223"/>
            <a:ext cx="657231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1" lang="en-US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</a:t>
            </a:r>
            <a:r>
              <a:rPr b="1" baseline="30000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75"/>
          <p:cNvSpPr txBox="1"/>
          <p:nvPr/>
        </p:nvSpPr>
        <p:spPr>
          <a:xfrm>
            <a:off x="2597491" y="3343842"/>
            <a:ext cx="718145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1" lang="en-US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NADH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75"/>
          <p:cNvSpPr txBox="1"/>
          <p:nvPr/>
        </p:nvSpPr>
        <p:spPr>
          <a:xfrm>
            <a:off x="2437154" y="3579586"/>
            <a:ext cx="50013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 H</a:t>
            </a:r>
            <a:r>
              <a:rPr b="1" baseline="30000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75"/>
          <p:cNvSpPr txBox="1"/>
          <p:nvPr/>
        </p:nvSpPr>
        <p:spPr>
          <a:xfrm>
            <a:off x="4093710" y="3381148"/>
            <a:ext cx="9938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75"/>
          <p:cNvSpPr txBox="1"/>
          <p:nvPr/>
        </p:nvSpPr>
        <p:spPr>
          <a:xfrm>
            <a:off x="5785985" y="3365273"/>
            <a:ext cx="658835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 NAD</a:t>
            </a:r>
            <a:r>
              <a:rPr b="1" baseline="30000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2" name="Google Shape;982;p75"/>
          <p:cNvSpPr txBox="1"/>
          <p:nvPr/>
        </p:nvSpPr>
        <p:spPr>
          <a:xfrm>
            <a:off x="7132185" y="3355748"/>
            <a:ext cx="718145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1" lang="en-US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NADH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75"/>
          <p:cNvSpPr txBox="1"/>
          <p:nvPr/>
        </p:nvSpPr>
        <p:spPr>
          <a:xfrm>
            <a:off x="6935335" y="3586730"/>
            <a:ext cx="50013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 H</a:t>
            </a:r>
            <a:r>
              <a:rPr b="1" baseline="30000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75"/>
          <p:cNvSpPr txBox="1"/>
          <p:nvPr/>
        </p:nvSpPr>
        <p:spPr>
          <a:xfrm>
            <a:off x="7910060" y="3884385"/>
            <a:ext cx="90569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Pyruvate</a:t>
            </a:r>
            <a:endParaRPr/>
          </a:p>
        </p:txBody>
      </p:sp>
      <p:sp>
        <p:nvSpPr>
          <p:cNvPr id="985" name="Google Shape;985;p75"/>
          <p:cNvSpPr txBox="1"/>
          <p:nvPr/>
        </p:nvSpPr>
        <p:spPr>
          <a:xfrm>
            <a:off x="5961323" y="4170814"/>
            <a:ext cx="196316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</a:t>
            </a:r>
            <a:r>
              <a:rPr b="1" baseline="30000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REGENERATION</a:t>
            </a:r>
            <a:endParaRPr/>
          </a:p>
        </p:txBody>
      </p:sp>
      <p:sp>
        <p:nvSpPr>
          <p:cNvPr id="986" name="Google Shape;986;p75"/>
          <p:cNvSpPr txBox="1"/>
          <p:nvPr/>
        </p:nvSpPr>
        <p:spPr>
          <a:xfrm>
            <a:off x="1445477" y="4169623"/>
            <a:ext cx="196316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</a:t>
            </a:r>
            <a:r>
              <a:rPr b="1" baseline="30000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REGENERATION</a:t>
            </a:r>
            <a:endParaRPr/>
          </a:p>
        </p:txBody>
      </p:sp>
      <p:sp>
        <p:nvSpPr>
          <p:cNvPr id="987" name="Google Shape;987;p75"/>
          <p:cNvSpPr txBox="1"/>
          <p:nvPr/>
        </p:nvSpPr>
        <p:spPr>
          <a:xfrm>
            <a:off x="375785" y="4627335"/>
            <a:ext cx="80470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Ethanol</a:t>
            </a:r>
            <a:endParaRPr/>
          </a:p>
        </p:txBody>
      </p:sp>
      <p:sp>
        <p:nvSpPr>
          <p:cNvPr id="988" name="Google Shape;988;p75"/>
          <p:cNvSpPr txBox="1"/>
          <p:nvPr/>
        </p:nvSpPr>
        <p:spPr>
          <a:xfrm>
            <a:off x="336097" y="4981348"/>
            <a:ext cx="2049985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Alcohol fermentation</a:t>
            </a:r>
            <a:endParaRPr/>
          </a:p>
        </p:txBody>
      </p:sp>
      <p:sp>
        <p:nvSpPr>
          <p:cNvPr id="989" name="Google Shape;989;p75"/>
          <p:cNvSpPr txBox="1"/>
          <p:nvPr/>
        </p:nvSpPr>
        <p:spPr>
          <a:xfrm>
            <a:off x="3077710" y="4627335"/>
            <a:ext cx="130458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Acetaldehyde</a:t>
            </a:r>
            <a:endParaRPr/>
          </a:p>
        </p:txBody>
      </p:sp>
      <p:sp>
        <p:nvSpPr>
          <p:cNvPr id="990" name="Google Shape;990;p75"/>
          <p:cNvSpPr txBox="1"/>
          <p:nvPr/>
        </p:nvSpPr>
        <p:spPr>
          <a:xfrm>
            <a:off x="4890631" y="4647970"/>
            <a:ext cx="774251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Lactate</a:t>
            </a:r>
            <a:endParaRPr/>
          </a:p>
        </p:txBody>
      </p:sp>
      <p:sp>
        <p:nvSpPr>
          <p:cNvPr id="991" name="Google Shape;991;p75"/>
          <p:cNvSpPr txBox="1"/>
          <p:nvPr/>
        </p:nvSpPr>
        <p:spPr>
          <a:xfrm>
            <a:off x="4835072" y="4981348"/>
            <a:ext cx="2333972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Lactic acid fermentation</a:t>
            </a:r>
            <a:endParaRPr/>
          </a:p>
        </p:txBody>
      </p:sp>
      <p:sp>
        <p:nvSpPr>
          <p:cNvPr id="992" name="Google Shape;992;p75"/>
          <p:cNvSpPr txBox="1"/>
          <p:nvPr/>
        </p:nvSpPr>
        <p:spPr>
          <a:xfrm>
            <a:off x="2695916" y="1815080"/>
            <a:ext cx="34573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75"/>
          <p:cNvSpPr txBox="1"/>
          <p:nvPr/>
        </p:nvSpPr>
        <p:spPr>
          <a:xfrm>
            <a:off x="7229023" y="1780154"/>
            <a:ext cx="34573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75"/>
          <p:cNvSpPr txBox="1"/>
          <p:nvPr/>
        </p:nvSpPr>
        <p:spPr>
          <a:xfrm>
            <a:off x="4260396" y="3383545"/>
            <a:ext cx="336631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1" baseline="-2500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baseline="-25000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75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75"/>
          <p:cNvSpPr txBox="1"/>
          <p:nvPr/>
        </p:nvSpPr>
        <p:spPr>
          <a:xfrm>
            <a:off x="1828800" y="609600"/>
            <a:ext cx="56066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Fermentation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7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lactic acid fermentation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pyruvate is reduced by NADH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forming NAD</a:t>
            </a:r>
            <a:r>
              <a:rPr b="0" baseline="3000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and lactate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end products, with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 release of CO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Lactic acid fermentation by some fungi and bacteria is used to make cheese and yogurt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muscle cells use lactic acid fermentation to generate ATP during strenuous exercise when 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scarce</a:t>
            </a:r>
            <a:endParaRPr/>
          </a:p>
        </p:txBody>
      </p:sp>
      <p:sp>
        <p:nvSpPr>
          <p:cNvPr id="1003" name="Google Shape;1003;p7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77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Comparing Fermentation with Anaerobic and Aerobic Respiration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7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All use glycolysis (net ATP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2)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oxidize glucose and harvest the chemical energy of food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all three,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NAD</a:t>
            </a:r>
            <a:r>
              <a:rPr b="0" baseline="3000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is the oxidizing agent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accepts electrons during glycolysis</a:t>
            </a:r>
            <a:endParaRPr/>
          </a:p>
        </p:txBody>
      </p:sp>
      <p:sp>
        <p:nvSpPr>
          <p:cNvPr id="1011" name="Google Shape;1011;p77"/>
          <p:cNvSpPr txBox="1"/>
          <p:nvPr/>
        </p:nvSpPr>
        <p:spPr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7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7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processes have different mechanisms for oxidizing NADH to NAD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fermentation, an organic molecule (such as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pyruvate or acetaldehyde) acts as a final electron acceptor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cellular respiration,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electrons are transferred to the electron transport chain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Cellular respiration produces 32 ATP per glucose molecule; fermentation produces 2 ATP per glucose molecule </a:t>
            </a:r>
            <a:endParaRPr/>
          </a:p>
        </p:txBody>
      </p:sp>
      <p:sp>
        <p:nvSpPr>
          <p:cNvPr id="1019" name="Google Shape;1019;p7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7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Obligate anaerobes (厭氧菌)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carry out fermentation or anaerobic respiration and cannot survive in the presence of 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Yeast and many bacteria are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facultative anaerobes (兼性厭氧)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meaning that they can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survive using either fermentation or cellular respiration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 facultative anaerobe, pyruvate is a fork in the metabolic road that leads to two alternative catabolic routes</a:t>
            </a:r>
            <a:endParaRPr/>
          </a:p>
        </p:txBody>
      </p:sp>
      <p:sp>
        <p:nvSpPr>
          <p:cNvPr id="1026" name="Google Shape;1026;p7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Google Shape;1031;p80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033272" y="426720"/>
            <a:ext cx="7077456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032" name="Google Shape;1032;p8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10.18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80"/>
          <p:cNvSpPr txBox="1"/>
          <p:nvPr/>
        </p:nvSpPr>
        <p:spPr>
          <a:xfrm>
            <a:off x="3705617" y="436578"/>
            <a:ext cx="91050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Glucose</a:t>
            </a:r>
            <a:endParaRPr/>
          </a:p>
        </p:txBody>
      </p:sp>
      <p:sp>
        <p:nvSpPr>
          <p:cNvPr id="1034" name="Google Shape;1034;p80"/>
          <p:cNvSpPr txBox="1"/>
          <p:nvPr/>
        </p:nvSpPr>
        <p:spPr>
          <a:xfrm>
            <a:off x="3665587" y="1832957"/>
            <a:ext cx="97462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Pyruvate</a:t>
            </a:r>
            <a:endParaRPr/>
          </a:p>
        </p:txBody>
      </p:sp>
      <p:sp>
        <p:nvSpPr>
          <p:cNvPr id="1035" name="Google Shape;1035;p80"/>
          <p:cNvSpPr txBox="1"/>
          <p:nvPr/>
        </p:nvSpPr>
        <p:spPr>
          <a:xfrm>
            <a:off x="4353317" y="1143016"/>
            <a:ext cx="115416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Glycolysis</a:t>
            </a:r>
            <a:endParaRPr/>
          </a:p>
        </p:txBody>
      </p:sp>
      <p:sp>
        <p:nvSpPr>
          <p:cNvPr id="1036" name="Google Shape;1036;p80"/>
          <p:cNvSpPr txBox="1"/>
          <p:nvPr/>
        </p:nvSpPr>
        <p:spPr>
          <a:xfrm>
            <a:off x="2094304" y="2293954"/>
            <a:ext cx="165429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O</a:t>
            </a:r>
            <a:r>
              <a:rPr b="1"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present:</a:t>
            </a:r>
            <a:endParaRPr/>
          </a:p>
        </p:txBody>
      </p:sp>
      <p:sp>
        <p:nvSpPr>
          <p:cNvPr id="1037" name="Google Shape;1037;p80"/>
          <p:cNvSpPr txBox="1"/>
          <p:nvPr/>
        </p:nvSpPr>
        <p:spPr>
          <a:xfrm>
            <a:off x="2094304" y="2547954"/>
            <a:ext cx="146193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Fermentation</a:t>
            </a:r>
            <a:endParaRPr/>
          </a:p>
        </p:txBody>
      </p:sp>
      <p:sp>
        <p:nvSpPr>
          <p:cNvPr id="1038" name="Google Shape;1038;p80"/>
          <p:cNvSpPr txBox="1"/>
          <p:nvPr/>
        </p:nvSpPr>
        <p:spPr>
          <a:xfrm>
            <a:off x="4580329" y="2257441"/>
            <a:ext cx="128240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present:</a:t>
            </a:r>
            <a:endParaRPr/>
          </a:p>
        </p:txBody>
      </p:sp>
      <p:sp>
        <p:nvSpPr>
          <p:cNvPr id="1039" name="Google Shape;1039;p80"/>
          <p:cNvSpPr txBox="1"/>
          <p:nvPr/>
        </p:nvSpPr>
        <p:spPr>
          <a:xfrm>
            <a:off x="4700979" y="2511441"/>
            <a:ext cx="1731243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Aerobic cellular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respiration     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80"/>
          <p:cNvSpPr txBox="1"/>
          <p:nvPr/>
        </p:nvSpPr>
        <p:spPr>
          <a:xfrm>
            <a:off x="1905392" y="1347804"/>
            <a:ext cx="111152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CYTOSOL</a:t>
            </a:r>
            <a:endParaRPr/>
          </a:p>
        </p:txBody>
      </p:sp>
      <p:sp>
        <p:nvSpPr>
          <p:cNvPr id="1041" name="Google Shape;1041;p80"/>
          <p:cNvSpPr txBox="1"/>
          <p:nvPr/>
        </p:nvSpPr>
        <p:spPr>
          <a:xfrm>
            <a:off x="6017017" y="3871929"/>
            <a:ext cx="199638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MITOCHONDRION</a:t>
            </a:r>
            <a:endParaRPr/>
          </a:p>
        </p:txBody>
      </p:sp>
      <p:sp>
        <p:nvSpPr>
          <p:cNvPr id="1042" name="Google Shape;1042;p80"/>
          <p:cNvSpPr txBox="1"/>
          <p:nvPr/>
        </p:nvSpPr>
        <p:spPr>
          <a:xfrm>
            <a:off x="1723661" y="4228323"/>
            <a:ext cx="162865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Ethanol,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lactate, or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products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80"/>
          <p:cNvSpPr txBox="1"/>
          <p:nvPr/>
        </p:nvSpPr>
        <p:spPr>
          <a:xfrm>
            <a:off x="4769242" y="4230704"/>
            <a:ext cx="123110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Acetyl CoA</a:t>
            </a:r>
            <a:endParaRPr/>
          </a:p>
        </p:txBody>
      </p:sp>
      <p:sp>
        <p:nvSpPr>
          <p:cNvPr id="1044" name="Google Shape;1044;p80"/>
          <p:cNvSpPr txBox="1"/>
          <p:nvPr/>
        </p:nvSpPr>
        <p:spPr>
          <a:xfrm>
            <a:off x="6065436" y="4999054"/>
            <a:ext cx="78226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CITRIC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ACID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CYCLE</a:t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80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80"/>
          <p:cNvSpPr txBox="1"/>
          <p:nvPr/>
        </p:nvSpPr>
        <p:spPr>
          <a:xfrm>
            <a:off x="1033272" y="0"/>
            <a:ext cx="71201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Pyruvate as a key juncture in catabolism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81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Evolutionary Significance of Glycolysis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8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Glycolysis is an ancient process</a:t>
            </a:r>
            <a:endParaRPr/>
          </a:p>
          <a:p>
            <a:pPr indent="-347472" lvl="1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Early prokaryotes likely used glycolysis to produce ATP before 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accumulated in the atmosphere </a:t>
            </a:r>
            <a:endParaRPr/>
          </a:p>
          <a:p>
            <a:pPr indent="-347472" lvl="1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in both cellular respiration and fermentation, it is the most widespread metabolic pathway on Earth</a:t>
            </a:r>
            <a:endParaRPr/>
          </a:p>
          <a:p>
            <a:pPr indent="-347472" lvl="1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pathway occurs in the cytosol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 does not require the membrane-bound organelles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eukaryotic cells</a:t>
            </a:r>
            <a:endParaRPr/>
          </a:p>
        </p:txBody>
      </p:sp>
      <p:sp>
        <p:nvSpPr>
          <p:cNvPr id="1054" name="Google Shape;1054;p8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10.1: </a:t>
            </a:r>
            <a:r>
              <a:rPr b="1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Catabolic (分解代謝) </a:t>
            </a: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pathways </a:t>
            </a:r>
            <a:r>
              <a:rPr b="1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yield energy </a:t>
            </a: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b="1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oxidizing organic fuels</a:t>
            </a:r>
            <a:endParaRPr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Catabolic pathways release stored energy by breaking down complex molecules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分解 → 放能 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 transfer plays a major role in these pathways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processes are central to cellular respiration</a:t>
            </a:r>
            <a:endParaRPr/>
          </a:p>
        </p:txBody>
      </p:sp>
      <p:sp>
        <p:nvSpPr>
          <p:cNvPr id="108" name="Google Shape;108;p1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82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10.6: Glycolysis and the citric acid cycle connect to many other metabolic pathways</a:t>
            </a:r>
            <a:endParaRPr/>
          </a:p>
        </p:txBody>
      </p:sp>
      <p:sp>
        <p:nvSpPr>
          <p:cNvPr id="1061" name="Google Shape;1061;p82"/>
          <p:cNvSpPr txBox="1"/>
          <p:nvPr>
            <p:ph idx="1" type="body"/>
          </p:nvPr>
        </p:nvSpPr>
        <p:spPr>
          <a:xfrm>
            <a:off x="152400" y="1272910"/>
            <a:ext cx="8839199" cy="4746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Gycolysis and the citric acid cycle are major intersections to various catabolic and anabolic pathways</a:t>
            </a:r>
            <a:endParaRPr/>
          </a:p>
        </p:txBody>
      </p:sp>
      <p:sp>
        <p:nvSpPr>
          <p:cNvPr id="1062" name="Google Shape;1062;p8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83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Versatility of Catabolism</a:t>
            </a:r>
            <a:endParaRPr/>
          </a:p>
        </p:txBody>
      </p:sp>
      <p:sp>
        <p:nvSpPr>
          <p:cNvPr id="1069" name="Google Shape;1069;p8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Catabolic pathways funnel electrons from many kinds of organic molecules into cellular respiration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Glycolysis accepts a wide range of carbohydrates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including starch, glycogen, and several disaccharides (雙糖) 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Proteins that are used for fuel must be digested to amino acids and their amino groups must be removed </a:t>
            </a:r>
            <a:endParaRPr/>
          </a:p>
        </p:txBody>
      </p:sp>
      <p:sp>
        <p:nvSpPr>
          <p:cNvPr id="1070" name="Google Shape;1070;p8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8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Fats are digested to glycerol (used to produce compounds needed for glycolysis) and fatty acids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Fatty acids are broken down by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beta oxidation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yield acetyl CoA, NADH, and FADH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oxidized gram of fat produces more than twice as much ATP as an oxidized gram of carbohydrate</a:t>
            </a:r>
            <a:endParaRPr/>
          </a:p>
        </p:txBody>
      </p:sp>
      <p:sp>
        <p:nvSpPr>
          <p:cNvPr id="1077" name="Google Shape;1077;p8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2" name="Google Shape;1082;p85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941832" y="213360"/>
            <a:ext cx="7260336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083" name="Google Shape;1083;p85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10.19_5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85"/>
          <p:cNvSpPr txBox="1"/>
          <p:nvPr/>
        </p:nvSpPr>
        <p:spPr>
          <a:xfrm>
            <a:off x="1847756" y="289896"/>
            <a:ext cx="92333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Proteins</a:t>
            </a:r>
            <a:endParaRPr/>
          </a:p>
        </p:txBody>
      </p:sp>
      <p:sp>
        <p:nvSpPr>
          <p:cNvPr id="1085" name="Google Shape;1085;p85"/>
          <p:cNvSpPr txBox="1"/>
          <p:nvPr/>
        </p:nvSpPr>
        <p:spPr>
          <a:xfrm>
            <a:off x="1885856" y="1020146"/>
            <a:ext cx="718145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Amino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acids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85"/>
          <p:cNvSpPr txBox="1"/>
          <p:nvPr/>
        </p:nvSpPr>
        <p:spPr>
          <a:xfrm>
            <a:off x="3660681" y="289896"/>
            <a:ext cx="162865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Carbohydrates</a:t>
            </a:r>
            <a:endParaRPr/>
          </a:p>
        </p:txBody>
      </p:sp>
      <p:sp>
        <p:nvSpPr>
          <p:cNvPr id="1087" name="Google Shape;1087;p85"/>
          <p:cNvSpPr txBox="1"/>
          <p:nvPr/>
        </p:nvSpPr>
        <p:spPr>
          <a:xfrm>
            <a:off x="4043268" y="1020146"/>
            <a:ext cx="78226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Sugars</a:t>
            </a:r>
            <a:endParaRPr/>
          </a:p>
        </p:txBody>
      </p:sp>
      <p:sp>
        <p:nvSpPr>
          <p:cNvPr id="1088" name="Google Shape;1088;p85"/>
          <p:cNvSpPr txBox="1"/>
          <p:nvPr/>
        </p:nvSpPr>
        <p:spPr>
          <a:xfrm>
            <a:off x="6489606" y="289896"/>
            <a:ext cx="47448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Fats</a:t>
            </a:r>
            <a:endParaRPr/>
          </a:p>
        </p:txBody>
      </p:sp>
      <p:sp>
        <p:nvSpPr>
          <p:cNvPr id="1089" name="Google Shape;1089;p85"/>
          <p:cNvSpPr txBox="1"/>
          <p:nvPr/>
        </p:nvSpPr>
        <p:spPr>
          <a:xfrm>
            <a:off x="5797456" y="1020146"/>
            <a:ext cx="92333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Glycerol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85"/>
          <p:cNvSpPr txBox="1"/>
          <p:nvPr/>
        </p:nvSpPr>
        <p:spPr>
          <a:xfrm>
            <a:off x="6888069" y="1023325"/>
            <a:ext cx="589905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Fatty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acids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85"/>
          <p:cNvSpPr txBox="1"/>
          <p:nvPr/>
        </p:nvSpPr>
        <p:spPr>
          <a:xfrm>
            <a:off x="3701956" y="1952008"/>
            <a:ext cx="144526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GLYCOLYSIS</a:t>
            </a:r>
            <a:endParaRPr/>
          </a:p>
        </p:txBody>
      </p:sp>
      <p:sp>
        <p:nvSpPr>
          <p:cNvPr id="1092" name="Google Shape;1092;p85"/>
          <p:cNvSpPr txBox="1"/>
          <p:nvPr/>
        </p:nvSpPr>
        <p:spPr>
          <a:xfrm>
            <a:off x="3967068" y="2302846"/>
            <a:ext cx="91050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Glucose</a:t>
            </a:r>
            <a:endParaRPr/>
          </a:p>
        </p:txBody>
      </p:sp>
      <p:sp>
        <p:nvSpPr>
          <p:cNvPr id="1093" name="Google Shape;1093;p85"/>
          <p:cNvSpPr txBox="1"/>
          <p:nvPr/>
        </p:nvSpPr>
        <p:spPr>
          <a:xfrm>
            <a:off x="964312" y="3656989"/>
            <a:ext cx="41838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</a:t>
            </a:r>
            <a:r>
              <a:rPr b="1"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094" name="Google Shape;1094;p85"/>
          <p:cNvSpPr txBox="1"/>
          <p:nvPr/>
        </p:nvSpPr>
        <p:spPr>
          <a:xfrm>
            <a:off x="3935318" y="3774458"/>
            <a:ext cx="97462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Pyruvate</a:t>
            </a:r>
            <a:endParaRPr/>
          </a:p>
        </p:txBody>
      </p:sp>
      <p:sp>
        <p:nvSpPr>
          <p:cNvPr id="1095" name="Google Shape;1095;p85"/>
          <p:cNvSpPr txBox="1"/>
          <p:nvPr/>
        </p:nvSpPr>
        <p:spPr>
          <a:xfrm>
            <a:off x="3819431" y="4496771"/>
            <a:ext cx="123110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Acetyl CoA</a:t>
            </a:r>
            <a:endParaRPr/>
          </a:p>
        </p:txBody>
      </p:sp>
      <p:sp>
        <p:nvSpPr>
          <p:cNvPr id="1096" name="Google Shape;1096;p85"/>
          <p:cNvSpPr txBox="1"/>
          <p:nvPr/>
        </p:nvSpPr>
        <p:spPr>
          <a:xfrm>
            <a:off x="4067081" y="5549283"/>
            <a:ext cx="78226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CITRIC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ACID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CYCLE</a:t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85"/>
          <p:cNvSpPr txBox="1"/>
          <p:nvPr/>
        </p:nvSpPr>
        <p:spPr>
          <a:xfrm>
            <a:off x="5672043" y="5735021"/>
            <a:ext cx="2308261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OXIDATIVE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PHOSPHORYLATION</a:t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85"/>
          <p:cNvSpPr txBox="1"/>
          <p:nvPr/>
        </p:nvSpPr>
        <p:spPr>
          <a:xfrm>
            <a:off x="3310642" y="3014047"/>
            <a:ext cx="190597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2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2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Glyceraldehyde 3-</a:t>
            </a:r>
            <a:endParaRPr b="1" sz="172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85"/>
          <p:cNvSpPr txBox="1"/>
          <p:nvPr/>
        </p:nvSpPr>
        <p:spPr>
          <a:xfrm>
            <a:off x="5298188" y="3013252"/>
            <a:ext cx="14747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2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2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1" sz="172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85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86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Biosynthesis (</a:t>
            </a: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生物合成) </a:t>
            </a: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(Anabolic Pathways)</a:t>
            </a:r>
            <a:endParaRPr/>
          </a:p>
        </p:txBody>
      </p:sp>
      <p:sp>
        <p:nvSpPr>
          <p:cNvPr id="1107" name="Google Shape;1107;p8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body uses small molecules from food to build other their own molecules such as proteins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small molecules may come directly from food, from glycolysis, or from the citric acid cycle</a:t>
            </a:r>
            <a:endParaRPr/>
          </a:p>
        </p:txBody>
      </p:sp>
      <p:sp>
        <p:nvSpPr>
          <p:cNvPr id="1108" name="Google Shape;1108;p8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87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Regulation of Cellular Respiration via Feedback Mechanisms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8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Feedback inhibition (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回饋抑制作用) is the most common mechanism for metabolic control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ATP concentration begins to drop, respiration speeds up; when there is plenty of ATP, respiration slows down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 of catabolism is based mainly on regulating the activity of enzymes at strategic points in the catabolic pathway</a:t>
            </a:r>
            <a:endParaRPr/>
          </a:p>
        </p:txBody>
      </p:sp>
      <p:sp>
        <p:nvSpPr>
          <p:cNvPr id="1116" name="Google Shape;1116;p8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1" name="Google Shape;1121;p88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2167128" y="426720"/>
            <a:ext cx="4809744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122" name="Google Shape;1122;p8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10.20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p88"/>
          <p:cNvSpPr txBox="1"/>
          <p:nvPr/>
        </p:nvSpPr>
        <p:spPr>
          <a:xfrm>
            <a:off x="4153691" y="411801"/>
            <a:ext cx="705321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Glucose</a:t>
            </a:r>
            <a:endParaRPr/>
          </a:p>
        </p:txBody>
      </p:sp>
      <p:sp>
        <p:nvSpPr>
          <p:cNvPr id="1124" name="Google Shape;1124;p88"/>
          <p:cNvSpPr txBox="1"/>
          <p:nvPr/>
        </p:nvSpPr>
        <p:spPr>
          <a:xfrm>
            <a:off x="6296830" y="727715"/>
            <a:ext cx="39914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AMP</a:t>
            </a:r>
            <a:endParaRPr/>
          </a:p>
        </p:txBody>
      </p:sp>
      <p:sp>
        <p:nvSpPr>
          <p:cNvPr id="1125" name="Google Shape;1125;p88"/>
          <p:cNvSpPr txBox="1"/>
          <p:nvPr/>
        </p:nvSpPr>
        <p:spPr>
          <a:xfrm>
            <a:off x="3239282" y="870590"/>
            <a:ext cx="1124410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GLYCOLYSIS</a:t>
            </a:r>
            <a:endParaRPr/>
          </a:p>
        </p:txBody>
      </p:sp>
      <p:sp>
        <p:nvSpPr>
          <p:cNvPr id="1126" name="Google Shape;1126;p88"/>
          <p:cNvSpPr txBox="1"/>
          <p:nvPr/>
        </p:nvSpPr>
        <p:spPr>
          <a:xfrm>
            <a:off x="3577437" y="1071408"/>
            <a:ext cx="1865895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Fructose 6-phosphate</a:t>
            </a:r>
            <a:endParaRPr/>
          </a:p>
        </p:txBody>
      </p:sp>
      <p:sp>
        <p:nvSpPr>
          <p:cNvPr id="1127" name="Google Shape;1127;p88"/>
          <p:cNvSpPr txBox="1"/>
          <p:nvPr/>
        </p:nvSpPr>
        <p:spPr>
          <a:xfrm>
            <a:off x="2197893" y="2021527"/>
            <a:ext cx="63478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Inhibits</a:t>
            </a:r>
            <a:endParaRPr/>
          </a:p>
        </p:txBody>
      </p:sp>
      <p:sp>
        <p:nvSpPr>
          <p:cNvPr id="1128" name="Google Shape;1128;p88"/>
          <p:cNvSpPr txBox="1"/>
          <p:nvPr/>
        </p:nvSpPr>
        <p:spPr>
          <a:xfrm>
            <a:off x="3579821" y="1452408"/>
            <a:ext cx="1827423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Phosphofructokinase</a:t>
            </a:r>
            <a:endParaRPr/>
          </a:p>
        </p:txBody>
      </p:sp>
      <p:sp>
        <p:nvSpPr>
          <p:cNvPr id="1129" name="Google Shape;1129;p88"/>
          <p:cNvSpPr txBox="1"/>
          <p:nvPr/>
        </p:nvSpPr>
        <p:spPr>
          <a:xfrm>
            <a:off x="6266655" y="1657199"/>
            <a:ext cx="8976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 b="1"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0" name="Google Shape;1130;p88"/>
          <p:cNvSpPr txBox="1"/>
          <p:nvPr/>
        </p:nvSpPr>
        <p:spPr>
          <a:xfrm>
            <a:off x="3376621" y="1864364"/>
            <a:ext cx="227305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Fructose 1,6-bisphosphate</a:t>
            </a:r>
            <a:endParaRPr/>
          </a:p>
        </p:txBody>
      </p:sp>
      <p:sp>
        <p:nvSpPr>
          <p:cNvPr id="1131" name="Google Shape;1131;p88"/>
          <p:cNvSpPr txBox="1"/>
          <p:nvPr/>
        </p:nvSpPr>
        <p:spPr>
          <a:xfrm>
            <a:off x="6188062" y="2025496"/>
            <a:ext cx="63478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Inhibits</a:t>
            </a:r>
            <a:endParaRPr/>
          </a:p>
        </p:txBody>
      </p:sp>
      <p:sp>
        <p:nvSpPr>
          <p:cNvPr id="1132" name="Google Shape;1132;p88"/>
          <p:cNvSpPr txBox="1"/>
          <p:nvPr/>
        </p:nvSpPr>
        <p:spPr>
          <a:xfrm>
            <a:off x="6044405" y="1081727"/>
            <a:ext cx="90569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Stimulates</a:t>
            </a:r>
            <a:endParaRPr/>
          </a:p>
        </p:txBody>
      </p:sp>
      <p:sp>
        <p:nvSpPr>
          <p:cNvPr id="1133" name="Google Shape;1133;p88"/>
          <p:cNvSpPr txBox="1"/>
          <p:nvPr/>
        </p:nvSpPr>
        <p:spPr>
          <a:xfrm>
            <a:off x="6259512" y="1255560"/>
            <a:ext cx="102592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4" name="Google Shape;1134;p88"/>
          <p:cNvSpPr txBox="1"/>
          <p:nvPr/>
        </p:nvSpPr>
        <p:spPr>
          <a:xfrm>
            <a:off x="4129880" y="3475677"/>
            <a:ext cx="75661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Pyruvate</a:t>
            </a:r>
            <a:endParaRPr/>
          </a:p>
        </p:txBody>
      </p:sp>
      <p:sp>
        <p:nvSpPr>
          <p:cNvPr id="1135" name="Google Shape;1135;p88"/>
          <p:cNvSpPr txBox="1"/>
          <p:nvPr/>
        </p:nvSpPr>
        <p:spPr>
          <a:xfrm>
            <a:off x="2367760" y="3975737"/>
            <a:ext cx="34573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1136" name="Google Shape;1136;p88"/>
          <p:cNvSpPr txBox="1"/>
          <p:nvPr/>
        </p:nvSpPr>
        <p:spPr>
          <a:xfrm>
            <a:off x="4037805" y="4126552"/>
            <a:ext cx="955390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Acetyl CoA</a:t>
            </a:r>
            <a:endParaRPr/>
          </a:p>
        </p:txBody>
      </p:sp>
      <p:sp>
        <p:nvSpPr>
          <p:cNvPr id="1137" name="Google Shape;1137;p88"/>
          <p:cNvSpPr txBox="1"/>
          <p:nvPr/>
        </p:nvSpPr>
        <p:spPr>
          <a:xfrm>
            <a:off x="6222986" y="3957483"/>
            <a:ext cx="567463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Citrate</a:t>
            </a:r>
            <a:endParaRPr/>
          </a:p>
        </p:txBody>
      </p:sp>
      <p:sp>
        <p:nvSpPr>
          <p:cNvPr id="1138" name="Google Shape;1138;p88"/>
          <p:cNvSpPr txBox="1"/>
          <p:nvPr/>
        </p:nvSpPr>
        <p:spPr>
          <a:xfrm>
            <a:off x="4218348" y="5046506"/>
            <a:ext cx="609141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CITRIC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ACID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CYCLE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88"/>
          <p:cNvSpPr txBox="1"/>
          <p:nvPr/>
        </p:nvSpPr>
        <p:spPr>
          <a:xfrm>
            <a:off x="3809891" y="6382387"/>
            <a:ext cx="1399422" cy="359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Oxidative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phosphorylation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88"/>
          <p:cNvSpPr txBox="1"/>
          <p:nvPr/>
        </p:nvSpPr>
        <p:spPr>
          <a:xfrm>
            <a:off x="2609848" y="1569887"/>
            <a:ext cx="8976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 b="1"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1" name="Google Shape;1141;p88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88"/>
          <p:cNvSpPr txBox="1"/>
          <p:nvPr/>
        </p:nvSpPr>
        <p:spPr>
          <a:xfrm>
            <a:off x="1066800" y="0"/>
            <a:ext cx="7010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control of cellular respiration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Catabolic Pathways and Production of ATP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breakdown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organic molecules is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exergonic (放能的)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Fermentation (發酵作用)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partial degradation of sugars that occurs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without O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baseline="-2500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Aerobic respiration (有氧呼吸)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consumes organic molecules and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and yields ATP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Anaerobic respiration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(無氧呼吸)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similar to aerobic respiration but consumes compounds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other than O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17" name="Google Shape;117;p20"/>
          <p:cNvSpPr txBox="1"/>
          <p:nvPr/>
        </p:nvSpPr>
        <p:spPr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Cellular respiration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includes both aerobic and anaerobic respiration but is often used to refer to aerobic respiration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Although carbohydrates, fats, and proteins are all consumed as fuel, it is helpful to trace cellular respiration with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sugar glucose (葡萄糖)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6 O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6 CO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6 H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Energy (ATP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heat)</a:t>
            </a:r>
            <a:endParaRPr/>
          </a:p>
        </p:txBody>
      </p:sp>
      <p:sp>
        <p:nvSpPr>
          <p:cNvPr id="124" name="Google Shape;124;p2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ampbell11e_Lecture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