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</p:sldIdLst>
  <p:sldSz cy="6858000" cx="9144000"/>
  <p:notesSz cx="6858000" cy="9144000"/>
  <p:embeddedFontLst>
    <p:embeddedFont>
      <p:font typeface="Tahoma"/>
      <p:regular r:id="rId79"/>
      <p:bold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font" Target="fonts/Tahoma-regular.fntdata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8.4_3 Inquiry: Do membrane proteins move?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8.5 Factors that affect membrane fluidity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8.6 The structure of a transmembrane protein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3" name="Google Shape;26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8.7 Some functions of membrane proteins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8.8 The genetic basis for HIV resistance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5" name="Google Shape;32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8.9 Synthesis of membrane components and their orientation in the membrane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 How do cell membrane proteins like this aquaporin (blue ribbons) help regulate chemical traffic?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3" name="Google Shape;393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8.10 The diffusion of solutes across a synthetic membrane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9" name="Google Shape;429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8.11 Osmosis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3" name="Google Shape;463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8.12 The water balance of living cells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3" name="Google Shape;503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8.13 The contractile vacuole of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Paramecium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8.1a How do cell membrane proteins help regulate chemical traffic? (part 1: ion channel protein)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2" name="Google Shape;532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8.UN07 Test your understanding, question 11 (crisp vegetables)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9" name="Google Shape;559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8.14 Two types of transport proteins that carry out facilitated diffusion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5" name="Google Shape;605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8.15 The sodium-potassium pump: a specific case of active transport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9" name="Google Shape;659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8.16 Review: passive and active transport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98" name="Google Shape;698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8.17 A proton pump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9" name="Google Shape;729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8.18 Cotransport: active transport driven by a concentration gradient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1" name="Google Shape;781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8.19 Exploring endocytosis in animal cells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2" name="Google Shape;822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8.19a Exploring endocytosis in animal cells (part 1: phagocytosis)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8" name="Google Shape;858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8.19b Exploring endocytosis in animal cells (part 2: pinocytosis)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9" name="Google Shape;889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8.19c Exploring endocytosis in animal cells (part 3: receptor-mediated endocytosis)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8.2 Phospholipid bilayer (cross section)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0" name="Google Shape;920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8.UN03 In-text figure, hypercholesterolemia, p. 209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8.3 Updated model of an animal cell’s plasma membrane (cutaway view)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8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Fluidity of Membranes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Membranes are held together mainly by weak hydrophobic interactions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lipids and some proteins can move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sideways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within the membrane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Rarely, a lipid may flip-flop across the membrane, from one phospholipid layer to the other</a:t>
            </a:r>
            <a:endParaRPr/>
          </a:p>
        </p:txBody>
      </p:sp>
      <p:sp>
        <p:nvSpPr>
          <p:cNvPr id="169" name="Google Shape;169;p2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4408" l="0" r="0" t="0"/>
          <a:stretch/>
        </p:blipFill>
        <p:spPr>
          <a:xfrm>
            <a:off x="298704" y="1776984"/>
            <a:ext cx="8546592" cy="330403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8.4_3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1588241" y="2567824"/>
            <a:ext cx="845439" cy="569785"/>
          </a:xfrm>
          <a:custGeom>
            <a:rect b="b" l="l" r="r" t="t"/>
            <a:pathLst>
              <a:path extrusionOk="0" h="569785" w="845439">
                <a:moveTo>
                  <a:pt x="12700" y="557085"/>
                </a:moveTo>
                <a:lnTo>
                  <a:pt x="547916" y="12700"/>
                </a:lnTo>
                <a:lnTo>
                  <a:pt x="832739" y="54286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372454" y="1841703"/>
            <a:ext cx="11124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1682C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1497992" y="2252866"/>
            <a:ext cx="283891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proteins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310542" y="3753053"/>
            <a:ext cx="157254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 cell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2064729" y="3954666"/>
            <a:ext cx="164147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cell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4442804" y="4135641"/>
            <a:ext cx="157254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 cell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6665304" y="3249027"/>
            <a:ext cx="2170466" cy="7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Mixed proteins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1 hour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328004" y="4642056"/>
            <a:ext cx="839973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L. D. Frye and M. Edidin, The rapid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intermixing of cell surface antigens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formation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mouse-human heterokaryons, </a:t>
            </a: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of Cell Science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7:319 (1970).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219200" y="6096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membrane proteins move?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temperatures cool, membranes switch from a fluid state to a solid state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temperature at which a membrane solidifies depends on the types of lipids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Membranes rich 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unsaturated fatty acids are more fluid than those rich in saturated fatty acids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Membranes must be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fluid to work properly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membranes are usually about as fluid as salad oil</a:t>
            </a:r>
            <a:endParaRPr/>
          </a:p>
        </p:txBody>
      </p:sp>
      <p:sp>
        <p:nvSpPr>
          <p:cNvPr id="191" name="Google Shape;191;p2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steroid cholesterol has different effects on the membrane fluidity of animal cells at different temperatures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warm temperatures (such as 37ºC), cholesterol restrains movement of phospholipids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cool temperatures, it maintains fluidity by preventing tight packing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cholesterol is present in plants, they use related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steroid lipids to buffer membrane fluidity </a:t>
            </a:r>
            <a:endParaRPr/>
          </a:p>
        </p:txBody>
      </p:sp>
      <p:sp>
        <p:nvSpPr>
          <p:cNvPr id="197" name="Google Shape;197;p2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286256" y="213360"/>
            <a:ext cx="657148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2935414" y="5581458"/>
            <a:ext cx="138480" cy="575945"/>
          </a:xfrm>
          <a:custGeom>
            <a:rect b="b" l="l" r="r" t="t"/>
            <a:pathLst>
              <a:path extrusionOk="0" h="575945" w="138480">
                <a:moveTo>
                  <a:pt x="10083" y="10083"/>
                </a:moveTo>
                <a:lnTo>
                  <a:pt x="128397" y="56586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965851" y="1696175"/>
            <a:ext cx="523328" cy="1101953"/>
          </a:xfrm>
          <a:custGeom>
            <a:rect b="b" l="l" r="r" t="t"/>
            <a:pathLst>
              <a:path extrusionOk="0" h="1101953" w="523328">
                <a:moveTo>
                  <a:pt x="353923" y="10083"/>
                </a:moveTo>
                <a:lnTo>
                  <a:pt x="10083" y="1091869"/>
                </a:lnTo>
                <a:lnTo>
                  <a:pt x="513245" y="40422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5514655" y="2073542"/>
            <a:ext cx="622376" cy="724585"/>
          </a:xfrm>
          <a:custGeom>
            <a:rect b="b" l="l" r="r" t="t"/>
            <a:pathLst>
              <a:path extrusionOk="0" h="724585" w="622376">
                <a:moveTo>
                  <a:pt x="10083" y="10083"/>
                </a:moveTo>
                <a:lnTo>
                  <a:pt x="293649" y="714502"/>
                </a:lnTo>
                <a:lnTo>
                  <a:pt x="612292" y="2686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1389191" y="218165"/>
            <a:ext cx="5934317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Unsaturated versus saturated hydrocarbon tails</a:t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2609979" y="791253"/>
            <a:ext cx="581891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5802441" y="791253"/>
            <a:ext cx="931730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Viscous</a:t>
            </a: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1430466" y="2770865"/>
            <a:ext cx="1982915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Unsaturated tails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prevent packing</a:t>
            </a: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4834066" y="2770865"/>
            <a:ext cx="2308324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Saturated tails pack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together.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1389191" y="3609065"/>
            <a:ext cx="554478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Cholesterol within the animal cell membrane</a:t>
            </a:r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4635629" y="4132940"/>
            <a:ext cx="2837315" cy="1346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Cholesterol reduces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fluidity at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moderate temperatures, </a:t>
            </a:r>
            <a:b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at low temperatures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hinders solidification.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2429004" y="6104615"/>
            <a:ext cx="134331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Cholesterol</a:t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635629" y="5581458"/>
            <a:ext cx="2837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Fluidity buffer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 of Differences in Membrane Lipid Composition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Variations in lipid composition of cell membranes of many species appear to be adaptations to specific environmental conditions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change the lipid compositions in response to temperature changes has evolved in organisms that live where temperatures vary</a:t>
            </a:r>
            <a:endParaRPr/>
          </a:p>
        </p:txBody>
      </p:sp>
      <p:sp>
        <p:nvSpPr>
          <p:cNvPr id="223" name="Google Shape;223;p2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Proteins and Their Functions</a:t>
            </a:r>
            <a:endParaRPr/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Somewhat like a tile mosaic, a membrane is a collage of different proteins, often clustered in groups, embedded in the fluid matrix of the lipid bilayer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Phospholipids form the main fabric of the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determine most of the membrane’s functions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Peripheral proteins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周邊蛋白are bound to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membrane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Integral proteins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鑲嵌蛋白penetrate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hydrophobic core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Integral proteins that span the membrane are called transmembrane proteins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hydrophobic regions of an integral protein consist of one or more stretches of nonpolar amino acids, often coiled into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helices</a:t>
            </a:r>
            <a:endParaRPr/>
          </a:p>
        </p:txBody>
      </p:sp>
      <p:sp>
        <p:nvSpPr>
          <p:cNvPr id="236" name="Google Shape;236;p2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853440" y="213360"/>
            <a:ext cx="74371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1601385" y="3331183"/>
            <a:ext cx="299961" cy="1454289"/>
          </a:xfrm>
          <a:custGeom>
            <a:rect b="b" l="l" r="r" t="t"/>
            <a:pathLst>
              <a:path extrusionOk="0" h="1454289" w="299961">
                <a:moveTo>
                  <a:pt x="15100" y="1439189"/>
                </a:moveTo>
                <a:lnTo>
                  <a:pt x="284860" y="151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2015955" y="704555"/>
            <a:ext cx="570115" cy="785063"/>
          </a:xfrm>
          <a:custGeom>
            <a:rect b="b" l="l" r="r" t="t"/>
            <a:pathLst>
              <a:path extrusionOk="0" h="785063" w="570115">
                <a:moveTo>
                  <a:pt x="555015" y="15100"/>
                </a:moveTo>
                <a:lnTo>
                  <a:pt x="15100" y="76996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4719422" y="4559059"/>
            <a:ext cx="878471" cy="1401063"/>
          </a:xfrm>
          <a:custGeom>
            <a:rect b="b" l="l" r="r" t="t"/>
            <a:pathLst>
              <a:path extrusionOk="0" h="1401063" w="878471">
                <a:moveTo>
                  <a:pt x="863371" y="1385963"/>
                </a:moveTo>
                <a:lnTo>
                  <a:pt x="15100" y="151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0"/>
          <p:cNvSpPr/>
          <p:nvPr/>
        </p:nvSpPr>
        <p:spPr>
          <a:xfrm>
            <a:off x="2607092" y="5114777"/>
            <a:ext cx="348868" cy="419201"/>
          </a:xfrm>
          <a:custGeom>
            <a:rect b="b" l="l" r="r" t="t"/>
            <a:pathLst>
              <a:path extrusionOk="0" h="419201" w="348868">
                <a:moveTo>
                  <a:pt x="15100" y="404101"/>
                </a:moveTo>
                <a:lnTo>
                  <a:pt x="333768" y="151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4798386" y="577939"/>
            <a:ext cx="743584" cy="1475333"/>
          </a:xfrm>
          <a:custGeom>
            <a:rect b="b" l="l" r="r" t="t"/>
            <a:pathLst>
              <a:path extrusionOk="0" h="1475333" w="743584">
                <a:moveTo>
                  <a:pt x="728484" y="15100"/>
                </a:moveTo>
                <a:lnTo>
                  <a:pt x="15100" y="146023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1253723" y="369838"/>
            <a:ext cx="162544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N-terminus</a:t>
            </a:r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5584423" y="422225"/>
            <a:ext cx="270266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1054709" y="4766369"/>
            <a:ext cx="956993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helix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1094973" y="5473650"/>
            <a:ext cx="162544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C-terminus</a:t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5584423" y="5978475"/>
            <a:ext cx="2233817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CYTOPLASMIC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5334000" y="2590800"/>
            <a:ext cx="3505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a transmembrane protein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Cell-surface membranes can carry out several functions: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Enzymatic activity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transduction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Cell-cell recognition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Intercellular joining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Attachment to the cytoskeleton and extracellular matrix (ECM)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at the Edge</a:t>
            </a:r>
            <a:endParaRPr/>
          </a:p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plasma membrane is the boundary that separates the living cell from its surroundings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plasma membrane exhibits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selective permeability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選擇性通透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allowing some substances to cross it more easily than others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proteins are often responsible for controlling passage across cellular membranes</a:t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533400" y="213360"/>
            <a:ext cx="807720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3811281" y="1133744"/>
            <a:ext cx="456856" cy="226847"/>
          </a:xfrm>
          <a:custGeom>
            <a:rect b="b" l="l" r="r" t="t"/>
            <a:pathLst>
              <a:path extrusionOk="0" h="226847" w="456856">
                <a:moveTo>
                  <a:pt x="450507" y="220497"/>
                </a:moveTo>
                <a:lnTo>
                  <a:pt x="228460" y="6350"/>
                </a:lnTo>
                <a:lnTo>
                  <a:pt x="6350" y="22049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6167153" y="547711"/>
            <a:ext cx="274434" cy="226847"/>
          </a:xfrm>
          <a:custGeom>
            <a:rect b="b" l="l" r="r" t="t"/>
            <a:pathLst>
              <a:path extrusionOk="0" h="226847" w="274434">
                <a:moveTo>
                  <a:pt x="268084" y="6350"/>
                </a:moveTo>
                <a:lnTo>
                  <a:pt x="6350" y="22049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6510194" y="845131"/>
            <a:ext cx="199059" cy="179273"/>
          </a:xfrm>
          <a:custGeom>
            <a:rect b="b" l="l" r="r" t="t"/>
            <a:pathLst>
              <a:path extrusionOk="0" h="179273" w="199059">
                <a:moveTo>
                  <a:pt x="192709" y="6350"/>
                </a:moveTo>
                <a:lnTo>
                  <a:pt x="6350" y="17292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3688195" y="902762"/>
            <a:ext cx="77745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endParaRPr/>
          </a:p>
        </p:txBody>
      </p:sp>
      <p:sp>
        <p:nvSpPr>
          <p:cNvPr id="271" name="Google Shape;271;p32"/>
          <p:cNvSpPr txBox="1"/>
          <p:nvPr/>
        </p:nvSpPr>
        <p:spPr>
          <a:xfrm>
            <a:off x="6453620" y="309037"/>
            <a:ext cx="80470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6739370" y="745599"/>
            <a:ext cx="77585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2026083" y="2418824"/>
            <a:ext cx="3457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274" name="Google Shape;274;p32"/>
          <p:cNvSpPr txBox="1"/>
          <p:nvPr/>
        </p:nvSpPr>
        <p:spPr>
          <a:xfrm>
            <a:off x="5701145" y="2582337"/>
            <a:ext cx="166872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transduction</a:t>
            </a:r>
            <a:endParaRPr/>
          </a:p>
        </p:txBody>
      </p:sp>
      <p:sp>
        <p:nvSpPr>
          <p:cNvPr id="275" name="Google Shape;275;p32"/>
          <p:cNvSpPr txBox="1"/>
          <p:nvPr/>
        </p:nvSpPr>
        <p:spPr>
          <a:xfrm>
            <a:off x="570663" y="2851894"/>
            <a:ext cx="141070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Transport</a:t>
            </a:r>
            <a:endParaRPr/>
          </a:p>
        </p:txBody>
      </p:sp>
      <p:sp>
        <p:nvSpPr>
          <p:cNvPr id="276" name="Google Shape;276;p32"/>
          <p:cNvSpPr txBox="1"/>
          <p:nvPr/>
        </p:nvSpPr>
        <p:spPr>
          <a:xfrm>
            <a:off x="3075738" y="2851894"/>
            <a:ext cx="150041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7188" lvl="0" marL="35718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Enzymatic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5544300" y="2851894"/>
            <a:ext cx="17588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7188" lvl="0" marL="35718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(c) Signal</a:t>
            </a:r>
            <a:b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endParaRPr/>
          </a:p>
        </p:txBody>
      </p:sp>
      <p:sp>
        <p:nvSpPr>
          <p:cNvPr id="278" name="Google Shape;278;p32"/>
          <p:cNvSpPr txBox="1"/>
          <p:nvPr/>
        </p:nvSpPr>
        <p:spPr>
          <a:xfrm>
            <a:off x="1312262" y="4906437"/>
            <a:ext cx="60593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Glyco-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567488" y="5847507"/>
            <a:ext cx="161775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7188" lvl="0" marL="35718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Cell-cell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  <a:endParaRPr/>
          </a:p>
        </p:txBody>
      </p:sp>
      <p:sp>
        <p:nvSpPr>
          <p:cNvPr id="280" name="Google Shape;280;p32"/>
          <p:cNvSpPr txBox="1"/>
          <p:nvPr/>
        </p:nvSpPr>
        <p:spPr>
          <a:xfrm>
            <a:off x="3075738" y="5847507"/>
            <a:ext cx="165429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7188" lvl="0" marL="35718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(e) Intercellular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joining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5482388" y="5847507"/>
            <a:ext cx="320792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2608" lvl="0" marL="29260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(f) Attachment to the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cytoskeleton and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 matrix (ECM)</a:t>
            </a:r>
            <a:endParaRPr/>
          </a:p>
        </p:txBody>
      </p:sp>
      <p:sp>
        <p:nvSpPr>
          <p:cNvPr id="282" name="Google Shape;282;p32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Cell-surface proteins are important in the medical field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HIV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must bind to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immune cell-surface protein CD4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 “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co-receptor” CCR5 in order to infect a cell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cannot enter the cells of resistant individuals who lack CCR5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are now being developed to mask the CCR5 protein</a:t>
            </a:r>
            <a:endParaRPr/>
          </a:p>
        </p:txBody>
      </p:sp>
      <p:sp>
        <p:nvSpPr>
          <p:cNvPr id="288" name="Google Shape;288;p3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4"/>
          <p:cNvPicPr preferRelativeResize="0"/>
          <p:nvPr/>
        </p:nvPicPr>
        <p:blipFill rotWithShape="1">
          <a:blip r:embed="rId3">
            <a:alphaModFix/>
          </a:blip>
          <a:srcRect b="2744" l="0" r="0" t="0"/>
          <a:stretch/>
        </p:blipFill>
        <p:spPr>
          <a:xfrm>
            <a:off x="298704" y="728472"/>
            <a:ext cx="8546592" cy="540105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4"/>
          <p:cNvSpPr/>
          <p:nvPr/>
        </p:nvSpPr>
        <p:spPr>
          <a:xfrm>
            <a:off x="1839104" y="1067131"/>
            <a:ext cx="429285" cy="347408"/>
          </a:xfrm>
          <a:custGeom>
            <a:rect b="b" l="l" r="r" t="t"/>
            <a:pathLst>
              <a:path extrusionOk="0" h="347408" w="429285">
                <a:moveTo>
                  <a:pt x="416585" y="12700"/>
                </a:moveTo>
                <a:lnTo>
                  <a:pt x="12700" y="33470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983995" y="3269434"/>
            <a:ext cx="441121" cy="520750"/>
          </a:xfrm>
          <a:custGeom>
            <a:rect b="b" l="l" r="r" t="t"/>
            <a:pathLst>
              <a:path extrusionOk="0" h="520750" w="441121">
                <a:moveTo>
                  <a:pt x="428421" y="12700"/>
                </a:moveTo>
                <a:lnTo>
                  <a:pt x="12700" y="5080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6065009" y="3141193"/>
            <a:ext cx="638111" cy="702221"/>
          </a:xfrm>
          <a:custGeom>
            <a:rect b="b" l="l" r="r" t="t"/>
            <a:pathLst>
              <a:path extrusionOk="0" h="702221" w="638111">
                <a:moveTo>
                  <a:pt x="625411" y="12700"/>
                </a:moveTo>
                <a:lnTo>
                  <a:pt x="12700" y="68952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7845028" y="3419552"/>
            <a:ext cx="50800" cy="800468"/>
          </a:xfrm>
          <a:custGeom>
            <a:rect b="b" l="l" r="r" t="t"/>
            <a:pathLst>
              <a:path extrusionOk="0" h="800468" w="50800">
                <a:moveTo>
                  <a:pt x="12700" y="12700"/>
                </a:moveTo>
                <a:lnTo>
                  <a:pt x="12700" y="78776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1573026" y="3231235"/>
            <a:ext cx="618959" cy="1024229"/>
          </a:xfrm>
          <a:custGeom>
            <a:rect b="b" l="l" r="r" t="t"/>
            <a:pathLst>
              <a:path extrusionOk="0" h="1024229" w="618959">
                <a:moveTo>
                  <a:pt x="12700" y="12700"/>
                </a:moveTo>
                <a:lnTo>
                  <a:pt x="606259" y="101152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2300541" y="938014"/>
            <a:ext cx="4696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</a:t>
            </a:r>
            <a:endParaRPr/>
          </a:p>
        </p:txBody>
      </p:sp>
      <p:sp>
        <p:nvSpPr>
          <p:cNvPr id="301" name="Google Shape;301;p34"/>
          <p:cNvSpPr txBox="1"/>
          <p:nvPr/>
        </p:nvSpPr>
        <p:spPr>
          <a:xfrm>
            <a:off x="473329" y="3718520"/>
            <a:ext cx="122469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(CD4)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1582991" y="4229695"/>
            <a:ext cx="160140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Co-receptor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(CCR5)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330454" y="5192514"/>
            <a:ext cx="3736920" cy="884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20624" lvl="0" marL="423863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HIV can infect a cell with</a:t>
            </a:r>
            <a:b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CCR5 on its surface, as in</a:t>
            </a:r>
            <a:b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people.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5067554" y="3802657"/>
            <a:ext cx="205665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 (CD4)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no CCR5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7332916" y="4178895"/>
            <a:ext cx="142667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4681791" y="5192514"/>
            <a:ext cx="4148893" cy="884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29768" lvl="0" marL="433388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HIV cannot infect a cell</a:t>
            </a:r>
            <a:b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lacking CCR5 on its surface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in resistant individuals.</a:t>
            </a:r>
            <a:endParaRPr/>
          </a:p>
        </p:txBody>
      </p:sp>
      <p:sp>
        <p:nvSpPr>
          <p:cNvPr id="307" name="Google Shape;307;p3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1143000" y="152400"/>
            <a:ext cx="6858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genetic basis for HIV resistance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Membrane Carbohydrates in Cell-Cell Recognition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recognize each other by binding to molecules, often containing carbohydrates, on the extracellular surface of the 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carbohydrates may be covalently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bonded to lipids (forming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glycolipids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:糖脂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or, more commonly,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proteins (forming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glycoproteins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糖蛋白)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Carbohydrates on the extracellular side of the plasma membrane vary among species, individuals, and even cell types in an individual</a:t>
            </a:r>
            <a:endParaRPr/>
          </a:p>
        </p:txBody>
      </p:sp>
      <p:sp>
        <p:nvSpPr>
          <p:cNvPr id="315" name="Google Shape;315;p3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and Sidedness of Membranes</a:t>
            </a:r>
            <a:endParaRPr/>
          </a:p>
        </p:txBody>
      </p:sp>
      <p:sp>
        <p:nvSpPr>
          <p:cNvPr id="321" name="Google Shape;321;p3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Membranes have distinct inside and outside faces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asymmetrical distribution of proteins, lipids, and associated carbohydrates in the plasma membrane is determined when the membrane is built by the ER and Golgi apparatus</a:t>
            </a:r>
            <a:endParaRPr/>
          </a:p>
        </p:txBody>
      </p:sp>
      <p:sp>
        <p:nvSpPr>
          <p:cNvPr id="322" name="Google Shape;322;p3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996696" y="213360"/>
            <a:ext cx="715060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7"/>
          <p:cNvSpPr/>
          <p:nvPr/>
        </p:nvSpPr>
        <p:spPr>
          <a:xfrm>
            <a:off x="4988351" y="4965543"/>
            <a:ext cx="165976" cy="266103"/>
          </a:xfrm>
          <a:custGeom>
            <a:rect b="b" l="l" r="r" t="t"/>
            <a:pathLst>
              <a:path extrusionOk="0" h="266103" w="165976">
                <a:moveTo>
                  <a:pt x="159626" y="259753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3449309" y="4669882"/>
            <a:ext cx="493204" cy="692073"/>
          </a:xfrm>
          <a:custGeom>
            <a:rect b="b" l="l" r="r" t="t"/>
            <a:pathLst>
              <a:path extrusionOk="0" h="692073" w="493204">
                <a:moveTo>
                  <a:pt x="6350" y="6350"/>
                </a:moveTo>
                <a:lnTo>
                  <a:pt x="486854" y="68572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7"/>
          <p:cNvSpPr/>
          <p:nvPr/>
        </p:nvSpPr>
        <p:spPr>
          <a:xfrm>
            <a:off x="3443307" y="4930269"/>
            <a:ext cx="364566" cy="479463"/>
          </a:xfrm>
          <a:custGeom>
            <a:rect b="b" l="l" r="r" t="t"/>
            <a:pathLst>
              <a:path extrusionOk="0" h="479463" w="364566">
                <a:moveTo>
                  <a:pt x="6350" y="6350"/>
                </a:moveTo>
                <a:lnTo>
                  <a:pt x="358216" y="47311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7"/>
          <p:cNvSpPr/>
          <p:nvPr/>
        </p:nvSpPr>
        <p:spPr>
          <a:xfrm>
            <a:off x="5402252" y="1263492"/>
            <a:ext cx="295173" cy="628040"/>
          </a:xfrm>
          <a:custGeom>
            <a:rect b="b" l="l" r="r" t="t"/>
            <a:pathLst>
              <a:path extrusionOk="0" h="628040" w="295173">
                <a:moveTo>
                  <a:pt x="288823" y="6350"/>
                </a:moveTo>
                <a:lnTo>
                  <a:pt x="6350" y="62169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5562953" y="5387630"/>
            <a:ext cx="516191" cy="25400"/>
          </a:xfrm>
          <a:custGeom>
            <a:rect b="b" l="l" r="r" t="t"/>
            <a:pathLst>
              <a:path extrusionOk="0" h="25400" w="516191">
                <a:moveTo>
                  <a:pt x="509841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7034004" y="2450762"/>
            <a:ext cx="242798" cy="226936"/>
          </a:xfrm>
          <a:custGeom>
            <a:rect b="b" l="l" r="r" t="t"/>
            <a:pathLst>
              <a:path extrusionOk="0" h="226936" w="242798">
                <a:moveTo>
                  <a:pt x="236448" y="6350"/>
                </a:moveTo>
                <a:lnTo>
                  <a:pt x="6350" y="22058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7"/>
          <p:cNvSpPr/>
          <p:nvPr/>
        </p:nvSpPr>
        <p:spPr>
          <a:xfrm>
            <a:off x="4057625" y="3461993"/>
            <a:ext cx="254088" cy="358025"/>
          </a:xfrm>
          <a:custGeom>
            <a:rect b="b" l="l" r="r" t="t"/>
            <a:pathLst>
              <a:path extrusionOk="0" h="358025" w="254088">
                <a:moveTo>
                  <a:pt x="6350" y="6350"/>
                </a:moveTo>
                <a:lnTo>
                  <a:pt x="247738" y="3516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7"/>
          <p:cNvSpPr/>
          <p:nvPr/>
        </p:nvSpPr>
        <p:spPr>
          <a:xfrm>
            <a:off x="7555493" y="4741171"/>
            <a:ext cx="96418" cy="151498"/>
          </a:xfrm>
          <a:custGeom>
            <a:rect b="b" l="l" r="r" t="t"/>
            <a:pathLst>
              <a:path extrusionOk="0" h="151498" w="96418">
                <a:moveTo>
                  <a:pt x="90068" y="6350"/>
                </a:moveTo>
                <a:lnTo>
                  <a:pt x="6350" y="1451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3517180" y="1309628"/>
            <a:ext cx="553148" cy="503720"/>
          </a:xfrm>
          <a:custGeom>
            <a:rect b="b" l="l" r="r" t="t"/>
            <a:pathLst>
              <a:path extrusionOk="0" h="503720" w="553148">
                <a:moveTo>
                  <a:pt x="6350" y="154241"/>
                </a:moveTo>
                <a:lnTo>
                  <a:pt x="546798" y="6350"/>
                </a:lnTo>
                <a:lnTo>
                  <a:pt x="445033" y="49737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7"/>
          <p:cNvSpPr/>
          <p:nvPr/>
        </p:nvSpPr>
        <p:spPr>
          <a:xfrm>
            <a:off x="2274486" y="2734496"/>
            <a:ext cx="147815" cy="1017562"/>
          </a:xfrm>
          <a:custGeom>
            <a:rect b="b" l="l" r="r" t="t"/>
            <a:pathLst>
              <a:path extrusionOk="0" h="1017562" w="147815">
                <a:moveTo>
                  <a:pt x="141465" y="6350"/>
                </a:moveTo>
                <a:lnTo>
                  <a:pt x="6350" y="101121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6318710" y="2040313"/>
            <a:ext cx="250786" cy="321767"/>
          </a:xfrm>
          <a:custGeom>
            <a:rect b="b" l="l" r="r" t="t"/>
            <a:pathLst>
              <a:path extrusionOk="0" h="321767" w="250786">
                <a:moveTo>
                  <a:pt x="244436" y="6350"/>
                </a:moveTo>
                <a:lnTo>
                  <a:pt x="6350" y="31541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4041764" y="2013480"/>
            <a:ext cx="57111" cy="477519"/>
          </a:xfrm>
          <a:custGeom>
            <a:rect b="b" l="l" r="r" t="t"/>
            <a:pathLst>
              <a:path extrusionOk="0" h="477519" w="57111">
                <a:moveTo>
                  <a:pt x="50761" y="6350"/>
                </a:moveTo>
                <a:lnTo>
                  <a:pt x="6350" y="47116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4990052" y="460110"/>
            <a:ext cx="62036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bilayer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7"/>
          <p:cNvSpPr txBox="1"/>
          <p:nvPr/>
        </p:nvSpPr>
        <p:spPr>
          <a:xfrm>
            <a:off x="4067714" y="1195122"/>
            <a:ext cx="148816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Transmembrane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glycoproteins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7"/>
          <p:cNvSpPr txBox="1"/>
          <p:nvPr/>
        </p:nvSpPr>
        <p:spPr>
          <a:xfrm>
            <a:off x="5709189" y="1160377"/>
            <a:ext cx="88966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Secretory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6175914" y="1647560"/>
            <a:ext cx="92012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Golgi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apparatus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3635914" y="2466710"/>
            <a:ext cx="121988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Attached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7"/>
          <p:cNvSpPr txBox="1"/>
          <p:nvPr/>
        </p:nvSpPr>
        <p:spPr>
          <a:xfrm>
            <a:off x="3131089" y="3369997"/>
            <a:ext cx="9265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Glycolipid</a:t>
            </a:r>
            <a:endParaRPr/>
          </a:p>
        </p:txBody>
      </p:sp>
      <p:sp>
        <p:nvSpPr>
          <p:cNvPr id="347" name="Google Shape;347;p37"/>
          <p:cNvSpPr txBox="1"/>
          <p:nvPr/>
        </p:nvSpPr>
        <p:spPr>
          <a:xfrm>
            <a:off x="2188114" y="3760522"/>
            <a:ext cx="56586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lumen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7"/>
          <p:cNvSpPr txBox="1"/>
          <p:nvPr/>
        </p:nvSpPr>
        <p:spPr>
          <a:xfrm>
            <a:off x="1695989" y="4324085"/>
            <a:ext cx="176650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membrane:</a:t>
            </a:r>
            <a:endParaRPr/>
          </a:p>
        </p:txBody>
      </p:sp>
      <p:sp>
        <p:nvSpPr>
          <p:cNvPr id="349" name="Google Shape;349;p37"/>
          <p:cNvSpPr txBox="1"/>
          <p:nvPr/>
        </p:nvSpPr>
        <p:spPr>
          <a:xfrm>
            <a:off x="1864264" y="4573322"/>
            <a:ext cx="158376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Cytoplasmic face</a:t>
            </a:r>
            <a:endParaRPr/>
          </a:p>
        </p:txBody>
      </p:sp>
      <p:sp>
        <p:nvSpPr>
          <p:cNvPr id="350" name="Google Shape;350;p37"/>
          <p:cNvSpPr txBox="1"/>
          <p:nvPr/>
        </p:nvSpPr>
        <p:spPr>
          <a:xfrm>
            <a:off x="1853152" y="4827322"/>
            <a:ext cx="15949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 face</a:t>
            </a:r>
            <a:endParaRPr/>
          </a:p>
        </p:txBody>
      </p:sp>
      <p:sp>
        <p:nvSpPr>
          <p:cNvPr id="351" name="Google Shape;351;p37"/>
          <p:cNvSpPr txBox="1"/>
          <p:nvPr/>
        </p:nvSpPr>
        <p:spPr>
          <a:xfrm>
            <a:off x="4405852" y="4589197"/>
            <a:ext cx="148816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Transmembrane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glycoprotein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6991889" y="2271447"/>
            <a:ext cx="65299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/>
          </a:p>
        </p:txBody>
      </p:sp>
      <p:sp>
        <p:nvSpPr>
          <p:cNvPr id="353" name="Google Shape;353;p37"/>
          <p:cNvSpPr txBox="1"/>
          <p:nvPr/>
        </p:nvSpPr>
        <p:spPr>
          <a:xfrm>
            <a:off x="6752177" y="4813035"/>
            <a:ext cx="81432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Secreted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6094952" y="5316272"/>
            <a:ext cx="96340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/>
          </a:p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glycolipid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66575" y="213360"/>
            <a:ext cx="35457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of membrane components and their orientation in the membrane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8.2: Membrane structure results in selective permeability</a:t>
            </a:r>
            <a:endParaRPr/>
          </a:p>
        </p:txBody>
      </p:sp>
      <p:sp>
        <p:nvSpPr>
          <p:cNvPr id="362" name="Google Shape;362;p3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must exchange materials with its surroundings, a process controlled by the 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membranes are selectively permeable, regulating the cell’s molecular traffic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Permeability of the Lipid Bilayer</a:t>
            </a:r>
            <a:endParaRPr/>
          </a:p>
        </p:txBody>
      </p:sp>
      <p:sp>
        <p:nvSpPr>
          <p:cNvPr id="369" name="Google Shape;369;p3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Hydrophobic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(nonpolar) molecules, such as hydrocarbons, can dissolve in the lipid bilayer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 through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membrane rapidly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Hydrophilic molecules including ions and polar molecules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cross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membrane easily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built into the membrane play key roles in regulating transport</a:t>
            </a:r>
            <a:endParaRPr/>
          </a:p>
        </p:txBody>
      </p:sp>
      <p:sp>
        <p:nvSpPr>
          <p:cNvPr id="370" name="Google Shape;370;p3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Proteins</a:t>
            </a:r>
            <a:endParaRPr/>
          </a:p>
        </p:txBody>
      </p:sp>
      <p:sp>
        <p:nvSpPr>
          <p:cNvPr id="376" name="Google Shape;376;p4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 proteins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passage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hydrophilic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substances across the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transport proteins, called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 proteins, have a hydrophilic channel that certain molecules or ions can use as a tunnel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 proteins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aquaporins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水通道蛋白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greatly facilitate the passage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 molecules</a:t>
            </a:r>
            <a:endParaRPr/>
          </a:p>
        </p:txBody>
      </p:sp>
      <p:sp>
        <p:nvSpPr>
          <p:cNvPr id="377" name="Google Shape;377;p4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transport proteins,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carrier proteins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bind to molecules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change shape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shuttle them across the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transport protein is specific for the substance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moves</a:t>
            </a:r>
            <a:endParaRPr/>
          </a:p>
        </p:txBody>
      </p:sp>
      <p:sp>
        <p:nvSpPr>
          <p:cNvPr id="383" name="Google Shape;383;p4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911352" y="115310"/>
            <a:ext cx="73212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cell membrane proteins like this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aquaporin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(blue ribbons) help regulate chemical traffic?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8.3: Passive transport is diffusion of a substance across a membrane with no energy investment</a:t>
            </a:r>
            <a:endParaRPr/>
          </a:p>
        </p:txBody>
      </p:sp>
      <p:sp>
        <p:nvSpPr>
          <p:cNvPr id="389" name="Google Shape;389;p42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擴散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tendency for molecules to spread out evenly into the available space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each molecule moves randomly, diffusion of a population of molecules may be directional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dynamic equilibrium, as many molecules cross the membrane in one direction as in the other</a:t>
            </a:r>
            <a:endParaRPr/>
          </a:p>
        </p:txBody>
      </p:sp>
      <p:sp>
        <p:nvSpPr>
          <p:cNvPr id="390" name="Google Shape;390;p4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957072" y="213360"/>
            <a:ext cx="722985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3"/>
          <p:cNvSpPr/>
          <p:nvPr/>
        </p:nvSpPr>
        <p:spPr>
          <a:xfrm>
            <a:off x="1152611" y="486802"/>
            <a:ext cx="251726" cy="339737"/>
          </a:xfrm>
          <a:custGeom>
            <a:rect b="b" l="l" r="r" t="t"/>
            <a:pathLst>
              <a:path extrusionOk="0" h="339737" w="251726">
                <a:moveTo>
                  <a:pt x="9525" y="198818"/>
                </a:moveTo>
                <a:lnTo>
                  <a:pt x="87083" y="9525"/>
                </a:lnTo>
                <a:lnTo>
                  <a:pt x="242201" y="33021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3"/>
          <p:cNvSpPr/>
          <p:nvPr/>
        </p:nvSpPr>
        <p:spPr>
          <a:xfrm>
            <a:off x="1972988" y="382569"/>
            <a:ext cx="1340954" cy="342925"/>
          </a:xfrm>
          <a:custGeom>
            <a:rect b="b" l="l" r="r" t="t"/>
            <a:pathLst>
              <a:path extrusionOk="0" h="342925" w="1340954">
                <a:moveTo>
                  <a:pt x="9525" y="333400"/>
                </a:moveTo>
                <a:lnTo>
                  <a:pt x="1331429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3"/>
          <p:cNvSpPr txBox="1"/>
          <p:nvPr/>
        </p:nvSpPr>
        <p:spPr>
          <a:xfrm>
            <a:off x="1025331" y="240506"/>
            <a:ext cx="185948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 of dye</a:t>
            </a:r>
            <a:endParaRPr/>
          </a:p>
        </p:txBody>
      </p:sp>
      <p:sp>
        <p:nvSpPr>
          <p:cNvPr id="400" name="Google Shape;400;p43"/>
          <p:cNvSpPr txBox="1"/>
          <p:nvPr/>
        </p:nvSpPr>
        <p:spPr>
          <a:xfrm>
            <a:off x="3328793" y="240506"/>
            <a:ext cx="285975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(cross section)</a:t>
            </a:r>
            <a:endParaRPr/>
          </a:p>
        </p:txBody>
      </p:sp>
      <p:sp>
        <p:nvSpPr>
          <p:cNvPr id="401" name="Google Shape;401;p43"/>
          <p:cNvSpPr txBox="1"/>
          <p:nvPr/>
        </p:nvSpPr>
        <p:spPr>
          <a:xfrm>
            <a:off x="2046093" y="1540668"/>
            <a:ext cx="8165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402" name="Google Shape;402;p43"/>
          <p:cNvSpPr txBox="1"/>
          <p:nvPr/>
        </p:nvSpPr>
        <p:spPr>
          <a:xfrm>
            <a:off x="1250756" y="2532855"/>
            <a:ext cx="14106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diffusion</a:t>
            </a:r>
            <a:endParaRPr/>
          </a:p>
        </p:txBody>
      </p:sp>
      <p:sp>
        <p:nvSpPr>
          <p:cNvPr id="403" name="Google Shape;403;p43"/>
          <p:cNvSpPr txBox="1"/>
          <p:nvPr/>
        </p:nvSpPr>
        <p:spPr>
          <a:xfrm>
            <a:off x="995168" y="2917031"/>
            <a:ext cx="284693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Diffusion of one solute</a:t>
            </a:r>
            <a:endParaRPr/>
          </a:p>
        </p:txBody>
      </p:sp>
      <p:sp>
        <p:nvSpPr>
          <p:cNvPr id="404" name="Google Shape;404;p43"/>
          <p:cNvSpPr txBox="1"/>
          <p:nvPr/>
        </p:nvSpPr>
        <p:spPr>
          <a:xfrm>
            <a:off x="3863781" y="2532855"/>
            <a:ext cx="14106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diffusion</a:t>
            </a:r>
            <a:endParaRPr/>
          </a:p>
        </p:txBody>
      </p:sp>
      <p:sp>
        <p:nvSpPr>
          <p:cNvPr id="405" name="Google Shape;405;p43"/>
          <p:cNvSpPr txBox="1"/>
          <p:nvPr/>
        </p:nvSpPr>
        <p:spPr>
          <a:xfrm>
            <a:off x="6559356" y="2532855"/>
            <a:ext cx="12695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endParaRPr/>
          </a:p>
        </p:txBody>
      </p:sp>
      <p:sp>
        <p:nvSpPr>
          <p:cNvPr id="406" name="Google Shape;406;p43"/>
          <p:cNvSpPr txBox="1"/>
          <p:nvPr/>
        </p:nvSpPr>
        <p:spPr>
          <a:xfrm>
            <a:off x="1250756" y="5341142"/>
            <a:ext cx="14106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diffusion</a:t>
            </a:r>
            <a:endParaRPr/>
          </a:p>
        </p:txBody>
      </p:sp>
      <p:sp>
        <p:nvSpPr>
          <p:cNvPr id="407" name="Google Shape;407;p43"/>
          <p:cNvSpPr txBox="1"/>
          <p:nvPr/>
        </p:nvSpPr>
        <p:spPr>
          <a:xfrm>
            <a:off x="1311081" y="5867399"/>
            <a:ext cx="14106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diffusion</a:t>
            </a:r>
            <a:endParaRPr/>
          </a:p>
        </p:txBody>
      </p:sp>
      <p:sp>
        <p:nvSpPr>
          <p:cNvPr id="408" name="Google Shape;408;p43"/>
          <p:cNvSpPr txBox="1"/>
          <p:nvPr/>
        </p:nvSpPr>
        <p:spPr>
          <a:xfrm>
            <a:off x="3863781" y="5341142"/>
            <a:ext cx="14106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diffusion</a:t>
            </a:r>
            <a:endParaRPr/>
          </a:p>
        </p:txBody>
      </p:sp>
      <p:sp>
        <p:nvSpPr>
          <p:cNvPr id="409" name="Google Shape;409;p43"/>
          <p:cNvSpPr txBox="1"/>
          <p:nvPr/>
        </p:nvSpPr>
        <p:spPr>
          <a:xfrm>
            <a:off x="3906643" y="5867399"/>
            <a:ext cx="141064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 diffusion</a:t>
            </a:r>
            <a:endParaRPr/>
          </a:p>
        </p:txBody>
      </p:sp>
      <p:sp>
        <p:nvSpPr>
          <p:cNvPr id="410" name="Google Shape;410;p43"/>
          <p:cNvSpPr txBox="1"/>
          <p:nvPr/>
        </p:nvSpPr>
        <p:spPr>
          <a:xfrm>
            <a:off x="6559356" y="5341142"/>
            <a:ext cx="12695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endParaRPr/>
          </a:p>
        </p:txBody>
      </p:sp>
      <p:sp>
        <p:nvSpPr>
          <p:cNvPr id="411" name="Google Shape;411;p43"/>
          <p:cNvSpPr txBox="1"/>
          <p:nvPr/>
        </p:nvSpPr>
        <p:spPr>
          <a:xfrm>
            <a:off x="6543481" y="5867399"/>
            <a:ext cx="12695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endParaRPr/>
          </a:p>
        </p:txBody>
      </p:sp>
      <p:sp>
        <p:nvSpPr>
          <p:cNvPr id="412" name="Google Shape;412;p43"/>
          <p:cNvSpPr txBox="1"/>
          <p:nvPr/>
        </p:nvSpPr>
        <p:spPr>
          <a:xfrm>
            <a:off x="995168" y="6353969"/>
            <a:ext cx="297517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Diffusion of two solutes</a:t>
            </a:r>
            <a:endParaRPr/>
          </a:p>
        </p:txBody>
      </p:sp>
      <p:sp>
        <p:nvSpPr>
          <p:cNvPr id="413" name="Google Shape;413;p4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Substances diffuse down their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concentration gradient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濃度梯度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region along which the density of a chemical substance increases or decreases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work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done to move substances down the concentration gradient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diffusion of a substance across a biological membrane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passive transport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no energy is expended by the cell to make it happen</a:t>
            </a:r>
            <a:endParaRPr/>
          </a:p>
        </p:txBody>
      </p:sp>
      <p:sp>
        <p:nvSpPr>
          <p:cNvPr id="419" name="Google Shape;419;p4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Osmosis on Water Balance</a:t>
            </a:r>
            <a:endParaRPr/>
          </a:p>
        </p:txBody>
      </p:sp>
      <p:sp>
        <p:nvSpPr>
          <p:cNvPr id="425" name="Google Shape;425;p4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diffusion of water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across a selectively permeable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diffuses across a membrane from the region of lower solute concentration to the region of higher solute concentration until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solute concentration is equal on both sides</a:t>
            </a:r>
            <a:endParaRPr/>
          </a:p>
        </p:txBody>
      </p:sp>
      <p:sp>
        <p:nvSpPr>
          <p:cNvPr id="426" name="Google Shape;426;p4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6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548640" y="213360"/>
            <a:ext cx="80467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6"/>
          <p:cNvSpPr/>
          <p:nvPr/>
        </p:nvSpPr>
        <p:spPr>
          <a:xfrm>
            <a:off x="1992280" y="734433"/>
            <a:ext cx="176136" cy="1130211"/>
          </a:xfrm>
          <a:custGeom>
            <a:rect b="b" l="l" r="r" t="t"/>
            <a:pathLst>
              <a:path extrusionOk="0" h="1130211" w="176136">
                <a:moveTo>
                  <a:pt x="9525" y="9525"/>
                </a:moveTo>
                <a:lnTo>
                  <a:pt x="166611" y="112068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6"/>
          <p:cNvSpPr/>
          <p:nvPr/>
        </p:nvSpPr>
        <p:spPr>
          <a:xfrm>
            <a:off x="3849467" y="734433"/>
            <a:ext cx="116484" cy="1130211"/>
          </a:xfrm>
          <a:custGeom>
            <a:rect b="b" l="l" r="r" t="t"/>
            <a:pathLst>
              <a:path extrusionOk="0" h="1130211" w="116484">
                <a:moveTo>
                  <a:pt x="106959" y="9525"/>
                </a:moveTo>
                <a:lnTo>
                  <a:pt x="9525" y="112068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46"/>
          <p:cNvGrpSpPr/>
          <p:nvPr/>
        </p:nvGrpSpPr>
        <p:grpSpPr>
          <a:xfrm>
            <a:off x="6094394" y="720786"/>
            <a:ext cx="1735315" cy="1568885"/>
            <a:chOff x="5428898" y="3434732"/>
            <a:chExt cx="1735315" cy="1568885"/>
          </a:xfrm>
        </p:grpSpPr>
        <p:sp>
          <p:nvSpPr>
            <p:cNvPr id="436" name="Google Shape;436;p46"/>
            <p:cNvSpPr/>
            <p:nvPr/>
          </p:nvSpPr>
          <p:spPr>
            <a:xfrm>
              <a:off x="5428898" y="3611329"/>
              <a:ext cx="1735315" cy="1392288"/>
            </a:xfrm>
            <a:custGeom>
              <a:rect b="b" l="l" r="r" t="t"/>
              <a:pathLst>
                <a:path extrusionOk="0" h="1392288" w="1735315">
                  <a:moveTo>
                    <a:pt x="1725790" y="508927"/>
                  </a:moveTo>
                  <a:lnTo>
                    <a:pt x="1725790" y="9525"/>
                  </a:lnTo>
                  <a:lnTo>
                    <a:pt x="9525" y="9525"/>
                  </a:lnTo>
                  <a:lnTo>
                    <a:pt x="9525" y="138276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6"/>
            <p:cNvSpPr/>
            <p:nvPr/>
          </p:nvSpPr>
          <p:spPr>
            <a:xfrm>
              <a:off x="6287046" y="3434732"/>
              <a:ext cx="38100" cy="195643"/>
            </a:xfrm>
            <a:custGeom>
              <a:rect b="b" l="l" r="r" t="t"/>
              <a:pathLst>
                <a:path extrusionOk="0" h="195643" w="38100">
                  <a:moveTo>
                    <a:pt x="9525" y="186118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46"/>
          <p:cNvSpPr/>
          <p:nvPr/>
        </p:nvSpPr>
        <p:spPr>
          <a:xfrm>
            <a:off x="4830078" y="3619862"/>
            <a:ext cx="38100" cy="318300"/>
          </a:xfrm>
          <a:custGeom>
            <a:rect b="b" l="l" r="r" t="t"/>
            <a:pathLst>
              <a:path extrusionOk="0" h="318300" w="38100">
                <a:moveTo>
                  <a:pt x="9525" y="308774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6"/>
          <p:cNvSpPr/>
          <p:nvPr/>
        </p:nvSpPr>
        <p:spPr>
          <a:xfrm>
            <a:off x="1274391" y="2008419"/>
            <a:ext cx="723036" cy="167576"/>
          </a:xfrm>
          <a:custGeom>
            <a:rect b="b" l="l" r="r" t="t"/>
            <a:pathLst>
              <a:path extrusionOk="0" h="167576" w="723036">
                <a:moveTo>
                  <a:pt x="713511" y="9525"/>
                </a:moveTo>
                <a:lnTo>
                  <a:pt x="9525" y="15805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6"/>
          <p:cNvSpPr txBox="1"/>
          <p:nvPr/>
        </p:nvSpPr>
        <p:spPr>
          <a:xfrm>
            <a:off x="877202" y="212590"/>
            <a:ext cx="226985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concentration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solute (sugar)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6"/>
          <p:cNvSpPr txBox="1"/>
          <p:nvPr/>
        </p:nvSpPr>
        <p:spPr>
          <a:xfrm>
            <a:off x="3388627" y="222115"/>
            <a:ext cx="232114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concentration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solute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6"/>
          <p:cNvSpPr txBox="1"/>
          <p:nvPr/>
        </p:nvSpPr>
        <p:spPr>
          <a:xfrm>
            <a:off x="5911164" y="212591"/>
            <a:ext cx="268022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similar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concentrations of solute</a:t>
            </a:r>
            <a:endParaRPr/>
          </a:p>
        </p:txBody>
      </p:sp>
      <p:sp>
        <p:nvSpPr>
          <p:cNvPr id="443" name="Google Shape;443;p46"/>
          <p:cNvSpPr txBox="1"/>
          <p:nvPr/>
        </p:nvSpPr>
        <p:spPr>
          <a:xfrm>
            <a:off x="588277" y="2015991"/>
            <a:ext cx="10002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6"/>
          <p:cNvSpPr txBox="1"/>
          <p:nvPr/>
        </p:nvSpPr>
        <p:spPr>
          <a:xfrm>
            <a:off x="2782202" y="2192203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45" name="Google Shape;445;p46"/>
          <p:cNvSpPr txBox="1"/>
          <p:nvPr/>
        </p:nvSpPr>
        <p:spPr>
          <a:xfrm>
            <a:off x="4401452" y="2881178"/>
            <a:ext cx="1192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Selectively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permeable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6"/>
          <p:cNvSpPr txBox="1"/>
          <p:nvPr/>
        </p:nvSpPr>
        <p:spPr>
          <a:xfrm>
            <a:off x="4428439" y="6245091"/>
            <a:ext cx="9746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Osmosis</a:t>
            </a:r>
            <a:endParaRPr/>
          </a:p>
        </p:txBody>
      </p:sp>
      <p:sp>
        <p:nvSpPr>
          <p:cNvPr id="447" name="Google Shape;447;p4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Balance of Cells Without Cell Walls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Tonicity張力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ability of a surrounding solution to cause a cell to gain or lose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tonicity of a solution depends on its concentration of solutes that cannot cross the membrane relative to that inside the cell</a:t>
            </a:r>
            <a:endParaRPr/>
          </a:p>
        </p:txBody>
      </p:sp>
      <p:sp>
        <p:nvSpPr>
          <p:cNvPr id="454" name="Google Shape;454;p4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Isotonic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等張的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 Solute concentration is the same as that inside the cell;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movement across the 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高張性的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 Solute concentration is greater than that inside the cell;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loses water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Hypotonic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低張性的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 Solute concentration is less than that inside the cell;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gains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without cell walls will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shrivel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hypertonic solution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lyse (burst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 a hypotonic solution</a:t>
            </a:r>
            <a:endParaRPr/>
          </a:p>
        </p:txBody>
      </p:sp>
      <p:sp>
        <p:nvSpPr>
          <p:cNvPr id="460" name="Google Shape;460;p4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9"/>
          <p:cNvPicPr preferRelativeResize="0"/>
          <p:nvPr/>
        </p:nvPicPr>
        <p:blipFill rotWithShape="1">
          <a:blip r:embed="rId3">
            <a:alphaModFix/>
          </a:blip>
          <a:srcRect b="2660" l="0" r="0" t="0"/>
          <a:stretch/>
        </p:blipFill>
        <p:spPr>
          <a:xfrm>
            <a:off x="1033272" y="640080"/>
            <a:ext cx="7077456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9"/>
          <p:cNvSpPr/>
          <p:nvPr/>
        </p:nvSpPr>
        <p:spPr>
          <a:xfrm>
            <a:off x="3042243" y="3561313"/>
            <a:ext cx="182384" cy="632244"/>
          </a:xfrm>
          <a:custGeom>
            <a:rect b="b" l="l" r="r" t="t"/>
            <a:pathLst>
              <a:path extrusionOk="0" h="632244" w="182384">
                <a:moveTo>
                  <a:pt x="9525" y="622718"/>
                </a:moveTo>
                <a:lnTo>
                  <a:pt x="172859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9"/>
          <p:cNvSpPr/>
          <p:nvPr/>
        </p:nvSpPr>
        <p:spPr>
          <a:xfrm>
            <a:off x="2256753" y="3779121"/>
            <a:ext cx="116509" cy="356425"/>
          </a:xfrm>
          <a:custGeom>
            <a:rect b="b" l="l" r="r" t="t"/>
            <a:pathLst>
              <a:path extrusionOk="0" h="356425" w="116509">
                <a:moveTo>
                  <a:pt x="9525" y="9525"/>
                </a:moveTo>
                <a:lnTo>
                  <a:pt x="106984" y="3469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9"/>
          <p:cNvSpPr/>
          <p:nvPr/>
        </p:nvSpPr>
        <p:spPr>
          <a:xfrm>
            <a:off x="6562176" y="3887181"/>
            <a:ext cx="291160" cy="383781"/>
          </a:xfrm>
          <a:custGeom>
            <a:rect b="b" l="l" r="r" t="t"/>
            <a:pathLst>
              <a:path extrusionOk="0" h="383781" w="291160">
                <a:moveTo>
                  <a:pt x="9525" y="9525"/>
                </a:moveTo>
                <a:lnTo>
                  <a:pt x="281635" y="3742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9"/>
          <p:cNvSpPr txBox="1"/>
          <p:nvPr/>
        </p:nvSpPr>
        <p:spPr>
          <a:xfrm>
            <a:off x="1939752" y="648372"/>
            <a:ext cx="112851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Hypotonic</a:t>
            </a:r>
            <a:endParaRPr/>
          </a:p>
        </p:txBody>
      </p:sp>
      <p:sp>
        <p:nvSpPr>
          <p:cNvPr id="471" name="Google Shape;471;p49"/>
          <p:cNvSpPr txBox="1"/>
          <p:nvPr/>
        </p:nvSpPr>
        <p:spPr>
          <a:xfrm>
            <a:off x="3065289" y="1103985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72" name="Google Shape;472;p49"/>
          <p:cNvSpPr txBox="1"/>
          <p:nvPr/>
        </p:nvSpPr>
        <p:spPr>
          <a:xfrm>
            <a:off x="3827289" y="1103985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73" name="Google Shape;473;p49"/>
          <p:cNvSpPr txBox="1"/>
          <p:nvPr/>
        </p:nvSpPr>
        <p:spPr>
          <a:xfrm>
            <a:off x="4287664" y="648372"/>
            <a:ext cx="8848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Isotonic</a:t>
            </a:r>
            <a:endParaRPr/>
          </a:p>
        </p:txBody>
      </p:sp>
      <p:sp>
        <p:nvSpPr>
          <p:cNvPr id="474" name="Google Shape;474;p49"/>
          <p:cNvSpPr txBox="1"/>
          <p:nvPr/>
        </p:nvSpPr>
        <p:spPr>
          <a:xfrm>
            <a:off x="5378277" y="1103985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75" name="Google Shape;475;p49"/>
          <p:cNvSpPr txBox="1"/>
          <p:nvPr/>
        </p:nvSpPr>
        <p:spPr>
          <a:xfrm>
            <a:off x="6426027" y="648372"/>
            <a:ext cx="12054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endParaRPr/>
          </a:p>
        </p:txBody>
      </p:sp>
      <p:sp>
        <p:nvSpPr>
          <p:cNvPr id="476" name="Google Shape;476;p49"/>
          <p:cNvSpPr txBox="1"/>
          <p:nvPr/>
        </p:nvSpPr>
        <p:spPr>
          <a:xfrm>
            <a:off x="7549977" y="1103985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77" name="Google Shape;477;p49"/>
          <p:cNvSpPr txBox="1"/>
          <p:nvPr/>
        </p:nvSpPr>
        <p:spPr>
          <a:xfrm rot="-5400000">
            <a:off x="384024" y="1877267"/>
            <a:ext cx="155593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Animal cell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9"/>
          <p:cNvSpPr txBox="1"/>
          <p:nvPr/>
        </p:nvSpPr>
        <p:spPr>
          <a:xfrm>
            <a:off x="2219152" y="2729585"/>
            <a:ext cx="65825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Lysed</a:t>
            </a:r>
            <a:endParaRPr/>
          </a:p>
        </p:txBody>
      </p:sp>
      <p:sp>
        <p:nvSpPr>
          <p:cNvPr id="479" name="Google Shape;479;p49"/>
          <p:cNvSpPr txBox="1"/>
          <p:nvPr/>
        </p:nvSpPr>
        <p:spPr>
          <a:xfrm>
            <a:off x="1563514" y="3278860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9"/>
          <p:cNvSpPr txBox="1"/>
          <p:nvPr/>
        </p:nvSpPr>
        <p:spPr>
          <a:xfrm>
            <a:off x="1493664" y="3823373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81" name="Google Shape;481;p49"/>
          <p:cNvSpPr txBox="1"/>
          <p:nvPr/>
        </p:nvSpPr>
        <p:spPr>
          <a:xfrm>
            <a:off x="3035127" y="3077248"/>
            <a:ext cx="42319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/>
          </a:p>
        </p:txBody>
      </p:sp>
      <p:sp>
        <p:nvSpPr>
          <p:cNvPr id="482" name="Google Shape;482;p49"/>
          <p:cNvSpPr txBox="1"/>
          <p:nvPr/>
        </p:nvSpPr>
        <p:spPr>
          <a:xfrm>
            <a:off x="3028777" y="3331248"/>
            <a:ext cx="43601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endParaRPr/>
          </a:p>
        </p:txBody>
      </p:sp>
      <p:sp>
        <p:nvSpPr>
          <p:cNvPr id="483" name="Google Shape;483;p49"/>
          <p:cNvSpPr txBox="1"/>
          <p:nvPr/>
        </p:nvSpPr>
        <p:spPr>
          <a:xfrm>
            <a:off x="3782839" y="3769398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84" name="Google Shape;484;p49"/>
          <p:cNvSpPr txBox="1"/>
          <p:nvPr/>
        </p:nvSpPr>
        <p:spPr>
          <a:xfrm>
            <a:off x="4378152" y="2729585"/>
            <a:ext cx="7950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endParaRPr/>
          </a:p>
        </p:txBody>
      </p:sp>
      <p:sp>
        <p:nvSpPr>
          <p:cNvPr id="485" name="Google Shape;485;p49"/>
          <p:cNvSpPr txBox="1"/>
          <p:nvPr/>
        </p:nvSpPr>
        <p:spPr>
          <a:xfrm>
            <a:off x="6514927" y="2729585"/>
            <a:ext cx="10387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Shriveled</a:t>
            </a:r>
            <a:endParaRPr/>
          </a:p>
        </p:txBody>
      </p:sp>
      <p:sp>
        <p:nvSpPr>
          <p:cNvPr id="486" name="Google Shape;486;p49"/>
          <p:cNvSpPr txBox="1"/>
          <p:nvPr/>
        </p:nvSpPr>
        <p:spPr>
          <a:xfrm>
            <a:off x="5390977" y="3415385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9"/>
          <p:cNvSpPr txBox="1"/>
          <p:nvPr/>
        </p:nvSpPr>
        <p:spPr>
          <a:xfrm>
            <a:off x="6056139" y="3408121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9"/>
          <p:cNvSpPr txBox="1"/>
          <p:nvPr/>
        </p:nvSpPr>
        <p:spPr>
          <a:xfrm>
            <a:off x="7564264" y="3437610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89" name="Google Shape;489;p49"/>
          <p:cNvSpPr txBox="1"/>
          <p:nvPr/>
        </p:nvSpPr>
        <p:spPr>
          <a:xfrm rot="-5400000">
            <a:off x="475908" y="4809380"/>
            <a:ext cx="137217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Plant cell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9"/>
          <p:cNvSpPr txBox="1"/>
          <p:nvPr/>
        </p:nvSpPr>
        <p:spPr>
          <a:xfrm>
            <a:off x="1663527" y="5828385"/>
            <a:ext cx="168847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Turgid (normal)</a:t>
            </a:r>
            <a:endParaRPr/>
          </a:p>
        </p:txBody>
      </p:sp>
      <p:sp>
        <p:nvSpPr>
          <p:cNvPr id="491" name="Google Shape;491;p49"/>
          <p:cNvSpPr txBox="1"/>
          <p:nvPr/>
        </p:nvSpPr>
        <p:spPr>
          <a:xfrm>
            <a:off x="4378152" y="5828385"/>
            <a:ext cx="7950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Flaccid</a:t>
            </a:r>
            <a:endParaRPr/>
          </a:p>
        </p:txBody>
      </p:sp>
      <p:sp>
        <p:nvSpPr>
          <p:cNvPr id="492" name="Google Shape;492;p49"/>
          <p:cNvSpPr txBox="1"/>
          <p:nvPr/>
        </p:nvSpPr>
        <p:spPr>
          <a:xfrm>
            <a:off x="6337127" y="5828385"/>
            <a:ext cx="139781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Plasmolyzed</a:t>
            </a:r>
            <a:endParaRPr/>
          </a:p>
        </p:txBody>
      </p:sp>
      <p:sp>
        <p:nvSpPr>
          <p:cNvPr id="493" name="Google Shape;493;p4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9"/>
          <p:cNvSpPr txBox="1"/>
          <p:nvPr/>
        </p:nvSpPr>
        <p:spPr>
          <a:xfrm>
            <a:off x="1493664" y="0"/>
            <a:ext cx="62412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water balance of living cells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Hypertonic or hypotonic environments create osmotic problems for organisms that have cells without rigid walls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Osmoregulation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control of solute concentrations and water balance, is a necessary adaptation for life in such environments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the unicellular eukaryote </a:t>
            </a:r>
            <a:r>
              <a:rPr b="0" i="1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Paramecium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hypertonic to its pond water environment, has a contractile vacuole that acts as a pump</a:t>
            </a:r>
            <a:endParaRPr/>
          </a:p>
        </p:txBody>
      </p:sp>
      <p:sp>
        <p:nvSpPr>
          <p:cNvPr id="500" name="Google Shape;500;p5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1"/>
          <p:cNvPicPr preferRelativeResize="0"/>
          <p:nvPr/>
        </p:nvPicPr>
        <p:blipFill rotWithShape="1">
          <a:blip r:embed="rId3">
            <a:alphaModFix/>
          </a:blip>
          <a:srcRect b="5481" l="0" r="0" t="0"/>
          <a:stretch/>
        </p:blipFill>
        <p:spPr>
          <a:xfrm>
            <a:off x="1264920" y="2115312"/>
            <a:ext cx="6614160" cy="26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1"/>
          <p:cNvSpPr/>
          <p:nvPr/>
        </p:nvSpPr>
        <p:spPr>
          <a:xfrm>
            <a:off x="3962715" y="2506139"/>
            <a:ext cx="0" cy="630262"/>
          </a:xfrm>
          <a:custGeom>
            <a:rect b="b" l="l" r="r" t="t"/>
            <a:pathLst>
              <a:path extrusionOk="0" h="630262" w="50800">
                <a:moveTo>
                  <a:pt x="0" y="12700"/>
                </a:moveTo>
                <a:lnTo>
                  <a:pt x="0" y="617563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1"/>
          <p:cNvSpPr txBox="1"/>
          <p:nvPr/>
        </p:nvSpPr>
        <p:spPr>
          <a:xfrm>
            <a:off x="2563808" y="2203414"/>
            <a:ext cx="295754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1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Contractile vacuole</a:t>
            </a:r>
            <a:endParaRPr/>
          </a:p>
        </p:txBody>
      </p:sp>
      <p:sp>
        <p:nvSpPr>
          <p:cNvPr id="509" name="Google Shape;509;p51"/>
          <p:cNvSpPr txBox="1"/>
          <p:nvPr/>
        </p:nvSpPr>
        <p:spPr>
          <a:xfrm>
            <a:off x="6656383" y="2422489"/>
            <a:ext cx="88004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510" name="Google Shape;510;p51"/>
          <p:cNvGrpSpPr/>
          <p:nvPr/>
        </p:nvGrpSpPr>
        <p:grpSpPr>
          <a:xfrm>
            <a:off x="6436515" y="2309818"/>
            <a:ext cx="1289304" cy="137160"/>
            <a:chOff x="7578" y="5008859"/>
            <a:chExt cx="856239" cy="140766"/>
          </a:xfrm>
        </p:grpSpPr>
        <p:sp>
          <p:nvSpPr>
            <p:cNvPr id="511" name="Google Shape;511;p51"/>
            <p:cNvSpPr/>
            <p:nvPr/>
          </p:nvSpPr>
          <p:spPr>
            <a:xfrm>
              <a:off x="825717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1"/>
            <p:cNvSpPr/>
            <p:nvPr/>
          </p:nvSpPr>
          <p:spPr>
            <a:xfrm>
              <a:off x="7584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1"/>
            <p:cNvSpPr/>
            <p:nvPr/>
          </p:nvSpPr>
          <p:spPr>
            <a:xfrm>
              <a:off x="7578" y="5069730"/>
              <a:ext cx="836841" cy="38100"/>
            </a:xfrm>
            <a:custGeom>
              <a:rect b="b" l="l" r="r" t="t"/>
              <a:pathLst>
                <a:path extrusionOk="0" h="38100" w="836841">
                  <a:moveTo>
                    <a:pt x="827316" y="9525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51"/>
          <p:cNvSpPr/>
          <p:nvPr/>
        </p:nvSpPr>
        <p:spPr>
          <a:xfrm>
            <a:off x="3962715" y="2506139"/>
            <a:ext cx="0" cy="630262"/>
          </a:xfrm>
          <a:custGeom>
            <a:rect b="b" l="l" r="r" t="t"/>
            <a:pathLst>
              <a:path extrusionOk="0" h="630262" w="50800">
                <a:moveTo>
                  <a:pt x="0" y="12700"/>
                </a:moveTo>
                <a:lnTo>
                  <a:pt x="0" y="61756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1"/>
          <p:cNvSpPr txBox="1"/>
          <p:nvPr/>
        </p:nvSpPr>
        <p:spPr>
          <a:xfrm>
            <a:off x="1371600" y="1371600"/>
            <a:ext cx="63542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contractile vacuole of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Paramecium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99" y="1143000"/>
            <a:ext cx="34575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3306" l="0" r="0" t="0"/>
          <a:stretch/>
        </p:blipFill>
        <p:spPr>
          <a:xfrm>
            <a:off x="3381659" y="1143000"/>
            <a:ext cx="5760720" cy="44561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6"/>
          <p:cNvGrpSpPr/>
          <p:nvPr/>
        </p:nvGrpSpPr>
        <p:grpSpPr>
          <a:xfrm>
            <a:off x="6322902" y="2353457"/>
            <a:ext cx="573519" cy="697826"/>
            <a:chOff x="4630502" y="2404226"/>
            <a:chExt cx="573519" cy="697826"/>
          </a:xfrm>
        </p:grpSpPr>
        <p:sp>
          <p:nvSpPr>
            <p:cNvPr id="77" name="Google Shape;77;p16"/>
            <p:cNvSpPr/>
            <p:nvPr/>
          </p:nvSpPr>
          <p:spPr>
            <a:xfrm>
              <a:off x="4630502" y="2404226"/>
              <a:ext cx="573519" cy="697826"/>
            </a:xfrm>
            <a:custGeom>
              <a:rect b="b" l="l" r="r" t="t"/>
              <a:pathLst>
                <a:path extrusionOk="0" h="697826" w="573519">
                  <a:moveTo>
                    <a:pt x="19043" y="678783"/>
                  </a:moveTo>
                  <a:lnTo>
                    <a:pt x="554475" y="19043"/>
                  </a:lnTo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4643196" y="2416919"/>
              <a:ext cx="548131" cy="672439"/>
            </a:xfrm>
            <a:custGeom>
              <a:rect b="b" l="l" r="r" t="t"/>
              <a:pathLst>
                <a:path extrusionOk="0" h="672439" w="548131">
                  <a:moveTo>
                    <a:pt x="6350" y="666089"/>
                  </a:moveTo>
                  <a:lnTo>
                    <a:pt x="541782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6"/>
          <p:cNvSpPr txBox="1"/>
          <p:nvPr/>
        </p:nvSpPr>
        <p:spPr>
          <a:xfrm>
            <a:off x="6953534" y="2179651"/>
            <a:ext cx="2101537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Potassium ion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419759" y="5245114"/>
            <a:ext cx="447558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Potassium ion channel protein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and archaea that live in hypersaline (excessively salty) environments 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cellular mechanisms to balance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and external solute concentrations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Balance of Cells with Cell Walls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walls help maintain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balance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plant cell in a hypotonic solution swells until the wall opposes uptake; the cell is now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turgid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(firm)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plant cell and its surroundings are isotonic, there is no net movement of water into the cell; the cell becomes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flaccid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(limp)</a:t>
            </a:r>
            <a:endParaRPr/>
          </a:p>
        </p:txBody>
      </p:sp>
      <p:sp>
        <p:nvSpPr>
          <p:cNvPr id="529" name="Google Shape;529;p5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8.UN07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8128" y="1847088"/>
            <a:ext cx="4047744" cy="31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4"/>
          <p:cNvSpPr txBox="1"/>
          <p:nvPr/>
        </p:nvSpPr>
        <p:spPr>
          <a:xfrm>
            <a:off x="2548128" y="1371600"/>
            <a:ext cx="4047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Crisp vegetables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hypertonic environment, plant cells lose water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membrane pulls away from the cell wall, causing the plant to wilt, a potentially lethal effect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plasmolysis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原形質分離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6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Facilitated Diffusion: Passive Transport Aided by Proteins</a:t>
            </a:r>
            <a:endParaRPr/>
          </a:p>
        </p:txBody>
      </p:sp>
      <p:sp>
        <p:nvSpPr>
          <p:cNvPr id="549" name="Google Shape;549;p5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facilitated diffusion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促進擴散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transport proteins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speed the passive movement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molecules across the 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proteins include channel proteins and carrier proteins</a:t>
            </a:r>
            <a:endParaRPr/>
          </a:p>
        </p:txBody>
      </p:sp>
      <p:sp>
        <p:nvSpPr>
          <p:cNvPr id="550" name="Google Shape;550;p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Channel proteins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corridors that allow a specific molecule or ion to cross the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Aquaporins facilitate the diffusion of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 channels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facilitate the transport of ions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ion channels,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gated channels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open or close in response to a stimulus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in nerve cells, ion channels open in response to electrical stimulus</a:t>
            </a:r>
            <a:endParaRPr/>
          </a:p>
        </p:txBody>
      </p:sp>
      <p:sp>
        <p:nvSpPr>
          <p:cNvPr id="556" name="Google Shape;556;p5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5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310640" y="213360"/>
            <a:ext cx="65227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8"/>
          <p:cNvSpPr/>
          <p:nvPr/>
        </p:nvSpPr>
        <p:spPr>
          <a:xfrm>
            <a:off x="5505189" y="2186307"/>
            <a:ext cx="455764" cy="241884"/>
          </a:xfrm>
          <a:custGeom>
            <a:rect b="b" l="l" r="r" t="t"/>
            <a:pathLst>
              <a:path extrusionOk="0" h="241884" w="455764">
                <a:moveTo>
                  <a:pt x="9525" y="232359"/>
                </a:moveTo>
                <a:lnTo>
                  <a:pt x="446239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8"/>
          <p:cNvSpPr/>
          <p:nvPr/>
        </p:nvSpPr>
        <p:spPr>
          <a:xfrm>
            <a:off x="2968916" y="5365488"/>
            <a:ext cx="393306" cy="354279"/>
          </a:xfrm>
          <a:custGeom>
            <a:rect b="b" l="l" r="r" t="t"/>
            <a:pathLst>
              <a:path extrusionOk="0" h="354279" w="393306">
                <a:moveTo>
                  <a:pt x="9525" y="344753"/>
                </a:moveTo>
                <a:lnTo>
                  <a:pt x="383781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8"/>
          <p:cNvSpPr/>
          <p:nvPr/>
        </p:nvSpPr>
        <p:spPr>
          <a:xfrm>
            <a:off x="6380894" y="2551310"/>
            <a:ext cx="422351" cy="196583"/>
          </a:xfrm>
          <a:custGeom>
            <a:rect b="b" l="l" r="r" t="t"/>
            <a:pathLst>
              <a:path extrusionOk="0" h="196583" w="422351">
                <a:moveTo>
                  <a:pt x="9525" y="187058"/>
                </a:moveTo>
                <a:lnTo>
                  <a:pt x="412826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58"/>
          <p:cNvSpPr txBox="1"/>
          <p:nvPr/>
        </p:nvSpPr>
        <p:spPr>
          <a:xfrm>
            <a:off x="1352327" y="211780"/>
            <a:ext cx="180010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9575" lvl="0" marL="409575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 channel</a:t>
            </a:r>
            <a:b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8"/>
          <p:cNvSpPr txBox="1"/>
          <p:nvPr/>
        </p:nvSpPr>
        <p:spPr>
          <a:xfrm>
            <a:off x="3440683" y="366565"/>
            <a:ext cx="1793761" cy="49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8"/>
          <p:cNvSpPr txBox="1"/>
          <p:nvPr/>
        </p:nvSpPr>
        <p:spPr>
          <a:xfrm>
            <a:off x="3760565" y="2330409"/>
            <a:ext cx="17568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 protein</a:t>
            </a:r>
            <a:endParaRPr/>
          </a:p>
        </p:txBody>
      </p:sp>
      <p:sp>
        <p:nvSpPr>
          <p:cNvPr id="569" name="Google Shape;569;p58"/>
          <p:cNvSpPr txBox="1"/>
          <p:nvPr/>
        </p:nvSpPr>
        <p:spPr>
          <a:xfrm>
            <a:off x="3489102" y="2751096"/>
            <a:ext cx="14449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570" name="Google Shape;570;p58"/>
          <p:cNvSpPr txBox="1"/>
          <p:nvPr/>
        </p:nvSpPr>
        <p:spPr>
          <a:xfrm>
            <a:off x="6806977" y="2420899"/>
            <a:ext cx="7053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</a:t>
            </a:r>
            <a:endParaRPr/>
          </a:p>
        </p:txBody>
      </p:sp>
      <p:sp>
        <p:nvSpPr>
          <p:cNvPr id="571" name="Google Shape;571;p58"/>
          <p:cNvSpPr txBox="1"/>
          <p:nvPr/>
        </p:nvSpPr>
        <p:spPr>
          <a:xfrm>
            <a:off x="1388840" y="5629234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Carrier protein</a:t>
            </a:r>
            <a:endParaRPr/>
          </a:p>
        </p:txBody>
      </p:sp>
      <p:sp>
        <p:nvSpPr>
          <p:cNvPr id="572" name="Google Shape;572;p58"/>
          <p:cNvSpPr txBox="1"/>
          <p:nvPr/>
        </p:nvSpPr>
        <p:spPr>
          <a:xfrm>
            <a:off x="6064027" y="5645109"/>
            <a:ext cx="7053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</a:t>
            </a:r>
            <a:endParaRPr/>
          </a:p>
        </p:txBody>
      </p:sp>
      <p:sp>
        <p:nvSpPr>
          <p:cNvPr id="573" name="Google Shape;573;p58"/>
          <p:cNvSpPr txBox="1"/>
          <p:nvPr/>
        </p:nvSpPr>
        <p:spPr>
          <a:xfrm>
            <a:off x="1353915" y="6305510"/>
            <a:ext cx="26160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A carrier protein</a:t>
            </a:r>
            <a:endParaRPr/>
          </a:p>
        </p:txBody>
      </p:sp>
      <p:sp>
        <p:nvSpPr>
          <p:cNvPr id="574" name="Google Shape;574;p58"/>
          <p:cNvSpPr/>
          <p:nvPr/>
        </p:nvSpPr>
        <p:spPr>
          <a:xfrm>
            <a:off x="5611812" y="5788025"/>
            <a:ext cx="407988" cy="174625"/>
          </a:xfrm>
          <a:custGeom>
            <a:rect b="b" l="l" r="r" t="t"/>
            <a:pathLst>
              <a:path extrusionOk="0" h="174625" w="390525">
                <a:moveTo>
                  <a:pt x="0" y="174625"/>
                </a:moveTo>
                <a:lnTo>
                  <a:pt x="3905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5" name="Google Shape;575;p5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8"/>
          <p:cNvSpPr txBox="1"/>
          <p:nvPr/>
        </p:nvSpPr>
        <p:spPr>
          <a:xfrm>
            <a:off x="33199" y="1897896"/>
            <a:ext cx="329564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 of transport proteins that carry out facilitated diffusion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Carrier proteins undergo a subtle change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shape that translocates the solute-binding site across the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change in shape can be triggered by the binding and release of the transported molecule</a:t>
            </a:r>
            <a:endParaRPr/>
          </a:p>
        </p:txBody>
      </p:sp>
      <p:sp>
        <p:nvSpPr>
          <p:cNvPr id="582" name="Google Shape;582;p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8.4: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 transport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energy to move solutes against their gradients</a:t>
            </a:r>
            <a:endParaRPr/>
          </a:p>
        </p:txBody>
      </p:sp>
      <p:sp>
        <p:nvSpPr>
          <p:cNvPr id="588" name="Google Shape;588;p6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Facilitated diffusion is still passive because the solute moves down its concentration gradient, and the transport requires no energy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transport proteins, however, can move solutes against their concentration gradients</a:t>
            </a:r>
            <a:endParaRPr/>
          </a:p>
        </p:txBody>
      </p:sp>
      <p:sp>
        <p:nvSpPr>
          <p:cNvPr id="589" name="Google Shape;589;p6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Need for Energy in Active Transport</a:t>
            </a:r>
            <a:endParaRPr/>
          </a:p>
        </p:txBody>
      </p:sp>
      <p:sp>
        <p:nvSpPr>
          <p:cNvPr id="595" name="Google Shape;595;p6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 transport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requires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usually in the form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hydrolysis, to move substances against their concentration gradients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proteins involved in active transport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carrier proteins</a:t>
            </a:r>
            <a:endParaRPr/>
          </a:p>
        </p:txBody>
      </p:sp>
      <p:sp>
        <p:nvSpPr>
          <p:cNvPr id="596" name="Google Shape;596;p6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Video: Structure of the Cell Membrane</a:t>
            </a:r>
            <a:endParaRPr/>
          </a:p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transport allows cells to maintain concentration gradients that differ from their surroundings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 animal cell has a much higher potassium (K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a much lower sodium (Na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concentration compared to its surroundings 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controlled by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sodium-potassium pump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transport protein that is energized by transfer of a phosphate group from the hydrolysis of ATP</a:t>
            </a:r>
            <a:endParaRPr/>
          </a:p>
        </p:txBody>
      </p:sp>
      <p:sp>
        <p:nvSpPr>
          <p:cNvPr id="602" name="Google Shape;602;p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63"/>
          <p:cNvPicPr preferRelativeResize="0"/>
          <p:nvPr/>
        </p:nvPicPr>
        <p:blipFill rotWithShape="1">
          <a:blip r:embed="rId3">
            <a:alphaModFix/>
          </a:blip>
          <a:srcRect b="2527" l="0" r="0" t="0"/>
          <a:stretch/>
        </p:blipFill>
        <p:spPr>
          <a:xfrm>
            <a:off x="298704" y="676656"/>
            <a:ext cx="8546592" cy="587654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6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3"/>
          <p:cNvSpPr txBox="1"/>
          <p:nvPr/>
        </p:nvSpPr>
        <p:spPr>
          <a:xfrm>
            <a:off x="2877186" y="808732"/>
            <a:ext cx="12455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63"/>
          <p:cNvSpPr txBox="1"/>
          <p:nvPr/>
        </p:nvSpPr>
        <p:spPr>
          <a:xfrm>
            <a:off x="6645911" y="2648644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11" name="Google Shape;611;p63"/>
          <p:cNvSpPr txBox="1"/>
          <p:nvPr/>
        </p:nvSpPr>
        <p:spPr>
          <a:xfrm>
            <a:off x="6664961" y="2858194"/>
            <a:ext cx="29976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612" name="Google Shape;612;p63"/>
          <p:cNvSpPr txBox="1"/>
          <p:nvPr/>
        </p:nvSpPr>
        <p:spPr>
          <a:xfrm>
            <a:off x="7042786" y="2615307"/>
            <a:ext cx="28373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613" name="Google Shape;613;p63"/>
          <p:cNvSpPr txBox="1"/>
          <p:nvPr/>
        </p:nvSpPr>
        <p:spPr>
          <a:xfrm>
            <a:off x="2862899" y="2489895"/>
            <a:ext cx="88806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614" name="Google Shape;614;p63"/>
          <p:cNvSpPr txBox="1"/>
          <p:nvPr/>
        </p:nvSpPr>
        <p:spPr>
          <a:xfrm>
            <a:off x="3596958" y="1328344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15" name="Google Shape;615;p63"/>
          <p:cNvSpPr txBox="1"/>
          <p:nvPr/>
        </p:nvSpPr>
        <p:spPr>
          <a:xfrm>
            <a:off x="3563621" y="1663307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16" name="Google Shape;616;p63"/>
          <p:cNvSpPr txBox="1"/>
          <p:nvPr/>
        </p:nvSpPr>
        <p:spPr>
          <a:xfrm>
            <a:off x="6160771" y="1607744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17" name="Google Shape;617;p63"/>
          <p:cNvSpPr txBox="1"/>
          <p:nvPr/>
        </p:nvSpPr>
        <p:spPr>
          <a:xfrm>
            <a:off x="6113146" y="1918894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18" name="Google Shape;618;p63"/>
          <p:cNvSpPr txBox="1"/>
          <p:nvPr/>
        </p:nvSpPr>
        <p:spPr>
          <a:xfrm>
            <a:off x="3765233" y="2364982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19" name="Google Shape;619;p63"/>
          <p:cNvSpPr txBox="1"/>
          <p:nvPr/>
        </p:nvSpPr>
        <p:spPr>
          <a:xfrm>
            <a:off x="6073458" y="2231632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0" name="Google Shape;620;p63"/>
          <p:cNvSpPr txBox="1"/>
          <p:nvPr/>
        </p:nvSpPr>
        <p:spPr>
          <a:xfrm>
            <a:off x="7866378" y="3888475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1" name="Google Shape;621;p63"/>
          <p:cNvSpPr txBox="1"/>
          <p:nvPr/>
        </p:nvSpPr>
        <p:spPr>
          <a:xfrm>
            <a:off x="7799703" y="4255188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2" name="Google Shape;622;p63"/>
          <p:cNvSpPr txBox="1"/>
          <p:nvPr/>
        </p:nvSpPr>
        <p:spPr>
          <a:xfrm>
            <a:off x="8295003" y="3820213"/>
            <a:ext cx="23403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3" name="Google Shape;623;p63"/>
          <p:cNvSpPr txBox="1"/>
          <p:nvPr/>
        </p:nvSpPr>
        <p:spPr>
          <a:xfrm rot="-593350">
            <a:off x="1192386" y="2828241"/>
            <a:ext cx="15709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4" name="Google Shape;624;p63"/>
          <p:cNvSpPr txBox="1"/>
          <p:nvPr/>
        </p:nvSpPr>
        <p:spPr>
          <a:xfrm rot="-593350">
            <a:off x="1138024" y="3189398"/>
            <a:ext cx="15549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5" name="Google Shape;625;p63"/>
          <p:cNvSpPr txBox="1"/>
          <p:nvPr/>
        </p:nvSpPr>
        <p:spPr>
          <a:xfrm rot="-593350">
            <a:off x="5363949" y="4539566"/>
            <a:ext cx="15549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6" name="Google Shape;626;p63"/>
          <p:cNvSpPr txBox="1"/>
          <p:nvPr/>
        </p:nvSpPr>
        <p:spPr>
          <a:xfrm rot="-593350">
            <a:off x="2704887" y="4940410"/>
            <a:ext cx="15549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7" name="Google Shape;627;p63"/>
          <p:cNvSpPr txBox="1"/>
          <p:nvPr/>
        </p:nvSpPr>
        <p:spPr>
          <a:xfrm rot="-593350">
            <a:off x="2776324" y="5334110"/>
            <a:ext cx="15549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8" name="Google Shape;628;p63"/>
          <p:cNvSpPr txBox="1"/>
          <p:nvPr/>
        </p:nvSpPr>
        <p:spPr>
          <a:xfrm rot="-593350">
            <a:off x="5402049" y="5353954"/>
            <a:ext cx="15549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9" name="Google Shape;629;p63"/>
          <p:cNvSpPr txBox="1"/>
          <p:nvPr/>
        </p:nvSpPr>
        <p:spPr>
          <a:xfrm>
            <a:off x="5694683" y="5932680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30" name="Google Shape;630;p63"/>
          <p:cNvSpPr txBox="1"/>
          <p:nvPr/>
        </p:nvSpPr>
        <p:spPr>
          <a:xfrm>
            <a:off x="8112445" y="5364355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31" name="Google Shape;631;p63"/>
          <p:cNvSpPr txBox="1"/>
          <p:nvPr/>
        </p:nvSpPr>
        <p:spPr>
          <a:xfrm>
            <a:off x="6151883" y="6045397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3"/>
          <p:cNvSpPr txBox="1"/>
          <p:nvPr/>
        </p:nvSpPr>
        <p:spPr>
          <a:xfrm>
            <a:off x="6277790" y="6088768"/>
            <a:ext cx="3847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63"/>
          <p:cNvSpPr txBox="1"/>
          <p:nvPr/>
        </p:nvSpPr>
        <p:spPr>
          <a:xfrm>
            <a:off x="4145481" y="967978"/>
            <a:ext cx="52097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low</a:t>
            </a:r>
            <a:endParaRPr/>
          </a:p>
        </p:txBody>
      </p:sp>
      <p:sp>
        <p:nvSpPr>
          <p:cNvPr id="634" name="Google Shape;634;p63"/>
          <p:cNvSpPr txBox="1"/>
          <p:nvPr/>
        </p:nvSpPr>
        <p:spPr>
          <a:xfrm>
            <a:off x="4194694" y="2264966"/>
            <a:ext cx="599523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low</a:t>
            </a:r>
            <a:endParaRPr/>
          </a:p>
        </p:txBody>
      </p:sp>
      <p:sp>
        <p:nvSpPr>
          <p:cNvPr id="635" name="Google Shape;635;p63"/>
          <p:cNvSpPr txBox="1"/>
          <p:nvPr/>
        </p:nvSpPr>
        <p:spPr>
          <a:xfrm>
            <a:off x="4194694" y="2430066"/>
            <a:ext cx="586699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[K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high</a:t>
            </a:r>
            <a:endParaRPr/>
          </a:p>
        </p:txBody>
      </p:sp>
      <p:sp>
        <p:nvSpPr>
          <p:cNvPr id="636" name="Google Shape;636;p63"/>
          <p:cNvSpPr txBox="1"/>
          <p:nvPr/>
        </p:nvSpPr>
        <p:spPr>
          <a:xfrm>
            <a:off x="4149106" y="800484"/>
            <a:ext cx="663643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[Na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high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7" name="Google Shape;637;p63"/>
          <p:cNvGrpSpPr/>
          <p:nvPr/>
        </p:nvGrpSpPr>
        <p:grpSpPr>
          <a:xfrm>
            <a:off x="349142" y="3537328"/>
            <a:ext cx="201168" cy="201168"/>
            <a:chOff x="349142" y="3351400"/>
            <a:chExt cx="201168" cy="201168"/>
          </a:xfrm>
        </p:grpSpPr>
        <p:sp>
          <p:nvSpPr>
            <p:cNvPr id="638" name="Google Shape;638;p63"/>
            <p:cNvSpPr/>
            <p:nvPr/>
          </p:nvSpPr>
          <p:spPr>
            <a:xfrm>
              <a:off x="349142" y="3351400"/>
              <a:ext cx="201168" cy="201168"/>
            </a:xfrm>
            <a:custGeom>
              <a:rect b="b" l="l" r="r" t="t"/>
              <a:pathLst>
                <a:path extrusionOk="0" h="188531" w="188544">
                  <a:moveTo>
                    <a:pt x="94272" y="188531"/>
                  </a:moveTo>
                  <a:cubicBezTo>
                    <a:pt x="146329" y="188531"/>
                    <a:pt x="188544" y="146355"/>
                    <a:pt x="188544" y="94297"/>
                  </a:cubicBezTo>
                  <a:cubicBezTo>
                    <a:pt x="188544" y="42214"/>
                    <a:pt x="146329" y="0"/>
                    <a:pt x="94272" y="0"/>
                  </a:cubicBezTo>
                  <a:cubicBezTo>
                    <a:pt x="42176" y="0"/>
                    <a:pt x="0" y="42214"/>
                    <a:pt x="0" y="94297"/>
                  </a:cubicBezTo>
                  <a:cubicBezTo>
                    <a:pt x="0" y="146355"/>
                    <a:pt x="42176" y="188531"/>
                    <a:pt x="94272" y="18853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3"/>
            <p:cNvSpPr txBox="1"/>
            <p:nvPr/>
          </p:nvSpPr>
          <p:spPr>
            <a:xfrm>
              <a:off x="410452" y="3367346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1" baseline="30000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0" name="Google Shape;640;p63"/>
          <p:cNvGrpSpPr/>
          <p:nvPr/>
        </p:nvGrpSpPr>
        <p:grpSpPr>
          <a:xfrm>
            <a:off x="2854137" y="2739283"/>
            <a:ext cx="201168" cy="201168"/>
            <a:chOff x="349142" y="3351400"/>
            <a:chExt cx="201168" cy="201168"/>
          </a:xfrm>
        </p:grpSpPr>
        <p:sp>
          <p:nvSpPr>
            <p:cNvPr id="641" name="Google Shape;641;p63"/>
            <p:cNvSpPr/>
            <p:nvPr/>
          </p:nvSpPr>
          <p:spPr>
            <a:xfrm>
              <a:off x="349142" y="3351400"/>
              <a:ext cx="201168" cy="201168"/>
            </a:xfrm>
            <a:custGeom>
              <a:rect b="b" l="l" r="r" t="t"/>
              <a:pathLst>
                <a:path extrusionOk="0" h="188531" w="188544">
                  <a:moveTo>
                    <a:pt x="94272" y="188531"/>
                  </a:moveTo>
                  <a:cubicBezTo>
                    <a:pt x="146329" y="188531"/>
                    <a:pt x="188544" y="146355"/>
                    <a:pt x="188544" y="94297"/>
                  </a:cubicBezTo>
                  <a:cubicBezTo>
                    <a:pt x="188544" y="42214"/>
                    <a:pt x="146329" y="0"/>
                    <a:pt x="94272" y="0"/>
                  </a:cubicBezTo>
                  <a:cubicBezTo>
                    <a:pt x="42176" y="0"/>
                    <a:pt x="0" y="42214"/>
                    <a:pt x="0" y="94297"/>
                  </a:cubicBezTo>
                  <a:cubicBezTo>
                    <a:pt x="0" y="146355"/>
                    <a:pt x="42176" y="188531"/>
                    <a:pt x="94272" y="18853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3"/>
            <p:cNvSpPr txBox="1"/>
            <p:nvPr/>
          </p:nvSpPr>
          <p:spPr>
            <a:xfrm>
              <a:off x="410452" y="3367346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baseline="30000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3" name="Google Shape;643;p63"/>
          <p:cNvGrpSpPr/>
          <p:nvPr/>
        </p:nvGrpSpPr>
        <p:grpSpPr>
          <a:xfrm>
            <a:off x="5422309" y="3117316"/>
            <a:ext cx="201168" cy="201168"/>
            <a:chOff x="349142" y="3351400"/>
            <a:chExt cx="201168" cy="201168"/>
          </a:xfrm>
        </p:grpSpPr>
        <p:sp>
          <p:nvSpPr>
            <p:cNvPr id="644" name="Google Shape;644;p63"/>
            <p:cNvSpPr/>
            <p:nvPr/>
          </p:nvSpPr>
          <p:spPr>
            <a:xfrm>
              <a:off x="349142" y="3351400"/>
              <a:ext cx="201168" cy="201168"/>
            </a:xfrm>
            <a:custGeom>
              <a:rect b="b" l="l" r="r" t="t"/>
              <a:pathLst>
                <a:path extrusionOk="0" h="188531" w="188544">
                  <a:moveTo>
                    <a:pt x="94272" y="188531"/>
                  </a:moveTo>
                  <a:cubicBezTo>
                    <a:pt x="146329" y="188531"/>
                    <a:pt x="188544" y="146355"/>
                    <a:pt x="188544" y="94297"/>
                  </a:cubicBezTo>
                  <a:cubicBezTo>
                    <a:pt x="188544" y="42214"/>
                    <a:pt x="146329" y="0"/>
                    <a:pt x="94272" y="0"/>
                  </a:cubicBezTo>
                  <a:cubicBezTo>
                    <a:pt x="42176" y="0"/>
                    <a:pt x="0" y="42214"/>
                    <a:pt x="0" y="94297"/>
                  </a:cubicBezTo>
                  <a:cubicBezTo>
                    <a:pt x="0" y="146355"/>
                    <a:pt x="42176" y="188531"/>
                    <a:pt x="94272" y="18853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3"/>
            <p:cNvSpPr txBox="1"/>
            <p:nvPr/>
          </p:nvSpPr>
          <p:spPr>
            <a:xfrm>
              <a:off x="410452" y="3367346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baseline="30000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6" name="Google Shape;646;p63"/>
          <p:cNvGrpSpPr/>
          <p:nvPr/>
        </p:nvGrpSpPr>
        <p:grpSpPr>
          <a:xfrm>
            <a:off x="6928426" y="5708107"/>
            <a:ext cx="201168" cy="201168"/>
            <a:chOff x="349142" y="3351400"/>
            <a:chExt cx="201168" cy="201168"/>
          </a:xfrm>
        </p:grpSpPr>
        <p:sp>
          <p:nvSpPr>
            <p:cNvPr id="647" name="Google Shape;647;p63"/>
            <p:cNvSpPr/>
            <p:nvPr/>
          </p:nvSpPr>
          <p:spPr>
            <a:xfrm>
              <a:off x="349142" y="3351400"/>
              <a:ext cx="201168" cy="201168"/>
            </a:xfrm>
            <a:custGeom>
              <a:rect b="b" l="l" r="r" t="t"/>
              <a:pathLst>
                <a:path extrusionOk="0" h="188531" w="188544">
                  <a:moveTo>
                    <a:pt x="94272" y="188531"/>
                  </a:moveTo>
                  <a:cubicBezTo>
                    <a:pt x="146329" y="188531"/>
                    <a:pt x="188544" y="146355"/>
                    <a:pt x="188544" y="94297"/>
                  </a:cubicBezTo>
                  <a:cubicBezTo>
                    <a:pt x="188544" y="42214"/>
                    <a:pt x="146329" y="0"/>
                    <a:pt x="94272" y="0"/>
                  </a:cubicBezTo>
                  <a:cubicBezTo>
                    <a:pt x="42176" y="0"/>
                    <a:pt x="0" y="42214"/>
                    <a:pt x="0" y="94297"/>
                  </a:cubicBezTo>
                  <a:cubicBezTo>
                    <a:pt x="0" y="146355"/>
                    <a:pt x="42176" y="188531"/>
                    <a:pt x="94272" y="18853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3"/>
            <p:cNvSpPr txBox="1"/>
            <p:nvPr/>
          </p:nvSpPr>
          <p:spPr>
            <a:xfrm>
              <a:off x="410452" y="3367346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baseline="30000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9" name="Google Shape;649;p63"/>
          <p:cNvGrpSpPr/>
          <p:nvPr/>
        </p:nvGrpSpPr>
        <p:grpSpPr>
          <a:xfrm>
            <a:off x="4392221" y="6319364"/>
            <a:ext cx="201168" cy="201168"/>
            <a:chOff x="349142" y="3351400"/>
            <a:chExt cx="201168" cy="201168"/>
          </a:xfrm>
        </p:grpSpPr>
        <p:sp>
          <p:nvSpPr>
            <p:cNvPr id="650" name="Google Shape;650;p63"/>
            <p:cNvSpPr/>
            <p:nvPr/>
          </p:nvSpPr>
          <p:spPr>
            <a:xfrm>
              <a:off x="349142" y="3351400"/>
              <a:ext cx="201168" cy="201168"/>
            </a:xfrm>
            <a:custGeom>
              <a:rect b="b" l="l" r="r" t="t"/>
              <a:pathLst>
                <a:path extrusionOk="0" h="188531" w="188544">
                  <a:moveTo>
                    <a:pt x="94272" y="188531"/>
                  </a:moveTo>
                  <a:cubicBezTo>
                    <a:pt x="146329" y="188531"/>
                    <a:pt x="188544" y="146355"/>
                    <a:pt x="188544" y="94297"/>
                  </a:cubicBezTo>
                  <a:cubicBezTo>
                    <a:pt x="188544" y="42214"/>
                    <a:pt x="146329" y="0"/>
                    <a:pt x="94272" y="0"/>
                  </a:cubicBezTo>
                  <a:cubicBezTo>
                    <a:pt x="42176" y="0"/>
                    <a:pt x="0" y="42214"/>
                    <a:pt x="0" y="94297"/>
                  </a:cubicBezTo>
                  <a:cubicBezTo>
                    <a:pt x="0" y="146355"/>
                    <a:pt x="42176" y="188531"/>
                    <a:pt x="94272" y="18853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3"/>
            <p:cNvSpPr txBox="1"/>
            <p:nvPr/>
          </p:nvSpPr>
          <p:spPr>
            <a:xfrm>
              <a:off x="410452" y="3367346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baseline="30000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52" name="Google Shape;652;p63"/>
          <p:cNvGrpSpPr/>
          <p:nvPr/>
        </p:nvGrpSpPr>
        <p:grpSpPr>
          <a:xfrm>
            <a:off x="1720459" y="6198007"/>
            <a:ext cx="201168" cy="201168"/>
            <a:chOff x="349142" y="3351400"/>
            <a:chExt cx="201168" cy="201168"/>
          </a:xfrm>
        </p:grpSpPr>
        <p:sp>
          <p:nvSpPr>
            <p:cNvPr id="653" name="Google Shape;653;p63"/>
            <p:cNvSpPr/>
            <p:nvPr/>
          </p:nvSpPr>
          <p:spPr>
            <a:xfrm>
              <a:off x="349142" y="3351400"/>
              <a:ext cx="201168" cy="201168"/>
            </a:xfrm>
            <a:custGeom>
              <a:rect b="b" l="l" r="r" t="t"/>
              <a:pathLst>
                <a:path extrusionOk="0" h="188531" w="188544">
                  <a:moveTo>
                    <a:pt x="94272" y="188531"/>
                  </a:moveTo>
                  <a:cubicBezTo>
                    <a:pt x="146329" y="188531"/>
                    <a:pt x="188544" y="146355"/>
                    <a:pt x="188544" y="94297"/>
                  </a:cubicBezTo>
                  <a:cubicBezTo>
                    <a:pt x="188544" y="42214"/>
                    <a:pt x="146329" y="0"/>
                    <a:pt x="94272" y="0"/>
                  </a:cubicBezTo>
                  <a:cubicBezTo>
                    <a:pt x="42176" y="0"/>
                    <a:pt x="0" y="42214"/>
                    <a:pt x="0" y="94297"/>
                  </a:cubicBezTo>
                  <a:cubicBezTo>
                    <a:pt x="0" y="146355"/>
                    <a:pt x="42176" y="188531"/>
                    <a:pt x="94272" y="18853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63"/>
            <p:cNvSpPr txBox="1"/>
            <p:nvPr/>
          </p:nvSpPr>
          <p:spPr>
            <a:xfrm>
              <a:off x="410452" y="3367346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baseline="30000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55" name="Google Shape;655;p6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63"/>
          <p:cNvSpPr txBox="1"/>
          <p:nvPr/>
        </p:nvSpPr>
        <p:spPr>
          <a:xfrm>
            <a:off x="1124643" y="76200"/>
            <a:ext cx="69878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sodium-potassium pump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64"/>
          <p:cNvPicPr preferRelativeResize="0"/>
          <p:nvPr/>
        </p:nvPicPr>
        <p:blipFill rotWithShape="1">
          <a:blip r:embed="rId3">
            <a:alphaModFix/>
          </a:blip>
          <a:srcRect b="2398" l="0" r="0" t="0"/>
          <a:stretch/>
        </p:blipFill>
        <p:spPr>
          <a:xfrm>
            <a:off x="298704" y="329184"/>
            <a:ext cx="8546592" cy="6199632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6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4"/>
          <p:cNvSpPr/>
          <p:nvPr/>
        </p:nvSpPr>
        <p:spPr>
          <a:xfrm>
            <a:off x="2416100" y="4903357"/>
            <a:ext cx="2978619" cy="272732"/>
          </a:xfrm>
          <a:custGeom>
            <a:rect b="b" l="l" r="r" t="t"/>
            <a:pathLst>
              <a:path extrusionOk="0" h="272732" w="2978619">
                <a:moveTo>
                  <a:pt x="2965919" y="12700"/>
                </a:moveTo>
                <a:cubicBezTo>
                  <a:pt x="2965919" y="12700"/>
                  <a:pt x="2953562" y="161112"/>
                  <a:pt x="2866999" y="161112"/>
                </a:cubicBezTo>
                <a:lnTo>
                  <a:pt x="1606816" y="161112"/>
                </a:lnTo>
                <a:cubicBezTo>
                  <a:pt x="1538782" y="161112"/>
                  <a:pt x="1489316" y="260032"/>
                  <a:pt x="1489316" y="260032"/>
                </a:cubicBezTo>
                <a:cubicBezTo>
                  <a:pt x="1489316" y="260032"/>
                  <a:pt x="1439836" y="161112"/>
                  <a:pt x="1371841" y="161112"/>
                </a:cubicBezTo>
                <a:lnTo>
                  <a:pt x="111645" y="161112"/>
                </a:lnTo>
                <a:cubicBezTo>
                  <a:pt x="25082" y="161112"/>
                  <a:pt x="12700" y="12700"/>
                  <a:pt x="12700" y="1270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4"/>
          <p:cNvSpPr txBox="1"/>
          <p:nvPr/>
        </p:nvSpPr>
        <p:spPr>
          <a:xfrm>
            <a:off x="333424" y="332360"/>
            <a:ext cx="258404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Passive transport</a:t>
            </a:r>
            <a:endParaRPr/>
          </a:p>
        </p:txBody>
      </p:sp>
      <p:sp>
        <p:nvSpPr>
          <p:cNvPr id="665" name="Google Shape;665;p64"/>
          <p:cNvSpPr txBox="1"/>
          <p:nvPr/>
        </p:nvSpPr>
        <p:spPr>
          <a:xfrm>
            <a:off x="5788074" y="332360"/>
            <a:ext cx="236122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transport</a:t>
            </a:r>
            <a:endParaRPr/>
          </a:p>
        </p:txBody>
      </p:sp>
      <p:sp>
        <p:nvSpPr>
          <p:cNvPr id="666" name="Google Shape;666;p64"/>
          <p:cNvSpPr txBox="1"/>
          <p:nvPr/>
        </p:nvSpPr>
        <p:spPr>
          <a:xfrm>
            <a:off x="404862" y="5221860"/>
            <a:ext cx="133209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</a:t>
            </a:r>
            <a:endParaRPr/>
          </a:p>
        </p:txBody>
      </p:sp>
      <p:sp>
        <p:nvSpPr>
          <p:cNvPr id="667" name="Google Shape;667;p64"/>
          <p:cNvSpPr txBox="1"/>
          <p:nvPr/>
        </p:nvSpPr>
        <p:spPr>
          <a:xfrm>
            <a:off x="2555924" y="5221860"/>
            <a:ext cx="290303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Facilitated diffusion</a:t>
            </a:r>
            <a:endParaRPr/>
          </a:p>
        </p:txBody>
      </p:sp>
      <p:sp>
        <p:nvSpPr>
          <p:cNvPr id="668" name="Google Shape;668;p64"/>
          <p:cNvSpPr txBox="1"/>
          <p:nvPr/>
        </p:nvSpPr>
        <p:spPr>
          <a:xfrm>
            <a:off x="6207174" y="5218685"/>
            <a:ext cx="5432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669" name="Google Shape;669;p6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5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BioFlix: Membrane Transport</a:t>
            </a:r>
            <a:endParaRPr/>
          </a:p>
        </p:txBody>
      </p:sp>
      <p:sp>
        <p:nvSpPr>
          <p:cNvPr id="675" name="Google Shape;675;p6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Ion Pumps Maintain Membrane Potential</a:t>
            </a:r>
            <a:endParaRPr/>
          </a:p>
        </p:txBody>
      </p:sp>
      <p:sp>
        <p:nvSpPr>
          <p:cNvPr id="682" name="Google Shape;682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Membrane potential(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膜電位)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voltage across 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Voltage is created by differences in the distribution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 and negative ions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across 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cytoplasmic side of the membrane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charge relative to the extracellular side</a:t>
            </a:r>
            <a:endParaRPr/>
          </a:p>
        </p:txBody>
      </p:sp>
      <p:sp>
        <p:nvSpPr>
          <p:cNvPr id="683" name="Google Shape;683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combined forces, collectively called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electrochemical gradient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離子濃度梯度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drive the diffusion of ions across a membrane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chemical force (the ion’s concentration gradient)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electrical force (the effect of the membrane potential on the ion’s movement)</a:t>
            </a:r>
            <a:endParaRPr/>
          </a:p>
        </p:txBody>
      </p:sp>
      <p:sp>
        <p:nvSpPr>
          <p:cNvPr id="689" name="Google Shape;689;p6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electrogenic pump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transport protein that generates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voltage across 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sodium-potassium pump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major electrogenic pump of animal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main electrogenic pump of plants, fungi, and bacteria is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 pump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actively transports hydrogen ions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out of the cell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Electrogenic pumps help store energy that can be used for cellular work</a:t>
            </a:r>
            <a:endParaRPr/>
          </a:p>
        </p:txBody>
      </p:sp>
      <p:sp>
        <p:nvSpPr>
          <p:cNvPr id="695" name="Google Shape;695;p6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69"/>
          <p:cNvPicPr preferRelativeResize="0"/>
          <p:nvPr/>
        </p:nvPicPr>
        <p:blipFill rotWithShape="1">
          <a:blip r:embed="rId3">
            <a:alphaModFix/>
          </a:blip>
          <a:srcRect b="5318" l="0" r="0" t="0"/>
          <a:stretch/>
        </p:blipFill>
        <p:spPr>
          <a:xfrm>
            <a:off x="1267968" y="2072640"/>
            <a:ext cx="6608064" cy="271272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9"/>
          <p:cNvSpPr txBox="1"/>
          <p:nvPr/>
        </p:nvSpPr>
        <p:spPr>
          <a:xfrm>
            <a:off x="1562211" y="2338981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03" name="Google Shape;703;p69"/>
          <p:cNvSpPr txBox="1"/>
          <p:nvPr/>
        </p:nvSpPr>
        <p:spPr>
          <a:xfrm>
            <a:off x="3308462" y="2296118"/>
            <a:ext cx="11541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" name="Google Shape;704;p69"/>
          <p:cNvSpPr txBox="1"/>
          <p:nvPr/>
        </p:nvSpPr>
        <p:spPr>
          <a:xfrm>
            <a:off x="5220604" y="2420738"/>
            <a:ext cx="1346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05" name="Google Shape;705;p69"/>
          <p:cNvSpPr txBox="1"/>
          <p:nvPr/>
        </p:nvSpPr>
        <p:spPr>
          <a:xfrm>
            <a:off x="1559036" y="3496269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06" name="Google Shape;706;p69"/>
          <p:cNvSpPr txBox="1"/>
          <p:nvPr/>
        </p:nvSpPr>
        <p:spPr>
          <a:xfrm>
            <a:off x="2789349" y="3642319"/>
            <a:ext cx="143629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Proton pump</a:t>
            </a:r>
            <a:endParaRPr/>
          </a:p>
        </p:txBody>
      </p:sp>
      <p:sp>
        <p:nvSpPr>
          <p:cNvPr id="707" name="Google Shape;707;p69"/>
          <p:cNvSpPr txBox="1"/>
          <p:nvPr/>
        </p:nvSpPr>
        <p:spPr>
          <a:xfrm>
            <a:off x="3290999" y="4348756"/>
            <a:ext cx="11541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08" name="Google Shape;708;p69"/>
          <p:cNvSpPr txBox="1"/>
          <p:nvPr/>
        </p:nvSpPr>
        <p:spPr>
          <a:xfrm>
            <a:off x="5649961" y="2431650"/>
            <a:ext cx="202626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69"/>
          <p:cNvSpPr txBox="1"/>
          <p:nvPr/>
        </p:nvSpPr>
        <p:spPr>
          <a:xfrm>
            <a:off x="5854017" y="2920800"/>
            <a:ext cx="25648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69"/>
          <p:cNvSpPr txBox="1"/>
          <p:nvPr/>
        </p:nvSpPr>
        <p:spPr>
          <a:xfrm>
            <a:off x="5358716" y="3028750"/>
            <a:ext cx="1346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11" name="Google Shape;711;p69"/>
          <p:cNvSpPr txBox="1"/>
          <p:nvPr/>
        </p:nvSpPr>
        <p:spPr>
          <a:xfrm>
            <a:off x="6790642" y="3177975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12" name="Google Shape;712;p69"/>
          <p:cNvSpPr txBox="1"/>
          <p:nvPr/>
        </p:nvSpPr>
        <p:spPr>
          <a:xfrm>
            <a:off x="6090554" y="3506588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13" name="Google Shape;713;p69"/>
          <p:cNvSpPr txBox="1"/>
          <p:nvPr/>
        </p:nvSpPr>
        <p:spPr>
          <a:xfrm>
            <a:off x="5388879" y="3719313"/>
            <a:ext cx="1346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14" name="Google Shape;714;p69"/>
          <p:cNvSpPr txBox="1"/>
          <p:nvPr/>
        </p:nvSpPr>
        <p:spPr>
          <a:xfrm>
            <a:off x="7124017" y="3860600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15" name="Google Shape;715;p69"/>
          <p:cNvSpPr txBox="1"/>
          <p:nvPr/>
        </p:nvSpPr>
        <p:spPr>
          <a:xfrm>
            <a:off x="5823854" y="4300338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16" name="Google Shape;716;p69"/>
          <p:cNvSpPr txBox="1"/>
          <p:nvPr/>
        </p:nvSpPr>
        <p:spPr>
          <a:xfrm>
            <a:off x="1465374" y="4397175"/>
            <a:ext cx="14449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717" name="Google Shape;717;p69"/>
          <p:cNvSpPr txBox="1"/>
          <p:nvPr/>
        </p:nvSpPr>
        <p:spPr>
          <a:xfrm>
            <a:off x="5311091" y="4405113"/>
            <a:ext cx="1346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18" name="Google Shape;718;p6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9"/>
          <p:cNvSpPr txBox="1"/>
          <p:nvPr/>
        </p:nvSpPr>
        <p:spPr>
          <a:xfrm>
            <a:off x="2006756" y="1219200"/>
            <a:ext cx="52322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proton pump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Cotransport: Coupled Transport by a Membrane Protein</a:t>
            </a:r>
            <a:endParaRPr/>
          </a:p>
        </p:txBody>
      </p:sp>
      <p:sp>
        <p:nvSpPr>
          <p:cNvPr id="725" name="Google Shape;725;p7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Cotransport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active transport of a solute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indirectly drives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 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ubstances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diffusion of an actively transported solute down its concentration gradient is coupled with the transport of a second substance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against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its own concentration gradient</a:t>
            </a:r>
            <a:endParaRPr/>
          </a:p>
        </p:txBody>
      </p:sp>
      <p:sp>
        <p:nvSpPr>
          <p:cNvPr id="726" name="Google Shape;726;p7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71"/>
          <p:cNvPicPr preferRelativeResize="0"/>
          <p:nvPr/>
        </p:nvPicPr>
        <p:blipFill rotWithShape="1">
          <a:blip r:embed="rId3">
            <a:alphaModFix/>
          </a:blip>
          <a:srcRect b="3048" l="0" r="0" t="0"/>
          <a:stretch/>
        </p:blipFill>
        <p:spPr>
          <a:xfrm>
            <a:off x="1161288" y="1005840"/>
            <a:ext cx="6821424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7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71"/>
          <p:cNvSpPr txBox="1"/>
          <p:nvPr/>
        </p:nvSpPr>
        <p:spPr>
          <a:xfrm>
            <a:off x="2871112" y="1221543"/>
            <a:ext cx="115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34" name="Google Shape;734;p71"/>
          <p:cNvSpPr txBox="1"/>
          <p:nvPr/>
        </p:nvSpPr>
        <p:spPr>
          <a:xfrm>
            <a:off x="1665405" y="1662867"/>
            <a:ext cx="91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Sucrose</a:t>
            </a:r>
            <a:endParaRPr/>
          </a:p>
        </p:txBody>
      </p:sp>
      <p:sp>
        <p:nvSpPr>
          <p:cNvPr id="735" name="Google Shape;735;p71"/>
          <p:cNvSpPr txBox="1"/>
          <p:nvPr/>
        </p:nvSpPr>
        <p:spPr>
          <a:xfrm>
            <a:off x="3304808" y="1800979"/>
            <a:ext cx="15004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/sucrose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cotransporter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71"/>
          <p:cNvSpPr txBox="1"/>
          <p:nvPr/>
        </p:nvSpPr>
        <p:spPr>
          <a:xfrm>
            <a:off x="3180675" y="2867780"/>
            <a:ext cx="115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37" name="Google Shape;737;p71"/>
          <p:cNvSpPr txBox="1"/>
          <p:nvPr/>
        </p:nvSpPr>
        <p:spPr>
          <a:xfrm>
            <a:off x="3260050" y="3626605"/>
            <a:ext cx="115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38" name="Google Shape;738;p71"/>
          <p:cNvSpPr txBox="1"/>
          <p:nvPr/>
        </p:nvSpPr>
        <p:spPr>
          <a:xfrm>
            <a:off x="1545549" y="4178260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39" name="Google Shape;739;p71"/>
          <p:cNvSpPr txBox="1"/>
          <p:nvPr/>
        </p:nvSpPr>
        <p:spPr>
          <a:xfrm>
            <a:off x="2744905" y="4339392"/>
            <a:ext cx="14362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Proton pump</a:t>
            </a:r>
            <a:endParaRPr/>
          </a:p>
        </p:txBody>
      </p:sp>
      <p:sp>
        <p:nvSpPr>
          <p:cNvPr id="740" name="Google Shape;740;p71"/>
          <p:cNvSpPr txBox="1"/>
          <p:nvPr/>
        </p:nvSpPr>
        <p:spPr>
          <a:xfrm>
            <a:off x="3088600" y="5068055"/>
            <a:ext cx="115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41" name="Google Shape;741;p71"/>
          <p:cNvSpPr txBox="1"/>
          <p:nvPr/>
        </p:nvSpPr>
        <p:spPr>
          <a:xfrm>
            <a:off x="4810244" y="1085017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42" name="Google Shape;742;p71"/>
          <p:cNvSpPr txBox="1"/>
          <p:nvPr/>
        </p:nvSpPr>
        <p:spPr>
          <a:xfrm>
            <a:off x="5618280" y="1489829"/>
            <a:ext cx="91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Sucrose</a:t>
            </a:r>
            <a:endParaRPr/>
          </a:p>
        </p:txBody>
      </p:sp>
      <p:sp>
        <p:nvSpPr>
          <p:cNvPr id="743" name="Google Shape;743;p71"/>
          <p:cNvSpPr txBox="1"/>
          <p:nvPr/>
        </p:nvSpPr>
        <p:spPr>
          <a:xfrm>
            <a:off x="5770680" y="2128004"/>
            <a:ext cx="16302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Diffusion of H</a:t>
            </a:r>
            <a:r>
              <a:rPr b="1" baseline="30000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71"/>
          <p:cNvSpPr txBox="1"/>
          <p:nvPr/>
        </p:nvSpPr>
        <p:spPr>
          <a:xfrm>
            <a:off x="5165844" y="2634417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45" name="Google Shape;745;p71"/>
          <p:cNvSpPr txBox="1"/>
          <p:nvPr/>
        </p:nvSpPr>
        <p:spPr>
          <a:xfrm>
            <a:off x="6156443" y="2541548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46" name="Google Shape;746;p71"/>
          <p:cNvSpPr txBox="1"/>
          <p:nvPr/>
        </p:nvSpPr>
        <p:spPr>
          <a:xfrm>
            <a:off x="7367706" y="3108285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47" name="Google Shape;747;p71"/>
          <p:cNvSpPr txBox="1"/>
          <p:nvPr/>
        </p:nvSpPr>
        <p:spPr>
          <a:xfrm>
            <a:off x="5234106" y="3683754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48" name="Google Shape;748;p71"/>
          <p:cNvSpPr txBox="1"/>
          <p:nvPr/>
        </p:nvSpPr>
        <p:spPr>
          <a:xfrm>
            <a:off x="6080243" y="4152860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49" name="Google Shape;749;p71"/>
          <p:cNvSpPr txBox="1"/>
          <p:nvPr/>
        </p:nvSpPr>
        <p:spPr>
          <a:xfrm>
            <a:off x="6689843" y="3586123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50" name="Google Shape;750;p71"/>
          <p:cNvSpPr txBox="1"/>
          <p:nvPr/>
        </p:nvSpPr>
        <p:spPr>
          <a:xfrm>
            <a:off x="7383581" y="3992523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51" name="Google Shape;751;p71"/>
          <p:cNvSpPr txBox="1"/>
          <p:nvPr/>
        </p:nvSpPr>
        <p:spPr>
          <a:xfrm>
            <a:off x="7164506" y="4856123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52" name="Google Shape;752;p71"/>
          <p:cNvSpPr txBox="1"/>
          <p:nvPr/>
        </p:nvSpPr>
        <p:spPr>
          <a:xfrm>
            <a:off x="2340887" y="2919373"/>
            <a:ext cx="2564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53" name="Google Shape;753;p71"/>
          <p:cNvSpPr txBox="1"/>
          <p:nvPr/>
        </p:nvSpPr>
        <p:spPr>
          <a:xfrm>
            <a:off x="1374893" y="5323642"/>
            <a:ext cx="44454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54" name="Google Shape;754;p71"/>
          <p:cNvSpPr txBox="1"/>
          <p:nvPr/>
        </p:nvSpPr>
        <p:spPr>
          <a:xfrm>
            <a:off x="5126156" y="5083929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55" name="Google Shape;755;p71"/>
          <p:cNvSpPr txBox="1"/>
          <p:nvPr/>
        </p:nvSpPr>
        <p:spPr>
          <a:xfrm>
            <a:off x="6191368" y="5092660"/>
            <a:ext cx="254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56" name="Google Shape;756;p7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71"/>
          <p:cNvSpPr txBox="1"/>
          <p:nvPr/>
        </p:nvSpPr>
        <p:spPr>
          <a:xfrm>
            <a:off x="1374893" y="152400"/>
            <a:ext cx="65499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Cotransport: active transport driven by a concentration gradient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8.1: Cellular membranes are fluid mosaics of lipids and proteins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Phospholipids磷脂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most abundant lipid in the 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Phospholipids are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amphipathic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雙極性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molecules, containing hydrophobic (“water-fearing”) and hydrophilic (“water-loving”) regions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hydrophobic tails of the phospholipids are sheltered inside the membrane, while the hydrophilic heads are exposed to water on either side</a:t>
            </a:r>
            <a:endParaRPr/>
          </a:p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2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8.5: Bulk transport across the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plasma membrane occurs by exocytosis and endocytosis</a:t>
            </a:r>
            <a:endParaRPr/>
          </a:p>
        </p:txBody>
      </p:sp>
      <p:sp>
        <p:nvSpPr>
          <p:cNvPr id="763" name="Google Shape;763;p72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molecules and water enter or leave the cell through the lipid bilayer or via transport proteins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molecules, such as polysaccharides and proteins, cross the membrane in bulk via vesicles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Bulk transport requires energy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7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  <a:endParaRPr/>
          </a:p>
        </p:txBody>
      </p:sp>
      <p:sp>
        <p:nvSpPr>
          <p:cNvPr id="770" name="Google Shape;770;p7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transport vesicles migrate to the membrane, fuse with it, and release their contents outside the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secretory cells use exocytosis to export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products</a:t>
            </a:r>
            <a:endParaRPr/>
          </a:p>
        </p:txBody>
      </p:sp>
      <p:sp>
        <p:nvSpPr>
          <p:cNvPr id="771" name="Google Shape;771;p7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  <a:endParaRPr/>
          </a:p>
        </p:txBody>
      </p:sp>
      <p:sp>
        <p:nvSpPr>
          <p:cNvPr id="777" name="Google Shape;777;p7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cell takes in macromolecules by forming vesicles from the plasma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Endocytosis is a reversal of exocytosis, involving different proteins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types of endocytosis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Phagocytosis (“cellular eating”)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Pinocytosis (“cellular drinking”)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Receptor-mediated endocytosis</a:t>
            </a:r>
            <a:endParaRPr/>
          </a:p>
        </p:txBody>
      </p:sp>
      <p:sp>
        <p:nvSpPr>
          <p:cNvPr id="778" name="Google Shape;778;p7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75"/>
          <p:cNvPicPr preferRelativeResize="0"/>
          <p:nvPr/>
        </p:nvPicPr>
        <p:blipFill rotWithShape="1">
          <a:blip r:embed="rId3">
            <a:alphaModFix/>
          </a:blip>
          <a:srcRect b="2488" l="0" r="0" t="0"/>
          <a:stretch/>
        </p:blipFill>
        <p:spPr>
          <a:xfrm>
            <a:off x="298704" y="441960"/>
            <a:ext cx="8546592" cy="597408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75"/>
          <p:cNvSpPr/>
          <p:nvPr/>
        </p:nvSpPr>
        <p:spPr>
          <a:xfrm>
            <a:off x="1528802" y="2136228"/>
            <a:ext cx="87680" cy="417944"/>
          </a:xfrm>
          <a:custGeom>
            <a:rect b="b" l="l" r="r" t="t"/>
            <a:pathLst>
              <a:path extrusionOk="0" h="417944" w="87680">
                <a:moveTo>
                  <a:pt x="78155" y="9525"/>
                </a:moveTo>
                <a:lnTo>
                  <a:pt x="9525" y="4084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75"/>
          <p:cNvSpPr/>
          <p:nvPr/>
        </p:nvSpPr>
        <p:spPr>
          <a:xfrm>
            <a:off x="1638063" y="3253810"/>
            <a:ext cx="500164" cy="244144"/>
          </a:xfrm>
          <a:custGeom>
            <a:rect b="b" l="l" r="r" t="t"/>
            <a:pathLst>
              <a:path extrusionOk="0" h="244144" w="500164">
                <a:moveTo>
                  <a:pt x="9525" y="9525"/>
                </a:moveTo>
                <a:lnTo>
                  <a:pt x="490639" y="2346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75"/>
          <p:cNvSpPr/>
          <p:nvPr/>
        </p:nvSpPr>
        <p:spPr>
          <a:xfrm>
            <a:off x="973397" y="5255934"/>
            <a:ext cx="364032" cy="203428"/>
          </a:xfrm>
          <a:custGeom>
            <a:rect b="b" l="l" r="r" t="t"/>
            <a:pathLst>
              <a:path extrusionOk="0" h="203428" w="364032">
                <a:moveTo>
                  <a:pt x="9525" y="193903"/>
                </a:moveTo>
                <a:lnTo>
                  <a:pt x="354507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75"/>
          <p:cNvSpPr/>
          <p:nvPr/>
        </p:nvSpPr>
        <p:spPr>
          <a:xfrm>
            <a:off x="2357123" y="1444974"/>
            <a:ext cx="209626" cy="314236"/>
          </a:xfrm>
          <a:custGeom>
            <a:rect b="b" l="l" r="r" t="t"/>
            <a:pathLst>
              <a:path extrusionOk="0" h="314236" w="209626">
                <a:moveTo>
                  <a:pt x="174231" y="304711"/>
                </a:moveTo>
                <a:lnTo>
                  <a:pt x="9525" y="115697"/>
                </a:lnTo>
                <a:lnTo>
                  <a:pt x="200101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75"/>
          <p:cNvSpPr/>
          <p:nvPr/>
        </p:nvSpPr>
        <p:spPr>
          <a:xfrm>
            <a:off x="4099277" y="1696148"/>
            <a:ext cx="150520" cy="267614"/>
          </a:xfrm>
          <a:custGeom>
            <a:rect b="b" l="l" r="r" t="t"/>
            <a:pathLst>
              <a:path extrusionOk="0" h="267614" w="150520">
                <a:moveTo>
                  <a:pt x="140995" y="258089"/>
                </a:moveTo>
                <a:lnTo>
                  <a:pt x="9525" y="166547"/>
                </a:lnTo>
                <a:lnTo>
                  <a:pt x="71094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75"/>
          <p:cNvSpPr/>
          <p:nvPr/>
        </p:nvSpPr>
        <p:spPr>
          <a:xfrm>
            <a:off x="4230773" y="4826625"/>
            <a:ext cx="334962" cy="226212"/>
          </a:xfrm>
          <a:custGeom>
            <a:rect b="b" l="l" r="r" t="t"/>
            <a:pathLst>
              <a:path extrusionOk="0" h="226212" w="334962">
                <a:moveTo>
                  <a:pt x="9525" y="216687"/>
                </a:moveTo>
                <a:lnTo>
                  <a:pt x="325437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75"/>
          <p:cNvSpPr/>
          <p:nvPr/>
        </p:nvSpPr>
        <p:spPr>
          <a:xfrm>
            <a:off x="4929893" y="2058634"/>
            <a:ext cx="153720" cy="257276"/>
          </a:xfrm>
          <a:custGeom>
            <a:rect b="b" l="l" r="r" t="t"/>
            <a:pathLst>
              <a:path extrusionOk="0" h="257276" w="153720">
                <a:moveTo>
                  <a:pt x="9525" y="9525"/>
                </a:moveTo>
                <a:lnTo>
                  <a:pt x="144195" y="24775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75"/>
          <p:cNvSpPr/>
          <p:nvPr/>
        </p:nvSpPr>
        <p:spPr>
          <a:xfrm>
            <a:off x="4858707" y="2972662"/>
            <a:ext cx="221030" cy="38100"/>
          </a:xfrm>
          <a:custGeom>
            <a:rect b="b" l="l" r="r" t="t"/>
            <a:pathLst>
              <a:path extrusionOk="0" h="38100" w="221030">
                <a:moveTo>
                  <a:pt x="211505" y="9525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75"/>
          <p:cNvSpPr/>
          <p:nvPr/>
        </p:nvSpPr>
        <p:spPr>
          <a:xfrm>
            <a:off x="3707722" y="3216057"/>
            <a:ext cx="200317" cy="371220"/>
          </a:xfrm>
          <a:custGeom>
            <a:rect b="b" l="l" r="r" t="t"/>
            <a:pathLst>
              <a:path extrusionOk="0" h="371220" w="200317">
                <a:moveTo>
                  <a:pt x="190792" y="9525"/>
                </a:moveTo>
                <a:lnTo>
                  <a:pt x="9525" y="36169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75"/>
          <p:cNvSpPr/>
          <p:nvPr/>
        </p:nvSpPr>
        <p:spPr>
          <a:xfrm>
            <a:off x="7848363" y="1740160"/>
            <a:ext cx="352717" cy="372148"/>
          </a:xfrm>
          <a:custGeom>
            <a:rect b="b" l="l" r="r" t="t"/>
            <a:pathLst>
              <a:path extrusionOk="0" h="372148" w="352717">
                <a:moveTo>
                  <a:pt x="9525" y="9525"/>
                </a:moveTo>
                <a:lnTo>
                  <a:pt x="343192" y="36262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75"/>
          <p:cNvSpPr txBox="1"/>
          <p:nvPr/>
        </p:nvSpPr>
        <p:spPr>
          <a:xfrm>
            <a:off x="946152" y="695023"/>
            <a:ext cx="150041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Phagocytosis</a:t>
            </a:r>
            <a:endParaRPr/>
          </a:p>
        </p:txBody>
      </p:sp>
      <p:sp>
        <p:nvSpPr>
          <p:cNvPr id="796" name="Google Shape;796;p75"/>
          <p:cNvSpPr txBox="1"/>
          <p:nvPr/>
        </p:nvSpPr>
        <p:spPr>
          <a:xfrm>
            <a:off x="398464" y="1118885"/>
            <a:ext cx="202619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75"/>
          <p:cNvSpPr txBox="1"/>
          <p:nvPr/>
        </p:nvSpPr>
        <p:spPr>
          <a:xfrm>
            <a:off x="1487489" y="1403048"/>
            <a:ext cx="83356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Solutes</a:t>
            </a:r>
            <a:endParaRPr/>
          </a:p>
        </p:txBody>
      </p:sp>
      <p:sp>
        <p:nvSpPr>
          <p:cNvPr id="798" name="Google Shape;798;p75"/>
          <p:cNvSpPr txBox="1"/>
          <p:nvPr/>
        </p:nvSpPr>
        <p:spPr>
          <a:xfrm>
            <a:off x="827089" y="1891998"/>
            <a:ext cx="166712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Pseudopodium</a:t>
            </a:r>
            <a:endParaRPr/>
          </a:p>
        </p:txBody>
      </p:sp>
      <p:sp>
        <p:nvSpPr>
          <p:cNvPr id="799" name="Google Shape;799;p75"/>
          <p:cNvSpPr txBox="1"/>
          <p:nvPr/>
        </p:nvSpPr>
        <p:spPr>
          <a:xfrm>
            <a:off x="3922714" y="695023"/>
            <a:ext cx="129522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Pinocytosis</a:t>
            </a:r>
            <a:endParaRPr/>
          </a:p>
        </p:txBody>
      </p:sp>
      <p:sp>
        <p:nvSpPr>
          <p:cNvPr id="800" name="Google Shape;800;p75"/>
          <p:cNvSpPr txBox="1"/>
          <p:nvPr/>
        </p:nvSpPr>
        <p:spPr>
          <a:xfrm>
            <a:off x="6408739" y="441022"/>
            <a:ext cx="207749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Receptor-Mediated</a:t>
            </a:r>
            <a:endParaRPr/>
          </a:p>
        </p:txBody>
      </p:sp>
      <p:sp>
        <p:nvSpPr>
          <p:cNvPr id="801" name="Google Shape;801;p75"/>
          <p:cNvSpPr txBox="1"/>
          <p:nvPr/>
        </p:nvSpPr>
        <p:spPr>
          <a:xfrm>
            <a:off x="6757989" y="695023"/>
            <a:ext cx="137217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  <a:endParaRPr/>
          </a:p>
        </p:txBody>
      </p:sp>
      <p:sp>
        <p:nvSpPr>
          <p:cNvPr id="802" name="Google Shape;802;p75"/>
          <p:cNvSpPr txBox="1"/>
          <p:nvPr/>
        </p:nvSpPr>
        <p:spPr>
          <a:xfrm>
            <a:off x="3246439" y="1741185"/>
            <a:ext cx="83356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Solutes</a:t>
            </a:r>
            <a:endParaRPr/>
          </a:p>
        </p:txBody>
      </p:sp>
      <p:sp>
        <p:nvSpPr>
          <p:cNvPr id="803" name="Google Shape;803;p75"/>
          <p:cNvSpPr txBox="1"/>
          <p:nvPr/>
        </p:nvSpPr>
        <p:spPr>
          <a:xfrm>
            <a:off x="4745039" y="2292048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75"/>
          <p:cNvSpPr txBox="1"/>
          <p:nvPr/>
        </p:nvSpPr>
        <p:spPr>
          <a:xfrm>
            <a:off x="5119689" y="2861960"/>
            <a:ext cx="78226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75"/>
          <p:cNvSpPr txBox="1"/>
          <p:nvPr/>
        </p:nvSpPr>
        <p:spPr>
          <a:xfrm>
            <a:off x="7796214" y="2077735"/>
            <a:ext cx="10002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806" name="Google Shape;806;p75"/>
          <p:cNvSpPr txBox="1"/>
          <p:nvPr/>
        </p:nvSpPr>
        <p:spPr>
          <a:xfrm>
            <a:off x="2179639" y="3458860"/>
            <a:ext cx="820738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75"/>
          <p:cNvSpPr txBox="1"/>
          <p:nvPr/>
        </p:nvSpPr>
        <p:spPr>
          <a:xfrm>
            <a:off x="3454402" y="3606498"/>
            <a:ext cx="78226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75"/>
          <p:cNvSpPr txBox="1"/>
          <p:nvPr/>
        </p:nvSpPr>
        <p:spPr>
          <a:xfrm>
            <a:off x="603252" y="5447998"/>
            <a:ext cx="85921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vacuole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75"/>
          <p:cNvSpPr txBox="1"/>
          <p:nvPr/>
        </p:nvSpPr>
        <p:spPr>
          <a:xfrm>
            <a:off x="354014" y="6097285"/>
            <a:ext cx="144494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810" name="Google Shape;810;p75"/>
          <p:cNvSpPr txBox="1"/>
          <p:nvPr/>
        </p:nvSpPr>
        <p:spPr>
          <a:xfrm>
            <a:off x="3417889" y="4970160"/>
            <a:ext cx="78226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75"/>
          <p:cNvSpPr txBox="1"/>
          <p:nvPr/>
        </p:nvSpPr>
        <p:spPr>
          <a:xfrm>
            <a:off x="6096001" y="4584700"/>
            <a:ext cx="2141612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Coated vesicle with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solutes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(purple) bound to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receptors (red)</a:t>
            </a:r>
            <a:endParaRPr/>
          </a:p>
        </p:txBody>
      </p:sp>
      <p:sp>
        <p:nvSpPr>
          <p:cNvPr id="812" name="Google Shape;812;p75"/>
          <p:cNvSpPr/>
          <p:nvPr/>
        </p:nvSpPr>
        <p:spPr>
          <a:xfrm>
            <a:off x="7446169" y="3905250"/>
            <a:ext cx="280987" cy="666750"/>
          </a:xfrm>
          <a:custGeom>
            <a:rect b="b" l="l" r="r" t="t"/>
            <a:pathLst>
              <a:path extrusionOk="0" h="666750" w="280987">
                <a:moveTo>
                  <a:pt x="0" y="666750"/>
                </a:moveTo>
                <a:lnTo>
                  <a:pt x="28098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7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phagocytosis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engulfs a particle in a vacuole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vacuole fuses with a lysosome to digest the particle</a:t>
            </a:r>
            <a:endParaRPr/>
          </a:p>
        </p:txBody>
      </p:sp>
      <p:sp>
        <p:nvSpPr>
          <p:cNvPr id="819" name="Google Shape;819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7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496824" y="213360"/>
            <a:ext cx="815035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7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8.19a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77"/>
          <p:cNvSpPr/>
          <p:nvPr/>
        </p:nvSpPr>
        <p:spPr>
          <a:xfrm>
            <a:off x="4099052" y="1371357"/>
            <a:ext cx="101600" cy="363702"/>
          </a:xfrm>
          <a:custGeom>
            <a:rect b="b" l="l" r="r" t="t"/>
            <a:pathLst>
              <a:path extrusionOk="0" h="363702" w="101600">
                <a:moveTo>
                  <a:pt x="25400" y="338302"/>
                </a:moveTo>
                <a:lnTo>
                  <a:pt x="25400" y="254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77"/>
          <p:cNvSpPr/>
          <p:nvPr/>
        </p:nvSpPr>
        <p:spPr>
          <a:xfrm>
            <a:off x="3372360" y="2876261"/>
            <a:ext cx="101600" cy="469645"/>
          </a:xfrm>
          <a:custGeom>
            <a:rect b="b" l="l" r="r" t="t"/>
            <a:pathLst>
              <a:path extrusionOk="0" h="469645" w="101600">
                <a:moveTo>
                  <a:pt x="25400" y="444246"/>
                </a:moveTo>
                <a:lnTo>
                  <a:pt x="25400" y="254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77"/>
          <p:cNvSpPr/>
          <p:nvPr/>
        </p:nvSpPr>
        <p:spPr>
          <a:xfrm>
            <a:off x="6797993" y="1560690"/>
            <a:ext cx="107137" cy="500418"/>
          </a:xfrm>
          <a:custGeom>
            <a:rect b="b" l="l" r="r" t="t"/>
            <a:pathLst>
              <a:path extrusionOk="0" h="500418" w="107137">
                <a:moveTo>
                  <a:pt x="94437" y="12700"/>
                </a:moveTo>
                <a:lnTo>
                  <a:pt x="12700" y="487717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77"/>
          <p:cNvSpPr/>
          <p:nvPr/>
        </p:nvSpPr>
        <p:spPr>
          <a:xfrm>
            <a:off x="6928125" y="2891547"/>
            <a:ext cx="600595" cy="405002"/>
          </a:xfrm>
          <a:custGeom>
            <a:rect b="b" l="l" r="r" t="t"/>
            <a:pathLst>
              <a:path extrusionOk="0" h="405002" w="600595">
                <a:moveTo>
                  <a:pt x="12700" y="12700"/>
                </a:moveTo>
                <a:lnTo>
                  <a:pt x="587895" y="392302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77"/>
          <p:cNvSpPr/>
          <p:nvPr/>
        </p:nvSpPr>
        <p:spPr>
          <a:xfrm>
            <a:off x="6297851" y="5275732"/>
            <a:ext cx="274967" cy="360070"/>
          </a:xfrm>
          <a:custGeom>
            <a:rect b="b" l="l" r="r" t="t"/>
            <a:pathLst>
              <a:path extrusionOk="0" h="360070" w="274967">
                <a:moveTo>
                  <a:pt x="12700" y="347370"/>
                </a:moveTo>
                <a:lnTo>
                  <a:pt x="262267" y="127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77"/>
          <p:cNvSpPr/>
          <p:nvPr/>
        </p:nvSpPr>
        <p:spPr>
          <a:xfrm>
            <a:off x="7784413" y="737524"/>
            <a:ext cx="252336" cy="376910"/>
          </a:xfrm>
          <a:custGeom>
            <a:rect b="b" l="l" r="r" t="t"/>
            <a:pathLst>
              <a:path extrusionOk="0" h="376910" w="252336">
                <a:moveTo>
                  <a:pt x="208813" y="364210"/>
                </a:moveTo>
                <a:lnTo>
                  <a:pt x="12700" y="139115"/>
                </a:lnTo>
                <a:lnTo>
                  <a:pt x="239636" y="127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77"/>
          <p:cNvSpPr txBox="1"/>
          <p:nvPr/>
        </p:nvSpPr>
        <p:spPr>
          <a:xfrm>
            <a:off x="512699" y="220885"/>
            <a:ext cx="1668727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Phagocytosis</a:t>
            </a:r>
            <a:endParaRPr/>
          </a:p>
        </p:txBody>
      </p:sp>
      <p:sp>
        <p:nvSpPr>
          <p:cNvPr id="833" name="Google Shape;833;p77"/>
          <p:cNvSpPr txBox="1"/>
          <p:nvPr/>
        </p:nvSpPr>
        <p:spPr>
          <a:xfrm>
            <a:off x="3573343" y="814610"/>
            <a:ext cx="1080424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algal cell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77"/>
          <p:cNvSpPr txBox="1"/>
          <p:nvPr/>
        </p:nvSpPr>
        <p:spPr>
          <a:xfrm>
            <a:off x="760349" y="1806798"/>
            <a:ext cx="588303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35" name="Google Shape;835;p77"/>
          <p:cNvSpPr txBox="1"/>
          <p:nvPr/>
        </p:nvSpPr>
        <p:spPr>
          <a:xfrm>
            <a:off x="5457761" y="370110"/>
            <a:ext cx="2258632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77"/>
          <p:cNvSpPr txBox="1"/>
          <p:nvPr/>
        </p:nvSpPr>
        <p:spPr>
          <a:xfrm>
            <a:off x="6824599" y="708248"/>
            <a:ext cx="926536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Solutes</a:t>
            </a:r>
            <a:endParaRPr/>
          </a:p>
        </p:txBody>
      </p:sp>
      <p:sp>
        <p:nvSpPr>
          <p:cNvPr id="837" name="Google Shape;837;p77"/>
          <p:cNvSpPr txBox="1"/>
          <p:nvPr/>
        </p:nvSpPr>
        <p:spPr>
          <a:xfrm>
            <a:off x="6008624" y="1273398"/>
            <a:ext cx="1854675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Pseudopodium</a:t>
            </a:r>
            <a:endParaRPr/>
          </a:p>
        </p:txBody>
      </p:sp>
      <p:sp>
        <p:nvSpPr>
          <p:cNvPr id="838" name="Google Shape;838;p77"/>
          <p:cNvSpPr txBox="1"/>
          <p:nvPr/>
        </p:nvSpPr>
        <p:spPr>
          <a:xfrm>
            <a:off x="1542986" y="3281585"/>
            <a:ext cx="320760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Pseudopodium of amoeba</a:t>
            </a:r>
            <a:endParaRPr/>
          </a:p>
        </p:txBody>
      </p:sp>
      <p:sp>
        <p:nvSpPr>
          <p:cNvPr id="839" name="Google Shape;839;p77"/>
          <p:cNvSpPr txBox="1"/>
          <p:nvPr/>
        </p:nvSpPr>
        <p:spPr>
          <a:xfrm>
            <a:off x="533336" y="3741960"/>
            <a:ext cx="4387420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amoeba engulfing a green algal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via phagocytosis (TEM)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77"/>
          <p:cNvSpPr txBox="1"/>
          <p:nvPr/>
        </p:nvSpPr>
        <p:spPr>
          <a:xfrm>
            <a:off x="7543736" y="3152998"/>
            <a:ext cx="910506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77"/>
          <p:cNvSpPr txBox="1"/>
          <p:nvPr/>
        </p:nvSpPr>
        <p:spPr>
          <a:xfrm>
            <a:off x="5662549" y="5505673"/>
            <a:ext cx="955390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vacuole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77"/>
          <p:cNvSpPr txBox="1"/>
          <p:nvPr/>
        </p:nvSpPr>
        <p:spPr>
          <a:xfrm>
            <a:off x="5457761" y="6316885"/>
            <a:ext cx="1608004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grpSp>
        <p:nvGrpSpPr>
          <p:cNvPr id="843" name="Google Shape;843;p77"/>
          <p:cNvGrpSpPr/>
          <p:nvPr/>
        </p:nvGrpSpPr>
        <p:grpSpPr>
          <a:xfrm>
            <a:off x="644092" y="2060380"/>
            <a:ext cx="856239" cy="140766"/>
            <a:chOff x="7578" y="5008859"/>
            <a:chExt cx="856239" cy="140766"/>
          </a:xfrm>
        </p:grpSpPr>
        <p:sp>
          <p:nvSpPr>
            <p:cNvPr id="844" name="Google Shape;844;p77"/>
            <p:cNvSpPr/>
            <p:nvPr/>
          </p:nvSpPr>
          <p:spPr>
            <a:xfrm>
              <a:off x="825717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77"/>
            <p:cNvSpPr/>
            <p:nvPr/>
          </p:nvSpPr>
          <p:spPr>
            <a:xfrm>
              <a:off x="7584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77"/>
            <p:cNvSpPr/>
            <p:nvPr/>
          </p:nvSpPr>
          <p:spPr>
            <a:xfrm>
              <a:off x="7578" y="5069730"/>
              <a:ext cx="836841" cy="38100"/>
            </a:xfrm>
            <a:custGeom>
              <a:rect b="b" l="l" r="r" t="t"/>
              <a:pathLst>
                <a:path extrusionOk="0" h="38100" w="836841">
                  <a:moveTo>
                    <a:pt x="827316" y="9525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77"/>
          <p:cNvSpPr/>
          <p:nvPr/>
        </p:nvSpPr>
        <p:spPr>
          <a:xfrm>
            <a:off x="4099562" y="1371357"/>
            <a:ext cx="101600" cy="363702"/>
          </a:xfrm>
          <a:custGeom>
            <a:rect b="b" l="l" r="r" t="t"/>
            <a:pathLst>
              <a:path extrusionOk="0" h="363702" w="101600">
                <a:moveTo>
                  <a:pt x="25400" y="338302"/>
                </a:moveTo>
                <a:lnTo>
                  <a:pt x="25400" y="254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77"/>
          <p:cNvSpPr/>
          <p:nvPr/>
        </p:nvSpPr>
        <p:spPr>
          <a:xfrm>
            <a:off x="3372870" y="2876261"/>
            <a:ext cx="101600" cy="469645"/>
          </a:xfrm>
          <a:custGeom>
            <a:rect b="b" l="l" r="r" t="t"/>
            <a:pathLst>
              <a:path extrusionOk="0" h="469645" w="101600">
                <a:moveTo>
                  <a:pt x="25400" y="444246"/>
                </a:moveTo>
                <a:lnTo>
                  <a:pt x="25400" y="2540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7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pinocytosis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molecules dissolved in droplets are taken up when extracellular fluid is “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gulped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into tiny vesicles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7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655320" y="213360"/>
            <a:ext cx="783336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7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8.19b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79"/>
          <p:cNvSpPr/>
          <p:nvPr/>
        </p:nvSpPr>
        <p:spPr>
          <a:xfrm>
            <a:off x="5863473" y="1175907"/>
            <a:ext cx="247942" cy="373215"/>
          </a:xfrm>
          <a:custGeom>
            <a:rect b="b" l="l" r="r" t="t"/>
            <a:pathLst>
              <a:path extrusionOk="0" h="373215" w="247942">
                <a:moveTo>
                  <a:pt x="235242" y="360515"/>
                </a:moveTo>
                <a:lnTo>
                  <a:pt x="12700" y="253047"/>
                </a:lnTo>
                <a:lnTo>
                  <a:pt x="137414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79"/>
          <p:cNvSpPr/>
          <p:nvPr/>
        </p:nvSpPr>
        <p:spPr>
          <a:xfrm>
            <a:off x="6025839" y="5556378"/>
            <a:ext cx="527646" cy="423748"/>
          </a:xfrm>
          <a:custGeom>
            <a:rect b="b" l="l" r="r" t="t"/>
            <a:pathLst>
              <a:path extrusionOk="0" h="423748" w="527646">
                <a:moveTo>
                  <a:pt x="12700" y="411048"/>
                </a:moveTo>
                <a:lnTo>
                  <a:pt x="514946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9"/>
          <p:cNvSpPr/>
          <p:nvPr/>
        </p:nvSpPr>
        <p:spPr>
          <a:xfrm>
            <a:off x="7064311" y="1683111"/>
            <a:ext cx="213842" cy="358787"/>
          </a:xfrm>
          <a:custGeom>
            <a:rect b="b" l="l" r="r" t="t"/>
            <a:pathLst>
              <a:path extrusionOk="0" h="358787" w="213842">
                <a:moveTo>
                  <a:pt x="12700" y="12700"/>
                </a:moveTo>
                <a:lnTo>
                  <a:pt x="201142" y="3460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79"/>
          <p:cNvSpPr/>
          <p:nvPr/>
        </p:nvSpPr>
        <p:spPr>
          <a:xfrm>
            <a:off x="6964695" y="2962115"/>
            <a:ext cx="308025" cy="50800"/>
          </a:xfrm>
          <a:custGeom>
            <a:rect b="b" l="l" r="r" t="t"/>
            <a:pathLst>
              <a:path extrusionOk="0" h="50800" w="308025">
                <a:moveTo>
                  <a:pt x="295325" y="12700"/>
                </a:moveTo>
                <a:lnTo>
                  <a:pt x="12700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9"/>
          <p:cNvSpPr/>
          <p:nvPr/>
        </p:nvSpPr>
        <p:spPr>
          <a:xfrm>
            <a:off x="5554516" y="3302720"/>
            <a:ext cx="78663" cy="580885"/>
          </a:xfrm>
          <a:custGeom>
            <a:rect b="b" l="l" r="r" t="t"/>
            <a:pathLst>
              <a:path extrusionOk="0" h="580885" w="78663">
                <a:moveTo>
                  <a:pt x="65963" y="12700"/>
                </a:moveTo>
                <a:lnTo>
                  <a:pt x="12700" y="56818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79"/>
          <p:cNvSpPr txBox="1"/>
          <p:nvPr/>
        </p:nvSpPr>
        <p:spPr>
          <a:xfrm>
            <a:off x="690643" y="213446"/>
            <a:ext cx="172643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Pinocytosis</a:t>
            </a:r>
            <a:endParaRPr/>
          </a:p>
        </p:txBody>
      </p:sp>
      <p:sp>
        <p:nvSpPr>
          <p:cNvPr id="868" name="Google Shape;868;p79"/>
          <p:cNvSpPr txBox="1"/>
          <p:nvPr/>
        </p:nvSpPr>
        <p:spPr>
          <a:xfrm>
            <a:off x="4745118" y="1261197"/>
            <a:ext cx="1110882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Solutes</a:t>
            </a:r>
            <a:endParaRPr/>
          </a:p>
        </p:txBody>
      </p:sp>
      <p:sp>
        <p:nvSpPr>
          <p:cNvPr id="869" name="Google Shape;869;p79"/>
          <p:cNvSpPr txBox="1"/>
          <p:nvPr/>
        </p:nvSpPr>
        <p:spPr>
          <a:xfrm>
            <a:off x="6902530" y="2027959"/>
            <a:ext cx="155811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9"/>
          <p:cNvSpPr txBox="1"/>
          <p:nvPr/>
        </p:nvSpPr>
        <p:spPr>
          <a:xfrm rot="-5400000">
            <a:off x="3763187" y="3102680"/>
            <a:ext cx="1136530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79"/>
          <p:cNvSpPr txBox="1"/>
          <p:nvPr/>
        </p:nvSpPr>
        <p:spPr>
          <a:xfrm>
            <a:off x="7312105" y="2826472"/>
            <a:ext cx="684483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</a:t>
            </a:r>
            <a:endParaRPr/>
          </a:p>
        </p:txBody>
      </p:sp>
      <p:sp>
        <p:nvSpPr>
          <p:cNvPr id="872" name="Google Shape;872;p79"/>
          <p:cNvSpPr txBox="1"/>
          <p:nvPr/>
        </p:nvSpPr>
        <p:spPr>
          <a:xfrm>
            <a:off x="7312105" y="3156672"/>
            <a:ext cx="1041952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</p:txBody>
      </p:sp>
      <p:sp>
        <p:nvSpPr>
          <p:cNvPr id="873" name="Google Shape;873;p79"/>
          <p:cNvSpPr txBox="1"/>
          <p:nvPr/>
        </p:nvSpPr>
        <p:spPr>
          <a:xfrm>
            <a:off x="5059443" y="3845647"/>
            <a:ext cx="1043555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Coated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79"/>
          <p:cNvSpPr txBox="1"/>
          <p:nvPr/>
        </p:nvSpPr>
        <p:spPr>
          <a:xfrm>
            <a:off x="695405" y="3793259"/>
            <a:ext cx="2941511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Pinocytotic vesicles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 (TEMs)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9"/>
          <p:cNvSpPr txBox="1"/>
          <p:nvPr/>
        </p:nvSpPr>
        <p:spPr>
          <a:xfrm>
            <a:off x="4989593" y="5779222"/>
            <a:ext cx="1043555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Coated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6" name="Google Shape;876;p79"/>
          <p:cNvGrpSpPr/>
          <p:nvPr/>
        </p:nvGrpSpPr>
        <p:grpSpPr>
          <a:xfrm rot="-5400000">
            <a:off x="3686687" y="3220432"/>
            <a:ext cx="804672" cy="140766"/>
            <a:chOff x="7578" y="5008859"/>
            <a:chExt cx="856239" cy="140766"/>
          </a:xfrm>
        </p:grpSpPr>
        <p:sp>
          <p:nvSpPr>
            <p:cNvPr id="877" name="Google Shape;877;p79"/>
            <p:cNvSpPr/>
            <p:nvPr/>
          </p:nvSpPr>
          <p:spPr>
            <a:xfrm>
              <a:off x="825717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79"/>
            <p:cNvSpPr/>
            <p:nvPr/>
          </p:nvSpPr>
          <p:spPr>
            <a:xfrm>
              <a:off x="7584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79"/>
            <p:cNvSpPr/>
            <p:nvPr/>
          </p:nvSpPr>
          <p:spPr>
            <a:xfrm>
              <a:off x="7578" y="5069730"/>
              <a:ext cx="836841" cy="38100"/>
            </a:xfrm>
            <a:custGeom>
              <a:rect b="b" l="l" r="r" t="t"/>
              <a:pathLst>
                <a:path extrusionOk="0" h="38100" w="836841">
                  <a:moveTo>
                    <a:pt x="827316" y="9525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7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receptor-mediated endocytosis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binding of specific solutes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receptors triggers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vesicle formation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 proteins, receptors, and other molecules from the extracellular fluid are transported in the vesicles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Emptied receptors are recycled to the plasma membrane</a:t>
            </a:r>
            <a:endParaRPr/>
          </a:p>
        </p:txBody>
      </p:sp>
      <p:sp>
        <p:nvSpPr>
          <p:cNvPr id="886" name="Google Shape;886;p8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81"/>
          <p:cNvPicPr preferRelativeResize="0"/>
          <p:nvPr/>
        </p:nvPicPr>
        <p:blipFill rotWithShape="1">
          <a:blip r:embed="rId3">
            <a:alphaModFix/>
          </a:blip>
          <a:srcRect b="2806" l="0" r="0" t="0"/>
          <a:stretch/>
        </p:blipFill>
        <p:spPr>
          <a:xfrm>
            <a:off x="932688" y="789432"/>
            <a:ext cx="7278624" cy="5279136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8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8.19c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81"/>
          <p:cNvSpPr/>
          <p:nvPr/>
        </p:nvSpPr>
        <p:spPr>
          <a:xfrm>
            <a:off x="1287236" y="1596132"/>
            <a:ext cx="101600" cy="487273"/>
          </a:xfrm>
          <a:custGeom>
            <a:rect b="b" l="l" r="r" t="t"/>
            <a:pathLst>
              <a:path extrusionOk="0" h="487273" w="101600">
                <a:moveTo>
                  <a:pt x="25400" y="461873"/>
                </a:moveTo>
                <a:lnTo>
                  <a:pt x="25400" y="254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81"/>
          <p:cNvSpPr/>
          <p:nvPr/>
        </p:nvSpPr>
        <p:spPr>
          <a:xfrm>
            <a:off x="3143989" y="2127161"/>
            <a:ext cx="749325" cy="198818"/>
          </a:xfrm>
          <a:custGeom>
            <a:rect b="b" l="l" r="r" t="t"/>
            <a:pathLst>
              <a:path extrusionOk="0" h="198818" w="749325">
                <a:moveTo>
                  <a:pt x="166687" y="25400"/>
                </a:moveTo>
                <a:lnTo>
                  <a:pt x="723925" y="164896"/>
                </a:lnTo>
                <a:lnTo>
                  <a:pt x="25400" y="173418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81"/>
          <p:cNvSpPr/>
          <p:nvPr/>
        </p:nvSpPr>
        <p:spPr>
          <a:xfrm>
            <a:off x="7020591" y="1669241"/>
            <a:ext cx="423862" cy="447001"/>
          </a:xfrm>
          <a:custGeom>
            <a:rect b="b" l="l" r="r" t="t"/>
            <a:pathLst>
              <a:path extrusionOk="0" h="447001" w="423862">
                <a:moveTo>
                  <a:pt x="12700" y="12700"/>
                </a:moveTo>
                <a:lnTo>
                  <a:pt x="411162" y="43430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81"/>
          <p:cNvSpPr/>
          <p:nvPr/>
        </p:nvSpPr>
        <p:spPr>
          <a:xfrm>
            <a:off x="5785064" y="3519902"/>
            <a:ext cx="940041" cy="310857"/>
          </a:xfrm>
          <a:custGeom>
            <a:rect b="b" l="l" r="r" t="t"/>
            <a:pathLst>
              <a:path extrusionOk="0" h="310857" w="940041">
                <a:moveTo>
                  <a:pt x="927341" y="298157"/>
                </a:moveTo>
                <a:lnTo>
                  <a:pt x="12700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81"/>
          <p:cNvSpPr txBox="1"/>
          <p:nvPr/>
        </p:nvSpPr>
        <p:spPr>
          <a:xfrm>
            <a:off x="1112015" y="788638"/>
            <a:ext cx="2308324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Receptor-Mediated</a:t>
            </a:r>
            <a:endParaRPr/>
          </a:p>
        </p:txBody>
      </p:sp>
      <p:sp>
        <p:nvSpPr>
          <p:cNvPr id="898" name="Google Shape;898;p81"/>
          <p:cNvSpPr txBox="1"/>
          <p:nvPr/>
        </p:nvSpPr>
        <p:spPr>
          <a:xfrm>
            <a:off x="1499365" y="1068038"/>
            <a:ext cx="152605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Endocytosis</a:t>
            </a:r>
            <a:endParaRPr/>
          </a:p>
        </p:txBody>
      </p:sp>
      <p:sp>
        <p:nvSpPr>
          <p:cNvPr id="899" name="Google Shape;899;p81"/>
          <p:cNvSpPr txBox="1"/>
          <p:nvPr/>
        </p:nvSpPr>
        <p:spPr>
          <a:xfrm>
            <a:off x="1050102" y="2019745"/>
            <a:ext cx="1296830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81"/>
          <p:cNvSpPr txBox="1"/>
          <p:nvPr/>
        </p:nvSpPr>
        <p:spPr>
          <a:xfrm>
            <a:off x="3899664" y="2084832"/>
            <a:ext cx="868828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81"/>
          <p:cNvSpPr txBox="1"/>
          <p:nvPr/>
        </p:nvSpPr>
        <p:spPr>
          <a:xfrm>
            <a:off x="6971477" y="2081657"/>
            <a:ext cx="1112484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endParaRPr/>
          </a:p>
        </p:txBody>
      </p:sp>
      <p:sp>
        <p:nvSpPr>
          <p:cNvPr id="902" name="Google Shape;902;p81"/>
          <p:cNvSpPr txBox="1"/>
          <p:nvPr/>
        </p:nvSpPr>
        <p:spPr>
          <a:xfrm>
            <a:off x="4993451" y="3399283"/>
            <a:ext cx="1910779" cy="1461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Coated</a:t>
            </a:r>
            <a:endParaRPr/>
          </a:p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/>
          </a:p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specific</a:t>
            </a:r>
            <a:endParaRPr/>
          </a:p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solutes</a:t>
            </a:r>
            <a:endParaRPr/>
          </a:p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(purple) bound</a:t>
            </a:r>
            <a:endParaRPr/>
          </a:p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receptors (red)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81"/>
          <p:cNvSpPr txBox="1"/>
          <p:nvPr/>
        </p:nvSpPr>
        <p:spPr>
          <a:xfrm>
            <a:off x="975489" y="4918520"/>
            <a:ext cx="3617978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coated pit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Bottom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coated vesicle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 during receptor-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mediated endocytosis (TEMs)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81"/>
          <p:cNvSpPr txBox="1"/>
          <p:nvPr/>
        </p:nvSpPr>
        <p:spPr>
          <a:xfrm rot="-5400000">
            <a:off x="3215424" y="4061111"/>
            <a:ext cx="94416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81"/>
          <p:cNvGrpSpPr/>
          <p:nvPr/>
        </p:nvGrpSpPr>
        <p:grpSpPr>
          <a:xfrm rot="-5400000">
            <a:off x="2850484" y="4136306"/>
            <a:ext cx="1289304" cy="109728"/>
            <a:chOff x="7578" y="5008859"/>
            <a:chExt cx="856239" cy="140766"/>
          </a:xfrm>
        </p:grpSpPr>
        <p:sp>
          <p:nvSpPr>
            <p:cNvPr id="906" name="Google Shape;906;p81"/>
            <p:cNvSpPr/>
            <p:nvPr/>
          </p:nvSpPr>
          <p:spPr>
            <a:xfrm>
              <a:off x="825717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1"/>
            <p:cNvSpPr/>
            <p:nvPr/>
          </p:nvSpPr>
          <p:spPr>
            <a:xfrm>
              <a:off x="7584" y="5008859"/>
              <a:ext cx="38100" cy="140766"/>
            </a:xfrm>
            <a:custGeom>
              <a:rect b="b" l="l" r="r" t="t"/>
              <a:pathLst>
                <a:path extrusionOk="0" h="140766" w="38100">
                  <a:moveTo>
                    <a:pt x="9525" y="131241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1"/>
            <p:cNvSpPr/>
            <p:nvPr/>
          </p:nvSpPr>
          <p:spPr>
            <a:xfrm>
              <a:off x="7578" y="5069730"/>
              <a:ext cx="836841" cy="38100"/>
            </a:xfrm>
            <a:custGeom>
              <a:rect b="b" l="l" r="r" t="t"/>
              <a:pathLst>
                <a:path extrusionOk="0" h="38100" w="836841">
                  <a:moveTo>
                    <a:pt x="827316" y="9525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9" name="Google Shape;909;p81"/>
          <p:cNvSpPr/>
          <p:nvPr/>
        </p:nvSpPr>
        <p:spPr>
          <a:xfrm>
            <a:off x="1288824" y="1594664"/>
            <a:ext cx="101600" cy="487273"/>
          </a:xfrm>
          <a:custGeom>
            <a:rect b="b" l="l" r="r" t="t"/>
            <a:pathLst>
              <a:path extrusionOk="0" h="487273" w="101600">
                <a:moveTo>
                  <a:pt x="25400" y="461873"/>
                </a:moveTo>
                <a:lnTo>
                  <a:pt x="25400" y="254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81"/>
          <p:cNvSpPr/>
          <p:nvPr/>
        </p:nvSpPr>
        <p:spPr>
          <a:xfrm>
            <a:off x="3145577" y="2125693"/>
            <a:ext cx="749325" cy="198818"/>
          </a:xfrm>
          <a:custGeom>
            <a:rect b="b" l="l" r="r" t="t"/>
            <a:pathLst>
              <a:path extrusionOk="0" h="198818" w="749325">
                <a:moveTo>
                  <a:pt x="166687" y="25400"/>
                </a:moveTo>
                <a:lnTo>
                  <a:pt x="723925" y="164896"/>
                </a:lnTo>
                <a:lnTo>
                  <a:pt x="25400" y="17341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8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530352" y="213360"/>
            <a:ext cx="808329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5137761" y="1335137"/>
            <a:ext cx="200101" cy="1135062"/>
          </a:xfrm>
          <a:custGeom>
            <a:rect b="b" l="l" r="r" t="t"/>
            <a:pathLst>
              <a:path extrusionOk="0" h="1135062" w="200101">
                <a:moveTo>
                  <a:pt x="187401" y="1122362"/>
                </a:moveTo>
                <a:lnTo>
                  <a:pt x="12700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1269707" y="2711600"/>
            <a:ext cx="1478508" cy="50800"/>
          </a:xfrm>
          <a:custGeom>
            <a:rect b="b" l="l" r="r" t="t"/>
            <a:pathLst>
              <a:path extrusionOk="0" h="50800" w="1478508">
                <a:moveTo>
                  <a:pt x="12700" y="12700"/>
                </a:moveTo>
                <a:lnTo>
                  <a:pt x="1465808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2427243" y="3198648"/>
            <a:ext cx="298945" cy="163677"/>
          </a:xfrm>
          <a:custGeom>
            <a:rect b="b" l="l" r="r" t="t"/>
            <a:pathLst>
              <a:path extrusionOk="0" h="163677" w="298945">
                <a:moveTo>
                  <a:pt x="12700" y="150977"/>
                </a:moveTo>
                <a:lnTo>
                  <a:pt x="286245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2409952" y="1031874"/>
            <a:ext cx="283962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6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1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phospholipids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4091114" y="1974849"/>
            <a:ext cx="108869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543052" y="2219324"/>
            <a:ext cx="169116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Hydrophilic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43052" y="3194049"/>
            <a:ext cx="1896353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Hydrophobic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tail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091114" y="4618036"/>
            <a:ext cx="108869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066800" y="76200"/>
            <a:ext cx="5257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Phospholipid bilayer (cross section)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cells use receptor-mediated endocytosis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take in cholesterol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carried in particles called low-density lipoproteins (LDLs)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with the disease familial hypercholesterolemia高膽固醇血症have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missing or defective LDL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receptor proteins</a:t>
            </a:r>
            <a:endParaRPr/>
          </a:p>
        </p:txBody>
      </p:sp>
      <p:sp>
        <p:nvSpPr>
          <p:cNvPr id="917" name="Google Shape;917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83"/>
          <p:cNvPicPr preferRelativeResize="0"/>
          <p:nvPr/>
        </p:nvPicPr>
        <p:blipFill rotWithShape="1">
          <a:blip r:embed="rId3">
            <a:alphaModFix/>
          </a:blip>
          <a:srcRect b="4487" l="0" r="0" t="0"/>
          <a:stretch/>
        </p:blipFill>
        <p:spPr>
          <a:xfrm>
            <a:off x="1271016" y="1807464"/>
            <a:ext cx="6601968" cy="3243072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8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8.UN03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83"/>
          <p:cNvSpPr/>
          <p:nvPr/>
        </p:nvSpPr>
        <p:spPr>
          <a:xfrm>
            <a:off x="1774272" y="2109823"/>
            <a:ext cx="186867" cy="320484"/>
          </a:xfrm>
          <a:custGeom>
            <a:rect b="b" l="l" r="r" t="t"/>
            <a:pathLst>
              <a:path extrusionOk="0" h="320484" w="186867">
                <a:moveTo>
                  <a:pt x="12700" y="12700"/>
                </a:moveTo>
                <a:lnTo>
                  <a:pt x="174167" y="30778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83"/>
          <p:cNvSpPr/>
          <p:nvPr/>
        </p:nvSpPr>
        <p:spPr>
          <a:xfrm>
            <a:off x="2270995" y="2115999"/>
            <a:ext cx="284010" cy="778332"/>
          </a:xfrm>
          <a:custGeom>
            <a:rect b="b" l="l" r="r" t="t"/>
            <a:pathLst>
              <a:path extrusionOk="0" h="778332" w="284010">
                <a:moveTo>
                  <a:pt x="271309" y="12700"/>
                </a:moveTo>
                <a:lnTo>
                  <a:pt x="12700" y="76563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83"/>
          <p:cNvSpPr txBox="1"/>
          <p:nvPr/>
        </p:nvSpPr>
        <p:spPr>
          <a:xfrm>
            <a:off x="1607039" y="1854833"/>
            <a:ext cx="500137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LDL</a:t>
            </a:r>
            <a:endParaRPr/>
          </a:p>
        </p:txBody>
      </p:sp>
      <p:sp>
        <p:nvSpPr>
          <p:cNvPr id="927" name="Google Shape;927;p83"/>
          <p:cNvSpPr txBox="1"/>
          <p:nvPr/>
        </p:nvSpPr>
        <p:spPr>
          <a:xfrm>
            <a:off x="2381739" y="1854833"/>
            <a:ext cx="1591974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LDL receptor</a:t>
            </a:r>
            <a:endParaRPr/>
          </a:p>
        </p:txBody>
      </p:sp>
      <p:sp>
        <p:nvSpPr>
          <p:cNvPr id="928" name="Google Shape;928;p83"/>
          <p:cNvSpPr txBox="1"/>
          <p:nvPr/>
        </p:nvSpPr>
        <p:spPr>
          <a:xfrm>
            <a:off x="2176952" y="3351846"/>
            <a:ext cx="883255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83"/>
          <p:cNvSpPr txBox="1"/>
          <p:nvPr/>
        </p:nvSpPr>
        <p:spPr>
          <a:xfrm>
            <a:off x="4557711" y="3351846"/>
            <a:ext cx="940963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Mild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disease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83"/>
          <p:cNvSpPr txBox="1"/>
          <p:nvPr/>
        </p:nvSpPr>
        <p:spPr>
          <a:xfrm>
            <a:off x="6594484" y="3351846"/>
            <a:ext cx="940963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disease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8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83"/>
          <p:cNvSpPr txBox="1"/>
          <p:nvPr/>
        </p:nvSpPr>
        <p:spPr>
          <a:xfrm>
            <a:off x="1607039" y="914400"/>
            <a:ext cx="59284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Hypercholesterolemia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fluid mosaic model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流體鑲嵌模型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membrane is a mosaic of protein molecules bobbing in a fluid bilayer of phospholipids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are not randomly distributed in the membrane</a:t>
            </a:r>
            <a:endParaRPr/>
          </a:p>
        </p:txBody>
      </p:sp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3038" l="0" r="0" t="0"/>
          <a:stretch/>
        </p:blipFill>
        <p:spPr>
          <a:xfrm>
            <a:off x="298704" y="996696"/>
            <a:ext cx="8546592" cy="486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8.3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4174375" y="4634069"/>
            <a:ext cx="49377" cy="197523"/>
          </a:xfrm>
          <a:custGeom>
            <a:rect b="b" l="l" r="r" t="t"/>
            <a:pathLst>
              <a:path extrusionOk="0" h="197523" w="49377">
                <a:moveTo>
                  <a:pt x="12496" y="12496"/>
                </a:moveTo>
                <a:lnTo>
                  <a:pt x="36880" y="185026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5067369" y="4783593"/>
            <a:ext cx="191477" cy="136105"/>
          </a:xfrm>
          <a:custGeom>
            <a:rect b="b" l="l" r="r" t="t"/>
            <a:pathLst>
              <a:path extrusionOk="0" h="136105" w="191477">
                <a:moveTo>
                  <a:pt x="12496" y="123609"/>
                </a:moveTo>
                <a:lnTo>
                  <a:pt x="178981" y="12496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6082500" y="4692579"/>
            <a:ext cx="210032" cy="453275"/>
          </a:xfrm>
          <a:custGeom>
            <a:rect b="b" l="l" r="r" t="t"/>
            <a:pathLst>
              <a:path extrusionOk="0" h="453275" w="210032">
                <a:moveTo>
                  <a:pt x="12496" y="440778"/>
                </a:moveTo>
                <a:lnTo>
                  <a:pt x="197536" y="12496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7364854" y="5020890"/>
            <a:ext cx="227901" cy="223278"/>
          </a:xfrm>
          <a:custGeom>
            <a:rect b="b" l="l" r="r" t="t"/>
            <a:pathLst>
              <a:path extrusionOk="0" h="223278" w="227901">
                <a:moveTo>
                  <a:pt x="12496" y="210781"/>
                </a:moveTo>
                <a:lnTo>
                  <a:pt x="215404" y="12496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7252469" y="3435853"/>
            <a:ext cx="373468" cy="319557"/>
          </a:xfrm>
          <a:custGeom>
            <a:rect b="b" l="l" r="r" t="t"/>
            <a:pathLst>
              <a:path extrusionOk="0" h="319557" w="373468">
                <a:moveTo>
                  <a:pt x="360972" y="12496"/>
                </a:moveTo>
                <a:lnTo>
                  <a:pt x="12496" y="307060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6828576" y="2793152"/>
            <a:ext cx="49987" cy="471563"/>
          </a:xfrm>
          <a:custGeom>
            <a:rect b="b" l="l" r="r" t="t"/>
            <a:pathLst>
              <a:path extrusionOk="0" h="471563" w="49987">
                <a:moveTo>
                  <a:pt x="12496" y="12496"/>
                </a:moveTo>
                <a:lnTo>
                  <a:pt x="12496" y="459066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1451686" y="1470112"/>
            <a:ext cx="520623" cy="1300988"/>
          </a:xfrm>
          <a:custGeom>
            <a:rect b="b" l="l" r="r" t="t"/>
            <a:pathLst>
              <a:path extrusionOk="0" h="1300988" w="520623">
                <a:moveTo>
                  <a:pt x="337540" y="248323"/>
                </a:moveTo>
                <a:lnTo>
                  <a:pt x="508126" y="12496"/>
                </a:lnTo>
                <a:lnTo>
                  <a:pt x="12496" y="1288491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1947316" y="1470113"/>
            <a:ext cx="127457" cy="702894"/>
          </a:xfrm>
          <a:custGeom>
            <a:rect b="b" l="l" r="r" t="t"/>
            <a:pathLst>
              <a:path extrusionOk="0" h="702894" w="127457">
                <a:moveTo>
                  <a:pt x="114960" y="690397"/>
                </a:moveTo>
                <a:lnTo>
                  <a:pt x="12496" y="12496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4180522" y="4640216"/>
            <a:ext cx="37084" cy="185229"/>
          </a:xfrm>
          <a:custGeom>
            <a:rect b="b" l="l" r="r" t="t"/>
            <a:pathLst>
              <a:path extrusionOk="0" h="185229" w="37084">
                <a:moveTo>
                  <a:pt x="6350" y="6350"/>
                </a:moveTo>
                <a:lnTo>
                  <a:pt x="30733" y="178879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5082916" y="4789741"/>
            <a:ext cx="169786" cy="119494"/>
          </a:xfrm>
          <a:custGeom>
            <a:rect b="b" l="l" r="r" t="t"/>
            <a:pathLst>
              <a:path extrusionOk="0" h="119494" w="169786">
                <a:moveTo>
                  <a:pt x="6350" y="113144"/>
                </a:moveTo>
                <a:lnTo>
                  <a:pt x="163436" y="635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6088647" y="4698726"/>
            <a:ext cx="197738" cy="440982"/>
          </a:xfrm>
          <a:custGeom>
            <a:rect b="b" l="l" r="r" t="t"/>
            <a:pathLst>
              <a:path extrusionOk="0" h="440982" w="197738">
                <a:moveTo>
                  <a:pt x="6350" y="434631"/>
                </a:moveTo>
                <a:lnTo>
                  <a:pt x="191389" y="635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7371000" y="5027037"/>
            <a:ext cx="215607" cy="210985"/>
          </a:xfrm>
          <a:custGeom>
            <a:rect b="b" l="l" r="r" t="t"/>
            <a:pathLst>
              <a:path extrusionOk="0" h="210985" w="215607">
                <a:moveTo>
                  <a:pt x="6350" y="204634"/>
                </a:moveTo>
                <a:lnTo>
                  <a:pt x="209257" y="635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7258616" y="3442000"/>
            <a:ext cx="361175" cy="307263"/>
          </a:xfrm>
          <a:custGeom>
            <a:rect b="b" l="l" r="r" t="t"/>
            <a:pathLst>
              <a:path extrusionOk="0" h="307263" w="361175">
                <a:moveTo>
                  <a:pt x="354825" y="6350"/>
                </a:moveTo>
                <a:lnTo>
                  <a:pt x="6350" y="300913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1457841" y="1476260"/>
            <a:ext cx="508317" cy="1288694"/>
          </a:xfrm>
          <a:custGeom>
            <a:rect b="b" l="l" r="r" t="t"/>
            <a:pathLst>
              <a:path extrusionOk="0" h="1288694" w="508317">
                <a:moveTo>
                  <a:pt x="501967" y="6350"/>
                </a:moveTo>
                <a:lnTo>
                  <a:pt x="6350" y="1282344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1953463" y="1476260"/>
            <a:ext cx="115163" cy="690600"/>
          </a:xfrm>
          <a:custGeom>
            <a:rect b="b" l="l" r="r" t="t"/>
            <a:pathLst>
              <a:path extrusionOk="0" h="690600" w="115163">
                <a:moveTo>
                  <a:pt x="108813" y="6842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1782876" y="1476259"/>
            <a:ext cx="183286" cy="248526"/>
          </a:xfrm>
          <a:custGeom>
            <a:rect b="b" l="l" r="r" t="t"/>
            <a:pathLst>
              <a:path extrusionOk="0" h="248526" w="183286">
                <a:moveTo>
                  <a:pt x="6350" y="242176"/>
                </a:moveTo>
                <a:lnTo>
                  <a:pt x="176936" y="635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6834723" y="2812086"/>
            <a:ext cx="25196" cy="446481"/>
          </a:xfrm>
          <a:custGeom>
            <a:rect b="b" l="l" r="r" t="t"/>
            <a:pathLst>
              <a:path extrusionOk="0" h="446481" w="25196">
                <a:moveTo>
                  <a:pt x="6350" y="6350"/>
                </a:moveTo>
                <a:lnTo>
                  <a:pt x="6350" y="440131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3207142" y="3935805"/>
            <a:ext cx="64427" cy="411200"/>
          </a:xfrm>
          <a:custGeom>
            <a:rect b="b" l="l" r="r" t="t"/>
            <a:pathLst>
              <a:path extrusionOk="0" h="411200" w="64427">
                <a:moveTo>
                  <a:pt x="12496" y="12496"/>
                </a:moveTo>
                <a:lnTo>
                  <a:pt x="51930" y="398703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3213289" y="3941952"/>
            <a:ext cx="52133" cy="398906"/>
          </a:xfrm>
          <a:custGeom>
            <a:rect b="b" l="l" r="r" t="t"/>
            <a:pathLst>
              <a:path extrusionOk="0" h="398906" w="52133">
                <a:moveTo>
                  <a:pt x="6350" y="6350"/>
                </a:moveTo>
                <a:lnTo>
                  <a:pt x="45783" y="392557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2133989" y="3926057"/>
            <a:ext cx="737336" cy="391401"/>
          </a:xfrm>
          <a:custGeom>
            <a:rect b="b" l="l" r="r" t="t"/>
            <a:pathLst>
              <a:path extrusionOk="0" h="391401" w="737336">
                <a:moveTo>
                  <a:pt x="724839" y="12496"/>
                </a:moveTo>
                <a:lnTo>
                  <a:pt x="12496" y="378904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2140136" y="3932204"/>
            <a:ext cx="725043" cy="379107"/>
          </a:xfrm>
          <a:custGeom>
            <a:rect b="b" l="l" r="r" t="t"/>
            <a:pathLst>
              <a:path extrusionOk="0" h="379107" w="725043">
                <a:moveTo>
                  <a:pt x="718692" y="6350"/>
                </a:moveTo>
                <a:lnTo>
                  <a:pt x="6350" y="372757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2443290" y="2440553"/>
            <a:ext cx="314083" cy="136588"/>
          </a:xfrm>
          <a:custGeom>
            <a:rect b="b" l="l" r="r" t="t"/>
            <a:pathLst>
              <a:path extrusionOk="0" h="136588" w="314083">
                <a:moveTo>
                  <a:pt x="301586" y="12496"/>
                </a:moveTo>
                <a:lnTo>
                  <a:pt x="12496" y="124091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2461184" y="2446700"/>
            <a:ext cx="290042" cy="119761"/>
          </a:xfrm>
          <a:custGeom>
            <a:rect b="b" l="l" r="r" t="t"/>
            <a:pathLst>
              <a:path extrusionOk="0" h="119761" w="290042">
                <a:moveTo>
                  <a:pt x="283692" y="6350"/>
                </a:moveTo>
                <a:lnTo>
                  <a:pt x="6350" y="11341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1328162" y="4579412"/>
            <a:ext cx="381292" cy="259041"/>
          </a:xfrm>
          <a:custGeom>
            <a:rect b="b" l="l" r="r" t="t"/>
            <a:pathLst>
              <a:path extrusionOk="0" h="259041" w="381292">
                <a:moveTo>
                  <a:pt x="12496" y="12496"/>
                </a:moveTo>
                <a:lnTo>
                  <a:pt x="368795" y="200418"/>
                </a:lnTo>
                <a:lnTo>
                  <a:pt x="242188" y="246545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1334308" y="4585559"/>
            <a:ext cx="368998" cy="246748"/>
          </a:xfrm>
          <a:custGeom>
            <a:rect b="b" l="l" r="r" t="t"/>
            <a:pathLst>
              <a:path extrusionOk="0" h="246748" w="368998">
                <a:moveTo>
                  <a:pt x="6350" y="6350"/>
                </a:moveTo>
                <a:lnTo>
                  <a:pt x="362648" y="194271"/>
                </a:lnTo>
                <a:lnTo>
                  <a:pt x="236042" y="240398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2842910" y="2425834"/>
            <a:ext cx="698309" cy="377774"/>
          </a:xfrm>
          <a:custGeom>
            <a:rect b="b" l="l" r="r" t="t"/>
            <a:pathLst>
              <a:path extrusionOk="0" h="377774" w="698309">
                <a:moveTo>
                  <a:pt x="12496" y="323024"/>
                </a:moveTo>
                <a:lnTo>
                  <a:pt x="685812" y="12496"/>
                </a:lnTo>
                <a:lnTo>
                  <a:pt x="594334" y="365277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2849056" y="2431981"/>
            <a:ext cx="686015" cy="365480"/>
          </a:xfrm>
          <a:custGeom>
            <a:rect b="b" l="l" r="r" t="t"/>
            <a:pathLst>
              <a:path extrusionOk="0" h="365480" w="686015">
                <a:moveTo>
                  <a:pt x="6350" y="316877"/>
                </a:moveTo>
                <a:lnTo>
                  <a:pt x="679665" y="6350"/>
                </a:lnTo>
                <a:lnTo>
                  <a:pt x="588187" y="35913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228295" y="1051917"/>
            <a:ext cx="178253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Fibers of extra-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cellular matrix (ECM)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890283" y="2482255"/>
            <a:ext cx="60593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573033" y="2315567"/>
            <a:ext cx="74539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hydrates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406720" y="2621955"/>
            <a:ext cx="86401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Glycolipid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7236983" y="2831505"/>
            <a:ext cx="157575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488645" y="4265017"/>
            <a:ext cx="221535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Phospholipid  Cholesterol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745820" y="4679355"/>
            <a:ext cx="130965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Microfilaments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cytoskeleton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184220" y="4820642"/>
            <a:ext cx="87684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Peripheral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801883" y="5096867"/>
            <a:ext cx="64601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659133" y="5192117"/>
            <a:ext cx="130317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CYTOPLASMIC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SIDE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457200" y="45720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Updated model of an animal cell’s plasma membrane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