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20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20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1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  <p:sldMasterId id="2147483677" r:id="rId6"/>
    <p:sldMasterId id="2147483678" r:id="rId7"/>
    <p:sldMasterId id="2147483679" r:id="rId8"/>
    <p:sldMasterId id="2147483680" r:id="rId9"/>
    <p:sldMasterId id="2147483681" r:id="rId10"/>
    <p:sldMasterId id="2147483682" r:id="rId11"/>
    <p:sldMasterId id="2147483683" r:id="rId12"/>
    <p:sldMasterId id="2147483684" r:id="rId13"/>
    <p:sldMasterId id="2147483685" r:id="rId14"/>
    <p:sldMasterId id="2147483686" r:id="rId15"/>
    <p:sldMasterId id="2147483687" r:id="rId16"/>
    <p:sldMasterId id="2147483688" r:id="rId17"/>
    <p:sldMasterId id="2147483689" r:id="rId18"/>
    <p:sldMasterId id="2147483690" r:id="rId19"/>
    <p:sldMasterId id="2147483691" r:id="rId20"/>
    <p:sldMasterId id="2147483692" r:id="rId21"/>
    <p:sldMasterId id="2147483693" r:id="rId22"/>
    <p:sldMasterId id="2147483694" r:id="rId23"/>
    <p:sldMasterId id="2147483695" r:id="rId24"/>
  </p:sldMasterIdLst>
  <p:notesMasterIdLst>
    <p:notesMasterId r:id="rId25"/>
  </p:notes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  <p:sldId id="314" r:id="rId84"/>
    <p:sldId id="315" r:id="rId85"/>
    <p:sldId id="316" r:id="rId86"/>
    <p:sldId id="317" r:id="rId87"/>
    <p:sldId id="318" r:id="rId88"/>
    <p:sldId id="319" r:id="rId89"/>
    <p:sldId id="320" r:id="rId90"/>
    <p:sldId id="321" r:id="rId91"/>
    <p:sldId id="322" r:id="rId92"/>
    <p:sldId id="323" r:id="rId93"/>
    <p:sldId id="324" r:id="rId94"/>
    <p:sldId id="325" r:id="rId95"/>
    <p:sldId id="326" r:id="rId96"/>
    <p:sldId id="327" r:id="rId97"/>
    <p:sldId id="328" r:id="rId98"/>
    <p:sldId id="329" r:id="rId99"/>
    <p:sldId id="330" r:id="rId100"/>
    <p:sldId id="331" r:id="rId101"/>
    <p:sldId id="332" r:id="rId102"/>
    <p:sldId id="333" r:id="rId103"/>
    <p:sldId id="334" r:id="rId104"/>
    <p:sldId id="335" r:id="rId105"/>
    <p:sldId id="336" r:id="rId106"/>
    <p:sldId id="337" r:id="rId107"/>
    <p:sldId id="338" r:id="rId108"/>
    <p:sldId id="339" r:id="rId109"/>
    <p:sldId id="340" r:id="rId110"/>
    <p:sldId id="341" r:id="rId111"/>
    <p:sldId id="342" r:id="rId112"/>
    <p:sldId id="343" r:id="rId113"/>
    <p:sldId id="344" r:id="rId114"/>
    <p:sldId id="345" r:id="rId115"/>
    <p:sldId id="346" r:id="rId116"/>
    <p:sldId id="347" r:id="rId117"/>
    <p:sldId id="348" r:id="rId118"/>
  </p:sldIdLst>
  <p:sldSz cy="6858000" cx="9144000"/>
  <p:notesSz cx="6858000" cy="9144000"/>
  <p:embeddedFontLst>
    <p:embeddedFont>
      <p:font typeface="Tahoma"/>
      <p:regular r:id="rId119"/>
      <p:bold r:id="rId120"/>
    </p:embeddedFont>
    <p:embeddedFont>
      <p:font typeface="Arial Black"/>
      <p:regular r:id="rId1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5.xml"/><Relationship Id="rId42" Type="http://schemas.openxmlformats.org/officeDocument/2006/relationships/slide" Target="slides/slide17.xml"/><Relationship Id="rId41" Type="http://schemas.openxmlformats.org/officeDocument/2006/relationships/slide" Target="slides/slide16.xml"/><Relationship Id="rId44" Type="http://schemas.openxmlformats.org/officeDocument/2006/relationships/slide" Target="slides/slide19.xml"/><Relationship Id="rId43" Type="http://schemas.openxmlformats.org/officeDocument/2006/relationships/slide" Target="slides/slide18.xml"/><Relationship Id="rId46" Type="http://schemas.openxmlformats.org/officeDocument/2006/relationships/slide" Target="slides/slide21.xml"/><Relationship Id="rId45" Type="http://schemas.openxmlformats.org/officeDocument/2006/relationships/slide" Target="slides/slide20.xml"/><Relationship Id="rId107" Type="http://schemas.openxmlformats.org/officeDocument/2006/relationships/slide" Target="slides/slide82.xml"/><Relationship Id="rId106" Type="http://schemas.openxmlformats.org/officeDocument/2006/relationships/slide" Target="slides/slide81.xml"/><Relationship Id="rId105" Type="http://schemas.openxmlformats.org/officeDocument/2006/relationships/slide" Target="slides/slide80.xml"/><Relationship Id="rId104" Type="http://schemas.openxmlformats.org/officeDocument/2006/relationships/slide" Target="slides/slide79.xml"/><Relationship Id="rId109" Type="http://schemas.openxmlformats.org/officeDocument/2006/relationships/slide" Target="slides/slide84.xml"/><Relationship Id="rId108" Type="http://schemas.openxmlformats.org/officeDocument/2006/relationships/slide" Target="slides/slide83.xml"/><Relationship Id="rId48" Type="http://schemas.openxmlformats.org/officeDocument/2006/relationships/slide" Target="slides/slide23.xml"/><Relationship Id="rId47" Type="http://schemas.openxmlformats.org/officeDocument/2006/relationships/slide" Target="slides/slide22.xml"/><Relationship Id="rId49" Type="http://schemas.openxmlformats.org/officeDocument/2006/relationships/slide" Target="slides/slide24.xml"/><Relationship Id="rId103" Type="http://schemas.openxmlformats.org/officeDocument/2006/relationships/slide" Target="slides/slide78.xml"/><Relationship Id="rId102" Type="http://schemas.openxmlformats.org/officeDocument/2006/relationships/slide" Target="slides/slide77.xml"/><Relationship Id="rId101" Type="http://schemas.openxmlformats.org/officeDocument/2006/relationships/slide" Target="slides/slide76.xml"/><Relationship Id="rId100" Type="http://schemas.openxmlformats.org/officeDocument/2006/relationships/slide" Target="slides/slide75.xml"/><Relationship Id="rId31" Type="http://schemas.openxmlformats.org/officeDocument/2006/relationships/slide" Target="slides/slide6.xml"/><Relationship Id="rId30" Type="http://schemas.openxmlformats.org/officeDocument/2006/relationships/slide" Target="slides/slide5.xml"/><Relationship Id="rId33" Type="http://schemas.openxmlformats.org/officeDocument/2006/relationships/slide" Target="slides/slide8.xml"/><Relationship Id="rId32" Type="http://schemas.openxmlformats.org/officeDocument/2006/relationships/slide" Target="slides/slide7.xml"/><Relationship Id="rId35" Type="http://schemas.openxmlformats.org/officeDocument/2006/relationships/slide" Target="slides/slide10.xml"/><Relationship Id="rId34" Type="http://schemas.openxmlformats.org/officeDocument/2006/relationships/slide" Target="slides/slide9.xml"/><Relationship Id="rId37" Type="http://schemas.openxmlformats.org/officeDocument/2006/relationships/slide" Target="slides/slide12.xml"/><Relationship Id="rId36" Type="http://schemas.openxmlformats.org/officeDocument/2006/relationships/slide" Target="slides/slide11.xml"/><Relationship Id="rId39" Type="http://schemas.openxmlformats.org/officeDocument/2006/relationships/slide" Target="slides/slide14.xml"/><Relationship Id="rId38" Type="http://schemas.openxmlformats.org/officeDocument/2006/relationships/slide" Target="slides/slide13.xml"/><Relationship Id="rId20" Type="http://schemas.openxmlformats.org/officeDocument/2006/relationships/slideMaster" Target="slideMasters/slideMaster17.xml"/><Relationship Id="rId22" Type="http://schemas.openxmlformats.org/officeDocument/2006/relationships/slideMaster" Target="slideMasters/slideMaster19.xml"/><Relationship Id="rId21" Type="http://schemas.openxmlformats.org/officeDocument/2006/relationships/slideMaster" Target="slideMasters/slideMaster18.xml"/><Relationship Id="rId24" Type="http://schemas.openxmlformats.org/officeDocument/2006/relationships/slideMaster" Target="slideMasters/slideMaster21.xml"/><Relationship Id="rId23" Type="http://schemas.openxmlformats.org/officeDocument/2006/relationships/slideMaster" Target="slideMasters/slideMaster20.xml"/><Relationship Id="rId26" Type="http://schemas.openxmlformats.org/officeDocument/2006/relationships/slide" Target="slides/slide1.xml"/><Relationship Id="rId121" Type="http://schemas.openxmlformats.org/officeDocument/2006/relationships/font" Target="fonts/ArialBlack-regular.fntdata"/><Relationship Id="rId25" Type="http://schemas.openxmlformats.org/officeDocument/2006/relationships/notesMaster" Target="notesMasters/notesMaster1.xml"/><Relationship Id="rId120" Type="http://schemas.openxmlformats.org/officeDocument/2006/relationships/font" Target="fonts/Tahoma-bold.fntdata"/><Relationship Id="rId28" Type="http://schemas.openxmlformats.org/officeDocument/2006/relationships/slide" Target="slides/slide3.xml"/><Relationship Id="rId27" Type="http://schemas.openxmlformats.org/officeDocument/2006/relationships/slide" Target="slides/slide2.xml"/><Relationship Id="rId29" Type="http://schemas.openxmlformats.org/officeDocument/2006/relationships/slide" Target="slides/slide4.xml"/><Relationship Id="rId95" Type="http://schemas.openxmlformats.org/officeDocument/2006/relationships/slide" Target="slides/slide70.xml"/><Relationship Id="rId94" Type="http://schemas.openxmlformats.org/officeDocument/2006/relationships/slide" Target="slides/slide69.xml"/><Relationship Id="rId97" Type="http://schemas.openxmlformats.org/officeDocument/2006/relationships/slide" Target="slides/slide72.xml"/><Relationship Id="rId96" Type="http://schemas.openxmlformats.org/officeDocument/2006/relationships/slide" Target="slides/slide71.xml"/><Relationship Id="rId11" Type="http://schemas.openxmlformats.org/officeDocument/2006/relationships/slideMaster" Target="slideMasters/slideMaster8.xml"/><Relationship Id="rId99" Type="http://schemas.openxmlformats.org/officeDocument/2006/relationships/slide" Target="slides/slide74.xml"/><Relationship Id="rId10" Type="http://schemas.openxmlformats.org/officeDocument/2006/relationships/slideMaster" Target="slideMasters/slideMaster7.xml"/><Relationship Id="rId98" Type="http://schemas.openxmlformats.org/officeDocument/2006/relationships/slide" Target="slides/slide73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91" Type="http://schemas.openxmlformats.org/officeDocument/2006/relationships/slide" Target="slides/slide66.xml"/><Relationship Id="rId90" Type="http://schemas.openxmlformats.org/officeDocument/2006/relationships/slide" Target="slides/slide65.xml"/><Relationship Id="rId93" Type="http://schemas.openxmlformats.org/officeDocument/2006/relationships/slide" Target="slides/slide68.xml"/><Relationship Id="rId92" Type="http://schemas.openxmlformats.org/officeDocument/2006/relationships/slide" Target="slides/slide67.xml"/><Relationship Id="rId118" Type="http://schemas.openxmlformats.org/officeDocument/2006/relationships/slide" Target="slides/slide93.xml"/><Relationship Id="rId117" Type="http://schemas.openxmlformats.org/officeDocument/2006/relationships/slide" Target="slides/slide92.xml"/><Relationship Id="rId116" Type="http://schemas.openxmlformats.org/officeDocument/2006/relationships/slide" Target="slides/slide91.xml"/><Relationship Id="rId115" Type="http://schemas.openxmlformats.org/officeDocument/2006/relationships/slide" Target="slides/slide90.xml"/><Relationship Id="rId119" Type="http://schemas.openxmlformats.org/officeDocument/2006/relationships/font" Target="fonts/Tahoma-regular.fntdata"/><Relationship Id="rId15" Type="http://schemas.openxmlformats.org/officeDocument/2006/relationships/slideMaster" Target="slideMasters/slideMaster12.xml"/><Relationship Id="rId110" Type="http://schemas.openxmlformats.org/officeDocument/2006/relationships/slide" Target="slides/slide85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14" Type="http://schemas.openxmlformats.org/officeDocument/2006/relationships/slide" Target="slides/slide89.xml"/><Relationship Id="rId18" Type="http://schemas.openxmlformats.org/officeDocument/2006/relationships/slideMaster" Target="slideMasters/slideMaster15.xml"/><Relationship Id="rId113" Type="http://schemas.openxmlformats.org/officeDocument/2006/relationships/slide" Target="slides/slide88.xml"/><Relationship Id="rId112" Type="http://schemas.openxmlformats.org/officeDocument/2006/relationships/slide" Target="slides/slide87.xml"/><Relationship Id="rId111" Type="http://schemas.openxmlformats.org/officeDocument/2006/relationships/slide" Target="slides/slide86.xml"/><Relationship Id="rId84" Type="http://schemas.openxmlformats.org/officeDocument/2006/relationships/slide" Target="slides/slide59.xml"/><Relationship Id="rId83" Type="http://schemas.openxmlformats.org/officeDocument/2006/relationships/slide" Target="slides/slide58.xml"/><Relationship Id="rId86" Type="http://schemas.openxmlformats.org/officeDocument/2006/relationships/slide" Target="slides/slide61.xml"/><Relationship Id="rId85" Type="http://schemas.openxmlformats.org/officeDocument/2006/relationships/slide" Target="slides/slide60.xml"/><Relationship Id="rId88" Type="http://schemas.openxmlformats.org/officeDocument/2006/relationships/slide" Target="slides/slide63.xml"/><Relationship Id="rId87" Type="http://schemas.openxmlformats.org/officeDocument/2006/relationships/slide" Target="slides/slide62.xml"/><Relationship Id="rId89" Type="http://schemas.openxmlformats.org/officeDocument/2006/relationships/slide" Target="slides/slide64.xml"/><Relationship Id="rId80" Type="http://schemas.openxmlformats.org/officeDocument/2006/relationships/slide" Target="slides/slide55.xml"/><Relationship Id="rId82" Type="http://schemas.openxmlformats.org/officeDocument/2006/relationships/slide" Target="slides/slide57.xml"/><Relationship Id="rId81" Type="http://schemas.openxmlformats.org/officeDocument/2006/relationships/slide" Target="slides/slide5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48.xml"/><Relationship Id="rId72" Type="http://schemas.openxmlformats.org/officeDocument/2006/relationships/slide" Target="slides/slide47.xml"/><Relationship Id="rId75" Type="http://schemas.openxmlformats.org/officeDocument/2006/relationships/slide" Target="slides/slide50.xml"/><Relationship Id="rId74" Type="http://schemas.openxmlformats.org/officeDocument/2006/relationships/slide" Target="slides/slide49.xml"/><Relationship Id="rId77" Type="http://schemas.openxmlformats.org/officeDocument/2006/relationships/slide" Target="slides/slide52.xml"/><Relationship Id="rId76" Type="http://schemas.openxmlformats.org/officeDocument/2006/relationships/slide" Target="slides/slide51.xml"/><Relationship Id="rId79" Type="http://schemas.openxmlformats.org/officeDocument/2006/relationships/slide" Target="slides/slide54.xml"/><Relationship Id="rId78" Type="http://schemas.openxmlformats.org/officeDocument/2006/relationships/slide" Target="slides/slide53.xml"/><Relationship Id="rId71" Type="http://schemas.openxmlformats.org/officeDocument/2006/relationships/slide" Target="slides/slide46.xml"/><Relationship Id="rId70" Type="http://schemas.openxmlformats.org/officeDocument/2006/relationships/slide" Target="slides/slide45.xml"/><Relationship Id="rId62" Type="http://schemas.openxmlformats.org/officeDocument/2006/relationships/slide" Target="slides/slide37.xml"/><Relationship Id="rId61" Type="http://schemas.openxmlformats.org/officeDocument/2006/relationships/slide" Target="slides/slide36.xml"/><Relationship Id="rId64" Type="http://schemas.openxmlformats.org/officeDocument/2006/relationships/slide" Target="slides/slide39.xml"/><Relationship Id="rId63" Type="http://schemas.openxmlformats.org/officeDocument/2006/relationships/slide" Target="slides/slide38.xml"/><Relationship Id="rId66" Type="http://schemas.openxmlformats.org/officeDocument/2006/relationships/slide" Target="slides/slide41.xml"/><Relationship Id="rId65" Type="http://schemas.openxmlformats.org/officeDocument/2006/relationships/slide" Target="slides/slide40.xml"/><Relationship Id="rId68" Type="http://schemas.openxmlformats.org/officeDocument/2006/relationships/slide" Target="slides/slide43.xml"/><Relationship Id="rId67" Type="http://schemas.openxmlformats.org/officeDocument/2006/relationships/slide" Target="slides/slide42.xml"/><Relationship Id="rId60" Type="http://schemas.openxmlformats.org/officeDocument/2006/relationships/slide" Target="slides/slide35.xml"/><Relationship Id="rId69" Type="http://schemas.openxmlformats.org/officeDocument/2006/relationships/slide" Target="slides/slide44.xml"/><Relationship Id="rId51" Type="http://schemas.openxmlformats.org/officeDocument/2006/relationships/slide" Target="slides/slide26.xml"/><Relationship Id="rId50" Type="http://schemas.openxmlformats.org/officeDocument/2006/relationships/slide" Target="slides/slide25.xml"/><Relationship Id="rId53" Type="http://schemas.openxmlformats.org/officeDocument/2006/relationships/slide" Target="slides/slide28.xml"/><Relationship Id="rId52" Type="http://schemas.openxmlformats.org/officeDocument/2006/relationships/slide" Target="slides/slide27.xml"/><Relationship Id="rId55" Type="http://schemas.openxmlformats.org/officeDocument/2006/relationships/slide" Target="slides/slide30.xml"/><Relationship Id="rId54" Type="http://schemas.openxmlformats.org/officeDocument/2006/relationships/slide" Target="slides/slide29.xml"/><Relationship Id="rId57" Type="http://schemas.openxmlformats.org/officeDocument/2006/relationships/slide" Target="slides/slide32.xml"/><Relationship Id="rId56" Type="http://schemas.openxmlformats.org/officeDocument/2006/relationships/slide" Target="slides/slide31.xml"/><Relationship Id="rId59" Type="http://schemas.openxmlformats.org/officeDocument/2006/relationships/slide" Target="slides/slide34.xml"/><Relationship Id="rId58" Type="http://schemas.openxmlformats.org/officeDocument/2006/relationships/slide" Target="slides/slide3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7" name="Google Shape;32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7.4 Research method: cell fractionation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1" name="Google Shape;38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7.5 A prokaryotic cell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6" name="Google Shape;45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7.6 The plasma membrane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3" name="Google Shape;50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7.7 Geometric relationships between surface area and volume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3" name="Google Shape;533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7.8a Exploring eukaryotic cells (part 1: animal cell cutaway)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9" name="Google Shape;619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7.8b Exploring eukaryotic cells (part 2: plant cell cutaway)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 How do your cells help you learn about biology?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0" name="Google Shape;710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7.9 The nucleus and its envelope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2" name="Google Shape;802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7.10 Ribosomes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4" name="Google Shape;854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7.11 Endoplasmic reticulum (ER)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1" name="Google Shape;911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7.12 The Golgi apparatus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6" name="Google Shape;946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7.13 Lysosomes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08" name="Google Shape;1008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7.14 The plant cell vacuole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3" name="Google Shape;1043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7.15 Review: relationships among organelles of the endomembrane system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3" name="Google Shape;1093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7.16 The endosymbiont theory of the origins of mitochondria and chloroplasts in eukaryotic cells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1" name="Google Shape;1131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7.17 The mitochondrion, site of cellular respiration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89" name="Google Shape;1189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7.18 The chloroplast, site of photosynthesis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3" name="Google Shape;1253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7.19 A peroxisome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1" name="Google Shape;1281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7.20 The cytoskeleton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0" name="Google Shape;1300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7.21 Motor proteins and the cytoskeleton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5" name="Google Shape;1335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7.T01 The structure and function of the cytoskeleton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0" name="Google Shape;1410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7.22 Centrosome containing a pair of centrioles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7.2c The size range of cells (part 3: horizontal version)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6" name="Google Shape;1446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7.23 A comparison of the beating of flagella and motile cilia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4" name="Google Shape;1474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7.24 Structure of a flagellum or motile cilium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64" name="Google Shape;1564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7.25 A structural role of microfilaments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8" name="Google Shape;1598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7.26 Microfilaments and motility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65" name="Google Shape;1665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7.27 Plant cell walls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11" name="Google Shape;1711;p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7.28 Extracellular matrix (ECM) of an animal cell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2" name="Google Shape;1772;p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7.29 Plasmodesmata between plant cells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5" name="Google Shape;25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7.3 Exploring microscopy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0" name="Google Shape;1810;p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7.30 Exploring cell junctions in animal tissues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65" name="Google Shape;1865;p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7.31 The emergence of cellular functions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7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Structure and Function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5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21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4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7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5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2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6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9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7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34" name="Google Shape;134;p4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2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4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3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0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3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5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7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6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9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2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basic types of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 microscopes (EMs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used to study subcellular structures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Scanning electron microscopes (SEMs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focus a beam of electrons onto the surface of a specimen, providing images that look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3-D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Transmission electron microscopes (TEMs)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a beam of electrons through a specimen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TEMs are used mainly to study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internal structure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Recent advances in light microscopy: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Labeling individual cells with fluorescent markers improve the level of detail that can be seen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Confocal microscopy and deconvolution microscopy provide sharper images of three-dimensional tissues and cells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techniques for labeling cells improve resolution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Super-resolution microscopy allows one to distinguish structures as small as 10–20 nm across 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Fractionation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6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fractionation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:細胞分部分離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cells apart and separates the major organelles from one another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Centrifuges離心分離機 fractionate cells into their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 parts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fractionation enables scientists to determine the functions of organelles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Biochemistry and cytology help correlate cell function with structure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6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917192" y="213360"/>
            <a:ext cx="530961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1"/>
          <p:cNvSpPr txBox="1"/>
          <p:nvPr/>
        </p:nvSpPr>
        <p:spPr>
          <a:xfrm>
            <a:off x="3700947" y="1212090"/>
            <a:ext cx="1493999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Homogenization</a:t>
            </a:r>
            <a:endParaRPr/>
          </a:p>
        </p:txBody>
      </p:sp>
      <p:sp>
        <p:nvSpPr>
          <p:cNvPr id="332" name="Google Shape;332;p61"/>
          <p:cNvSpPr txBox="1"/>
          <p:nvPr/>
        </p:nvSpPr>
        <p:spPr>
          <a:xfrm>
            <a:off x="3294547" y="1445452"/>
            <a:ext cx="605679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1"/>
          <p:cNvSpPr txBox="1"/>
          <p:nvPr/>
        </p:nvSpPr>
        <p:spPr>
          <a:xfrm>
            <a:off x="5251935" y="1834390"/>
            <a:ext cx="1165384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Homogenate</a:t>
            </a:r>
            <a:endParaRPr/>
          </a:p>
        </p:txBody>
      </p:sp>
      <p:sp>
        <p:nvSpPr>
          <p:cNvPr id="334" name="Google Shape;334;p61"/>
          <p:cNvSpPr txBox="1"/>
          <p:nvPr/>
        </p:nvSpPr>
        <p:spPr>
          <a:xfrm>
            <a:off x="4002572" y="2286827"/>
            <a:ext cx="1312860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Centrifugation</a:t>
            </a:r>
            <a:endParaRPr/>
          </a:p>
        </p:txBody>
      </p:sp>
      <p:sp>
        <p:nvSpPr>
          <p:cNvPr id="335" name="Google Shape;335;p61"/>
          <p:cNvSpPr txBox="1"/>
          <p:nvPr/>
        </p:nvSpPr>
        <p:spPr>
          <a:xfrm>
            <a:off x="1945172" y="2666240"/>
            <a:ext cx="652423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1,000 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336" name="Google Shape;336;p61"/>
          <p:cNvSpPr txBox="1"/>
          <p:nvPr/>
        </p:nvSpPr>
        <p:spPr>
          <a:xfrm>
            <a:off x="1965810" y="2882140"/>
            <a:ext cx="60914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min</a:t>
            </a:r>
            <a:endParaRPr/>
          </a:p>
        </p:txBody>
      </p:sp>
      <p:sp>
        <p:nvSpPr>
          <p:cNvPr id="337" name="Google Shape;337;p61"/>
          <p:cNvSpPr txBox="1"/>
          <p:nvPr/>
        </p:nvSpPr>
        <p:spPr>
          <a:xfrm>
            <a:off x="3294547" y="2666240"/>
            <a:ext cx="3137077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Supernatant poured into next tube</a:t>
            </a:r>
            <a:endParaRPr/>
          </a:p>
        </p:txBody>
      </p:sp>
      <p:sp>
        <p:nvSpPr>
          <p:cNvPr id="338" name="Google Shape;338;p61"/>
          <p:cNvSpPr txBox="1"/>
          <p:nvPr/>
        </p:nvSpPr>
        <p:spPr>
          <a:xfrm>
            <a:off x="3513622" y="3148840"/>
            <a:ext cx="759823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20,000 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339" name="Google Shape;339;p61"/>
          <p:cNvSpPr txBox="1"/>
          <p:nvPr/>
        </p:nvSpPr>
        <p:spPr>
          <a:xfrm>
            <a:off x="3586647" y="3364740"/>
            <a:ext cx="60914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min</a:t>
            </a:r>
            <a:endParaRPr/>
          </a:p>
        </p:txBody>
      </p:sp>
      <p:sp>
        <p:nvSpPr>
          <p:cNvPr id="340" name="Google Shape;340;p61"/>
          <p:cNvSpPr txBox="1"/>
          <p:nvPr/>
        </p:nvSpPr>
        <p:spPr>
          <a:xfrm>
            <a:off x="4412147" y="3988627"/>
            <a:ext cx="759823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80,000 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341" name="Google Shape;341;p61"/>
          <p:cNvSpPr txBox="1"/>
          <p:nvPr/>
        </p:nvSpPr>
        <p:spPr>
          <a:xfrm>
            <a:off x="4485172" y="4204527"/>
            <a:ext cx="60914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 min</a:t>
            </a:r>
            <a:endParaRPr/>
          </a:p>
        </p:txBody>
      </p:sp>
      <p:sp>
        <p:nvSpPr>
          <p:cNvPr id="342" name="Google Shape;342;p61"/>
          <p:cNvSpPr txBox="1"/>
          <p:nvPr/>
        </p:nvSpPr>
        <p:spPr>
          <a:xfrm>
            <a:off x="5320197" y="4660140"/>
            <a:ext cx="867225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150,000 </a:t>
            </a: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343" name="Google Shape;343;p61"/>
          <p:cNvSpPr txBox="1"/>
          <p:nvPr/>
        </p:nvSpPr>
        <p:spPr>
          <a:xfrm>
            <a:off x="5574197" y="4876040"/>
            <a:ext cx="35266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hr</a:t>
            </a:r>
            <a:endParaRPr/>
          </a:p>
        </p:txBody>
      </p:sp>
      <p:sp>
        <p:nvSpPr>
          <p:cNvPr id="344" name="Google Shape;344;p61"/>
          <p:cNvSpPr txBox="1"/>
          <p:nvPr/>
        </p:nvSpPr>
        <p:spPr>
          <a:xfrm>
            <a:off x="2330935" y="4266440"/>
            <a:ext cx="1303242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Pellet rich in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nuclei and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debris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61"/>
          <p:cNvSpPr txBox="1"/>
          <p:nvPr/>
        </p:nvSpPr>
        <p:spPr>
          <a:xfrm>
            <a:off x="2896085" y="5163377"/>
            <a:ext cx="1665521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Pellet rich in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(and chloroplasts)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1"/>
          <p:cNvSpPr txBox="1"/>
          <p:nvPr/>
        </p:nvSpPr>
        <p:spPr>
          <a:xfrm>
            <a:off x="1956285" y="6176202"/>
            <a:ext cx="1280800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Differential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centrifugation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1"/>
          <p:cNvSpPr txBox="1"/>
          <p:nvPr/>
        </p:nvSpPr>
        <p:spPr>
          <a:xfrm>
            <a:off x="4194660" y="5985702"/>
            <a:ext cx="1327286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Pellet rich in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“microsomes”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61"/>
          <p:cNvSpPr txBox="1"/>
          <p:nvPr/>
        </p:nvSpPr>
        <p:spPr>
          <a:xfrm>
            <a:off x="6064735" y="6214302"/>
            <a:ext cx="1141338" cy="4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Pellet rich in</a:t>
            </a:r>
            <a:endParaRPr/>
          </a:p>
          <a:p>
            <a:pPr indent="0" lvl="0" marL="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1"/>
          <p:cNvSpPr/>
          <p:nvPr/>
        </p:nvSpPr>
        <p:spPr>
          <a:xfrm>
            <a:off x="3019422" y="1555490"/>
            <a:ext cx="253398" cy="25400"/>
          </a:xfrm>
          <a:custGeom>
            <a:rect b="b" l="l" r="r" t="t"/>
            <a:pathLst>
              <a:path extrusionOk="0" h="25400" w="253398">
                <a:moveTo>
                  <a:pt x="247048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1"/>
          <p:cNvSpPr/>
          <p:nvPr/>
        </p:nvSpPr>
        <p:spPr>
          <a:xfrm>
            <a:off x="5795269" y="1637214"/>
            <a:ext cx="25400" cy="235191"/>
          </a:xfrm>
          <a:custGeom>
            <a:rect b="b" l="l" r="r" t="t"/>
            <a:pathLst>
              <a:path extrusionOk="0" h="235191" w="25400">
                <a:moveTo>
                  <a:pt x="6350" y="228841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1"/>
          <p:cNvSpPr/>
          <p:nvPr/>
        </p:nvSpPr>
        <p:spPr>
          <a:xfrm>
            <a:off x="2902133" y="3995299"/>
            <a:ext cx="25400" cy="289864"/>
          </a:xfrm>
          <a:custGeom>
            <a:rect b="b" l="l" r="r" t="t"/>
            <a:pathLst>
              <a:path extrusionOk="0" h="289864" w="25400">
                <a:moveTo>
                  <a:pt x="6350" y="28351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1"/>
          <p:cNvSpPr/>
          <p:nvPr/>
        </p:nvSpPr>
        <p:spPr>
          <a:xfrm>
            <a:off x="3875892" y="4929943"/>
            <a:ext cx="25400" cy="244665"/>
          </a:xfrm>
          <a:custGeom>
            <a:rect b="b" l="l" r="r" t="t"/>
            <a:pathLst>
              <a:path extrusionOk="0" h="244665" w="25400">
                <a:moveTo>
                  <a:pt x="6350" y="238315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1"/>
          <p:cNvSpPr/>
          <p:nvPr/>
        </p:nvSpPr>
        <p:spPr>
          <a:xfrm>
            <a:off x="4790953" y="5752166"/>
            <a:ext cx="25400" cy="253250"/>
          </a:xfrm>
          <a:custGeom>
            <a:rect b="b" l="l" r="r" t="t"/>
            <a:pathLst>
              <a:path extrusionOk="0" h="253250" w="25400">
                <a:moveTo>
                  <a:pt x="6350" y="24690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1"/>
          <p:cNvSpPr/>
          <p:nvPr/>
        </p:nvSpPr>
        <p:spPr>
          <a:xfrm>
            <a:off x="5746463" y="6317583"/>
            <a:ext cx="309067" cy="216128"/>
          </a:xfrm>
          <a:custGeom>
            <a:rect b="b" l="l" r="r" t="t"/>
            <a:pathLst>
              <a:path extrusionOk="0" h="216128" w="309067">
                <a:moveTo>
                  <a:pt x="302717" y="6350"/>
                </a:moveTo>
                <a:lnTo>
                  <a:pt x="6350" y="20977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1"/>
          <p:cNvSpPr/>
          <p:nvPr/>
        </p:nvSpPr>
        <p:spPr>
          <a:xfrm>
            <a:off x="3130593" y="2897067"/>
            <a:ext cx="122656" cy="1085088"/>
          </a:xfrm>
          <a:custGeom>
            <a:rect b="b" l="l" r="r" t="t"/>
            <a:pathLst>
              <a:path extrusionOk="0" h="1085088" w="122656">
                <a:moveTo>
                  <a:pt x="6350" y="6350"/>
                </a:moveTo>
                <a:cubicBezTo>
                  <a:pt x="6350" y="6350"/>
                  <a:pt x="72339" y="11849"/>
                  <a:pt x="72339" y="50342"/>
                </a:cubicBezTo>
                <a:cubicBezTo>
                  <a:pt x="72339" y="88823"/>
                  <a:pt x="72339" y="460082"/>
                  <a:pt x="72339" y="490321"/>
                </a:cubicBezTo>
                <a:cubicBezTo>
                  <a:pt x="72339" y="520560"/>
                  <a:pt x="116306" y="542556"/>
                  <a:pt x="116306" y="542556"/>
                </a:cubicBezTo>
                <a:cubicBezTo>
                  <a:pt x="116306" y="542556"/>
                  <a:pt x="72339" y="564527"/>
                  <a:pt x="72339" y="594766"/>
                </a:cubicBezTo>
                <a:cubicBezTo>
                  <a:pt x="72339" y="625005"/>
                  <a:pt x="72339" y="996264"/>
                  <a:pt x="72339" y="1034757"/>
                </a:cubicBezTo>
                <a:cubicBezTo>
                  <a:pt x="72339" y="1073251"/>
                  <a:pt x="6350" y="1078738"/>
                  <a:pt x="6350" y="1078738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1"/>
          <p:cNvSpPr/>
          <p:nvPr/>
        </p:nvSpPr>
        <p:spPr>
          <a:xfrm>
            <a:off x="4094574" y="3791401"/>
            <a:ext cx="122656" cy="1085088"/>
          </a:xfrm>
          <a:custGeom>
            <a:rect b="b" l="l" r="r" t="t"/>
            <a:pathLst>
              <a:path extrusionOk="0" h="1085088" w="122656">
                <a:moveTo>
                  <a:pt x="6350" y="6350"/>
                </a:moveTo>
                <a:cubicBezTo>
                  <a:pt x="6350" y="6350"/>
                  <a:pt x="72326" y="11861"/>
                  <a:pt x="72326" y="50330"/>
                </a:cubicBezTo>
                <a:cubicBezTo>
                  <a:pt x="72326" y="88823"/>
                  <a:pt x="72326" y="460082"/>
                  <a:pt x="72326" y="490321"/>
                </a:cubicBezTo>
                <a:cubicBezTo>
                  <a:pt x="72326" y="520547"/>
                  <a:pt x="116306" y="542556"/>
                  <a:pt x="116306" y="542556"/>
                </a:cubicBezTo>
                <a:cubicBezTo>
                  <a:pt x="116306" y="542556"/>
                  <a:pt x="72326" y="564527"/>
                  <a:pt x="72326" y="594766"/>
                </a:cubicBezTo>
                <a:cubicBezTo>
                  <a:pt x="72326" y="625005"/>
                  <a:pt x="72326" y="996251"/>
                  <a:pt x="72326" y="1034757"/>
                </a:cubicBezTo>
                <a:cubicBezTo>
                  <a:pt x="72326" y="1073251"/>
                  <a:pt x="6350" y="1078738"/>
                  <a:pt x="6350" y="1078738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1"/>
          <p:cNvSpPr/>
          <p:nvPr/>
        </p:nvSpPr>
        <p:spPr>
          <a:xfrm>
            <a:off x="5003563" y="4592898"/>
            <a:ext cx="122656" cy="1085075"/>
          </a:xfrm>
          <a:custGeom>
            <a:rect b="b" l="l" r="r" t="t"/>
            <a:pathLst>
              <a:path extrusionOk="0" h="1085075" w="122656">
                <a:moveTo>
                  <a:pt x="6350" y="6350"/>
                </a:moveTo>
                <a:cubicBezTo>
                  <a:pt x="6350" y="6350"/>
                  <a:pt x="72326" y="11823"/>
                  <a:pt x="72326" y="50317"/>
                </a:cubicBezTo>
                <a:cubicBezTo>
                  <a:pt x="72326" y="88823"/>
                  <a:pt x="72326" y="460070"/>
                  <a:pt x="72326" y="490309"/>
                </a:cubicBezTo>
                <a:cubicBezTo>
                  <a:pt x="72326" y="520547"/>
                  <a:pt x="116306" y="542518"/>
                  <a:pt x="116306" y="542518"/>
                </a:cubicBezTo>
                <a:cubicBezTo>
                  <a:pt x="116306" y="542518"/>
                  <a:pt x="72326" y="564527"/>
                  <a:pt x="72326" y="594766"/>
                </a:cubicBezTo>
                <a:cubicBezTo>
                  <a:pt x="72326" y="624992"/>
                  <a:pt x="72326" y="996251"/>
                  <a:pt x="72326" y="1034745"/>
                </a:cubicBezTo>
                <a:cubicBezTo>
                  <a:pt x="72326" y="1073213"/>
                  <a:pt x="6350" y="1078725"/>
                  <a:pt x="6350" y="1078725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1"/>
          <p:cNvSpPr txBox="1"/>
          <p:nvPr/>
        </p:nvSpPr>
        <p:spPr>
          <a:xfrm>
            <a:off x="76200" y="343551"/>
            <a:ext cx="25213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fractionation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2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7.2: Eukaryotic cells have</a:t>
            </a:r>
            <a:b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membranes that compartmentalize</a:t>
            </a:r>
            <a:b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functions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2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basic structural and functional unit of every organism is one of two types of cells: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prokaryotic原核生物or eukaryotic真核細胞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organisms of the domains Bacteria and Archaea consist of prokaryotic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Protists, fungi, animals, and plants all consist of eukaryotic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Prokaryotic and Eukaryotic Cells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features of all cells: 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Semifluid substance called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細胞質液</a:t>
            </a:r>
            <a:endParaRPr b="0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(cytoplasm(細胞質) = cytosol(細胞質液)和organelles(胞器) )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 (carry genes)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 (make proteins)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Prokaryotic cells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characterized by having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nucleus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in an unbound region called the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nucleoid(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擬核)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membrane-bound organelles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bound by the plasma membrane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5"/>
          <p:cNvPicPr preferRelativeResize="0"/>
          <p:nvPr/>
        </p:nvPicPr>
        <p:blipFill rotWithShape="1">
          <a:blip r:embed="rId3">
            <a:alphaModFix/>
          </a:blip>
          <a:srcRect b="2873" l="0" r="0" t="0"/>
          <a:stretch/>
        </p:blipFill>
        <p:spPr>
          <a:xfrm>
            <a:off x="298704" y="853440"/>
            <a:ext cx="8546592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5"/>
          <p:cNvSpPr txBox="1"/>
          <p:nvPr/>
        </p:nvSpPr>
        <p:spPr>
          <a:xfrm>
            <a:off x="3618366" y="1025633"/>
            <a:ext cx="96180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Fimbriae</a:t>
            </a:r>
            <a:endParaRPr/>
          </a:p>
        </p:txBody>
      </p:sp>
      <p:sp>
        <p:nvSpPr>
          <p:cNvPr id="386" name="Google Shape;386;p65"/>
          <p:cNvSpPr txBox="1"/>
          <p:nvPr/>
        </p:nvSpPr>
        <p:spPr>
          <a:xfrm>
            <a:off x="3993016" y="1620946"/>
            <a:ext cx="9746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Nucleoid</a:t>
            </a:r>
            <a:endParaRPr/>
          </a:p>
        </p:txBody>
      </p:sp>
      <p:sp>
        <p:nvSpPr>
          <p:cNvPr id="387" name="Google Shape;387;p65"/>
          <p:cNvSpPr txBox="1"/>
          <p:nvPr/>
        </p:nvSpPr>
        <p:spPr>
          <a:xfrm>
            <a:off x="4416878" y="2197208"/>
            <a:ext cx="12439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/>
          </a:p>
        </p:txBody>
      </p:sp>
      <p:sp>
        <p:nvSpPr>
          <p:cNvPr id="388" name="Google Shape;388;p65"/>
          <p:cNvSpPr txBox="1"/>
          <p:nvPr/>
        </p:nvSpPr>
        <p:spPr>
          <a:xfrm>
            <a:off x="4416878" y="2660758"/>
            <a:ext cx="203902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</p:txBody>
      </p:sp>
      <p:sp>
        <p:nvSpPr>
          <p:cNvPr id="389" name="Google Shape;389;p65"/>
          <p:cNvSpPr txBox="1"/>
          <p:nvPr/>
        </p:nvSpPr>
        <p:spPr>
          <a:xfrm>
            <a:off x="313242" y="3048108"/>
            <a:ext cx="144911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Bacterial</a:t>
            </a:r>
            <a:endParaRPr/>
          </a:p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5"/>
          <p:cNvSpPr txBox="1"/>
          <p:nvPr/>
        </p:nvSpPr>
        <p:spPr>
          <a:xfrm>
            <a:off x="4542291" y="3116371"/>
            <a:ext cx="9233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391" name="Google Shape;391;p65"/>
          <p:cNvSpPr txBox="1"/>
          <p:nvPr/>
        </p:nvSpPr>
        <p:spPr>
          <a:xfrm>
            <a:off x="4575628" y="3518008"/>
            <a:ext cx="121828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Glycocalyx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5"/>
          <p:cNvSpPr txBox="1"/>
          <p:nvPr/>
        </p:nvSpPr>
        <p:spPr>
          <a:xfrm>
            <a:off x="7941128" y="3837096"/>
            <a:ext cx="7309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93" name="Google Shape;393;p65"/>
          <p:cNvSpPr txBox="1"/>
          <p:nvPr/>
        </p:nvSpPr>
        <p:spPr>
          <a:xfrm>
            <a:off x="4575628" y="4281596"/>
            <a:ext cx="8592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Flagella</a:t>
            </a:r>
            <a:endParaRPr/>
          </a:p>
        </p:txBody>
      </p:sp>
      <p:sp>
        <p:nvSpPr>
          <p:cNvPr id="394" name="Google Shape;394;p65"/>
          <p:cNvSpPr txBox="1"/>
          <p:nvPr/>
        </p:nvSpPr>
        <p:spPr>
          <a:xfrm>
            <a:off x="333828" y="5210283"/>
            <a:ext cx="273574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6616" lvl="0" marL="356616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	A typical rod-shaped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bacterium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5"/>
          <p:cNvSpPr txBox="1"/>
          <p:nvPr/>
        </p:nvSpPr>
        <p:spPr>
          <a:xfrm>
            <a:off x="5518603" y="5210283"/>
            <a:ext cx="352660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6616" lvl="0" marL="356616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	A thin section through the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bacterium </a:t>
            </a: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Corynebacterium</a:t>
            </a:r>
            <a:b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diphtheriae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(colorized TEM)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65"/>
          <p:cNvGrpSpPr/>
          <p:nvPr/>
        </p:nvGrpSpPr>
        <p:grpSpPr>
          <a:xfrm>
            <a:off x="2431011" y="1192979"/>
            <a:ext cx="1150391" cy="336243"/>
            <a:chOff x="616496" y="-25"/>
            <a:chExt cx="1150391" cy="336243"/>
          </a:xfrm>
        </p:grpSpPr>
        <p:sp>
          <p:nvSpPr>
            <p:cNvPr id="397" name="Google Shape;397;p65"/>
            <p:cNvSpPr/>
            <p:nvPr/>
          </p:nvSpPr>
          <p:spPr>
            <a:xfrm>
              <a:off x="616496" y="-25"/>
              <a:ext cx="1150391" cy="124980"/>
            </a:xfrm>
            <a:custGeom>
              <a:rect b="b" l="l" r="r" t="t"/>
              <a:pathLst>
                <a:path extrusionOk="0" h="124980" w="1150391">
                  <a:moveTo>
                    <a:pt x="6350" y="118630"/>
                  </a:moveTo>
                  <a:lnTo>
                    <a:pt x="1144041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5"/>
            <p:cNvSpPr/>
            <p:nvPr/>
          </p:nvSpPr>
          <p:spPr>
            <a:xfrm>
              <a:off x="763638" y="126"/>
              <a:ext cx="1003249" cy="336092"/>
            </a:xfrm>
            <a:custGeom>
              <a:rect b="b" l="l" r="r" t="t"/>
              <a:pathLst>
                <a:path extrusionOk="0" h="336092" w="1003249">
                  <a:moveTo>
                    <a:pt x="6350" y="329742"/>
                  </a:moveTo>
                  <a:lnTo>
                    <a:pt x="996899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65"/>
          <p:cNvSpPr/>
          <p:nvPr/>
        </p:nvSpPr>
        <p:spPr>
          <a:xfrm>
            <a:off x="5692129" y="2346011"/>
            <a:ext cx="1955825" cy="590537"/>
          </a:xfrm>
          <a:custGeom>
            <a:rect b="b" l="l" r="r" t="t"/>
            <a:pathLst>
              <a:path extrusionOk="0" h="590537" w="1955825">
                <a:moveTo>
                  <a:pt x="1949475" y="584187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5"/>
          <p:cNvSpPr/>
          <p:nvPr/>
        </p:nvSpPr>
        <p:spPr>
          <a:xfrm>
            <a:off x="6487149" y="2813943"/>
            <a:ext cx="1416342" cy="533031"/>
          </a:xfrm>
          <a:custGeom>
            <a:rect b="b" l="l" r="r" t="t"/>
            <a:pathLst>
              <a:path extrusionOk="0" h="533031" w="1416342">
                <a:moveTo>
                  <a:pt x="1409991" y="526681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5"/>
          <p:cNvSpPr/>
          <p:nvPr/>
        </p:nvSpPr>
        <p:spPr>
          <a:xfrm>
            <a:off x="5692129" y="2346011"/>
            <a:ext cx="2090051" cy="750569"/>
          </a:xfrm>
          <a:custGeom>
            <a:rect b="b" l="l" r="r" t="t"/>
            <a:pathLst>
              <a:path extrusionOk="0" h="750569" w="2090051">
                <a:moveTo>
                  <a:pt x="2083701" y="744219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5"/>
          <p:cNvSpPr/>
          <p:nvPr/>
        </p:nvSpPr>
        <p:spPr>
          <a:xfrm>
            <a:off x="1810820" y="2842594"/>
            <a:ext cx="922464" cy="431444"/>
          </a:xfrm>
          <a:custGeom>
            <a:rect b="b" l="l" r="r" t="t"/>
            <a:pathLst>
              <a:path extrusionOk="0" h="431444" w="922464">
                <a:moveTo>
                  <a:pt x="916114" y="6350"/>
                </a:moveTo>
                <a:lnTo>
                  <a:pt x="6350" y="425094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5"/>
          <p:cNvSpPr/>
          <p:nvPr/>
        </p:nvSpPr>
        <p:spPr>
          <a:xfrm>
            <a:off x="5520514" y="3253032"/>
            <a:ext cx="2491397" cy="272072"/>
          </a:xfrm>
          <a:custGeom>
            <a:rect b="b" l="l" r="r" t="t"/>
            <a:pathLst>
              <a:path extrusionOk="0" h="272072" w="2491397">
                <a:moveTo>
                  <a:pt x="2485047" y="265722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5"/>
          <p:cNvSpPr/>
          <p:nvPr/>
        </p:nvSpPr>
        <p:spPr>
          <a:xfrm>
            <a:off x="3884068" y="4388527"/>
            <a:ext cx="648423" cy="654964"/>
          </a:xfrm>
          <a:custGeom>
            <a:rect b="b" l="l" r="r" t="t"/>
            <a:pathLst>
              <a:path extrusionOk="0" h="654964" w="648423">
                <a:moveTo>
                  <a:pt x="6350" y="648614"/>
                </a:moveTo>
                <a:lnTo>
                  <a:pt x="642073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5"/>
          <p:cNvSpPr/>
          <p:nvPr/>
        </p:nvSpPr>
        <p:spPr>
          <a:xfrm>
            <a:off x="3884068" y="4388527"/>
            <a:ext cx="648423" cy="654964"/>
          </a:xfrm>
          <a:custGeom>
            <a:rect b="b" l="l" r="r" t="t"/>
            <a:pathLst>
              <a:path extrusionOk="0" h="654964" w="648423">
                <a:moveTo>
                  <a:pt x="6350" y="648614"/>
                </a:moveTo>
                <a:lnTo>
                  <a:pt x="642073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5"/>
          <p:cNvSpPr/>
          <p:nvPr/>
        </p:nvSpPr>
        <p:spPr>
          <a:xfrm>
            <a:off x="4127680" y="4360841"/>
            <a:ext cx="404812" cy="40386"/>
          </a:xfrm>
          <a:custGeom>
            <a:rect b="b" l="l" r="r" t="t"/>
            <a:pathLst>
              <a:path extrusionOk="0" h="40386" w="404812">
                <a:moveTo>
                  <a:pt x="6350" y="6350"/>
                </a:moveTo>
                <a:lnTo>
                  <a:pt x="398462" y="3403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65"/>
          <p:cNvSpPr/>
          <p:nvPr/>
        </p:nvSpPr>
        <p:spPr>
          <a:xfrm>
            <a:off x="3266683" y="2809637"/>
            <a:ext cx="1099667" cy="330111"/>
          </a:xfrm>
          <a:custGeom>
            <a:rect b="b" l="l" r="r" t="t"/>
            <a:pathLst>
              <a:path extrusionOk="0" h="330111" w="1099667">
                <a:moveTo>
                  <a:pt x="6350" y="323761"/>
                </a:moveTo>
                <a:lnTo>
                  <a:pt x="1093317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5"/>
          <p:cNvSpPr/>
          <p:nvPr/>
        </p:nvSpPr>
        <p:spPr>
          <a:xfrm>
            <a:off x="3357692" y="3254937"/>
            <a:ext cx="1123149" cy="25400"/>
          </a:xfrm>
          <a:custGeom>
            <a:rect b="b" l="l" r="r" t="t"/>
            <a:pathLst>
              <a:path extrusionOk="0" h="25400" w="1123149">
                <a:moveTo>
                  <a:pt x="6350" y="8166"/>
                </a:moveTo>
                <a:lnTo>
                  <a:pt x="1116799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5"/>
          <p:cNvSpPr/>
          <p:nvPr/>
        </p:nvSpPr>
        <p:spPr>
          <a:xfrm>
            <a:off x="3479650" y="3494904"/>
            <a:ext cx="1040688" cy="158661"/>
          </a:xfrm>
          <a:custGeom>
            <a:rect b="b" l="l" r="r" t="t"/>
            <a:pathLst>
              <a:path extrusionOk="0" h="158661" w="1040688">
                <a:moveTo>
                  <a:pt x="6350" y="6350"/>
                </a:moveTo>
                <a:lnTo>
                  <a:pt x="1034338" y="15231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65"/>
          <p:cNvGrpSpPr/>
          <p:nvPr/>
        </p:nvGrpSpPr>
        <p:grpSpPr>
          <a:xfrm>
            <a:off x="2593190" y="1784747"/>
            <a:ext cx="1361007" cy="1663484"/>
            <a:chOff x="778675" y="591743"/>
            <a:chExt cx="1361007" cy="1663484"/>
          </a:xfrm>
        </p:grpSpPr>
        <p:sp>
          <p:nvSpPr>
            <p:cNvPr id="411" name="Google Shape;411;p65"/>
            <p:cNvSpPr/>
            <p:nvPr/>
          </p:nvSpPr>
          <p:spPr>
            <a:xfrm>
              <a:off x="1191666" y="591743"/>
              <a:ext cx="948016" cy="1029766"/>
            </a:xfrm>
            <a:custGeom>
              <a:rect b="b" l="l" r="r" t="t"/>
              <a:pathLst>
                <a:path extrusionOk="0" h="1029766" w="948016">
                  <a:moveTo>
                    <a:pt x="6350" y="1023416"/>
                  </a:moveTo>
                  <a:lnTo>
                    <a:pt x="941666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5"/>
            <p:cNvSpPr/>
            <p:nvPr/>
          </p:nvSpPr>
          <p:spPr>
            <a:xfrm>
              <a:off x="778675" y="1027803"/>
              <a:ext cx="718989" cy="1227424"/>
            </a:xfrm>
            <a:custGeom>
              <a:rect b="b" l="l" r="r" t="t"/>
              <a:pathLst>
                <a:path extrusionOk="0" h="1227424" w="718989">
                  <a:moveTo>
                    <a:pt x="707148" y="1221074"/>
                  </a:moveTo>
                  <a:cubicBezTo>
                    <a:pt x="707148" y="1221074"/>
                    <a:pt x="722261" y="1213543"/>
                    <a:pt x="705739" y="1185514"/>
                  </a:cubicBezTo>
                  <a:cubicBezTo>
                    <a:pt x="665276" y="1116820"/>
                    <a:pt x="439762" y="695218"/>
                    <a:pt x="409740" y="644240"/>
                  </a:cubicBezTo>
                  <a:cubicBezTo>
                    <a:pt x="396773" y="622219"/>
                    <a:pt x="419341" y="587357"/>
                    <a:pt x="419341" y="587357"/>
                  </a:cubicBezTo>
                  <a:cubicBezTo>
                    <a:pt x="419341" y="587357"/>
                    <a:pt x="377888" y="590202"/>
                    <a:pt x="364921" y="568193"/>
                  </a:cubicBezTo>
                  <a:cubicBezTo>
                    <a:pt x="351942" y="546184"/>
                    <a:pt x="53822" y="52636"/>
                    <a:pt x="37299" y="24607"/>
                  </a:cubicBezTo>
                  <a:cubicBezTo>
                    <a:pt x="20802" y="-3421"/>
                    <a:pt x="6350" y="9113"/>
                    <a:pt x="6350" y="9113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65"/>
          <p:cNvGrpSpPr/>
          <p:nvPr/>
        </p:nvGrpSpPr>
        <p:grpSpPr>
          <a:xfrm>
            <a:off x="5008907" y="1700724"/>
            <a:ext cx="2485859" cy="744855"/>
            <a:chOff x="3194392" y="507720"/>
            <a:chExt cx="2485859" cy="744855"/>
          </a:xfrm>
        </p:grpSpPr>
        <p:sp>
          <p:nvSpPr>
            <p:cNvPr id="414" name="Google Shape;414;p65"/>
            <p:cNvSpPr/>
            <p:nvPr/>
          </p:nvSpPr>
          <p:spPr>
            <a:xfrm>
              <a:off x="5096965" y="507720"/>
              <a:ext cx="583286" cy="744855"/>
            </a:xfrm>
            <a:custGeom>
              <a:rect b="b" l="l" r="r" t="t"/>
              <a:pathLst>
                <a:path extrusionOk="0" h="744855" w="583286">
                  <a:moveTo>
                    <a:pt x="11317" y="6350"/>
                  </a:moveTo>
                  <a:cubicBezTo>
                    <a:pt x="11317" y="6350"/>
                    <a:pt x="-3224" y="14935"/>
                    <a:pt x="15203" y="41719"/>
                  </a:cubicBezTo>
                  <a:cubicBezTo>
                    <a:pt x="33656" y="68503"/>
                    <a:pt x="268136" y="354228"/>
                    <a:pt x="282602" y="375284"/>
                  </a:cubicBezTo>
                  <a:cubicBezTo>
                    <a:pt x="297105" y="396341"/>
                    <a:pt x="277039" y="432727"/>
                    <a:pt x="277039" y="432727"/>
                  </a:cubicBezTo>
                  <a:cubicBezTo>
                    <a:pt x="277039" y="432727"/>
                    <a:pt x="318199" y="426973"/>
                    <a:pt x="332652" y="447992"/>
                  </a:cubicBezTo>
                  <a:cubicBezTo>
                    <a:pt x="347194" y="469049"/>
                    <a:pt x="526505" y="695032"/>
                    <a:pt x="544933" y="721804"/>
                  </a:cubicBezTo>
                  <a:cubicBezTo>
                    <a:pt x="563335" y="748626"/>
                    <a:pt x="576937" y="735088"/>
                    <a:pt x="576937" y="735088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5"/>
            <p:cNvSpPr/>
            <p:nvPr/>
          </p:nvSpPr>
          <p:spPr>
            <a:xfrm>
              <a:off x="3194392" y="575754"/>
              <a:ext cx="2180437" cy="373608"/>
            </a:xfrm>
            <a:custGeom>
              <a:rect b="b" l="l" r="r" t="t"/>
              <a:pathLst>
                <a:path extrusionOk="0" h="373608" w="2180437">
                  <a:moveTo>
                    <a:pt x="2174087" y="367258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65"/>
          <p:cNvSpPr/>
          <p:nvPr/>
        </p:nvSpPr>
        <p:spPr>
          <a:xfrm>
            <a:off x="3084718" y="2352640"/>
            <a:ext cx="1292174" cy="638035"/>
          </a:xfrm>
          <a:custGeom>
            <a:rect b="b" l="l" r="r" t="t"/>
            <a:pathLst>
              <a:path extrusionOk="0" h="638035" w="1292174">
                <a:moveTo>
                  <a:pt x="6350" y="562000"/>
                </a:moveTo>
                <a:lnTo>
                  <a:pt x="1285824" y="6350"/>
                </a:lnTo>
                <a:lnTo>
                  <a:pt x="27622" y="63168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5"/>
          <p:cNvSpPr/>
          <p:nvPr/>
        </p:nvSpPr>
        <p:spPr>
          <a:xfrm>
            <a:off x="5692129" y="2346011"/>
            <a:ext cx="1955825" cy="590537"/>
          </a:xfrm>
          <a:custGeom>
            <a:rect b="b" l="l" r="r" t="t"/>
            <a:pathLst>
              <a:path extrusionOk="0" h="590537" w="1955825">
                <a:moveTo>
                  <a:pt x="1949475" y="584187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5"/>
          <p:cNvSpPr/>
          <p:nvPr/>
        </p:nvSpPr>
        <p:spPr>
          <a:xfrm>
            <a:off x="5694526" y="2348408"/>
            <a:ext cx="1955825" cy="590537"/>
          </a:xfrm>
          <a:custGeom>
            <a:rect b="b" l="l" r="r" t="t"/>
            <a:pathLst>
              <a:path extrusionOk="0" h="590537" w="1955825">
                <a:moveTo>
                  <a:pt x="1949475" y="584187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5"/>
          <p:cNvSpPr/>
          <p:nvPr/>
        </p:nvSpPr>
        <p:spPr>
          <a:xfrm>
            <a:off x="6489546" y="2816340"/>
            <a:ext cx="1416342" cy="533031"/>
          </a:xfrm>
          <a:custGeom>
            <a:rect b="b" l="l" r="r" t="t"/>
            <a:pathLst>
              <a:path extrusionOk="0" h="533031" w="1416342">
                <a:moveTo>
                  <a:pt x="1409991" y="526681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5"/>
          <p:cNvSpPr/>
          <p:nvPr/>
        </p:nvSpPr>
        <p:spPr>
          <a:xfrm>
            <a:off x="5694526" y="2348408"/>
            <a:ext cx="2090051" cy="750569"/>
          </a:xfrm>
          <a:custGeom>
            <a:rect b="b" l="l" r="r" t="t"/>
            <a:pathLst>
              <a:path extrusionOk="0" h="750569" w="2090051">
                <a:moveTo>
                  <a:pt x="2083701" y="744219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5"/>
          <p:cNvSpPr/>
          <p:nvPr/>
        </p:nvSpPr>
        <p:spPr>
          <a:xfrm>
            <a:off x="1813217" y="2844991"/>
            <a:ext cx="922464" cy="431444"/>
          </a:xfrm>
          <a:custGeom>
            <a:rect b="b" l="l" r="r" t="t"/>
            <a:pathLst>
              <a:path extrusionOk="0" h="431444" w="922464">
                <a:moveTo>
                  <a:pt x="916114" y="6350"/>
                </a:moveTo>
                <a:lnTo>
                  <a:pt x="6350" y="42509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5"/>
          <p:cNvSpPr/>
          <p:nvPr/>
        </p:nvSpPr>
        <p:spPr>
          <a:xfrm>
            <a:off x="5522911" y="3255429"/>
            <a:ext cx="2491397" cy="272072"/>
          </a:xfrm>
          <a:custGeom>
            <a:rect b="b" l="l" r="r" t="t"/>
            <a:pathLst>
              <a:path extrusionOk="0" h="272072" w="2491397">
                <a:moveTo>
                  <a:pt x="2485047" y="26572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5"/>
          <p:cNvSpPr/>
          <p:nvPr/>
        </p:nvSpPr>
        <p:spPr>
          <a:xfrm>
            <a:off x="3886465" y="4390924"/>
            <a:ext cx="648423" cy="654964"/>
          </a:xfrm>
          <a:custGeom>
            <a:rect b="b" l="l" r="r" t="t"/>
            <a:pathLst>
              <a:path extrusionOk="0" h="654964" w="648423">
                <a:moveTo>
                  <a:pt x="6350" y="648614"/>
                </a:moveTo>
                <a:lnTo>
                  <a:pt x="64207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5"/>
          <p:cNvSpPr/>
          <p:nvPr/>
        </p:nvSpPr>
        <p:spPr>
          <a:xfrm>
            <a:off x="3886465" y="4390924"/>
            <a:ext cx="648423" cy="654964"/>
          </a:xfrm>
          <a:custGeom>
            <a:rect b="b" l="l" r="r" t="t"/>
            <a:pathLst>
              <a:path extrusionOk="0" h="654964" w="648423">
                <a:moveTo>
                  <a:pt x="6350" y="648614"/>
                </a:moveTo>
                <a:lnTo>
                  <a:pt x="64207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5"/>
          <p:cNvSpPr/>
          <p:nvPr/>
        </p:nvSpPr>
        <p:spPr>
          <a:xfrm>
            <a:off x="4130077" y="4363238"/>
            <a:ext cx="404812" cy="40386"/>
          </a:xfrm>
          <a:custGeom>
            <a:rect b="b" l="l" r="r" t="t"/>
            <a:pathLst>
              <a:path extrusionOk="0" h="40386" w="404812">
                <a:moveTo>
                  <a:pt x="6350" y="6350"/>
                </a:moveTo>
                <a:lnTo>
                  <a:pt x="398462" y="3403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5"/>
          <p:cNvSpPr/>
          <p:nvPr/>
        </p:nvSpPr>
        <p:spPr>
          <a:xfrm>
            <a:off x="3269080" y="2812034"/>
            <a:ext cx="1099667" cy="330111"/>
          </a:xfrm>
          <a:custGeom>
            <a:rect b="b" l="l" r="r" t="t"/>
            <a:pathLst>
              <a:path extrusionOk="0" h="330111" w="1099667">
                <a:moveTo>
                  <a:pt x="6350" y="323761"/>
                </a:moveTo>
                <a:lnTo>
                  <a:pt x="1093317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5"/>
          <p:cNvSpPr/>
          <p:nvPr/>
        </p:nvSpPr>
        <p:spPr>
          <a:xfrm>
            <a:off x="3360089" y="3257334"/>
            <a:ext cx="1123149" cy="25400"/>
          </a:xfrm>
          <a:custGeom>
            <a:rect b="b" l="l" r="r" t="t"/>
            <a:pathLst>
              <a:path extrusionOk="0" h="25400" w="1123149">
                <a:moveTo>
                  <a:pt x="6350" y="8166"/>
                </a:moveTo>
                <a:lnTo>
                  <a:pt x="1116799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5"/>
          <p:cNvSpPr/>
          <p:nvPr/>
        </p:nvSpPr>
        <p:spPr>
          <a:xfrm>
            <a:off x="3482047" y="3497301"/>
            <a:ext cx="1040688" cy="158661"/>
          </a:xfrm>
          <a:custGeom>
            <a:rect b="b" l="l" r="r" t="t"/>
            <a:pathLst>
              <a:path extrusionOk="0" h="158661" w="1040688">
                <a:moveTo>
                  <a:pt x="6350" y="6350"/>
                </a:moveTo>
                <a:lnTo>
                  <a:pt x="1034338" y="15231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65"/>
          <p:cNvGrpSpPr/>
          <p:nvPr/>
        </p:nvGrpSpPr>
        <p:grpSpPr>
          <a:xfrm>
            <a:off x="2595587" y="1787144"/>
            <a:ext cx="1361007" cy="1663484"/>
            <a:chOff x="778675" y="591743"/>
            <a:chExt cx="1361007" cy="1663484"/>
          </a:xfrm>
        </p:grpSpPr>
        <p:sp>
          <p:nvSpPr>
            <p:cNvPr id="430" name="Google Shape;430;p65"/>
            <p:cNvSpPr/>
            <p:nvPr/>
          </p:nvSpPr>
          <p:spPr>
            <a:xfrm>
              <a:off x="1191666" y="591743"/>
              <a:ext cx="948016" cy="1029766"/>
            </a:xfrm>
            <a:custGeom>
              <a:rect b="b" l="l" r="r" t="t"/>
              <a:pathLst>
                <a:path extrusionOk="0" h="1029766" w="948016">
                  <a:moveTo>
                    <a:pt x="6350" y="1023416"/>
                  </a:moveTo>
                  <a:lnTo>
                    <a:pt x="941666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5"/>
            <p:cNvSpPr/>
            <p:nvPr/>
          </p:nvSpPr>
          <p:spPr>
            <a:xfrm>
              <a:off x="778675" y="1027803"/>
              <a:ext cx="718989" cy="1227424"/>
            </a:xfrm>
            <a:custGeom>
              <a:rect b="b" l="l" r="r" t="t"/>
              <a:pathLst>
                <a:path extrusionOk="0" h="1227424" w="718989">
                  <a:moveTo>
                    <a:pt x="707148" y="1221074"/>
                  </a:moveTo>
                  <a:cubicBezTo>
                    <a:pt x="707148" y="1221074"/>
                    <a:pt x="722261" y="1213543"/>
                    <a:pt x="705739" y="1185514"/>
                  </a:cubicBezTo>
                  <a:cubicBezTo>
                    <a:pt x="665276" y="1116820"/>
                    <a:pt x="439762" y="695218"/>
                    <a:pt x="409740" y="644240"/>
                  </a:cubicBezTo>
                  <a:cubicBezTo>
                    <a:pt x="396773" y="622219"/>
                    <a:pt x="419341" y="587357"/>
                    <a:pt x="419341" y="587357"/>
                  </a:cubicBezTo>
                  <a:cubicBezTo>
                    <a:pt x="419341" y="587357"/>
                    <a:pt x="377888" y="590202"/>
                    <a:pt x="364921" y="568193"/>
                  </a:cubicBezTo>
                  <a:cubicBezTo>
                    <a:pt x="351942" y="546184"/>
                    <a:pt x="53822" y="52636"/>
                    <a:pt x="37299" y="24607"/>
                  </a:cubicBezTo>
                  <a:cubicBezTo>
                    <a:pt x="20802" y="-3421"/>
                    <a:pt x="6350" y="9113"/>
                    <a:pt x="6350" y="9113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65"/>
          <p:cNvGrpSpPr/>
          <p:nvPr/>
        </p:nvGrpSpPr>
        <p:grpSpPr>
          <a:xfrm>
            <a:off x="5011304" y="1703121"/>
            <a:ext cx="2485859" cy="744855"/>
            <a:chOff x="3194392" y="507720"/>
            <a:chExt cx="2485859" cy="744855"/>
          </a:xfrm>
        </p:grpSpPr>
        <p:sp>
          <p:nvSpPr>
            <p:cNvPr id="433" name="Google Shape;433;p65"/>
            <p:cNvSpPr/>
            <p:nvPr/>
          </p:nvSpPr>
          <p:spPr>
            <a:xfrm>
              <a:off x="5096965" y="507720"/>
              <a:ext cx="583286" cy="744855"/>
            </a:xfrm>
            <a:custGeom>
              <a:rect b="b" l="l" r="r" t="t"/>
              <a:pathLst>
                <a:path extrusionOk="0" h="744855" w="583286">
                  <a:moveTo>
                    <a:pt x="11317" y="6350"/>
                  </a:moveTo>
                  <a:cubicBezTo>
                    <a:pt x="11317" y="6350"/>
                    <a:pt x="-3224" y="14935"/>
                    <a:pt x="15203" y="41719"/>
                  </a:cubicBezTo>
                  <a:cubicBezTo>
                    <a:pt x="33656" y="68503"/>
                    <a:pt x="268136" y="354228"/>
                    <a:pt x="282602" y="375284"/>
                  </a:cubicBezTo>
                  <a:cubicBezTo>
                    <a:pt x="297105" y="396341"/>
                    <a:pt x="277039" y="432727"/>
                    <a:pt x="277039" y="432727"/>
                  </a:cubicBezTo>
                  <a:cubicBezTo>
                    <a:pt x="277039" y="432727"/>
                    <a:pt x="318199" y="426973"/>
                    <a:pt x="332652" y="447992"/>
                  </a:cubicBezTo>
                  <a:cubicBezTo>
                    <a:pt x="347194" y="469049"/>
                    <a:pt x="526505" y="695032"/>
                    <a:pt x="544933" y="721804"/>
                  </a:cubicBezTo>
                  <a:cubicBezTo>
                    <a:pt x="563335" y="748626"/>
                    <a:pt x="576937" y="735088"/>
                    <a:pt x="576937" y="735088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5"/>
            <p:cNvSpPr/>
            <p:nvPr/>
          </p:nvSpPr>
          <p:spPr>
            <a:xfrm>
              <a:off x="3194392" y="575754"/>
              <a:ext cx="2180437" cy="373608"/>
            </a:xfrm>
            <a:custGeom>
              <a:rect b="b" l="l" r="r" t="t"/>
              <a:pathLst>
                <a:path extrusionOk="0" h="373608" w="2180437">
                  <a:moveTo>
                    <a:pt x="2174087" y="367258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Google Shape;435;p65"/>
          <p:cNvSpPr/>
          <p:nvPr/>
        </p:nvSpPr>
        <p:spPr>
          <a:xfrm>
            <a:off x="3087115" y="2355037"/>
            <a:ext cx="1292174" cy="638035"/>
          </a:xfrm>
          <a:custGeom>
            <a:rect b="b" l="l" r="r" t="t"/>
            <a:pathLst>
              <a:path extrusionOk="0" h="638035" w="1292174">
                <a:moveTo>
                  <a:pt x="6350" y="562000"/>
                </a:moveTo>
                <a:lnTo>
                  <a:pt x="1285824" y="6350"/>
                </a:lnTo>
                <a:lnTo>
                  <a:pt x="27622" y="63168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5"/>
          <p:cNvSpPr/>
          <p:nvPr/>
        </p:nvSpPr>
        <p:spPr>
          <a:xfrm>
            <a:off x="5694526" y="2348408"/>
            <a:ext cx="1955825" cy="590537"/>
          </a:xfrm>
          <a:custGeom>
            <a:rect b="b" l="l" r="r" t="t"/>
            <a:pathLst>
              <a:path extrusionOk="0" h="590537" w="1955825">
                <a:moveTo>
                  <a:pt x="1949475" y="584187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p65"/>
          <p:cNvGrpSpPr/>
          <p:nvPr/>
        </p:nvGrpSpPr>
        <p:grpSpPr>
          <a:xfrm>
            <a:off x="7825352" y="3771900"/>
            <a:ext cx="930504" cy="86864"/>
            <a:chOff x="4597400" y="4654550"/>
            <a:chExt cx="333375" cy="133350"/>
          </a:xfrm>
        </p:grpSpPr>
        <p:sp>
          <p:nvSpPr>
            <p:cNvPr id="438" name="Google Shape;438;p65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39" name="Google Shape;439;p65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40" name="Google Shape;440;p65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441" name="Google Shape;441;p65"/>
          <p:cNvSpPr txBox="1"/>
          <p:nvPr/>
        </p:nvSpPr>
        <p:spPr>
          <a:xfrm>
            <a:off x="1524000" y="147935"/>
            <a:ext cx="61239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prokaryotic cell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cells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characterized by having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in a nucleus that is bounded by a double membrane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Membrane-bound organelles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region between the plasma membrane and nucleus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cells are generally much larger than prokaryotic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plasma membrane(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細胞膜)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selective barrier that allows sufficient passage of oxygen, nutrients, and waste to service the volume of every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Fundamental Units of Life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organisms are made of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is the simplest collection of matter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can be alive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cells are related by their descent from earlier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can differ substantially from one another but share common features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0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92.168.4.30\conversion\IRDVD\JPG Creation\Campbell_Bio_11e\Output\Chapter 06\JPEG FILES\Unlabeled\06_06_PlasmaMembrane-U.jpg" id="458" name="Google Shape;458;p68"/>
          <p:cNvPicPr preferRelativeResize="0"/>
          <p:nvPr/>
        </p:nvPicPr>
        <p:blipFill rotWithShape="1">
          <a:blip r:embed="rId3">
            <a:alphaModFix/>
          </a:blip>
          <a:srcRect b="2403" l="0" r="0" t="0"/>
          <a:stretch/>
        </p:blipFill>
        <p:spPr>
          <a:xfrm>
            <a:off x="1265238" y="334969"/>
            <a:ext cx="6613525" cy="618806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8"/>
          <p:cNvSpPr txBox="1"/>
          <p:nvPr/>
        </p:nvSpPr>
        <p:spPr>
          <a:xfrm>
            <a:off x="1524788" y="502446"/>
            <a:ext cx="159017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Outside of cell</a:t>
            </a:r>
            <a:endParaRPr/>
          </a:p>
        </p:txBody>
      </p:sp>
      <p:sp>
        <p:nvSpPr>
          <p:cNvPr id="461" name="Google Shape;461;p68"/>
          <p:cNvSpPr txBox="1"/>
          <p:nvPr/>
        </p:nvSpPr>
        <p:spPr>
          <a:xfrm>
            <a:off x="3721888" y="486571"/>
            <a:ext cx="339836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TEM of a plasma membrane</a:t>
            </a:r>
            <a:endParaRPr/>
          </a:p>
        </p:txBody>
      </p:sp>
      <p:sp>
        <p:nvSpPr>
          <p:cNvPr id="462" name="Google Shape;462;p68"/>
          <p:cNvSpPr txBox="1"/>
          <p:nvPr/>
        </p:nvSpPr>
        <p:spPr>
          <a:xfrm>
            <a:off x="1291425" y="2321721"/>
            <a:ext cx="12952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Inside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cell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(cytoplasm)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68"/>
          <p:cNvSpPr txBox="1"/>
          <p:nvPr/>
        </p:nvSpPr>
        <p:spPr>
          <a:xfrm>
            <a:off x="2747163" y="2470946"/>
            <a:ext cx="7309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464" name="Google Shape;464;p68"/>
          <p:cNvSpPr txBox="1"/>
          <p:nvPr/>
        </p:nvSpPr>
        <p:spPr>
          <a:xfrm>
            <a:off x="4736300" y="2669384"/>
            <a:ext cx="282128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Carbohydrate side chains</a:t>
            </a:r>
            <a:endParaRPr/>
          </a:p>
        </p:txBody>
      </p:sp>
      <p:sp>
        <p:nvSpPr>
          <p:cNvPr id="465" name="Google Shape;465;p68"/>
          <p:cNvSpPr txBox="1"/>
          <p:nvPr/>
        </p:nvSpPr>
        <p:spPr>
          <a:xfrm>
            <a:off x="3490113" y="3220246"/>
            <a:ext cx="146193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Phospholipid</a:t>
            </a:r>
            <a:endParaRPr/>
          </a:p>
        </p:txBody>
      </p:sp>
      <p:sp>
        <p:nvSpPr>
          <p:cNvPr id="466" name="Google Shape;466;p68"/>
          <p:cNvSpPr txBox="1"/>
          <p:nvPr/>
        </p:nvSpPr>
        <p:spPr>
          <a:xfrm>
            <a:off x="1580350" y="3806034"/>
            <a:ext cx="126957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Hydrophilic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8"/>
          <p:cNvSpPr txBox="1"/>
          <p:nvPr/>
        </p:nvSpPr>
        <p:spPr>
          <a:xfrm>
            <a:off x="1562888" y="4926809"/>
            <a:ext cx="142346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Hydrophobic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8"/>
          <p:cNvSpPr txBox="1"/>
          <p:nvPr/>
        </p:nvSpPr>
        <p:spPr>
          <a:xfrm>
            <a:off x="1562888" y="5603084"/>
            <a:ext cx="126957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Hydrophilic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8"/>
          <p:cNvSpPr txBox="1"/>
          <p:nvPr/>
        </p:nvSpPr>
        <p:spPr>
          <a:xfrm>
            <a:off x="6346025" y="5766596"/>
            <a:ext cx="9233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/>
          </a:p>
        </p:txBody>
      </p:sp>
      <p:sp>
        <p:nvSpPr>
          <p:cNvPr id="470" name="Google Shape;470;p68"/>
          <p:cNvSpPr txBox="1"/>
          <p:nvPr/>
        </p:nvSpPr>
        <p:spPr>
          <a:xfrm>
            <a:off x="3691725" y="6241259"/>
            <a:ext cx="41678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Structure of the plasma membrane</a:t>
            </a:r>
            <a:endParaRPr/>
          </a:p>
        </p:txBody>
      </p:sp>
      <p:sp>
        <p:nvSpPr>
          <p:cNvPr id="471" name="Google Shape;471;p68"/>
          <p:cNvSpPr/>
          <p:nvPr/>
        </p:nvSpPr>
        <p:spPr>
          <a:xfrm>
            <a:off x="5133849" y="2931104"/>
            <a:ext cx="1257299" cy="495160"/>
          </a:xfrm>
          <a:custGeom>
            <a:rect b="b" l="l" r="r" t="t"/>
            <a:pathLst>
              <a:path extrusionOk="0" h="495160" w="1257299">
                <a:moveTo>
                  <a:pt x="6350" y="412610"/>
                </a:moveTo>
                <a:lnTo>
                  <a:pt x="1034579" y="6350"/>
                </a:lnTo>
                <a:lnTo>
                  <a:pt x="1250950" y="48881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68"/>
          <p:cNvGrpSpPr/>
          <p:nvPr/>
        </p:nvGrpSpPr>
        <p:grpSpPr>
          <a:xfrm>
            <a:off x="2891384" y="3178170"/>
            <a:ext cx="472034" cy="1608150"/>
            <a:chOff x="1076083" y="1315237"/>
            <a:chExt cx="472034" cy="1608150"/>
          </a:xfrm>
        </p:grpSpPr>
        <p:sp>
          <p:nvSpPr>
            <p:cNvPr id="473" name="Google Shape;473;p68"/>
            <p:cNvSpPr/>
            <p:nvPr/>
          </p:nvSpPr>
          <p:spPr>
            <a:xfrm>
              <a:off x="1076083" y="2091994"/>
              <a:ext cx="281533" cy="25400"/>
            </a:xfrm>
            <a:custGeom>
              <a:rect b="b" l="l" r="r" t="t"/>
              <a:pathLst>
                <a:path extrusionOk="0" h="25400" w="281533">
                  <a:moveTo>
                    <a:pt x="275183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8"/>
            <p:cNvSpPr/>
            <p:nvPr/>
          </p:nvSpPr>
          <p:spPr>
            <a:xfrm>
              <a:off x="1344917" y="1315237"/>
              <a:ext cx="203200" cy="1608150"/>
            </a:xfrm>
            <a:custGeom>
              <a:rect b="b" l="l" r="r" t="t"/>
              <a:pathLst>
                <a:path extrusionOk="0" h="1608150" w="203200">
                  <a:moveTo>
                    <a:pt x="196850" y="6350"/>
                  </a:moveTo>
                  <a:cubicBezTo>
                    <a:pt x="196850" y="6350"/>
                    <a:pt x="82550" y="24892"/>
                    <a:pt x="82550" y="159689"/>
                  </a:cubicBezTo>
                  <a:cubicBezTo>
                    <a:pt x="82550" y="293878"/>
                    <a:pt x="82550" y="501523"/>
                    <a:pt x="82550" y="606945"/>
                  </a:cubicBezTo>
                  <a:cubicBezTo>
                    <a:pt x="82550" y="712355"/>
                    <a:pt x="6350" y="789000"/>
                    <a:pt x="6350" y="789000"/>
                  </a:cubicBezTo>
                  <a:cubicBezTo>
                    <a:pt x="6350" y="789000"/>
                    <a:pt x="82550" y="865708"/>
                    <a:pt x="82550" y="971118"/>
                  </a:cubicBezTo>
                  <a:cubicBezTo>
                    <a:pt x="82550" y="1076540"/>
                    <a:pt x="82550" y="1314323"/>
                    <a:pt x="82550" y="1448460"/>
                  </a:cubicBezTo>
                  <a:cubicBezTo>
                    <a:pt x="82550" y="1582661"/>
                    <a:pt x="196850" y="1601800"/>
                    <a:pt x="196850" y="160180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68"/>
          <p:cNvGrpSpPr/>
          <p:nvPr/>
        </p:nvGrpSpPr>
        <p:grpSpPr>
          <a:xfrm>
            <a:off x="3030043" y="4773620"/>
            <a:ext cx="316458" cy="600430"/>
            <a:chOff x="1214742" y="2910687"/>
            <a:chExt cx="316458" cy="600430"/>
          </a:xfrm>
        </p:grpSpPr>
        <p:sp>
          <p:nvSpPr>
            <p:cNvPr id="476" name="Google Shape;476;p68"/>
            <p:cNvSpPr/>
            <p:nvPr/>
          </p:nvSpPr>
          <p:spPr>
            <a:xfrm>
              <a:off x="1214742" y="3205924"/>
              <a:ext cx="125958" cy="25400"/>
            </a:xfrm>
            <a:custGeom>
              <a:rect b="b" l="l" r="r" t="t"/>
              <a:pathLst>
                <a:path extrusionOk="0" h="25400" w="125958">
                  <a:moveTo>
                    <a:pt x="119608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8"/>
            <p:cNvSpPr/>
            <p:nvPr/>
          </p:nvSpPr>
          <p:spPr>
            <a:xfrm>
              <a:off x="1328000" y="2910687"/>
              <a:ext cx="203200" cy="600430"/>
            </a:xfrm>
            <a:custGeom>
              <a:rect b="b" l="l" r="r" t="t"/>
              <a:pathLst>
                <a:path extrusionOk="0" h="600430" w="203200">
                  <a:moveTo>
                    <a:pt x="196850" y="594080"/>
                  </a:moveTo>
                  <a:cubicBezTo>
                    <a:pt x="196850" y="594080"/>
                    <a:pt x="82550" y="587476"/>
                    <a:pt x="82550" y="528497"/>
                  </a:cubicBezTo>
                  <a:cubicBezTo>
                    <a:pt x="82550" y="469455"/>
                    <a:pt x="82550" y="427583"/>
                    <a:pt x="82550" y="381203"/>
                  </a:cubicBezTo>
                  <a:cubicBezTo>
                    <a:pt x="82550" y="334822"/>
                    <a:pt x="6350" y="301091"/>
                    <a:pt x="6350" y="301091"/>
                  </a:cubicBezTo>
                  <a:cubicBezTo>
                    <a:pt x="6350" y="301091"/>
                    <a:pt x="82550" y="267398"/>
                    <a:pt x="82550" y="221018"/>
                  </a:cubicBezTo>
                  <a:cubicBezTo>
                    <a:pt x="82550" y="174625"/>
                    <a:pt x="82550" y="132816"/>
                    <a:pt x="82550" y="73825"/>
                  </a:cubicBezTo>
                  <a:cubicBezTo>
                    <a:pt x="82550" y="14541"/>
                    <a:pt x="196850" y="6350"/>
                    <a:pt x="196850" y="635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68"/>
          <p:cNvGrpSpPr/>
          <p:nvPr/>
        </p:nvGrpSpPr>
        <p:grpSpPr>
          <a:xfrm>
            <a:off x="2865832" y="5368196"/>
            <a:ext cx="480669" cy="763142"/>
            <a:chOff x="1050531" y="3505263"/>
            <a:chExt cx="480669" cy="763142"/>
          </a:xfrm>
        </p:grpSpPr>
        <p:sp>
          <p:nvSpPr>
            <p:cNvPr id="479" name="Google Shape;479;p68"/>
            <p:cNvSpPr/>
            <p:nvPr/>
          </p:nvSpPr>
          <p:spPr>
            <a:xfrm>
              <a:off x="1050531" y="3882199"/>
              <a:ext cx="290169" cy="25400"/>
            </a:xfrm>
            <a:custGeom>
              <a:rect b="b" l="l" r="r" t="t"/>
              <a:pathLst>
                <a:path extrusionOk="0" h="25400" w="290169">
                  <a:moveTo>
                    <a:pt x="283819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8"/>
            <p:cNvSpPr/>
            <p:nvPr/>
          </p:nvSpPr>
          <p:spPr>
            <a:xfrm>
              <a:off x="1328000" y="3505263"/>
              <a:ext cx="203200" cy="763142"/>
            </a:xfrm>
            <a:custGeom>
              <a:rect b="b" l="l" r="r" t="t"/>
              <a:pathLst>
                <a:path extrusionOk="0" h="763142" w="203200">
                  <a:moveTo>
                    <a:pt x="196850" y="6350"/>
                  </a:moveTo>
                  <a:cubicBezTo>
                    <a:pt x="196850" y="6350"/>
                    <a:pt x="82550" y="13436"/>
                    <a:pt x="82550" y="71539"/>
                  </a:cubicBezTo>
                  <a:cubicBezTo>
                    <a:pt x="82550" y="129374"/>
                    <a:pt x="82550" y="260197"/>
                    <a:pt x="82550" y="305638"/>
                  </a:cubicBezTo>
                  <a:cubicBezTo>
                    <a:pt x="82550" y="351078"/>
                    <a:pt x="6350" y="384124"/>
                    <a:pt x="6350" y="384124"/>
                  </a:cubicBezTo>
                  <a:cubicBezTo>
                    <a:pt x="6350" y="384124"/>
                    <a:pt x="82550" y="417169"/>
                    <a:pt x="82550" y="462610"/>
                  </a:cubicBezTo>
                  <a:cubicBezTo>
                    <a:pt x="82550" y="508050"/>
                    <a:pt x="82550" y="632866"/>
                    <a:pt x="82550" y="690714"/>
                  </a:cubicBezTo>
                  <a:cubicBezTo>
                    <a:pt x="82550" y="748499"/>
                    <a:pt x="196850" y="756792"/>
                    <a:pt x="196850" y="756792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68"/>
          <p:cNvGrpSpPr/>
          <p:nvPr/>
        </p:nvGrpSpPr>
        <p:grpSpPr>
          <a:xfrm>
            <a:off x="5819826" y="4068034"/>
            <a:ext cx="846480" cy="1691233"/>
            <a:chOff x="4004525" y="2205101"/>
            <a:chExt cx="846480" cy="1691233"/>
          </a:xfrm>
        </p:grpSpPr>
        <p:sp>
          <p:nvSpPr>
            <p:cNvPr id="482" name="Google Shape;482;p68"/>
            <p:cNvSpPr/>
            <p:nvPr/>
          </p:nvSpPr>
          <p:spPr>
            <a:xfrm>
              <a:off x="4811318" y="3373501"/>
              <a:ext cx="39687" cy="522833"/>
            </a:xfrm>
            <a:custGeom>
              <a:rect b="b" l="l" r="r" t="t"/>
              <a:pathLst>
                <a:path extrusionOk="0" h="522833" w="39687">
                  <a:moveTo>
                    <a:pt x="33337" y="516483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8"/>
            <p:cNvSpPr/>
            <p:nvPr/>
          </p:nvSpPr>
          <p:spPr>
            <a:xfrm>
              <a:off x="4443018" y="2205101"/>
              <a:ext cx="407987" cy="1691233"/>
            </a:xfrm>
            <a:custGeom>
              <a:rect b="b" l="l" r="r" t="t"/>
              <a:pathLst>
                <a:path extrusionOk="0" h="1691233" w="407987">
                  <a:moveTo>
                    <a:pt x="401637" y="1684883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8"/>
            <p:cNvSpPr/>
            <p:nvPr/>
          </p:nvSpPr>
          <p:spPr>
            <a:xfrm>
              <a:off x="4004525" y="3027768"/>
              <a:ext cx="846480" cy="868565"/>
            </a:xfrm>
            <a:custGeom>
              <a:rect b="b" l="l" r="r" t="t"/>
              <a:pathLst>
                <a:path extrusionOk="0" h="868565" w="846480">
                  <a:moveTo>
                    <a:pt x="6350" y="633615"/>
                  </a:moveTo>
                  <a:lnTo>
                    <a:pt x="840130" y="862215"/>
                  </a:lnTo>
                  <a:lnTo>
                    <a:pt x="12751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p68"/>
          <p:cNvSpPr/>
          <p:nvPr/>
        </p:nvSpPr>
        <p:spPr>
          <a:xfrm>
            <a:off x="1814353" y="1859924"/>
            <a:ext cx="292655" cy="466420"/>
          </a:xfrm>
          <a:custGeom>
            <a:rect b="b" l="l" r="r" t="t"/>
            <a:pathLst>
              <a:path extrusionOk="0" h="466420" w="292655">
                <a:moveTo>
                  <a:pt x="6350" y="460070"/>
                </a:moveTo>
                <a:lnTo>
                  <a:pt x="286305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68"/>
          <p:cNvGrpSpPr/>
          <p:nvPr/>
        </p:nvGrpSpPr>
        <p:grpSpPr>
          <a:xfrm>
            <a:off x="3655670" y="3458370"/>
            <a:ext cx="292912" cy="1577467"/>
            <a:chOff x="1840369" y="1595437"/>
            <a:chExt cx="292912" cy="1577467"/>
          </a:xfrm>
        </p:grpSpPr>
        <p:sp>
          <p:nvSpPr>
            <p:cNvPr id="487" name="Google Shape;487;p68"/>
            <p:cNvSpPr/>
            <p:nvPr/>
          </p:nvSpPr>
          <p:spPr>
            <a:xfrm>
              <a:off x="1840369" y="2603741"/>
              <a:ext cx="292912" cy="569163"/>
            </a:xfrm>
            <a:custGeom>
              <a:rect b="b" l="l" r="r" t="t"/>
              <a:pathLst>
                <a:path extrusionOk="0" h="569163" w="292912">
                  <a:moveTo>
                    <a:pt x="286562" y="562813"/>
                  </a:moveTo>
                  <a:lnTo>
                    <a:pt x="112484" y="562813"/>
                  </a:lnTo>
                  <a:lnTo>
                    <a:pt x="6350" y="6350"/>
                  </a:lnTo>
                  <a:lnTo>
                    <a:pt x="180428" y="6350"/>
                  </a:lnTo>
                  <a:lnTo>
                    <a:pt x="286562" y="562813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8"/>
            <p:cNvSpPr/>
            <p:nvPr/>
          </p:nvSpPr>
          <p:spPr>
            <a:xfrm>
              <a:off x="1939785" y="1595437"/>
              <a:ext cx="188340" cy="1023175"/>
            </a:xfrm>
            <a:custGeom>
              <a:rect b="b" l="l" r="r" t="t"/>
              <a:pathLst>
                <a:path extrusionOk="0" h="1023175" w="188340">
                  <a:moveTo>
                    <a:pt x="6350" y="1016825"/>
                  </a:moveTo>
                  <a:lnTo>
                    <a:pt x="181991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68"/>
          <p:cNvSpPr/>
          <p:nvPr/>
        </p:nvSpPr>
        <p:spPr>
          <a:xfrm>
            <a:off x="1811972" y="1864687"/>
            <a:ext cx="292655" cy="466420"/>
          </a:xfrm>
          <a:custGeom>
            <a:rect b="b" l="l" r="r" t="t"/>
            <a:pathLst>
              <a:path extrusionOk="0" h="466420" w="292655">
                <a:moveTo>
                  <a:pt x="6350" y="460070"/>
                </a:moveTo>
                <a:lnTo>
                  <a:pt x="28630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68"/>
          <p:cNvGrpSpPr/>
          <p:nvPr/>
        </p:nvGrpSpPr>
        <p:grpSpPr>
          <a:xfrm>
            <a:off x="2762037" y="2283639"/>
            <a:ext cx="671726" cy="134488"/>
            <a:chOff x="4597400" y="4654550"/>
            <a:chExt cx="333375" cy="133350"/>
          </a:xfrm>
        </p:grpSpPr>
        <p:sp>
          <p:nvSpPr>
            <p:cNvPr id="491" name="Google Shape;491;p68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92" name="Google Shape;492;p68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93" name="Google Shape;493;p68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494" name="Google Shape;494;p68"/>
          <p:cNvSpPr txBox="1"/>
          <p:nvPr/>
        </p:nvSpPr>
        <p:spPr>
          <a:xfrm>
            <a:off x="1676400" y="0"/>
            <a:ext cx="58811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plasma membrane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Metabolic requirements set upper limits on the size of cells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surface area to volume ratio of a cell is critical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cell increases in size, its volume grows proportionately more than its surface area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731520" y="213360"/>
            <a:ext cx="768096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70"/>
          <p:cNvSpPr txBox="1"/>
          <p:nvPr/>
        </p:nvSpPr>
        <p:spPr>
          <a:xfrm>
            <a:off x="5012858" y="218443"/>
            <a:ext cx="333424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area increases while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volume remains constant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70"/>
          <p:cNvSpPr txBox="1"/>
          <p:nvPr/>
        </p:nvSpPr>
        <p:spPr>
          <a:xfrm>
            <a:off x="5208904" y="175196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09" name="Google Shape;509;p70"/>
          <p:cNvSpPr txBox="1"/>
          <p:nvPr/>
        </p:nvSpPr>
        <p:spPr>
          <a:xfrm>
            <a:off x="6844029" y="2085344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10" name="Google Shape;510;p70"/>
          <p:cNvSpPr txBox="1"/>
          <p:nvPr/>
        </p:nvSpPr>
        <p:spPr>
          <a:xfrm>
            <a:off x="4229416" y="2375856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11" name="Google Shape;511;p70"/>
          <p:cNvSpPr txBox="1"/>
          <p:nvPr/>
        </p:nvSpPr>
        <p:spPr>
          <a:xfrm>
            <a:off x="849629" y="2891794"/>
            <a:ext cx="2853345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surface area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[sum of the surface areas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(height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width) of all box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sides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×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 of boxes]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0"/>
          <p:cNvSpPr txBox="1"/>
          <p:nvPr/>
        </p:nvSpPr>
        <p:spPr>
          <a:xfrm>
            <a:off x="849629" y="4291969"/>
            <a:ext cx="259045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volume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[height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width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length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 of boxes]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70"/>
          <p:cNvSpPr txBox="1"/>
          <p:nvPr/>
        </p:nvSpPr>
        <p:spPr>
          <a:xfrm>
            <a:off x="849629" y="5573081"/>
            <a:ext cx="25760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Surface-to-volume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(S-to-V) ratio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[surface area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÷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volume]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70"/>
          <p:cNvSpPr txBox="1"/>
          <p:nvPr/>
        </p:nvSpPr>
        <p:spPr>
          <a:xfrm>
            <a:off x="4508816" y="3348994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15" name="Google Shape;515;p70"/>
          <p:cNvSpPr txBox="1"/>
          <p:nvPr/>
        </p:nvSpPr>
        <p:spPr>
          <a:xfrm>
            <a:off x="5880416" y="3348994"/>
            <a:ext cx="3847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150</a:t>
            </a:r>
            <a:endParaRPr/>
          </a:p>
        </p:txBody>
      </p:sp>
      <p:sp>
        <p:nvSpPr>
          <p:cNvPr id="516" name="Google Shape;516;p70"/>
          <p:cNvSpPr txBox="1"/>
          <p:nvPr/>
        </p:nvSpPr>
        <p:spPr>
          <a:xfrm>
            <a:off x="7407591" y="3348994"/>
            <a:ext cx="3847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750</a:t>
            </a:r>
            <a:endParaRPr/>
          </a:p>
        </p:txBody>
      </p:sp>
      <p:sp>
        <p:nvSpPr>
          <p:cNvPr id="517" name="Google Shape;517;p70"/>
          <p:cNvSpPr txBox="1"/>
          <p:nvPr/>
        </p:nvSpPr>
        <p:spPr>
          <a:xfrm>
            <a:off x="4508816" y="4655506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18" name="Google Shape;518;p70"/>
          <p:cNvSpPr txBox="1"/>
          <p:nvPr/>
        </p:nvSpPr>
        <p:spPr>
          <a:xfrm>
            <a:off x="5880416" y="4655506"/>
            <a:ext cx="3847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125</a:t>
            </a:r>
            <a:endParaRPr/>
          </a:p>
        </p:txBody>
      </p:sp>
      <p:sp>
        <p:nvSpPr>
          <p:cNvPr id="519" name="Google Shape;519;p70"/>
          <p:cNvSpPr txBox="1"/>
          <p:nvPr/>
        </p:nvSpPr>
        <p:spPr>
          <a:xfrm>
            <a:off x="7407591" y="4655506"/>
            <a:ext cx="3847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125</a:t>
            </a:r>
            <a:endParaRPr/>
          </a:p>
        </p:txBody>
      </p:sp>
      <p:sp>
        <p:nvSpPr>
          <p:cNvPr id="520" name="Google Shape;520;p70"/>
          <p:cNvSpPr txBox="1"/>
          <p:nvPr/>
        </p:nvSpPr>
        <p:spPr>
          <a:xfrm>
            <a:off x="4508816" y="590486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21" name="Google Shape;521;p70"/>
          <p:cNvSpPr txBox="1"/>
          <p:nvPr/>
        </p:nvSpPr>
        <p:spPr>
          <a:xfrm>
            <a:off x="5923279" y="5904869"/>
            <a:ext cx="32060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  <a:endParaRPr/>
          </a:p>
        </p:txBody>
      </p:sp>
      <p:sp>
        <p:nvSpPr>
          <p:cNvPr id="522" name="Google Shape;522;p70"/>
          <p:cNvSpPr txBox="1"/>
          <p:nvPr/>
        </p:nvSpPr>
        <p:spPr>
          <a:xfrm>
            <a:off x="7534591" y="5904869"/>
            <a:ext cx="1282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23" name="Google Shape;523;p70"/>
          <p:cNvSpPr txBox="1"/>
          <p:nvPr/>
        </p:nvSpPr>
        <p:spPr>
          <a:xfrm>
            <a:off x="-30018" y="1028570"/>
            <a:ext cx="47188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Geometric relationships between surface area and volume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Panoramic View of the Eukaryotic Cell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7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eukaryotic cell has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internal membranes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divide the cell into compartments—the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organelles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basic fabric of biological membranes is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layer of phospholipids and other lipids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and animal cells have most of the same organelles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7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72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7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7.8a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72"/>
          <p:cNvSpPr txBox="1"/>
          <p:nvPr/>
        </p:nvSpPr>
        <p:spPr>
          <a:xfrm>
            <a:off x="3144845" y="235742"/>
            <a:ext cx="189795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ENDOPLASMIC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RETICULUM (ER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2"/>
          <p:cNvSpPr txBox="1"/>
          <p:nvPr/>
        </p:nvSpPr>
        <p:spPr>
          <a:xfrm>
            <a:off x="2885277" y="873917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Rough 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72"/>
          <p:cNvSpPr txBox="1"/>
          <p:nvPr/>
        </p:nvSpPr>
        <p:spPr>
          <a:xfrm>
            <a:off x="1574002" y="1534317"/>
            <a:ext cx="1926810" cy="267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Flagellum 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鞭毛)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2"/>
          <p:cNvSpPr txBox="1"/>
          <p:nvPr/>
        </p:nvSpPr>
        <p:spPr>
          <a:xfrm>
            <a:off x="1300952" y="2064542"/>
            <a:ext cx="2269852" cy="259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Centrosome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中心體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2"/>
          <p:cNvSpPr txBox="1"/>
          <p:nvPr/>
        </p:nvSpPr>
        <p:spPr>
          <a:xfrm>
            <a:off x="7652540" y="2423317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2"/>
          <p:cNvSpPr txBox="1"/>
          <p:nvPr/>
        </p:nvSpPr>
        <p:spPr>
          <a:xfrm>
            <a:off x="758027" y="3213892"/>
            <a:ext cx="196656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CYTOSKELETON:</a:t>
            </a:r>
            <a:endParaRPr/>
          </a:p>
        </p:txBody>
      </p:sp>
      <p:sp>
        <p:nvSpPr>
          <p:cNvPr id="543" name="Google Shape;543;p72"/>
          <p:cNvSpPr txBox="1"/>
          <p:nvPr/>
        </p:nvSpPr>
        <p:spPr>
          <a:xfrm>
            <a:off x="480387" y="3551159"/>
            <a:ext cx="2244204" cy="259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Microfilaments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微絲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72"/>
          <p:cNvSpPr txBox="1"/>
          <p:nvPr/>
        </p:nvSpPr>
        <p:spPr>
          <a:xfrm>
            <a:off x="-510778" y="3867537"/>
            <a:ext cx="3268523" cy="259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 filaments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中間絲</a:t>
            </a:r>
            <a:endParaRPr b="1" sz="172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72"/>
          <p:cNvSpPr txBox="1"/>
          <p:nvPr/>
        </p:nvSpPr>
        <p:spPr>
          <a:xfrm>
            <a:off x="525027" y="4134870"/>
            <a:ext cx="196528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 微管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72"/>
          <p:cNvSpPr txBox="1"/>
          <p:nvPr/>
        </p:nvSpPr>
        <p:spPr>
          <a:xfrm>
            <a:off x="457960" y="4648768"/>
            <a:ext cx="1923604" cy="259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Microvilli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微絨毛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72"/>
          <p:cNvSpPr txBox="1"/>
          <p:nvPr/>
        </p:nvSpPr>
        <p:spPr>
          <a:xfrm>
            <a:off x="7390602" y="4434680"/>
            <a:ext cx="240129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Ribosomes 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核醣體)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72"/>
          <p:cNvSpPr txBox="1"/>
          <p:nvPr/>
        </p:nvSpPr>
        <p:spPr>
          <a:xfrm>
            <a:off x="6831802" y="5153817"/>
            <a:ext cx="275075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Golgi apparatus 高基氏體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72"/>
          <p:cNvSpPr txBox="1"/>
          <p:nvPr/>
        </p:nvSpPr>
        <p:spPr>
          <a:xfrm>
            <a:off x="397156" y="5429999"/>
            <a:ext cx="1923604" cy="516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Peroxisome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過氧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化物酶體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72"/>
          <p:cNvSpPr txBox="1"/>
          <p:nvPr/>
        </p:nvSpPr>
        <p:spPr>
          <a:xfrm>
            <a:off x="6460327" y="5826917"/>
            <a:ext cx="2056076" cy="259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Lysosome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溶酶体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72"/>
          <p:cNvSpPr txBox="1"/>
          <p:nvPr/>
        </p:nvSpPr>
        <p:spPr>
          <a:xfrm>
            <a:off x="2407440" y="6265067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552" name="Google Shape;552;p72"/>
          <p:cNvSpPr txBox="1"/>
          <p:nvPr/>
        </p:nvSpPr>
        <p:spPr>
          <a:xfrm>
            <a:off x="6471440" y="756442"/>
            <a:ext cx="100027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72"/>
          <p:cNvSpPr txBox="1"/>
          <p:nvPr/>
        </p:nvSpPr>
        <p:spPr>
          <a:xfrm>
            <a:off x="6471440" y="1339055"/>
            <a:ext cx="156773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Nucleolus核仁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2"/>
          <p:cNvSpPr txBox="1"/>
          <p:nvPr/>
        </p:nvSpPr>
        <p:spPr>
          <a:xfrm>
            <a:off x="6471440" y="1667667"/>
            <a:ext cx="2077492" cy="259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染色質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2"/>
          <p:cNvSpPr txBox="1"/>
          <p:nvPr/>
        </p:nvSpPr>
        <p:spPr>
          <a:xfrm>
            <a:off x="4199726" y="873917"/>
            <a:ext cx="12439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 ER</a:t>
            </a:r>
            <a:endParaRPr/>
          </a:p>
        </p:txBody>
      </p:sp>
      <p:sp>
        <p:nvSpPr>
          <p:cNvPr id="556" name="Google Shape;556;p72"/>
          <p:cNvSpPr txBox="1"/>
          <p:nvPr/>
        </p:nvSpPr>
        <p:spPr>
          <a:xfrm>
            <a:off x="7754929" y="1234281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72"/>
          <p:cNvSpPr/>
          <p:nvPr/>
        </p:nvSpPr>
        <p:spPr>
          <a:xfrm>
            <a:off x="4305279" y="1134440"/>
            <a:ext cx="315429" cy="1301496"/>
          </a:xfrm>
          <a:custGeom>
            <a:rect b="b" l="l" r="r" t="t"/>
            <a:pathLst>
              <a:path extrusionOk="0" h="1301496" w="315429">
                <a:moveTo>
                  <a:pt x="6350" y="1295145"/>
                </a:moveTo>
                <a:lnTo>
                  <a:pt x="309079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2"/>
          <p:cNvSpPr/>
          <p:nvPr/>
        </p:nvSpPr>
        <p:spPr>
          <a:xfrm>
            <a:off x="2649681" y="3927298"/>
            <a:ext cx="503986" cy="155130"/>
          </a:xfrm>
          <a:custGeom>
            <a:rect b="b" l="l" r="r" t="t"/>
            <a:pathLst>
              <a:path extrusionOk="0" h="155130" w="503986">
                <a:moveTo>
                  <a:pt x="497636" y="148780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2"/>
          <p:cNvSpPr/>
          <p:nvPr/>
        </p:nvSpPr>
        <p:spPr>
          <a:xfrm>
            <a:off x="2493433" y="4864596"/>
            <a:ext cx="1010894" cy="740054"/>
          </a:xfrm>
          <a:custGeom>
            <a:rect b="b" l="l" r="r" t="t"/>
            <a:pathLst>
              <a:path extrusionOk="0" h="740054" w="1010894">
                <a:moveTo>
                  <a:pt x="1004544" y="6350"/>
                </a:moveTo>
                <a:lnTo>
                  <a:pt x="6350" y="733704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72"/>
          <p:cNvSpPr/>
          <p:nvPr/>
        </p:nvSpPr>
        <p:spPr>
          <a:xfrm>
            <a:off x="3114666" y="5059540"/>
            <a:ext cx="1522196" cy="1197304"/>
          </a:xfrm>
          <a:custGeom>
            <a:rect b="b" l="l" r="r" t="t"/>
            <a:pathLst>
              <a:path extrusionOk="0" h="1197304" w="1522196">
                <a:moveTo>
                  <a:pt x="1515846" y="6350"/>
                </a:moveTo>
                <a:lnTo>
                  <a:pt x="6350" y="119095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2791362" y="746481"/>
            <a:ext cx="2604096" cy="116128"/>
          </a:xfrm>
          <a:custGeom>
            <a:rect b="b" l="l" r="r" t="t"/>
            <a:pathLst>
              <a:path extrusionOk="0" h="116128" w="2604096">
                <a:moveTo>
                  <a:pt x="2597746" y="109778"/>
                </a:moveTo>
                <a:cubicBezTo>
                  <a:pt x="2597746" y="109778"/>
                  <a:pt x="2591282" y="49669"/>
                  <a:pt x="2546057" y="49669"/>
                </a:cubicBezTo>
                <a:cubicBezTo>
                  <a:pt x="2500795" y="49669"/>
                  <a:pt x="1402334" y="46431"/>
                  <a:pt x="1366799" y="46431"/>
                </a:cubicBezTo>
                <a:cubicBezTo>
                  <a:pt x="1331213" y="46431"/>
                  <a:pt x="1305356" y="6350"/>
                  <a:pt x="1305356" y="6350"/>
                </a:cubicBezTo>
                <a:cubicBezTo>
                  <a:pt x="1305356" y="6350"/>
                  <a:pt x="1279512" y="46431"/>
                  <a:pt x="1243939" y="46431"/>
                </a:cubicBezTo>
                <a:cubicBezTo>
                  <a:pt x="1208379" y="46431"/>
                  <a:pt x="103339" y="46431"/>
                  <a:pt x="58077" y="46431"/>
                </a:cubicBezTo>
                <a:cubicBezTo>
                  <a:pt x="12788" y="46431"/>
                  <a:pt x="6350" y="106540"/>
                  <a:pt x="6350" y="10654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7606544" y="779895"/>
            <a:ext cx="112915" cy="1163218"/>
          </a:xfrm>
          <a:custGeom>
            <a:rect b="b" l="l" r="r" t="t"/>
            <a:pathLst>
              <a:path extrusionOk="0" h="1163218" w="112915">
                <a:moveTo>
                  <a:pt x="6350" y="6350"/>
                </a:moveTo>
                <a:cubicBezTo>
                  <a:pt x="6350" y="6350"/>
                  <a:pt x="66484" y="9728"/>
                  <a:pt x="66484" y="33388"/>
                </a:cubicBezTo>
                <a:cubicBezTo>
                  <a:pt x="66484" y="57061"/>
                  <a:pt x="66484" y="537273"/>
                  <a:pt x="66484" y="555879"/>
                </a:cubicBezTo>
                <a:cubicBezTo>
                  <a:pt x="66484" y="574471"/>
                  <a:pt x="106565" y="587997"/>
                  <a:pt x="106565" y="587997"/>
                </a:cubicBezTo>
                <a:cubicBezTo>
                  <a:pt x="106565" y="587997"/>
                  <a:pt x="66484" y="601510"/>
                  <a:pt x="66484" y="620102"/>
                </a:cubicBezTo>
                <a:cubicBezTo>
                  <a:pt x="66484" y="638695"/>
                  <a:pt x="66484" y="1106157"/>
                  <a:pt x="66484" y="1129817"/>
                </a:cubicBezTo>
                <a:cubicBezTo>
                  <a:pt x="66484" y="1153477"/>
                  <a:pt x="6350" y="1156868"/>
                  <a:pt x="6350" y="1156868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72"/>
          <p:cNvSpPr/>
          <p:nvPr/>
        </p:nvSpPr>
        <p:spPr>
          <a:xfrm>
            <a:off x="6030320" y="1791729"/>
            <a:ext cx="415264" cy="748639"/>
          </a:xfrm>
          <a:custGeom>
            <a:rect b="b" l="l" r="r" t="t"/>
            <a:pathLst>
              <a:path extrusionOk="0" h="748639" w="415264">
                <a:moveTo>
                  <a:pt x="6350" y="742289"/>
                </a:moveTo>
                <a:lnTo>
                  <a:pt x="408914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72"/>
          <p:cNvSpPr/>
          <p:nvPr/>
        </p:nvSpPr>
        <p:spPr>
          <a:xfrm>
            <a:off x="5546272" y="1452791"/>
            <a:ext cx="899312" cy="1293075"/>
          </a:xfrm>
          <a:custGeom>
            <a:rect b="b" l="l" r="r" t="t"/>
            <a:pathLst>
              <a:path extrusionOk="0" h="1293075" w="899312">
                <a:moveTo>
                  <a:pt x="6350" y="1286725"/>
                </a:moveTo>
                <a:lnTo>
                  <a:pt x="892962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72"/>
          <p:cNvSpPr/>
          <p:nvPr/>
        </p:nvSpPr>
        <p:spPr>
          <a:xfrm>
            <a:off x="5780066" y="898144"/>
            <a:ext cx="665518" cy="970483"/>
          </a:xfrm>
          <a:custGeom>
            <a:rect b="b" l="l" r="r" t="t"/>
            <a:pathLst>
              <a:path extrusionOk="0" h="970483" w="665518">
                <a:moveTo>
                  <a:pt x="6350" y="964133"/>
                </a:moveTo>
                <a:lnTo>
                  <a:pt x="659168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p72"/>
          <p:cNvGrpSpPr/>
          <p:nvPr/>
        </p:nvGrpSpPr>
        <p:grpSpPr>
          <a:xfrm>
            <a:off x="2666661" y="2215909"/>
            <a:ext cx="1371167" cy="2148585"/>
            <a:chOff x="2666661" y="2215909"/>
            <a:chExt cx="1371167" cy="2148585"/>
          </a:xfrm>
        </p:grpSpPr>
        <p:sp>
          <p:nvSpPr>
            <p:cNvPr id="567" name="Google Shape;567;p72"/>
            <p:cNvSpPr/>
            <p:nvPr/>
          </p:nvSpPr>
          <p:spPr>
            <a:xfrm>
              <a:off x="3643542" y="4064697"/>
              <a:ext cx="394286" cy="299797"/>
            </a:xfrm>
            <a:custGeom>
              <a:rect b="b" l="l" r="r" t="t"/>
              <a:pathLst>
                <a:path extrusionOk="0" h="299797" w="394286">
                  <a:moveTo>
                    <a:pt x="387936" y="36310"/>
                  </a:moveTo>
                  <a:cubicBezTo>
                    <a:pt x="387936" y="36310"/>
                    <a:pt x="348744" y="-9549"/>
                    <a:pt x="320233" y="11152"/>
                  </a:cubicBezTo>
                  <a:cubicBezTo>
                    <a:pt x="291797" y="31700"/>
                    <a:pt x="229936" y="72124"/>
                    <a:pt x="207609" y="88266"/>
                  </a:cubicBezTo>
                  <a:cubicBezTo>
                    <a:pt x="185282" y="104446"/>
                    <a:pt x="145544" y="83745"/>
                    <a:pt x="145544" y="83745"/>
                  </a:cubicBezTo>
                  <a:cubicBezTo>
                    <a:pt x="145544" y="83745"/>
                    <a:pt x="152808" y="127928"/>
                    <a:pt x="130533" y="144095"/>
                  </a:cubicBezTo>
                  <a:cubicBezTo>
                    <a:pt x="108219" y="160249"/>
                    <a:pt x="46319" y="200636"/>
                    <a:pt x="17884" y="221248"/>
                  </a:cubicBezTo>
                  <a:cubicBezTo>
                    <a:pt x="-10500" y="241796"/>
                    <a:pt x="20703" y="293447"/>
                    <a:pt x="20703" y="293447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2"/>
            <p:cNvSpPr/>
            <p:nvPr/>
          </p:nvSpPr>
          <p:spPr>
            <a:xfrm>
              <a:off x="2666661" y="2215909"/>
              <a:ext cx="1131582" cy="1939035"/>
            </a:xfrm>
            <a:custGeom>
              <a:rect b="b" l="l" r="r" t="t"/>
              <a:pathLst>
                <a:path extrusionOk="0" h="1939035" w="1131582">
                  <a:moveTo>
                    <a:pt x="1125232" y="1932685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72"/>
          <p:cNvSpPr/>
          <p:nvPr/>
        </p:nvSpPr>
        <p:spPr>
          <a:xfrm>
            <a:off x="7367541" y="2545487"/>
            <a:ext cx="261289" cy="182562"/>
          </a:xfrm>
          <a:custGeom>
            <a:rect b="b" l="l" r="r" t="t"/>
            <a:pathLst>
              <a:path extrusionOk="0" h="182562" w="261289">
                <a:moveTo>
                  <a:pt x="6350" y="176212"/>
                </a:moveTo>
                <a:lnTo>
                  <a:pt x="254939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3464589" y="1134440"/>
            <a:ext cx="610400" cy="2227313"/>
          </a:xfrm>
          <a:custGeom>
            <a:rect b="b" l="l" r="r" t="t"/>
            <a:pathLst>
              <a:path extrusionOk="0" h="2227313" w="610400">
                <a:moveTo>
                  <a:pt x="604050" y="2220963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2639661" y="3685515"/>
            <a:ext cx="240131" cy="156463"/>
          </a:xfrm>
          <a:custGeom>
            <a:rect b="b" l="l" r="r" t="t"/>
            <a:pathLst>
              <a:path extrusionOk="0" h="156463" w="240131">
                <a:moveTo>
                  <a:pt x="233781" y="150114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p72"/>
          <p:cNvGrpSpPr/>
          <p:nvPr/>
        </p:nvGrpSpPr>
        <p:grpSpPr>
          <a:xfrm>
            <a:off x="2639661" y="4253840"/>
            <a:ext cx="715035" cy="450544"/>
            <a:chOff x="2639661" y="4253840"/>
            <a:chExt cx="715035" cy="450544"/>
          </a:xfrm>
        </p:grpSpPr>
        <p:sp>
          <p:nvSpPr>
            <p:cNvPr id="573" name="Google Shape;573;p72"/>
            <p:cNvSpPr/>
            <p:nvPr/>
          </p:nvSpPr>
          <p:spPr>
            <a:xfrm>
              <a:off x="2639661" y="4253840"/>
              <a:ext cx="493966" cy="239369"/>
            </a:xfrm>
            <a:custGeom>
              <a:rect b="b" l="l" r="r" t="t"/>
              <a:pathLst>
                <a:path extrusionOk="0" h="239369" w="493966">
                  <a:moveTo>
                    <a:pt x="487616" y="233019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2"/>
            <p:cNvSpPr/>
            <p:nvPr/>
          </p:nvSpPr>
          <p:spPr>
            <a:xfrm>
              <a:off x="2649681" y="4258564"/>
              <a:ext cx="705015" cy="445820"/>
            </a:xfrm>
            <a:custGeom>
              <a:rect b="b" l="l" r="r" t="t"/>
              <a:pathLst>
                <a:path extrusionOk="0" h="445820" w="705015">
                  <a:moveTo>
                    <a:pt x="698665" y="43947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72"/>
          <p:cNvGrpSpPr/>
          <p:nvPr/>
        </p:nvGrpSpPr>
        <p:grpSpPr>
          <a:xfrm>
            <a:off x="2330945" y="4769295"/>
            <a:ext cx="268750" cy="339661"/>
            <a:chOff x="2330945" y="4769295"/>
            <a:chExt cx="268750" cy="339661"/>
          </a:xfrm>
        </p:grpSpPr>
        <p:sp>
          <p:nvSpPr>
            <p:cNvPr id="576" name="Google Shape;576;p72"/>
            <p:cNvSpPr/>
            <p:nvPr/>
          </p:nvSpPr>
          <p:spPr>
            <a:xfrm>
              <a:off x="2330945" y="4769295"/>
              <a:ext cx="268750" cy="339661"/>
            </a:xfrm>
            <a:custGeom>
              <a:rect b="b" l="l" r="r" t="t"/>
              <a:pathLst>
                <a:path extrusionOk="0" h="339661" w="268750">
                  <a:moveTo>
                    <a:pt x="262400" y="333311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72"/>
            <p:cNvSpPr/>
            <p:nvPr/>
          </p:nvSpPr>
          <p:spPr>
            <a:xfrm>
              <a:off x="2330945" y="4769295"/>
              <a:ext cx="231234" cy="59702"/>
            </a:xfrm>
            <a:custGeom>
              <a:rect b="b" l="l" r="r" t="t"/>
              <a:pathLst>
                <a:path extrusionOk="0" h="59702" w="231234">
                  <a:moveTo>
                    <a:pt x="224884" y="53352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72"/>
          <p:cNvSpPr/>
          <p:nvPr/>
        </p:nvSpPr>
        <p:spPr>
          <a:xfrm>
            <a:off x="5199956" y="4930051"/>
            <a:ext cx="1227112" cy="1001267"/>
          </a:xfrm>
          <a:custGeom>
            <a:rect b="b" l="l" r="r" t="t"/>
            <a:pathLst>
              <a:path extrusionOk="0" h="1001267" w="1227112">
                <a:moveTo>
                  <a:pt x="6350" y="6350"/>
                </a:moveTo>
                <a:lnTo>
                  <a:pt x="1220762" y="994917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964165" y="4364050"/>
            <a:ext cx="832421" cy="918121"/>
          </a:xfrm>
          <a:custGeom>
            <a:rect b="b" l="l" r="r" t="t"/>
            <a:pathLst>
              <a:path extrusionOk="0" h="918121" w="832421">
                <a:moveTo>
                  <a:pt x="6350" y="6350"/>
                </a:moveTo>
                <a:lnTo>
                  <a:pt x="826071" y="91177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0" name="Google Shape;580;p72"/>
          <p:cNvGrpSpPr/>
          <p:nvPr/>
        </p:nvGrpSpPr>
        <p:grpSpPr>
          <a:xfrm>
            <a:off x="6714075" y="3811677"/>
            <a:ext cx="638225" cy="748308"/>
            <a:chOff x="6714075" y="3811677"/>
            <a:chExt cx="638225" cy="748308"/>
          </a:xfrm>
        </p:grpSpPr>
        <p:sp>
          <p:nvSpPr>
            <p:cNvPr id="581" name="Google Shape;581;p72"/>
            <p:cNvSpPr/>
            <p:nvPr/>
          </p:nvSpPr>
          <p:spPr>
            <a:xfrm>
              <a:off x="6714075" y="4314101"/>
              <a:ext cx="638225" cy="245884"/>
            </a:xfrm>
            <a:custGeom>
              <a:rect b="b" l="l" r="r" t="t"/>
              <a:pathLst>
                <a:path extrusionOk="0" h="245884" w="638225">
                  <a:moveTo>
                    <a:pt x="6350" y="6350"/>
                  </a:moveTo>
                  <a:lnTo>
                    <a:pt x="631875" y="239534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72"/>
            <p:cNvSpPr/>
            <p:nvPr/>
          </p:nvSpPr>
          <p:spPr>
            <a:xfrm>
              <a:off x="6899673" y="3811677"/>
              <a:ext cx="444322" cy="744791"/>
            </a:xfrm>
            <a:custGeom>
              <a:rect b="b" l="l" r="r" t="t"/>
              <a:pathLst>
                <a:path extrusionOk="0" h="744791" w="444322">
                  <a:moveTo>
                    <a:pt x="6350" y="6350"/>
                  </a:moveTo>
                  <a:lnTo>
                    <a:pt x="437972" y="738441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3" name="Google Shape;583;p72"/>
          <p:cNvSpPr/>
          <p:nvPr/>
        </p:nvSpPr>
        <p:spPr>
          <a:xfrm>
            <a:off x="2666661" y="1674711"/>
            <a:ext cx="564349" cy="596938"/>
          </a:xfrm>
          <a:custGeom>
            <a:rect b="b" l="l" r="r" t="t"/>
            <a:pathLst>
              <a:path extrusionOk="0" h="596938" w="564349">
                <a:moveTo>
                  <a:pt x="557999" y="590588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72"/>
          <p:cNvSpPr/>
          <p:nvPr/>
        </p:nvSpPr>
        <p:spPr>
          <a:xfrm>
            <a:off x="4305279" y="1134440"/>
            <a:ext cx="315429" cy="1301496"/>
          </a:xfrm>
          <a:custGeom>
            <a:rect b="b" l="l" r="r" t="t"/>
            <a:pathLst>
              <a:path extrusionOk="0" h="1301496" w="315429">
                <a:moveTo>
                  <a:pt x="6350" y="1295145"/>
                </a:moveTo>
                <a:lnTo>
                  <a:pt x="309079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72"/>
          <p:cNvSpPr/>
          <p:nvPr/>
        </p:nvSpPr>
        <p:spPr>
          <a:xfrm>
            <a:off x="2649681" y="3927298"/>
            <a:ext cx="503986" cy="155130"/>
          </a:xfrm>
          <a:custGeom>
            <a:rect b="b" l="l" r="r" t="t"/>
            <a:pathLst>
              <a:path extrusionOk="0" h="155130" w="503986">
                <a:moveTo>
                  <a:pt x="497636" y="14878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2"/>
          <p:cNvSpPr/>
          <p:nvPr/>
        </p:nvSpPr>
        <p:spPr>
          <a:xfrm>
            <a:off x="2493433" y="4864596"/>
            <a:ext cx="1010894" cy="740054"/>
          </a:xfrm>
          <a:custGeom>
            <a:rect b="b" l="l" r="r" t="t"/>
            <a:pathLst>
              <a:path extrusionOk="0" h="740054" w="1010894">
                <a:moveTo>
                  <a:pt x="1004544" y="6350"/>
                </a:moveTo>
                <a:lnTo>
                  <a:pt x="6350" y="73370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72"/>
          <p:cNvSpPr/>
          <p:nvPr/>
        </p:nvSpPr>
        <p:spPr>
          <a:xfrm>
            <a:off x="3114666" y="5059540"/>
            <a:ext cx="1522196" cy="1197304"/>
          </a:xfrm>
          <a:custGeom>
            <a:rect b="b" l="l" r="r" t="t"/>
            <a:pathLst>
              <a:path extrusionOk="0" h="1197304" w="1522196">
                <a:moveTo>
                  <a:pt x="1515846" y="6350"/>
                </a:moveTo>
                <a:lnTo>
                  <a:pt x="6350" y="119095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2"/>
          <p:cNvSpPr/>
          <p:nvPr/>
        </p:nvSpPr>
        <p:spPr>
          <a:xfrm>
            <a:off x="6030320" y="1791729"/>
            <a:ext cx="415264" cy="748639"/>
          </a:xfrm>
          <a:custGeom>
            <a:rect b="b" l="l" r="r" t="t"/>
            <a:pathLst>
              <a:path extrusionOk="0" h="748639" w="415264">
                <a:moveTo>
                  <a:pt x="6350" y="742289"/>
                </a:moveTo>
                <a:lnTo>
                  <a:pt x="40891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2"/>
          <p:cNvSpPr/>
          <p:nvPr/>
        </p:nvSpPr>
        <p:spPr>
          <a:xfrm>
            <a:off x="5546272" y="1452791"/>
            <a:ext cx="899312" cy="1293075"/>
          </a:xfrm>
          <a:custGeom>
            <a:rect b="b" l="l" r="r" t="t"/>
            <a:pathLst>
              <a:path extrusionOk="0" h="1293075" w="899312">
                <a:moveTo>
                  <a:pt x="6350" y="1286725"/>
                </a:moveTo>
                <a:lnTo>
                  <a:pt x="892962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2"/>
          <p:cNvSpPr/>
          <p:nvPr/>
        </p:nvSpPr>
        <p:spPr>
          <a:xfrm>
            <a:off x="5780066" y="898144"/>
            <a:ext cx="665518" cy="970483"/>
          </a:xfrm>
          <a:custGeom>
            <a:rect b="b" l="l" r="r" t="t"/>
            <a:pathLst>
              <a:path extrusionOk="0" h="970483" w="665518">
                <a:moveTo>
                  <a:pt x="6350" y="964133"/>
                </a:moveTo>
                <a:lnTo>
                  <a:pt x="659168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1" name="Google Shape;591;p72"/>
          <p:cNvGrpSpPr/>
          <p:nvPr/>
        </p:nvGrpSpPr>
        <p:grpSpPr>
          <a:xfrm>
            <a:off x="2666661" y="2215909"/>
            <a:ext cx="1371167" cy="2148585"/>
            <a:chOff x="2666661" y="2215909"/>
            <a:chExt cx="1371167" cy="2148585"/>
          </a:xfrm>
        </p:grpSpPr>
        <p:sp>
          <p:nvSpPr>
            <p:cNvPr id="592" name="Google Shape;592;p72"/>
            <p:cNvSpPr/>
            <p:nvPr/>
          </p:nvSpPr>
          <p:spPr>
            <a:xfrm>
              <a:off x="3643542" y="4064697"/>
              <a:ext cx="394286" cy="299797"/>
            </a:xfrm>
            <a:custGeom>
              <a:rect b="b" l="l" r="r" t="t"/>
              <a:pathLst>
                <a:path extrusionOk="0" h="299797" w="394286">
                  <a:moveTo>
                    <a:pt x="387936" y="36310"/>
                  </a:moveTo>
                  <a:cubicBezTo>
                    <a:pt x="387936" y="36310"/>
                    <a:pt x="348744" y="-9549"/>
                    <a:pt x="320233" y="11152"/>
                  </a:cubicBezTo>
                  <a:cubicBezTo>
                    <a:pt x="291797" y="31700"/>
                    <a:pt x="229936" y="72124"/>
                    <a:pt x="207609" y="88266"/>
                  </a:cubicBezTo>
                  <a:cubicBezTo>
                    <a:pt x="185282" y="104446"/>
                    <a:pt x="145544" y="83745"/>
                    <a:pt x="145544" y="83745"/>
                  </a:cubicBezTo>
                  <a:cubicBezTo>
                    <a:pt x="145544" y="83745"/>
                    <a:pt x="152808" y="127928"/>
                    <a:pt x="130533" y="144095"/>
                  </a:cubicBezTo>
                  <a:cubicBezTo>
                    <a:pt x="108219" y="160249"/>
                    <a:pt x="46319" y="200636"/>
                    <a:pt x="17884" y="221248"/>
                  </a:cubicBezTo>
                  <a:cubicBezTo>
                    <a:pt x="-10500" y="241796"/>
                    <a:pt x="20703" y="293447"/>
                    <a:pt x="20703" y="293447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72"/>
            <p:cNvSpPr/>
            <p:nvPr/>
          </p:nvSpPr>
          <p:spPr>
            <a:xfrm>
              <a:off x="2666661" y="2215909"/>
              <a:ext cx="1131582" cy="1939035"/>
            </a:xfrm>
            <a:custGeom>
              <a:rect b="b" l="l" r="r" t="t"/>
              <a:pathLst>
                <a:path extrusionOk="0" h="1939035" w="1131582">
                  <a:moveTo>
                    <a:pt x="1125232" y="1932685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4" name="Google Shape;594;p72"/>
          <p:cNvSpPr/>
          <p:nvPr/>
        </p:nvSpPr>
        <p:spPr>
          <a:xfrm>
            <a:off x="7367541" y="2545487"/>
            <a:ext cx="261289" cy="182562"/>
          </a:xfrm>
          <a:custGeom>
            <a:rect b="b" l="l" r="r" t="t"/>
            <a:pathLst>
              <a:path extrusionOk="0" h="182562" w="261289">
                <a:moveTo>
                  <a:pt x="6350" y="176212"/>
                </a:moveTo>
                <a:lnTo>
                  <a:pt x="254939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72"/>
          <p:cNvSpPr/>
          <p:nvPr/>
        </p:nvSpPr>
        <p:spPr>
          <a:xfrm>
            <a:off x="3464589" y="1134440"/>
            <a:ext cx="610400" cy="2227313"/>
          </a:xfrm>
          <a:custGeom>
            <a:rect b="b" l="l" r="r" t="t"/>
            <a:pathLst>
              <a:path extrusionOk="0" h="2227313" w="610400">
                <a:moveTo>
                  <a:pt x="604050" y="2220963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72"/>
          <p:cNvSpPr/>
          <p:nvPr/>
        </p:nvSpPr>
        <p:spPr>
          <a:xfrm>
            <a:off x="2639661" y="3685515"/>
            <a:ext cx="240131" cy="156463"/>
          </a:xfrm>
          <a:custGeom>
            <a:rect b="b" l="l" r="r" t="t"/>
            <a:pathLst>
              <a:path extrusionOk="0" h="156463" w="240131">
                <a:moveTo>
                  <a:pt x="233781" y="15011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7" name="Google Shape;597;p72"/>
          <p:cNvGrpSpPr/>
          <p:nvPr/>
        </p:nvGrpSpPr>
        <p:grpSpPr>
          <a:xfrm>
            <a:off x="2639661" y="4253840"/>
            <a:ext cx="715035" cy="450544"/>
            <a:chOff x="2639661" y="4253840"/>
            <a:chExt cx="715035" cy="450544"/>
          </a:xfrm>
        </p:grpSpPr>
        <p:sp>
          <p:nvSpPr>
            <p:cNvPr id="598" name="Google Shape;598;p72"/>
            <p:cNvSpPr/>
            <p:nvPr/>
          </p:nvSpPr>
          <p:spPr>
            <a:xfrm>
              <a:off x="2639661" y="4253840"/>
              <a:ext cx="493966" cy="239369"/>
            </a:xfrm>
            <a:custGeom>
              <a:rect b="b" l="l" r="r" t="t"/>
              <a:pathLst>
                <a:path extrusionOk="0" h="239369" w="493966">
                  <a:moveTo>
                    <a:pt x="487616" y="233019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72"/>
            <p:cNvSpPr/>
            <p:nvPr/>
          </p:nvSpPr>
          <p:spPr>
            <a:xfrm>
              <a:off x="2649681" y="4258564"/>
              <a:ext cx="705015" cy="445820"/>
            </a:xfrm>
            <a:custGeom>
              <a:rect b="b" l="l" r="r" t="t"/>
              <a:pathLst>
                <a:path extrusionOk="0" h="445820" w="705015">
                  <a:moveTo>
                    <a:pt x="698665" y="43947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72"/>
          <p:cNvGrpSpPr/>
          <p:nvPr/>
        </p:nvGrpSpPr>
        <p:grpSpPr>
          <a:xfrm>
            <a:off x="2330945" y="4769295"/>
            <a:ext cx="268750" cy="339661"/>
            <a:chOff x="2330945" y="4769295"/>
            <a:chExt cx="268750" cy="339661"/>
          </a:xfrm>
        </p:grpSpPr>
        <p:sp>
          <p:nvSpPr>
            <p:cNvPr id="601" name="Google Shape;601;p72"/>
            <p:cNvSpPr/>
            <p:nvPr/>
          </p:nvSpPr>
          <p:spPr>
            <a:xfrm>
              <a:off x="2330945" y="4769295"/>
              <a:ext cx="268750" cy="339661"/>
            </a:xfrm>
            <a:custGeom>
              <a:rect b="b" l="l" r="r" t="t"/>
              <a:pathLst>
                <a:path extrusionOk="0" h="339661" w="268750">
                  <a:moveTo>
                    <a:pt x="262400" y="333311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72"/>
            <p:cNvSpPr/>
            <p:nvPr/>
          </p:nvSpPr>
          <p:spPr>
            <a:xfrm>
              <a:off x="2330945" y="4769295"/>
              <a:ext cx="231234" cy="59702"/>
            </a:xfrm>
            <a:custGeom>
              <a:rect b="b" l="l" r="r" t="t"/>
              <a:pathLst>
                <a:path extrusionOk="0" h="59702" w="231234">
                  <a:moveTo>
                    <a:pt x="224884" y="53352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72"/>
          <p:cNvSpPr/>
          <p:nvPr/>
        </p:nvSpPr>
        <p:spPr>
          <a:xfrm>
            <a:off x="5199956" y="4930051"/>
            <a:ext cx="1227112" cy="1001267"/>
          </a:xfrm>
          <a:custGeom>
            <a:rect b="b" l="l" r="r" t="t"/>
            <a:pathLst>
              <a:path extrusionOk="0" h="1001267" w="1227112">
                <a:moveTo>
                  <a:pt x="6350" y="6350"/>
                </a:moveTo>
                <a:lnTo>
                  <a:pt x="1220762" y="99491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2"/>
          <p:cNvSpPr/>
          <p:nvPr/>
        </p:nvSpPr>
        <p:spPr>
          <a:xfrm>
            <a:off x="5964165" y="4364050"/>
            <a:ext cx="832421" cy="918121"/>
          </a:xfrm>
          <a:custGeom>
            <a:rect b="b" l="l" r="r" t="t"/>
            <a:pathLst>
              <a:path extrusionOk="0" h="918121" w="832421">
                <a:moveTo>
                  <a:pt x="6350" y="6350"/>
                </a:moveTo>
                <a:lnTo>
                  <a:pt x="826071" y="91177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5" name="Google Shape;605;p72"/>
          <p:cNvGrpSpPr/>
          <p:nvPr/>
        </p:nvGrpSpPr>
        <p:grpSpPr>
          <a:xfrm>
            <a:off x="6714075" y="3811677"/>
            <a:ext cx="638225" cy="748308"/>
            <a:chOff x="6714075" y="3811677"/>
            <a:chExt cx="638225" cy="748308"/>
          </a:xfrm>
        </p:grpSpPr>
        <p:sp>
          <p:nvSpPr>
            <p:cNvPr id="606" name="Google Shape;606;p72"/>
            <p:cNvSpPr/>
            <p:nvPr/>
          </p:nvSpPr>
          <p:spPr>
            <a:xfrm>
              <a:off x="6714075" y="4314101"/>
              <a:ext cx="638225" cy="245884"/>
            </a:xfrm>
            <a:custGeom>
              <a:rect b="b" l="l" r="r" t="t"/>
              <a:pathLst>
                <a:path extrusionOk="0" h="245884" w="638225">
                  <a:moveTo>
                    <a:pt x="6350" y="6350"/>
                  </a:moveTo>
                  <a:lnTo>
                    <a:pt x="631875" y="239534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72"/>
            <p:cNvSpPr/>
            <p:nvPr/>
          </p:nvSpPr>
          <p:spPr>
            <a:xfrm>
              <a:off x="6899673" y="3811677"/>
              <a:ext cx="444322" cy="744791"/>
            </a:xfrm>
            <a:custGeom>
              <a:rect b="b" l="l" r="r" t="t"/>
              <a:pathLst>
                <a:path extrusionOk="0" h="744791" w="444322">
                  <a:moveTo>
                    <a:pt x="6350" y="6350"/>
                  </a:moveTo>
                  <a:lnTo>
                    <a:pt x="437972" y="73844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72"/>
          <p:cNvSpPr/>
          <p:nvPr/>
        </p:nvSpPr>
        <p:spPr>
          <a:xfrm>
            <a:off x="2666661" y="1674711"/>
            <a:ext cx="564349" cy="596938"/>
          </a:xfrm>
          <a:custGeom>
            <a:rect b="b" l="l" r="r" t="t"/>
            <a:pathLst>
              <a:path extrusionOk="0" h="596938" w="564349">
                <a:moveTo>
                  <a:pt x="557999" y="590588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72"/>
          <p:cNvSpPr txBox="1"/>
          <p:nvPr/>
        </p:nvSpPr>
        <p:spPr>
          <a:xfrm>
            <a:off x="76200" y="343551"/>
            <a:ext cx="22547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cell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3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BioFlix: Tour of an Animal Cell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7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7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7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7.8b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74"/>
          <p:cNvSpPr txBox="1"/>
          <p:nvPr/>
        </p:nvSpPr>
        <p:spPr>
          <a:xfrm>
            <a:off x="1693766" y="294368"/>
            <a:ext cx="947375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74"/>
          <p:cNvSpPr txBox="1"/>
          <p:nvPr/>
        </p:nvSpPr>
        <p:spPr>
          <a:xfrm>
            <a:off x="349931" y="754743"/>
            <a:ext cx="1053173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625" name="Google Shape;625;p74"/>
          <p:cNvSpPr txBox="1"/>
          <p:nvPr/>
        </p:nvSpPr>
        <p:spPr>
          <a:xfrm>
            <a:off x="1608818" y="896031"/>
            <a:ext cx="1043555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Nucleolus</a:t>
            </a:r>
            <a:endParaRPr/>
          </a:p>
        </p:txBody>
      </p:sp>
      <p:sp>
        <p:nvSpPr>
          <p:cNvPr id="626" name="Google Shape;626;p74"/>
          <p:cNvSpPr txBox="1"/>
          <p:nvPr/>
        </p:nvSpPr>
        <p:spPr>
          <a:xfrm>
            <a:off x="1569131" y="1215118"/>
            <a:ext cx="1090042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Chromatin</a:t>
            </a:r>
            <a:endParaRPr/>
          </a:p>
        </p:txBody>
      </p:sp>
      <p:sp>
        <p:nvSpPr>
          <p:cNvPr id="627" name="Google Shape;627;p74"/>
          <p:cNvSpPr txBox="1"/>
          <p:nvPr/>
        </p:nvSpPr>
        <p:spPr>
          <a:xfrm>
            <a:off x="3453493" y="1077006"/>
            <a:ext cx="1053173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Rough ER</a:t>
            </a:r>
            <a:endParaRPr/>
          </a:p>
        </p:txBody>
      </p:sp>
      <p:sp>
        <p:nvSpPr>
          <p:cNvPr id="628" name="Google Shape;628;p74"/>
          <p:cNvSpPr txBox="1"/>
          <p:nvPr/>
        </p:nvSpPr>
        <p:spPr>
          <a:xfrm>
            <a:off x="4815568" y="1550081"/>
            <a:ext cx="1175002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 ER</a:t>
            </a:r>
            <a:endParaRPr/>
          </a:p>
        </p:txBody>
      </p:sp>
      <p:sp>
        <p:nvSpPr>
          <p:cNvPr id="629" name="Google Shape;629;p74"/>
          <p:cNvSpPr txBox="1"/>
          <p:nvPr/>
        </p:nvSpPr>
        <p:spPr>
          <a:xfrm>
            <a:off x="5404531" y="2327956"/>
            <a:ext cx="1176604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/>
          </a:p>
        </p:txBody>
      </p:sp>
      <p:sp>
        <p:nvSpPr>
          <p:cNvPr id="630" name="Google Shape;630;p74"/>
          <p:cNvSpPr txBox="1"/>
          <p:nvPr/>
        </p:nvSpPr>
        <p:spPr>
          <a:xfrm>
            <a:off x="818245" y="2924856"/>
            <a:ext cx="1043555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Golgi</a:t>
            </a:r>
            <a:endParaRPr/>
          </a:p>
          <a:p>
            <a:pPr indent="0" lvl="0" marL="0" marR="0" rtl="0" algn="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apparatus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74"/>
          <p:cNvSpPr txBox="1"/>
          <p:nvPr/>
        </p:nvSpPr>
        <p:spPr>
          <a:xfrm>
            <a:off x="5404531" y="2915331"/>
            <a:ext cx="1627048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 vacuole</a:t>
            </a:r>
            <a:endParaRPr/>
          </a:p>
        </p:txBody>
      </p:sp>
      <p:sp>
        <p:nvSpPr>
          <p:cNvPr id="632" name="Google Shape;632;p74"/>
          <p:cNvSpPr txBox="1"/>
          <p:nvPr/>
        </p:nvSpPr>
        <p:spPr>
          <a:xfrm>
            <a:off x="5404531" y="3369356"/>
            <a:ext cx="1540486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Microfilaments</a:t>
            </a:r>
            <a:endParaRPr/>
          </a:p>
        </p:txBody>
      </p:sp>
      <p:sp>
        <p:nvSpPr>
          <p:cNvPr id="633" name="Google Shape;633;p74"/>
          <p:cNvSpPr txBox="1"/>
          <p:nvPr/>
        </p:nvSpPr>
        <p:spPr>
          <a:xfrm>
            <a:off x="5404531" y="3696381"/>
            <a:ext cx="1357744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/>
          </a:p>
        </p:txBody>
      </p:sp>
      <p:sp>
        <p:nvSpPr>
          <p:cNvPr id="634" name="Google Shape;634;p74"/>
          <p:cNvSpPr txBox="1"/>
          <p:nvPr/>
        </p:nvSpPr>
        <p:spPr>
          <a:xfrm>
            <a:off x="7055531" y="3547156"/>
            <a:ext cx="1785938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CYTOSKELETON</a:t>
            </a:r>
            <a:endParaRPr/>
          </a:p>
        </p:txBody>
      </p:sp>
      <p:sp>
        <p:nvSpPr>
          <p:cNvPr id="635" name="Google Shape;635;p74"/>
          <p:cNvSpPr txBox="1"/>
          <p:nvPr/>
        </p:nvSpPr>
        <p:spPr>
          <a:xfrm>
            <a:off x="443593" y="4733018"/>
            <a:ext cx="1513235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636" name="Google Shape;636;p74"/>
          <p:cNvSpPr txBox="1"/>
          <p:nvPr/>
        </p:nvSpPr>
        <p:spPr>
          <a:xfrm>
            <a:off x="807131" y="5014006"/>
            <a:ext cx="1239122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Peroxisome</a:t>
            </a:r>
            <a:endParaRPr/>
          </a:p>
        </p:txBody>
      </p:sp>
      <p:sp>
        <p:nvSpPr>
          <p:cNvPr id="637" name="Google Shape;637;p74"/>
          <p:cNvSpPr txBox="1"/>
          <p:nvPr/>
        </p:nvSpPr>
        <p:spPr>
          <a:xfrm>
            <a:off x="1240518" y="5269593"/>
            <a:ext cx="1104470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r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4"/>
          <p:cNvSpPr txBox="1"/>
          <p:nvPr/>
        </p:nvSpPr>
        <p:spPr>
          <a:xfrm>
            <a:off x="2070781" y="5780768"/>
            <a:ext cx="875240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639" name="Google Shape;639;p74"/>
          <p:cNvSpPr txBox="1"/>
          <p:nvPr/>
        </p:nvSpPr>
        <p:spPr>
          <a:xfrm>
            <a:off x="880156" y="6212568"/>
            <a:ext cx="2080634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 of adjacent cell</a:t>
            </a:r>
            <a:endParaRPr/>
          </a:p>
        </p:txBody>
      </p:sp>
      <p:sp>
        <p:nvSpPr>
          <p:cNvPr id="640" name="Google Shape;640;p74"/>
          <p:cNvSpPr txBox="1"/>
          <p:nvPr/>
        </p:nvSpPr>
        <p:spPr>
          <a:xfrm>
            <a:off x="5582331" y="5421993"/>
            <a:ext cx="1211870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641" name="Google Shape;641;p74"/>
          <p:cNvSpPr txBox="1"/>
          <p:nvPr/>
        </p:nvSpPr>
        <p:spPr>
          <a:xfrm>
            <a:off x="4715556" y="6017306"/>
            <a:ext cx="1663917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Plasmodesmata</a:t>
            </a:r>
            <a:endParaRPr/>
          </a:p>
        </p:txBody>
      </p:sp>
      <p:sp>
        <p:nvSpPr>
          <p:cNvPr id="642" name="Google Shape;642;p74"/>
          <p:cNvSpPr/>
          <p:nvPr/>
        </p:nvSpPr>
        <p:spPr>
          <a:xfrm>
            <a:off x="3799112" y="1332146"/>
            <a:ext cx="386029" cy="920483"/>
          </a:xfrm>
          <a:custGeom>
            <a:rect b="b" l="l" r="r" t="t"/>
            <a:pathLst>
              <a:path extrusionOk="0" h="920483" w="386029">
                <a:moveTo>
                  <a:pt x="379679" y="914133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4"/>
          <p:cNvSpPr/>
          <p:nvPr/>
        </p:nvSpPr>
        <p:spPr>
          <a:xfrm>
            <a:off x="4461493" y="1775376"/>
            <a:ext cx="347586" cy="524662"/>
          </a:xfrm>
          <a:custGeom>
            <a:rect b="b" l="l" r="r" t="t"/>
            <a:pathLst>
              <a:path extrusionOk="0" h="524662" w="347586">
                <a:moveTo>
                  <a:pt x="6350" y="518312"/>
                </a:moveTo>
                <a:lnTo>
                  <a:pt x="341236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4"/>
          <p:cNvSpPr/>
          <p:nvPr/>
        </p:nvSpPr>
        <p:spPr>
          <a:xfrm>
            <a:off x="3799112" y="2447663"/>
            <a:ext cx="1560601" cy="300710"/>
          </a:xfrm>
          <a:custGeom>
            <a:rect b="b" l="l" r="r" t="t"/>
            <a:pathLst>
              <a:path extrusionOk="0" h="300710" w="1560601">
                <a:moveTo>
                  <a:pt x="6350" y="294360"/>
                </a:moveTo>
                <a:lnTo>
                  <a:pt x="1554251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4"/>
          <p:cNvSpPr/>
          <p:nvPr/>
        </p:nvSpPr>
        <p:spPr>
          <a:xfrm>
            <a:off x="4258636" y="4583321"/>
            <a:ext cx="1273530" cy="943000"/>
          </a:xfrm>
          <a:custGeom>
            <a:rect b="b" l="l" r="r" t="t"/>
            <a:pathLst>
              <a:path extrusionOk="0" h="943000" w="1273530">
                <a:moveTo>
                  <a:pt x="6350" y="6350"/>
                </a:moveTo>
                <a:lnTo>
                  <a:pt x="1267180" y="9366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4"/>
          <p:cNvSpPr/>
          <p:nvPr/>
        </p:nvSpPr>
        <p:spPr>
          <a:xfrm>
            <a:off x="4136449" y="4923833"/>
            <a:ext cx="623493" cy="1082141"/>
          </a:xfrm>
          <a:custGeom>
            <a:rect b="b" l="l" r="r" t="t"/>
            <a:pathLst>
              <a:path extrusionOk="0" h="1082141" w="623493">
                <a:moveTo>
                  <a:pt x="6350" y="6350"/>
                </a:moveTo>
                <a:lnTo>
                  <a:pt x="617143" y="107579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4"/>
          <p:cNvSpPr/>
          <p:nvPr/>
        </p:nvSpPr>
        <p:spPr>
          <a:xfrm>
            <a:off x="2965293" y="5056332"/>
            <a:ext cx="578827" cy="852119"/>
          </a:xfrm>
          <a:custGeom>
            <a:rect b="b" l="l" r="r" t="t"/>
            <a:pathLst>
              <a:path extrusionOk="0" h="852119" w="578827">
                <a:moveTo>
                  <a:pt x="572478" y="6350"/>
                </a:moveTo>
                <a:lnTo>
                  <a:pt x="6350" y="845769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74"/>
          <p:cNvSpPr/>
          <p:nvPr/>
        </p:nvSpPr>
        <p:spPr>
          <a:xfrm>
            <a:off x="2375836" y="4855075"/>
            <a:ext cx="1146975" cy="535355"/>
          </a:xfrm>
          <a:custGeom>
            <a:rect b="b" l="l" r="r" t="t"/>
            <a:pathLst>
              <a:path extrusionOk="0" h="535355" w="1146975">
                <a:moveTo>
                  <a:pt x="1140625" y="6350"/>
                </a:moveTo>
                <a:lnTo>
                  <a:pt x="6350" y="52900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74"/>
          <p:cNvSpPr/>
          <p:nvPr/>
        </p:nvSpPr>
        <p:spPr>
          <a:xfrm>
            <a:off x="4617068" y="2444399"/>
            <a:ext cx="742645" cy="25400"/>
          </a:xfrm>
          <a:custGeom>
            <a:rect b="b" l="l" r="r" t="t"/>
            <a:pathLst>
              <a:path extrusionOk="0" h="25400" w="742645">
                <a:moveTo>
                  <a:pt x="6350" y="6350"/>
                </a:moveTo>
                <a:lnTo>
                  <a:pt x="736295" y="961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74"/>
          <p:cNvSpPr/>
          <p:nvPr/>
        </p:nvSpPr>
        <p:spPr>
          <a:xfrm>
            <a:off x="1971277" y="4057096"/>
            <a:ext cx="1401368" cy="826973"/>
          </a:xfrm>
          <a:custGeom>
            <a:rect b="b" l="l" r="r" t="t"/>
            <a:pathLst>
              <a:path extrusionOk="0" h="826973" w="1401368">
                <a:moveTo>
                  <a:pt x="1395018" y="6350"/>
                </a:moveTo>
                <a:lnTo>
                  <a:pt x="6350" y="82062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4"/>
          <p:cNvSpPr/>
          <p:nvPr/>
        </p:nvSpPr>
        <p:spPr>
          <a:xfrm>
            <a:off x="4149721" y="5405442"/>
            <a:ext cx="610222" cy="600532"/>
          </a:xfrm>
          <a:custGeom>
            <a:rect b="b" l="l" r="r" t="t"/>
            <a:pathLst>
              <a:path extrusionOk="0" h="600532" w="610222">
                <a:moveTo>
                  <a:pt x="6350" y="6350"/>
                </a:moveTo>
                <a:lnTo>
                  <a:pt x="603872" y="59418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4"/>
          <p:cNvSpPr/>
          <p:nvPr/>
        </p:nvSpPr>
        <p:spPr>
          <a:xfrm>
            <a:off x="4149721" y="5405442"/>
            <a:ext cx="610222" cy="600532"/>
          </a:xfrm>
          <a:custGeom>
            <a:rect b="b" l="l" r="r" t="t"/>
            <a:pathLst>
              <a:path extrusionOk="0" h="600532" w="610222">
                <a:moveTo>
                  <a:pt x="6350" y="6350"/>
                </a:moveTo>
                <a:lnTo>
                  <a:pt x="603872" y="59418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4"/>
          <p:cNvSpPr/>
          <p:nvPr/>
        </p:nvSpPr>
        <p:spPr>
          <a:xfrm>
            <a:off x="4513017" y="3038378"/>
            <a:ext cx="846696" cy="25400"/>
          </a:xfrm>
          <a:custGeom>
            <a:rect b="b" l="l" r="r" t="t"/>
            <a:pathLst>
              <a:path extrusionOk="0" h="25400" w="846696">
                <a:moveTo>
                  <a:pt x="6350" y="6350"/>
                </a:moveTo>
                <a:lnTo>
                  <a:pt x="840346" y="1374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4"/>
          <p:cNvSpPr/>
          <p:nvPr/>
        </p:nvSpPr>
        <p:spPr>
          <a:xfrm>
            <a:off x="6897683" y="3384428"/>
            <a:ext cx="101371" cy="572719"/>
          </a:xfrm>
          <a:custGeom>
            <a:rect b="b" l="l" r="r" t="t"/>
            <a:pathLst>
              <a:path extrusionOk="0" h="572719" w="101371">
                <a:moveTo>
                  <a:pt x="6350" y="566369"/>
                </a:moveTo>
                <a:cubicBezTo>
                  <a:pt x="6350" y="566369"/>
                  <a:pt x="58839" y="558164"/>
                  <a:pt x="58839" y="500875"/>
                </a:cubicBezTo>
                <a:cubicBezTo>
                  <a:pt x="58839" y="443623"/>
                  <a:pt x="58839" y="410032"/>
                  <a:pt x="58839" y="365023"/>
                </a:cubicBezTo>
                <a:cubicBezTo>
                  <a:pt x="58839" y="320014"/>
                  <a:pt x="95021" y="286346"/>
                  <a:pt x="95021" y="286346"/>
                </a:cubicBezTo>
                <a:cubicBezTo>
                  <a:pt x="95021" y="286346"/>
                  <a:pt x="58839" y="252704"/>
                  <a:pt x="58839" y="207695"/>
                </a:cubicBezTo>
                <a:cubicBezTo>
                  <a:pt x="58839" y="162699"/>
                  <a:pt x="58839" y="129082"/>
                  <a:pt x="58839" y="71793"/>
                </a:cubicBezTo>
                <a:cubicBezTo>
                  <a:pt x="58839" y="14541"/>
                  <a:pt x="6350" y="6350"/>
                  <a:pt x="6350" y="635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4"/>
          <p:cNvSpPr/>
          <p:nvPr/>
        </p:nvSpPr>
        <p:spPr>
          <a:xfrm>
            <a:off x="1422570" y="244582"/>
            <a:ext cx="109934" cy="1223238"/>
          </a:xfrm>
          <a:custGeom>
            <a:rect b="b" l="l" r="r" t="t"/>
            <a:pathLst>
              <a:path extrusionOk="0" h="1223238" w="109934">
                <a:moveTo>
                  <a:pt x="103584" y="6350"/>
                </a:moveTo>
                <a:cubicBezTo>
                  <a:pt x="103584" y="6350"/>
                  <a:pt x="47079" y="12992"/>
                  <a:pt x="47079" y="59626"/>
                </a:cubicBezTo>
                <a:cubicBezTo>
                  <a:pt x="47079" y="106273"/>
                  <a:pt x="44028" y="533653"/>
                  <a:pt x="44028" y="570280"/>
                </a:cubicBezTo>
                <a:cubicBezTo>
                  <a:pt x="44028" y="606932"/>
                  <a:pt x="6350" y="633577"/>
                  <a:pt x="6350" y="633577"/>
                </a:cubicBezTo>
                <a:cubicBezTo>
                  <a:pt x="6350" y="633577"/>
                  <a:pt x="44028" y="660222"/>
                  <a:pt x="44028" y="696861"/>
                </a:cubicBezTo>
                <a:cubicBezTo>
                  <a:pt x="44028" y="733501"/>
                  <a:pt x="44028" y="1116964"/>
                  <a:pt x="44028" y="1163586"/>
                </a:cubicBezTo>
                <a:cubicBezTo>
                  <a:pt x="44028" y="1210233"/>
                  <a:pt x="100534" y="1216888"/>
                  <a:pt x="100534" y="1216888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4"/>
          <p:cNvSpPr/>
          <p:nvPr/>
        </p:nvSpPr>
        <p:spPr>
          <a:xfrm>
            <a:off x="4800151" y="3246684"/>
            <a:ext cx="559562" cy="242087"/>
          </a:xfrm>
          <a:custGeom>
            <a:rect b="b" l="l" r="r" t="t"/>
            <a:pathLst>
              <a:path extrusionOk="0" h="242087" w="559562">
                <a:moveTo>
                  <a:pt x="6350" y="6350"/>
                </a:moveTo>
                <a:lnTo>
                  <a:pt x="553212" y="235737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74"/>
          <p:cNvSpPr/>
          <p:nvPr/>
        </p:nvSpPr>
        <p:spPr>
          <a:xfrm>
            <a:off x="4294882" y="3746784"/>
            <a:ext cx="1060132" cy="70167"/>
          </a:xfrm>
          <a:custGeom>
            <a:rect b="b" l="l" r="r" t="t"/>
            <a:pathLst>
              <a:path extrusionOk="0" h="70167" w="1060132">
                <a:moveTo>
                  <a:pt x="6350" y="6350"/>
                </a:moveTo>
                <a:lnTo>
                  <a:pt x="1053782" y="63817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74"/>
          <p:cNvSpPr/>
          <p:nvPr/>
        </p:nvSpPr>
        <p:spPr>
          <a:xfrm>
            <a:off x="1901148" y="3048970"/>
            <a:ext cx="531748" cy="25400"/>
          </a:xfrm>
          <a:custGeom>
            <a:rect b="b" l="l" r="r" t="t"/>
            <a:pathLst>
              <a:path extrusionOk="0" h="25400" w="531748">
                <a:moveTo>
                  <a:pt x="525398" y="6350"/>
                </a:moveTo>
                <a:lnTo>
                  <a:pt x="6350" y="11087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74"/>
          <p:cNvSpPr/>
          <p:nvPr/>
        </p:nvSpPr>
        <p:spPr>
          <a:xfrm>
            <a:off x="2066502" y="4390776"/>
            <a:ext cx="1125092" cy="764781"/>
          </a:xfrm>
          <a:custGeom>
            <a:rect b="b" l="l" r="r" t="t"/>
            <a:pathLst>
              <a:path extrusionOk="0" h="764781" w="1125092">
                <a:moveTo>
                  <a:pt x="1118742" y="6350"/>
                </a:moveTo>
                <a:lnTo>
                  <a:pt x="6350" y="75843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74"/>
          <p:cNvSpPr/>
          <p:nvPr/>
        </p:nvSpPr>
        <p:spPr>
          <a:xfrm>
            <a:off x="2948656" y="5417012"/>
            <a:ext cx="672325" cy="914196"/>
          </a:xfrm>
          <a:custGeom>
            <a:rect b="b" l="l" r="r" t="t"/>
            <a:pathLst>
              <a:path extrusionOk="0" h="914196" w="672325">
                <a:moveTo>
                  <a:pt x="665975" y="6350"/>
                </a:moveTo>
                <a:lnTo>
                  <a:pt x="6350" y="907846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74"/>
          <p:cNvSpPr/>
          <p:nvPr/>
        </p:nvSpPr>
        <p:spPr>
          <a:xfrm>
            <a:off x="2642612" y="450334"/>
            <a:ext cx="372224" cy="917181"/>
          </a:xfrm>
          <a:custGeom>
            <a:rect b="b" l="l" r="r" t="t"/>
            <a:pathLst>
              <a:path extrusionOk="0" h="917181" w="372224">
                <a:moveTo>
                  <a:pt x="365874" y="910831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74"/>
          <p:cNvSpPr/>
          <p:nvPr/>
        </p:nvSpPr>
        <p:spPr>
          <a:xfrm>
            <a:off x="2641774" y="1040528"/>
            <a:ext cx="555548" cy="903363"/>
          </a:xfrm>
          <a:custGeom>
            <a:rect b="b" l="l" r="r" t="t"/>
            <a:pathLst>
              <a:path extrusionOk="0" h="903363" w="555548">
                <a:moveTo>
                  <a:pt x="549198" y="897013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74"/>
          <p:cNvSpPr/>
          <p:nvPr/>
        </p:nvSpPr>
        <p:spPr>
          <a:xfrm>
            <a:off x="2659528" y="1354815"/>
            <a:ext cx="256603" cy="453415"/>
          </a:xfrm>
          <a:custGeom>
            <a:rect b="b" l="l" r="r" t="t"/>
            <a:pathLst>
              <a:path extrusionOk="0" h="453415" w="256603">
                <a:moveTo>
                  <a:pt x="250253" y="447065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74"/>
          <p:cNvSpPr/>
          <p:nvPr/>
        </p:nvSpPr>
        <p:spPr>
          <a:xfrm>
            <a:off x="4237237" y="3804252"/>
            <a:ext cx="1122476" cy="90728"/>
          </a:xfrm>
          <a:custGeom>
            <a:rect b="b" l="l" r="r" t="t"/>
            <a:pathLst>
              <a:path extrusionOk="0" h="90728" w="1122476">
                <a:moveTo>
                  <a:pt x="6350" y="84378"/>
                </a:moveTo>
                <a:lnTo>
                  <a:pt x="1116127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74"/>
          <p:cNvSpPr/>
          <p:nvPr/>
        </p:nvSpPr>
        <p:spPr>
          <a:xfrm>
            <a:off x="3796747" y="1332162"/>
            <a:ext cx="386029" cy="920483"/>
          </a:xfrm>
          <a:custGeom>
            <a:rect b="b" l="l" r="r" t="t"/>
            <a:pathLst>
              <a:path extrusionOk="0" h="920483" w="386029">
                <a:moveTo>
                  <a:pt x="379679" y="914133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74"/>
          <p:cNvSpPr/>
          <p:nvPr/>
        </p:nvSpPr>
        <p:spPr>
          <a:xfrm>
            <a:off x="4459128" y="1775392"/>
            <a:ext cx="347586" cy="524662"/>
          </a:xfrm>
          <a:custGeom>
            <a:rect b="b" l="l" r="r" t="t"/>
            <a:pathLst>
              <a:path extrusionOk="0" h="524662" w="347586">
                <a:moveTo>
                  <a:pt x="6350" y="518312"/>
                </a:moveTo>
                <a:lnTo>
                  <a:pt x="341236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74"/>
          <p:cNvSpPr/>
          <p:nvPr/>
        </p:nvSpPr>
        <p:spPr>
          <a:xfrm>
            <a:off x="3796747" y="2447679"/>
            <a:ext cx="1560601" cy="300710"/>
          </a:xfrm>
          <a:custGeom>
            <a:rect b="b" l="l" r="r" t="t"/>
            <a:pathLst>
              <a:path extrusionOk="0" h="300710" w="1560601">
                <a:moveTo>
                  <a:pt x="6350" y="294360"/>
                </a:moveTo>
                <a:lnTo>
                  <a:pt x="1554251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74"/>
          <p:cNvSpPr/>
          <p:nvPr/>
        </p:nvSpPr>
        <p:spPr>
          <a:xfrm>
            <a:off x="4256271" y="4583337"/>
            <a:ext cx="1273530" cy="943000"/>
          </a:xfrm>
          <a:custGeom>
            <a:rect b="b" l="l" r="r" t="t"/>
            <a:pathLst>
              <a:path extrusionOk="0" h="943000" w="1273530">
                <a:moveTo>
                  <a:pt x="6350" y="6350"/>
                </a:moveTo>
                <a:lnTo>
                  <a:pt x="1267180" y="9366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74"/>
          <p:cNvSpPr/>
          <p:nvPr/>
        </p:nvSpPr>
        <p:spPr>
          <a:xfrm>
            <a:off x="4134084" y="4923849"/>
            <a:ext cx="623493" cy="1082141"/>
          </a:xfrm>
          <a:custGeom>
            <a:rect b="b" l="l" r="r" t="t"/>
            <a:pathLst>
              <a:path extrusionOk="0" h="1082141" w="623493">
                <a:moveTo>
                  <a:pt x="6350" y="6350"/>
                </a:moveTo>
                <a:lnTo>
                  <a:pt x="617143" y="107579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74"/>
          <p:cNvSpPr/>
          <p:nvPr/>
        </p:nvSpPr>
        <p:spPr>
          <a:xfrm>
            <a:off x="2962928" y="5056348"/>
            <a:ext cx="578827" cy="852119"/>
          </a:xfrm>
          <a:custGeom>
            <a:rect b="b" l="l" r="r" t="t"/>
            <a:pathLst>
              <a:path extrusionOk="0" h="852119" w="578827">
                <a:moveTo>
                  <a:pt x="572478" y="6350"/>
                </a:moveTo>
                <a:lnTo>
                  <a:pt x="6350" y="84576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74"/>
          <p:cNvSpPr/>
          <p:nvPr/>
        </p:nvSpPr>
        <p:spPr>
          <a:xfrm>
            <a:off x="2373471" y="4855091"/>
            <a:ext cx="1146975" cy="535355"/>
          </a:xfrm>
          <a:custGeom>
            <a:rect b="b" l="l" r="r" t="t"/>
            <a:pathLst>
              <a:path extrusionOk="0" h="535355" w="1146975">
                <a:moveTo>
                  <a:pt x="1140625" y="6350"/>
                </a:moveTo>
                <a:lnTo>
                  <a:pt x="6350" y="52900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74"/>
          <p:cNvSpPr/>
          <p:nvPr/>
        </p:nvSpPr>
        <p:spPr>
          <a:xfrm>
            <a:off x="4614703" y="2444415"/>
            <a:ext cx="742645" cy="25400"/>
          </a:xfrm>
          <a:custGeom>
            <a:rect b="b" l="l" r="r" t="t"/>
            <a:pathLst>
              <a:path extrusionOk="0" h="25400" w="742645">
                <a:moveTo>
                  <a:pt x="6350" y="6350"/>
                </a:moveTo>
                <a:lnTo>
                  <a:pt x="736295" y="961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74"/>
          <p:cNvSpPr/>
          <p:nvPr/>
        </p:nvSpPr>
        <p:spPr>
          <a:xfrm>
            <a:off x="1968912" y="4057112"/>
            <a:ext cx="1401368" cy="826973"/>
          </a:xfrm>
          <a:custGeom>
            <a:rect b="b" l="l" r="r" t="t"/>
            <a:pathLst>
              <a:path extrusionOk="0" h="826973" w="1401368">
                <a:moveTo>
                  <a:pt x="1395018" y="6350"/>
                </a:moveTo>
                <a:lnTo>
                  <a:pt x="6350" y="82062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74"/>
          <p:cNvSpPr/>
          <p:nvPr/>
        </p:nvSpPr>
        <p:spPr>
          <a:xfrm>
            <a:off x="4147356" y="5405458"/>
            <a:ext cx="610222" cy="600532"/>
          </a:xfrm>
          <a:custGeom>
            <a:rect b="b" l="l" r="r" t="t"/>
            <a:pathLst>
              <a:path extrusionOk="0" h="600532" w="610222">
                <a:moveTo>
                  <a:pt x="6350" y="6350"/>
                </a:moveTo>
                <a:lnTo>
                  <a:pt x="603872" y="59418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74"/>
          <p:cNvSpPr/>
          <p:nvPr/>
        </p:nvSpPr>
        <p:spPr>
          <a:xfrm>
            <a:off x="4147356" y="5405458"/>
            <a:ext cx="610222" cy="600532"/>
          </a:xfrm>
          <a:custGeom>
            <a:rect b="b" l="l" r="r" t="t"/>
            <a:pathLst>
              <a:path extrusionOk="0" h="600532" w="610222">
                <a:moveTo>
                  <a:pt x="6350" y="6350"/>
                </a:moveTo>
                <a:lnTo>
                  <a:pt x="603872" y="59418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74"/>
          <p:cNvSpPr/>
          <p:nvPr/>
        </p:nvSpPr>
        <p:spPr>
          <a:xfrm>
            <a:off x="4510652" y="3038394"/>
            <a:ext cx="846696" cy="25400"/>
          </a:xfrm>
          <a:custGeom>
            <a:rect b="b" l="l" r="r" t="t"/>
            <a:pathLst>
              <a:path extrusionOk="0" h="25400" w="846696">
                <a:moveTo>
                  <a:pt x="6350" y="6350"/>
                </a:moveTo>
                <a:lnTo>
                  <a:pt x="840346" y="1374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74"/>
          <p:cNvSpPr/>
          <p:nvPr/>
        </p:nvSpPr>
        <p:spPr>
          <a:xfrm>
            <a:off x="4797786" y="3246700"/>
            <a:ext cx="559562" cy="242087"/>
          </a:xfrm>
          <a:custGeom>
            <a:rect b="b" l="l" r="r" t="t"/>
            <a:pathLst>
              <a:path extrusionOk="0" h="242087" w="559562">
                <a:moveTo>
                  <a:pt x="6350" y="6350"/>
                </a:moveTo>
                <a:lnTo>
                  <a:pt x="553212" y="23573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74"/>
          <p:cNvSpPr/>
          <p:nvPr/>
        </p:nvSpPr>
        <p:spPr>
          <a:xfrm>
            <a:off x="4292517" y="3746800"/>
            <a:ext cx="1060132" cy="70167"/>
          </a:xfrm>
          <a:custGeom>
            <a:rect b="b" l="l" r="r" t="t"/>
            <a:pathLst>
              <a:path extrusionOk="0" h="70167" w="1060132">
                <a:moveTo>
                  <a:pt x="6350" y="6350"/>
                </a:moveTo>
                <a:lnTo>
                  <a:pt x="1053782" y="6381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74"/>
          <p:cNvSpPr/>
          <p:nvPr/>
        </p:nvSpPr>
        <p:spPr>
          <a:xfrm>
            <a:off x="1898783" y="3048986"/>
            <a:ext cx="531748" cy="25400"/>
          </a:xfrm>
          <a:custGeom>
            <a:rect b="b" l="l" r="r" t="t"/>
            <a:pathLst>
              <a:path extrusionOk="0" h="25400" w="531748">
                <a:moveTo>
                  <a:pt x="525398" y="6350"/>
                </a:moveTo>
                <a:lnTo>
                  <a:pt x="6350" y="1108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74"/>
          <p:cNvSpPr/>
          <p:nvPr/>
        </p:nvSpPr>
        <p:spPr>
          <a:xfrm>
            <a:off x="2064137" y="4390792"/>
            <a:ext cx="1125092" cy="764781"/>
          </a:xfrm>
          <a:custGeom>
            <a:rect b="b" l="l" r="r" t="t"/>
            <a:pathLst>
              <a:path extrusionOk="0" h="764781" w="1125092">
                <a:moveTo>
                  <a:pt x="1118742" y="6350"/>
                </a:moveTo>
                <a:lnTo>
                  <a:pt x="6350" y="7584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74"/>
          <p:cNvSpPr/>
          <p:nvPr/>
        </p:nvSpPr>
        <p:spPr>
          <a:xfrm>
            <a:off x="2946291" y="5417028"/>
            <a:ext cx="672325" cy="914196"/>
          </a:xfrm>
          <a:custGeom>
            <a:rect b="b" l="l" r="r" t="t"/>
            <a:pathLst>
              <a:path extrusionOk="0" h="914196" w="672325">
                <a:moveTo>
                  <a:pt x="665975" y="6350"/>
                </a:moveTo>
                <a:lnTo>
                  <a:pt x="6350" y="90784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74"/>
          <p:cNvSpPr/>
          <p:nvPr/>
        </p:nvSpPr>
        <p:spPr>
          <a:xfrm>
            <a:off x="2640247" y="450350"/>
            <a:ext cx="372224" cy="917181"/>
          </a:xfrm>
          <a:custGeom>
            <a:rect b="b" l="l" r="r" t="t"/>
            <a:pathLst>
              <a:path extrusionOk="0" h="917181" w="372224">
                <a:moveTo>
                  <a:pt x="365874" y="910831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74"/>
          <p:cNvSpPr/>
          <p:nvPr/>
        </p:nvSpPr>
        <p:spPr>
          <a:xfrm>
            <a:off x="2639409" y="1040544"/>
            <a:ext cx="555548" cy="903363"/>
          </a:xfrm>
          <a:custGeom>
            <a:rect b="b" l="l" r="r" t="t"/>
            <a:pathLst>
              <a:path extrusionOk="0" h="903363" w="555548">
                <a:moveTo>
                  <a:pt x="549198" y="897013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74"/>
          <p:cNvSpPr/>
          <p:nvPr/>
        </p:nvSpPr>
        <p:spPr>
          <a:xfrm>
            <a:off x="2657163" y="1354831"/>
            <a:ext cx="256603" cy="453415"/>
          </a:xfrm>
          <a:custGeom>
            <a:rect b="b" l="l" r="r" t="t"/>
            <a:pathLst>
              <a:path extrusionOk="0" h="453415" w="256603">
                <a:moveTo>
                  <a:pt x="250253" y="447065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74"/>
          <p:cNvSpPr/>
          <p:nvPr/>
        </p:nvSpPr>
        <p:spPr>
          <a:xfrm>
            <a:off x="4234872" y="3804268"/>
            <a:ext cx="1122476" cy="90728"/>
          </a:xfrm>
          <a:custGeom>
            <a:rect b="b" l="l" r="r" t="t"/>
            <a:pathLst>
              <a:path extrusionOk="0" h="90728" w="1122476">
                <a:moveTo>
                  <a:pt x="6350" y="84378"/>
                </a:moveTo>
                <a:lnTo>
                  <a:pt x="1116127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74"/>
          <p:cNvSpPr txBox="1"/>
          <p:nvPr/>
        </p:nvSpPr>
        <p:spPr>
          <a:xfrm>
            <a:off x="6567991" y="284473"/>
            <a:ext cx="22547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5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BioFlix: Tour of a Plant Cell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7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6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7.3: The eukaryotic cell’s genetic instructions are housed in the nucleus and carried out by the ribosomes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7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nucleus contains most of the DNA in a eukaryotic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 use the information from the DNA to make proteins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7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Nucleus: Information Central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7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contains most of the cell’s genes and is usually the most conspicuous顯著的organelle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nuclear envelope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encloses the nucleus, separating it from the cytoplasm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nuclear envelope is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membrane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each membrane consists of a lipid bilayer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7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04" y="947928"/>
            <a:ext cx="8546592" cy="49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1"/>
          <p:cNvSpPr txBox="1"/>
          <p:nvPr/>
        </p:nvSpPr>
        <p:spPr>
          <a:xfrm>
            <a:off x="298704" y="343551"/>
            <a:ext cx="8546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your cells help you learn about biology?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7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652272" y="213360"/>
            <a:ext cx="783945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7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78"/>
          <p:cNvSpPr txBox="1"/>
          <p:nvPr/>
        </p:nvSpPr>
        <p:spPr>
          <a:xfrm>
            <a:off x="729457" y="299244"/>
            <a:ext cx="41998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15" name="Google Shape;715;p78"/>
          <p:cNvSpPr txBox="1"/>
          <p:nvPr/>
        </p:nvSpPr>
        <p:spPr>
          <a:xfrm>
            <a:off x="4402932" y="219868"/>
            <a:ext cx="69570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716" name="Google Shape;716;p78"/>
          <p:cNvSpPr txBox="1"/>
          <p:nvPr/>
        </p:nvSpPr>
        <p:spPr>
          <a:xfrm>
            <a:off x="7474744" y="548481"/>
            <a:ext cx="69570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717" name="Google Shape;717;p78"/>
          <p:cNvSpPr txBox="1"/>
          <p:nvPr/>
        </p:nvSpPr>
        <p:spPr>
          <a:xfrm>
            <a:off x="4410869" y="883444"/>
            <a:ext cx="85440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Nucleolus</a:t>
            </a:r>
            <a:endParaRPr/>
          </a:p>
        </p:txBody>
      </p:sp>
      <p:sp>
        <p:nvSpPr>
          <p:cNvPr id="718" name="Google Shape;718;p78"/>
          <p:cNvSpPr txBox="1"/>
          <p:nvPr/>
        </p:nvSpPr>
        <p:spPr>
          <a:xfrm>
            <a:off x="4037807" y="1261269"/>
            <a:ext cx="89607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Chromatin</a:t>
            </a:r>
            <a:endParaRPr/>
          </a:p>
        </p:txBody>
      </p:sp>
      <p:sp>
        <p:nvSpPr>
          <p:cNvPr id="719" name="Google Shape;719;p78"/>
          <p:cNvSpPr txBox="1"/>
          <p:nvPr/>
        </p:nvSpPr>
        <p:spPr>
          <a:xfrm>
            <a:off x="3148807" y="1600994"/>
            <a:ext cx="15404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 envelope:</a:t>
            </a:r>
            <a:endParaRPr/>
          </a:p>
        </p:txBody>
      </p:sp>
      <p:sp>
        <p:nvSpPr>
          <p:cNvPr id="720" name="Google Shape;720;p78"/>
          <p:cNvSpPr txBox="1"/>
          <p:nvPr/>
        </p:nvSpPr>
        <p:spPr>
          <a:xfrm>
            <a:off x="3148807" y="1858169"/>
            <a:ext cx="14346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 membrane</a:t>
            </a:r>
            <a:endParaRPr/>
          </a:p>
        </p:txBody>
      </p:sp>
      <p:sp>
        <p:nvSpPr>
          <p:cNvPr id="721" name="Google Shape;721;p78"/>
          <p:cNvSpPr txBox="1"/>
          <p:nvPr/>
        </p:nvSpPr>
        <p:spPr>
          <a:xfrm>
            <a:off x="3148807" y="2096294"/>
            <a:ext cx="139461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membrane</a:t>
            </a:r>
            <a:endParaRPr/>
          </a:p>
        </p:txBody>
      </p:sp>
      <p:sp>
        <p:nvSpPr>
          <p:cNvPr id="722" name="Google Shape;722;p78"/>
          <p:cNvSpPr txBox="1"/>
          <p:nvPr/>
        </p:nvSpPr>
        <p:spPr>
          <a:xfrm>
            <a:off x="3148807" y="2370931"/>
            <a:ext cx="109485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 pore</a:t>
            </a:r>
            <a:endParaRPr/>
          </a:p>
        </p:txBody>
      </p:sp>
      <p:sp>
        <p:nvSpPr>
          <p:cNvPr id="723" name="Google Shape;723;p78"/>
          <p:cNvSpPr txBox="1"/>
          <p:nvPr/>
        </p:nvSpPr>
        <p:spPr>
          <a:xfrm>
            <a:off x="7893844" y="2742406"/>
            <a:ext cx="56586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Rough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78"/>
          <p:cNvSpPr txBox="1"/>
          <p:nvPr/>
        </p:nvSpPr>
        <p:spPr>
          <a:xfrm>
            <a:off x="950119" y="3248819"/>
            <a:ext cx="146033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of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 envelope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(TEM)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78"/>
          <p:cNvSpPr txBox="1"/>
          <p:nvPr/>
        </p:nvSpPr>
        <p:spPr>
          <a:xfrm>
            <a:off x="3409157" y="3121819"/>
            <a:ext cx="72616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78"/>
          <p:cNvSpPr txBox="1"/>
          <p:nvPr/>
        </p:nvSpPr>
        <p:spPr>
          <a:xfrm>
            <a:off x="2794794" y="3528219"/>
            <a:ext cx="86562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</a:t>
            </a:r>
            <a:endParaRPr/>
          </a:p>
        </p:txBody>
      </p:sp>
      <p:sp>
        <p:nvSpPr>
          <p:cNvPr id="727" name="Google Shape;727;p78"/>
          <p:cNvSpPr txBox="1"/>
          <p:nvPr/>
        </p:nvSpPr>
        <p:spPr>
          <a:xfrm rot="-5400000">
            <a:off x="440391" y="4774203"/>
            <a:ext cx="65883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0.25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28" name="Google Shape;728;p78"/>
          <p:cNvSpPr txBox="1"/>
          <p:nvPr/>
        </p:nvSpPr>
        <p:spPr>
          <a:xfrm>
            <a:off x="4410869" y="4514056"/>
            <a:ext cx="8544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Close-up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nuclear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/>
          </a:p>
        </p:txBody>
      </p:sp>
      <p:sp>
        <p:nvSpPr>
          <p:cNvPr id="729" name="Google Shape;729;p78"/>
          <p:cNvSpPr txBox="1"/>
          <p:nvPr/>
        </p:nvSpPr>
        <p:spPr>
          <a:xfrm rot="-5400000">
            <a:off x="3076071" y="5385394"/>
            <a:ext cx="55944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30" name="Google Shape;730;p78"/>
          <p:cNvSpPr txBox="1"/>
          <p:nvPr/>
        </p:nvSpPr>
        <p:spPr>
          <a:xfrm>
            <a:off x="6723857" y="4593431"/>
            <a:ext cx="89607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Chromatin</a:t>
            </a:r>
            <a:endParaRPr/>
          </a:p>
        </p:txBody>
      </p:sp>
      <p:sp>
        <p:nvSpPr>
          <p:cNvPr id="731" name="Google Shape;731;p78"/>
          <p:cNvSpPr txBox="1"/>
          <p:nvPr/>
        </p:nvSpPr>
        <p:spPr>
          <a:xfrm>
            <a:off x="1181894" y="5745956"/>
            <a:ext cx="192039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Pore complexes (TEM)</a:t>
            </a:r>
            <a:endParaRPr/>
          </a:p>
        </p:txBody>
      </p:sp>
      <p:sp>
        <p:nvSpPr>
          <p:cNvPr id="732" name="Google Shape;732;p78"/>
          <p:cNvSpPr txBox="1"/>
          <p:nvPr/>
        </p:nvSpPr>
        <p:spPr>
          <a:xfrm>
            <a:off x="6095207" y="5812631"/>
            <a:ext cx="182101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 lamina (TEM)</a:t>
            </a:r>
            <a:endParaRPr/>
          </a:p>
        </p:txBody>
      </p:sp>
      <p:sp>
        <p:nvSpPr>
          <p:cNvPr id="733" name="Google Shape;733;p78"/>
          <p:cNvSpPr/>
          <p:nvPr/>
        </p:nvSpPr>
        <p:spPr>
          <a:xfrm>
            <a:off x="4178552" y="314335"/>
            <a:ext cx="210515" cy="258559"/>
          </a:xfrm>
          <a:custGeom>
            <a:rect b="b" l="l" r="r" t="t"/>
            <a:pathLst>
              <a:path extrusionOk="0" h="258559" w="210515">
                <a:moveTo>
                  <a:pt x="204165" y="6350"/>
                </a:moveTo>
                <a:lnTo>
                  <a:pt x="6350" y="252209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78"/>
          <p:cNvSpPr/>
          <p:nvPr/>
        </p:nvSpPr>
        <p:spPr>
          <a:xfrm>
            <a:off x="6980121" y="668270"/>
            <a:ext cx="484886" cy="467067"/>
          </a:xfrm>
          <a:custGeom>
            <a:rect b="b" l="l" r="r" t="t"/>
            <a:pathLst>
              <a:path extrusionOk="0" h="467067" w="484886">
                <a:moveTo>
                  <a:pt x="478535" y="6350"/>
                </a:moveTo>
                <a:lnTo>
                  <a:pt x="6350" y="460717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78"/>
          <p:cNvSpPr/>
          <p:nvPr/>
        </p:nvSpPr>
        <p:spPr>
          <a:xfrm>
            <a:off x="4553138" y="2061574"/>
            <a:ext cx="348043" cy="157645"/>
          </a:xfrm>
          <a:custGeom>
            <a:rect b="b" l="l" r="r" t="t"/>
            <a:pathLst>
              <a:path extrusionOk="0" h="157645" w="348043">
                <a:moveTo>
                  <a:pt x="6350" y="151295"/>
                </a:moveTo>
                <a:lnTo>
                  <a:pt x="341693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78"/>
          <p:cNvSpPr/>
          <p:nvPr/>
        </p:nvSpPr>
        <p:spPr>
          <a:xfrm>
            <a:off x="5277559" y="993085"/>
            <a:ext cx="519506" cy="435851"/>
          </a:xfrm>
          <a:custGeom>
            <a:rect b="b" l="l" r="r" t="t"/>
            <a:pathLst>
              <a:path extrusionOk="0" h="435851" w="519506">
                <a:moveTo>
                  <a:pt x="6350" y="6350"/>
                </a:moveTo>
                <a:lnTo>
                  <a:pt x="513156" y="42950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78"/>
          <p:cNvSpPr/>
          <p:nvPr/>
        </p:nvSpPr>
        <p:spPr>
          <a:xfrm>
            <a:off x="4584774" y="1862083"/>
            <a:ext cx="162064" cy="110223"/>
          </a:xfrm>
          <a:custGeom>
            <a:rect b="b" l="l" r="r" t="t"/>
            <a:pathLst>
              <a:path extrusionOk="0" h="110223" w="162064">
                <a:moveTo>
                  <a:pt x="6350" y="103873"/>
                </a:moveTo>
                <a:lnTo>
                  <a:pt x="155714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78"/>
          <p:cNvSpPr/>
          <p:nvPr/>
        </p:nvSpPr>
        <p:spPr>
          <a:xfrm>
            <a:off x="2472459" y="1905834"/>
            <a:ext cx="665962" cy="51587"/>
          </a:xfrm>
          <a:custGeom>
            <a:rect b="b" l="l" r="r" t="t"/>
            <a:pathLst>
              <a:path extrusionOk="0" h="51587" w="665962">
                <a:moveTo>
                  <a:pt x="659612" y="45237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78"/>
          <p:cNvSpPr/>
          <p:nvPr/>
        </p:nvSpPr>
        <p:spPr>
          <a:xfrm>
            <a:off x="4257762" y="2192676"/>
            <a:ext cx="741705" cy="292976"/>
          </a:xfrm>
          <a:custGeom>
            <a:rect b="b" l="l" r="r" t="t"/>
            <a:pathLst>
              <a:path extrusionOk="0" h="292976" w="741705">
                <a:moveTo>
                  <a:pt x="6350" y="286626"/>
                </a:moveTo>
                <a:lnTo>
                  <a:pt x="735355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78"/>
          <p:cNvSpPr/>
          <p:nvPr/>
        </p:nvSpPr>
        <p:spPr>
          <a:xfrm>
            <a:off x="2612159" y="2224109"/>
            <a:ext cx="522579" cy="242938"/>
          </a:xfrm>
          <a:custGeom>
            <a:rect b="b" l="l" r="r" t="t"/>
            <a:pathLst>
              <a:path extrusionOk="0" h="242938" w="522579">
                <a:moveTo>
                  <a:pt x="516229" y="236588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78"/>
          <p:cNvSpPr/>
          <p:nvPr/>
        </p:nvSpPr>
        <p:spPr>
          <a:xfrm>
            <a:off x="2193124" y="2082047"/>
            <a:ext cx="941590" cy="128574"/>
          </a:xfrm>
          <a:custGeom>
            <a:rect b="b" l="l" r="r" t="t"/>
            <a:pathLst>
              <a:path extrusionOk="0" h="128574" w="941590">
                <a:moveTo>
                  <a:pt x="935240" y="122224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78"/>
          <p:cNvSpPr/>
          <p:nvPr/>
        </p:nvSpPr>
        <p:spPr>
          <a:xfrm>
            <a:off x="4944375" y="1376879"/>
            <a:ext cx="432244" cy="280250"/>
          </a:xfrm>
          <a:custGeom>
            <a:rect b="b" l="l" r="r" t="t"/>
            <a:pathLst>
              <a:path extrusionOk="0" h="280250" w="432244">
                <a:moveTo>
                  <a:pt x="6350" y="6350"/>
                </a:moveTo>
                <a:lnTo>
                  <a:pt x="425894" y="2739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78"/>
          <p:cNvSpPr/>
          <p:nvPr/>
        </p:nvSpPr>
        <p:spPr>
          <a:xfrm>
            <a:off x="7387016" y="2502937"/>
            <a:ext cx="492251" cy="343827"/>
          </a:xfrm>
          <a:custGeom>
            <a:rect b="b" l="l" r="r" t="t"/>
            <a:pathLst>
              <a:path extrusionOk="0" h="343827" w="492251">
                <a:moveTo>
                  <a:pt x="6350" y="6350"/>
                </a:moveTo>
                <a:lnTo>
                  <a:pt x="485902" y="337477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78"/>
          <p:cNvSpPr/>
          <p:nvPr/>
        </p:nvSpPr>
        <p:spPr>
          <a:xfrm>
            <a:off x="3247718" y="3725643"/>
            <a:ext cx="278117" cy="697154"/>
          </a:xfrm>
          <a:custGeom>
            <a:rect b="b" l="l" r="r" t="t"/>
            <a:pathLst>
              <a:path extrusionOk="0" h="697154" w="278117">
                <a:moveTo>
                  <a:pt x="6350" y="6350"/>
                </a:moveTo>
                <a:lnTo>
                  <a:pt x="271767" y="69080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5" name="Google Shape;745;p78"/>
          <p:cNvGrpSpPr/>
          <p:nvPr/>
        </p:nvGrpSpPr>
        <p:grpSpPr>
          <a:xfrm>
            <a:off x="3527639" y="3509146"/>
            <a:ext cx="496366" cy="469023"/>
            <a:chOff x="1328953" y="3192437"/>
            <a:chExt cx="496366" cy="469023"/>
          </a:xfrm>
        </p:grpSpPr>
        <p:sp>
          <p:nvSpPr>
            <p:cNvPr id="746" name="Google Shape;746;p78"/>
            <p:cNvSpPr/>
            <p:nvPr/>
          </p:nvSpPr>
          <p:spPr>
            <a:xfrm>
              <a:off x="1516989" y="3192437"/>
              <a:ext cx="65900" cy="358419"/>
            </a:xfrm>
            <a:custGeom>
              <a:rect b="b" l="l" r="r" t="t"/>
              <a:pathLst>
                <a:path extrusionOk="0" h="358419" w="65900">
                  <a:moveTo>
                    <a:pt x="6350" y="6350"/>
                  </a:moveTo>
                  <a:lnTo>
                    <a:pt x="59550" y="352069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78"/>
            <p:cNvSpPr/>
            <p:nvPr/>
          </p:nvSpPr>
          <p:spPr>
            <a:xfrm>
              <a:off x="1328953" y="3543973"/>
              <a:ext cx="496366" cy="117487"/>
            </a:xfrm>
            <a:custGeom>
              <a:rect b="b" l="l" r="r" t="t"/>
              <a:pathLst>
                <a:path extrusionOk="0" h="117487" w="496366">
                  <a:moveTo>
                    <a:pt x="490016" y="111137"/>
                  </a:moveTo>
                  <a:cubicBezTo>
                    <a:pt x="490016" y="111137"/>
                    <a:pt x="484949" y="48272"/>
                    <a:pt x="448106" y="48272"/>
                  </a:cubicBezTo>
                  <a:cubicBezTo>
                    <a:pt x="411454" y="48272"/>
                    <a:pt x="326770" y="48272"/>
                    <a:pt x="297954" y="48272"/>
                  </a:cubicBezTo>
                  <a:cubicBezTo>
                    <a:pt x="269151" y="48272"/>
                    <a:pt x="248208" y="6350"/>
                    <a:pt x="248208" y="6350"/>
                  </a:cubicBezTo>
                  <a:cubicBezTo>
                    <a:pt x="248208" y="6350"/>
                    <a:pt x="227253" y="48272"/>
                    <a:pt x="198424" y="48272"/>
                  </a:cubicBezTo>
                  <a:cubicBezTo>
                    <a:pt x="169633" y="48272"/>
                    <a:pt x="84937" y="48272"/>
                    <a:pt x="48272" y="48272"/>
                  </a:cubicBezTo>
                  <a:cubicBezTo>
                    <a:pt x="11607" y="48272"/>
                    <a:pt x="6350" y="111137"/>
                    <a:pt x="6350" y="111137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78"/>
          <p:cNvSpPr/>
          <p:nvPr/>
        </p:nvSpPr>
        <p:spPr>
          <a:xfrm>
            <a:off x="4178568" y="314351"/>
            <a:ext cx="210515" cy="258559"/>
          </a:xfrm>
          <a:custGeom>
            <a:rect b="b" l="l" r="r" t="t"/>
            <a:pathLst>
              <a:path extrusionOk="0" h="258559" w="210515">
                <a:moveTo>
                  <a:pt x="204165" y="6350"/>
                </a:moveTo>
                <a:lnTo>
                  <a:pt x="6350" y="25220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78"/>
          <p:cNvSpPr/>
          <p:nvPr/>
        </p:nvSpPr>
        <p:spPr>
          <a:xfrm>
            <a:off x="6980137" y="668286"/>
            <a:ext cx="484886" cy="467067"/>
          </a:xfrm>
          <a:custGeom>
            <a:rect b="b" l="l" r="r" t="t"/>
            <a:pathLst>
              <a:path extrusionOk="0" h="467067" w="484886">
                <a:moveTo>
                  <a:pt x="478535" y="6350"/>
                </a:moveTo>
                <a:lnTo>
                  <a:pt x="6350" y="46071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78"/>
          <p:cNvSpPr/>
          <p:nvPr/>
        </p:nvSpPr>
        <p:spPr>
          <a:xfrm>
            <a:off x="5277575" y="993101"/>
            <a:ext cx="519506" cy="435851"/>
          </a:xfrm>
          <a:custGeom>
            <a:rect b="b" l="l" r="r" t="t"/>
            <a:pathLst>
              <a:path extrusionOk="0" h="435851" w="519506">
                <a:moveTo>
                  <a:pt x="6350" y="6350"/>
                </a:moveTo>
                <a:lnTo>
                  <a:pt x="513156" y="42950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78"/>
          <p:cNvSpPr/>
          <p:nvPr/>
        </p:nvSpPr>
        <p:spPr>
          <a:xfrm>
            <a:off x="2472475" y="1905850"/>
            <a:ext cx="665962" cy="51587"/>
          </a:xfrm>
          <a:custGeom>
            <a:rect b="b" l="l" r="r" t="t"/>
            <a:pathLst>
              <a:path extrusionOk="0" h="51587" w="665962">
                <a:moveTo>
                  <a:pt x="659612" y="45237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78"/>
          <p:cNvSpPr/>
          <p:nvPr/>
        </p:nvSpPr>
        <p:spPr>
          <a:xfrm>
            <a:off x="2612175" y="2224125"/>
            <a:ext cx="522579" cy="242938"/>
          </a:xfrm>
          <a:custGeom>
            <a:rect b="b" l="l" r="r" t="t"/>
            <a:pathLst>
              <a:path extrusionOk="0" h="242938" w="522579">
                <a:moveTo>
                  <a:pt x="516229" y="236588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78"/>
          <p:cNvSpPr/>
          <p:nvPr/>
        </p:nvSpPr>
        <p:spPr>
          <a:xfrm>
            <a:off x="2193140" y="2082063"/>
            <a:ext cx="941590" cy="128574"/>
          </a:xfrm>
          <a:custGeom>
            <a:rect b="b" l="l" r="r" t="t"/>
            <a:pathLst>
              <a:path extrusionOk="0" h="128574" w="941590">
                <a:moveTo>
                  <a:pt x="935240" y="12222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78"/>
          <p:cNvSpPr/>
          <p:nvPr/>
        </p:nvSpPr>
        <p:spPr>
          <a:xfrm>
            <a:off x="4944391" y="1376895"/>
            <a:ext cx="432244" cy="280250"/>
          </a:xfrm>
          <a:custGeom>
            <a:rect b="b" l="l" r="r" t="t"/>
            <a:pathLst>
              <a:path extrusionOk="0" h="280250" w="432244">
                <a:moveTo>
                  <a:pt x="6350" y="6350"/>
                </a:moveTo>
                <a:lnTo>
                  <a:pt x="425894" y="2739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78"/>
          <p:cNvSpPr/>
          <p:nvPr/>
        </p:nvSpPr>
        <p:spPr>
          <a:xfrm>
            <a:off x="7387032" y="2502953"/>
            <a:ext cx="492251" cy="343827"/>
          </a:xfrm>
          <a:custGeom>
            <a:rect b="b" l="l" r="r" t="t"/>
            <a:pathLst>
              <a:path extrusionOk="0" h="343827" w="492251">
                <a:moveTo>
                  <a:pt x="6350" y="6350"/>
                </a:moveTo>
                <a:lnTo>
                  <a:pt x="485902" y="33747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78"/>
          <p:cNvSpPr/>
          <p:nvPr/>
        </p:nvSpPr>
        <p:spPr>
          <a:xfrm>
            <a:off x="3247734" y="3725659"/>
            <a:ext cx="278117" cy="697154"/>
          </a:xfrm>
          <a:custGeom>
            <a:rect b="b" l="l" r="r" t="t"/>
            <a:pathLst>
              <a:path extrusionOk="0" h="697154" w="278117">
                <a:moveTo>
                  <a:pt x="6350" y="6350"/>
                </a:moveTo>
                <a:lnTo>
                  <a:pt x="271767" y="69080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7" name="Google Shape;757;p78"/>
          <p:cNvGrpSpPr/>
          <p:nvPr/>
        </p:nvGrpSpPr>
        <p:grpSpPr>
          <a:xfrm>
            <a:off x="3527655" y="3509162"/>
            <a:ext cx="496366" cy="469023"/>
            <a:chOff x="1328953" y="3192437"/>
            <a:chExt cx="496366" cy="469023"/>
          </a:xfrm>
        </p:grpSpPr>
        <p:sp>
          <p:nvSpPr>
            <p:cNvPr id="758" name="Google Shape;758;p78"/>
            <p:cNvSpPr/>
            <p:nvPr/>
          </p:nvSpPr>
          <p:spPr>
            <a:xfrm>
              <a:off x="1516989" y="3192437"/>
              <a:ext cx="65900" cy="358419"/>
            </a:xfrm>
            <a:custGeom>
              <a:rect b="b" l="l" r="r" t="t"/>
              <a:pathLst>
                <a:path extrusionOk="0" h="358419" w="65900">
                  <a:moveTo>
                    <a:pt x="6350" y="6350"/>
                  </a:moveTo>
                  <a:lnTo>
                    <a:pt x="59550" y="352069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78"/>
            <p:cNvSpPr/>
            <p:nvPr/>
          </p:nvSpPr>
          <p:spPr>
            <a:xfrm>
              <a:off x="1328953" y="3543973"/>
              <a:ext cx="496366" cy="117487"/>
            </a:xfrm>
            <a:custGeom>
              <a:rect b="b" l="l" r="r" t="t"/>
              <a:pathLst>
                <a:path extrusionOk="0" h="117487" w="496366">
                  <a:moveTo>
                    <a:pt x="490016" y="111137"/>
                  </a:moveTo>
                  <a:cubicBezTo>
                    <a:pt x="490016" y="111137"/>
                    <a:pt x="484949" y="48272"/>
                    <a:pt x="448106" y="48272"/>
                  </a:cubicBezTo>
                  <a:cubicBezTo>
                    <a:pt x="411454" y="48272"/>
                    <a:pt x="326770" y="48272"/>
                    <a:pt x="297954" y="48272"/>
                  </a:cubicBezTo>
                  <a:cubicBezTo>
                    <a:pt x="269151" y="48272"/>
                    <a:pt x="248208" y="6350"/>
                    <a:pt x="248208" y="6350"/>
                  </a:cubicBezTo>
                  <a:cubicBezTo>
                    <a:pt x="248208" y="6350"/>
                    <a:pt x="227253" y="48272"/>
                    <a:pt x="198424" y="48272"/>
                  </a:cubicBezTo>
                  <a:cubicBezTo>
                    <a:pt x="169633" y="48272"/>
                    <a:pt x="84937" y="48272"/>
                    <a:pt x="48272" y="48272"/>
                  </a:cubicBezTo>
                  <a:cubicBezTo>
                    <a:pt x="11607" y="48272"/>
                    <a:pt x="6350" y="111137"/>
                    <a:pt x="6350" y="111137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78"/>
          <p:cNvSpPr/>
          <p:nvPr/>
        </p:nvSpPr>
        <p:spPr>
          <a:xfrm>
            <a:off x="4553154" y="2061590"/>
            <a:ext cx="348043" cy="157645"/>
          </a:xfrm>
          <a:custGeom>
            <a:rect b="b" l="l" r="r" t="t"/>
            <a:pathLst>
              <a:path extrusionOk="0" h="157645" w="348043">
                <a:moveTo>
                  <a:pt x="6350" y="151295"/>
                </a:moveTo>
                <a:lnTo>
                  <a:pt x="34169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78"/>
          <p:cNvSpPr/>
          <p:nvPr/>
        </p:nvSpPr>
        <p:spPr>
          <a:xfrm>
            <a:off x="4584790" y="1862099"/>
            <a:ext cx="162064" cy="110223"/>
          </a:xfrm>
          <a:custGeom>
            <a:rect b="b" l="l" r="r" t="t"/>
            <a:pathLst>
              <a:path extrusionOk="0" h="110223" w="162064">
                <a:moveTo>
                  <a:pt x="6350" y="103873"/>
                </a:moveTo>
                <a:lnTo>
                  <a:pt x="15571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78"/>
          <p:cNvSpPr/>
          <p:nvPr/>
        </p:nvSpPr>
        <p:spPr>
          <a:xfrm>
            <a:off x="4257778" y="2192692"/>
            <a:ext cx="741705" cy="292976"/>
          </a:xfrm>
          <a:custGeom>
            <a:rect b="b" l="l" r="r" t="t"/>
            <a:pathLst>
              <a:path extrusionOk="0" h="292976" w="741705">
                <a:moveTo>
                  <a:pt x="6350" y="286626"/>
                </a:moveTo>
                <a:lnTo>
                  <a:pt x="73535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3" name="Google Shape;763;p78"/>
          <p:cNvGrpSpPr/>
          <p:nvPr/>
        </p:nvGrpSpPr>
        <p:grpSpPr>
          <a:xfrm rot="-5400000">
            <a:off x="627463" y="4856963"/>
            <a:ext cx="531420" cy="75798"/>
            <a:chOff x="4597400" y="4654550"/>
            <a:chExt cx="333375" cy="133350"/>
          </a:xfrm>
        </p:grpSpPr>
        <p:sp>
          <p:nvSpPr>
            <p:cNvPr id="764" name="Google Shape;764;p78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65" name="Google Shape;765;p78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66" name="Google Shape;766;p78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767" name="Google Shape;767;p78"/>
          <p:cNvGrpSpPr/>
          <p:nvPr/>
        </p:nvGrpSpPr>
        <p:grpSpPr>
          <a:xfrm rot="-5400000">
            <a:off x="3240407" y="5449657"/>
            <a:ext cx="488086" cy="75798"/>
            <a:chOff x="4597400" y="4654550"/>
            <a:chExt cx="333375" cy="133350"/>
          </a:xfrm>
        </p:grpSpPr>
        <p:sp>
          <p:nvSpPr>
            <p:cNvPr id="768" name="Google Shape;768;p78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69" name="Google Shape;769;p78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70" name="Google Shape;770;p78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771" name="Google Shape;771;p78"/>
          <p:cNvGrpSpPr/>
          <p:nvPr/>
        </p:nvGrpSpPr>
        <p:grpSpPr>
          <a:xfrm>
            <a:off x="760937" y="508430"/>
            <a:ext cx="363013" cy="75798"/>
            <a:chOff x="4597400" y="4654550"/>
            <a:chExt cx="333375" cy="133350"/>
          </a:xfrm>
        </p:grpSpPr>
        <p:sp>
          <p:nvSpPr>
            <p:cNvPr id="772" name="Google Shape;772;p78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73" name="Google Shape;773;p78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774" name="Google Shape;774;p78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775" name="Google Shape;775;p78"/>
          <p:cNvSpPr/>
          <p:nvPr/>
        </p:nvSpPr>
        <p:spPr>
          <a:xfrm rot="-5400000">
            <a:off x="4230090" y="4550380"/>
            <a:ext cx="118872" cy="118872"/>
          </a:xfrm>
          <a:prstGeom prst="triangle">
            <a:avLst>
              <a:gd fmla="val 50000" name="adj"/>
            </a:avLst>
          </a:prstGeom>
          <a:solidFill>
            <a:srgbClr val="2676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6" name="Google Shape;776;p78"/>
          <p:cNvSpPr/>
          <p:nvPr/>
        </p:nvSpPr>
        <p:spPr>
          <a:xfrm rot="-5400000">
            <a:off x="5913635" y="5848159"/>
            <a:ext cx="118872" cy="118872"/>
          </a:xfrm>
          <a:prstGeom prst="triangle">
            <a:avLst>
              <a:gd fmla="val 50000" name="adj"/>
            </a:avLst>
          </a:prstGeom>
          <a:solidFill>
            <a:srgbClr val="2676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7" name="Google Shape;777;p78"/>
          <p:cNvSpPr/>
          <p:nvPr/>
        </p:nvSpPr>
        <p:spPr>
          <a:xfrm>
            <a:off x="6542288" y="4631347"/>
            <a:ext cx="118872" cy="118872"/>
          </a:xfrm>
          <a:prstGeom prst="triangle">
            <a:avLst>
              <a:gd fmla="val 50000" name="adj"/>
            </a:avLst>
          </a:prstGeom>
          <a:solidFill>
            <a:srgbClr val="2676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8" name="Google Shape;778;p78"/>
          <p:cNvSpPr/>
          <p:nvPr/>
        </p:nvSpPr>
        <p:spPr>
          <a:xfrm>
            <a:off x="982064" y="5783872"/>
            <a:ext cx="118872" cy="118872"/>
          </a:xfrm>
          <a:prstGeom prst="triangle">
            <a:avLst>
              <a:gd fmla="val 50000" name="adj"/>
            </a:avLst>
          </a:prstGeom>
          <a:solidFill>
            <a:srgbClr val="2676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9" name="Google Shape;779;p78"/>
          <p:cNvSpPr/>
          <p:nvPr/>
        </p:nvSpPr>
        <p:spPr>
          <a:xfrm>
            <a:off x="774895" y="3293080"/>
            <a:ext cx="118872" cy="118872"/>
          </a:xfrm>
          <a:prstGeom prst="triangle">
            <a:avLst>
              <a:gd fmla="val 50000" name="adj"/>
            </a:avLst>
          </a:prstGeom>
          <a:solidFill>
            <a:srgbClr val="2676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80" name="Google Shape;780;p78"/>
          <p:cNvSpPr txBox="1"/>
          <p:nvPr/>
        </p:nvSpPr>
        <p:spPr>
          <a:xfrm>
            <a:off x="4746839" y="0"/>
            <a:ext cx="43971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nucleus and its envelope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Pores, lined with a structure called a pore complex, regulate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entry and exi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of molecules from the nucleus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nuclear size of the envelope is lined by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nuclear lamina(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核纖層),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composed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proteins and maintains the shape of the nucleu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7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nucleus, DNA is organized into discrete units called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chromosome contains one DNA molecule associated with proteins,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chromatin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染色質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Chromatin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condenses to form discrete chromosomes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cell prepares to divide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nucleolus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核仁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located within the nucleus and is the site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ribosomal RNA (rRNA) synthe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8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Ribosomes: Protein Factories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8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complexes made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ribosomal RNA and protein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 carry out protein synthesis in two locations: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細胞質液(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ribosomes)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outside of the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endoplasmic reticulum or the nuclear envelope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bound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ribosomes)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8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82"/>
          <p:cNvPicPr preferRelativeResize="0"/>
          <p:nvPr/>
        </p:nvPicPr>
        <p:blipFill rotWithShape="1">
          <a:blip r:embed="rId3">
            <a:alphaModFix/>
          </a:blip>
          <a:srcRect b="3181" l="0" r="0" t="0"/>
          <a:stretch/>
        </p:blipFill>
        <p:spPr>
          <a:xfrm>
            <a:off x="298704" y="1109472"/>
            <a:ext cx="8546592" cy="4639056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8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82"/>
          <p:cNvSpPr txBox="1"/>
          <p:nvPr/>
        </p:nvSpPr>
        <p:spPr>
          <a:xfrm>
            <a:off x="321695" y="1248121"/>
            <a:ext cx="12439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/>
          </a:p>
        </p:txBody>
      </p:sp>
      <p:sp>
        <p:nvSpPr>
          <p:cNvPr id="807" name="Google Shape;807;p82"/>
          <p:cNvSpPr txBox="1"/>
          <p:nvPr/>
        </p:nvSpPr>
        <p:spPr>
          <a:xfrm>
            <a:off x="2052070" y="1584671"/>
            <a:ext cx="32060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endParaRPr/>
          </a:p>
        </p:txBody>
      </p:sp>
      <p:sp>
        <p:nvSpPr>
          <p:cNvPr id="808" name="Google Shape;808;p82"/>
          <p:cNvSpPr txBox="1"/>
          <p:nvPr/>
        </p:nvSpPr>
        <p:spPr>
          <a:xfrm>
            <a:off x="2471170" y="1110008"/>
            <a:ext cx="8592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0.25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809" name="Google Shape;809;p82"/>
          <p:cNvSpPr txBox="1"/>
          <p:nvPr/>
        </p:nvSpPr>
        <p:spPr>
          <a:xfrm>
            <a:off x="4949258" y="1110008"/>
            <a:ext cx="285975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ribosomes in cytosol</a:t>
            </a:r>
            <a:endParaRPr/>
          </a:p>
        </p:txBody>
      </p:sp>
      <p:sp>
        <p:nvSpPr>
          <p:cNvPr id="810" name="Google Shape;810;p82"/>
          <p:cNvSpPr txBox="1"/>
          <p:nvPr/>
        </p:nvSpPr>
        <p:spPr>
          <a:xfrm>
            <a:off x="4949258" y="1664046"/>
            <a:ext cx="307776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Endoplasmic reticulum (ER)</a:t>
            </a:r>
            <a:endParaRPr/>
          </a:p>
        </p:txBody>
      </p:sp>
      <p:sp>
        <p:nvSpPr>
          <p:cNvPr id="811" name="Google Shape;811;p82"/>
          <p:cNvSpPr txBox="1"/>
          <p:nvPr/>
        </p:nvSpPr>
        <p:spPr>
          <a:xfrm>
            <a:off x="4955608" y="2206971"/>
            <a:ext cx="137217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bound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82"/>
          <p:cNvSpPr txBox="1"/>
          <p:nvPr/>
        </p:nvSpPr>
        <p:spPr>
          <a:xfrm>
            <a:off x="2466408" y="3596034"/>
            <a:ext cx="187230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 showing 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ribosomes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82"/>
          <p:cNvSpPr txBox="1"/>
          <p:nvPr/>
        </p:nvSpPr>
        <p:spPr>
          <a:xfrm>
            <a:off x="5849370" y="4075459"/>
            <a:ext cx="83356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82"/>
          <p:cNvSpPr txBox="1"/>
          <p:nvPr/>
        </p:nvSpPr>
        <p:spPr>
          <a:xfrm>
            <a:off x="5862070" y="4721571"/>
            <a:ext cx="83356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82"/>
          <p:cNvSpPr txBox="1"/>
          <p:nvPr/>
        </p:nvSpPr>
        <p:spPr>
          <a:xfrm>
            <a:off x="4482533" y="5240684"/>
            <a:ext cx="123110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Diagram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ribosome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82"/>
          <p:cNvSpPr txBox="1"/>
          <p:nvPr/>
        </p:nvSpPr>
        <p:spPr>
          <a:xfrm>
            <a:off x="6881245" y="5142259"/>
            <a:ext cx="183383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model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 ribosome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p82"/>
          <p:cNvGrpSpPr/>
          <p:nvPr/>
        </p:nvGrpSpPr>
        <p:grpSpPr>
          <a:xfrm>
            <a:off x="4669752" y="1782431"/>
            <a:ext cx="260565" cy="349923"/>
            <a:chOff x="4003001" y="463219"/>
            <a:chExt cx="260565" cy="349923"/>
          </a:xfrm>
        </p:grpSpPr>
        <p:sp>
          <p:nvSpPr>
            <p:cNvPr id="818" name="Google Shape;818;p82"/>
            <p:cNvSpPr/>
            <p:nvPr/>
          </p:nvSpPr>
          <p:spPr>
            <a:xfrm>
              <a:off x="4080674" y="463219"/>
              <a:ext cx="182892" cy="287172"/>
            </a:xfrm>
            <a:custGeom>
              <a:rect b="b" l="l" r="r" t="t"/>
              <a:pathLst>
                <a:path extrusionOk="0" h="287172" w="182892">
                  <a:moveTo>
                    <a:pt x="176542" y="6350"/>
                  </a:moveTo>
                  <a:lnTo>
                    <a:pt x="6350" y="28082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82"/>
            <p:cNvSpPr/>
            <p:nvPr/>
          </p:nvSpPr>
          <p:spPr>
            <a:xfrm>
              <a:off x="4003001" y="674941"/>
              <a:ext cx="90373" cy="138201"/>
            </a:xfrm>
            <a:custGeom>
              <a:rect b="b" l="l" r="r" t="t"/>
              <a:pathLst>
                <a:path extrusionOk="0" h="138201" w="90373">
                  <a:moveTo>
                    <a:pt x="6350" y="131851"/>
                  </a:moveTo>
                  <a:lnTo>
                    <a:pt x="84023" y="131851"/>
                  </a:lnTo>
                  <a:lnTo>
                    <a:pt x="84023" y="6350"/>
                  </a:ln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82"/>
          <p:cNvSpPr/>
          <p:nvPr/>
        </p:nvSpPr>
        <p:spPr>
          <a:xfrm>
            <a:off x="666652" y="1486953"/>
            <a:ext cx="441690" cy="891311"/>
          </a:xfrm>
          <a:custGeom>
            <a:rect b="b" l="l" r="r" t="t"/>
            <a:pathLst>
              <a:path extrusionOk="0" h="891311" w="441690">
                <a:moveTo>
                  <a:pt x="163383" y="884961"/>
                </a:moveTo>
                <a:lnTo>
                  <a:pt x="6350" y="6350"/>
                </a:lnTo>
                <a:lnTo>
                  <a:pt x="435340" y="80280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82"/>
          <p:cNvSpPr/>
          <p:nvPr/>
        </p:nvSpPr>
        <p:spPr>
          <a:xfrm>
            <a:off x="2044078" y="1814943"/>
            <a:ext cx="94830" cy="259740"/>
          </a:xfrm>
          <a:custGeom>
            <a:rect b="b" l="l" r="r" t="t"/>
            <a:pathLst>
              <a:path extrusionOk="0" h="259740" w="94830">
                <a:moveTo>
                  <a:pt x="6350" y="253390"/>
                </a:moveTo>
                <a:lnTo>
                  <a:pt x="8848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82"/>
          <p:cNvSpPr/>
          <p:nvPr/>
        </p:nvSpPr>
        <p:spPr>
          <a:xfrm>
            <a:off x="2044078" y="1814943"/>
            <a:ext cx="94830" cy="259740"/>
          </a:xfrm>
          <a:custGeom>
            <a:rect b="b" l="l" r="r" t="t"/>
            <a:pathLst>
              <a:path extrusionOk="0" h="259740" w="94830">
                <a:moveTo>
                  <a:pt x="6350" y="253390"/>
                </a:moveTo>
                <a:lnTo>
                  <a:pt x="8848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82"/>
          <p:cNvSpPr/>
          <p:nvPr/>
        </p:nvSpPr>
        <p:spPr>
          <a:xfrm>
            <a:off x="4219017" y="2133142"/>
            <a:ext cx="709155" cy="601459"/>
          </a:xfrm>
          <a:custGeom>
            <a:rect b="b" l="l" r="r" t="t"/>
            <a:pathLst>
              <a:path extrusionOk="0" h="601459" w="709155">
                <a:moveTo>
                  <a:pt x="170980" y="6350"/>
                </a:moveTo>
                <a:lnTo>
                  <a:pt x="702805" y="209511"/>
                </a:lnTo>
                <a:lnTo>
                  <a:pt x="6350" y="595109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82"/>
          <p:cNvSpPr/>
          <p:nvPr/>
        </p:nvSpPr>
        <p:spPr>
          <a:xfrm>
            <a:off x="4526725" y="1317904"/>
            <a:ext cx="403593" cy="578650"/>
          </a:xfrm>
          <a:custGeom>
            <a:rect b="b" l="l" r="r" t="t"/>
            <a:pathLst>
              <a:path extrusionOk="0" h="578650" w="403593">
                <a:moveTo>
                  <a:pt x="32601" y="285026"/>
                </a:moveTo>
                <a:lnTo>
                  <a:pt x="397243" y="6350"/>
                </a:lnTo>
                <a:lnTo>
                  <a:pt x="6350" y="5723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82"/>
          <p:cNvSpPr/>
          <p:nvPr/>
        </p:nvSpPr>
        <p:spPr>
          <a:xfrm>
            <a:off x="5436693" y="4218634"/>
            <a:ext cx="408889" cy="305727"/>
          </a:xfrm>
          <a:custGeom>
            <a:rect b="b" l="l" r="r" t="t"/>
            <a:pathLst>
              <a:path extrusionOk="0" h="305727" w="408889">
                <a:moveTo>
                  <a:pt x="402539" y="6350"/>
                </a:moveTo>
                <a:lnTo>
                  <a:pt x="6350" y="29937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82"/>
          <p:cNvSpPr/>
          <p:nvPr/>
        </p:nvSpPr>
        <p:spPr>
          <a:xfrm>
            <a:off x="6521463" y="3646601"/>
            <a:ext cx="519861" cy="516483"/>
          </a:xfrm>
          <a:custGeom>
            <a:rect b="b" l="l" r="r" t="t"/>
            <a:pathLst>
              <a:path extrusionOk="0" h="516483" w="519861">
                <a:moveTo>
                  <a:pt x="513511" y="6350"/>
                </a:moveTo>
                <a:lnTo>
                  <a:pt x="6350" y="51013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82"/>
          <p:cNvSpPr/>
          <p:nvPr/>
        </p:nvSpPr>
        <p:spPr>
          <a:xfrm>
            <a:off x="5436693" y="4867058"/>
            <a:ext cx="400850" cy="141388"/>
          </a:xfrm>
          <a:custGeom>
            <a:rect b="b" l="l" r="r" t="t"/>
            <a:pathLst>
              <a:path extrusionOk="0" h="141388" w="400850">
                <a:moveTo>
                  <a:pt x="394499" y="6350"/>
                </a:moveTo>
                <a:lnTo>
                  <a:pt x="6350" y="13503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82"/>
          <p:cNvSpPr/>
          <p:nvPr/>
        </p:nvSpPr>
        <p:spPr>
          <a:xfrm>
            <a:off x="6507417" y="4505260"/>
            <a:ext cx="585241" cy="328333"/>
          </a:xfrm>
          <a:custGeom>
            <a:rect b="b" l="l" r="r" t="t"/>
            <a:pathLst>
              <a:path extrusionOk="0" h="328333" w="585241">
                <a:moveTo>
                  <a:pt x="578891" y="6350"/>
                </a:moveTo>
                <a:lnTo>
                  <a:pt x="6350" y="32198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82"/>
          <p:cNvSpPr/>
          <p:nvPr/>
        </p:nvSpPr>
        <p:spPr>
          <a:xfrm>
            <a:off x="4216652" y="2133158"/>
            <a:ext cx="709155" cy="601459"/>
          </a:xfrm>
          <a:custGeom>
            <a:rect b="b" l="l" r="r" t="t"/>
            <a:pathLst>
              <a:path extrusionOk="0" h="601459" w="709155">
                <a:moveTo>
                  <a:pt x="170980" y="6350"/>
                </a:moveTo>
                <a:lnTo>
                  <a:pt x="702805" y="209511"/>
                </a:lnTo>
                <a:lnTo>
                  <a:pt x="6350" y="59510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82"/>
          <p:cNvSpPr/>
          <p:nvPr/>
        </p:nvSpPr>
        <p:spPr>
          <a:xfrm>
            <a:off x="4524360" y="1317920"/>
            <a:ext cx="403593" cy="578650"/>
          </a:xfrm>
          <a:custGeom>
            <a:rect b="b" l="l" r="r" t="t"/>
            <a:pathLst>
              <a:path extrusionOk="0" h="578650" w="403593">
                <a:moveTo>
                  <a:pt x="32601" y="285026"/>
                </a:moveTo>
                <a:lnTo>
                  <a:pt x="397243" y="6350"/>
                </a:lnTo>
                <a:lnTo>
                  <a:pt x="6350" y="5723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82"/>
          <p:cNvSpPr/>
          <p:nvPr/>
        </p:nvSpPr>
        <p:spPr>
          <a:xfrm>
            <a:off x="6519098" y="3646617"/>
            <a:ext cx="519861" cy="516483"/>
          </a:xfrm>
          <a:custGeom>
            <a:rect b="b" l="l" r="r" t="t"/>
            <a:pathLst>
              <a:path extrusionOk="0" h="516483" w="519861">
                <a:moveTo>
                  <a:pt x="513511" y="6350"/>
                </a:moveTo>
                <a:lnTo>
                  <a:pt x="6350" y="51013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82"/>
          <p:cNvSpPr/>
          <p:nvPr/>
        </p:nvSpPr>
        <p:spPr>
          <a:xfrm>
            <a:off x="6505052" y="4505276"/>
            <a:ext cx="585241" cy="328333"/>
          </a:xfrm>
          <a:custGeom>
            <a:rect b="b" l="l" r="r" t="t"/>
            <a:pathLst>
              <a:path extrusionOk="0" h="328333" w="585241">
                <a:moveTo>
                  <a:pt x="578891" y="6350"/>
                </a:moveTo>
                <a:lnTo>
                  <a:pt x="6350" y="32198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3" name="Google Shape;833;p82"/>
          <p:cNvGrpSpPr/>
          <p:nvPr/>
        </p:nvGrpSpPr>
        <p:grpSpPr>
          <a:xfrm>
            <a:off x="2469727" y="1390708"/>
            <a:ext cx="840211" cy="90430"/>
            <a:chOff x="4597400" y="4654550"/>
            <a:chExt cx="333375" cy="133350"/>
          </a:xfrm>
        </p:grpSpPr>
        <p:sp>
          <p:nvSpPr>
            <p:cNvPr id="834" name="Google Shape;834;p82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35" name="Google Shape;835;p82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36" name="Google Shape;836;p82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837" name="Google Shape;837;p82"/>
          <p:cNvSpPr txBox="1"/>
          <p:nvPr/>
        </p:nvSpPr>
        <p:spPr>
          <a:xfrm>
            <a:off x="2971800" y="1524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83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7.4: The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endomembrane system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內膜系統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regulates protein traffic and performs metabolic functions in the cell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83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endomembrane system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Nuclear envelope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Endoplasmic reticulum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Golgi apparatus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Lysosomes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溶體</a:t>
            </a:r>
            <a:endParaRPr b="0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Vacuoles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液泡</a:t>
            </a:r>
            <a:endParaRPr b="0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components are either continuous or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connected via transfer by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vesicles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囊泡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8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84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Endoplasmic Reticulum: Biosynthetic Factory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8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endoplasmic reticulum (ER)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accounts for more than half of the total membrane in many eukaryotic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 membrane is continuous with the nuclear envelope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distinct regions of ER: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Smooth ER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lacks ribosomes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Rough ER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whose surface is studded with ribosomes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8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85"/>
          <p:cNvPicPr preferRelativeResize="0"/>
          <p:nvPr/>
        </p:nvPicPr>
        <p:blipFill rotWithShape="1">
          <a:blip r:embed="rId3">
            <a:alphaModFix/>
          </a:blip>
          <a:srcRect b="2989" l="0" r="0" t="0"/>
          <a:stretch/>
        </p:blipFill>
        <p:spPr>
          <a:xfrm>
            <a:off x="298704" y="957072"/>
            <a:ext cx="8546592" cy="4943856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8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85"/>
          <p:cNvSpPr txBox="1"/>
          <p:nvPr/>
        </p:nvSpPr>
        <p:spPr>
          <a:xfrm>
            <a:off x="319999" y="2410391"/>
            <a:ext cx="12439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 ER</a:t>
            </a:r>
            <a:endParaRPr/>
          </a:p>
        </p:txBody>
      </p:sp>
      <p:sp>
        <p:nvSpPr>
          <p:cNvPr id="859" name="Google Shape;859;p85"/>
          <p:cNvSpPr txBox="1"/>
          <p:nvPr/>
        </p:nvSpPr>
        <p:spPr>
          <a:xfrm>
            <a:off x="319999" y="2956491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Rough ER</a:t>
            </a:r>
            <a:endParaRPr/>
          </a:p>
        </p:txBody>
      </p:sp>
      <p:sp>
        <p:nvSpPr>
          <p:cNvPr id="860" name="Google Shape;860;p85"/>
          <p:cNvSpPr txBox="1"/>
          <p:nvPr/>
        </p:nvSpPr>
        <p:spPr>
          <a:xfrm>
            <a:off x="3345774" y="2866003"/>
            <a:ext cx="100027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85"/>
          <p:cNvSpPr txBox="1"/>
          <p:nvPr/>
        </p:nvSpPr>
        <p:spPr>
          <a:xfrm>
            <a:off x="8125737" y="3127941"/>
            <a:ext cx="7309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862" name="Google Shape;862;p85"/>
          <p:cNvSpPr txBox="1"/>
          <p:nvPr/>
        </p:nvSpPr>
        <p:spPr>
          <a:xfrm>
            <a:off x="4926924" y="3239066"/>
            <a:ext cx="12439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 ER</a:t>
            </a:r>
            <a:endParaRPr/>
          </a:p>
        </p:txBody>
      </p:sp>
      <p:sp>
        <p:nvSpPr>
          <p:cNvPr id="863" name="Google Shape;863;p85"/>
          <p:cNvSpPr txBox="1"/>
          <p:nvPr/>
        </p:nvSpPr>
        <p:spPr>
          <a:xfrm>
            <a:off x="6733499" y="3234303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Rough ER</a:t>
            </a:r>
            <a:endParaRPr/>
          </a:p>
        </p:txBody>
      </p:sp>
      <p:sp>
        <p:nvSpPr>
          <p:cNvPr id="864" name="Google Shape;864;p85"/>
          <p:cNvSpPr txBox="1"/>
          <p:nvPr/>
        </p:nvSpPr>
        <p:spPr>
          <a:xfrm>
            <a:off x="319999" y="4713853"/>
            <a:ext cx="106439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lumen</a:t>
            </a:r>
            <a:endParaRPr/>
          </a:p>
        </p:txBody>
      </p:sp>
      <p:sp>
        <p:nvSpPr>
          <p:cNvPr id="865" name="Google Shape;865;p85"/>
          <p:cNvSpPr txBox="1"/>
          <p:nvPr/>
        </p:nvSpPr>
        <p:spPr>
          <a:xfrm>
            <a:off x="505737" y="4999603"/>
            <a:ext cx="105157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Cisternae</a:t>
            </a:r>
            <a:endParaRPr/>
          </a:p>
        </p:txBody>
      </p:sp>
      <p:sp>
        <p:nvSpPr>
          <p:cNvPr id="866" name="Google Shape;866;p85"/>
          <p:cNvSpPr txBox="1"/>
          <p:nvPr/>
        </p:nvSpPr>
        <p:spPr>
          <a:xfrm>
            <a:off x="1018499" y="5309166"/>
            <a:ext cx="12439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/>
          </a:p>
        </p:txBody>
      </p:sp>
      <p:sp>
        <p:nvSpPr>
          <p:cNvPr id="867" name="Google Shape;867;p85"/>
          <p:cNvSpPr txBox="1"/>
          <p:nvPr/>
        </p:nvSpPr>
        <p:spPr>
          <a:xfrm>
            <a:off x="1155024" y="5613966"/>
            <a:ext cx="189802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vesicle</a:t>
            </a:r>
            <a:endParaRPr/>
          </a:p>
        </p:txBody>
      </p:sp>
      <p:sp>
        <p:nvSpPr>
          <p:cNvPr id="868" name="Google Shape;868;p85"/>
          <p:cNvSpPr txBox="1"/>
          <p:nvPr/>
        </p:nvSpPr>
        <p:spPr>
          <a:xfrm>
            <a:off x="3545799" y="5236141"/>
            <a:ext cx="129529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Transitional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85"/>
          <p:cNvSpPr/>
          <p:nvPr/>
        </p:nvSpPr>
        <p:spPr>
          <a:xfrm>
            <a:off x="3588148" y="3363619"/>
            <a:ext cx="25400" cy="722807"/>
          </a:xfrm>
          <a:custGeom>
            <a:rect b="b" l="l" r="r" t="t"/>
            <a:pathLst>
              <a:path extrusionOk="0" h="722807" w="25400">
                <a:moveTo>
                  <a:pt x="6350" y="6350"/>
                </a:moveTo>
                <a:lnTo>
                  <a:pt x="6350" y="71645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85"/>
          <p:cNvSpPr/>
          <p:nvPr/>
        </p:nvSpPr>
        <p:spPr>
          <a:xfrm>
            <a:off x="3536192" y="4877586"/>
            <a:ext cx="255968" cy="353796"/>
          </a:xfrm>
          <a:custGeom>
            <a:rect b="b" l="l" r="r" t="t"/>
            <a:pathLst>
              <a:path extrusionOk="0" h="353796" w="255968">
                <a:moveTo>
                  <a:pt x="6350" y="6350"/>
                </a:moveTo>
                <a:lnTo>
                  <a:pt x="249618" y="34744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85"/>
          <p:cNvSpPr/>
          <p:nvPr/>
        </p:nvSpPr>
        <p:spPr>
          <a:xfrm>
            <a:off x="1394032" y="2668841"/>
            <a:ext cx="272186" cy="581202"/>
          </a:xfrm>
          <a:custGeom>
            <a:rect b="b" l="l" r="r" t="t"/>
            <a:pathLst>
              <a:path extrusionOk="0" h="581202" w="272186">
                <a:moveTo>
                  <a:pt x="6350" y="6350"/>
                </a:moveTo>
                <a:lnTo>
                  <a:pt x="265836" y="57485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85"/>
          <p:cNvSpPr/>
          <p:nvPr/>
        </p:nvSpPr>
        <p:spPr>
          <a:xfrm>
            <a:off x="1069143" y="3210127"/>
            <a:ext cx="840510" cy="935672"/>
          </a:xfrm>
          <a:custGeom>
            <a:rect b="b" l="l" r="r" t="t"/>
            <a:pathLst>
              <a:path extrusionOk="0" h="935672" w="840510">
                <a:moveTo>
                  <a:pt x="6350" y="6350"/>
                </a:moveTo>
                <a:lnTo>
                  <a:pt x="834160" y="92932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85"/>
          <p:cNvSpPr/>
          <p:nvPr/>
        </p:nvSpPr>
        <p:spPr>
          <a:xfrm>
            <a:off x="1405348" y="4741645"/>
            <a:ext cx="593344" cy="139331"/>
          </a:xfrm>
          <a:custGeom>
            <a:rect b="b" l="l" r="r" t="t"/>
            <a:pathLst>
              <a:path extrusionOk="0" h="139331" w="593344">
                <a:moveTo>
                  <a:pt x="6350" y="132981"/>
                </a:moveTo>
                <a:lnTo>
                  <a:pt x="58699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85"/>
          <p:cNvSpPr/>
          <p:nvPr/>
        </p:nvSpPr>
        <p:spPr>
          <a:xfrm>
            <a:off x="1587110" y="4778767"/>
            <a:ext cx="639178" cy="361492"/>
          </a:xfrm>
          <a:custGeom>
            <a:rect b="b" l="l" r="r" t="t"/>
            <a:pathLst>
              <a:path extrusionOk="0" h="361492" w="639178">
                <a:moveTo>
                  <a:pt x="588302" y="6350"/>
                </a:moveTo>
                <a:lnTo>
                  <a:pt x="6350" y="355142"/>
                </a:lnTo>
                <a:lnTo>
                  <a:pt x="632828" y="26361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5" name="Google Shape;875;p85"/>
          <p:cNvGrpSpPr/>
          <p:nvPr/>
        </p:nvGrpSpPr>
        <p:grpSpPr>
          <a:xfrm>
            <a:off x="2158420" y="5090463"/>
            <a:ext cx="278142" cy="246939"/>
            <a:chOff x="1087653" y="2417914"/>
            <a:chExt cx="278142" cy="246939"/>
          </a:xfrm>
        </p:grpSpPr>
        <p:sp>
          <p:nvSpPr>
            <p:cNvPr id="876" name="Google Shape;876;p85"/>
            <p:cNvSpPr/>
            <p:nvPr/>
          </p:nvSpPr>
          <p:spPr>
            <a:xfrm>
              <a:off x="1087653" y="2417914"/>
              <a:ext cx="278142" cy="246938"/>
            </a:xfrm>
            <a:custGeom>
              <a:rect b="b" l="l" r="r" t="t"/>
              <a:pathLst>
                <a:path extrusionOk="0" h="246938" w="278142">
                  <a:moveTo>
                    <a:pt x="6350" y="240588"/>
                  </a:moveTo>
                  <a:lnTo>
                    <a:pt x="271792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85"/>
            <p:cNvSpPr/>
            <p:nvPr/>
          </p:nvSpPr>
          <p:spPr>
            <a:xfrm>
              <a:off x="1087653" y="2492108"/>
              <a:ext cx="92608" cy="172745"/>
            </a:xfrm>
            <a:custGeom>
              <a:rect b="b" l="l" r="r" t="t"/>
              <a:pathLst>
                <a:path extrusionOk="0" h="172745" w="92608">
                  <a:moveTo>
                    <a:pt x="6350" y="166395"/>
                  </a:moveTo>
                  <a:lnTo>
                    <a:pt x="86258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8" name="Google Shape;878;p85"/>
          <p:cNvSpPr/>
          <p:nvPr/>
        </p:nvSpPr>
        <p:spPr>
          <a:xfrm>
            <a:off x="5534715" y="3467721"/>
            <a:ext cx="368922" cy="721702"/>
          </a:xfrm>
          <a:custGeom>
            <a:rect b="b" l="l" r="r" t="t"/>
            <a:pathLst>
              <a:path extrusionOk="0" h="721702" w="368922">
                <a:moveTo>
                  <a:pt x="362572" y="715352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85"/>
          <p:cNvSpPr/>
          <p:nvPr/>
        </p:nvSpPr>
        <p:spPr>
          <a:xfrm>
            <a:off x="7505018" y="3495293"/>
            <a:ext cx="464007" cy="587654"/>
          </a:xfrm>
          <a:custGeom>
            <a:rect b="b" l="l" r="r" t="t"/>
            <a:pathLst>
              <a:path extrusionOk="0" h="587654" w="464007">
                <a:moveTo>
                  <a:pt x="457656" y="581304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85"/>
          <p:cNvSpPr/>
          <p:nvPr/>
        </p:nvSpPr>
        <p:spPr>
          <a:xfrm>
            <a:off x="2978878" y="5476315"/>
            <a:ext cx="123126" cy="156705"/>
          </a:xfrm>
          <a:custGeom>
            <a:rect b="b" l="l" r="r" t="t"/>
            <a:pathLst>
              <a:path extrusionOk="0" h="156705" w="123126">
                <a:moveTo>
                  <a:pt x="6350" y="150355"/>
                </a:moveTo>
                <a:lnTo>
                  <a:pt x="116776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85"/>
          <p:cNvSpPr/>
          <p:nvPr/>
        </p:nvSpPr>
        <p:spPr>
          <a:xfrm>
            <a:off x="5537112" y="3467737"/>
            <a:ext cx="368922" cy="721702"/>
          </a:xfrm>
          <a:custGeom>
            <a:rect b="b" l="l" r="r" t="t"/>
            <a:pathLst>
              <a:path extrusionOk="0" h="721702" w="368922">
                <a:moveTo>
                  <a:pt x="362572" y="71535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85"/>
          <p:cNvSpPr/>
          <p:nvPr/>
        </p:nvSpPr>
        <p:spPr>
          <a:xfrm>
            <a:off x="7507415" y="3495309"/>
            <a:ext cx="464007" cy="587654"/>
          </a:xfrm>
          <a:custGeom>
            <a:rect b="b" l="l" r="r" t="t"/>
            <a:pathLst>
              <a:path extrusionOk="0" h="587654" w="464007">
                <a:moveTo>
                  <a:pt x="457656" y="58130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3" name="Google Shape;883;p85"/>
          <p:cNvGrpSpPr/>
          <p:nvPr/>
        </p:nvGrpSpPr>
        <p:grpSpPr>
          <a:xfrm>
            <a:off x="8443913" y="3423850"/>
            <a:ext cx="355490" cy="83731"/>
            <a:chOff x="4597400" y="4654550"/>
            <a:chExt cx="333375" cy="133350"/>
          </a:xfrm>
        </p:grpSpPr>
        <p:sp>
          <p:nvSpPr>
            <p:cNvPr id="884" name="Google Shape;884;p85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85" name="Google Shape;885;p85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86" name="Google Shape;886;p85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887" name="Google Shape;887;p85"/>
          <p:cNvSpPr txBox="1"/>
          <p:nvPr/>
        </p:nvSpPr>
        <p:spPr>
          <a:xfrm>
            <a:off x="1822322" y="281219"/>
            <a:ext cx="55953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Endoplasmic reticulum (ER)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8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of Smooth 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8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smooth ER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Synthesizes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Metabolizes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carbohydrates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Detoxifies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drugs and poisons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Stores calcium ions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8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of Rough 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8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rough ER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bound ribosomes, which secrete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glycoproteins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糖蛋白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一種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含有寡糖鏈的蛋白質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，兩者之間以共價鍵相連(proteins covalently bonded to carbohydrates)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Distributes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transport vesicles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secretory proteins surrounded by membranes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membrane factory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cell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8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2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7.1: Biologists use microscopes and the tools of biochemistry to study cells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are usually too small to be seen by the naked eye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8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Golgi Apparatus: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Shipping and </a:t>
            </a:r>
            <a:b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Receiving Center</a:t>
            </a:r>
            <a:endParaRPr b="1" i="0" sz="3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8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Golgi apparatus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 flattened membranous sacs called cisternae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Golgi apparatus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Modifies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products of the ER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Manufactures certain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macromolecules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Sorts and packages materials into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transport vesicles</a:t>
            </a:r>
            <a:endParaRPr b="0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8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92.168.4.30\conversion\IRDVD\JPG Creation\Campbell_Bio_11e\Output\Chapter 06\JPEG FILES\Unlabeled\06_12_GolgiApparatus-U.jpg" id="913" name="Google Shape;913;p89"/>
          <p:cNvPicPr preferRelativeResize="0"/>
          <p:nvPr/>
        </p:nvPicPr>
        <p:blipFill rotWithShape="1">
          <a:blip r:embed="rId3">
            <a:alphaModFix/>
          </a:blip>
          <a:srcRect b="2482" l="0" r="0" t="0"/>
          <a:stretch/>
        </p:blipFill>
        <p:spPr>
          <a:xfrm>
            <a:off x="298450" y="435770"/>
            <a:ext cx="8547100" cy="5986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8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89"/>
          <p:cNvSpPr txBox="1"/>
          <p:nvPr/>
        </p:nvSpPr>
        <p:spPr>
          <a:xfrm>
            <a:off x="1549406" y="891388"/>
            <a:ext cx="110286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Golgi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apparatus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89"/>
          <p:cNvSpPr txBox="1"/>
          <p:nvPr/>
        </p:nvSpPr>
        <p:spPr>
          <a:xfrm>
            <a:off x="328618" y="1999463"/>
            <a:ext cx="21287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cis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face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(“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receiving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side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Golgi apparatus)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89"/>
          <p:cNvSpPr txBox="1"/>
          <p:nvPr/>
        </p:nvSpPr>
        <p:spPr>
          <a:xfrm>
            <a:off x="8093081" y="2188376"/>
            <a:ext cx="7309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918" name="Google Shape;918;p89"/>
          <p:cNvSpPr txBox="1"/>
          <p:nvPr/>
        </p:nvSpPr>
        <p:spPr>
          <a:xfrm>
            <a:off x="3606806" y="2459838"/>
            <a:ext cx="105157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Cisternae</a:t>
            </a:r>
            <a:endParaRPr/>
          </a:p>
        </p:txBody>
      </p:sp>
      <p:sp>
        <p:nvSpPr>
          <p:cNvPr id="919" name="Google Shape;919;p89"/>
          <p:cNvSpPr txBox="1"/>
          <p:nvPr/>
        </p:nvSpPr>
        <p:spPr>
          <a:xfrm>
            <a:off x="2489206" y="5620551"/>
            <a:ext cx="207749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ran</a:t>
            </a: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face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(“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shipping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side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Golgi apparatus)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89"/>
          <p:cNvSpPr txBox="1"/>
          <p:nvPr/>
        </p:nvSpPr>
        <p:spPr>
          <a:xfrm>
            <a:off x="6245231" y="5834863"/>
            <a:ext cx="259045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 of Golgi apparatus</a:t>
            </a:r>
            <a:endParaRPr/>
          </a:p>
        </p:txBody>
      </p:sp>
      <p:sp>
        <p:nvSpPr>
          <p:cNvPr id="921" name="Google Shape;921;p89"/>
          <p:cNvSpPr/>
          <p:nvPr/>
        </p:nvSpPr>
        <p:spPr>
          <a:xfrm>
            <a:off x="3736680" y="2707521"/>
            <a:ext cx="423900" cy="419112"/>
          </a:xfrm>
          <a:custGeom>
            <a:rect b="b" l="l" r="r" t="t"/>
            <a:pathLst>
              <a:path extrusionOk="0" h="419112" w="423900">
                <a:moveTo>
                  <a:pt x="6350" y="300672"/>
                </a:moveTo>
                <a:lnTo>
                  <a:pt x="417550" y="6350"/>
                </a:lnTo>
                <a:lnTo>
                  <a:pt x="242989" y="41276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89"/>
          <p:cNvSpPr/>
          <p:nvPr/>
        </p:nvSpPr>
        <p:spPr>
          <a:xfrm>
            <a:off x="3075874" y="4315823"/>
            <a:ext cx="274967" cy="1286179"/>
          </a:xfrm>
          <a:custGeom>
            <a:rect b="b" l="l" r="r" t="t"/>
            <a:pathLst>
              <a:path extrusionOk="0" h="1286179" w="274967">
                <a:moveTo>
                  <a:pt x="268617" y="6350"/>
                </a:moveTo>
                <a:lnTo>
                  <a:pt x="6350" y="127982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89"/>
          <p:cNvSpPr/>
          <p:nvPr/>
        </p:nvSpPr>
        <p:spPr>
          <a:xfrm>
            <a:off x="2656355" y="1291218"/>
            <a:ext cx="1028420" cy="284822"/>
          </a:xfrm>
          <a:custGeom>
            <a:rect b="b" l="l" r="r" t="t"/>
            <a:pathLst>
              <a:path extrusionOk="0" h="284822" w="1028420">
                <a:moveTo>
                  <a:pt x="1022070" y="27847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89"/>
          <p:cNvSpPr/>
          <p:nvPr/>
        </p:nvSpPr>
        <p:spPr>
          <a:xfrm>
            <a:off x="2656355" y="1291218"/>
            <a:ext cx="1028420" cy="284822"/>
          </a:xfrm>
          <a:custGeom>
            <a:rect b="b" l="l" r="r" t="t"/>
            <a:pathLst>
              <a:path extrusionOk="0" h="284822" w="1028420">
                <a:moveTo>
                  <a:pt x="1022070" y="27847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89"/>
          <p:cNvSpPr/>
          <p:nvPr/>
        </p:nvSpPr>
        <p:spPr>
          <a:xfrm>
            <a:off x="1961528" y="2793373"/>
            <a:ext cx="288160" cy="588581"/>
          </a:xfrm>
          <a:custGeom>
            <a:rect b="b" l="l" r="r" t="t"/>
            <a:pathLst>
              <a:path extrusionOk="0" h="588581" w="288160">
                <a:moveTo>
                  <a:pt x="6350" y="6350"/>
                </a:moveTo>
                <a:lnTo>
                  <a:pt x="281810" y="5822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89"/>
          <p:cNvGrpSpPr/>
          <p:nvPr/>
        </p:nvGrpSpPr>
        <p:grpSpPr>
          <a:xfrm>
            <a:off x="8090263" y="2424113"/>
            <a:ext cx="715602" cy="104777"/>
            <a:chOff x="4597400" y="4654550"/>
            <a:chExt cx="333375" cy="133350"/>
          </a:xfrm>
        </p:grpSpPr>
        <p:sp>
          <p:nvSpPr>
            <p:cNvPr id="927" name="Google Shape;927;p89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28" name="Google Shape;928;p89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29" name="Google Shape;929;p89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30" name="Google Shape;930;p89"/>
          <p:cNvSpPr txBox="1"/>
          <p:nvPr/>
        </p:nvSpPr>
        <p:spPr>
          <a:xfrm>
            <a:off x="2457406" y="76200"/>
            <a:ext cx="42481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Golgi apparatus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Lysosomes: Digestive Compartments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9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lysosome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membranous sac of hydrolytic水解性的enzymes that can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digest macromolecules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Lysosomal enzymes work best in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environment inside the lysosome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Hydrolytic enzymes and lysosomal membranes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made by rough 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transferred to the Golgi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apparatus for further processing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9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9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types of cell can engulf another cell by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phagocytosis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胞噬作用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this forms a food vacuole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lysosome fuses with the food vacuole and digests the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Lysosomes also use enzymes to recycle the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cell’s own organelles and macromolecules,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process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autophagy自噬作用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9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92"/>
          <p:cNvPicPr preferRelativeResize="0"/>
          <p:nvPr/>
        </p:nvPicPr>
        <p:blipFill rotWithShape="1">
          <a:blip r:embed="rId3">
            <a:alphaModFix/>
          </a:blip>
          <a:srcRect b="3160" l="0" r="0" t="0"/>
          <a:stretch/>
        </p:blipFill>
        <p:spPr>
          <a:xfrm>
            <a:off x="298704" y="1094232"/>
            <a:ext cx="8546592" cy="4669536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9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92"/>
          <p:cNvSpPr txBox="1"/>
          <p:nvPr/>
        </p:nvSpPr>
        <p:spPr>
          <a:xfrm>
            <a:off x="2936084" y="1328741"/>
            <a:ext cx="69570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951" name="Google Shape;951;p92"/>
          <p:cNvSpPr txBox="1"/>
          <p:nvPr/>
        </p:nvSpPr>
        <p:spPr>
          <a:xfrm>
            <a:off x="4074321" y="1312866"/>
            <a:ext cx="41998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952" name="Google Shape;952;p92"/>
          <p:cNvSpPr txBox="1"/>
          <p:nvPr/>
        </p:nvSpPr>
        <p:spPr>
          <a:xfrm>
            <a:off x="4672809" y="1903416"/>
            <a:ext cx="124072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fragment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92"/>
          <p:cNvSpPr txBox="1"/>
          <p:nvPr/>
        </p:nvSpPr>
        <p:spPr>
          <a:xfrm>
            <a:off x="4672809" y="2527303"/>
            <a:ext cx="101630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Peroxisome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fragment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92"/>
          <p:cNvSpPr txBox="1"/>
          <p:nvPr/>
        </p:nvSpPr>
        <p:spPr>
          <a:xfrm>
            <a:off x="6201571" y="1103315"/>
            <a:ext cx="155946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 containing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damaged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organelles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92"/>
          <p:cNvSpPr txBox="1"/>
          <p:nvPr/>
        </p:nvSpPr>
        <p:spPr>
          <a:xfrm>
            <a:off x="8085934" y="1414466"/>
            <a:ext cx="41998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956" name="Google Shape;956;p92"/>
          <p:cNvSpPr txBox="1"/>
          <p:nvPr/>
        </p:nvSpPr>
        <p:spPr>
          <a:xfrm>
            <a:off x="664371" y="3414716"/>
            <a:ext cx="8781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Lysosome</a:t>
            </a:r>
            <a:endParaRPr/>
          </a:p>
        </p:txBody>
      </p:sp>
      <p:sp>
        <p:nvSpPr>
          <p:cNvPr id="957" name="Google Shape;957;p92"/>
          <p:cNvSpPr txBox="1"/>
          <p:nvPr/>
        </p:nvSpPr>
        <p:spPr>
          <a:xfrm>
            <a:off x="348459" y="3729041"/>
            <a:ext cx="79508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Digestive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92"/>
          <p:cNvSpPr txBox="1"/>
          <p:nvPr/>
        </p:nvSpPr>
        <p:spPr>
          <a:xfrm>
            <a:off x="564359" y="4378328"/>
            <a:ext cx="9073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92"/>
          <p:cNvSpPr txBox="1"/>
          <p:nvPr/>
        </p:nvSpPr>
        <p:spPr>
          <a:xfrm>
            <a:off x="1654983" y="4958560"/>
            <a:ext cx="66524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vacuole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92"/>
          <p:cNvSpPr txBox="1"/>
          <p:nvPr/>
        </p:nvSpPr>
        <p:spPr>
          <a:xfrm>
            <a:off x="334171" y="5526091"/>
            <a:ext cx="142987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Phagocytosis</a:t>
            </a:r>
            <a:endParaRPr/>
          </a:p>
        </p:txBody>
      </p:sp>
      <p:sp>
        <p:nvSpPr>
          <p:cNvPr id="961" name="Google Shape;961;p92"/>
          <p:cNvSpPr txBox="1"/>
          <p:nvPr/>
        </p:nvSpPr>
        <p:spPr>
          <a:xfrm>
            <a:off x="1647034" y="3810003"/>
            <a:ext cx="8781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Lysosome</a:t>
            </a:r>
            <a:endParaRPr/>
          </a:p>
        </p:txBody>
      </p:sp>
      <p:sp>
        <p:nvSpPr>
          <p:cNvPr id="962" name="Google Shape;962;p92"/>
          <p:cNvSpPr txBox="1"/>
          <p:nvPr/>
        </p:nvSpPr>
        <p:spPr>
          <a:xfrm>
            <a:off x="4691859" y="4313241"/>
            <a:ext cx="101630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Peroxisome</a:t>
            </a:r>
            <a:endParaRPr/>
          </a:p>
        </p:txBody>
      </p:sp>
      <p:sp>
        <p:nvSpPr>
          <p:cNvPr id="963" name="Google Shape;963;p92"/>
          <p:cNvSpPr txBox="1"/>
          <p:nvPr/>
        </p:nvSpPr>
        <p:spPr>
          <a:xfrm>
            <a:off x="3586959" y="4659316"/>
            <a:ext cx="81432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Digestion</a:t>
            </a:r>
            <a:endParaRPr/>
          </a:p>
        </p:txBody>
      </p:sp>
      <p:sp>
        <p:nvSpPr>
          <p:cNvPr id="964" name="Google Shape;964;p92"/>
          <p:cNvSpPr txBox="1"/>
          <p:nvPr/>
        </p:nvSpPr>
        <p:spPr>
          <a:xfrm>
            <a:off x="5736434" y="3944941"/>
            <a:ext cx="8781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Lysosome</a:t>
            </a:r>
            <a:endParaRPr/>
          </a:p>
        </p:txBody>
      </p:sp>
      <p:sp>
        <p:nvSpPr>
          <p:cNvPr id="965" name="Google Shape;965;p92"/>
          <p:cNvSpPr txBox="1"/>
          <p:nvPr/>
        </p:nvSpPr>
        <p:spPr>
          <a:xfrm>
            <a:off x="6388896" y="4956178"/>
            <a:ext cx="124072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966" name="Google Shape;966;p92"/>
          <p:cNvSpPr txBox="1"/>
          <p:nvPr/>
        </p:nvSpPr>
        <p:spPr>
          <a:xfrm>
            <a:off x="4634709" y="5526091"/>
            <a:ext cx="120359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Autophagy</a:t>
            </a:r>
            <a:endParaRPr/>
          </a:p>
        </p:txBody>
      </p:sp>
      <p:sp>
        <p:nvSpPr>
          <p:cNvPr id="967" name="Google Shape;967;p92"/>
          <p:cNvSpPr txBox="1"/>
          <p:nvPr/>
        </p:nvSpPr>
        <p:spPr>
          <a:xfrm>
            <a:off x="7938296" y="4975228"/>
            <a:ext cx="81432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Digestion</a:t>
            </a:r>
            <a:endParaRPr/>
          </a:p>
        </p:txBody>
      </p:sp>
      <p:sp>
        <p:nvSpPr>
          <p:cNvPr id="968" name="Google Shape;968;p92"/>
          <p:cNvSpPr txBox="1"/>
          <p:nvPr/>
        </p:nvSpPr>
        <p:spPr>
          <a:xfrm>
            <a:off x="6384611" y="5180966"/>
            <a:ext cx="60728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92"/>
          <p:cNvSpPr/>
          <p:nvPr/>
        </p:nvSpPr>
        <p:spPr>
          <a:xfrm>
            <a:off x="647279" y="2262619"/>
            <a:ext cx="1888568" cy="1166977"/>
          </a:xfrm>
          <a:custGeom>
            <a:rect b="b" l="l" r="r" t="t"/>
            <a:pathLst>
              <a:path extrusionOk="0" h="1166977" w="1888568">
                <a:moveTo>
                  <a:pt x="6350" y="6350"/>
                </a:moveTo>
                <a:lnTo>
                  <a:pt x="449315" y="1160627"/>
                </a:lnTo>
                <a:lnTo>
                  <a:pt x="1882218" y="87299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92"/>
          <p:cNvSpPr/>
          <p:nvPr/>
        </p:nvSpPr>
        <p:spPr>
          <a:xfrm>
            <a:off x="3201047" y="1534618"/>
            <a:ext cx="284911" cy="313143"/>
          </a:xfrm>
          <a:custGeom>
            <a:rect b="b" l="l" r="r" t="t"/>
            <a:pathLst>
              <a:path extrusionOk="0" h="313143" w="284911">
                <a:moveTo>
                  <a:pt x="6350" y="6350"/>
                </a:moveTo>
                <a:lnTo>
                  <a:pt x="278561" y="30679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92"/>
          <p:cNvSpPr/>
          <p:nvPr/>
        </p:nvSpPr>
        <p:spPr>
          <a:xfrm>
            <a:off x="653541" y="4770716"/>
            <a:ext cx="85501" cy="127355"/>
          </a:xfrm>
          <a:custGeom>
            <a:rect b="b" l="l" r="r" t="t"/>
            <a:pathLst>
              <a:path extrusionOk="0" h="127355" w="85501">
                <a:moveTo>
                  <a:pt x="79151" y="6350"/>
                </a:moveTo>
                <a:lnTo>
                  <a:pt x="6350" y="12100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92"/>
          <p:cNvSpPr/>
          <p:nvPr/>
        </p:nvSpPr>
        <p:spPr>
          <a:xfrm>
            <a:off x="1155585" y="3843527"/>
            <a:ext cx="223177" cy="224066"/>
          </a:xfrm>
          <a:custGeom>
            <a:rect b="b" l="l" r="r" t="t"/>
            <a:pathLst>
              <a:path extrusionOk="0" h="224066" w="223177">
                <a:moveTo>
                  <a:pt x="216827" y="141554"/>
                </a:moveTo>
                <a:lnTo>
                  <a:pt x="6350" y="6350"/>
                </a:lnTo>
                <a:lnTo>
                  <a:pt x="158407" y="21771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92"/>
          <p:cNvSpPr/>
          <p:nvPr/>
        </p:nvSpPr>
        <p:spPr>
          <a:xfrm>
            <a:off x="6019774" y="4752568"/>
            <a:ext cx="348348" cy="313054"/>
          </a:xfrm>
          <a:custGeom>
            <a:rect b="b" l="l" r="r" t="t"/>
            <a:pathLst>
              <a:path extrusionOk="0" h="313054" w="348348">
                <a:moveTo>
                  <a:pt x="6350" y="6350"/>
                </a:moveTo>
                <a:lnTo>
                  <a:pt x="341998" y="30670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92"/>
          <p:cNvSpPr/>
          <p:nvPr/>
        </p:nvSpPr>
        <p:spPr>
          <a:xfrm>
            <a:off x="5953747" y="4954485"/>
            <a:ext cx="414375" cy="324967"/>
          </a:xfrm>
          <a:custGeom>
            <a:rect b="b" l="l" r="r" t="t"/>
            <a:pathLst>
              <a:path extrusionOk="0" h="324967" w="414375">
                <a:moveTo>
                  <a:pt x="408025" y="318616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92"/>
          <p:cNvSpPr/>
          <p:nvPr/>
        </p:nvSpPr>
        <p:spPr>
          <a:xfrm>
            <a:off x="5087734" y="4519548"/>
            <a:ext cx="324675" cy="162864"/>
          </a:xfrm>
          <a:custGeom>
            <a:rect b="b" l="l" r="r" t="t"/>
            <a:pathLst>
              <a:path extrusionOk="0" h="162864" w="324675">
                <a:moveTo>
                  <a:pt x="6350" y="6350"/>
                </a:moveTo>
                <a:lnTo>
                  <a:pt x="318325" y="15651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92"/>
          <p:cNvSpPr/>
          <p:nvPr/>
        </p:nvSpPr>
        <p:spPr>
          <a:xfrm>
            <a:off x="5921578" y="2021522"/>
            <a:ext cx="1422908" cy="853262"/>
          </a:xfrm>
          <a:custGeom>
            <a:rect b="b" l="l" r="r" t="t"/>
            <a:pathLst>
              <a:path extrusionOk="0" h="853262" w="1422908">
                <a:moveTo>
                  <a:pt x="1416558" y="846912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92"/>
          <p:cNvSpPr/>
          <p:nvPr/>
        </p:nvSpPr>
        <p:spPr>
          <a:xfrm>
            <a:off x="5703189" y="2646324"/>
            <a:ext cx="1112913" cy="397624"/>
          </a:xfrm>
          <a:custGeom>
            <a:rect b="b" l="l" r="r" t="t"/>
            <a:pathLst>
              <a:path extrusionOk="0" h="397624" w="1112913">
                <a:moveTo>
                  <a:pt x="1106563" y="391274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92"/>
          <p:cNvSpPr/>
          <p:nvPr/>
        </p:nvSpPr>
        <p:spPr>
          <a:xfrm>
            <a:off x="6803402" y="1695284"/>
            <a:ext cx="479856" cy="1018158"/>
          </a:xfrm>
          <a:custGeom>
            <a:rect b="b" l="l" r="r" t="t"/>
            <a:pathLst>
              <a:path extrusionOk="0" h="1018158" w="479856">
                <a:moveTo>
                  <a:pt x="473506" y="1011808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92"/>
          <p:cNvSpPr/>
          <p:nvPr/>
        </p:nvSpPr>
        <p:spPr>
          <a:xfrm>
            <a:off x="650454" y="2265794"/>
            <a:ext cx="1888568" cy="1166977"/>
          </a:xfrm>
          <a:custGeom>
            <a:rect b="b" l="l" r="r" t="t"/>
            <a:pathLst>
              <a:path extrusionOk="0" h="1166977" w="1888568">
                <a:moveTo>
                  <a:pt x="6350" y="6350"/>
                </a:moveTo>
                <a:lnTo>
                  <a:pt x="449315" y="1160627"/>
                </a:lnTo>
                <a:lnTo>
                  <a:pt x="1882218" y="87299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92"/>
          <p:cNvSpPr/>
          <p:nvPr/>
        </p:nvSpPr>
        <p:spPr>
          <a:xfrm>
            <a:off x="3204222" y="1537793"/>
            <a:ext cx="284911" cy="313143"/>
          </a:xfrm>
          <a:custGeom>
            <a:rect b="b" l="l" r="r" t="t"/>
            <a:pathLst>
              <a:path extrusionOk="0" h="313143" w="284911">
                <a:moveTo>
                  <a:pt x="6350" y="6350"/>
                </a:moveTo>
                <a:lnTo>
                  <a:pt x="278561" y="30679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92"/>
          <p:cNvSpPr/>
          <p:nvPr/>
        </p:nvSpPr>
        <p:spPr>
          <a:xfrm>
            <a:off x="5924753" y="2024697"/>
            <a:ext cx="1422908" cy="853262"/>
          </a:xfrm>
          <a:custGeom>
            <a:rect b="b" l="l" r="r" t="t"/>
            <a:pathLst>
              <a:path extrusionOk="0" h="853262" w="1422908">
                <a:moveTo>
                  <a:pt x="1416558" y="84691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92"/>
          <p:cNvSpPr/>
          <p:nvPr/>
        </p:nvSpPr>
        <p:spPr>
          <a:xfrm>
            <a:off x="5706364" y="2649499"/>
            <a:ext cx="1112913" cy="397624"/>
          </a:xfrm>
          <a:custGeom>
            <a:rect b="b" l="l" r="r" t="t"/>
            <a:pathLst>
              <a:path extrusionOk="0" h="397624" w="1112913">
                <a:moveTo>
                  <a:pt x="1106563" y="39127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92"/>
          <p:cNvSpPr/>
          <p:nvPr/>
        </p:nvSpPr>
        <p:spPr>
          <a:xfrm>
            <a:off x="6806577" y="1698459"/>
            <a:ext cx="479856" cy="1018158"/>
          </a:xfrm>
          <a:custGeom>
            <a:rect b="b" l="l" r="r" t="t"/>
            <a:pathLst>
              <a:path extrusionOk="0" h="1018158" w="479856">
                <a:moveTo>
                  <a:pt x="473506" y="1011808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4" name="Google Shape;984;p92"/>
          <p:cNvGrpSpPr/>
          <p:nvPr/>
        </p:nvGrpSpPr>
        <p:grpSpPr>
          <a:xfrm>
            <a:off x="7804425" y="1604434"/>
            <a:ext cx="980007" cy="83872"/>
            <a:chOff x="4597400" y="4654550"/>
            <a:chExt cx="333375" cy="133350"/>
          </a:xfrm>
        </p:grpSpPr>
        <p:sp>
          <p:nvSpPr>
            <p:cNvPr id="985" name="Google Shape;985;p92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86" name="Google Shape;986;p92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87" name="Google Shape;987;p92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988" name="Google Shape;988;p92"/>
          <p:cNvGrpSpPr/>
          <p:nvPr/>
        </p:nvGrpSpPr>
        <p:grpSpPr>
          <a:xfrm>
            <a:off x="4098026" y="1499296"/>
            <a:ext cx="376344" cy="84235"/>
            <a:chOff x="4597400" y="4654550"/>
            <a:chExt cx="333375" cy="133350"/>
          </a:xfrm>
        </p:grpSpPr>
        <p:sp>
          <p:nvSpPr>
            <p:cNvPr id="989" name="Google Shape;989;p92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90" name="Google Shape;990;p92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91" name="Google Shape;991;p92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92" name="Google Shape;992;p92"/>
          <p:cNvSpPr txBox="1"/>
          <p:nvPr/>
        </p:nvSpPr>
        <p:spPr>
          <a:xfrm>
            <a:off x="1981200" y="228600"/>
            <a:ext cx="5105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Lysosomes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9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Vacuoles: Diverse Maintenance Compartments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9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Vacuoles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large vesicles derived from the ER and Golgi apparatus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Vacuoles perform a variety of functions in different kinds of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9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9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Food vacuoles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formed by phagocytosis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Contractile vacuoles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伸縮泡;, found in many freshwater protists, pump excess water out of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Central vacuoles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中央液泡, found in many mature plant cells, hold organic compounds and water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9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95"/>
          <p:cNvPicPr preferRelativeResize="0"/>
          <p:nvPr/>
        </p:nvPicPr>
        <p:blipFill rotWithShape="1">
          <a:blip r:embed="rId3">
            <a:alphaModFix/>
          </a:blip>
          <a:srcRect b="2866" l="0" r="0" t="0"/>
          <a:stretch/>
        </p:blipFill>
        <p:spPr>
          <a:xfrm>
            <a:off x="1249680" y="847344"/>
            <a:ext cx="6644640" cy="5163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9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95"/>
          <p:cNvSpPr txBox="1"/>
          <p:nvPr/>
        </p:nvSpPr>
        <p:spPr>
          <a:xfrm>
            <a:off x="3901851" y="1300620"/>
            <a:ext cx="171841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 vacuole</a:t>
            </a:r>
            <a:endParaRPr/>
          </a:p>
        </p:txBody>
      </p:sp>
      <p:sp>
        <p:nvSpPr>
          <p:cNvPr id="1013" name="Google Shape;1013;p95"/>
          <p:cNvSpPr txBox="1"/>
          <p:nvPr/>
        </p:nvSpPr>
        <p:spPr>
          <a:xfrm>
            <a:off x="5762401" y="2168983"/>
            <a:ext cx="84638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endParaRPr/>
          </a:p>
        </p:txBody>
      </p:sp>
      <p:sp>
        <p:nvSpPr>
          <p:cNvPr id="1014" name="Google Shape;1014;p95"/>
          <p:cNvSpPr txBox="1"/>
          <p:nvPr/>
        </p:nvSpPr>
        <p:spPr>
          <a:xfrm>
            <a:off x="2892201" y="4059695"/>
            <a:ext cx="89768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1015" name="Google Shape;1015;p95"/>
          <p:cNvSpPr txBox="1"/>
          <p:nvPr/>
        </p:nvSpPr>
        <p:spPr>
          <a:xfrm>
            <a:off x="2892201" y="4662945"/>
            <a:ext cx="9233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1016" name="Google Shape;1016;p95"/>
          <p:cNvSpPr txBox="1"/>
          <p:nvPr/>
        </p:nvSpPr>
        <p:spPr>
          <a:xfrm>
            <a:off x="2892201" y="5183645"/>
            <a:ext cx="128240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1017" name="Google Shape;1017;p95"/>
          <p:cNvSpPr txBox="1"/>
          <p:nvPr/>
        </p:nvSpPr>
        <p:spPr>
          <a:xfrm>
            <a:off x="5984651" y="3810458"/>
            <a:ext cx="85921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vacuole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95"/>
          <p:cNvSpPr txBox="1"/>
          <p:nvPr/>
        </p:nvSpPr>
        <p:spPr>
          <a:xfrm>
            <a:off x="7032401" y="5715458"/>
            <a:ext cx="53860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019" name="Google Shape;1019;p95"/>
          <p:cNvSpPr/>
          <p:nvPr/>
        </p:nvSpPr>
        <p:spPr>
          <a:xfrm>
            <a:off x="3859552" y="4658496"/>
            <a:ext cx="468807" cy="138963"/>
          </a:xfrm>
          <a:custGeom>
            <a:rect b="b" l="l" r="r" t="t"/>
            <a:pathLst>
              <a:path extrusionOk="0" h="138963" w="468807">
                <a:moveTo>
                  <a:pt x="6350" y="132613"/>
                </a:moveTo>
                <a:lnTo>
                  <a:pt x="462457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95"/>
          <p:cNvSpPr/>
          <p:nvPr/>
        </p:nvSpPr>
        <p:spPr>
          <a:xfrm>
            <a:off x="3825567" y="3946991"/>
            <a:ext cx="1229474" cy="266191"/>
          </a:xfrm>
          <a:custGeom>
            <a:rect b="b" l="l" r="r" t="t"/>
            <a:pathLst>
              <a:path extrusionOk="0" h="266191" w="1229474">
                <a:moveTo>
                  <a:pt x="6350" y="259841"/>
                </a:moveTo>
                <a:lnTo>
                  <a:pt x="1223124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95"/>
          <p:cNvSpPr/>
          <p:nvPr/>
        </p:nvSpPr>
        <p:spPr>
          <a:xfrm>
            <a:off x="4216537" y="5131673"/>
            <a:ext cx="694880" cy="188023"/>
          </a:xfrm>
          <a:custGeom>
            <a:rect b="b" l="l" r="r" t="t"/>
            <a:pathLst>
              <a:path extrusionOk="0" h="188023" w="694880">
                <a:moveTo>
                  <a:pt x="6350" y="181673"/>
                </a:moveTo>
                <a:lnTo>
                  <a:pt x="68853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95"/>
          <p:cNvSpPr/>
          <p:nvPr/>
        </p:nvSpPr>
        <p:spPr>
          <a:xfrm>
            <a:off x="6211923" y="2417213"/>
            <a:ext cx="0" cy="326047"/>
          </a:xfrm>
          <a:custGeom>
            <a:rect b="b" l="l" r="r" t="t"/>
            <a:pathLst>
              <a:path extrusionOk="0" h="326047" w="120000">
                <a:moveTo>
                  <a:pt x="0" y="0"/>
                </a:moveTo>
                <a:lnTo>
                  <a:pt x="0" y="326047"/>
                </a:ln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95"/>
          <p:cNvSpPr/>
          <p:nvPr/>
        </p:nvSpPr>
        <p:spPr>
          <a:xfrm>
            <a:off x="3062998" y="1443288"/>
            <a:ext cx="798358" cy="619036"/>
          </a:xfrm>
          <a:custGeom>
            <a:rect b="b" l="l" r="r" t="t"/>
            <a:pathLst>
              <a:path extrusionOk="0" h="619036" w="798358">
                <a:moveTo>
                  <a:pt x="0" y="619036"/>
                </a:moveTo>
                <a:lnTo>
                  <a:pt x="798358" y="0"/>
                </a:lnTo>
                <a:lnTo>
                  <a:pt x="0" y="619036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95"/>
          <p:cNvSpPr/>
          <p:nvPr/>
        </p:nvSpPr>
        <p:spPr>
          <a:xfrm>
            <a:off x="3859568" y="4660893"/>
            <a:ext cx="468807" cy="138963"/>
          </a:xfrm>
          <a:custGeom>
            <a:rect b="b" l="l" r="r" t="t"/>
            <a:pathLst>
              <a:path extrusionOk="0" h="138963" w="468807">
                <a:moveTo>
                  <a:pt x="6350" y="132613"/>
                </a:moveTo>
                <a:lnTo>
                  <a:pt x="462457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95"/>
          <p:cNvSpPr/>
          <p:nvPr/>
        </p:nvSpPr>
        <p:spPr>
          <a:xfrm>
            <a:off x="3825583" y="3949388"/>
            <a:ext cx="1229474" cy="266191"/>
          </a:xfrm>
          <a:custGeom>
            <a:rect b="b" l="l" r="r" t="t"/>
            <a:pathLst>
              <a:path extrusionOk="0" h="266191" w="1229474">
                <a:moveTo>
                  <a:pt x="6350" y="259841"/>
                </a:moveTo>
                <a:lnTo>
                  <a:pt x="122312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95"/>
          <p:cNvSpPr/>
          <p:nvPr/>
        </p:nvSpPr>
        <p:spPr>
          <a:xfrm>
            <a:off x="4216553" y="5134070"/>
            <a:ext cx="694880" cy="188023"/>
          </a:xfrm>
          <a:custGeom>
            <a:rect b="b" l="l" r="r" t="t"/>
            <a:pathLst>
              <a:path extrusionOk="0" h="188023" w="694880">
                <a:moveTo>
                  <a:pt x="6350" y="181673"/>
                </a:moveTo>
                <a:lnTo>
                  <a:pt x="68853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95"/>
          <p:cNvSpPr/>
          <p:nvPr/>
        </p:nvSpPr>
        <p:spPr>
          <a:xfrm>
            <a:off x="6211939" y="2419610"/>
            <a:ext cx="0" cy="326047"/>
          </a:xfrm>
          <a:custGeom>
            <a:rect b="b" l="l" r="r" t="t"/>
            <a:pathLst>
              <a:path extrusionOk="0" h="326047" w="120000">
                <a:moveTo>
                  <a:pt x="0" y="0"/>
                </a:moveTo>
                <a:lnTo>
                  <a:pt x="0" y="326047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95"/>
          <p:cNvSpPr/>
          <p:nvPr/>
        </p:nvSpPr>
        <p:spPr>
          <a:xfrm>
            <a:off x="3063014" y="1445685"/>
            <a:ext cx="798358" cy="619036"/>
          </a:xfrm>
          <a:custGeom>
            <a:rect b="b" l="l" r="r" t="t"/>
            <a:pathLst>
              <a:path extrusionOk="0" h="619036" w="798358">
                <a:moveTo>
                  <a:pt x="0" y="619036"/>
                </a:moveTo>
                <a:lnTo>
                  <a:pt x="798358" y="0"/>
                </a:lnTo>
                <a:lnTo>
                  <a:pt x="0" y="61903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9" name="Google Shape;1029;p95"/>
          <p:cNvGrpSpPr/>
          <p:nvPr/>
        </p:nvGrpSpPr>
        <p:grpSpPr>
          <a:xfrm>
            <a:off x="6763860" y="5622936"/>
            <a:ext cx="1051402" cy="149213"/>
            <a:chOff x="4597400" y="4654550"/>
            <a:chExt cx="333375" cy="133350"/>
          </a:xfrm>
        </p:grpSpPr>
        <p:sp>
          <p:nvSpPr>
            <p:cNvPr id="1030" name="Google Shape;1030;p95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31" name="Google Shape;1031;p95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32" name="Google Shape;1032;p95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033" name="Google Shape;1033;p95"/>
          <p:cNvSpPr txBox="1"/>
          <p:nvPr/>
        </p:nvSpPr>
        <p:spPr>
          <a:xfrm>
            <a:off x="1981200" y="152400"/>
            <a:ext cx="541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plant cell vacuole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9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Endomembrane System: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Review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9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endomembrane system is a complex and dynamic player in the cell’s compartmental organization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9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97"/>
          <p:cNvPicPr preferRelativeResize="0"/>
          <p:nvPr/>
        </p:nvPicPr>
        <p:blipFill rotWithShape="1">
          <a:blip r:embed="rId3">
            <a:alphaModFix/>
          </a:blip>
          <a:srcRect b="2877" l="0" r="0" t="0"/>
          <a:stretch/>
        </p:blipFill>
        <p:spPr>
          <a:xfrm>
            <a:off x="298704" y="856488"/>
            <a:ext cx="8546592" cy="51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9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97"/>
          <p:cNvSpPr txBox="1"/>
          <p:nvPr/>
        </p:nvSpPr>
        <p:spPr>
          <a:xfrm>
            <a:off x="6369047" y="1129505"/>
            <a:ext cx="89768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1048" name="Google Shape;1048;p97"/>
          <p:cNvSpPr txBox="1"/>
          <p:nvPr/>
        </p:nvSpPr>
        <p:spPr>
          <a:xfrm>
            <a:off x="6388097" y="1435892"/>
            <a:ext cx="100027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97"/>
          <p:cNvSpPr txBox="1"/>
          <p:nvPr/>
        </p:nvSpPr>
        <p:spPr>
          <a:xfrm>
            <a:off x="6369047" y="2447130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Rough ER</a:t>
            </a:r>
            <a:endParaRPr/>
          </a:p>
        </p:txBody>
      </p:sp>
      <p:sp>
        <p:nvSpPr>
          <p:cNvPr id="1050" name="Google Shape;1050;p97"/>
          <p:cNvSpPr txBox="1"/>
          <p:nvPr/>
        </p:nvSpPr>
        <p:spPr>
          <a:xfrm>
            <a:off x="344485" y="2804317"/>
            <a:ext cx="12439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 ER</a:t>
            </a:r>
            <a:endParaRPr/>
          </a:p>
        </p:txBody>
      </p:sp>
      <p:sp>
        <p:nvSpPr>
          <p:cNvPr id="1051" name="Google Shape;1051;p97"/>
          <p:cNvSpPr txBox="1"/>
          <p:nvPr/>
        </p:nvSpPr>
        <p:spPr>
          <a:xfrm>
            <a:off x="2765422" y="3259930"/>
            <a:ext cx="9746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cis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Golgi</a:t>
            </a:r>
            <a:endParaRPr/>
          </a:p>
        </p:txBody>
      </p:sp>
      <p:sp>
        <p:nvSpPr>
          <p:cNvPr id="1052" name="Google Shape;1052;p97"/>
          <p:cNvSpPr txBox="1"/>
          <p:nvPr/>
        </p:nvSpPr>
        <p:spPr>
          <a:xfrm>
            <a:off x="3169440" y="5625305"/>
            <a:ext cx="121828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Golgi</a:t>
            </a:r>
            <a:endParaRPr/>
          </a:p>
        </p:txBody>
      </p:sp>
      <p:sp>
        <p:nvSpPr>
          <p:cNvPr id="1053" name="Google Shape;1053;p97"/>
          <p:cNvSpPr txBox="1"/>
          <p:nvPr/>
        </p:nvSpPr>
        <p:spPr>
          <a:xfrm>
            <a:off x="6870697" y="5188742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97"/>
          <p:cNvSpPr/>
          <p:nvPr/>
        </p:nvSpPr>
        <p:spPr>
          <a:xfrm>
            <a:off x="5405995" y="1964011"/>
            <a:ext cx="938047" cy="636714"/>
          </a:xfrm>
          <a:custGeom>
            <a:rect b="b" l="l" r="r" t="t"/>
            <a:pathLst>
              <a:path extrusionOk="0" h="636714" w="938047">
                <a:moveTo>
                  <a:pt x="6350" y="6350"/>
                </a:moveTo>
                <a:lnTo>
                  <a:pt x="931697" y="630364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97"/>
          <p:cNvSpPr/>
          <p:nvPr/>
        </p:nvSpPr>
        <p:spPr>
          <a:xfrm>
            <a:off x="4501805" y="1258095"/>
            <a:ext cx="1842236" cy="25400"/>
          </a:xfrm>
          <a:custGeom>
            <a:rect b="b" l="l" r="r" t="t"/>
            <a:pathLst>
              <a:path extrusionOk="0" h="25400" w="1842236">
                <a:moveTo>
                  <a:pt x="6350" y="6350"/>
                </a:moveTo>
                <a:lnTo>
                  <a:pt x="1835886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97"/>
          <p:cNvSpPr/>
          <p:nvPr/>
        </p:nvSpPr>
        <p:spPr>
          <a:xfrm>
            <a:off x="631824" y="2217211"/>
            <a:ext cx="25400" cy="614933"/>
          </a:xfrm>
          <a:custGeom>
            <a:rect b="b" l="l" r="r" t="t"/>
            <a:pathLst>
              <a:path extrusionOk="0" h="614933" w="25400">
                <a:moveTo>
                  <a:pt x="6350" y="6350"/>
                </a:moveTo>
                <a:lnTo>
                  <a:pt x="6350" y="60858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97"/>
          <p:cNvSpPr/>
          <p:nvPr/>
        </p:nvSpPr>
        <p:spPr>
          <a:xfrm>
            <a:off x="3769816" y="3404661"/>
            <a:ext cx="332155" cy="25400"/>
          </a:xfrm>
          <a:custGeom>
            <a:rect b="b" l="l" r="r" t="t"/>
            <a:pathLst>
              <a:path extrusionOk="0" h="25400" w="332155">
                <a:moveTo>
                  <a:pt x="325805" y="6350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97"/>
          <p:cNvSpPr/>
          <p:nvPr/>
        </p:nvSpPr>
        <p:spPr>
          <a:xfrm>
            <a:off x="3961065" y="4810285"/>
            <a:ext cx="577545" cy="809472"/>
          </a:xfrm>
          <a:custGeom>
            <a:rect b="b" l="l" r="r" t="t"/>
            <a:pathLst>
              <a:path extrusionOk="0" h="809472" w="577545">
                <a:moveTo>
                  <a:pt x="6350" y="803122"/>
                </a:moveTo>
                <a:lnTo>
                  <a:pt x="571195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9" name="Google Shape;1059;p97"/>
          <p:cNvGrpSpPr/>
          <p:nvPr/>
        </p:nvGrpSpPr>
        <p:grpSpPr>
          <a:xfrm>
            <a:off x="4003077" y="1502709"/>
            <a:ext cx="2340965" cy="142367"/>
            <a:chOff x="3371253" y="244614"/>
            <a:chExt cx="2340965" cy="142367"/>
          </a:xfrm>
        </p:grpSpPr>
        <p:sp>
          <p:nvSpPr>
            <p:cNvPr id="1060" name="Google Shape;1060;p97"/>
            <p:cNvSpPr/>
            <p:nvPr/>
          </p:nvSpPr>
          <p:spPr>
            <a:xfrm>
              <a:off x="3468471" y="287096"/>
              <a:ext cx="2243747" cy="25400"/>
            </a:xfrm>
            <a:custGeom>
              <a:rect b="b" l="l" r="r" t="t"/>
              <a:pathLst>
                <a:path extrusionOk="0" h="25400" w="2243747">
                  <a:moveTo>
                    <a:pt x="6350" y="6350"/>
                  </a:moveTo>
                  <a:lnTo>
                    <a:pt x="2237397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97"/>
            <p:cNvSpPr/>
            <p:nvPr/>
          </p:nvSpPr>
          <p:spPr>
            <a:xfrm>
              <a:off x="3371253" y="244614"/>
              <a:ext cx="151333" cy="142367"/>
            </a:xfrm>
            <a:custGeom>
              <a:rect b="b" l="l" r="r" t="t"/>
              <a:pathLst>
                <a:path extrusionOk="0" h="142367" w="151333">
                  <a:moveTo>
                    <a:pt x="6350" y="44157"/>
                  </a:moveTo>
                  <a:lnTo>
                    <a:pt x="69367" y="6350"/>
                  </a:lnTo>
                  <a:lnTo>
                    <a:pt x="144983" y="107175"/>
                  </a:lnTo>
                  <a:lnTo>
                    <a:pt x="96380" y="136017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97"/>
          <p:cNvSpPr/>
          <p:nvPr/>
        </p:nvSpPr>
        <p:spPr>
          <a:xfrm>
            <a:off x="5409170" y="1964011"/>
            <a:ext cx="938047" cy="636714"/>
          </a:xfrm>
          <a:custGeom>
            <a:rect b="b" l="l" r="r" t="t"/>
            <a:pathLst>
              <a:path extrusionOk="0" h="636714" w="938047">
                <a:moveTo>
                  <a:pt x="6350" y="6350"/>
                </a:moveTo>
                <a:lnTo>
                  <a:pt x="931697" y="63036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97"/>
          <p:cNvSpPr/>
          <p:nvPr/>
        </p:nvSpPr>
        <p:spPr>
          <a:xfrm>
            <a:off x="4504980" y="1258095"/>
            <a:ext cx="1842236" cy="25400"/>
          </a:xfrm>
          <a:custGeom>
            <a:rect b="b" l="l" r="r" t="t"/>
            <a:pathLst>
              <a:path extrusionOk="0" h="25400" w="1842236">
                <a:moveTo>
                  <a:pt x="6350" y="6350"/>
                </a:moveTo>
                <a:lnTo>
                  <a:pt x="1835886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97"/>
          <p:cNvSpPr/>
          <p:nvPr/>
        </p:nvSpPr>
        <p:spPr>
          <a:xfrm>
            <a:off x="634999" y="2217211"/>
            <a:ext cx="25400" cy="614933"/>
          </a:xfrm>
          <a:custGeom>
            <a:rect b="b" l="l" r="r" t="t"/>
            <a:pathLst>
              <a:path extrusionOk="0" h="614933" w="25400">
                <a:moveTo>
                  <a:pt x="6350" y="6350"/>
                </a:moveTo>
                <a:lnTo>
                  <a:pt x="6350" y="60858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97"/>
          <p:cNvSpPr/>
          <p:nvPr/>
        </p:nvSpPr>
        <p:spPr>
          <a:xfrm>
            <a:off x="3772991" y="3404661"/>
            <a:ext cx="332155" cy="25400"/>
          </a:xfrm>
          <a:custGeom>
            <a:rect b="b" l="l" r="r" t="t"/>
            <a:pathLst>
              <a:path extrusionOk="0" h="25400" w="332155">
                <a:moveTo>
                  <a:pt x="325805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97"/>
          <p:cNvSpPr/>
          <p:nvPr/>
        </p:nvSpPr>
        <p:spPr>
          <a:xfrm>
            <a:off x="3964240" y="4810285"/>
            <a:ext cx="577545" cy="809472"/>
          </a:xfrm>
          <a:custGeom>
            <a:rect b="b" l="l" r="r" t="t"/>
            <a:pathLst>
              <a:path extrusionOk="0" h="809472" w="577545">
                <a:moveTo>
                  <a:pt x="6350" y="803122"/>
                </a:moveTo>
                <a:lnTo>
                  <a:pt x="57119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7" name="Google Shape;1067;p97"/>
          <p:cNvGrpSpPr/>
          <p:nvPr/>
        </p:nvGrpSpPr>
        <p:grpSpPr>
          <a:xfrm>
            <a:off x="4006252" y="1502709"/>
            <a:ext cx="2340965" cy="142367"/>
            <a:chOff x="3371253" y="244614"/>
            <a:chExt cx="2340965" cy="142367"/>
          </a:xfrm>
        </p:grpSpPr>
        <p:sp>
          <p:nvSpPr>
            <p:cNvPr id="1068" name="Google Shape;1068;p97"/>
            <p:cNvSpPr/>
            <p:nvPr/>
          </p:nvSpPr>
          <p:spPr>
            <a:xfrm>
              <a:off x="3468471" y="287096"/>
              <a:ext cx="2243747" cy="25400"/>
            </a:xfrm>
            <a:custGeom>
              <a:rect b="b" l="l" r="r" t="t"/>
              <a:pathLst>
                <a:path extrusionOk="0" h="25400" w="2243747">
                  <a:moveTo>
                    <a:pt x="6350" y="6350"/>
                  </a:moveTo>
                  <a:lnTo>
                    <a:pt x="2237397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97"/>
            <p:cNvSpPr/>
            <p:nvPr/>
          </p:nvSpPr>
          <p:spPr>
            <a:xfrm>
              <a:off x="3371253" y="244614"/>
              <a:ext cx="151333" cy="142367"/>
            </a:xfrm>
            <a:custGeom>
              <a:rect b="b" l="l" r="r" t="t"/>
              <a:pathLst>
                <a:path extrusionOk="0" h="142367" w="151333">
                  <a:moveTo>
                    <a:pt x="6350" y="44157"/>
                  </a:moveTo>
                  <a:lnTo>
                    <a:pt x="69367" y="6350"/>
                  </a:lnTo>
                  <a:lnTo>
                    <a:pt x="144983" y="107175"/>
                  </a:lnTo>
                  <a:lnTo>
                    <a:pt x="96380" y="13601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97"/>
          <p:cNvSpPr txBox="1"/>
          <p:nvPr/>
        </p:nvSpPr>
        <p:spPr>
          <a:xfrm>
            <a:off x="344485" y="0"/>
            <a:ext cx="850081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Review: relationships among organelles of the endomembrane system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Microscopy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Microscopes are used to visualize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 microscope (LM)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visible light is passed through a specimen and then through glass lenses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Lenses refract (bend) the light so that the image is magnified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9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7.5: Mitochondria and chloroplasts change energy from one form to another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98"/>
          <p:cNvSpPr txBox="1"/>
          <p:nvPr>
            <p:ph idx="1" type="body"/>
          </p:nvPr>
        </p:nvSpPr>
        <p:spPr>
          <a:xfrm>
            <a:off x="152401" y="1272910"/>
            <a:ext cx="8382000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the sites of cellular respiration, a metabolic process that uses oxygen to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ATP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found in plants and algae, are the sites of photosynthesis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Peroxisomes are oxidative organelles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9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99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Evolutionary Origins of Mitochondria and Chloroplasts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9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Mitochondria and chloroplasts have similarities with bacteria: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Enveloped by a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membrane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 ribosomes and circular DNA molecules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 and reproduce somewhat independently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similarities led to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endosymbiont theory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內共生學說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9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0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endosymbiont theory suggests that an early ancestor of eukaryotes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engulfed an oxygen-using nonphotosynthetic prokaryotic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engulfed cell formed a relationship with the host cell, becoming an endosymbiont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endosymbionts evolved into mitochondria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least one of these cells may have then taken up a photosynthetic prokaryote, which evolved into a chloroplast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10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p10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264920" y="213360"/>
            <a:ext cx="661416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10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01"/>
          <p:cNvSpPr txBox="1"/>
          <p:nvPr/>
        </p:nvSpPr>
        <p:spPr>
          <a:xfrm>
            <a:off x="1285064" y="208843"/>
            <a:ext cx="143629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Endoplasmic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reticulum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01"/>
          <p:cNvSpPr txBox="1"/>
          <p:nvPr/>
        </p:nvSpPr>
        <p:spPr>
          <a:xfrm>
            <a:off x="1285064" y="942268"/>
            <a:ext cx="100027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01"/>
          <p:cNvSpPr txBox="1"/>
          <p:nvPr/>
        </p:nvSpPr>
        <p:spPr>
          <a:xfrm>
            <a:off x="3926664" y="207255"/>
            <a:ext cx="89768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1100" name="Google Shape;1100;p101"/>
          <p:cNvSpPr txBox="1"/>
          <p:nvPr/>
        </p:nvSpPr>
        <p:spPr>
          <a:xfrm>
            <a:off x="5007752" y="1151818"/>
            <a:ext cx="2872581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Engulfing of oxygen-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nonphotosynthetic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prokaryote, which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becomes a mitochondrion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101"/>
          <p:cNvSpPr txBox="1"/>
          <p:nvPr/>
        </p:nvSpPr>
        <p:spPr>
          <a:xfrm>
            <a:off x="1569227" y="2185281"/>
            <a:ext cx="288540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Ancestor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eukaryotic cells (host cell)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01"/>
          <p:cNvSpPr txBox="1"/>
          <p:nvPr/>
        </p:nvSpPr>
        <p:spPr>
          <a:xfrm>
            <a:off x="3331352" y="3118731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1103" name="Google Shape;1103;p101"/>
          <p:cNvSpPr txBox="1"/>
          <p:nvPr/>
        </p:nvSpPr>
        <p:spPr>
          <a:xfrm>
            <a:off x="3450414" y="3815643"/>
            <a:ext cx="128240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1104" name="Google Shape;1104;p101"/>
          <p:cNvSpPr txBox="1"/>
          <p:nvPr/>
        </p:nvSpPr>
        <p:spPr>
          <a:xfrm>
            <a:off x="4177489" y="4128381"/>
            <a:ext cx="85921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least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cell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101"/>
          <p:cNvSpPr txBox="1"/>
          <p:nvPr/>
        </p:nvSpPr>
        <p:spPr>
          <a:xfrm>
            <a:off x="1537477" y="3282243"/>
            <a:ext cx="16542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Engulfing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photosynthetic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prokaryote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01"/>
          <p:cNvSpPr txBox="1"/>
          <p:nvPr/>
        </p:nvSpPr>
        <p:spPr>
          <a:xfrm>
            <a:off x="1285064" y="4366506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1107" name="Google Shape;1107;p101"/>
          <p:cNvSpPr txBox="1"/>
          <p:nvPr/>
        </p:nvSpPr>
        <p:spPr>
          <a:xfrm>
            <a:off x="5299852" y="4528431"/>
            <a:ext cx="210314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Nonphotosynthetic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eukaryote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01"/>
          <p:cNvSpPr txBox="1"/>
          <p:nvPr/>
        </p:nvSpPr>
        <p:spPr>
          <a:xfrm>
            <a:off x="1961339" y="6355643"/>
            <a:ext cx="282128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Photosynthetic eukaryote</a:t>
            </a:r>
            <a:endParaRPr/>
          </a:p>
        </p:txBody>
      </p:sp>
      <p:sp>
        <p:nvSpPr>
          <p:cNvPr id="1109" name="Google Shape;1109;p101"/>
          <p:cNvSpPr/>
          <p:nvPr/>
        </p:nvSpPr>
        <p:spPr>
          <a:xfrm>
            <a:off x="2546373" y="449784"/>
            <a:ext cx="357543" cy="269760"/>
          </a:xfrm>
          <a:custGeom>
            <a:rect b="b" l="l" r="r" t="t"/>
            <a:pathLst>
              <a:path extrusionOk="0" h="269760" w="357543">
                <a:moveTo>
                  <a:pt x="351193" y="263410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101"/>
          <p:cNvSpPr/>
          <p:nvPr/>
        </p:nvSpPr>
        <p:spPr>
          <a:xfrm>
            <a:off x="3614824" y="393409"/>
            <a:ext cx="289369" cy="556615"/>
          </a:xfrm>
          <a:custGeom>
            <a:rect b="b" l="l" r="r" t="t"/>
            <a:pathLst>
              <a:path extrusionOk="0" h="556615" w="289369">
                <a:moveTo>
                  <a:pt x="283019" y="6350"/>
                </a:moveTo>
                <a:lnTo>
                  <a:pt x="6350" y="55026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101"/>
          <p:cNvSpPr/>
          <p:nvPr/>
        </p:nvSpPr>
        <p:spPr>
          <a:xfrm>
            <a:off x="2185488" y="1108838"/>
            <a:ext cx="863156" cy="25400"/>
          </a:xfrm>
          <a:custGeom>
            <a:rect b="b" l="l" r="r" t="t"/>
            <a:pathLst>
              <a:path extrusionOk="0" h="25400" w="863156">
                <a:moveTo>
                  <a:pt x="856806" y="6350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01"/>
          <p:cNvSpPr/>
          <p:nvPr/>
        </p:nvSpPr>
        <p:spPr>
          <a:xfrm>
            <a:off x="6159002" y="2180845"/>
            <a:ext cx="352221" cy="412902"/>
          </a:xfrm>
          <a:custGeom>
            <a:rect b="b" l="l" r="r" t="t"/>
            <a:pathLst>
              <a:path extrusionOk="0" h="412902" w="352221">
                <a:moveTo>
                  <a:pt x="345871" y="40655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01"/>
          <p:cNvSpPr/>
          <p:nvPr/>
        </p:nvSpPr>
        <p:spPr>
          <a:xfrm>
            <a:off x="4944146" y="3263558"/>
            <a:ext cx="441490" cy="25400"/>
          </a:xfrm>
          <a:custGeom>
            <a:rect b="b" l="l" r="r" t="t"/>
            <a:pathLst>
              <a:path extrusionOk="0" h="25400" w="441490">
                <a:moveTo>
                  <a:pt x="435140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101"/>
          <p:cNvSpPr/>
          <p:nvPr/>
        </p:nvSpPr>
        <p:spPr>
          <a:xfrm>
            <a:off x="4944146" y="3263558"/>
            <a:ext cx="441490" cy="25400"/>
          </a:xfrm>
          <a:custGeom>
            <a:rect b="b" l="l" r="r" t="t"/>
            <a:pathLst>
              <a:path extrusionOk="0" h="25400" w="441490">
                <a:moveTo>
                  <a:pt x="435140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01"/>
          <p:cNvSpPr/>
          <p:nvPr/>
        </p:nvSpPr>
        <p:spPr>
          <a:xfrm>
            <a:off x="2146174" y="4617809"/>
            <a:ext cx="523669" cy="505853"/>
          </a:xfrm>
          <a:custGeom>
            <a:rect b="b" l="l" r="r" t="t"/>
            <a:pathLst>
              <a:path extrusionOk="0" h="505853" w="523669">
                <a:moveTo>
                  <a:pt x="517319" y="499503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01"/>
          <p:cNvSpPr/>
          <p:nvPr/>
        </p:nvSpPr>
        <p:spPr>
          <a:xfrm>
            <a:off x="3839931" y="4117557"/>
            <a:ext cx="155651" cy="791692"/>
          </a:xfrm>
          <a:custGeom>
            <a:rect b="b" l="l" r="r" t="t"/>
            <a:pathLst>
              <a:path extrusionOk="0" h="791692" w="155651">
                <a:moveTo>
                  <a:pt x="149301" y="6350"/>
                </a:moveTo>
                <a:lnTo>
                  <a:pt x="6350" y="78534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01"/>
          <p:cNvSpPr/>
          <p:nvPr/>
        </p:nvSpPr>
        <p:spPr>
          <a:xfrm>
            <a:off x="2432695" y="4071493"/>
            <a:ext cx="583780" cy="258864"/>
          </a:xfrm>
          <a:custGeom>
            <a:rect b="b" l="l" r="r" t="t"/>
            <a:pathLst>
              <a:path extrusionOk="0" h="258864" w="583780">
                <a:moveTo>
                  <a:pt x="577430" y="25251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01"/>
          <p:cNvSpPr/>
          <p:nvPr/>
        </p:nvSpPr>
        <p:spPr>
          <a:xfrm>
            <a:off x="2544008" y="449800"/>
            <a:ext cx="357543" cy="269760"/>
          </a:xfrm>
          <a:custGeom>
            <a:rect b="b" l="l" r="r" t="t"/>
            <a:pathLst>
              <a:path extrusionOk="0" h="269760" w="357543">
                <a:moveTo>
                  <a:pt x="351193" y="26341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01"/>
          <p:cNvSpPr/>
          <p:nvPr/>
        </p:nvSpPr>
        <p:spPr>
          <a:xfrm>
            <a:off x="3612459" y="393425"/>
            <a:ext cx="289369" cy="556615"/>
          </a:xfrm>
          <a:custGeom>
            <a:rect b="b" l="l" r="r" t="t"/>
            <a:pathLst>
              <a:path extrusionOk="0" h="556615" w="289369">
                <a:moveTo>
                  <a:pt x="283019" y="6350"/>
                </a:moveTo>
                <a:lnTo>
                  <a:pt x="6350" y="55026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01"/>
          <p:cNvSpPr/>
          <p:nvPr/>
        </p:nvSpPr>
        <p:spPr>
          <a:xfrm>
            <a:off x="2183123" y="1108854"/>
            <a:ext cx="863156" cy="25400"/>
          </a:xfrm>
          <a:custGeom>
            <a:rect b="b" l="l" r="r" t="t"/>
            <a:pathLst>
              <a:path extrusionOk="0" h="25400" w="863156">
                <a:moveTo>
                  <a:pt x="856806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101"/>
          <p:cNvSpPr txBox="1"/>
          <p:nvPr/>
        </p:nvSpPr>
        <p:spPr>
          <a:xfrm>
            <a:off x="4454632" y="5117674"/>
            <a:ext cx="45906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endosymbiont theory of the origins of mitochondria and chloroplasts in eukaryotic cells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0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Mitochondria: Chemical Energy Conversion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0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Mitochondria are found in nearly all eukaryotic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a smooth outer membrane and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inner membrane folded into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cristae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inner membrane creates two compartments: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intermembrane space and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mitochondrial matrix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metabolic steps of cellular respiration are catalyzed in the mitochondrial matrix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Cristae present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large surface area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enzymes that synthesize ATP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0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Google Shape;1133;p103"/>
          <p:cNvPicPr preferRelativeResize="0"/>
          <p:nvPr/>
        </p:nvPicPr>
        <p:blipFill rotWithShape="1">
          <a:blip r:embed="rId3">
            <a:alphaModFix/>
          </a:blip>
          <a:srcRect b="4159" l="0" r="0" t="0"/>
          <a:stretch/>
        </p:blipFill>
        <p:spPr>
          <a:xfrm>
            <a:off x="298704" y="1673352"/>
            <a:ext cx="8546592" cy="3511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10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103"/>
          <p:cNvSpPr txBox="1"/>
          <p:nvPr/>
        </p:nvSpPr>
        <p:spPr>
          <a:xfrm>
            <a:off x="325438" y="1677983"/>
            <a:ext cx="124072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1136" name="Google Shape;1136;p103"/>
          <p:cNvSpPr txBox="1"/>
          <p:nvPr/>
        </p:nvSpPr>
        <p:spPr>
          <a:xfrm>
            <a:off x="1874838" y="2079621"/>
            <a:ext cx="185146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Intermembrane space</a:t>
            </a:r>
            <a:endParaRPr/>
          </a:p>
        </p:txBody>
      </p:sp>
      <p:sp>
        <p:nvSpPr>
          <p:cNvPr id="1137" name="Google Shape;1137;p103"/>
          <p:cNvSpPr txBox="1"/>
          <p:nvPr/>
        </p:nvSpPr>
        <p:spPr>
          <a:xfrm>
            <a:off x="3199630" y="2342352"/>
            <a:ext cx="9073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03"/>
          <p:cNvSpPr txBox="1"/>
          <p:nvPr/>
        </p:nvSpPr>
        <p:spPr>
          <a:xfrm>
            <a:off x="3313113" y="3114671"/>
            <a:ext cx="38953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</p:txBody>
      </p:sp>
      <p:sp>
        <p:nvSpPr>
          <p:cNvPr id="1139" name="Google Shape;1139;p103"/>
          <p:cNvSpPr txBox="1"/>
          <p:nvPr/>
        </p:nvSpPr>
        <p:spPr>
          <a:xfrm>
            <a:off x="365126" y="3614734"/>
            <a:ext cx="1183016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the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mitochondrial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03"/>
          <p:cNvSpPr txBox="1"/>
          <p:nvPr/>
        </p:nvSpPr>
        <p:spPr>
          <a:xfrm>
            <a:off x="2860700" y="3471065"/>
            <a:ext cx="9073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103"/>
          <p:cNvSpPr txBox="1"/>
          <p:nvPr/>
        </p:nvSpPr>
        <p:spPr>
          <a:xfrm>
            <a:off x="2962276" y="3940171"/>
            <a:ext cx="60753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Cristae</a:t>
            </a:r>
            <a:endParaRPr/>
          </a:p>
        </p:txBody>
      </p:sp>
      <p:sp>
        <p:nvSpPr>
          <p:cNvPr id="1142" name="Google Shape;1142;p103"/>
          <p:cNvSpPr txBox="1"/>
          <p:nvPr/>
        </p:nvSpPr>
        <p:spPr>
          <a:xfrm>
            <a:off x="3017838" y="4252909"/>
            <a:ext cx="5273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/>
          </a:p>
        </p:txBody>
      </p:sp>
      <p:sp>
        <p:nvSpPr>
          <p:cNvPr id="1143" name="Google Shape;1143;p103"/>
          <p:cNvSpPr txBox="1"/>
          <p:nvPr/>
        </p:nvSpPr>
        <p:spPr>
          <a:xfrm>
            <a:off x="5224463" y="4448171"/>
            <a:ext cx="56906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144" name="Google Shape;1144;p103"/>
          <p:cNvSpPr txBox="1"/>
          <p:nvPr/>
        </p:nvSpPr>
        <p:spPr>
          <a:xfrm>
            <a:off x="5951538" y="3590921"/>
            <a:ext cx="117179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Mitochondrial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03"/>
          <p:cNvSpPr txBox="1"/>
          <p:nvPr/>
        </p:nvSpPr>
        <p:spPr>
          <a:xfrm>
            <a:off x="6546851" y="4310059"/>
            <a:ext cx="109645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Nuclear DNA</a:t>
            </a:r>
            <a:endParaRPr/>
          </a:p>
        </p:txBody>
      </p:sp>
      <p:sp>
        <p:nvSpPr>
          <p:cNvPr id="1146" name="Google Shape;1146;p103"/>
          <p:cNvSpPr txBox="1"/>
          <p:nvPr/>
        </p:nvSpPr>
        <p:spPr>
          <a:xfrm>
            <a:off x="8216901" y="1747834"/>
            <a:ext cx="51937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147" name="Google Shape;1147;p103"/>
          <p:cNvSpPr txBox="1"/>
          <p:nvPr/>
        </p:nvSpPr>
        <p:spPr>
          <a:xfrm>
            <a:off x="7670801" y="2200271"/>
            <a:ext cx="112210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  <a:endParaRPr/>
          </a:p>
        </p:txBody>
      </p:sp>
      <p:sp>
        <p:nvSpPr>
          <p:cNvPr id="1148" name="Google Shape;1148;p103"/>
          <p:cNvSpPr txBox="1"/>
          <p:nvPr/>
        </p:nvSpPr>
        <p:spPr>
          <a:xfrm>
            <a:off x="350838" y="4743446"/>
            <a:ext cx="330058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Diagram and TEM of mitochondrion</a:t>
            </a:r>
            <a:endParaRPr/>
          </a:p>
        </p:txBody>
      </p:sp>
      <p:sp>
        <p:nvSpPr>
          <p:cNvPr id="1149" name="Google Shape;1149;p103"/>
          <p:cNvSpPr txBox="1"/>
          <p:nvPr/>
        </p:nvSpPr>
        <p:spPr>
          <a:xfrm>
            <a:off x="5848351" y="4743446"/>
            <a:ext cx="259333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4320" lvl="0" marL="27432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	Network of mitochondria in</a:t>
            </a:r>
            <a:b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Euglena 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(LM)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03"/>
          <p:cNvSpPr/>
          <p:nvPr/>
        </p:nvSpPr>
        <p:spPr>
          <a:xfrm>
            <a:off x="2135009" y="2262694"/>
            <a:ext cx="239090" cy="537921"/>
          </a:xfrm>
          <a:custGeom>
            <a:rect b="b" l="l" r="r" t="t"/>
            <a:pathLst>
              <a:path extrusionOk="0" h="537921" w="239090">
                <a:moveTo>
                  <a:pt x="232740" y="6350"/>
                </a:moveTo>
                <a:lnTo>
                  <a:pt x="6350" y="53157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03"/>
          <p:cNvSpPr/>
          <p:nvPr/>
        </p:nvSpPr>
        <p:spPr>
          <a:xfrm>
            <a:off x="2451315" y="3578097"/>
            <a:ext cx="612622" cy="109448"/>
          </a:xfrm>
          <a:custGeom>
            <a:rect b="b" l="l" r="r" t="t"/>
            <a:pathLst>
              <a:path extrusionOk="0" h="109448" w="612622">
                <a:moveTo>
                  <a:pt x="6350" y="103098"/>
                </a:moveTo>
                <a:lnTo>
                  <a:pt x="606272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103"/>
          <p:cNvSpPr/>
          <p:nvPr/>
        </p:nvSpPr>
        <p:spPr>
          <a:xfrm>
            <a:off x="2159825" y="3805097"/>
            <a:ext cx="774204" cy="238709"/>
          </a:xfrm>
          <a:custGeom>
            <a:rect b="b" l="l" r="r" t="t"/>
            <a:pathLst>
              <a:path extrusionOk="0" h="238709" w="774204">
                <a:moveTo>
                  <a:pt x="39420" y="6350"/>
                </a:moveTo>
                <a:lnTo>
                  <a:pt x="767854" y="232359"/>
                </a:lnTo>
                <a:lnTo>
                  <a:pt x="6350" y="10972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03"/>
          <p:cNvSpPr/>
          <p:nvPr/>
        </p:nvSpPr>
        <p:spPr>
          <a:xfrm>
            <a:off x="2302458" y="4051121"/>
            <a:ext cx="697306" cy="300024"/>
          </a:xfrm>
          <a:custGeom>
            <a:rect b="b" l="l" r="r" t="t"/>
            <a:pathLst>
              <a:path extrusionOk="0" h="300024" w="697306">
                <a:moveTo>
                  <a:pt x="6350" y="6350"/>
                </a:moveTo>
                <a:lnTo>
                  <a:pt x="690956" y="29367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03"/>
          <p:cNvSpPr/>
          <p:nvPr/>
        </p:nvSpPr>
        <p:spPr>
          <a:xfrm>
            <a:off x="653174" y="1862137"/>
            <a:ext cx="336384" cy="1091069"/>
          </a:xfrm>
          <a:custGeom>
            <a:rect b="b" l="l" r="r" t="t"/>
            <a:pathLst>
              <a:path extrusionOk="0" h="1091069" w="336384">
                <a:moveTo>
                  <a:pt x="6350" y="6350"/>
                </a:moveTo>
                <a:lnTo>
                  <a:pt x="330034" y="10847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03"/>
          <p:cNvSpPr/>
          <p:nvPr/>
        </p:nvSpPr>
        <p:spPr>
          <a:xfrm>
            <a:off x="653174" y="1862137"/>
            <a:ext cx="336384" cy="1091069"/>
          </a:xfrm>
          <a:custGeom>
            <a:rect b="b" l="l" r="r" t="t"/>
            <a:pathLst>
              <a:path extrusionOk="0" h="1091069" w="336384">
                <a:moveTo>
                  <a:pt x="6350" y="6350"/>
                </a:moveTo>
                <a:lnTo>
                  <a:pt x="330034" y="10847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03"/>
          <p:cNvSpPr/>
          <p:nvPr/>
        </p:nvSpPr>
        <p:spPr>
          <a:xfrm>
            <a:off x="3547033" y="4138091"/>
            <a:ext cx="830097" cy="244017"/>
          </a:xfrm>
          <a:custGeom>
            <a:rect b="b" l="l" r="r" t="t"/>
            <a:pathLst>
              <a:path extrusionOk="0" h="244017" w="830097">
                <a:moveTo>
                  <a:pt x="6350" y="237668"/>
                </a:moveTo>
                <a:lnTo>
                  <a:pt x="823747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03"/>
          <p:cNvSpPr/>
          <p:nvPr/>
        </p:nvSpPr>
        <p:spPr>
          <a:xfrm>
            <a:off x="3585590" y="3865244"/>
            <a:ext cx="840994" cy="198577"/>
          </a:xfrm>
          <a:custGeom>
            <a:rect b="b" l="l" r="r" t="t"/>
            <a:pathLst>
              <a:path extrusionOk="0" h="198577" w="840994">
                <a:moveTo>
                  <a:pt x="834643" y="177787"/>
                </a:moveTo>
                <a:lnTo>
                  <a:pt x="6350" y="192227"/>
                </a:lnTo>
                <a:lnTo>
                  <a:pt x="701116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103"/>
          <p:cNvSpPr/>
          <p:nvPr/>
        </p:nvSpPr>
        <p:spPr>
          <a:xfrm>
            <a:off x="3547033" y="3589717"/>
            <a:ext cx="445566" cy="103606"/>
          </a:xfrm>
          <a:custGeom>
            <a:rect b="b" l="l" r="r" t="t"/>
            <a:pathLst>
              <a:path extrusionOk="0" h="103606" w="445566">
                <a:moveTo>
                  <a:pt x="6350" y="6350"/>
                </a:moveTo>
                <a:lnTo>
                  <a:pt x="439216" y="9725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103"/>
          <p:cNvSpPr/>
          <p:nvPr/>
        </p:nvSpPr>
        <p:spPr>
          <a:xfrm>
            <a:off x="2855505" y="2456509"/>
            <a:ext cx="528815" cy="186994"/>
          </a:xfrm>
          <a:custGeom>
            <a:rect b="b" l="l" r="r" t="t"/>
            <a:pathLst>
              <a:path extrusionOk="0" h="186994" w="528815">
                <a:moveTo>
                  <a:pt x="6350" y="180644"/>
                </a:moveTo>
                <a:lnTo>
                  <a:pt x="52246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03"/>
          <p:cNvSpPr/>
          <p:nvPr/>
        </p:nvSpPr>
        <p:spPr>
          <a:xfrm>
            <a:off x="2279992" y="3224046"/>
            <a:ext cx="1007643" cy="370611"/>
          </a:xfrm>
          <a:custGeom>
            <a:rect b="b" l="l" r="r" t="t"/>
            <a:pathLst>
              <a:path extrusionOk="0" h="370611" w="1007643">
                <a:moveTo>
                  <a:pt x="6350" y="364261"/>
                </a:moveTo>
                <a:lnTo>
                  <a:pt x="100129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103"/>
          <p:cNvSpPr/>
          <p:nvPr/>
        </p:nvSpPr>
        <p:spPr>
          <a:xfrm>
            <a:off x="3908221" y="2469425"/>
            <a:ext cx="623747" cy="134162"/>
          </a:xfrm>
          <a:custGeom>
            <a:rect b="b" l="l" r="r" t="t"/>
            <a:pathLst>
              <a:path extrusionOk="0" h="134162" w="623747">
                <a:moveTo>
                  <a:pt x="617397" y="12781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103"/>
          <p:cNvSpPr/>
          <p:nvPr/>
        </p:nvSpPr>
        <p:spPr>
          <a:xfrm>
            <a:off x="1273415" y="3580688"/>
            <a:ext cx="738886" cy="351231"/>
          </a:xfrm>
          <a:custGeom>
            <a:rect b="b" l="l" r="r" t="t"/>
            <a:pathLst>
              <a:path extrusionOk="0" h="351231" w="738886">
                <a:moveTo>
                  <a:pt x="533552" y="344881"/>
                </a:moveTo>
                <a:lnTo>
                  <a:pt x="6350" y="344881"/>
                </a:lnTo>
                <a:lnTo>
                  <a:pt x="732536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103"/>
          <p:cNvSpPr/>
          <p:nvPr/>
        </p:nvSpPr>
        <p:spPr>
          <a:xfrm>
            <a:off x="7121651" y="2295740"/>
            <a:ext cx="509015" cy="431901"/>
          </a:xfrm>
          <a:custGeom>
            <a:rect b="b" l="l" r="r" t="t"/>
            <a:pathLst>
              <a:path extrusionOk="0" h="431901" w="509015">
                <a:moveTo>
                  <a:pt x="6350" y="252412"/>
                </a:moveTo>
                <a:lnTo>
                  <a:pt x="502665" y="6350"/>
                </a:lnTo>
                <a:lnTo>
                  <a:pt x="207911" y="42555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103"/>
          <p:cNvSpPr/>
          <p:nvPr/>
        </p:nvSpPr>
        <p:spPr>
          <a:xfrm>
            <a:off x="6502691" y="2952711"/>
            <a:ext cx="375818" cy="618693"/>
          </a:xfrm>
          <a:custGeom>
            <a:rect b="b" l="l" r="r" t="t"/>
            <a:pathLst>
              <a:path extrusionOk="0" h="618693" w="375818">
                <a:moveTo>
                  <a:pt x="196303" y="6350"/>
                </a:moveTo>
                <a:lnTo>
                  <a:pt x="6350" y="612343"/>
                </a:lnTo>
                <a:lnTo>
                  <a:pt x="369468" y="101942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103"/>
          <p:cNvSpPr/>
          <p:nvPr/>
        </p:nvSpPr>
        <p:spPr>
          <a:xfrm>
            <a:off x="7359395" y="3597477"/>
            <a:ext cx="369315" cy="706577"/>
          </a:xfrm>
          <a:custGeom>
            <a:rect b="b" l="l" r="r" t="t"/>
            <a:pathLst>
              <a:path extrusionOk="0" h="706577" w="369315">
                <a:moveTo>
                  <a:pt x="6350" y="700227"/>
                </a:moveTo>
                <a:lnTo>
                  <a:pt x="362965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103"/>
          <p:cNvSpPr/>
          <p:nvPr/>
        </p:nvSpPr>
        <p:spPr>
          <a:xfrm>
            <a:off x="3547049" y="4138107"/>
            <a:ext cx="830097" cy="244017"/>
          </a:xfrm>
          <a:custGeom>
            <a:rect b="b" l="l" r="r" t="t"/>
            <a:pathLst>
              <a:path extrusionOk="0" h="244017" w="830097">
                <a:moveTo>
                  <a:pt x="6350" y="237668"/>
                </a:moveTo>
                <a:lnTo>
                  <a:pt x="823747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03"/>
          <p:cNvSpPr/>
          <p:nvPr/>
        </p:nvSpPr>
        <p:spPr>
          <a:xfrm>
            <a:off x="3585606" y="3865260"/>
            <a:ext cx="840994" cy="198577"/>
          </a:xfrm>
          <a:custGeom>
            <a:rect b="b" l="l" r="r" t="t"/>
            <a:pathLst>
              <a:path extrusionOk="0" h="198577" w="840994">
                <a:moveTo>
                  <a:pt x="834643" y="177787"/>
                </a:moveTo>
                <a:lnTo>
                  <a:pt x="6350" y="192227"/>
                </a:lnTo>
                <a:lnTo>
                  <a:pt x="701116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03"/>
          <p:cNvSpPr/>
          <p:nvPr/>
        </p:nvSpPr>
        <p:spPr>
          <a:xfrm>
            <a:off x="7121667" y="2295756"/>
            <a:ext cx="509015" cy="431901"/>
          </a:xfrm>
          <a:custGeom>
            <a:rect b="b" l="l" r="r" t="t"/>
            <a:pathLst>
              <a:path extrusionOk="0" h="431901" w="509015">
                <a:moveTo>
                  <a:pt x="6350" y="252412"/>
                </a:moveTo>
                <a:lnTo>
                  <a:pt x="502665" y="6350"/>
                </a:lnTo>
                <a:lnTo>
                  <a:pt x="207911" y="42555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103"/>
          <p:cNvSpPr/>
          <p:nvPr/>
        </p:nvSpPr>
        <p:spPr>
          <a:xfrm>
            <a:off x="6502707" y="2952727"/>
            <a:ext cx="375818" cy="618693"/>
          </a:xfrm>
          <a:custGeom>
            <a:rect b="b" l="l" r="r" t="t"/>
            <a:pathLst>
              <a:path extrusionOk="0" h="618693" w="375818">
                <a:moveTo>
                  <a:pt x="196303" y="6350"/>
                </a:moveTo>
                <a:lnTo>
                  <a:pt x="6350" y="612343"/>
                </a:lnTo>
                <a:lnTo>
                  <a:pt x="369468" y="10194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103"/>
          <p:cNvSpPr/>
          <p:nvPr/>
        </p:nvSpPr>
        <p:spPr>
          <a:xfrm>
            <a:off x="7359411" y="3597493"/>
            <a:ext cx="369315" cy="706577"/>
          </a:xfrm>
          <a:custGeom>
            <a:rect b="b" l="l" r="r" t="t"/>
            <a:pathLst>
              <a:path extrusionOk="0" h="706577" w="369315">
                <a:moveTo>
                  <a:pt x="6350" y="700227"/>
                </a:moveTo>
                <a:lnTo>
                  <a:pt x="36296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1" name="Google Shape;1171;p103"/>
          <p:cNvGrpSpPr/>
          <p:nvPr/>
        </p:nvGrpSpPr>
        <p:grpSpPr>
          <a:xfrm>
            <a:off x="5378161" y="4357035"/>
            <a:ext cx="241590" cy="90430"/>
            <a:chOff x="4597400" y="4654550"/>
            <a:chExt cx="333375" cy="133350"/>
          </a:xfrm>
        </p:grpSpPr>
        <p:sp>
          <p:nvSpPr>
            <p:cNvPr id="1172" name="Google Shape;1172;p103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73" name="Google Shape;1173;p103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74" name="Google Shape;1174;p103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175" name="Google Shape;1175;p103"/>
          <p:cNvGrpSpPr/>
          <p:nvPr/>
        </p:nvGrpSpPr>
        <p:grpSpPr>
          <a:xfrm>
            <a:off x="8265693" y="1972569"/>
            <a:ext cx="452063" cy="90430"/>
            <a:chOff x="4597400" y="4654550"/>
            <a:chExt cx="333375" cy="133350"/>
          </a:xfrm>
        </p:grpSpPr>
        <p:sp>
          <p:nvSpPr>
            <p:cNvPr id="1176" name="Google Shape;1176;p103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77" name="Google Shape;1177;p103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78" name="Google Shape;1178;p103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179" name="Google Shape;1179;p103"/>
          <p:cNvSpPr txBox="1"/>
          <p:nvPr/>
        </p:nvSpPr>
        <p:spPr>
          <a:xfrm>
            <a:off x="653174" y="757535"/>
            <a:ext cx="77885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mitochondrion, site of cellular respiration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Chloroplasts: Capture of Light Energy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0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 contain the green pigment chlorophyll, as well as enzymes and other molecules that function in photosynthesis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 are found in leaves and other green organs of plants and in algae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0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Google Shape;1191;p105"/>
          <p:cNvPicPr preferRelativeResize="0"/>
          <p:nvPr/>
        </p:nvPicPr>
        <p:blipFill rotWithShape="1">
          <a:blip r:embed="rId3">
            <a:alphaModFix/>
          </a:blip>
          <a:srcRect b="3535" l="0" r="0" t="0"/>
          <a:stretch/>
        </p:blipFill>
        <p:spPr>
          <a:xfrm>
            <a:off x="298704" y="1350264"/>
            <a:ext cx="8546592" cy="415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10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05"/>
          <p:cNvSpPr txBox="1"/>
          <p:nvPr/>
        </p:nvSpPr>
        <p:spPr>
          <a:xfrm>
            <a:off x="1703589" y="2052133"/>
            <a:ext cx="99386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1194" name="Google Shape;1194;p105"/>
          <p:cNvSpPr txBox="1"/>
          <p:nvPr/>
        </p:nvSpPr>
        <p:spPr>
          <a:xfrm>
            <a:off x="3057726" y="2288671"/>
            <a:ext cx="61875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endParaRPr/>
          </a:p>
        </p:txBody>
      </p:sp>
      <p:sp>
        <p:nvSpPr>
          <p:cNvPr id="1195" name="Google Shape;1195;p105"/>
          <p:cNvSpPr txBox="1"/>
          <p:nvPr/>
        </p:nvSpPr>
        <p:spPr>
          <a:xfrm>
            <a:off x="1746451" y="2799846"/>
            <a:ext cx="96500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/>
          </a:p>
        </p:txBody>
      </p:sp>
      <p:sp>
        <p:nvSpPr>
          <p:cNvPr id="1196" name="Google Shape;1196;p105"/>
          <p:cNvSpPr txBox="1"/>
          <p:nvPr/>
        </p:nvSpPr>
        <p:spPr>
          <a:xfrm>
            <a:off x="2862464" y="2890333"/>
            <a:ext cx="130163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and outer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membranes</a:t>
            </a:r>
            <a:endParaRPr/>
          </a:p>
        </p:txBody>
      </p:sp>
      <p:sp>
        <p:nvSpPr>
          <p:cNvPr id="1197" name="Google Shape;1197;p105"/>
          <p:cNvSpPr txBox="1"/>
          <p:nvPr/>
        </p:nvSpPr>
        <p:spPr>
          <a:xfrm>
            <a:off x="8205989" y="2785558"/>
            <a:ext cx="51937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b="1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198" name="Google Shape;1198;p105"/>
          <p:cNvSpPr txBox="1"/>
          <p:nvPr/>
        </p:nvSpPr>
        <p:spPr>
          <a:xfrm>
            <a:off x="2825951" y="4547683"/>
            <a:ext cx="38953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</p:txBody>
      </p:sp>
      <p:sp>
        <p:nvSpPr>
          <p:cNvPr id="1199" name="Google Shape;1199;p105"/>
          <p:cNvSpPr txBox="1"/>
          <p:nvPr/>
        </p:nvSpPr>
        <p:spPr>
          <a:xfrm>
            <a:off x="869358" y="4813589"/>
            <a:ext cx="83356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5"/>
          <p:cNvSpPr txBox="1"/>
          <p:nvPr/>
        </p:nvSpPr>
        <p:spPr>
          <a:xfrm>
            <a:off x="344689" y="5103308"/>
            <a:ext cx="301204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Diagram and TEM of chloroplast</a:t>
            </a:r>
            <a:endParaRPr/>
          </a:p>
        </p:txBody>
      </p:sp>
      <p:sp>
        <p:nvSpPr>
          <p:cNvPr id="1201" name="Google Shape;1201;p105"/>
          <p:cNvSpPr txBox="1"/>
          <p:nvPr/>
        </p:nvSpPr>
        <p:spPr>
          <a:xfrm>
            <a:off x="5946976" y="4796921"/>
            <a:ext cx="41998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202" name="Google Shape;1202;p105"/>
          <p:cNvSpPr txBox="1"/>
          <p:nvPr/>
        </p:nvSpPr>
        <p:spPr>
          <a:xfrm>
            <a:off x="6612139" y="4433383"/>
            <a:ext cx="109324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(red)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105"/>
          <p:cNvSpPr txBox="1"/>
          <p:nvPr/>
        </p:nvSpPr>
        <p:spPr>
          <a:xfrm>
            <a:off x="6537526" y="5103308"/>
            <a:ext cx="229357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4320" lvl="0" marL="27432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	Chloroplasts in an algal</a:t>
            </a:r>
            <a:b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105"/>
          <p:cNvSpPr txBox="1"/>
          <p:nvPr/>
        </p:nvSpPr>
        <p:spPr>
          <a:xfrm>
            <a:off x="1846463" y="4812798"/>
            <a:ext cx="185146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Intermembrane space</a:t>
            </a:r>
            <a:endParaRPr/>
          </a:p>
        </p:txBody>
      </p:sp>
      <p:sp>
        <p:nvSpPr>
          <p:cNvPr id="1205" name="Google Shape;1205;p105"/>
          <p:cNvSpPr txBox="1"/>
          <p:nvPr/>
        </p:nvSpPr>
        <p:spPr>
          <a:xfrm>
            <a:off x="3055141" y="3316578"/>
            <a:ext cx="6876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Granum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105"/>
          <p:cNvSpPr/>
          <p:nvPr/>
        </p:nvSpPr>
        <p:spPr>
          <a:xfrm>
            <a:off x="2463749" y="4678697"/>
            <a:ext cx="25400" cy="164287"/>
          </a:xfrm>
          <a:custGeom>
            <a:rect b="b" l="l" r="r" t="t"/>
            <a:pathLst>
              <a:path extrusionOk="0" h="164287" w="25400">
                <a:moveTo>
                  <a:pt x="6350" y="157937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105"/>
          <p:cNvSpPr/>
          <p:nvPr/>
        </p:nvSpPr>
        <p:spPr>
          <a:xfrm>
            <a:off x="2435771" y="2393434"/>
            <a:ext cx="599871" cy="1081379"/>
          </a:xfrm>
          <a:custGeom>
            <a:rect b="b" l="l" r="r" t="t"/>
            <a:pathLst>
              <a:path extrusionOk="0" h="1081379" w="599871">
                <a:moveTo>
                  <a:pt x="593521" y="6350"/>
                </a:moveTo>
                <a:lnTo>
                  <a:pt x="6350" y="107502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05"/>
          <p:cNvSpPr/>
          <p:nvPr/>
        </p:nvSpPr>
        <p:spPr>
          <a:xfrm>
            <a:off x="2676309" y="3074637"/>
            <a:ext cx="250240" cy="476364"/>
          </a:xfrm>
          <a:custGeom>
            <a:rect b="b" l="l" r="r" t="t"/>
            <a:pathLst>
              <a:path extrusionOk="0" h="476364" w="250240">
                <a:moveTo>
                  <a:pt x="6350" y="469341"/>
                </a:moveTo>
                <a:lnTo>
                  <a:pt x="243890" y="6350"/>
                </a:lnTo>
                <a:lnTo>
                  <a:pt x="157835" y="47001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105"/>
          <p:cNvSpPr/>
          <p:nvPr/>
        </p:nvSpPr>
        <p:spPr>
          <a:xfrm>
            <a:off x="2479827" y="4437486"/>
            <a:ext cx="328104" cy="226237"/>
          </a:xfrm>
          <a:custGeom>
            <a:rect b="b" l="l" r="r" t="t"/>
            <a:pathLst>
              <a:path extrusionOk="0" h="226237" w="328104">
                <a:moveTo>
                  <a:pt x="321754" y="219887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05"/>
          <p:cNvSpPr/>
          <p:nvPr/>
        </p:nvSpPr>
        <p:spPr>
          <a:xfrm>
            <a:off x="1466013" y="2163247"/>
            <a:ext cx="214438" cy="167881"/>
          </a:xfrm>
          <a:custGeom>
            <a:rect b="b" l="l" r="r" t="t"/>
            <a:pathLst>
              <a:path extrusionOk="0" h="167881" w="214438">
                <a:moveTo>
                  <a:pt x="6350" y="161531"/>
                </a:moveTo>
                <a:lnTo>
                  <a:pt x="208088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05"/>
          <p:cNvSpPr/>
          <p:nvPr/>
        </p:nvSpPr>
        <p:spPr>
          <a:xfrm>
            <a:off x="1800924" y="2982041"/>
            <a:ext cx="451472" cy="422833"/>
          </a:xfrm>
          <a:custGeom>
            <a:rect b="b" l="l" r="r" t="t"/>
            <a:pathLst>
              <a:path extrusionOk="0" h="422833" w="451472">
                <a:moveTo>
                  <a:pt x="224485" y="416483"/>
                </a:moveTo>
                <a:lnTo>
                  <a:pt x="445122" y="6350"/>
                </a:lnTo>
                <a:lnTo>
                  <a:pt x="6350" y="31579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2" name="Google Shape;1212;p105"/>
          <p:cNvGrpSpPr/>
          <p:nvPr/>
        </p:nvGrpSpPr>
        <p:grpSpPr>
          <a:xfrm>
            <a:off x="2723858" y="3439076"/>
            <a:ext cx="303085" cy="929030"/>
            <a:chOff x="1280820" y="1274521"/>
            <a:chExt cx="303085" cy="929030"/>
          </a:xfrm>
        </p:grpSpPr>
        <p:sp>
          <p:nvSpPr>
            <p:cNvPr id="1213" name="Google Shape;1213;p105"/>
            <p:cNvSpPr/>
            <p:nvPr/>
          </p:nvSpPr>
          <p:spPr>
            <a:xfrm>
              <a:off x="1405966" y="1274521"/>
              <a:ext cx="177939" cy="692276"/>
            </a:xfrm>
            <a:custGeom>
              <a:rect b="b" l="l" r="r" t="t"/>
              <a:pathLst>
                <a:path extrusionOk="0" h="692276" w="177939">
                  <a:moveTo>
                    <a:pt x="171589" y="6350"/>
                  </a:moveTo>
                  <a:lnTo>
                    <a:pt x="6350" y="685926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05"/>
            <p:cNvSpPr/>
            <p:nvPr/>
          </p:nvSpPr>
          <p:spPr>
            <a:xfrm>
              <a:off x="1280820" y="1715960"/>
              <a:ext cx="138556" cy="487591"/>
            </a:xfrm>
            <a:custGeom>
              <a:rect b="b" l="l" r="r" t="t"/>
              <a:pathLst>
                <a:path extrusionOk="0" h="487591" w="138556">
                  <a:moveTo>
                    <a:pt x="6350" y="6350"/>
                  </a:moveTo>
                  <a:cubicBezTo>
                    <a:pt x="6350" y="6350"/>
                    <a:pt x="81851" y="12458"/>
                    <a:pt x="81851" y="56680"/>
                  </a:cubicBezTo>
                  <a:cubicBezTo>
                    <a:pt x="81851" y="100723"/>
                    <a:pt x="81851" y="149402"/>
                    <a:pt x="81851" y="184022"/>
                  </a:cubicBezTo>
                  <a:cubicBezTo>
                    <a:pt x="81851" y="218630"/>
                    <a:pt x="132207" y="243801"/>
                    <a:pt x="132207" y="243801"/>
                  </a:cubicBezTo>
                  <a:cubicBezTo>
                    <a:pt x="132207" y="243801"/>
                    <a:pt x="81851" y="268960"/>
                    <a:pt x="81851" y="303580"/>
                  </a:cubicBezTo>
                  <a:cubicBezTo>
                    <a:pt x="81851" y="338175"/>
                    <a:pt x="81851" y="386854"/>
                    <a:pt x="81851" y="430898"/>
                  </a:cubicBezTo>
                  <a:cubicBezTo>
                    <a:pt x="81851" y="474954"/>
                    <a:pt x="6350" y="481240"/>
                    <a:pt x="6350" y="48124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5" name="Google Shape;1215;p105"/>
          <p:cNvSpPr/>
          <p:nvPr/>
        </p:nvSpPr>
        <p:spPr>
          <a:xfrm>
            <a:off x="3690150" y="2393434"/>
            <a:ext cx="991552" cy="889584"/>
          </a:xfrm>
          <a:custGeom>
            <a:rect b="b" l="l" r="r" t="t"/>
            <a:pathLst>
              <a:path extrusionOk="0" h="889584" w="991552">
                <a:moveTo>
                  <a:pt x="6350" y="6350"/>
                </a:moveTo>
                <a:lnTo>
                  <a:pt x="985202" y="883234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6" name="Google Shape;1216;p105"/>
          <p:cNvGrpSpPr/>
          <p:nvPr/>
        </p:nvGrpSpPr>
        <p:grpSpPr>
          <a:xfrm>
            <a:off x="3750894" y="3388542"/>
            <a:ext cx="267398" cy="176187"/>
            <a:chOff x="2307856" y="1223987"/>
            <a:chExt cx="267398" cy="176187"/>
          </a:xfrm>
        </p:grpSpPr>
        <p:sp>
          <p:nvSpPr>
            <p:cNvPr id="1217" name="Google Shape;1217;p105"/>
            <p:cNvSpPr/>
            <p:nvPr/>
          </p:nvSpPr>
          <p:spPr>
            <a:xfrm>
              <a:off x="2307856" y="1263357"/>
              <a:ext cx="230835" cy="55079"/>
            </a:xfrm>
            <a:custGeom>
              <a:rect b="b" l="l" r="r" t="t"/>
              <a:pathLst>
                <a:path extrusionOk="0" h="55079" w="230835">
                  <a:moveTo>
                    <a:pt x="224485" y="48729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05"/>
            <p:cNvSpPr/>
            <p:nvPr/>
          </p:nvSpPr>
          <p:spPr>
            <a:xfrm>
              <a:off x="2525991" y="1223987"/>
              <a:ext cx="49263" cy="176187"/>
            </a:xfrm>
            <a:custGeom>
              <a:rect b="b" l="l" r="r" t="t"/>
              <a:pathLst>
                <a:path extrusionOk="0" h="176187" w="49263">
                  <a:moveTo>
                    <a:pt x="42913" y="6350"/>
                  </a:moveTo>
                  <a:cubicBezTo>
                    <a:pt x="42913" y="6350"/>
                    <a:pt x="20980" y="8458"/>
                    <a:pt x="20980" y="23685"/>
                  </a:cubicBezTo>
                  <a:cubicBezTo>
                    <a:pt x="20980" y="38849"/>
                    <a:pt x="20980" y="55613"/>
                    <a:pt x="20980" y="67538"/>
                  </a:cubicBezTo>
                  <a:cubicBezTo>
                    <a:pt x="20980" y="79413"/>
                    <a:pt x="6350" y="88125"/>
                    <a:pt x="6350" y="88125"/>
                  </a:cubicBezTo>
                  <a:cubicBezTo>
                    <a:pt x="6350" y="88125"/>
                    <a:pt x="20980" y="96748"/>
                    <a:pt x="20980" y="108699"/>
                  </a:cubicBezTo>
                  <a:cubicBezTo>
                    <a:pt x="20980" y="120586"/>
                    <a:pt x="20980" y="137337"/>
                    <a:pt x="20980" y="152527"/>
                  </a:cubicBezTo>
                  <a:cubicBezTo>
                    <a:pt x="20980" y="167665"/>
                    <a:pt x="42913" y="169837"/>
                    <a:pt x="42913" y="169837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105"/>
          <p:cNvSpPr/>
          <p:nvPr/>
        </p:nvSpPr>
        <p:spPr>
          <a:xfrm>
            <a:off x="7068490" y="3747610"/>
            <a:ext cx="557644" cy="671906"/>
          </a:xfrm>
          <a:custGeom>
            <a:rect b="b" l="l" r="r" t="t"/>
            <a:pathLst>
              <a:path extrusionOk="0" h="671906" w="557644">
                <a:moveTo>
                  <a:pt x="551294" y="436956"/>
                </a:moveTo>
                <a:lnTo>
                  <a:pt x="6350" y="665556"/>
                </a:lnTo>
                <a:lnTo>
                  <a:pt x="268084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105"/>
          <p:cNvSpPr/>
          <p:nvPr/>
        </p:nvSpPr>
        <p:spPr>
          <a:xfrm>
            <a:off x="4145217" y="3013892"/>
            <a:ext cx="52857" cy="204482"/>
          </a:xfrm>
          <a:custGeom>
            <a:rect b="b" l="l" r="r" t="t"/>
            <a:pathLst>
              <a:path extrusionOk="0" h="204482" w="52857">
                <a:moveTo>
                  <a:pt x="6350" y="6350"/>
                </a:moveTo>
                <a:lnTo>
                  <a:pt x="46507" y="19813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1" name="Google Shape;1221;p105"/>
          <p:cNvGrpSpPr/>
          <p:nvPr/>
        </p:nvGrpSpPr>
        <p:grpSpPr>
          <a:xfrm>
            <a:off x="1442635" y="4409114"/>
            <a:ext cx="230094" cy="427558"/>
            <a:chOff x="-403" y="2244559"/>
            <a:chExt cx="230094" cy="427558"/>
          </a:xfrm>
        </p:grpSpPr>
        <p:sp>
          <p:nvSpPr>
            <p:cNvPr id="1222" name="Google Shape;1222;p105"/>
            <p:cNvSpPr/>
            <p:nvPr/>
          </p:nvSpPr>
          <p:spPr>
            <a:xfrm>
              <a:off x="-403" y="2279510"/>
              <a:ext cx="176983" cy="392607"/>
            </a:xfrm>
            <a:custGeom>
              <a:rect b="b" l="l" r="r" t="t"/>
              <a:pathLst>
                <a:path extrusionOk="0" h="392607" w="176983">
                  <a:moveTo>
                    <a:pt x="6350" y="386257"/>
                  </a:moveTo>
                  <a:lnTo>
                    <a:pt x="148713" y="6350"/>
                  </a:lnTo>
                  <a:lnTo>
                    <a:pt x="170633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05"/>
            <p:cNvSpPr/>
            <p:nvPr/>
          </p:nvSpPr>
          <p:spPr>
            <a:xfrm>
              <a:off x="163880" y="2244559"/>
              <a:ext cx="65811" cy="82651"/>
            </a:xfrm>
            <a:custGeom>
              <a:rect b="b" l="l" r="r" t="t"/>
              <a:pathLst>
                <a:path extrusionOk="0" h="82651" w="65811">
                  <a:moveTo>
                    <a:pt x="59461" y="76301"/>
                  </a:moveTo>
                  <a:lnTo>
                    <a:pt x="6350" y="76301"/>
                  </a:lnTo>
                  <a:lnTo>
                    <a:pt x="6350" y="6350"/>
                  </a:lnTo>
                  <a:lnTo>
                    <a:pt x="59461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4" name="Google Shape;1224;p105"/>
          <p:cNvSpPr/>
          <p:nvPr/>
        </p:nvSpPr>
        <p:spPr>
          <a:xfrm>
            <a:off x="3690166" y="2393450"/>
            <a:ext cx="991552" cy="889584"/>
          </a:xfrm>
          <a:custGeom>
            <a:rect b="b" l="l" r="r" t="t"/>
            <a:pathLst>
              <a:path extrusionOk="0" h="889584" w="991552">
                <a:moveTo>
                  <a:pt x="6350" y="6350"/>
                </a:moveTo>
                <a:lnTo>
                  <a:pt x="985202" y="88323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5" name="Google Shape;1225;p105"/>
          <p:cNvGrpSpPr/>
          <p:nvPr/>
        </p:nvGrpSpPr>
        <p:grpSpPr>
          <a:xfrm>
            <a:off x="3750910" y="3388558"/>
            <a:ext cx="267398" cy="176187"/>
            <a:chOff x="2307856" y="1223987"/>
            <a:chExt cx="267398" cy="176187"/>
          </a:xfrm>
        </p:grpSpPr>
        <p:sp>
          <p:nvSpPr>
            <p:cNvPr id="1226" name="Google Shape;1226;p105"/>
            <p:cNvSpPr/>
            <p:nvPr/>
          </p:nvSpPr>
          <p:spPr>
            <a:xfrm>
              <a:off x="2307856" y="1263357"/>
              <a:ext cx="230835" cy="55079"/>
            </a:xfrm>
            <a:custGeom>
              <a:rect b="b" l="l" r="r" t="t"/>
              <a:pathLst>
                <a:path extrusionOk="0" h="55079" w="230835">
                  <a:moveTo>
                    <a:pt x="224485" y="48729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05"/>
            <p:cNvSpPr/>
            <p:nvPr/>
          </p:nvSpPr>
          <p:spPr>
            <a:xfrm>
              <a:off x="2525991" y="1223987"/>
              <a:ext cx="49263" cy="176187"/>
            </a:xfrm>
            <a:custGeom>
              <a:rect b="b" l="l" r="r" t="t"/>
              <a:pathLst>
                <a:path extrusionOk="0" h="176187" w="49263">
                  <a:moveTo>
                    <a:pt x="42913" y="6350"/>
                  </a:moveTo>
                  <a:cubicBezTo>
                    <a:pt x="42913" y="6350"/>
                    <a:pt x="20980" y="8458"/>
                    <a:pt x="20980" y="23685"/>
                  </a:cubicBezTo>
                  <a:cubicBezTo>
                    <a:pt x="20980" y="38849"/>
                    <a:pt x="20980" y="55613"/>
                    <a:pt x="20980" y="67538"/>
                  </a:cubicBezTo>
                  <a:cubicBezTo>
                    <a:pt x="20980" y="79413"/>
                    <a:pt x="6350" y="88125"/>
                    <a:pt x="6350" y="88125"/>
                  </a:cubicBezTo>
                  <a:cubicBezTo>
                    <a:pt x="6350" y="88125"/>
                    <a:pt x="20980" y="96748"/>
                    <a:pt x="20980" y="108699"/>
                  </a:cubicBezTo>
                  <a:cubicBezTo>
                    <a:pt x="20980" y="120586"/>
                    <a:pt x="20980" y="137337"/>
                    <a:pt x="20980" y="152527"/>
                  </a:cubicBezTo>
                  <a:cubicBezTo>
                    <a:pt x="20980" y="167665"/>
                    <a:pt x="42913" y="169837"/>
                    <a:pt x="42913" y="169837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8" name="Google Shape;1228;p105"/>
          <p:cNvSpPr/>
          <p:nvPr/>
        </p:nvSpPr>
        <p:spPr>
          <a:xfrm>
            <a:off x="7068506" y="3747626"/>
            <a:ext cx="557644" cy="671906"/>
          </a:xfrm>
          <a:custGeom>
            <a:rect b="b" l="l" r="r" t="t"/>
            <a:pathLst>
              <a:path extrusionOk="0" h="671906" w="557644">
                <a:moveTo>
                  <a:pt x="551294" y="436956"/>
                </a:moveTo>
                <a:lnTo>
                  <a:pt x="6350" y="665556"/>
                </a:lnTo>
                <a:lnTo>
                  <a:pt x="26808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9" name="Google Shape;1229;p105"/>
          <p:cNvGrpSpPr/>
          <p:nvPr/>
        </p:nvGrpSpPr>
        <p:grpSpPr>
          <a:xfrm>
            <a:off x="5961161" y="4727733"/>
            <a:ext cx="363440" cy="82392"/>
            <a:chOff x="4597400" y="4654550"/>
            <a:chExt cx="333375" cy="133350"/>
          </a:xfrm>
        </p:grpSpPr>
        <p:sp>
          <p:nvSpPr>
            <p:cNvPr id="1230" name="Google Shape;1230;p105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31" name="Google Shape;1231;p105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32" name="Google Shape;1232;p105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233" name="Google Shape;1233;p105"/>
          <p:cNvGrpSpPr/>
          <p:nvPr/>
        </p:nvGrpSpPr>
        <p:grpSpPr>
          <a:xfrm>
            <a:off x="8265319" y="3019487"/>
            <a:ext cx="397669" cy="73757"/>
            <a:chOff x="4597400" y="4654550"/>
            <a:chExt cx="333375" cy="133350"/>
          </a:xfrm>
        </p:grpSpPr>
        <p:sp>
          <p:nvSpPr>
            <p:cNvPr id="1234" name="Google Shape;1234;p105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35" name="Google Shape;1235;p105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36" name="Google Shape;1236;p105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237" name="Google Shape;1237;p105"/>
          <p:cNvSpPr txBox="1"/>
          <p:nvPr/>
        </p:nvSpPr>
        <p:spPr>
          <a:xfrm>
            <a:off x="1702920" y="914400"/>
            <a:ext cx="59232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chloroplast, site of photosynthesis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0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 structure includes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Thylakoids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類囊體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membranous sacs, stacked to form a </a:t>
            </a: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granum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internal fluid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chloroplast is one of a group of plant organelles,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plastids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0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0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Peroxisomes: Oxidation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0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Peroxisomes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specialized metabolic compartments bounded by a single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Peroxisomes produce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peroxide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過氧化氫and convert it to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Peroxisomes perform reactions with many different functions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peroxisomes are related to other organelles is still unknown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0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important parameters of microscopy: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Magnification,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ratio of an object’s image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to its real size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measure of the clarity of the image, or the minimum distance of two distinguishable points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Contrast,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visible differences in brightness between parts of the sample</a:t>
            </a:r>
            <a:endParaRPr/>
          </a:p>
          <a:p>
            <a:pPr indent="-1183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Smallest 200nm</a:t>
            </a:r>
            <a:endParaRPr b="0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" name="Google Shape;1255;p108"/>
          <p:cNvPicPr preferRelativeResize="0"/>
          <p:nvPr/>
        </p:nvPicPr>
        <p:blipFill rotWithShape="1">
          <a:blip r:embed="rId3">
            <a:alphaModFix/>
          </a:blip>
          <a:srcRect b="4167" l="0" r="0" t="0"/>
          <a:stretch/>
        </p:blipFill>
        <p:spPr>
          <a:xfrm>
            <a:off x="1773936" y="1676400"/>
            <a:ext cx="5596128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10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7.19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08"/>
          <p:cNvSpPr txBox="1"/>
          <p:nvPr/>
        </p:nvSpPr>
        <p:spPr>
          <a:xfrm>
            <a:off x="5350782" y="1815874"/>
            <a:ext cx="130805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Peroxisome</a:t>
            </a:r>
            <a:endParaRPr/>
          </a:p>
        </p:txBody>
      </p:sp>
      <p:sp>
        <p:nvSpPr>
          <p:cNvPr id="1258" name="Google Shape;1258;p108"/>
          <p:cNvSpPr txBox="1"/>
          <p:nvPr/>
        </p:nvSpPr>
        <p:spPr>
          <a:xfrm>
            <a:off x="6225495" y="2211161"/>
            <a:ext cx="110286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Mitochon-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drion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108"/>
          <p:cNvSpPr txBox="1"/>
          <p:nvPr/>
        </p:nvSpPr>
        <p:spPr>
          <a:xfrm>
            <a:off x="1797957" y="4633686"/>
            <a:ext cx="141064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  <a:endParaRPr/>
          </a:p>
        </p:txBody>
      </p:sp>
      <p:sp>
        <p:nvSpPr>
          <p:cNvPr id="1260" name="Google Shape;1260;p108"/>
          <p:cNvSpPr txBox="1"/>
          <p:nvPr/>
        </p:nvSpPr>
        <p:spPr>
          <a:xfrm>
            <a:off x="6779532" y="4884511"/>
            <a:ext cx="53860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261" name="Google Shape;1261;p108"/>
          <p:cNvSpPr/>
          <p:nvPr/>
        </p:nvSpPr>
        <p:spPr>
          <a:xfrm>
            <a:off x="3237181" y="4355725"/>
            <a:ext cx="584553" cy="431152"/>
          </a:xfrm>
          <a:custGeom>
            <a:rect b="b" l="l" r="r" t="t"/>
            <a:pathLst>
              <a:path extrusionOk="0" h="431152" w="584553">
                <a:moveTo>
                  <a:pt x="546441" y="6350"/>
                </a:moveTo>
                <a:lnTo>
                  <a:pt x="6350" y="424802"/>
                </a:lnTo>
                <a:lnTo>
                  <a:pt x="578203" y="2540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2" name="Google Shape;1262;p108"/>
          <p:cNvSpPr/>
          <p:nvPr/>
        </p:nvSpPr>
        <p:spPr>
          <a:xfrm>
            <a:off x="5744412" y="2043526"/>
            <a:ext cx="257924" cy="554659"/>
          </a:xfrm>
          <a:custGeom>
            <a:rect b="b" l="l" r="r" t="t"/>
            <a:pathLst>
              <a:path extrusionOk="0" h="554659" w="257924">
                <a:moveTo>
                  <a:pt x="6350" y="548309"/>
                </a:moveTo>
                <a:lnTo>
                  <a:pt x="251574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3" name="Google Shape;1263;p108"/>
          <p:cNvSpPr/>
          <p:nvPr/>
        </p:nvSpPr>
        <p:spPr>
          <a:xfrm>
            <a:off x="6739774" y="2717425"/>
            <a:ext cx="25400" cy="614680"/>
          </a:xfrm>
          <a:custGeom>
            <a:rect b="b" l="l" r="r" t="t"/>
            <a:pathLst>
              <a:path extrusionOk="0" h="614680" w="25400">
                <a:moveTo>
                  <a:pt x="6350" y="608329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4" name="Google Shape;1264;p108"/>
          <p:cNvSpPr/>
          <p:nvPr/>
        </p:nvSpPr>
        <p:spPr>
          <a:xfrm>
            <a:off x="3237181" y="4354932"/>
            <a:ext cx="584553" cy="431152"/>
          </a:xfrm>
          <a:custGeom>
            <a:rect b="b" l="l" r="r" t="t"/>
            <a:pathLst>
              <a:path extrusionOk="0" h="431152" w="584553">
                <a:moveTo>
                  <a:pt x="546441" y="6350"/>
                </a:moveTo>
                <a:lnTo>
                  <a:pt x="6350" y="424802"/>
                </a:lnTo>
                <a:lnTo>
                  <a:pt x="578203" y="2540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5" name="Google Shape;1265;p108"/>
          <p:cNvSpPr/>
          <p:nvPr/>
        </p:nvSpPr>
        <p:spPr>
          <a:xfrm>
            <a:off x="5744412" y="2042733"/>
            <a:ext cx="257924" cy="554659"/>
          </a:xfrm>
          <a:custGeom>
            <a:rect b="b" l="l" r="r" t="t"/>
            <a:pathLst>
              <a:path extrusionOk="0" h="554659" w="257924">
                <a:moveTo>
                  <a:pt x="6350" y="548309"/>
                </a:moveTo>
                <a:lnTo>
                  <a:pt x="251574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6" name="Google Shape;1266;p108"/>
          <p:cNvSpPr/>
          <p:nvPr/>
        </p:nvSpPr>
        <p:spPr>
          <a:xfrm>
            <a:off x="6739774" y="2716632"/>
            <a:ext cx="25400" cy="614680"/>
          </a:xfrm>
          <a:custGeom>
            <a:rect b="b" l="l" r="r" t="t"/>
            <a:pathLst>
              <a:path extrusionOk="0" h="614680" w="25400">
                <a:moveTo>
                  <a:pt x="6350" y="608329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267" name="Google Shape;1267;p108"/>
          <p:cNvGrpSpPr/>
          <p:nvPr/>
        </p:nvGrpSpPr>
        <p:grpSpPr>
          <a:xfrm>
            <a:off x="6761361" y="4751335"/>
            <a:ext cx="565745" cy="154039"/>
            <a:chOff x="4597400" y="4654550"/>
            <a:chExt cx="333375" cy="133350"/>
          </a:xfrm>
        </p:grpSpPr>
        <p:sp>
          <p:nvSpPr>
            <p:cNvPr id="1268" name="Google Shape;1268;p108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69" name="Google Shape;1269;p108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70" name="Google Shape;1270;p108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271" name="Google Shape;1271;p108"/>
          <p:cNvSpPr txBox="1"/>
          <p:nvPr/>
        </p:nvSpPr>
        <p:spPr>
          <a:xfrm>
            <a:off x="1600200" y="685800"/>
            <a:ext cx="5943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peroxisome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09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7.6: The cytoskeleton is a network of fibers that organizes structures and activities in the cell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109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network of fibers extending throughout the cytoplasm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organizes the cell’s structures and activities, anchoring many organelles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composed of three types of molecular structures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Microfilaments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Intermediate filaments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10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" name="Google Shape;1283;p110"/>
          <p:cNvPicPr preferRelativeResize="0"/>
          <p:nvPr/>
        </p:nvPicPr>
        <p:blipFill rotWithShape="1">
          <a:blip r:embed="rId3">
            <a:alphaModFix/>
          </a:blip>
          <a:srcRect b="3520" l="0" r="0" t="0"/>
          <a:stretch/>
        </p:blipFill>
        <p:spPr>
          <a:xfrm>
            <a:off x="1520952" y="1341120"/>
            <a:ext cx="6102096" cy="417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1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10"/>
          <p:cNvSpPr txBox="1"/>
          <p:nvPr/>
        </p:nvSpPr>
        <p:spPr>
          <a:xfrm rot="-5400000">
            <a:off x="7126621" y="4895633"/>
            <a:ext cx="65723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1286" name="Google Shape;1286;p110"/>
          <p:cNvGrpSpPr/>
          <p:nvPr/>
        </p:nvGrpSpPr>
        <p:grpSpPr>
          <a:xfrm rot="-5400000">
            <a:off x="6805402" y="4949060"/>
            <a:ext cx="901147" cy="137504"/>
            <a:chOff x="4597400" y="4654550"/>
            <a:chExt cx="333375" cy="133350"/>
          </a:xfrm>
        </p:grpSpPr>
        <p:sp>
          <p:nvSpPr>
            <p:cNvPr id="1287" name="Google Shape;1287;p110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88" name="Google Shape;1288;p110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89" name="Google Shape;1289;p110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290" name="Google Shape;1290;p110"/>
          <p:cNvSpPr txBox="1"/>
          <p:nvPr/>
        </p:nvSpPr>
        <p:spPr>
          <a:xfrm>
            <a:off x="1600200" y="762000"/>
            <a:ext cx="541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cytoskeleton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1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Roles of the Cytoskeleton: Support and Motility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11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cytoskeleton helps to support the cell and maintain its shape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interacts with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motor proteins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produce cell motility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the cell, vesicles can travel along tracks provided by the cytoskeleton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11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112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783080" y="350520"/>
            <a:ext cx="557784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1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12"/>
          <p:cNvSpPr txBox="1"/>
          <p:nvPr/>
        </p:nvSpPr>
        <p:spPr>
          <a:xfrm>
            <a:off x="2550297" y="804586"/>
            <a:ext cx="3935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1305" name="Google Shape;1305;p112"/>
          <p:cNvSpPr txBox="1"/>
          <p:nvPr/>
        </p:nvSpPr>
        <p:spPr>
          <a:xfrm>
            <a:off x="4064772" y="645836"/>
            <a:ext cx="7823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/>
          </a:p>
        </p:txBody>
      </p:sp>
      <p:sp>
        <p:nvSpPr>
          <p:cNvPr id="1306" name="Google Shape;1306;p112"/>
          <p:cNvSpPr txBox="1"/>
          <p:nvPr/>
        </p:nvSpPr>
        <p:spPr>
          <a:xfrm>
            <a:off x="5041084" y="993499"/>
            <a:ext cx="150041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 for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 protein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112"/>
          <p:cNvSpPr txBox="1"/>
          <p:nvPr/>
        </p:nvSpPr>
        <p:spPr>
          <a:xfrm>
            <a:off x="2683647" y="2142849"/>
            <a:ext cx="169277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cytoskeleton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112"/>
          <p:cNvSpPr txBox="1"/>
          <p:nvPr/>
        </p:nvSpPr>
        <p:spPr>
          <a:xfrm>
            <a:off x="4804547" y="2142849"/>
            <a:ext cx="160736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 protein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 powered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112"/>
          <p:cNvSpPr txBox="1"/>
          <p:nvPr/>
        </p:nvSpPr>
        <p:spPr>
          <a:xfrm>
            <a:off x="1820047" y="2779436"/>
            <a:ext cx="442172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6616" lvl="0" marL="356616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	Motor proteins “walk” vesicles along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cytoskeletal fibers.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112"/>
          <p:cNvSpPr txBox="1"/>
          <p:nvPr/>
        </p:nvSpPr>
        <p:spPr>
          <a:xfrm>
            <a:off x="1821634" y="3416024"/>
            <a:ext cx="130805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112"/>
          <p:cNvSpPr txBox="1"/>
          <p:nvPr/>
        </p:nvSpPr>
        <p:spPr>
          <a:xfrm>
            <a:off x="6476184" y="3320774"/>
            <a:ext cx="8592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0.25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312" name="Google Shape;1312;p112"/>
          <p:cNvSpPr txBox="1"/>
          <p:nvPr/>
        </p:nvSpPr>
        <p:spPr>
          <a:xfrm>
            <a:off x="1820047" y="6246536"/>
            <a:ext cx="547412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6616" lvl="0" marL="356616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	Two vesicles move along a microtubule toward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tip of an axon (SEM).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112"/>
          <p:cNvSpPr txBox="1"/>
          <p:nvPr/>
        </p:nvSpPr>
        <p:spPr>
          <a:xfrm>
            <a:off x="3283721" y="3413642"/>
            <a:ext cx="91057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12"/>
          <p:cNvSpPr/>
          <p:nvPr/>
        </p:nvSpPr>
        <p:spPr>
          <a:xfrm>
            <a:off x="3534118" y="3697318"/>
            <a:ext cx="809244" cy="897394"/>
          </a:xfrm>
          <a:custGeom>
            <a:rect b="b" l="l" r="r" t="t"/>
            <a:pathLst>
              <a:path extrusionOk="0" h="897394" w="809244">
                <a:moveTo>
                  <a:pt x="802893" y="862571"/>
                </a:moveTo>
                <a:lnTo>
                  <a:pt x="201917" y="6350"/>
                </a:lnTo>
                <a:lnTo>
                  <a:pt x="6350" y="891044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5" name="Google Shape;1315;p112"/>
          <p:cNvSpPr/>
          <p:nvPr/>
        </p:nvSpPr>
        <p:spPr>
          <a:xfrm>
            <a:off x="2459038" y="3697318"/>
            <a:ext cx="25400" cy="1711680"/>
          </a:xfrm>
          <a:custGeom>
            <a:rect b="b" l="l" r="r" t="t"/>
            <a:pathLst>
              <a:path extrusionOk="0" h="1711680" w="25400">
                <a:moveTo>
                  <a:pt x="6350" y="6350"/>
                </a:moveTo>
                <a:lnTo>
                  <a:pt x="6350" y="170533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6" name="Google Shape;1316;p112"/>
          <p:cNvSpPr/>
          <p:nvPr/>
        </p:nvSpPr>
        <p:spPr>
          <a:xfrm>
            <a:off x="4594923" y="1557775"/>
            <a:ext cx="452386" cy="575678"/>
          </a:xfrm>
          <a:custGeom>
            <a:rect b="b" l="l" r="r" t="t"/>
            <a:pathLst>
              <a:path extrusionOk="0" h="575678" w="452386">
                <a:moveTo>
                  <a:pt x="446036" y="569328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7" name="Google Shape;1317;p112"/>
          <p:cNvSpPr/>
          <p:nvPr/>
        </p:nvSpPr>
        <p:spPr>
          <a:xfrm>
            <a:off x="4488891" y="1104741"/>
            <a:ext cx="537171" cy="25400"/>
          </a:xfrm>
          <a:custGeom>
            <a:rect b="b" l="l" r="r" t="t"/>
            <a:pathLst>
              <a:path extrusionOk="0" h="25400" w="537171">
                <a:moveTo>
                  <a:pt x="530822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8" name="Google Shape;1318;p112"/>
          <p:cNvSpPr/>
          <p:nvPr/>
        </p:nvSpPr>
        <p:spPr>
          <a:xfrm>
            <a:off x="3322955" y="1832641"/>
            <a:ext cx="25400" cy="279654"/>
          </a:xfrm>
          <a:custGeom>
            <a:rect b="b" l="l" r="r" t="t"/>
            <a:pathLst>
              <a:path extrusionOk="0" h="279654" w="25400">
                <a:moveTo>
                  <a:pt x="6350" y="27330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9" name="Google Shape;1319;p112"/>
          <p:cNvSpPr/>
          <p:nvPr/>
        </p:nvSpPr>
        <p:spPr>
          <a:xfrm>
            <a:off x="3534118" y="3697318"/>
            <a:ext cx="809244" cy="897394"/>
          </a:xfrm>
          <a:custGeom>
            <a:rect b="b" l="l" r="r" t="t"/>
            <a:pathLst>
              <a:path extrusionOk="0" h="897394" w="809244">
                <a:moveTo>
                  <a:pt x="802893" y="862571"/>
                </a:moveTo>
                <a:lnTo>
                  <a:pt x="201917" y="6350"/>
                </a:lnTo>
                <a:lnTo>
                  <a:pt x="6350" y="89104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0" name="Google Shape;1320;p112"/>
          <p:cNvSpPr/>
          <p:nvPr/>
        </p:nvSpPr>
        <p:spPr>
          <a:xfrm>
            <a:off x="2459038" y="3697318"/>
            <a:ext cx="25400" cy="1711680"/>
          </a:xfrm>
          <a:custGeom>
            <a:rect b="b" l="l" r="r" t="t"/>
            <a:pathLst>
              <a:path extrusionOk="0" h="1711680" w="25400">
                <a:moveTo>
                  <a:pt x="6350" y="6350"/>
                </a:moveTo>
                <a:lnTo>
                  <a:pt x="6350" y="170533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321" name="Google Shape;1321;p112"/>
          <p:cNvGrpSpPr/>
          <p:nvPr/>
        </p:nvGrpSpPr>
        <p:grpSpPr>
          <a:xfrm>
            <a:off x="6517055" y="3576539"/>
            <a:ext cx="771951" cy="108684"/>
            <a:chOff x="4597400" y="4654550"/>
            <a:chExt cx="333375" cy="133350"/>
          </a:xfrm>
        </p:grpSpPr>
        <p:sp>
          <p:nvSpPr>
            <p:cNvPr id="1322" name="Google Shape;1322;p112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23" name="Google Shape;1323;p112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24" name="Google Shape;1324;p112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325" name="Google Shape;1325;p112"/>
          <p:cNvSpPr txBox="1"/>
          <p:nvPr/>
        </p:nvSpPr>
        <p:spPr>
          <a:xfrm>
            <a:off x="990600" y="0"/>
            <a:ext cx="7239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proteins and the cytoskeleton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1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 of the Cytoskeleton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11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main types of fibers make up the cytoskeleton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Microtubules are the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thickest of the three components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cytoskeleton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Microfilaments微絲, also called actin filaments, are the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thinnest components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Intermediate filaments中間絲are fibers with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diameters in a middle range</a:t>
            </a:r>
            <a:endParaRPr b="0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11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" name="Google Shape;1337;p114"/>
          <p:cNvPicPr preferRelativeResize="0"/>
          <p:nvPr/>
        </p:nvPicPr>
        <p:blipFill rotWithShape="1">
          <a:blip r:embed="rId3">
            <a:alphaModFix/>
          </a:blip>
          <a:srcRect b="2561" l="0" r="0" t="0"/>
          <a:stretch/>
        </p:blipFill>
        <p:spPr>
          <a:xfrm>
            <a:off x="298704" y="530352"/>
            <a:ext cx="8546592" cy="5797296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7.T01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14"/>
          <p:cNvSpPr txBox="1"/>
          <p:nvPr/>
        </p:nvSpPr>
        <p:spPr>
          <a:xfrm>
            <a:off x="2018497" y="828133"/>
            <a:ext cx="199093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 (Tubulin Polymers)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14"/>
          <p:cNvSpPr txBox="1"/>
          <p:nvPr/>
        </p:nvSpPr>
        <p:spPr>
          <a:xfrm>
            <a:off x="2010560" y="1066259"/>
            <a:ext cx="79669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Hollow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tubes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14"/>
          <p:cNvSpPr txBox="1"/>
          <p:nvPr/>
        </p:nvSpPr>
        <p:spPr>
          <a:xfrm>
            <a:off x="2006607" y="1302773"/>
            <a:ext cx="148438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nm with 15-nm lumen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114"/>
          <p:cNvSpPr txBox="1"/>
          <p:nvPr/>
        </p:nvSpPr>
        <p:spPr>
          <a:xfrm>
            <a:off x="2005829" y="1532936"/>
            <a:ext cx="18194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Tubulin, a dimer consisting of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-tubulin and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-tubulin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114"/>
          <p:cNvSpPr txBox="1"/>
          <p:nvPr/>
        </p:nvSpPr>
        <p:spPr>
          <a:xfrm>
            <a:off x="2011367" y="1909199"/>
            <a:ext cx="207749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Maintenance of cell shape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(compression-resisting “girder”);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motility (as in cilia or flagella);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 movements in cell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division; organelle movements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114"/>
          <p:cNvSpPr txBox="1"/>
          <p:nvPr/>
        </p:nvSpPr>
        <p:spPr>
          <a:xfrm>
            <a:off x="4310390" y="834143"/>
            <a:ext cx="197650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Microfilaments (Actin Filaments)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114"/>
          <p:cNvSpPr txBox="1"/>
          <p:nvPr/>
        </p:nvSpPr>
        <p:spPr>
          <a:xfrm>
            <a:off x="4299435" y="1068952"/>
            <a:ext cx="19620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intertwined strands of actin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114"/>
          <p:cNvSpPr txBox="1"/>
          <p:nvPr/>
        </p:nvSpPr>
        <p:spPr>
          <a:xfrm>
            <a:off x="4304198" y="1299934"/>
            <a:ext cx="29815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nm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14"/>
          <p:cNvSpPr txBox="1"/>
          <p:nvPr/>
        </p:nvSpPr>
        <p:spPr>
          <a:xfrm>
            <a:off x="4306578" y="1533298"/>
            <a:ext cx="32060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Actin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114"/>
          <p:cNvSpPr txBox="1"/>
          <p:nvPr/>
        </p:nvSpPr>
        <p:spPr>
          <a:xfrm>
            <a:off x="4308957" y="1911919"/>
            <a:ext cx="21592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Maintenance of cell shape (tension-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bearing elements); changes in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shape; muscle contraction;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cytoplasmic streaming in plant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cells; cell motility (as in amoeboid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movement); division of animal cells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114"/>
          <p:cNvSpPr txBox="1"/>
          <p:nvPr/>
        </p:nvSpPr>
        <p:spPr>
          <a:xfrm>
            <a:off x="6600844" y="832248"/>
            <a:ext cx="139140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 Filaments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114"/>
          <p:cNvSpPr txBox="1"/>
          <p:nvPr/>
        </p:nvSpPr>
        <p:spPr>
          <a:xfrm>
            <a:off x="6600840" y="1066580"/>
            <a:ext cx="21159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Fibrous proteins coiled into cables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114"/>
          <p:cNvSpPr txBox="1"/>
          <p:nvPr/>
        </p:nvSpPr>
        <p:spPr>
          <a:xfrm>
            <a:off x="6600839" y="1533306"/>
            <a:ext cx="19668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of several different proteins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(such as keratins)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14"/>
          <p:cNvSpPr txBox="1"/>
          <p:nvPr/>
        </p:nvSpPr>
        <p:spPr>
          <a:xfrm>
            <a:off x="6600828" y="1911924"/>
            <a:ext cx="215924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Maintenance of cell shape (tension-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bearing elements); anchorage of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 and certain other organ-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elles; formation of nuclear lamina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14"/>
          <p:cNvSpPr txBox="1"/>
          <p:nvPr/>
        </p:nvSpPr>
        <p:spPr>
          <a:xfrm>
            <a:off x="6603221" y="1300735"/>
            <a:ext cx="50975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8–12 nm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14"/>
          <p:cNvSpPr txBox="1"/>
          <p:nvPr/>
        </p:nvSpPr>
        <p:spPr>
          <a:xfrm>
            <a:off x="3674392" y="2988129"/>
            <a:ext cx="363882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i="0" lang="en-US" sz="1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14"/>
          <p:cNvSpPr txBox="1"/>
          <p:nvPr/>
        </p:nvSpPr>
        <p:spPr>
          <a:xfrm>
            <a:off x="2600802" y="5137726"/>
            <a:ext cx="1468351" cy="143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Column of tubulin dimers</a:t>
            </a:r>
            <a:endParaRPr b="1" i="0" sz="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14"/>
          <p:cNvSpPr txBox="1"/>
          <p:nvPr/>
        </p:nvSpPr>
        <p:spPr>
          <a:xfrm>
            <a:off x="3770995" y="5610656"/>
            <a:ext cx="333425" cy="132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nm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14"/>
          <p:cNvSpPr txBox="1"/>
          <p:nvPr/>
        </p:nvSpPr>
        <p:spPr>
          <a:xfrm>
            <a:off x="3120446" y="6081668"/>
            <a:ext cx="846386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Tubulin dimer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14"/>
          <p:cNvSpPr txBox="1"/>
          <p:nvPr/>
        </p:nvSpPr>
        <p:spPr>
          <a:xfrm>
            <a:off x="2427501" y="6088814"/>
            <a:ext cx="72136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endParaRPr b="1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9" name="Google Shape;1359;p114"/>
          <p:cNvSpPr txBox="1"/>
          <p:nvPr/>
        </p:nvSpPr>
        <p:spPr>
          <a:xfrm>
            <a:off x="2875176" y="6072147"/>
            <a:ext cx="67326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endParaRPr b="1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0" name="Google Shape;1360;p114"/>
          <p:cNvSpPr txBox="1"/>
          <p:nvPr/>
        </p:nvSpPr>
        <p:spPr>
          <a:xfrm>
            <a:off x="5988012" y="2983829"/>
            <a:ext cx="363882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i="0" lang="en-US" sz="1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114"/>
          <p:cNvSpPr txBox="1"/>
          <p:nvPr/>
        </p:nvSpPr>
        <p:spPr>
          <a:xfrm>
            <a:off x="8289721" y="2994307"/>
            <a:ext cx="293350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i="0" lang="en-US" sz="1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114"/>
          <p:cNvSpPr txBox="1"/>
          <p:nvPr/>
        </p:nvSpPr>
        <p:spPr>
          <a:xfrm>
            <a:off x="4643997" y="5439773"/>
            <a:ext cx="772647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Actin subunit</a:t>
            </a:r>
            <a:endParaRPr b="1" i="0" sz="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14"/>
          <p:cNvSpPr txBox="1"/>
          <p:nvPr/>
        </p:nvSpPr>
        <p:spPr>
          <a:xfrm>
            <a:off x="6838712" y="5242923"/>
            <a:ext cx="929742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Keratin proteins</a:t>
            </a:r>
            <a:endParaRPr b="1" i="0" sz="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14"/>
          <p:cNvSpPr txBox="1"/>
          <p:nvPr/>
        </p:nvSpPr>
        <p:spPr>
          <a:xfrm>
            <a:off x="7136367" y="5447711"/>
            <a:ext cx="1452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Fibrous subunit (keratins</a:t>
            </a:r>
            <a:endParaRPr/>
          </a:p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coiled together)</a:t>
            </a:r>
            <a:endParaRPr b="1" i="0" sz="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14"/>
          <p:cNvSpPr txBox="1"/>
          <p:nvPr/>
        </p:nvSpPr>
        <p:spPr>
          <a:xfrm>
            <a:off x="6094614" y="5930696"/>
            <a:ext cx="240450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nm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14"/>
          <p:cNvSpPr txBox="1"/>
          <p:nvPr/>
        </p:nvSpPr>
        <p:spPr>
          <a:xfrm>
            <a:off x="8272662" y="5888627"/>
            <a:ext cx="413575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8–12 nm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14"/>
          <p:cNvSpPr txBox="1"/>
          <p:nvPr/>
        </p:nvSpPr>
        <p:spPr>
          <a:xfrm>
            <a:off x="425195" y="833267"/>
            <a:ext cx="52578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Property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14"/>
          <p:cNvSpPr txBox="1"/>
          <p:nvPr/>
        </p:nvSpPr>
        <p:spPr>
          <a:xfrm>
            <a:off x="427576" y="1069011"/>
            <a:ext cx="56906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14"/>
          <p:cNvSpPr txBox="1"/>
          <p:nvPr/>
        </p:nvSpPr>
        <p:spPr>
          <a:xfrm>
            <a:off x="429956" y="1299986"/>
            <a:ext cx="54662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Diameter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114"/>
          <p:cNvSpPr txBox="1"/>
          <p:nvPr/>
        </p:nvSpPr>
        <p:spPr>
          <a:xfrm>
            <a:off x="429952" y="1528589"/>
            <a:ext cx="100989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subunits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14"/>
          <p:cNvSpPr txBox="1"/>
          <p:nvPr/>
        </p:nvSpPr>
        <p:spPr>
          <a:xfrm>
            <a:off x="432333" y="1911970"/>
            <a:ext cx="90409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functions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114"/>
          <p:cNvSpPr txBox="1"/>
          <p:nvPr/>
        </p:nvSpPr>
        <p:spPr>
          <a:xfrm>
            <a:off x="429949" y="2919239"/>
            <a:ext cx="1482778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Fluorescence micro-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graphs of fibroblasts.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Fibroblasts are a favor-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 cell type for cell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biology studies because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spread out flat and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internal structures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easy to see. In each,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structure of interest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been tagged with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fluorescent molecules.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DNA in the nucleus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also been tagged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first micrograph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(blue) and third micro-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 (orange).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114"/>
          <p:cNvSpPr txBox="1"/>
          <p:nvPr/>
        </p:nvSpPr>
        <p:spPr>
          <a:xfrm>
            <a:off x="329946" y="547516"/>
            <a:ext cx="64761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 Black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Table 7.1</a:t>
            </a:r>
            <a:endParaRPr b="0" i="0" sz="10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74" name="Google Shape;1374;p114"/>
          <p:cNvSpPr txBox="1"/>
          <p:nvPr/>
        </p:nvSpPr>
        <p:spPr>
          <a:xfrm>
            <a:off x="1101471" y="545135"/>
            <a:ext cx="289502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Structure and Function of the Cytoskeleton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114"/>
          <p:cNvSpPr/>
          <p:nvPr/>
        </p:nvSpPr>
        <p:spPr>
          <a:xfrm>
            <a:off x="3181350" y="5280025"/>
            <a:ext cx="92075" cy="250825"/>
          </a:xfrm>
          <a:custGeom>
            <a:rect b="b" l="l" r="r" t="t"/>
            <a:pathLst>
              <a:path extrusionOk="0" h="250825" w="92075">
                <a:moveTo>
                  <a:pt x="0" y="250825"/>
                </a:moveTo>
                <a:lnTo>
                  <a:pt x="920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76" name="Google Shape;1376;p114"/>
          <p:cNvSpPr/>
          <p:nvPr/>
        </p:nvSpPr>
        <p:spPr>
          <a:xfrm>
            <a:off x="2526506" y="5857875"/>
            <a:ext cx="95250" cy="278606"/>
          </a:xfrm>
          <a:custGeom>
            <a:rect b="b" l="l" r="r" t="t"/>
            <a:pathLst>
              <a:path extrusionOk="0" h="278606" w="95250">
                <a:moveTo>
                  <a:pt x="0" y="278606"/>
                </a:moveTo>
                <a:lnTo>
                  <a:pt x="9525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77" name="Google Shape;1377;p114"/>
          <p:cNvSpPr/>
          <p:nvPr/>
        </p:nvSpPr>
        <p:spPr>
          <a:xfrm>
            <a:off x="2757488" y="5865019"/>
            <a:ext cx="95250" cy="276225"/>
          </a:xfrm>
          <a:custGeom>
            <a:rect b="b" l="l" r="r" t="t"/>
            <a:pathLst>
              <a:path extrusionOk="0" h="276225" w="95250">
                <a:moveTo>
                  <a:pt x="95250" y="276225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78" name="Google Shape;1378;p114"/>
          <p:cNvSpPr/>
          <p:nvPr/>
        </p:nvSpPr>
        <p:spPr>
          <a:xfrm>
            <a:off x="2850356" y="5855494"/>
            <a:ext cx="269082" cy="295275"/>
          </a:xfrm>
          <a:custGeom>
            <a:rect b="b" l="l" r="r" t="t"/>
            <a:pathLst>
              <a:path extrusionOk="0" h="295275" w="269082">
                <a:moveTo>
                  <a:pt x="269082" y="295275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79" name="Google Shape;1379;p114"/>
          <p:cNvSpPr/>
          <p:nvPr/>
        </p:nvSpPr>
        <p:spPr>
          <a:xfrm>
            <a:off x="4860131" y="5584031"/>
            <a:ext cx="64294" cy="357188"/>
          </a:xfrm>
          <a:custGeom>
            <a:rect b="b" l="l" r="r" t="t"/>
            <a:pathLst>
              <a:path extrusionOk="0" h="357188" w="64294">
                <a:moveTo>
                  <a:pt x="0" y="0"/>
                </a:moveTo>
                <a:lnTo>
                  <a:pt x="64294" y="35718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80" name="Google Shape;1380;p114"/>
          <p:cNvSpPr/>
          <p:nvPr/>
        </p:nvSpPr>
        <p:spPr>
          <a:xfrm>
            <a:off x="6867525" y="5386388"/>
            <a:ext cx="61913" cy="681037"/>
          </a:xfrm>
          <a:custGeom>
            <a:rect b="b" l="l" r="r" t="t"/>
            <a:pathLst>
              <a:path extrusionOk="0" h="681037" w="61913">
                <a:moveTo>
                  <a:pt x="33338" y="681037"/>
                </a:moveTo>
                <a:lnTo>
                  <a:pt x="0" y="0"/>
                </a:lnTo>
                <a:lnTo>
                  <a:pt x="61913" y="62388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81" name="Google Shape;1381;p114"/>
          <p:cNvSpPr/>
          <p:nvPr/>
        </p:nvSpPr>
        <p:spPr>
          <a:xfrm>
            <a:off x="6993731" y="5717381"/>
            <a:ext cx="140494" cy="330994"/>
          </a:xfrm>
          <a:custGeom>
            <a:rect b="b" l="l" r="r" t="t"/>
            <a:pathLst>
              <a:path extrusionOk="0" h="330994" w="140494">
                <a:moveTo>
                  <a:pt x="0" y="330994"/>
                </a:moveTo>
                <a:lnTo>
                  <a:pt x="140494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382" name="Google Shape;1382;p114"/>
          <p:cNvGrpSpPr/>
          <p:nvPr/>
        </p:nvGrpSpPr>
        <p:grpSpPr>
          <a:xfrm>
            <a:off x="3647914" y="3125748"/>
            <a:ext cx="404974" cy="88940"/>
            <a:chOff x="4597400" y="4654550"/>
            <a:chExt cx="333375" cy="133350"/>
          </a:xfrm>
        </p:grpSpPr>
        <p:sp>
          <p:nvSpPr>
            <p:cNvPr id="1383" name="Google Shape;1383;p114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84" name="Google Shape;1384;p114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85" name="Google Shape;1385;p114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386" name="Google Shape;1386;p114"/>
          <p:cNvGrpSpPr/>
          <p:nvPr/>
        </p:nvGrpSpPr>
        <p:grpSpPr>
          <a:xfrm>
            <a:off x="6094403" y="3126706"/>
            <a:ext cx="184953" cy="88940"/>
            <a:chOff x="4597400" y="4654550"/>
            <a:chExt cx="333375" cy="133350"/>
          </a:xfrm>
        </p:grpSpPr>
        <p:sp>
          <p:nvSpPr>
            <p:cNvPr id="1387" name="Google Shape;1387;p114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88" name="Google Shape;1388;p114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89" name="Google Shape;1389;p114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390" name="Google Shape;1390;p114"/>
          <p:cNvGrpSpPr/>
          <p:nvPr/>
        </p:nvGrpSpPr>
        <p:grpSpPr>
          <a:xfrm>
            <a:off x="8237054" y="3125748"/>
            <a:ext cx="404974" cy="88940"/>
            <a:chOff x="4597400" y="4654550"/>
            <a:chExt cx="333375" cy="133350"/>
          </a:xfrm>
        </p:grpSpPr>
        <p:sp>
          <p:nvSpPr>
            <p:cNvPr id="1391" name="Google Shape;1391;p114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92" name="Google Shape;1392;p114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93" name="Google Shape;1393;p114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394" name="Google Shape;1394;p114"/>
          <p:cNvSpPr txBox="1"/>
          <p:nvPr/>
        </p:nvSpPr>
        <p:spPr>
          <a:xfrm>
            <a:off x="1101471" y="0"/>
            <a:ext cx="70519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and function of the cytoskeleton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(不考)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1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11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hollow rods about 25 nm in diameter and about 200 nm to 25 microns long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Microtubules are constructed of dimers of tubulin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of microtubules: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Shaping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cell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Guiding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movement of organelles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chromosomes during cell division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11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1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Centrosomes and Centrioles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animal cells, microtubules grow out from 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centrosome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near the nucleus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animal cells, the centrosome has a pair of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centrioles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each with nine triplets of microtubules arranged in a ring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11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" name="Google Shape;1412;p11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182624" y="213360"/>
            <a:ext cx="677875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1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117"/>
          <p:cNvSpPr txBox="1"/>
          <p:nvPr/>
        </p:nvSpPr>
        <p:spPr>
          <a:xfrm>
            <a:off x="2982918" y="902492"/>
            <a:ext cx="13465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Centrosome</a:t>
            </a:r>
            <a:endParaRPr/>
          </a:p>
        </p:txBody>
      </p:sp>
      <p:sp>
        <p:nvSpPr>
          <p:cNvPr id="1415" name="Google Shape;1415;p117"/>
          <p:cNvSpPr txBox="1"/>
          <p:nvPr/>
        </p:nvSpPr>
        <p:spPr>
          <a:xfrm>
            <a:off x="5099056" y="2264567"/>
            <a:ext cx="130805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</a:t>
            </a:r>
            <a:endParaRPr/>
          </a:p>
        </p:txBody>
      </p:sp>
      <p:sp>
        <p:nvSpPr>
          <p:cNvPr id="1416" name="Google Shape;1416;p117"/>
          <p:cNvSpPr txBox="1"/>
          <p:nvPr/>
        </p:nvSpPr>
        <p:spPr>
          <a:xfrm>
            <a:off x="2854331" y="2885279"/>
            <a:ext cx="112851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Centrioles</a:t>
            </a:r>
            <a:endParaRPr/>
          </a:p>
        </p:txBody>
      </p:sp>
      <p:sp>
        <p:nvSpPr>
          <p:cNvPr id="1417" name="Google Shape;1417;p117"/>
          <p:cNvSpPr txBox="1"/>
          <p:nvPr/>
        </p:nvSpPr>
        <p:spPr>
          <a:xfrm>
            <a:off x="5749931" y="3480592"/>
            <a:ext cx="8592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0.25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418" name="Google Shape;1418;p117"/>
          <p:cNvSpPr txBox="1"/>
          <p:nvPr/>
        </p:nvSpPr>
        <p:spPr>
          <a:xfrm>
            <a:off x="1219206" y="6147592"/>
            <a:ext cx="225702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Longitudinal section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one centriole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117"/>
          <p:cNvSpPr txBox="1"/>
          <p:nvPr/>
        </p:nvSpPr>
        <p:spPr>
          <a:xfrm>
            <a:off x="3844931" y="6147592"/>
            <a:ext cx="143629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/>
          </a:p>
        </p:txBody>
      </p:sp>
      <p:sp>
        <p:nvSpPr>
          <p:cNvPr id="1420" name="Google Shape;1420;p117"/>
          <p:cNvSpPr txBox="1"/>
          <p:nvPr/>
        </p:nvSpPr>
        <p:spPr>
          <a:xfrm>
            <a:off x="5646743" y="6147592"/>
            <a:ext cx="229550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 section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other centriole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117"/>
          <p:cNvSpPr/>
          <p:nvPr/>
        </p:nvSpPr>
        <p:spPr>
          <a:xfrm>
            <a:off x="4729454" y="2306929"/>
            <a:ext cx="328752" cy="87490"/>
          </a:xfrm>
          <a:custGeom>
            <a:rect b="b" l="l" r="r" t="t"/>
            <a:pathLst>
              <a:path extrusionOk="0" h="87490" w="328752">
                <a:moveTo>
                  <a:pt x="6350" y="6350"/>
                </a:moveTo>
                <a:lnTo>
                  <a:pt x="322402" y="8114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22" name="Google Shape;1422;p117"/>
          <p:cNvSpPr/>
          <p:nvPr/>
        </p:nvSpPr>
        <p:spPr>
          <a:xfrm>
            <a:off x="2162302" y="1144498"/>
            <a:ext cx="2980931" cy="136156"/>
          </a:xfrm>
          <a:custGeom>
            <a:rect b="b" l="l" r="r" t="t"/>
            <a:pathLst>
              <a:path extrusionOk="0" h="136156" w="2980931">
                <a:moveTo>
                  <a:pt x="2974581" y="129806"/>
                </a:moveTo>
                <a:cubicBezTo>
                  <a:pt x="2974581" y="129806"/>
                  <a:pt x="2968409" y="55727"/>
                  <a:pt x="2925190" y="55727"/>
                </a:cubicBezTo>
                <a:cubicBezTo>
                  <a:pt x="2881998" y="55727"/>
                  <a:pt x="1583055" y="55727"/>
                  <a:pt x="1549107" y="55727"/>
                </a:cubicBezTo>
                <a:cubicBezTo>
                  <a:pt x="1515148" y="55727"/>
                  <a:pt x="1490471" y="6350"/>
                  <a:pt x="1490471" y="6350"/>
                </a:cubicBezTo>
                <a:cubicBezTo>
                  <a:pt x="1490471" y="6350"/>
                  <a:pt x="1465770" y="55727"/>
                  <a:pt x="1431823" y="55727"/>
                </a:cubicBezTo>
                <a:cubicBezTo>
                  <a:pt x="1397876" y="55727"/>
                  <a:pt x="98945" y="55727"/>
                  <a:pt x="55740" y="55727"/>
                </a:cubicBezTo>
                <a:cubicBezTo>
                  <a:pt x="12534" y="55727"/>
                  <a:pt x="6350" y="129806"/>
                  <a:pt x="6350" y="129806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23" name="Google Shape;1423;p117"/>
          <p:cNvSpPr/>
          <p:nvPr/>
        </p:nvSpPr>
        <p:spPr>
          <a:xfrm>
            <a:off x="1884282" y="4755032"/>
            <a:ext cx="1283466" cy="1399260"/>
          </a:xfrm>
          <a:custGeom>
            <a:rect b="b" l="l" r="r" t="t"/>
            <a:pathLst>
              <a:path extrusionOk="0" h="1399260" w="1283466">
                <a:moveTo>
                  <a:pt x="1277116" y="6350"/>
                </a:moveTo>
                <a:lnTo>
                  <a:pt x="6350" y="139291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24" name="Google Shape;1424;p117"/>
          <p:cNvSpPr/>
          <p:nvPr/>
        </p:nvSpPr>
        <p:spPr>
          <a:xfrm>
            <a:off x="4995125" y="4815230"/>
            <a:ext cx="998156" cy="1368640"/>
          </a:xfrm>
          <a:custGeom>
            <a:rect b="b" l="l" r="r" t="t"/>
            <a:pathLst>
              <a:path extrusionOk="0" h="1368640" w="998156">
                <a:moveTo>
                  <a:pt x="6350" y="6350"/>
                </a:moveTo>
                <a:lnTo>
                  <a:pt x="991806" y="136229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425" name="Google Shape;1425;p117"/>
          <p:cNvGrpSpPr/>
          <p:nvPr/>
        </p:nvGrpSpPr>
        <p:grpSpPr>
          <a:xfrm>
            <a:off x="3189668" y="5586260"/>
            <a:ext cx="1001331" cy="597610"/>
            <a:chOff x="3189668" y="5586260"/>
            <a:chExt cx="1001331" cy="597610"/>
          </a:xfrm>
        </p:grpSpPr>
        <p:sp>
          <p:nvSpPr>
            <p:cNvPr id="1426" name="Google Shape;1426;p117"/>
            <p:cNvSpPr/>
            <p:nvPr/>
          </p:nvSpPr>
          <p:spPr>
            <a:xfrm>
              <a:off x="3189668" y="5801220"/>
              <a:ext cx="1001331" cy="382650"/>
            </a:xfrm>
            <a:custGeom>
              <a:rect b="b" l="l" r="r" t="t"/>
              <a:pathLst>
                <a:path extrusionOk="0" h="382650" w="1001331">
                  <a:moveTo>
                    <a:pt x="6350" y="6350"/>
                  </a:moveTo>
                  <a:lnTo>
                    <a:pt x="994981" y="37630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27" name="Google Shape;1427;p117"/>
            <p:cNvSpPr/>
            <p:nvPr/>
          </p:nvSpPr>
          <p:spPr>
            <a:xfrm>
              <a:off x="3385489" y="5586260"/>
              <a:ext cx="805510" cy="597610"/>
            </a:xfrm>
            <a:custGeom>
              <a:rect b="b" l="l" r="r" t="t"/>
              <a:pathLst>
                <a:path extrusionOk="0" h="597610" w="805510">
                  <a:moveTo>
                    <a:pt x="6350" y="6350"/>
                  </a:moveTo>
                  <a:lnTo>
                    <a:pt x="799160" y="59126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428" name="Google Shape;1428;p117"/>
          <p:cNvSpPr/>
          <p:nvPr/>
        </p:nvSpPr>
        <p:spPr>
          <a:xfrm>
            <a:off x="1886679" y="4755048"/>
            <a:ext cx="1283466" cy="1399260"/>
          </a:xfrm>
          <a:custGeom>
            <a:rect b="b" l="l" r="r" t="t"/>
            <a:pathLst>
              <a:path extrusionOk="0" h="1399260" w="1283466">
                <a:moveTo>
                  <a:pt x="1277116" y="6350"/>
                </a:moveTo>
                <a:lnTo>
                  <a:pt x="6350" y="139291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29" name="Google Shape;1429;p117"/>
          <p:cNvSpPr/>
          <p:nvPr/>
        </p:nvSpPr>
        <p:spPr>
          <a:xfrm>
            <a:off x="4997522" y="4815246"/>
            <a:ext cx="998156" cy="1368640"/>
          </a:xfrm>
          <a:custGeom>
            <a:rect b="b" l="l" r="r" t="t"/>
            <a:pathLst>
              <a:path extrusionOk="0" h="1368640" w="998156">
                <a:moveTo>
                  <a:pt x="6350" y="6350"/>
                </a:moveTo>
                <a:lnTo>
                  <a:pt x="991806" y="136229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430" name="Google Shape;1430;p117"/>
          <p:cNvGrpSpPr/>
          <p:nvPr/>
        </p:nvGrpSpPr>
        <p:grpSpPr>
          <a:xfrm>
            <a:off x="3192065" y="5586276"/>
            <a:ext cx="1001331" cy="597610"/>
            <a:chOff x="3189668" y="5586260"/>
            <a:chExt cx="1001331" cy="597610"/>
          </a:xfrm>
        </p:grpSpPr>
        <p:sp>
          <p:nvSpPr>
            <p:cNvPr id="1431" name="Google Shape;1431;p117"/>
            <p:cNvSpPr/>
            <p:nvPr/>
          </p:nvSpPr>
          <p:spPr>
            <a:xfrm>
              <a:off x="3189668" y="5801220"/>
              <a:ext cx="1001331" cy="382650"/>
            </a:xfrm>
            <a:custGeom>
              <a:rect b="b" l="l" r="r" t="t"/>
              <a:pathLst>
                <a:path extrusionOk="0" h="382650" w="1001331">
                  <a:moveTo>
                    <a:pt x="6350" y="6350"/>
                  </a:moveTo>
                  <a:lnTo>
                    <a:pt x="994981" y="3763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32" name="Google Shape;1432;p117"/>
            <p:cNvSpPr/>
            <p:nvPr/>
          </p:nvSpPr>
          <p:spPr>
            <a:xfrm>
              <a:off x="3385489" y="5586260"/>
              <a:ext cx="805510" cy="597610"/>
            </a:xfrm>
            <a:custGeom>
              <a:rect b="b" l="l" r="r" t="t"/>
              <a:pathLst>
                <a:path extrusionOk="0" h="597610" w="805510">
                  <a:moveTo>
                    <a:pt x="6350" y="6350"/>
                  </a:moveTo>
                  <a:lnTo>
                    <a:pt x="799160" y="59126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433" name="Google Shape;1433;p117"/>
          <p:cNvGrpSpPr/>
          <p:nvPr/>
        </p:nvGrpSpPr>
        <p:grpSpPr>
          <a:xfrm>
            <a:off x="5697112" y="3729889"/>
            <a:ext cx="944194" cy="96780"/>
            <a:chOff x="4597400" y="4654550"/>
            <a:chExt cx="333375" cy="133350"/>
          </a:xfrm>
        </p:grpSpPr>
        <p:sp>
          <p:nvSpPr>
            <p:cNvPr id="1434" name="Google Shape;1434;p117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35" name="Google Shape;1435;p117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36" name="Google Shape;1436;p117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437" name="Google Shape;1437;p117"/>
          <p:cNvSpPr txBox="1"/>
          <p:nvPr/>
        </p:nvSpPr>
        <p:spPr>
          <a:xfrm>
            <a:off x="1182624" y="76200"/>
            <a:ext cx="68945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Centrosome containing a pair of centrioles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55"/>
          <p:cNvPicPr preferRelativeResize="0"/>
          <p:nvPr/>
        </p:nvPicPr>
        <p:blipFill rotWithShape="1">
          <a:blip r:embed="rId3">
            <a:alphaModFix/>
          </a:blip>
          <a:srcRect b="2784" l="0" r="0" t="0"/>
          <a:stretch/>
        </p:blipFill>
        <p:spPr>
          <a:xfrm>
            <a:off x="298704" y="768096"/>
            <a:ext cx="8546592" cy="532180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7.2c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5"/>
          <p:cNvSpPr txBox="1"/>
          <p:nvPr/>
        </p:nvSpPr>
        <p:spPr>
          <a:xfrm>
            <a:off x="4756150" y="1755774"/>
            <a:ext cx="228267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Electron microscopy</a:t>
            </a:r>
            <a:endParaRPr/>
          </a:p>
        </p:txBody>
      </p:sp>
      <p:sp>
        <p:nvSpPr>
          <p:cNvPr id="186" name="Google Shape;186;p55"/>
          <p:cNvSpPr txBox="1"/>
          <p:nvPr/>
        </p:nvSpPr>
        <p:spPr>
          <a:xfrm>
            <a:off x="3635375" y="2466974"/>
            <a:ext cx="192360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Light microscopy</a:t>
            </a:r>
            <a:endParaRPr/>
          </a:p>
        </p:txBody>
      </p:sp>
      <p:sp>
        <p:nvSpPr>
          <p:cNvPr id="187" name="Google Shape;187;p55"/>
          <p:cNvSpPr txBox="1"/>
          <p:nvPr/>
        </p:nvSpPr>
        <p:spPr>
          <a:xfrm>
            <a:off x="1501775" y="3179761"/>
            <a:ext cx="13593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Unaided eye</a:t>
            </a:r>
            <a:endParaRPr/>
          </a:p>
        </p:txBody>
      </p:sp>
      <p:sp>
        <p:nvSpPr>
          <p:cNvPr id="188" name="Google Shape;188;p55"/>
          <p:cNvSpPr txBox="1"/>
          <p:nvPr/>
        </p:nvSpPr>
        <p:spPr>
          <a:xfrm>
            <a:off x="6127772" y="2312194"/>
            <a:ext cx="93775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Super-</a:t>
            </a:r>
            <a:endParaRPr/>
          </a:p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endParaRPr/>
          </a:p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microscopy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5"/>
          <p:cNvSpPr txBox="1"/>
          <p:nvPr/>
        </p:nvSpPr>
        <p:spPr>
          <a:xfrm>
            <a:off x="4646612" y="4152107"/>
            <a:ext cx="650819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190" name="Google Shape;190;p55"/>
          <p:cNvSpPr txBox="1"/>
          <p:nvPr/>
        </p:nvSpPr>
        <p:spPr>
          <a:xfrm>
            <a:off x="1225550" y="4368007"/>
            <a:ext cx="641201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Length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some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nerve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5"/>
          <p:cNvSpPr txBox="1"/>
          <p:nvPr/>
        </p:nvSpPr>
        <p:spPr>
          <a:xfrm>
            <a:off x="527050" y="5137944"/>
            <a:ext cx="565861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height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5"/>
          <p:cNvSpPr txBox="1"/>
          <p:nvPr/>
        </p:nvSpPr>
        <p:spPr>
          <a:xfrm>
            <a:off x="1985962" y="5136419"/>
            <a:ext cx="650819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Chicken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5"/>
          <p:cNvSpPr txBox="1"/>
          <p:nvPr/>
        </p:nvSpPr>
        <p:spPr>
          <a:xfrm>
            <a:off x="4289425" y="4558507"/>
            <a:ext cx="528991" cy="961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5"/>
          <p:cNvSpPr txBox="1"/>
          <p:nvPr/>
        </p:nvSpPr>
        <p:spPr>
          <a:xfrm>
            <a:off x="4637087" y="5896769"/>
            <a:ext cx="48250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95" name="Google Shape;195;p55"/>
          <p:cNvSpPr txBox="1"/>
          <p:nvPr/>
        </p:nvSpPr>
        <p:spPr>
          <a:xfrm>
            <a:off x="5153025" y="4423569"/>
            <a:ext cx="641201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5"/>
          <p:cNvSpPr txBox="1"/>
          <p:nvPr/>
        </p:nvSpPr>
        <p:spPr>
          <a:xfrm>
            <a:off x="5999162" y="4423569"/>
            <a:ext cx="686085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Smallest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5"/>
          <p:cNvSpPr txBox="1"/>
          <p:nvPr/>
        </p:nvSpPr>
        <p:spPr>
          <a:xfrm>
            <a:off x="7950200" y="4442619"/>
            <a:ext cx="817531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5"/>
          <p:cNvSpPr txBox="1"/>
          <p:nvPr/>
        </p:nvSpPr>
        <p:spPr>
          <a:xfrm>
            <a:off x="7180262" y="4629944"/>
            <a:ext cx="668453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5"/>
          <p:cNvSpPr txBox="1"/>
          <p:nvPr/>
        </p:nvSpPr>
        <p:spPr>
          <a:xfrm>
            <a:off x="6435725" y="4849019"/>
            <a:ext cx="599716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Viruses</a:t>
            </a:r>
            <a:endParaRPr/>
          </a:p>
        </p:txBody>
      </p:sp>
      <p:sp>
        <p:nvSpPr>
          <p:cNvPr id="200" name="Google Shape;200;p55"/>
          <p:cNvSpPr txBox="1"/>
          <p:nvPr/>
        </p:nvSpPr>
        <p:spPr>
          <a:xfrm>
            <a:off x="6597650" y="5137944"/>
            <a:ext cx="528991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Ribo-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somes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5"/>
          <p:cNvSpPr txBox="1"/>
          <p:nvPr/>
        </p:nvSpPr>
        <p:spPr>
          <a:xfrm>
            <a:off x="7381875" y="5326857"/>
            <a:ext cx="493725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  <a:endParaRPr/>
          </a:p>
        </p:txBody>
      </p:sp>
      <p:sp>
        <p:nvSpPr>
          <p:cNvPr id="202" name="Google Shape;202;p55"/>
          <p:cNvSpPr txBox="1"/>
          <p:nvPr/>
        </p:nvSpPr>
        <p:spPr>
          <a:xfrm>
            <a:off x="8089900" y="5326857"/>
            <a:ext cx="519373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Atoms</a:t>
            </a:r>
            <a:endParaRPr/>
          </a:p>
        </p:txBody>
      </p:sp>
      <p:sp>
        <p:nvSpPr>
          <p:cNvPr id="203" name="Google Shape;203;p55"/>
          <p:cNvSpPr txBox="1"/>
          <p:nvPr/>
        </p:nvSpPr>
        <p:spPr>
          <a:xfrm>
            <a:off x="2973387" y="5137944"/>
            <a:ext cx="37189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5"/>
          <p:cNvSpPr txBox="1"/>
          <p:nvPr/>
        </p:nvSpPr>
        <p:spPr>
          <a:xfrm>
            <a:off x="3505200" y="5137944"/>
            <a:ext cx="565861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5"/>
          <p:cNvSpPr txBox="1"/>
          <p:nvPr/>
        </p:nvSpPr>
        <p:spPr>
          <a:xfrm>
            <a:off x="5343525" y="5137944"/>
            <a:ext cx="819135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Mito-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chondrion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5"/>
          <p:cNvSpPr txBox="1"/>
          <p:nvPr/>
        </p:nvSpPr>
        <p:spPr>
          <a:xfrm>
            <a:off x="5410200" y="5896769"/>
            <a:ext cx="38953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07" name="Google Shape;207;p55"/>
          <p:cNvSpPr txBox="1"/>
          <p:nvPr/>
        </p:nvSpPr>
        <p:spPr>
          <a:xfrm>
            <a:off x="325437" y="5896769"/>
            <a:ext cx="379912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sp>
        <p:nvSpPr>
          <p:cNvPr id="208" name="Google Shape;208;p55"/>
          <p:cNvSpPr txBox="1"/>
          <p:nvPr/>
        </p:nvSpPr>
        <p:spPr>
          <a:xfrm>
            <a:off x="1089025" y="5896769"/>
            <a:ext cx="286938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5"/>
          <p:cNvSpPr txBox="1"/>
          <p:nvPr/>
        </p:nvSpPr>
        <p:spPr>
          <a:xfrm>
            <a:off x="1747837" y="5896769"/>
            <a:ext cx="426399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 m</a:t>
            </a:r>
            <a:endParaRPr/>
          </a:p>
        </p:txBody>
      </p:sp>
      <p:sp>
        <p:nvSpPr>
          <p:cNvPr id="210" name="Google Shape;210;p55"/>
          <p:cNvSpPr txBox="1"/>
          <p:nvPr/>
        </p:nvSpPr>
        <p:spPr>
          <a:xfrm>
            <a:off x="2497137" y="5896769"/>
            <a:ext cx="379912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cm</a:t>
            </a:r>
            <a:endParaRPr/>
          </a:p>
        </p:txBody>
      </p:sp>
      <p:sp>
        <p:nvSpPr>
          <p:cNvPr id="211" name="Google Shape;211;p55"/>
          <p:cNvSpPr txBox="1"/>
          <p:nvPr/>
        </p:nvSpPr>
        <p:spPr>
          <a:xfrm>
            <a:off x="3197225" y="5896769"/>
            <a:ext cx="43441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mm</a:t>
            </a:r>
            <a:endParaRPr/>
          </a:p>
        </p:txBody>
      </p:sp>
      <p:sp>
        <p:nvSpPr>
          <p:cNvPr id="212" name="Google Shape;212;p55"/>
          <p:cNvSpPr txBox="1"/>
          <p:nvPr/>
        </p:nvSpPr>
        <p:spPr>
          <a:xfrm>
            <a:off x="3862387" y="5896769"/>
            <a:ext cx="575479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13" name="Google Shape;213;p55"/>
          <p:cNvSpPr txBox="1"/>
          <p:nvPr/>
        </p:nvSpPr>
        <p:spPr>
          <a:xfrm>
            <a:off x="6038850" y="5896769"/>
            <a:ext cx="575479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nm</a:t>
            </a:r>
            <a:endParaRPr/>
          </a:p>
        </p:txBody>
      </p:sp>
      <p:sp>
        <p:nvSpPr>
          <p:cNvPr id="214" name="Google Shape;214;p55"/>
          <p:cNvSpPr txBox="1"/>
          <p:nvPr/>
        </p:nvSpPr>
        <p:spPr>
          <a:xfrm>
            <a:off x="6881812" y="5896769"/>
            <a:ext cx="48250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nm</a:t>
            </a:r>
            <a:endParaRPr/>
          </a:p>
        </p:txBody>
      </p:sp>
      <p:sp>
        <p:nvSpPr>
          <p:cNvPr id="215" name="Google Shape;215;p55"/>
          <p:cNvSpPr txBox="1"/>
          <p:nvPr/>
        </p:nvSpPr>
        <p:spPr>
          <a:xfrm>
            <a:off x="7667625" y="5896769"/>
            <a:ext cx="38953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nm</a:t>
            </a:r>
            <a:endParaRPr/>
          </a:p>
        </p:txBody>
      </p:sp>
      <p:sp>
        <p:nvSpPr>
          <p:cNvPr id="216" name="Google Shape;216;p55"/>
          <p:cNvSpPr txBox="1"/>
          <p:nvPr/>
        </p:nvSpPr>
        <p:spPr>
          <a:xfrm>
            <a:off x="8296275" y="5896769"/>
            <a:ext cx="52899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 nm</a:t>
            </a:r>
            <a:endParaRPr/>
          </a:p>
        </p:txBody>
      </p:sp>
      <p:sp>
        <p:nvSpPr>
          <p:cNvPr id="217" name="Google Shape;217;p55"/>
          <p:cNvSpPr/>
          <p:nvPr/>
        </p:nvSpPr>
        <p:spPr>
          <a:xfrm>
            <a:off x="8548235" y="5503072"/>
            <a:ext cx="25400" cy="365226"/>
          </a:xfrm>
          <a:custGeom>
            <a:rect b="b" l="l" r="r" t="t"/>
            <a:pathLst>
              <a:path extrusionOk="0" h="365226" w="25400">
                <a:moveTo>
                  <a:pt x="6350" y="6350"/>
                </a:moveTo>
                <a:lnTo>
                  <a:pt x="6350" y="35887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5"/>
          <p:cNvSpPr/>
          <p:nvPr/>
        </p:nvSpPr>
        <p:spPr>
          <a:xfrm>
            <a:off x="6303878" y="4825209"/>
            <a:ext cx="25400" cy="1043088"/>
          </a:xfrm>
          <a:custGeom>
            <a:rect b="b" l="l" r="r" t="t"/>
            <a:pathLst>
              <a:path extrusionOk="0" h="1043088" w="25400">
                <a:moveTo>
                  <a:pt x="6350" y="6350"/>
                </a:moveTo>
                <a:lnTo>
                  <a:pt x="6350" y="103673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5"/>
          <p:cNvSpPr/>
          <p:nvPr/>
        </p:nvSpPr>
        <p:spPr>
          <a:xfrm>
            <a:off x="1296192" y="5508838"/>
            <a:ext cx="25400" cy="358203"/>
          </a:xfrm>
          <a:custGeom>
            <a:rect b="b" l="l" r="r" t="t"/>
            <a:pathLst>
              <a:path extrusionOk="0" h="358203" w="25400">
                <a:moveTo>
                  <a:pt x="6350" y="6350"/>
                </a:moveTo>
                <a:lnTo>
                  <a:pt x="6350" y="35185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5"/>
          <p:cNvSpPr/>
          <p:nvPr/>
        </p:nvSpPr>
        <p:spPr>
          <a:xfrm>
            <a:off x="959490" y="5516750"/>
            <a:ext cx="25400" cy="360679"/>
          </a:xfrm>
          <a:custGeom>
            <a:rect b="b" l="l" r="r" t="t"/>
            <a:pathLst>
              <a:path extrusionOk="0" h="360679" w="25400">
                <a:moveTo>
                  <a:pt x="6350" y="6350"/>
                </a:moveTo>
                <a:lnTo>
                  <a:pt x="6350" y="35433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5"/>
          <p:cNvSpPr/>
          <p:nvPr/>
        </p:nvSpPr>
        <p:spPr>
          <a:xfrm>
            <a:off x="2154572" y="5540435"/>
            <a:ext cx="25400" cy="326605"/>
          </a:xfrm>
          <a:custGeom>
            <a:rect b="b" l="l" r="r" t="t"/>
            <a:pathLst>
              <a:path extrusionOk="0" h="326605" w="25400">
                <a:moveTo>
                  <a:pt x="6350" y="6350"/>
                </a:moveTo>
                <a:lnTo>
                  <a:pt x="6350" y="32025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5"/>
          <p:cNvSpPr/>
          <p:nvPr/>
        </p:nvSpPr>
        <p:spPr>
          <a:xfrm>
            <a:off x="3196201" y="5556806"/>
            <a:ext cx="25400" cy="275132"/>
          </a:xfrm>
          <a:custGeom>
            <a:rect b="b" l="l" r="r" t="t"/>
            <a:pathLst>
              <a:path extrusionOk="0" h="275132" w="25400">
                <a:moveTo>
                  <a:pt x="6350" y="6350"/>
                </a:moveTo>
                <a:lnTo>
                  <a:pt x="6350" y="26878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5"/>
          <p:cNvSpPr/>
          <p:nvPr/>
        </p:nvSpPr>
        <p:spPr>
          <a:xfrm>
            <a:off x="6939869" y="5503072"/>
            <a:ext cx="25400" cy="365226"/>
          </a:xfrm>
          <a:custGeom>
            <a:rect b="b" l="l" r="r" t="t"/>
            <a:pathLst>
              <a:path extrusionOk="0" h="365226" w="25400">
                <a:moveTo>
                  <a:pt x="6350" y="6350"/>
                </a:moveTo>
                <a:lnTo>
                  <a:pt x="6350" y="35887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5"/>
          <p:cNvSpPr/>
          <p:nvPr/>
        </p:nvSpPr>
        <p:spPr>
          <a:xfrm>
            <a:off x="5559137" y="5503072"/>
            <a:ext cx="25400" cy="365226"/>
          </a:xfrm>
          <a:custGeom>
            <a:rect b="b" l="l" r="r" t="t"/>
            <a:pathLst>
              <a:path extrusionOk="0" h="365226" w="25400">
                <a:moveTo>
                  <a:pt x="6350" y="6350"/>
                </a:moveTo>
                <a:lnTo>
                  <a:pt x="6350" y="35887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5"/>
          <p:cNvSpPr/>
          <p:nvPr/>
        </p:nvSpPr>
        <p:spPr>
          <a:xfrm>
            <a:off x="5023756" y="4356656"/>
            <a:ext cx="25400" cy="1511642"/>
          </a:xfrm>
          <a:custGeom>
            <a:rect b="b" l="l" r="r" t="t"/>
            <a:pathLst>
              <a:path extrusionOk="0" h="1511642" w="25400">
                <a:moveTo>
                  <a:pt x="6350" y="6350"/>
                </a:moveTo>
                <a:lnTo>
                  <a:pt x="6350" y="150529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5"/>
          <p:cNvSpPr/>
          <p:nvPr/>
        </p:nvSpPr>
        <p:spPr>
          <a:xfrm>
            <a:off x="3824546" y="5474281"/>
            <a:ext cx="298297" cy="394017"/>
          </a:xfrm>
          <a:custGeom>
            <a:rect b="b" l="l" r="r" t="t"/>
            <a:pathLst>
              <a:path extrusionOk="0" h="394017" w="298297">
                <a:moveTo>
                  <a:pt x="291947" y="387667"/>
                </a:moveTo>
                <a:lnTo>
                  <a:pt x="291947" y="208038"/>
                </a:ln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55"/>
          <p:cNvGrpSpPr/>
          <p:nvPr/>
        </p:nvGrpSpPr>
        <p:grpSpPr>
          <a:xfrm>
            <a:off x="6447070" y="5053809"/>
            <a:ext cx="242468" cy="709219"/>
            <a:chOff x="6447070" y="5053809"/>
            <a:chExt cx="242468" cy="709219"/>
          </a:xfrm>
        </p:grpSpPr>
        <p:sp>
          <p:nvSpPr>
            <p:cNvPr id="228" name="Google Shape;228;p55"/>
            <p:cNvSpPr/>
            <p:nvPr/>
          </p:nvSpPr>
          <p:spPr>
            <a:xfrm>
              <a:off x="6447070" y="5610527"/>
              <a:ext cx="242468" cy="152501"/>
            </a:xfrm>
            <a:custGeom>
              <a:rect b="b" l="l" r="r" t="t"/>
              <a:pathLst>
                <a:path extrusionOk="0" h="152501" w="242468">
                  <a:moveTo>
                    <a:pt x="6350" y="146151"/>
                  </a:moveTo>
                  <a:cubicBezTo>
                    <a:pt x="6350" y="101079"/>
                    <a:pt x="35648" y="64795"/>
                    <a:pt x="71818" y="64795"/>
                  </a:cubicBezTo>
                  <a:lnTo>
                    <a:pt x="73075" y="64795"/>
                  </a:lnTo>
                  <a:cubicBezTo>
                    <a:pt x="99098" y="64795"/>
                    <a:pt x="120002" y="38773"/>
                    <a:pt x="120002" y="6350"/>
                  </a:cubicBezTo>
                  <a:cubicBezTo>
                    <a:pt x="120002" y="38773"/>
                    <a:pt x="140944" y="64795"/>
                    <a:pt x="166966" y="64795"/>
                  </a:cubicBezTo>
                  <a:lnTo>
                    <a:pt x="170688" y="64795"/>
                  </a:lnTo>
                  <a:cubicBezTo>
                    <a:pt x="206794" y="64795"/>
                    <a:pt x="236118" y="101079"/>
                    <a:pt x="236118" y="146151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5"/>
            <p:cNvSpPr/>
            <p:nvPr/>
          </p:nvSpPr>
          <p:spPr>
            <a:xfrm>
              <a:off x="6560723" y="5053809"/>
              <a:ext cx="25400" cy="569417"/>
            </a:xfrm>
            <a:custGeom>
              <a:rect b="b" l="l" r="r" t="t"/>
              <a:pathLst>
                <a:path extrusionOk="0" h="569417" w="25400">
                  <a:moveTo>
                    <a:pt x="6350" y="563067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55"/>
          <p:cNvGrpSpPr/>
          <p:nvPr/>
        </p:nvGrpSpPr>
        <p:grpSpPr>
          <a:xfrm>
            <a:off x="7156683" y="4825209"/>
            <a:ext cx="362356" cy="937819"/>
            <a:chOff x="7156683" y="4825209"/>
            <a:chExt cx="362356" cy="937819"/>
          </a:xfrm>
        </p:grpSpPr>
        <p:sp>
          <p:nvSpPr>
            <p:cNvPr id="231" name="Google Shape;231;p55"/>
            <p:cNvSpPr/>
            <p:nvPr/>
          </p:nvSpPr>
          <p:spPr>
            <a:xfrm>
              <a:off x="7156683" y="5610527"/>
              <a:ext cx="362356" cy="152501"/>
            </a:xfrm>
            <a:custGeom>
              <a:rect b="b" l="l" r="r" t="t"/>
              <a:pathLst>
                <a:path extrusionOk="0" h="152501" w="362356">
                  <a:moveTo>
                    <a:pt x="6350" y="146151"/>
                  </a:moveTo>
                  <a:cubicBezTo>
                    <a:pt x="6350" y="101079"/>
                    <a:pt x="35648" y="64795"/>
                    <a:pt x="71793" y="64795"/>
                  </a:cubicBezTo>
                  <a:lnTo>
                    <a:pt x="132689" y="64795"/>
                  </a:lnTo>
                  <a:cubicBezTo>
                    <a:pt x="158674" y="64795"/>
                    <a:pt x="179616" y="38773"/>
                    <a:pt x="179616" y="6350"/>
                  </a:cubicBezTo>
                  <a:cubicBezTo>
                    <a:pt x="179616" y="38773"/>
                    <a:pt x="200545" y="64795"/>
                    <a:pt x="226542" y="64795"/>
                  </a:cubicBezTo>
                  <a:lnTo>
                    <a:pt x="290563" y="64795"/>
                  </a:lnTo>
                  <a:cubicBezTo>
                    <a:pt x="326758" y="64795"/>
                    <a:pt x="356006" y="101079"/>
                    <a:pt x="356006" y="146151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5"/>
            <p:cNvSpPr/>
            <p:nvPr/>
          </p:nvSpPr>
          <p:spPr>
            <a:xfrm>
              <a:off x="7323523" y="4825209"/>
              <a:ext cx="25400" cy="827544"/>
            </a:xfrm>
            <a:custGeom>
              <a:rect b="b" l="l" r="r" t="t"/>
              <a:pathLst>
                <a:path extrusionOk="0" h="827544" w="25400">
                  <a:moveTo>
                    <a:pt x="6350" y="82119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55"/>
          <p:cNvGrpSpPr/>
          <p:nvPr/>
        </p:nvGrpSpPr>
        <p:grpSpPr>
          <a:xfrm>
            <a:off x="7524094" y="5503072"/>
            <a:ext cx="275424" cy="259956"/>
            <a:chOff x="7524094" y="5503072"/>
            <a:chExt cx="275424" cy="259956"/>
          </a:xfrm>
        </p:grpSpPr>
        <p:sp>
          <p:nvSpPr>
            <p:cNvPr id="234" name="Google Shape;234;p55"/>
            <p:cNvSpPr/>
            <p:nvPr/>
          </p:nvSpPr>
          <p:spPr>
            <a:xfrm>
              <a:off x="7524094" y="5610527"/>
              <a:ext cx="275424" cy="152501"/>
            </a:xfrm>
            <a:custGeom>
              <a:rect b="b" l="l" r="r" t="t"/>
              <a:pathLst>
                <a:path extrusionOk="0" h="152501" w="275424">
                  <a:moveTo>
                    <a:pt x="6350" y="146151"/>
                  </a:moveTo>
                  <a:cubicBezTo>
                    <a:pt x="6350" y="101079"/>
                    <a:pt x="35686" y="64795"/>
                    <a:pt x="71805" y="64795"/>
                  </a:cubicBezTo>
                  <a:lnTo>
                    <a:pt x="90614" y="64795"/>
                  </a:lnTo>
                  <a:cubicBezTo>
                    <a:pt x="116636" y="64795"/>
                    <a:pt x="137566" y="38773"/>
                    <a:pt x="137566" y="6350"/>
                  </a:cubicBezTo>
                  <a:cubicBezTo>
                    <a:pt x="137566" y="38773"/>
                    <a:pt x="158495" y="64795"/>
                    <a:pt x="184518" y="64795"/>
                  </a:cubicBezTo>
                  <a:lnTo>
                    <a:pt x="203644" y="64795"/>
                  </a:lnTo>
                  <a:cubicBezTo>
                    <a:pt x="239788" y="64795"/>
                    <a:pt x="269075" y="101079"/>
                    <a:pt x="269075" y="146151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5"/>
            <p:cNvSpPr/>
            <p:nvPr/>
          </p:nvSpPr>
          <p:spPr>
            <a:xfrm>
              <a:off x="7655463" y="5503072"/>
              <a:ext cx="25400" cy="149682"/>
            </a:xfrm>
            <a:custGeom>
              <a:rect b="b" l="l" r="r" t="t"/>
              <a:pathLst>
                <a:path extrusionOk="0" h="149682" w="25400">
                  <a:moveTo>
                    <a:pt x="6350" y="143332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55"/>
          <p:cNvGrpSpPr/>
          <p:nvPr/>
        </p:nvGrpSpPr>
        <p:grpSpPr>
          <a:xfrm>
            <a:off x="7922189" y="4825209"/>
            <a:ext cx="272820" cy="937819"/>
            <a:chOff x="7922189" y="4825209"/>
            <a:chExt cx="272820" cy="937819"/>
          </a:xfrm>
        </p:grpSpPr>
        <p:sp>
          <p:nvSpPr>
            <p:cNvPr id="237" name="Google Shape;237;p55"/>
            <p:cNvSpPr/>
            <p:nvPr/>
          </p:nvSpPr>
          <p:spPr>
            <a:xfrm>
              <a:off x="7922189" y="5610527"/>
              <a:ext cx="272820" cy="152501"/>
            </a:xfrm>
            <a:custGeom>
              <a:rect b="b" l="l" r="r" t="t"/>
              <a:pathLst>
                <a:path extrusionOk="0" h="152501" w="272820">
                  <a:moveTo>
                    <a:pt x="6350" y="146151"/>
                  </a:moveTo>
                  <a:cubicBezTo>
                    <a:pt x="6350" y="101079"/>
                    <a:pt x="35635" y="64795"/>
                    <a:pt x="71805" y="64795"/>
                  </a:cubicBezTo>
                  <a:lnTo>
                    <a:pt x="83413" y="64795"/>
                  </a:lnTo>
                  <a:cubicBezTo>
                    <a:pt x="109486" y="64795"/>
                    <a:pt x="130364" y="38773"/>
                    <a:pt x="130364" y="6350"/>
                  </a:cubicBezTo>
                  <a:cubicBezTo>
                    <a:pt x="130364" y="38773"/>
                    <a:pt x="151307" y="64795"/>
                    <a:pt x="177342" y="64795"/>
                  </a:cubicBezTo>
                  <a:lnTo>
                    <a:pt x="201040" y="64795"/>
                  </a:lnTo>
                  <a:cubicBezTo>
                    <a:pt x="237172" y="64795"/>
                    <a:pt x="266471" y="101079"/>
                    <a:pt x="266471" y="146151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5"/>
            <p:cNvSpPr/>
            <p:nvPr/>
          </p:nvSpPr>
          <p:spPr>
            <a:xfrm>
              <a:off x="8046203" y="4825209"/>
              <a:ext cx="25400" cy="798017"/>
            </a:xfrm>
            <a:custGeom>
              <a:rect b="b" l="l" r="r" t="t"/>
              <a:pathLst>
                <a:path extrusionOk="0" h="798017" w="25400">
                  <a:moveTo>
                    <a:pt x="6350" y="791667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55"/>
          <p:cNvGrpSpPr/>
          <p:nvPr/>
        </p:nvGrpSpPr>
        <p:grpSpPr>
          <a:xfrm>
            <a:off x="4916378" y="4799809"/>
            <a:ext cx="744486" cy="963219"/>
            <a:chOff x="4916378" y="4799809"/>
            <a:chExt cx="744486" cy="963219"/>
          </a:xfrm>
        </p:grpSpPr>
        <p:sp>
          <p:nvSpPr>
            <p:cNvPr id="240" name="Google Shape;240;p55"/>
            <p:cNvSpPr/>
            <p:nvPr/>
          </p:nvSpPr>
          <p:spPr>
            <a:xfrm>
              <a:off x="4916378" y="5610527"/>
              <a:ext cx="744486" cy="152501"/>
            </a:xfrm>
            <a:custGeom>
              <a:rect b="b" l="l" r="r" t="t"/>
              <a:pathLst>
                <a:path extrusionOk="0" h="152501" w="744486">
                  <a:moveTo>
                    <a:pt x="6350" y="146151"/>
                  </a:moveTo>
                  <a:cubicBezTo>
                    <a:pt x="6350" y="101079"/>
                    <a:pt x="35674" y="64795"/>
                    <a:pt x="71805" y="64795"/>
                  </a:cubicBezTo>
                  <a:lnTo>
                    <a:pt x="324764" y="64795"/>
                  </a:lnTo>
                  <a:cubicBezTo>
                    <a:pt x="350786" y="64795"/>
                    <a:pt x="371716" y="38773"/>
                    <a:pt x="371716" y="6350"/>
                  </a:cubicBezTo>
                  <a:cubicBezTo>
                    <a:pt x="371716" y="38773"/>
                    <a:pt x="392658" y="64795"/>
                    <a:pt x="418680" y="64795"/>
                  </a:cubicBezTo>
                  <a:lnTo>
                    <a:pt x="672706" y="64795"/>
                  </a:lnTo>
                  <a:cubicBezTo>
                    <a:pt x="708837" y="64795"/>
                    <a:pt x="738136" y="101079"/>
                    <a:pt x="738136" y="146151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5"/>
            <p:cNvSpPr/>
            <p:nvPr/>
          </p:nvSpPr>
          <p:spPr>
            <a:xfrm>
              <a:off x="5281744" y="4799809"/>
              <a:ext cx="25400" cy="823417"/>
            </a:xfrm>
            <a:custGeom>
              <a:rect b="b" l="l" r="r" t="t"/>
              <a:pathLst>
                <a:path extrusionOk="0" h="823417" w="25400">
                  <a:moveTo>
                    <a:pt x="6350" y="817067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55"/>
          <p:cNvGrpSpPr/>
          <p:nvPr/>
        </p:nvGrpSpPr>
        <p:grpSpPr>
          <a:xfrm>
            <a:off x="4163928" y="5503072"/>
            <a:ext cx="749452" cy="259956"/>
            <a:chOff x="4163928" y="5503072"/>
            <a:chExt cx="749452" cy="259956"/>
          </a:xfrm>
        </p:grpSpPr>
        <p:sp>
          <p:nvSpPr>
            <p:cNvPr id="243" name="Google Shape;243;p55"/>
            <p:cNvSpPr/>
            <p:nvPr/>
          </p:nvSpPr>
          <p:spPr>
            <a:xfrm>
              <a:off x="4163928" y="5610527"/>
              <a:ext cx="749452" cy="152501"/>
            </a:xfrm>
            <a:custGeom>
              <a:rect b="b" l="l" r="r" t="t"/>
              <a:pathLst>
                <a:path extrusionOk="0" h="152501" w="749452">
                  <a:moveTo>
                    <a:pt x="6350" y="146151"/>
                  </a:moveTo>
                  <a:cubicBezTo>
                    <a:pt x="6350" y="101079"/>
                    <a:pt x="35661" y="64795"/>
                    <a:pt x="71831" y="64795"/>
                  </a:cubicBezTo>
                  <a:lnTo>
                    <a:pt x="324764" y="64795"/>
                  </a:lnTo>
                  <a:cubicBezTo>
                    <a:pt x="350799" y="64795"/>
                    <a:pt x="371741" y="38773"/>
                    <a:pt x="371741" y="6350"/>
                  </a:cubicBezTo>
                  <a:cubicBezTo>
                    <a:pt x="371741" y="38773"/>
                    <a:pt x="392645" y="64795"/>
                    <a:pt x="418668" y="64795"/>
                  </a:cubicBezTo>
                  <a:lnTo>
                    <a:pt x="677659" y="64795"/>
                  </a:lnTo>
                  <a:cubicBezTo>
                    <a:pt x="713803" y="64795"/>
                    <a:pt x="743102" y="101079"/>
                    <a:pt x="743102" y="146151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5"/>
            <p:cNvSpPr/>
            <p:nvPr/>
          </p:nvSpPr>
          <p:spPr>
            <a:xfrm>
              <a:off x="4163928" y="5610527"/>
              <a:ext cx="378092" cy="152501"/>
            </a:xfrm>
            <a:custGeom>
              <a:rect b="b" l="l" r="r" t="t"/>
              <a:pathLst>
                <a:path extrusionOk="0" h="152501" w="378092">
                  <a:moveTo>
                    <a:pt x="6350" y="146151"/>
                  </a:moveTo>
                  <a:cubicBezTo>
                    <a:pt x="6350" y="101079"/>
                    <a:pt x="35661" y="64795"/>
                    <a:pt x="71831" y="64795"/>
                  </a:cubicBezTo>
                  <a:lnTo>
                    <a:pt x="324764" y="64795"/>
                  </a:lnTo>
                  <a:cubicBezTo>
                    <a:pt x="350799" y="64795"/>
                    <a:pt x="371741" y="38773"/>
                    <a:pt x="371741" y="635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5"/>
            <p:cNvSpPr/>
            <p:nvPr/>
          </p:nvSpPr>
          <p:spPr>
            <a:xfrm>
              <a:off x="4529320" y="5503072"/>
              <a:ext cx="25400" cy="120154"/>
            </a:xfrm>
            <a:custGeom>
              <a:rect b="b" l="l" r="r" t="t"/>
              <a:pathLst>
                <a:path extrusionOk="0" h="120154" w="25400">
                  <a:moveTo>
                    <a:pt x="6350" y="11380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55"/>
          <p:cNvSpPr txBox="1"/>
          <p:nvPr/>
        </p:nvSpPr>
        <p:spPr>
          <a:xfrm>
            <a:off x="1225550" y="343551"/>
            <a:ext cx="65739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size range of cells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1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Cilia and Flagella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Microtubules control the beating of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flagella(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鞭毛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cilia(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纖毛),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microtubule-containing extensions that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from some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unicellular eukaryotes are propelled through water by cilia or flagella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Cilia and flagella differ in their beating patterns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11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8" name="Google Shape;1448;p119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896112" y="213360"/>
            <a:ext cx="735177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11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119"/>
          <p:cNvSpPr txBox="1"/>
          <p:nvPr/>
        </p:nvSpPr>
        <p:spPr>
          <a:xfrm>
            <a:off x="931862" y="225426"/>
            <a:ext cx="224420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Motion of flagella</a:t>
            </a:r>
            <a:endParaRPr/>
          </a:p>
        </p:txBody>
      </p:sp>
      <p:sp>
        <p:nvSpPr>
          <p:cNvPr id="1451" name="Google Shape;1451;p119"/>
          <p:cNvSpPr txBox="1"/>
          <p:nvPr/>
        </p:nvSpPr>
        <p:spPr>
          <a:xfrm>
            <a:off x="1889125" y="1268413"/>
            <a:ext cx="247503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of swimming</a:t>
            </a:r>
            <a:endParaRPr/>
          </a:p>
        </p:txBody>
      </p:sp>
      <p:sp>
        <p:nvSpPr>
          <p:cNvPr id="1452" name="Google Shape;1452;p119"/>
          <p:cNvSpPr txBox="1"/>
          <p:nvPr/>
        </p:nvSpPr>
        <p:spPr>
          <a:xfrm>
            <a:off x="7667625" y="3079751"/>
            <a:ext cx="53860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453" name="Google Shape;1453;p119"/>
          <p:cNvSpPr txBox="1"/>
          <p:nvPr/>
        </p:nvSpPr>
        <p:spPr>
          <a:xfrm>
            <a:off x="931862" y="3546476"/>
            <a:ext cx="191077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Motion of cilia</a:t>
            </a:r>
            <a:endParaRPr/>
          </a:p>
        </p:txBody>
      </p:sp>
      <p:sp>
        <p:nvSpPr>
          <p:cNvPr id="1454" name="Google Shape;1454;p119"/>
          <p:cNvSpPr txBox="1"/>
          <p:nvPr/>
        </p:nvSpPr>
        <p:spPr>
          <a:xfrm>
            <a:off x="1244600" y="4032251"/>
            <a:ext cx="378731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of organism’s movement</a:t>
            </a:r>
            <a:endParaRPr/>
          </a:p>
        </p:txBody>
      </p:sp>
      <p:sp>
        <p:nvSpPr>
          <p:cNvPr id="1455" name="Google Shape;1455;p119"/>
          <p:cNvSpPr txBox="1"/>
          <p:nvPr/>
        </p:nvSpPr>
        <p:spPr>
          <a:xfrm>
            <a:off x="2217737" y="4673601"/>
            <a:ext cx="69249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stroke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119"/>
          <p:cNvSpPr txBox="1"/>
          <p:nvPr/>
        </p:nvSpPr>
        <p:spPr>
          <a:xfrm>
            <a:off x="3514725" y="4673601"/>
            <a:ext cx="103874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stroke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119"/>
          <p:cNvSpPr txBox="1"/>
          <p:nvPr/>
        </p:nvSpPr>
        <p:spPr>
          <a:xfrm>
            <a:off x="7569200" y="6334126"/>
            <a:ext cx="66684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1458" name="Google Shape;1458;p119"/>
          <p:cNvGrpSpPr/>
          <p:nvPr/>
        </p:nvGrpSpPr>
        <p:grpSpPr>
          <a:xfrm>
            <a:off x="7681481" y="2947254"/>
            <a:ext cx="498114" cy="119795"/>
            <a:chOff x="4597400" y="4654550"/>
            <a:chExt cx="333375" cy="133350"/>
          </a:xfrm>
        </p:grpSpPr>
        <p:sp>
          <p:nvSpPr>
            <p:cNvPr id="1459" name="Google Shape;1459;p119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60" name="Google Shape;1460;p119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61" name="Google Shape;1461;p119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462" name="Google Shape;1462;p119"/>
          <p:cNvGrpSpPr/>
          <p:nvPr/>
        </p:nvGrpSpPr>
        <p:grpSpPr>
          <a:xfrm>
            <a:off x="7680682" y="6235751"/>
            <a:ext cx="432238" cy="112661"/>
            <a:chOff x="4597400" y="4654550"/>
            <a:chExt cx="333375" cy="133350"/>
          </a:xfrm>
        </p:grpSpPr>
        <p:sp>
          <p:nvSpPr>
            <p:cNvPr id="1463" name="Google Shape;1463;p119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64" name="Google Shape;1464;p119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65" name="Google Shape;1465;p119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2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Cilia and flagella share a common structure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group of microtubules sheathed by an extension of the plasma membrane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basal body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基體that anchors the cilium or flagellum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motor protein called </a:t>
            </a: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dynein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drives the bending movements of a cilium or flagellum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2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Google Shape;1476;p12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2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21"/>
          <p:cNvSpPr txBox="1"/>
          <p:nvPr/>
        </p:nvSpPr>
        <p:spPr>
          <a:xfrm>
            <a:off x="3515518" y="758822"/>
            <a:ext cx="7309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479" name="Google Shape;1479;p121"/>
          <p:cNvSpPr txBox="1"/>
          <p:nvPr/>
        </p:nvSpPr>
        <p:spPr>
          <a:xfrm>
            <a:off x="7652543" y="284159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21"/>
          <p:cNvSpPr txBox="1"/>
          <p:nvPr/>
        </p:nvSpPr>
        <p:spPr>
          <a:xfrm>
            <a:off x="5458618" y="584197"/>
            <a:ext cx="200054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 microtubule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121"/>
          <p:cNvSpPr txBox="1"/>
          <p:nvPr/>
        </p:nvSpPr>
        <p:spPr>
          <a:xfrm>
            <a:off x="5458618" y="1122359"/>
            <a:ext cx="161582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 proteins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(dyneins)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121"/>
          <p:cNvSpPr txBox="1"/>
          <p:nvPr/>
        </p:nvSpPr>
        <p:spPr>
          <a:xfrm>
            <a:off x="5458618" y="1663697"/>
            <a:ext cx="132087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21"/>
          <p:cNvSpPr txBox="1"/>
          <p:nvPr/>
        </p:nvSpPr>
        <p:spPr>
          <a:xfrm>
            <a:off x="5458618" y="2273297"/>
            <a:ext cx="142346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Radial spoke</a:t>
            </a:r>
            <a:endParaRPr/>
          </a:p>
        </p:txBody>
      </p:sp>
      <p:sp>
        <p:nvSpPr>
          <p:cNvPr id="1484" name="Google Shape;1484;p121"/>
          <p:cNvSpPr txBox="1"/>
          <p:nvPr/>
        </p:nvSpPr>
        <p:spPr>
          <a:xfrm>
            <a:off x="2158205" y="2341559"/>
            <a:ext cx="143629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/>
          </a:p>
        </p:txBody>
      </p:sp>
      <p:sp>
        <p:nvSpPr>
          <p:cNvPr id="1485" name="Google Shape;1485;p121"/>
          <p:cNvSpPr txBox="1"/>
          <p:nvPr/>
        </p:nvSpPr>
        <p:spPr>
          <a:xfrm>
            <a:off x="2158205" y="2889247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121"/>
          <p:cNvSpPr txBox="1"/>
          <p:nvPr/>
        </p:nvSpPr>
        <p:spPr>
          <a:xfrm>
            <a:off x="2137568" y="3468684"/>
            <a:ext cx="12311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Basal body</a:t>
            </a:r>
            <a:endParaRPr/>
          </a:p>
        </p:txBody>
      </p:sp>
      <p:sp>
        <p:nvSpPr>
          <p:cNvPr id="1487" name="Google Shape;1487;p121"/>
          <p:cNvSpPr txBox="1"/>
          <p:nvPr/>
        </p:nvSpPr>
        <p:spPr>
          <a:xfrm>
            <a:off x="1181893" y="4302122"/>
            <a:ext cx="7309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488" name="Google Shape;1488;p121"/>
          <p:cNvSpPr txBox="1"/>
          <p:nvPr/>
        </p:nvSpPr>
        <p:spPr>
          <a:xfrm>
            <a:off x="329405" y="4659309"/>
            <a:ext cx="260776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7472" lvl="0" marL="347472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	Longitudinal section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motile cilium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21"/>
          <p:cNvSpPr txBox="1"/>
          <p:nvPr/>
        </p:nvSpPr>
        <p:spPr>
          <a:xfrm>
            <a:off x="5458618" y="2647947"/>
            <a:ext cx="17697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Cross-linking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between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 doublets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21"/>
          <p:cNvSpPr txBox="1"/>
          <p:nvPr/>
        </p:nvSpPr>
        <p:spPr>
          <a:xfrm>
            <a:off x="3559968" y="2768597"/>
            <a:ext cx="177997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7472" lvl="0" marL="347472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	Cross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section of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motile cilium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21"/>
          <p:cNvSpPr txBox="1"/>
          <p:nvPr/>
        </p:nvSpPr>
        <p:spPr>
          <a:xfrm>
            <a:off x="4647405" y="4024309"/>
            <a:ext cx="7309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492" name="Google Shape;1492;p121"/>
          <p:cNvSpPr txBox="1"/>
          <p:nvPr/>
        </p:nvSpPr>
        <p:spPr>
          <a:xfrm>
            <a:off x="5391943" y="4400547"/>
            <a:ext cx="69256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Triplet</a:t>
            </a:r>
            <a:endParaRPr/>
          </a:p>
        </p:txBody>
      </p:sp>
      <p:sp>
        <p:nvSpPr>
          <p:cNvPr id="1493" name="Google Shape;1493;p121"/>
          <p:cNvSpPr txBox="1"/>
          <p:nvPr/>
        </p:nvSpPr>
        <p:spPr>
          <a:xfrm>
            <a:off x="3525043" y="6099172"/>
            <a:ext cx="189539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7472" lvl="0" marL="347472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	Cross section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basal body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121"/>
          <p:cNvSpPr/>
          <p:nvPr/>
        </p:nvSpPr>
        <p:spPr>
          <a:xfrm>
            <a:off x="4489200" y="1135098"/>
            <a:ext cx="45034" cy="52514"/>
          </a:xfrm>
          <a:custGeom>
            <a:rect b="b" l="l" r="r" t="t"/>
            <a:pathLst>
              <a:path extrusionOk="0" h="52514" w="45034">
                <a:moveTo>
                  <a:pt x="6350" y="46164"/>
                </a:moveTo>
                <a:cubicBezTo>
                  <a:pt x="6350" y="46164"/>
                  <a:pt x="13855" y="3975"/>
                  <a:pt x="38684" y="635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95" name="Google Shape;1495;p121"/>
          <p:cNvSpPr/>
          <p:nvPr/>
        </p:nvSpPr>
        <p:spPr>
          <a:xfrm>
            <a:off x="4818524" y="1246846"/>
            <a:ext cx="620267" cy="271792"/>
          </a:xfrm>
          <a:custGeom>
            <a:rect b="b" l="l" r="r" t="t"/>
            <a:pathLst>
              <a:path extrusionOk="0" h="271792" w="620267">
                <a:moveTo>
                  <a:pt x="106184" y="191884"/>
                </a:moveTo>
                <a:lnTo>
                  <a:pt x="613917" y="6350"/>
                </a:lnTo>
                <a:lnTo>
                  <a:pt x="6350" y="265442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96" name="Google Shape;1496;p121"/>
          <p:cNvSpPr/>
          <p:nvPr/>
        </p:nvSpPr>
        <p:spPr>
          <a:xfrm>
            <a:off x="4687168" y="2425456"/>
            <a:ext cx="751624" cy="329298"/>
          </a:xfrm>
          <a:custGeom>
            <a:rect b="b" l="l" r="r" t="t"/>
            <a:pathLst>
              <a:path extrusionOk="0" h="329298" w="751624">
                <a:moveTo>
                  <a:pt x="6350" y="6350"/>
                </a:moveTo>
                <a:lnTo>
                  <a:pt x="745273" y="32294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97" name="Google Shape;1497;p121"/>
          <p:cNvSpPr/>
          <p:nvPr/>
        </p:nvSpPr>
        <p:spPr>
          <a:xfrm>
            <a:off x="4592591" y="1781046"/>
            <a:ext cx="846200" cy="94881"/>
          </a:xfrm>
          <a:custGeom>
            <a:rect b="b" l="l" r="r" t="t"/>
            <a:pathLst>
              <a:path extrusionOk="0" h="94881" w="846200">
                <a:moveTo>
                  <a:pt x="839850" y="6350"/>
                </a:moveTo>
                <a:lnTo>
                  <a:pt x="6350" y="8853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98" name="Google Shape;1498;p121"/>
          <p:cNvSpPr/>
          <p:nvPr/>
        </p:nvSpPr>
        <p:spPr>
          <a:xfrm>
            <a:off x="8105145" y="764258"/>
            <a:ext cx="137934" cy="634415"/>
          </a:xfrm>
          <a:custGeom>
            <a:rect b="b" l="l" r="r" t="t"/>
            <a:pathLst>
              <a:path extrusionOk="0" h="634415" w="137934">
                <a:moveTo>
                  <a:pt x="9525" y="624890"/>
                </a:moveTo>
                <a:lnTo>
                  <a:pt x="128409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99" name="Google Shape;1499;p121"/>
          <p:cNvSpPr/>
          <p:nvPr/>
        </p:nvSpPr>
        <p:spPr>
          <a:xfrm>
            <a:off x="7080394" y="1280196"/>
            <a:ext cx="490715" cy="577735"/>
          </a:xfrm>
          <a:custGeom>
            <a:rect b="b" l="l" r="r" t="t"/>
            <a:pathLst>
              <a:path extrusionOk="0" h="577735" w="490715">
                <a:moveTo>
                  <a:pt x="417017" y="568210"/>
                </a:moveTo>
                <a:lnTo>
                  <a:pt x="9525" y="9525"/>
                </a:lnTo>
                <a:lnTo>
                  <a:pt x="481190" y="52129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00" name="Google Shape;1500;p121"/>
          <p:cNvSpPr/>
          <p:nvPr/>
        </p:nvSpPr>
        <p:spPr>
          <a:xfrm>
            <a:off x="6263010" y="1777871"/>
            <a:ext cx="1653794" cy="154127"/>
          </a:xfrm>
          <a:custGeom>
            <a:rect b="b" l="l" r="r" t="t"/>
            <a:pathLst>
              <a:path extrusionOk="0" h="154127" w="1653794">
                <a:moveTo>
                  <a:pt x="1644269" y="144602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01" name="Google Shape;1501;p121"/>
          <p:cNvSpPr/>
          <p:nvPr/>
        </p:nvSpPr>
        <p:spPr>
          <a:xfrm>
            <a:off x="6943726" y="2145053"/>
            <a:ext cx="1229872" cy="660060"/>
          </a:xfrm>
          <a:custGeom>
            <a:rect b="b" l="l" r="r" t="t"/>
            <a:pathLst>
              <a:path extrusionOk="0" h="672325" w="1256741">
                <a:moveTo>
                  <a:pt x="1247216" y="9525"/>
                </a:moveTo>
                <a:lnTo>
                  <a:pt x="9525" y="6628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502" name="Google Shape;1502;p121"/>
          <p:cNvGrpSpPr/>
          <p:nvPr/>
        </p:nvGrpSpPr>
        <p:grpSpPr>
          <a:xfrm>
            <a:off x="1515111" y="2496907"/>
            <a:ext cx="631409" cy="343725"/>
            <a:chOff x="2244" y="1784388"/>
            <a:chExt cx="631409" cy="343725"/>
          </a:xfrm>
        </p:grpSpPr>
        <p:sp>
          <p:nvSpPr>
            <p:cNvPr id="1503" name="Google Shape;1503;p121"/>
            <p:cNvSpPr/>
            <p:nvPr/>
          </p:nvSpPr>
          <p:spPr>
            <a:xfrm>
              <a:off x="112576" y="1784388"/>
              <a:ext cx="521077" cy="186105"/>
            </a:xfrm>
            <a:custGeom>
              <a:rect b="b" l="l" r="r" t="t"/>
              <a:pathLst>
                <a:path extrusionOk="0" h="186105" w="521077">
                  <a:moveTo>
                    <a:pt x="124583" y="45758"/>
                  </a:moveTo>
                  <a:lnTo>
                    <a:pt x="514727" y="6350"/>
                  </a:lnTo>
                  <a:lnTo>
                    <a:pt x="6350" y="179755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04" name="Google Shape;1504;p121"/>
            <p:cNvSpPr/>
            <p:nvPr/>
          </p:nvSpPr>
          <p:spPr>
            <a:xfrm>
              <a:off x="2244" y="1784388"/>
              <a:ext cx="631408" cy="343725"/>
            </a:xfrm>
            <a:custGeom>
              <a:rect b="b" l="l" r="r" t="t"/>
              <a:pathLst>
                <a:path extrusionOk="0" h="343725" w="631408">
                  <a:moveTo>
                    <a:pt x="625058" y="6350"/>
                  </a:moveTo>
                  <a:lnTo>
                    <a:pt x="6350" y="337375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505" name="Google Shape;1505;p121"/>
          <p:cNvGrpSpPr/>
          <p:nvPr/>
        </p:nvGrpSpPr>
        <p:grpSpPr>
          <a:xfrm>
            <a:off x="1869775" y="3001579"/>
            <a:ext cx="276745" cy="463791"/>
            <a:chOff x="356908" y="2289060"/>
            <a:chExt cx="276745" cy="463791"/>
          </a:xfrm>
        </p:grpSpPr>
        <p:sp>
          <p:nvSpPr>
            <p:cNvPr id="1506" name="Google Shape;1506;p121"/>
            <p:cNvSpPr/>
            <p:nvPr/>
          </p:nvSpPr>
          <p:spPr>
            <a:xfrm>
              <a:off x="380555" y="2289060"/>
              <a:ext cx="253098" cy="170065"/>
            </a:xfrm>
            <a:custGeom>
              <a:rect b="b" l="l" r="r" t="t"/>
              <a:pathLst>
                <a:path extrusionOk="0" h="170065" w="253098">
                  <a:moveTo>
                    <a:pt x="6350" y="163715"/>
                  </a:moveTo>
                  <a:lnTo>
                    <a:pt x="246748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07" name="Google Shape;1507;p121"/>
            <p:cNvSpPr/>
            <p:nvPr/>
          </p:nvSpPr>
          <p:spPr>
            <a:xfrm>
              <a:off x="356908" y="2289060"/>
              <a:ext cx="276745" cy="463791"/>
            </a:xfrm>
            <a:custGeom>
              <a:rect b="b" l="l" r="r" t="t"/>
              <a:pathLst>
                <a:path extrusionOk="0" h="463791" w="276745">
                  <a:moveTo>
                    <a:pt x="270395" y="6350"/>
                  </a:moveTo>
                  <a:lnTo>
                    <a:pt x="6350" y="457441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508" name="Google Shape;1508;p121"/>
          <p:cNvGrpSpPr/>
          <p:nvPr/>
        </p:nvGrpSpPr>
        <p:grpSpPr>
          <a:xfrm>
            <a:off x="4484476" y="714678"/>
            <a:ext cx="954316" cy="472934"/>
            <a:chOff x="2971609" y="2159"/>
            <a:chExt cx="954316" cy="472934"/>
          </a:xfrm>
        </p:grpSpPr>
        <p:sp>
          <p:nvSpPr>
            <p:cNvPr id="1509" name="Google Shape;1509;p121"/>
            <p:cNvSpPr/>
            <p:nvPr/>
          </p:nvSpPr>
          <p:spPr>
            <a:xfrm>
              <a:off x="3139643" y="2159"/>
              <a:ext cx="786282" cy="395998"/>
            </a:xfrm>
            <a:custGeom>
              <a:rect b="b" l="l" r="r" t="t"/>
              <a:pathLst>
                <a:path extrusionOk="0" h="395998" w="786282">
                  <a:moveTo>
                    <a:pt x="779932" y="6350"/>
                  </a:moveTo>
                  <a:lnTo>
                    <a:pt x="6350" y="389648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10" name="Google Shape;1510;p121"/>
            <p:cNvSpPr/>
            <p:nvPr/>
          </p:nvSpPr>
          <p:spPr>
            <a:xfrm>
              <a:off x="2971609" y="386943"/>
              <a:ext cx="346748" cy="88150"/>
            </a:xfrm>
            <a:custGeom>
              <a:rect b="b" l="l" r="r" t="t"/>
              <a:pathLst>
                <a:path extrusionOk="0" h="88150" w="346748">
                  <a:moveTo>
                    <a:pt x="340398" y="81800"/>
                  </a:moveTo>
                  <a:cubicBezTo>
                    <a:pt x="340398" y="81800"/>
                    <a:pt x="332422" y="41986"/>
                    <a:pt x="308063" y="41986"/>
                  </a:cubicBezTo>
                  <a:lnTo>
                    <a:pt x="201993" y="41986"/>
                  </a:lnTo>
                  <a:cubicBezTo>
                    <a:pt x="182702" y="41986"/>
                    <a:pt x="173380" y="6350"/>
                    <a:pt x="173380" y="6350"/>
                  </a:cubicBezTo>
                  <a:cubicBezTo>
                    <a:pt x="173380" y="6350"/>
                    <a:pt x="164033" y="41986"/>
                    <a:pt x="144767" y="41986"/>
                  </a:cubicBezTo>
                  <a:lnTo>
                    <a:pt x="38671" y="41986"/>
                  </a:lnTo>
                  <a:cubicBezTo>
                    <a:pt x="14325" y="41986"/>
                    <a:pt x="6350" y="81800"/>
                    <a:pt x="6350" y="8180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511" name="Google Shape;1511;p121"/>
          <p:cNvSpPr/>
          <p:nvPr/>
        </p:nvSpPr>
        <p:spPr>
          <a:xfrm>
            <a:off x="4652510" y="714678"/>
            <a:ext cx="786282" cy="395998"/>
          </a:xfrm>
          <a:custGeom>
            <a:rect b="b" l="l" r="r" t="t"/>
            <a:pathLst>
              <a:path extrusionOk="0" h="395998" w="786282">
                <a:moveTo>
                  <a:pt x="779932" y="6350"/>
                </a:moveTo>
                <a:lnTo>
                  <a:pt x="6350" y="38964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12" name="Google Shape;1512;p121"/>
          <p:cNvSpPr/>
          <p:nvPr/>
        </p:nvSpPr>
        <p:spPr>
          <a:xfrm>
            <a:off x="6889424" y="2019831"/>
            <a:ext cx="1305674" cy="408558"/>
          </a:xfrm>
          <a:custGeom>
            <a:rect b="b" l="l" r="r" t="t"/>
            <a:pathLst>
              <a:path extrusionOk="0" h="408558" w="1305674">
                <a:moveTo>
                  <a:pt x="6350" y="402208"/>
                </a:moveTo>
                <a:lnTo>
                  <a:pt x="129932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13" name="Google Shape;1513;p121"/>
          <p:cNvSpPr/>
          <p:nvPr/>
        </p:nvSpPr>
        <p:spPr>
          <a:xfrm>
            <a:off x="4792261" y="2182404"/>
            <a:ext cx="646531" cy="234581"/>
          </a:xfrm>
          <a:custGeom>
            <a:rect b="b" l="l" r="r" t="t"/>
            <a:pathLst>
              <a:path extrusionOk="0" h="234581" w="646531">
                <a:moveTo>
                  <a:pt x="640181" y="228231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514" name="Google Shape;1514;p121"/>
          <p:cNvGrpSpPr/>
          <p:nvPr/>
        </p:nvGrpSpPr>
        <p:grpSpPr>
          <a:xfrm>
            <a:off x="4850426" y="4535853"/>
            <a:ext cx="549821" cy="398196"/>
            <a:chOff x="3337559" y="3823334"/>
            <a:chExt cx="549821" cy="398196"/>
          </a:xfrm>
        </p:grpSpPr>
        <p:sp>
          <p:nvSpPr>
            <p:cNvPr id="1515" name="Google Shape;1515;p121"/>
            <p:cNvSpPr/>
            <p:nvPr/>
          </p:nvSpPr>
          <p:spPr>
            <a:xfrm>
              <a:off x="3337559" y="3832491"/>
              <a:ext cx="114605" cy="389039"/>
            </a:xfrm>
            <a:custGeom>
              <a:rect b="b" l="l" r="r" t="t"/>
              <a:pathLst>
                <a:path extrusionOk="0" h="389039" w="114605">
                  <a:moveTo>
                    <a:pt x="70320" y="382689"/>
                  </a:moveTo>
                  <a:cubicBezTo>
                    <a:pt x="70320" y="382689"/>
                    <a:pt x="111709" y="372161"/>
                    <a:pt x="107518" y="347573"/>
                  </a:cubicBezTo>
                  <a:cubicBezTo>
                    <a:pt x="103352" y="323113"/>
                    <a:pt x="89192" y="239826"/>
                    <a:pt x="85915" y="220611"/>
                  </a:cubicBezTo>
                  <a:cubicBezTo>
                    <a:pt x="82664" y="201396"/>
                    <a:pt x="108255" y="182626"/>
                    <a:pt x="108255" y="182626"/>
                  </a:cubicBezTo>
                  <a:cubicBezTo>
                    <a:pt x="108255" y="182626"/>
                    <a:pt x="77914" y="173418"/>
                    <a:pt x="74638" y="154178"/>
                  </a:cubicBezTo>
                  <a:cubicBezTo>
                    <a:pt x="71348" y="134937"/>
                    <a:pt x="57213" y="51689"/>
                    <a:pt x="53060" y="27216"/>
                  </a:cubicBezTo>
                  <a:cubicBezTo>
                    <a:pt x="48895" y="2730"/>
                    <a:pt x="6350" y="6350"/>
                    <a:pt x="6350" y="635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16" name="Google Shape;1516;p121"/>
            <p:cNvSpPr/>
            <p:nvPr/>
          </p:nvSpPr>
          <p:spPr>
            <a:xfrm>
              <a:off x="3439464" y="3823334"/>
              <a:ext cx="447916" cy="198132"/>
            </a:xfrm>
            <a:custGeom>
              <a:rect b="b" l="l" r="r" t="t"/>
              <a:pathLst>
                <a:path extrusionOk="0" h="198132" w="447916">
                  <a:moveTo>
                    <a:pt x="6350" y="191782"/>
                  </a:moveTo>
                  <a:lnTo>
                    <a:pt x="441566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517" name="Google Shape;1517;p121"/>
          <p:cNvGrpSpPr/>
          <p:nvPr/>
        </p:nvGrpSpPr>
        <p:grpSpPr>
          <a:xfrm>
            <a:off x="1936767" y="3512627"/>
            <a:ext cx="188721" cy="245605"/>
            <a:chOff x="423900" y="2800108"/>
            <a:chExt cx="188721" cy="245605"/>
          </a:xfrm>
        </p:grpSpPr>
        <p:sp>
          <p:nvSpPr>
            <p:cNvPr id="1518" name="Google Shape;1518;p121"/>
            <p:cNvSpPr/>
            <p:nvPr/>
          </p:nvSpPr>
          <p:spPr>
            <a:xfrm>
              <a:off x="494842" y="2906064"/>
              <a:ext cx="117779" cy="25400"/>
            </a:xfrm>
            <a:custGeom>
              <a:rect b="b" l="l" r="r" t="t"/>
              <a:pathLst>
                <a:path extrusionOk="0" h="25400" w="117779">
                  <a:moveTo>
                    <a:pt x="6350" y="16865"/>
                  </a:moveTo>
                  <a:lnTo>
                    <a:pt x="111429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19" name="Google Shape;1519;p121"/>
            <p:cNvSpPr/>
            <p:nvPr/>
          </p:nvSpPr>
          <p:spPr>
            <a:xfrm>
              <a:off x="423900" y="2800108"/>
              <a:ext cx="83642" cy="245605"/>
            </a:xfrm>
            <a:custGeom>
              <a:rect b="b" l="l" r="r" t="t"/>
              <a:pathLst>
                <a:path extrusionOk="0" h="245605" w="83642">
                  <a:moveTo>
                    <a:pt x="6350" y="6350"/>
                  </a:moveTo>
                  <a:cubicBezTo>
                    <a:pt x="6350" y="6350"/>
                    <a:pt x="48920" y="9804"/>
                    <a:pt x="48920" y="34734"/>
                  </a:cubicBezTo>
                  <a:cubicBezTo>
                    <a:pt x="48920" y="59550"/>
                    <a:pt x="48920" y="69621"/>
                    <a:pt x="48920" y="89103"/>
                  </a:cubicBezTo>
                  <a:cubicBezTo>
                    <a:pt x="48920" y="108635"/>
                    <a:pt x="77292" y="122821"/>
                    <a:pt x="77292" y="122821"/>
                  </a:cubicBezTo>
                  <a:cubicBezTo>
                    <a:pt x="77292" y="122821"/>
                    <a:pt x="48920" y="136994"/>
                    <a:pt x="48920" y="156502"/>
                  </a:cubicBezTo>
                  <a:cubicBezTo>
                    <a:pt x="48920" y="176022"/>
                    <a:pt x="48920" y="186054"/>
                    <a:pt x="48920" y="210870"/>
                  </a:cubicBezTo>
                  <a:cubicBezTo>
                    <a:pt x="48920" y="235724"/>
                    <a:pt x="6350" y="239255"/>
                    <a:pt x="6350" y="239255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520" name="Google Shape;1520;p121"/>
          <p:cNvGrpSpPr/>
          <p:nvPr/>
        </p:nvGrpSpPr>
        <p:grpSpPr>
          <a:xfrm>
            <a:off x="6041928" y="4535853"/>
            <a:ext cx="520852" cy="216738"/>
            <a:chOff x="4529061" y="3823334"/>
            <a:chExt cx="520852" cy="216738"/>
          </a:xfrm>
        </p:grpSpPr>
        <p:sp>
          <p:nvSpPr>
            <p:cNvPr id="1521" name="Google Shape;1521;p121"/>
            <p:cNvSpPr/>
            <p:nvPr/>
          </p:nvSpPr>
          <p:spPr>
            <a:xfrm>
              <a:off x="4529061" y="3908653"/>
              <a:ext cx="520852" cy="131419"/>
            </a:xfrm>
            <a:custGeom>
              <a:rect b="b" l="l" r="r" t="t"/>
              <a:pathLst>
                <a:path extrusionOk="0" h="131419" w="520852">
                  <a:moveTo>
                    <a:pt x="514502" y="44246"/>
                  </a:moveTo>
                  <a:cubicBezTo>
                    <a:pt x="514502" y="44246"/>
                    <a:pt x="504812" y="2666"/>
                    <a:pt x="480148" y="6350"/>
                  </a:cubicBezTo>
                  <a:cubicBezTo>
                    <a:pt x="455600" y="9994"/>
                    <a:pt x="279158" y="38493"/>
                    <a:pt x="259842" y="41363"/>
                  </a:cubicBezTo>
                  <a:cubicBezTo>
                    <a:pt x="240576" y="44259"/>
                    <a:pt x="237274" y="17386"/>
                    <a:pt x="237274" y="17386"/>
                  </a:cubicBezTo>
                  <a:cubicBezTo>
                    <a:pt x="237274" y="17386"/>
                    <a:pt x="227457" y="47548"/>
                    <a:pt x="208165" y="50406"/>
                  </a:cubicBezTo>
                  <a:cubicBezTo>
                    <a:pt x="188849" y="53327"/>
                    <a:pt x="52730" y="75145"/>
                    <a:pt x="28156" y="78790"/>
                  </a:cubicBezTo>
                  <a:cubicBezTo>
                    <a:pt x="3581" y="82460"/>
                    <a:pt x="6350" y="125069"/>
                    <a:pt x="6350" y="125069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22" name="Google Shape;1522;p121"/>
            <p:cNvSpPr/>
            <p:nvPr/>
          </p:nvSpPr>
          <p:spPr>
            <a:xfrm>
              <a:off x="4582426" y="3823334"/>
              <a:ext cx="190258" cy="109054"/>
            </a:xfrm>
            <a:custGeom>
              <a:rect b="b" l="l" r="r" t="t"/>
              <a:pathLst>
                <a:path extrusionOk="0" h="109054" w="190258">
                  <a:moveTo>
                    <a:pt x="183908" y="102704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523" name="Google Shape;1523;p121"/>
          <p:cNvGrpSpPr/>
          <p:nvPr/>
        </p:nvGrpSpPr>
        <p:grpSpPr>
          <a:xfrm>
            <a:off x="7452402" y="725460"/>
            <a:ext cx="616077" cy="763675"/>
            <a:chOff x="5939535" y="12941"/>
            <a:chExt cx="616077" cy="763675"/>
          </a:xfrm>
        </p:grpSpPr>
        <p:sp>
          <p:nvSpPr>
            <p:cNvPr id="1524" name="Google Shape;1524;p121"/>
            <p:cNvSpPr/>
            <p:nvPr/>
          </p:nvSpPr>
          <p:spPr>
            <a:xfrm>
              <a:off x="5939535" y="12941"/>
              <a:ext cx="463956" cy="661949"/>
            </a:xfrm>
            <a:custGeom>
              <a:rect b="b" l="l" r="r" t="t"/>
              <a:pathLst>
                <a:path extrusionOk="0" h="661949" w="463956">
                  <a:moveTo>
                    <a:pt x="9525" y="9525"/>
                  </a:moveTo>
                  <a:lnTo>
                    <a:pt x="454431" y="652424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25" name="Google Shape;1525;p121"/>
            <p:cNvSpPr/>
            <p:nvPr/>
          </p:nvSpPr>
          <p:spPr>
            <a:xfrm>
              <a:off x="6288303" y="659015"/>
              <a:ext cx="267309" cy="117601"/>
            </a:xfrm>
            <a:custGeom>
              <a:rect b="b" l="l" r="r" t="t"/>
              <a:pathLst>
                <a:path extrusionOk="0" h="117601" w="267309">
                  <a:moveTo>
                    <a:pt x="6350" y="111252"/>
                  </a:moveTo>
                  <a:cubicBezTo>
                    <a:pt x="6350" y="111252"/>
                    <a:pt x="4064" y="75945"/>
                    <a:pt x="25857" y="67297"/>
                  </a:cubicBezTo>
                  <a:cubicBezTo>
                    <a:pt x="54330" y="56019"/>
                    <a:pt x="62344" y="55422"/>
                    <a:pt x="88442" y="45580"/>
                  </a:cubicBezTo>
                  <a:cubicBezTo>
                    <a:pt x="105587" y="39128"/>
                    <a:pt x="105664" y="6350"/>
                    <a:pt x="105664" y="6350"/>
                  </a:cubicBezTo>
                  <a:cubicBezTo>
                    <a:pt x="105664" y="6350"/>
                    <a:pt x="132803" y="37998"/>
                    <a:pt x="150850" y="34886"/>
                  </a:cubicBezTo>
                  <a:cubicBezTo>
                    <a:pt x="168948" y="31788"/>
                    <a:pt x="204927" y="20827"/>
                    <a:pt x="227901" y="16903"/>
                  </a:cubicBezTo>
                  <a:cubicBezTo>
                    <a:pt x="250913" y="12941"/>
                    <a:pt x="260959" y="51803"/>
                    <a:pt x="260959" y="51803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526" name="Google Shape;1526;p121"/>
          <p:cNvSpPr/>
          <p:nvPr/>
        </p:nvSpPr>
        <p:spPr>
          <a:xfrm>
            <a:off x="4818540" y="1244481"/>
            <a:ext cx="620267" cy="271792"/>
          </a:xfrm>
          <a:custGeom>
            <a:rect b="b" l="l" r="r" t="t"/>
            <a:pathLst>
              <a:path extrusionOk="0" h="271792" w="620267">
                <a:moveTo>
                  <a:pt x="106184" y="191884"/>
                </a:moveTo>
                <a:lnTo>
                  <a:pt x="613917" y="6350"/>
                </a:lnTo>
                <a:lnTo>
                  <a:pt x="6350" y="26544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27" name="Google Shape;1527;p121"/>
          <p:cNvSpPr/>
          <p:nvPr/>
        </p:nvSpPr>
        <p:spPr>
          <a:xfrm>
            <a:off x="4687184" y="2423091"/>
            <a:ext cx="751624" cy="329298"/>
          </a:xfrm>
          <a:custGeom>
            <a:rect b="b" l="l" r="r" t="t"/>
            <a:pathLst>
              <a:path extrusionOk="0" h="329298" w="751624">
                <a:moveTo>
                  <a:pt x="6350" y="6350"/>
                </a:moveTo>
                <a:lnTo>
                  <a:pt x="745273" y="32294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28" name="Google Shape;1528;p121"/>
          <p:cNvSpPr/>
          <p:nvPr/>
        </p:nvSpPr>
        <p:spPr>
          <a:xfrm>
            <a:off x="4592607" y="1778681"/>
            <a:ext cx="846200" cy="94881"/>
          </a:xfrm>
          <a:custGeom>
            <a:rect b="b" l="l" r="r" t="t"/>
            <a:pathLst>
              <a:path extrusionOk="0" h="94881" w="846200">
                <a:moveTo>
                  <a:pt x="839850" y="6350"/>
                </a:moveTo>
                <a:lnTo>
                  <a:pt x="6350" y="885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529" name="Google Shape;1529;p121"/>
          <p:cNvGrpSpPr/>
          <p:nvPr/>
        </p:nvGrpSpPr>
        <p:grpSpPr>
          <a:xfrm>
            <a:off x="1515127" y="2494542"/>
            <a:ext cx="631409" cy="343725"/>
            <a:chOff x="2244" y="1784388"/>
            <a:chExt cx="631409" cy="343725"/>
          </a:xfrm>
        </p:grpSpPr>
        <p:sp>
          <p:nvSpPr>
            <p:cNvPr id="1530" name="Google Shape;1530;p121"/>
            <p:cNvSpPr/>
            <p:nvPr/>
          </p:nvSpPr>
          <p:spPr>
            <a:xfrm>
              <a:off x="112576" y="1784388"/>
              <a:ext cx="521077" cy="186105"/>
            </a:xfrm>
            <a:custGeom>
              <a:rect b="b" l="l" r="r" t="t"/>
              <a:pathLst>
                <a:path extrusionOk="0" h="186105" w="521077">
                  <a:moveTo>
                    <a:pt x="124583" y="45758"/>
                  </a:moveTo>
                  <a:lnTo>
                    <a:pt x="514727" y="6350"/>
                  </a:lnTo>
                  <a:lnTo>
                    <a:pt x="6350" y="17975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31" name="Google Shape;1531;p121"/>
            <p:cNvSpPr/>
            <p:nvPr/>
          </p:nvSpPr>
          <p:spPr>
            <a:xfrm>
              <a:off x="2244" y="1784388"/>
              <a:ext cx="631408" cy="343725"/>
            </a:xfrm>
            <a:custGeom>
              <a:rect b="b" l="l" r="r" t="t"/>
              <a:pathLst>
                <a:path extrusionOk="0" h="343725" w="631408">
                  <a:moveTo>
                    <a:pt x="625058" y="6350"/>
                  </a:moveTo>
                  <a:lnTo>
                    <a:pt x="6350" y="33737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532" name="Google Shape;1532;p121"/>
          <p:cNvGrpSpPr/>
          <p:nvPr/>
        </p:nvGrpSpPr>
        <p:grpSpPr>
          <a:xfrm>
            <a:off x="1869791" y="2999214"/>
            <a:ext cx="276745" cy="463791"/>
            <a:chOff x="356908" y="2289060"/>
            <a:chExt cx="276745" cy="463791"/>
          </a:xfrm>
        </p:grpSpPr>
        <p:sp>
          <p:nvSpPr>
            <p:cNvPr id="1533" name="Google Shape;1533;p121"/>
            <p:cNvSpPr/>
            <p:nvPr/>
          </p:nvSpPr>
          <p:spPr>
            <a:xfrm>
              <a:off x="380555" y="2289060"/>
              <a:ext cx="253098" cy="170065"/>
            </a:xfrm>
            <a:custGeom>
              <a:rect b="b" l="l" r="r" t="t"/>
              <a:pathLst>
                <a:path extrusionOk="0" h="170065" w="253098">
                  <a:moveTo>
                    <a:pt x="6350" y="163715"/>
                  </a:moveTo>
                  <a:lnTo>
                    <a:pt x="246748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34" name="Google Shape;1534;p121"/>
            <p:cNvSpPr/>
            <p:nvPr/>
          </p:nvSpPr>
          <p:spPr>
            <a:xfrm>
              <a:off x="356908" y="2289060"/>
              <a:ext cx="276745" cy="463791"/>
            </a:xfrm>
            <a:custGeom>
              <a:rect b="b" l="l" r="r" t="t"/>
              <a:pathLst>
                <a:path extrusionOk="0" h="463791" w="276745">
                  <a:moveTo>
                    <a:pt x="270395" y="6350"/>
                  </a:moveTo>
                  <a:lnTo>
                    <a:pt x="6350" y="45744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535" name="Google Shape;1535;p121"/>
          <p:cNvSpPr/>
          <p:nvPr/>
        </p:nvSpPr>
        <p:spPr>
          <a:xfrm>
            <a:off x="4792277" y="2180039"/>
            <a:ext cx="646531" cy="234581"/>
          </a:xfrm>
          <a:custGeom>
            <a:rect b="b" l="l" r="r" t="t"/>
            <a:pathLst>
              <a:path extrusionOk="0" h="234581" w="646531">
                <a:moveTo>
                  <a:pt x="640181" y="228231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536" name="Google Shape;1536;p121"/>
          <p:cNvGrpSpPr/>
          <p:nvPr/>
        </p:nvGrpSpPr>
        <p:grpSpPr>
          <a:xfrm>
            <a:off x="3540827" y="1034478"/>
            <a:ext cx="662079" cy="75185"/>
            <a:chOff x="4597400" y="4654550"/>
            <a:chExt cx="333375" cy="133350"/>
          </a:xfrm>
        </p:grpSpPr>
        <p:sp>
          <p:nvSpPr>
            <p:cNvPr id="1537" name="Google Shape;1537;p121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38" name="Google Shape;1538;p121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39" name="Google Shape;1539;p121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540" name="Google Shape;1540;p121"/>
          <p:cNvGrpSpPr/>
          <p:nvPr/>
        </p:nvGrpSpPr>
        <p:grpSpPr>
          <a:xfrm>
            <a:off x="1145747" y="4243442"/>
            <a:ext cx="785448" cy="80908"/>
            <a:chOff x="4597400" y="4654550"/>
            <a:chExt cx="333375" cy="133350"/>
          </a:xfrm>
        </p:grpSpPr>
        <p:sp>
          <p:nvSpPr>
            <p:cNvPr id="1541" name="Google Shape;1541;p121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42" name="Google Shape;1542;p121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43" name="Google Shape;1543;p121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544" name="Google Shape;1544;p121"/>
          <p:cNvGrpSpPr/>
          <p:nvPr/>
        </p:nvGrpSpPr>
        <p:grpSpPr>
          <a:xfrm>
            <a:off x="4667619" y="4286304"/>
            <a:ext cx="659238" cy="83290"/>
            <a:chOff x="4597400" y="4654550"/>
            <a:chExt cx="333375" cy="133350"/>
          </a:xfrm>
        </p:grpSpPr>
        <p:sp>
          <p:nvSpPr>
            <p:cNvPr id="1545" name="Google Shape;1545;p121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46" name="Google Shape;1546;p121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47" name="Google Shape;1547;p121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548" name="Google Shape;1548;p121"/>
          <p:cNvSpPr txBox="1"/>
          <p:nvPr/>
        </p:nvSpPr>
        <p:spPr>
          <a:xfrm>
            <a:off x="1676400" y="0"/>
            <a:ext cx="5715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a flagellum or motile cilium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2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Dynein has two “feet” that “walk” along microtubules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foot maintains contact, while the other releases and reattaches one step farther along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Movements of the feet cause the microtubules to bend, rather than slide, because the microtubules are held in place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12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2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Microfilaments (Actin Filaments)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12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Microfilaments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solid rods about 7 nm in diameter, built as a twisted double chain of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subunits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network of microfilaments helps support the cell’s shape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form 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cortex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just inside the plasma membrane to help support the cell’s shape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Bundles of microfilaments make up the core of microvilli of intestinal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12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12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490472" y="213360"/>
            <a:ext cx="616305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1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124"/>
          <p:cNvSpPr txBox="1"/>
          <p:nvPr/>
        </p:nvSpPr>
        <p:spPr>
          <a:xfrm>
            <a:off x="2868615" y="504031"/>
            <a:ext cx="120545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Microvillus</a:t>
            </a:r>
            <a:endParaRPr/>
          </a:p>
        </p:txBody>
      </p:sp>
      <p:sp>
        <p:nvSpPr>
          <p:cNvPr id="1569" name="Google Shape;1569;p124"/>
          <p:cNvSpPr txBox="1"/>
          <p:nvPr/>
        </p:nvSpPr>
        <p:spPr>
          <a:xfrm>
            <a:off x="1512890" y="1521619"/>
            <a:ext cx="203902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</p:txBody>
      </p:sp>
      <p:sp>
        <p:nvSpPr>
          <p:cNvPr id="1570" name="Google Shape;1570;p124"/>
          <p:cNvSpPr txBox="1"/>
          <p:nvPr/>
        </p:nvSpPr>
        <p:spPr>
          <a:xfrm>
            <a:off x="1530353" y="3018631"/>
            <a:ext cx="230832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Microfilaments (actin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filaments)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124"/>
          <p:cNvSpPr txBox="1"/>
          <p:nvPr/>
        </p:nvSpPr>
        <p:spPr>
          <a:xfrm>
            <a:off x="1530353" y="4758531"/>
            <a:ext cx="24493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 filaments</a:t>
            </a:r>
            <a:endParaRPr/>
          </a:p>
        </p:txBody>
      </p:sp>
      <p:sp>
        <p:nvSpPr>
          <p:cNvPr id="1572" name="Google Shape;1572;p124"/>
          <p:cNvSpPr txBox="1"/>
          <p:nvPr/>
        </p:nvSpPr>
        <p:spPr>
          <a:xfrm rot="-5400000">
            <a:off x="7057200" y="703568"/>
            <a:ext cx="85119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0.25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3" name="Google Shape;1573;p124"/>
          <p:cNvGrpSpPr/>
          <p:nvPr/>
        </p:nvGrpSpPr>
        <p:grpSpPr>
          <a:xfrm>
            <a:off x="4082631" y="649078"/>
            <a:ext cx="799795" cy="585951"/>
            <a:chOff x="517105" y="-1003"/>
            <a:chExt cx="799795" cy="585951"/>
          </a:xfrm>
        </p:grpSpPr>
        <p:sp>
          <p:nvSpPr>
            <p:cNvPr id="1574" name="Google Shape;1574;p124"/>
            <p:cNvSpPr/>
            <p:nvPr/>
          </p:nvSpPr>
          <p:spPr>
            <a:xfrm>
              <a:off x="980092" y="329414"/>
              <a:ext cx="336808" cy="255534"/>
            </a:xfrm>
            <a:custGeom>
              <a:rect b="b" l="l" r="r" t="t"/>
              <a:pathLst>
                <a:path extrusionOk="0" h="255534" w="336808">
                  <a:moveTo>
                    <a:pt x="330458" y="52791"/>
                  </a:moveTo>
                  <a:cubicBezTo>
                    <a:pt x="330458" y="52791"/>
                    <a:pt x="274083" y="-17020"/>
                    <a:pt x="230801" y="12519"/>
                  </a:cubicBezTo>
                  <a:cubicBezTo>
                    <a:pt x="187697" y="41920"/>
                    <a:pt x="219930" y="14094"/>
                    <a:pt x="186072" y="37183"/>
                  </a:cubicBezTo>
                  <a:cubicBezTo>
                    <a:pt x="152214" y="60271"/>
                    <a:pt x="93984" y="27823"/>
                    <a:pt x="93984" y="27823"/>
                  </a:cubicBezTo>
                  <a:cubicBezTo>
                    <a:pt x="93984" y="27823"/>
                    <a:pt x="102938" y="93901"/>
                    <a:pt x="69054" y="117002"/>
                  </a:cubicBezTo>
                  <a:cubicBezTo>
                    <a:pt x="35208" y="140129"/>
                    <a:pt x="67454" y="112265"/>
                    <a:pt x="24375" y="141678"/>
                  </a:cubicBezTo>
                  <a:cubicBezTo>
                    <a:pt x="-18766" y="171092"/>
                    <a:pt x="25493" y="249184"/>
                    <a:pt x="25493" y="249184"/>
                  </a:cubicBez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75" name="Google Shape;1575;p124"/>
            <p:cNvSpPr/>
            <p:nvPr/>
          </p:nvSpPr>
          <p:spPr>
            <a:xfrm>
              <a:off x="517105" y="-1003"/>
              <a:ext cx="563321" cy="364591"/>
            </a:xfrm>
            <a:custGeom>
              <a:rect b="b" l="l" r="r" t="t"/>
              <a:pathLst>
                <a:path extrusionOk="0" h="364591" w="563321">
                  <a:moveTo>
                    <a:pt x="556971" y="358241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576" name="Google Shape;1576;p124"/>
          <p:cNvSpPr/>
          <p:nvPr/>
        </p:nvSpPr>
        <p:spPr>
          <a:xfrm>
            <a:off x="3560404" y="1427740"/>
            <a:ext cx="1157748" cy="237832"/>
          </a:xfrm>
          <a:custGeom>
            <a:rect b="b" l="l" r="r" t="t"/>
            <a:pathLst>
              <a:path extrusionOk="0" h="237832" w="1157748">
                <a:moveTo>
                  <a:pt x="1151398" y="6350"/>
                </a:moveTo>
                <a:lnTo>
                  <a:pt x="6350" y="231482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7" name="Google Shape;1577;p124"/>
          <p:cNvSpPr/>
          <p:nvPr/>
        </p:nvSpPr>
        <p:spPr>
          <a:xfrm>
            <a:off x="3843643" y="2885433"/>
            <a:ext cx="1437728" cy="1046327"/>
          </a:xfrm>
          <a:custGeom>
            <a:rect b="b" l="l" r="r" t="t"/>
            <a:pathLst>
              <a:path extrusionOk="0" h="1046327" w="1437728">
                <a:moveTo>
                  <a:pt x="921207" y="6350"/>
                </a:moveTo>
                <a:lnTo>
                  <a:pt x="6350" y="289483"/>
                </a:lnTo>
                <a:lnTo>
                  <a:pt x="1431378" y="1039977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8" name="Google Shape;1578;p124"/>
          <p:cNvSpPr/>
          <p:nvPr/>
        </p:nvSpPr>
        <p:spPr>
          <a:xfrm>
            <a:off x="3979939" y="4897887"/>
            <a:ext cx="1732127" cy="789711"/>
          </a:xfrm>
          <a:custGeom>
            <a:rect b="b" l="l" r="r" t="t"/>
            <a:pathLst>
              <a:path extrusionOk="0" h="789711" w="1732127">
                <a:moveTo>
                  <a:pt x="1725777" y="697255"/>
                </a:moveTo>
                <a:lnTo>
                  <a:pt x="6350" y="6350"/>
                </a:lnTo>
                <a:lnTo>
                  <a:pt x="1083043" y="78336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579" name="Google Shape;1579;p124"/>
          <p:cNvGrpSpPr/>
          <p:nvPr/>
        </p:nvGrpSpPr>
        <p:grpSpPr>
          <a:xfrm>
            <a:off x="4085028" y="649094"/>
            <a:ext cx="799795" cy="585951"/>
            <a:chOff x="517105" y="-1003"/>
            <a:chExt cx="799795" cy="585951"/>
          </a:xfrm>
        </p:grpSpPr>
        <p:sp>
          <p:nvSpPr>
            <p:cNvPr id="1580" name="Google Shape;1580;p124"/>
            <p:cNvSpPr/>
            <p:nvPr/>
          </p:nvSpPr>
          <p:spPr>
            <a:xfrm>
              <a:off x="980092" y="329414"/>
              <a:ext cx="336808" cy="255534"/>
            </a:xfrm>
            <a:custGeom>
              <a:rect b="b" l="l" r="r" t="t"/>
              <a:pathLst>
                <a:path extrusionOk="0" h="255534" w="336808">
                  <a:moveTo>
                    <a:pt x="330458" y="52791"/>
                  </a:moveTo>
                  <a:cubicBezTo>
                    <a:pt x="330458" y="52791"/>
                    <a:pt x="274083" y="-17020"/>
                    <a:pt x="230801" y="12519"/>
                  </a:cubicBezTo>
                  <a:cubicBezTo>
                    <a:pt x="187697" y="41920"/>
                    <a:pt x="219930" y="14094"/>
                    <a:pt x="186072" y="37183"/>
                  </a:cubicBezTo>
                  <a:cubicBezTo>
                    <a:pt x="152214" y="60271"/>
                    <a:pt x="93984" y="27823"/>
                    <a:pt x="93984" y="27823"/>
                  </a:cubicBezTo>
                  <a:cubicBezTo>
                    <a:pt x="93984" y="27823"/>
                    <a:pt x="102938" y="93901"/>
                    <a:pt x="69054" y="117002"/>
                  </a:cubicBezTo>
                  <a:cubicBezTo>
                    <a:pt x="35208" y="140129"/>
                    <a:pt x="67454" y="112265"/>
                    <a:pt x="24375" y="141678"/>
                  </a:cubicBezTo>
                  <a:cubicBezTo>
                    <a:pt x="-18766" y="171092"/>
                    <a:pt x="25493" y="249184"/>
                    <a:pt x="25493" y="249184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81" name="Google Shape;1581;p124"/>
            <p:cNvSpPr/>
            <p:nvPr/>
          </p:nvSpPr>
          <p:spPr>
            <a:xfrm>
              <a:off x="517105" y="-1003"/>
              <a:ext cx="563321" cy="364591"/>
            </a:xfrm>
            <a:custGeom>
              <a:rect b="b" l="l" r="r" t="t"/>
              <a:pathLst>
                <a:path extrusionOk="0" h="364591" w="563321">
                  <a:moveTo>
                    <a:pt x="556971" y="358241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582" name="Google Shape;1582;p124"/>
          <p:cNvSpPr/>
          <p:nvPr/>
        </p:nvSpPr>
        <p:spPr>
          <a:xfrm>
            <a:off x="3562801" y="1427756"/>
            <a:ext cx="1157748" cy="237832"/>
          </a:xfrm>
          <a:custGeom>
            <a:rect b="b" l="l" r="r" t="t"/>
            <a:pathLst>
              <a:path extrusionOk="0" h="237832" w="1157748">
                <a:moveTo>
                  <a:pt x="1151398" y="6350"/>
                </a:moveTo>
                <a:lnTo>
                  <a:pt x="6350" y="23148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83" name="Google Shape;1583;p124"/>
          <p:cNvSpPr/>
          <p:nvPr/>
        </p:nvSpPr>
        <p:spPr>
          <a:xfrm>
            <a:off x="3846040" y="2885449"/>
            <a:ext cx="1437728" cy="1046327"/>
          </a:xfrm>
          <a:custGeom>
            <a:rect b="b" l="l" r="r" t="t"/>
            <a:pathLst>
              <a:path extrusionOk="0" h="1046327" w="1437728">
                <a:moveTo>
                  <a:pt x="921207" y="6350"/>
                </a:moveTo>
                <a:lnTo>
                  <a:pt x="6350" y="289483"/>
                </a:lnTo>
                <a:lnTo>
                  <a:pt x="1431378" y="103997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84" name="Google Shape;1584;p124"/>
          <p:cNvSpPr/>
          <p:nvPr/>
        </p:nvSpPr>
        <p:spPr>
          <a:xfrm>
            <a:off x="3982336" y="4897903"/>
            <a:ext cx="1732127" cy="789711"/>
          </a:xfrm>
          <a:custGeom>
            <a:rect b="b" l="l" r="r" t="t"/>
            <a:pathLst>
              <a:path extrusionOk="0" h="789711" w="1732127">
                <a:moveTo>
                  <a:pt x="1725777" y="697255"/>
                </a:moveTo>
                <a:lnTo>
                  <a:pt x="6350" y="6350"/>
                </a:lnTo>
                <a:lnTo>
                  <a:pt x="1083043" y="78336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585" name="Google Shape;1585;p124"/>
          <p:cNvGrpSpPr/>
          <p:nvPr/>
        </p:nvGrpSpPr>
        <p:grpSpPr>
          <a:xfrm rot="-5400000">
            <a:off x="6739045" y="768740"/>
            <a:ext cx="1103595" cy="124914"/>
            <a:chOff x="4597400" y="4654550"/>
            <a:chExt cx="333375" cy="133350"/>
          </a:xfrm>
        </p:grpSpPr>
        <p:sp>
          <p:nvSpPr>
            <p:cNvPr id="1586" name="Google Shape;1586;p124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87" name="Google Shape;1587;p124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88" name="Google Shape;1588;p124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589" name="Google Shape;1589;p124"/>
          <p:cNvSpPr txBox="1"/>
          <p:nvPr/>
        </p:nvSpPr>
        <p:spPr>
          <a:xfrm>
            <a:off x="0" y="3920"/>
            <a:ext cx="6781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structural role of microfilaments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12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Microfilaments that function in cellular motility contain the protein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myosin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addition to actin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crawl along a surface by extending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pseudopodia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(cellular extensions) and moving toward them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Cytoplasmic streaming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circular flow of cytoplasm within cells, driven by actin-myosin interactions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12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0" name="Google Shape;1600;p126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1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126"/>
          <p:cNvSpPr txBox="1"/>
          <p:nvPr/>
        </p:nvSpPr>
        <p:spPr>
          <a:xfrm>
            <a:off x="935145" y="673095"/>
            <a:ext cx="6957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126"/>
          <p:cNvSpPr txBox="1"/>
          <p:nvPr/>
        </p:nvSpPr>
        <p:spPr>
          <a:xfrm>
            <a:off x="4489557" y="1001707"/>
            <a:ext cx="65081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604" name="Google Shape;1604;p126"/>
          <p:cNvSpPr txBox="1"/>
          <p:nvPr/>
        </p:nvSpPr>
        <p:spPr>
          <a:xfrm>
            <a:off x="5418245" y="2779707"/>
            <a:ext cx="101470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Organelles</a:t>
            </a:r>
            <a:endParaRPr/>
          </a:p>
        </p:txBody>
      </p:sp>
      <p:sp>
        <p:nvSpPr>
          <p:cNvPr id="1605" name="Google Shape;1605;p126"/>
          <p:cNvSpPr txBox="1"/>
          <p:nvPr/>
        </p:nvSpPr>
        <p:spPr>
          <a:xfrm>
            <a:off x="8239232" y="2703505"/>
            <a:ext cx="59311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606" name="Google Shape;1606;p126"/>
          <p:cNvSpPr txBox="1"/>
          <p:nvPr/>
        </p:nvSpPr>
        <p:spPr>
          <a:xfrm>
            <a:off x="320782" y="3114670"/>
            <a:ext cx="415979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Myosin motors in muscle cell contraction</a:t>
            </a:r>
            <a:endParaRPr/>
          </a:p>
        </p:txBody>
      </p:sp>
      <p:sp>
        <p:nvSpPr>
          <p:cNvPr id="1607" name="Google Shape;1607;p126"/>
          <p:cNvSpPr txBox="1"/>
          <p:nvPr/>
        </p:nvSpPr>
        <p:spPr>
          <a:xfrm>
            <a:off x="749407" y="3570282"/>
            <a:ext cx="23916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Cortex (outer cytoplasm):</a:t>
            </a:r>
            <a:endParaRPr/>
          </a:p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gel with actin network</a:t>
            </a:r>
            <a:endParaRPr b="1" i="0" sz="15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126"/>
          <p:cNvSpPr txBox="1"/>
          <p:nvPr/>
        </p:nvSpPr>
        <p:spPr>
          <a:xfrm>
            <a:off x="328720" y="4410070"/>
            <a:ext cx="15068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cytoplasm</a:t>
            </a:r>
            <a:endParaRPr/>
          </a:p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(more fluid)</a:t>
            </a:r>
            <a:endParaRPr b="1" i="0" sz="15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126"/>
          <p:cNvSpPr txBox="1"/>
          <p:nvPr/>
        </p:nvSpPr>
        <p:spPr>
          <a:xfrm>
            <a:off x="5410307" y="3104351"/>
            <a:ext cx="32835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2608" lvl="0" marL="292608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	Cytoplasmic streaming in plant</a:t>
            </a:r>
            <a:b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b="1" i="0" sz="15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126"/>
          <p:cNvSpPr txBox="1"/>
          <p:nvPr/>
        </p:nvSpPr>
        <p:spPr>
          <a:xfrm>
            <a:off x="3694220" y="4014782"/>
            <a:ext cx="7069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611" name="Google Shape;1611;p126"/>
          <p:cNvSpPr txBox="1"/>
          <p:nvPr/>
        </p:nvSpPr>
        <p:spPr>
          <a:xfrm>
            <a:off x="3711682" y="5937245"/>
            <a:ext cx="14090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Extending</a:t>
            </a:r>
            <a:endParaRPr/>
          </a:p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pseudopodium</a:t>
            </a:r>
            <a:endParaRPr b="1" i="0" sz="15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126"/>
          <p:cNvSpPr txBox="1"/>
          <p:nvPr/>
        </p:nvSpPr>
        <p:spPr>
          <a:xfrm>
            <a:off x="328720" y="6378570"/>
            <a:ext cx="22962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Amoeboid movement</a:t>
            </a:r>
            <a:endParaRPr/>
          </a:p>
        </p:txBody>
      </p:sp>
      <p:sp>
        <p:nvSpPr>
          <p:cNvPr id="1613" name="Google Shape;1613;p126"/>
          <p:cNvSpPr txBox="1"/>
          <p:nvPr/>
        </p:nvSpPr>
        <p:spPr>
          <a:xfrm>
            <a:off x="340517" y="1644657"/>
            <a:ext cx="7582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Actin</a:t>
            </a:r>
            <a:endParaRPr/>
          </a:p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filament</a:t>
            </a:r>
            <a:endParaRPr b="1" i="0" sz="15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26"/>
          <p:cNvSpPr txBox="1"/>
          <p:nvPr/>
        </p:nvSpPr>
        <p:spPr>
          <a:xfrm>
            <a:off x="340517" y="2109795"/>
            <a:ext cx="7582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Myosin</a:t>
            </a:r>
            <a:endParaRPr/>
          </a:p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filament</a:t>
            </a:r>
            <a:endParaRPr b="1" i="0" sz="15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126"/>
          <p:cNvSpPr txBox="1"/>
          <p:nvPr/>
        </p:nvSpPr>
        <p:spPr>
          <a:xfrm>
            <a:off x="340517" y="2568582"/>
            <a:ext cx="6764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Myosin</a:t>
            </a:r>
            <a:endParaRPr/>
          </a:p>
          <a:p>
            <a:pPr indent="0" lvl="0" marL="0" marR="0" rtl="0" algn="l">
              <a:lnSpc>
                <a:spcPct val="118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5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  <a:endParaRPr b="1" i="0" sz="15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126"/>
          <p:cNvSpPr/>
          <p:nvPr/>
        </p:nvSpPr>
        <p:spPr>
          <a:xfrm>
            <a:off x="1455671" y="4714122"/>
            <a:ext cx="924153" cy="629399"/>
          </a:xfrm>
          <a:custGeom>
            <a:rect b="b" l="l" r="r" t="t"/>
            <a:pathLst>
              <a:path extrusionOk="0" h="629399" w="924153">
                <a:moveTo>
                  <a:pt x="519099" y="623049"/>
                </a:moveTo>
                <a:lnTo>
                  <a:pt x="6350" y="6350"/>
                </a:lnTo>
                <a:lnTo>
                  <a:pt x="917803" y="42368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7" name="Google Shape;1617;p126"/>
          <p:cNvSpPr/>
          <p:nvPr/>
        </p:nvSpPr>
        <p:spPr>
          <a:xfrm>
            <a:off x="2217722" y="4005437"/>
            <a:ext cx="479234" cy="785342"/>
          </a:xfrm>
          <a:custGeom>
            <a:rect b="b" l="l" r="r" t="t"/>
            <a:pathLst>
              <a:path extrusionOk="0" h="785342" w="479234">
                <a:moveTo>
                  <a:pt x="28892" y="778992"/>
                </a:moveTo>
                <a:lnTo>
                  <a:pt x="6350" y="6350"/>
                </a:lnTo>
                <a:lnTo>
                  <a:pt x="472884" y="58870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8" name="Google Shape;1618;p126"/>
          <p:cNvSpPr/>
          <p:nvPr/>
        </p:nvSpPr>
        <p:spPr>
          <a:xfrm>
            <a:off x="5764299" y="1828530"/>
            <a:ext cx="487413" cy="996314"/>
          </a:xfrm>
          <a:custGeom>
            <a:rect b="b" l="l" r="r" t="t"/>
            <a:pathLst>
              <a:path extrusionOk="0" h="996314" w="487413">
                <a:moveTo>
                  <a:pt x="481063" y="219290"/>
                </a:moveTo>
                <a:lnTo>
                  <a:pt x="6350" y="989965"/>
                </a:lnTo>
                <a:lnTo>
                  <a:pt x="26883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9" name="Google Shape;1619;p126"/>
          <p:cNvSpPr/>
          <p:nvPr/>
        </p:nvSpPr>
        <p:spPr>
          <a:xfrm>
            <a:off x="838198" y="1781172"/>
            <a:ext cx="523709" cy="25400"/>
          </a:xfrm>
          <a:custGeom>
            <a:rect b="b" l="l" r="r" t="t"/>
            <a:pathLst>
              <a:path extrusionOk="0" h="25400" w="523709">
                <a:moveTo>
                  <a:pt x="517359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20" name="Google Shape;1620;p126"/>
          <p:cNvSpPr/>
          <p:nvPr/>
        </p:nvSpPr>
        <p:spPr>
          <a:xfrm>
            <a:off x="1018461" y="2241077"/>
            <a:ext cx="360070" cy="25400"/>
          </a:xfrm>
          <a:custGeom>
            <a:rect b="b" l="l" r="r" t="t"/>
            <a:pathLst>
              <a:path extrusionOk="0" h="25400" w="360070">
                <a:moveTo>
                  <a:pt x="353720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21" name="Google Shape;1621;p126"/>
          <p:cNvSpPr/>
          <p:nvPr/>
        </p:nvSpPr>
        <p:spPr>
          <a:xfrm>
            <a:off x="1024519" y="2684269"/>
            <a:ext cx="402336" cy="25400"/>
          </a:xfrm>
          <a:custGeom>
            <a:rect b="b" l="l" r="r" t="t"/>
            <a:pathLst>
              <a:path extrusionOk="0" h="25400" w="402336">
                <a:moveTo>
                  <a:pt x="395986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22" name="Google Shape;1622;p126"/>
          <p:cNvSpPr/>
          <p:nvPr/>
        </p:nvSpPr>
        <p:spPr>
          <a:xfrm>
            <a:off x="3821440" y="5780833"/>
            <a:ext cx="135026" cy="160718"/>
          </a:xfrm>
          <a:custGeom>
            <a:rect b="b" l="l" r="r" t="t"/>
            <a:pathLst>
              <a:path extrusionOk="0" h="160718" w="135026">
                <a:moveTo>
                  <a:pt x="128676" y="154368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623" name="Google Shape;1623;p126"/>
          <p:cNvGrpSpPr/>
          <p:nvPr/>
        </p:nvGrpSpPr>
        <p:grpSpPr>
          <a:xfrm>
            <a:off x="4595677" y="934624"/>
            <a:ext cx="409712" cy="75026"/>
            <a:chOff x="4597400" y="4654550"/>
            <a:chExt cx="333375" cy="133350"/>
          </a:xfrm>
        </p:grpSpPr>
        <p:sp>
          <p:nvSpPr>
            <p:cNvPr id="1624" name="Google Shape;1624;p126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25" name="Google Shape;1625;p126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26" name="Google Shape;1626;p126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627" name="Google Shape;1627;p126"/>
          <p:cNvGrpSpPr/>
          <p:nvPr/>
        </p:nvGrpSpPr>
        <p:grpSpPr>
          <a:xfrm>
            <a:off x="3874665" y="4261544"/>
            <a:ext cx="387774" cy="79475"/>
            <a:chOff x="4597400" y="4654550"/>
            <a:chExt cx="333375" cy="133350"/>
          </a:xfrm>
        </p:grpSpPr>
        <p:sp>
          <p:nvSpPr>
            <p:cNvPr id="1628" name="Google Shape;1628;p126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29" name="Google Shape;1629;p126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30" name="Google Shape;1630;p126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631" name="Google Shape;1631;p126"/>
          <p:cNvGrpSpPr/>
          <p:nvPr/>
        </p:nvGrpSpPr>
        <p:grpSpPr>
          <a:xfrm>
            <a:off x="8291670" y="2623272"/>
            <a:ext cx="476094" cy="77066"/>
            <a:chOff x="4597400" y="4654550"/>
            <a:chExt cx="333375" cy="133350"/>
          </a:xfrm>
        </p:grpSpPr>
        <p:sp>
          <p:nvSpPr>
            <p:cNvPr id="1632" name="Google Shape;1632;p126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33" name="Google Shape;1633;p126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34" name="Google Shape;1634;p126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635" name="Google Shape;1635;p126"/>
          <p:cNvSpPr txBox="1"/>
          <p:nvPr/>
        </p:nvSpPr>
        <p:spPr>
          <a:xfrm>
            <a:off x="5257800" y="0"/>
            <a:ext cx="381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Microfilaments and motility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2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Intermediate Filaments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12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Intermediate filaments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range in diameter from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to 12 nanometers, larger than microfilaments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smaller than microtubules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Intermediate filaments are more permanent cytoskeleton fixtures than the other two classes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support cell shape and fix organelles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place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12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microscopes can magnify effectively to about 1,000 times the size of the actual specimen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Various techniques enhance contrast and enable cell components to be stained or labeled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resolution of standard light microscopy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too low to study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organelles(胞器)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membrane-enclosed structures in eukaryotic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28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7.7: Extracellular components and connections between cells help coordinate cellular activities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128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cells synthesize and secrete materials that are external to the plasma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extracellular materials and structures are involved in a great many cellular functions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12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2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Walls of Plants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12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an extracellular structure that distinguishes plant cells from animal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Prokaryotes, fungi, and some unicellular eukaryotes also have cell walls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wall protects the plant cell, maintains its shape, and prevents excessive uptake of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 walls are made of cellulose fibers embedded in other polysaccharides and protein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12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30"/>
          <p:cNvSpPr txBox="1"/>
          <p:nvPr>
            <p:ph idx="1" type="body"/>
          </p:nvPr>
        </p:nvSpPr>
        <p:spPr>
          <a:xfrm>
            <a:off x="152401" y="1272910"/>
            <a:ext cx="8458200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 walls may have multiple layers: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 wall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Relatively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thin and flexible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Middle lamella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Thin layer between primary walls of adjacent cells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Secondary cell wall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 some cells): Added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between the plasma membrane and the primary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1662" name="Google Shape;1662;p13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7" name="Google Shape;1667;p13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752600" y="213360"/>
            <a:ext cx="563880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668" name="Google Shape;1668;p13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131"/>
          <p:cNvSpPr txBox="1"/>
          <p:nvPr/>
        </p:nvSpPr>
        <p:spPr>
          <a:xfrm>
            <a:off x="3845111" y="221569"/>
            <a:ext cx="171841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 vacuole</a:t>
            </a:r>
            <a:endParaRPr/>
          </a:p>
        </p:txBody>
      </p:sp>
      <p:sp>
        <p:nvSpPr>
          <p:cNvPr id="1670" name="Google Shape;1670;p131"/>
          <p:cNvSpPr txBox="1"/>
          <p:nvPr/>
        </p:nvSpPr>
        <p:spPr>
          <a:xfrm>
            <a:off x="5129398" y="510495"/>
            <a:ext cx="84638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Cytosol</a:t>
            </a:r>
            <a:endParaRPr/>
          </a:p>
        </p:txBody>
      </p:sp>
      <p:sp>
        <p:nvSpPr>
          <p:cNvPr id="1671" name="Google Shape;1671;p131"/>
          <p:cNvSpPr txBox="1"/>
          <p:nvPr/>
        </p:nvSpPr>
        <p:spPr>
          <a:xfrm>
            <a:off x="5129398" y="878795"/>
            <a:ext cx="203902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  <a:endParaRPr/>
          </a:p>
        </p:txBody>
      </p:sp>
      <p:sp>
        <p:nvSpPr>
          <p:cNvPr id="1672" name="Google Shape;1672;p131"/>
          <p:cNvSpPr txBox="1"/>
          <p:nvPr/>
        </p:nvSpPr>
        <p:spPr>
          <a:xfrm>
            <a:off x="5127811" y="1393145"/>
            <a:ext cx="164147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 cell walls</a:t>
            </a:r>
            <a:endParaRPr/>
          </a:p>
        </p:txBody>
      </p:sp>
      <p:sp>
        <p:nvSpPr>
          <p:cNvPr id="1673" name="Google Shape;1673;p131"/>
          <p:cNvSpPr txBox="1"/>
          <p:nvPr/>
        </p:nvSpPr>
        <p:spPr>
          <a:xfrm>
            <a:off x="3137086" y="2899682"/>
            <a:ext cx="175689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Plasmodesmata</a:t>
            </a:r>
            <a:endParaRPr/>
          </a:p>
        </p:txBody>
      </p:sp>
      <p:sp>
        <p:nvSpPr>
          <p:cNvPr id="1674" name="Google Shape;1674;p131"/>
          <p:cNvSpPr txBox="1"/>
          <p:nvPr/>
        </p:nvSpPr>
        <p:spPr>
          <a:xfrm>
            <a:off x="6191436" y="3868057"/>
            <a:ext cx="117981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131"/>
          <p:cNvSpPr txBox="1"/>
          <p:nvPr/>
        </p:nvSpPr>
        <p:spPr>
          <a:xfrm>
            <a:off x="6191436" y="4445907"/>
            <a:ext cx="88485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131"/>
          <p:cNvSpPr txBox="1"/>
          <p:nvPr/>
        </p:nvSpPr>
        <p:spPr>
          <a:xfrm>
            <a:off x="6191436" y="5180920"/>
            <a:ext cx="170559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Middle</a:t>
            </a:r>
            <a:endParaRPr/>
          </a:p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lamella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中膠層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131"/>
          <p:cNvSpPr txBox="1"/>
          <p:nvPr/>
        </p:nvSpPr>
        <p:spPr>
          <a:xfrm>
            <a:off x="5378636" y="6355670"/>
            <a:ext cx="53860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678" name="Google Shape;1678;p131"/>
          <p:cNvSpPr/>
          <p:nvPr/>
        </p:nvSpPr>
        <p:spPr>
          <a:xfrm>
            <a:off x="4206342" y="1276289"/>
            <a:ext cx="871702" cy="274967"/>
          </a:xfrm>
          <a:custGeom>
            <a:rect b="b" l="l" r="r" t="t"/>
            <a:pathLst>
              <a:path extrusionOk="0" h="274967" w="871702">
                <a:moveTo>
                  <a:pt x="20853" y="6350"/>
                </a:moveTo>
                <a:lnTo>
                  <a:pt x="865352" y="268617"/>
                </a:lnTo>
                <a:lnTo>
                  <a:pt x="6350" y="8547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79" name="Google Shape;1679;p131"/>
          <p:cNvSpPr/>
          <p:nvPr/>
        </p:nvSpPr>
        <p:spPr>
          <a:xfrm>
            <a:off x="4420299" y="635460"/>
            <a:ext cx="652068" cy="426402"/>
          </a:xfrm>
          <a:custGeom>
            <a:rect b="b" l="l" r="r" t="t"/>
            <a:pathLst>
              <a:path extrusionOk="0" h="426402" w="652068">
                <a:moveTo>
                  <a:pt x="6350" y="420052"/>
                </a:moveTo>
                <a:lnTo>
                  <a:pt x="645718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80" name="Google Shape;1680;p131"/>
          <p:cNvSpPr/>
          <p:nvPr/>
        </p:nvSpPr>
        <p:spPr>
          <a:xfrm>
            <a:off x="4389692" y="1002807"/>
            <a:ext cx="682675" cy="143954"/>
          </a:xfrm>
          <a:custGeom>
            <a:rect b="b" l="l" r="r" t="t"/>
            <a:pathLst>
              <a:path extrusionOk="0" h="143954" w="682675">
                <a:moveTo>
                  <a:pt x="6350" y="137604"/>
                </a:moveTo>
                <a:lnTo>
                  <a:pt x="67632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81" name="Google Shape;1681;p131"/>
          <p:cNvSpPr/>
          <p:nvPr/>
        </p:nvSpPr>
        <p:spPr>
          <a:xfrm>
            <a:off x="2173667" y="1778295"/>
            <a:ext cx="912561" cy="1258798"/>
          </a:xfrm>
          <a:custGeom>
            <a:rect b="b" l="l" r="r" t="t"/>
            <a:pathLst>
              <a:path extrusionOk="0" h="1258798" w="912561">
                <a:moveTo>
                  <a:pt x="377103" y="6350"/>
                </a:moveTo>
                <a:lnTo>
                  <a:pt x="906211" y="1252448"/>
                </a:lnTo>
                <a:lnTo>
                  <a:pt x="6350" y="1145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82" name="Google Shape;1682;p131"/>
          <p:cNvSpPr/>
          <p:nvPr/>
        </p:nvSpPr>
        <p:spPr>
          <a:xfrm>
            <a:off x="3611093" y="370361"/>
            <a:ext cx="212750" cy="412610"/>
          </a:xfrm>
          <a:custGeom>
            <a:rect b="b" l="l" r="r" t="t"/>
            <a:pathLst>
              <a:path extrusionOk="0" h="412610" w="212750">
                <a:moveTo>
                  <a:pt x="6350" y="406260"/>
                </a:moveTo>
                <a:lnTo>
                  <a:pt x="20640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83" name="Google Shape;1683;p131"/>
          <p:cNvSpPr/>
          <p:nvPr/>
        </p:nvSpPr>
        <p:spPr>
          <a:xfrm>
            <a:off x="4811472" y="4570403"/>
            <a:ext cx="1325537" cy="518223"/>
          </a:xfrm>
          <a:custGeom>
            <a:rect b="b" l="l" r="r" t="t"/>
            <a:pathLst>
              <a:path extrusionOk="0" h="518223" w="1325537">
                <a:moveTo>
                  <a:pt x="6350" y="511873"/>
                </a:moveTo>
                <a:lnTo>
                  <a:pt x="1319187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84" name="Google Shape;1684;p131"/>
          <p:cNvSpPr/>
          <p:nvPr/>
        </p:nvSpPr>
        <p:spPr>
          <a:xfrm>
            <a:off x="4634586" y="5318090"/>
            <a:ext cx="1502422" cy="25400"/>
          </a:xfrm>
          <a:custGeom>
            <a:rect b="b" l="l" r="r" t="t"/>
            <a:pathLst>
              <a:path extrusionOk="0" h="25400" w="1502422">
                <a:moveTo>
                  <a:pt x="6350" y="9080"/>
                </a:moveTo>
                <a:lnTo>
                  <a:pt x="1496072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685" name="Google Shape;1685;p131"/>
          <p:cNvGrpSpPr/>
          <p:nvPr/>
        </p:nvGrpSpPr>
        <p:grpSpPr>
          <a:xfrm>
            <a:off x="4395877" y="3998966"/>
            <a:ext cx="1741131" cy="665123"/>
            <a:chOff x="2221001" y="3625113"/>
            <a:chExt cx="1741131" cy="665123"/>
          </a:xfrm>
        </p:grpSpPr>
        <p:sp>
          <p:nvSpPr>
            <p:cNvPr id="1686" name="Google Shape;1686;p131"/>
            <p:cNvSpPr/>
            <p:nvPr/>
          </p:nvSpPr>
          <p:spPr>
            <a:xfrm>
              <a:off x="2240203" y="3690239"/>
              <a:ext cx="600367" cy="573176"/>
            </a:xfrm>
            <a:custGeom>
              <a:rect b="b" l="l" r="r" t="t"/>
              <a:pathLst>
                <a:path extrusionOk="0" h="573176" w="600367">
                  <a:moveTo>
                    <a:pt x="594017" y="6350"/>
                  </a:moveTo>
                  <a:lnTo>
                    <a:pt x="6350" y="566826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87" name="Google Shape;1687;p131"/>
            <p:cNvSpPr/>
            <p:nvPr/>
          </p:nvSpPr>
          <p:spPr>
            <a:xfrm>
              <a:off x="2764218" y="3654171"/>
              <a:ext cx="109893" cy="110070"/>
            </a:xfrm>
            <a:custGeom>
              <a:rect b="b" l="l" r="r" t="t"/>
              <a:pathLst>
                <a:path extrusionOk="0" h="110070" w="109893">
                  <a:moveTo>
                    <a:pt x="40284" y="71907"/>
                  </a:moveTo>
                  <a:cubicBezTo>
                    <a:pt x="22288" y="54533"/>
                    <a:pt x="0" y="57137"/>
                    <a:pt x="0" y="57137"/>
                  </a:cubicBezTo>
                  <a:lnTo>
                    <a:pt x="109893" y="0"/>
                  </a:lnTo>
                  <a:lnTo>
                    <a:pt x="57835" y="110070"/>
                  </a:lnTo>
                  <a:cubicBezTo>
                    <a:pt x="57835" y="110070"/>
                    <a:pt x="59004" y="90055"/>
                    <a:pt x="40284" y="71907"/>
                  </a:cubicBezTo>
                </a:path>
              </a:pathLst>
            </a:cu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88" name="Google Shape;1688;p131"/>
            <p:cNvSpPr/>
            <p:nvPr/>
          </p:nvSpPr>
          <p:spPr>
            <a:xfrm>
              <a:off x="2221001" y="4180166"/>
              <a:ext cx="109854" cy="110070"/>
            </a:xfrm>
            <a:custGeom>
              <a:rect b="b" l="l" r="r" t="t"/>
              <a:pathLst>
                <a:path extrusionOk="0" h="110070" w="109854">
                  <a:moveTo>
                    <a:pt x="69595" y="38150"/>
                  </a:moveTo>
                  <a:cubicBezTo>
                    <a:pt x="87579" y="55524"/>
                    <a:pt x="109854" y="52920"/>
                    <a:pt x="109854" y="52920"/>
                  </a:cubicBezTo>
                  <a:lnTo>
                    <a:pt x="0" y="110070"/>
                  </a:lnTo>
                  <a:lnTo>
                    <a:pt x="52044" y="0"/>
                  </a:lnTo>
                  <a:cubicBezTo>
                    <a:pt x="52044" y="0"/>
                    <a:pt x="50863" y="20002"/>
                    <a:pt x="69595" y="38150"/>
                  </a:cubicBezTo>
                </a:path>
              </a:pathLst>
            </a:cu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89" name="Google Shape;1689;p131"/>
            <p:cNvSpPr/>
            <p:nvPr/>
          </p:nvSpPr>
          <p:spPr>
            <a:xfrm>
              <a:off x="2514142" y="3625113"/>
              <a:ext cx="1447990" cy="382181"/>
            </a:xfrm>
            <a:custGeom>
              <a:rect b="b" l="l" r="r" t="t"/>
              <a:pathLst>
                <a:path extrusionOk="0" h="382181" w="1447990">
                  <a:moveTo>
                    <a:pt x="1441640" y="6350"/>
                  </a:moveTo>
                  <a:lnTo>
                    <a:pt x="6350" y="375831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690" name="Google Shape;1690;p131"/>
          <p:cNvSpPr/>
          <p:nvPr/>
        </p:nvSpPr>
        <p:spPr>
          <a:xfrm>
            <a:off x="4811488" y="4570419"/>
            <a:ext cx="1325537" cy="518223"/>
          </a:xfrm>
          <a:custGeom>
            <a:rect b="b" l="l" r="r" t="t"/>
            <a:pathLst>
              <a:path extrusionOk="0" h="518223" w="1325537">
                <a:moveTo>
                  <a:pt x="6350" y="511873"/>
                </a:moveTo>
                <a:lnTo>
                  <a:pt x="1319187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91" name="Google Shape;1691;p131"/>
          <p:cNvSpPr/>
          <p:nvPr/>
        </p:nvSpPr>
        <p:spPr>
          <a:xfrm>
            <a:off x="4634602" y="5318106"/>
            <a:ext cx="1502422" cy="25400"/>
          </a:xfrm>
          <a:custGeom>
            <a:rect b="b" l="l" r="r" t="t"/>
            <a:pathLst>
              <a:path extrusionOk="0" h="25400" w="1502422">
                <a:moveTo>
                  <a:pt x="6350" y="9080"/>
                </a:moveTo>
                <a:lnTo>
                  <a:pt x="1496072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692" name="Google Shape;1692;p131"/>
          <p:cNvGrpSpPr/>
          <p:nvPr/>
        </p:nvGrpSpPr>
        <p:grpSpPr>
          <a:xfrm>
            <a:off x="4395893" y="3998982"/>
            <a:ext cx="1741131" cy="665123"/>
            <a:chOff x="2221001" y="3625113"/>
            <a:chExt cx="1741131" cy="665123"/>
          </a:xfrm>
        </p:grpSpPr>
        <p:sp>
          <p:nvSpPr>
            <p:cNvPr id="1693" name="Google Shape;1693;p131"/>
            <p:cNvSpPr/>
            <p:nvPr/>
          </p:nvSpPr>
          <p:spPr>
            <a:xfrm>
              <a:off x="2240203" y="3690239"/>
              <a:ext cx="600367" cy="573176"/>
            </a:xfrm>
            <a:custGeom>
              <a:rect b="b" l="l" r="r" t="t"/>
              <a:pathLst>
                <a:path extrusionOk="0" h="573176" w="600367">
                  <a:moveTo>
                    <a:pt x="594017" y="6350"/>
                  </a:moveTo>
                  <a:lnTo>
                    <a:pt x="6350" y="566826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94" name="Google Shape;1694;p131"/>
            <p:cNvSpPr/>
            <p:nvPr/>
          </p:nvSpPr>
          <p:spPr>
            <a:xfrm>
              <a:off x="2764218" y="3654171"/>
              <a:ext cx="109893" cy="110070"/>
            </a:xfrm>
            <a:custGeom>
              <a:rect b="b" l="l" r="r" t="t"/>
              <a:pathLst>
                <a:path extrusionOk="0" h="110070" w="109893">
                  <a:moveTo>
                    <a:pt x="40284" y="71907"/>
                  </a:moveTo>
                  <a:cubicBezTo>
                    <a:pt x="22288" y="54533"/>
                    <a:pt x="0" y="57137"/>
                    <a:pt x="0" y="57137"/>
                  </a:cubicBezTo>
                  <a:lnTo>
                    <a:pt x="109893" y="0"/>
                  </a:lnTo>
                  <a:lnTo>
                    <a:pt x="57835" y="110070"/>
                  </a:lnTo>
                  <a:cubicBezTo>
                    <a:pt x="57835" y="110070"/>
                    <a:pt x="59004" y="90055"/>
                    <a:pt x="40284" y="71907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95" name="Google Shape;1695;p131"/>
            <p:cNvSpPr/>
            <p:nvPr/>
          </p:nvSpPr>
          <p:spPr>
            <a:xfrm>
              <a:off x="2221001" y="4180166"/>
              <a:ext cx="109854" cy="110070"/>
            </a:xfrm>
            <a:custGeom>
              <a:rect b="b" l="l" r="r" t="t"/>
              <a:pathLst>
                <a:path extrusionOk="0" h="110070" w="109854">
                  <a:moveTo>
                    <a:pt x="69595" y="38150"/>
                  </a:moveTo>
                  <a:cubicBezTo>
                    <a:pt x="87579" y="55524"/>
                    <a:pt x="109854" y="52920"/>
                    <a:pt x="109854" y="52920"/>
                  </a:cubicBezTo>
                  <a:lnTo>
                    <a:pt x="0" y="110070"/>
                  </a:lnTo>
                  <a:lnTo>
                    <a:pt x="52044" y="0"/>
                  </a:lnTo>
                  <a:cubicBezTo>
                    <a:pt x="52044" y="0"/>
                    <a:pt x="50863" y="20002"/>
                    <a:pt x="69595" y="38150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96" name="Google Shape;1696;p131"/>
            <p:cNvSpPr/>
            <p:nvPr/>
          </p:nvSpPr>
          <p:spPr>
            <a:xfrm>
              <a:off x="2514142" y="3625113"/>
              <a:ext cx="1447990" cy="382181"/>
            </a:xfrm>
            <a:custGeom>
              <a:rect b="b" l="l" r="r" t="t"/>
              <a:pathLst>
                <a:path extrusionOk="0" h="382181" w="1447990">
                  <a:moveTo>
                    <a:pt x="1441640" y="6350"/>
                  </a:moveTo>
                  <a:lnTo>
                    <a:pt x="6350" y="37583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697" name="Google Shape;1697;p131"/>
          <p:cNvGrpSpPr/>
          <p:nvPr/>
        </p:nvGrpSpPr>
        <p:grpSpPr>
          <a:xfrm>
            <a:off x="5356593" y="6269889"/>
            <a:ext cx="551289" cy="111862"/>
            <a:chOff x="4597400" y="4654550"/>
            <a:chExt cx="333375" cy="133350"/>
          </a:xfrm>
        </p:grpSpPr>
        <p:sp>
          <p:nvSpPr>
            <p:cNvPr id="1698" name="Google Shape;1698;p131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99" name="Google Shape;1699;p131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00" name="Google Shape;1700;p131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701" name="Google Shape;1701;p131"/>
          <p:cNvSpPr txBox="1"/>
          <p:nvPr/>
        </p:nvSpPr>
        <p:spPr>
          <a:xfrm>
            <a:off x="1066800" y="76200"/>
            <a:ext cx="228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 walls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3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Extracellular Matrix (ECM) of Animal Cells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13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cells lack cell walls but are covered by an elaborate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extracellular matrix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(ECM)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ECM is made up of glycoproteins such as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collagen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proteoglycans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fibronectin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ECM proteins bind to receptor proteins in the plasma membrane called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integrins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13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" name="Google Shape;1713;p133"/>
          <p:cNvPicPr preferRelativeResize="0"/>
          <p:nvPr/>
        </p:nvPicPr>
        <p:blipFill rotWithShape="1">
          <a:blip r:embed="rId3">
            <a:alphaModFix/>
          </a:blip>
          <a:srcRect b="3289" l="0" r="0" t="0"/>
          <a:stretch/>
        </p:blipFill>
        <p:spPr>
          <a:xfrm>
            <a:off x="298704" y="1188720"/>
            <a:ext cx="8546592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14" name="Google Shape;1714;p13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133"/>
          <p:cNvSpPr txBox="1"/>
          <p:nvPr/>
        </p:nvSpPr>
        <p:spPr>
          <a:xfrm>
            <a:off x="2518569" y="1284294"/>
            <a:ext cx="27699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EXTRACELLULAR FLUID</a:t>
            </a:r>
            <a:endParaRPr/>
          </a:p>
        </p:txBody>
      </p:sp>
      <p:sp>
        <p:nvSpPr>
          <p:cNvPr id="1716" name="Google Shape;1716;p133"/>
          <p:cNvSpPr txBox="1"/>
          <p:nvPr/>
        </p:nvSpPr>
        <p:spPr>
          <a:xfrm>
            <a:off x="567532" y="2044707"/>
            <a:ext cx="19684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Collagen 膠原蛋白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133"/>
          <p:cNvSpPr txBox="1"/>
          <p:nvPr/>
        </p:nvSpPr>
        <p:spPr>
          <a:xfrm>
            <a:off x="6366669" y="1190631"/>
            <a:ext cx="167135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proteoglycan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complex: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133"/>
          <p:cNvSpPr txBox="1"/>
          <p:nvPr/>
        </p:nvSpPr>
        <p:spPr>
          <a:xfrm>
            <a:off x="6457157" y="1949457"/>
            <a:ext cx="169277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Polysaccharide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133"/>
          <p:cNvSpPr txBox="1"/>
          <p:nvPr/>
        </p:nvSpPr>
        <p:spPr>
          <a:xfrm>
            <a:off x="7442994" y="2549532"/>
            <a:ext cx="96180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Carbo-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hydrates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133"/>
          <p:cNvSpPr txBox="1"/>
          <p:nvPr/>
        </p:nvSpPr>
        <p:spPr>
          <a:xfrm>
            <a:off x="8046244" y="3157544"/>
            <a:ext cx="78226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133"/>
          <p:cNvSpPr txBox="1"/>
          <p:nvPr/>
        </p:nvSpPr>
        <p:spPr>
          <a:xfrm>
            <a:off x="327819" y="3087694"/>
            <a:ext cx="3103414" cy="259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Fibronectin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纖維結合蛋白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133"/>
          <p:cNvSpPr txBox="1"/>
          <p:nvPr/>
        </p:nvSpPr>
        <p:spPr>
          <a:xfrm>
            <a:off x="329407" y="4129094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133"/>
          <p:cNvSpPr txBox="1"/>
          <p:nvPr/>
        </p:nvSpPr>
        <p:spPr>
          <a:xfrm>
            <a:off x="4307682" y="4984757"/>
            <a:ext cx="162865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Microfilaments</a:t>
            </a:r>
            <a:endParaRPr/>
          </a:p>
        </p:txBody>
      </p:sp>
      <p:sp>
        <p:nvSpPr>
          <p:cNvPr id="1724" name="Google Shape;1724;p133"/>
          <p:cNvSpPr txBox="1"/>
          <p:nvPr/>
        </p:nvSpPr>
        <p:spPr>
          <a:xfrm>
            <a:off x="4717257" y="5345119"/>
            <a:ext cx="144494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1725" name="Google Shape;1725;p133"/>
          <p:cNvSpPr txBox="1"/>
          <p:nvPr/>
        </p:nvSpPr>
        <p:spPr>
          <a:xfrm>
            <a:off x="7373144" y="4518032"/>
            <a:ext cx="146193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Proteoglycan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133"/>
          <p:cNvSpPr txBox="1"/>
          <p:nvPr/>
        </p:nvSpPr>
        <p:spPr>
          <a:xfrm>
            <a:off x="6365082" y="5187957"/>
            <a:ext cx="9746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Integrins</a:t>
            </a:r>
            <a:endParaRPr/>
          </a:p>
        </p:txBody>
      </p:sp>
      <p:sp>
        <p:nvSpPr>
          <p:cNvPr id="1727" name="Google Shape;1727;p133"/>
          <p:cNvSpPr/>
          <p:nvPr/>
        </p:nvSpPr>
        <p:spPr>
          <a:xfrm>
            <a:off x="1561574" y="2174939"/>
            <a:ext cx="605790" cy="25400"/>
          </a:xfrm>
          <a:custGeom>
            <a:rect b="b" l="l" r="r" t="t"/>
            <a:pathLst>
              <a:path extrusionOk="0" h="25400" w="605790">
                <a:moveTo>
                  <a:pt x="599439" y="6350"/>
                </a:moveTo>
                <a:lnTo>
                  <a:pt x="6350" y="947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28" name="Google Shape;1728;p133"/>
          <p:cNvSpPr/>
          <p:nvPr/>
        </p:nvSpPr>
        <p:spPr>
          <a:xfrm>
            <a:off x="1579748" y="3227160"/>
            <a:ext cx="748753" cy="110934"/>
          </a:xfrm>
          <a:custGeom>
            <a:rect b="b" l="l" r="r" t="t"/>
            <a:pathLst>
              <a:path extrusionOk="0" h="110934" w="748753">
                <a:moveTo>
                  <a:pt x="742403" y="10458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29" name="Google Shape;1729;p133"/>
          <p:cNvSpPr/>
          <p:nvPr/>
        </p:nvSpPr>
        <p:spPr>
          <a:xfrm>
            <a:off x="1561574" y="2174939"/>
            <a:ext cx="605790" cy="25400"/>
          </a:xfrm>
          <a:custGeom>
            <a:rect b="b" l="l" r="r" t="t"/>
            <a:pathLst>
              <a:path extrusionOk="0" h="25400" w="605790">
                <a:moveTo>
                  <a:pt x="599439" y="6350"/>
                </a:moveTo>
                <a:lnTo>
                  <a:pt x="6350" y="9474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30" name="Google Shape;1730;p133"/>
          <p:cNvSpPr/>
          <p:nvPr/>
        </p:nvSpPr>
        <p:spPr>
          <a:xfrm>
            <a:off x="1579748" y="3227160"/>
            <a:ext cx="748753" cy="110934"/>
          </a:xfrm>
          <a:custGeom>
            <a:rect b="b" l="l" r="r" t="t"/>
            <a:pathLst>
              <a:path extrusionOk="0" h="110934" w="748753">
                <a:moveTo>
                  <a:pt x="742403" y="104584"/>
                </a:moveTo>
                <a:lnTo>
                  <a:pt x="635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731" name="Google Shape;1731;p133"/>
          <p:cNvGrpSpPr/>
          <p:nvPr/>
        </p:nvGrpSpPr>
        <p:grpSpPr>
          <a:xfrm>
            <a:off x="1154108" y="3801822"/>
            <a:ext cx="503491" cy="952830"/>
            <a:chOff x="-6350" y="2495537"/>
            <a:chExt cx="503491" cy="952830"/>
          </a:xfrm>
        </p:grpSpPr>
        <p:sp>
          <p:nvSpPr>
            <p:cNvPr id="1732" name="Google Shape;1732;p133"/>
            <p:cNvSpPr/>
            <p:nvPr/>
          </p:nvSpPr>
          <p:spPr>
            <a:xfrm>
              <a:off x="341998" y="2495537"/>
              <a:ext cx="155143" cy="952830"/>
            </a:xfrm>
            <a:custGeom>
              <a:rect b="b" l="l" r="r" t="t"/>
              <a:pathLst>
                <a:path extrusionOk="0" h="952830" w="155143">
                  <a:moveTo>
                    <a:pt x="148793" y="6350"/>
                  </a:moveTo>
                  <a:cubicBezTo>
                    <a:pt x="148793" y="6350"/>
                    <a:pt x="63309" y="12712"/>
                    <a:pt x="63309" y="58788"/>
                  </a:cubicBezTo>
                  <a:cubicBezTo>
                    <a:pt x="63309" y="104698"/>
                    <a:pt x="63309" y="376872"/>
                    <a:pt x="63309" y="412966"/>
                  </a:cubicBezTo>
                  <a:cubicBezTo>
                    <a:pt x="63309" y="449021"/>
                    <a:pt x="6350" y="475221"/>
                    <a:pt x="6350" y="475221"/>
                  </a:cubicBezTo>
                  <a:cubicBezTo>
                    <a:pt x="6350" y="475221"/>
                    <a:pt x="63309" y="501459"/>
                    <a:pt x="63309" y="537553"/>
                  </a:cubicBezTo>
                  <a:cubicBezTo>
                    <a:pt x="63309" y="573608"/>
                    <a:pt x="63309" y="848156"/>
                    <a:pt x="63309" y="894054"/>
                  </a:cubicBezTo>
                  <a:cubicBezTo>
                    <a:pt x="63309" y="939952"/>
                    <a:pt x="148793" y="946480"/>
                    <a:pt x="148793" y="94648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33" name="Google Shape;1733;p133"/>
            <p:cNvSpPr/>
            <p:nvPr/>
          </p:nvSpPr>
          <p:spPr>
            <a:xfrm>
              <a:off x="-6350" y="2964408"/>
              <a:ext cx="361048" cy="25400"/>
            </a:xfrm>
            <a:custGeom>
              <a:rect b="b" l="l" r="r" t="t"/>
              <a:pathLst>
                <a:path extrusionOk="0" h="25400" w="361048">
                  <a:moveTo>
                    <a:pt x="354698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734" name="Google Shape;1734;p133"/>
          <p:cNvSpPr/>
          <p:nvPr/>
        </p:nvSpPr>
        <p:spPr>
          <a:xfrm>
            <a:off x="5355572" y="3766414"/>
            <a:ext cx="964730" cy="1566227"/>
          </a:xfrm>
          <a:custGeom>
            <a:rect b="b" l="l" r="r" t="t"/>
            <a:pathLst>
              <a:path extrusionOk="0" h="1566227" w="964730">
                <a:moveTo>
                  <a:pt x="6350" y="6350"/>
                </a:moveTo>
                <a:lnTo>
                  <a:pt x="958379" y="155987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35" name="Google Shape;1735;p133"/>
          <p:cNvSpPr/>
          <p:nvPr/>
        </p:nvSpPr>
        <p:spPr>
          <a:xfrm>
            <a:off x="5355572" y="3766414"/>
            <a:ext cx="964730" cy="1566227"/>
          </a:xfrm>
          <a:custGeom>
            <a:rect b="b" l="l" r="r" t="t"/>
            <a:pathLst>
              <a:path extrusionOk="0" h="1566227" w="964730">
                <a:moveTo>
                  <a:pt x="6350" y="6350"/>
                </a:moveTo>
                <a:lnTo>
                  <a:pt x="958379" y="155987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36" name="Google Shape;1736;p133"/>
          <p:cNvSpPr/>
          <p:nvPr/>
        </p:nvSpPr>
        <p:spPr>
          <a:xfrm>
            <a:off x="5698282" y="1305155"/>
            <a:ext cx="622020" cy="436727"/>
          </a:xfrm>
          <a:custGeom>
            <a:rect b="b" l="l" r="r" t="t"/>
            <a:pathLst>
              <a:path extrusionOk="0" h="436727" w="622020">
                <a:moveTo>
                  <a:pt x="6350" y="430377"/>
                </a:moveTo>
                <a:lnTo>
                  <a:pt x="61567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37" name="Google Shape;1737;p133"/>
          <p:cNvSpPr/>
          <p:nvPr/>
        </p:nvSpPr>
        <p:spPr>
          <a:xfrm>
            <a:off x="5698282" y="1305155"/>
            <a:ext cx="622020" cy="436727"/>
          </a:xfrm>
          <a:custGeom>
            <a:rect b="b" l="l" r="r" t="t"/>
            <a:pathLst>
              <a:path extrusionOk="0" h="436727" w="622020">
                <a:moveTo>
                  <a:pt x="6350" y="430377"/>
                </a:moveTo>
                <a:lnTo>
                  <a:pt x="615670" y="6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38" name="Google Shape;1738;p133"/>
          <p:cNvSpPr/>
          <p:nvPr/>
        </p:nvSpPr>
        <p:spPr>
          <a:xfrm>
            <a:off x="3703315" y="4868203"/>
            <a:ext cx="565200" cy="383921"/>
          </a:xfrm>
          <a:custGeom>
            <a:rect b="b" l="l" r="r" t="t"/>
            <a:pathLst>
              <a:path extrusionOk="0" h="383921" w="565200">
                <a:moveTo>
                  <a:pt x="6350" y="6350"/>
                </a:moveTo>
                <a:lnTo>
                  <a:pt x="558850" y="242785"/>
                </a:lnTo>
                <a:lnTo>
                  <a:pt x="10655" y="37757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39" name="Google Shape;1739;p133"/>
          <p:cNvSpPr/>
          <p:nvPr/>
        </p:nvSpPr>
        <p:spPr>
          <a:xfrm>
            <a:off x="6860891" y="2434121"/>
            <a:ext cx="138849" cy="559206"/>
          </a:xfrm>
          <a:custGeom>
            <a:rect b="b" l="l" r="r" t="t"/>
            <a:pathLst>
              <a:path extrusionOk="0" h="559206" w="138849">
                <a:moveTo>
                  <a:pt x="6350" y="6350"/>
                </a:moveTo>
                <a:lnTo>
                  <a:pt x="132499" y="55285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0" name="Google Shape;1740;p133"/>
          <p:cNvSpPr/>
          <p:nvPr/>
        </p:nvSpPr>
        <p:spPr>
          <a:xfrm>
            <a:off x="7586035" y="3069883"/>
            <a:ext cx="132054" cy="985278"/>
          </a:xfrm>
          <a:custGeom>
            <a:rect b="b" l="l" r="r" t="t"/>
            <a:pathLst>
              <a:path extrusionOk="0" h="985278" w="132054">
                <a:moveTo>
                  <a:pt x="6350" y="978928"/>
                </a:moveTo>
                <a:lnTo>
                  <a:pt x="109905" y="6350"/>
                </a:lnTo>
                <a:lnTo>
                  <a:pt x="125704" y="84656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1" name="Google Shape;1741;p133"/>
          <p:cNvSpPr/>
          <p:nvPr/>
        </p:nvSpPr>
        <p:spPr>
          <a:xfrm>
            <a:off x="7942816" y="3578327"/>
            <a:ext cx="99034" cy="315696"/>
          </a:xfrm>
          <a:custGeom>
            <a:rect b="b" l="l" r="r" t="t"/>
            <a:pathLst>
              <a:path extrusionOk="0" h="315696" w="99034">
                <a:moveTo>
                  <a:pt x="92684" y="6350"/>
                </a:moveTo>
                <a:lnTo>
                  <a:pt x="6350" y="30934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2" name="Google Shape;1742;p133"/>
          <p:cNvSpPr/>
          <p:nvPr/>
        </p:nvSpPr>
        <p:spPr>
          <a:xfrm>
            <a:off x="7550742" y="4396410"/>
            <a:ext cx="575957" cy="142163"/>
          </a:xfrm>
          <a:custGeom>
            <a:rect b="b" l="l" r="r" t="t"/>
            <a:pathLst>
              <a:path extrusionOk="0" h="142163" w="575957">
                <a:moveTo>
                  <a:pt x="6350" y="6350"/>
                </a:moveTo>
                <a:cubicBezTo>
                  <a:pt x="6350" y="6350"/>
                  <a:pt x="12649" y="84010"/>
                  <a:pt x="58153" y="84010"/>
                </a:cubicBezTo>
                <a:cubicBezTo>
                  <a:pt x="103492" y="84010"/>
                  <a:pt x="190881" y="84010"/>
                  <a:pt x="226491" y="84010"/>
                </a:cubicBezTo>
                <a:cubicBezTo>
                  <a:pt x="262115" y="84010"/>
                  <a:pt x="287997" y="135813"/>
                  <a:pt x="287997" y="135813"/>
                </a:cubicBezTo>
                <a:cubicBezTo>
                  <a:pt x="287997" y="135813"/>
                  <a:pt x="313893" y="84010"/>
                  <a:pt x="349491" y="84010"/>
                </a:cubicBezTo>
                <a:cubicBezTo>
                  <a:pt x="385102" y="84010"/>
                  <a:pt x="472516" y="84010"/>
                  <a:pt x="517829" y="84010"/>
                </a:cubicBezTo>
                <a:cubicBezTo>
                  <a:pt x="563156" y="84010"/>
                  <a:pt x="569607" y="6350"/>
                  <a:pt x="569607" y="635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3" name="Google Shape;1743;p133"/>
          <p:cNvSpPr/>
          <p:nvPr/>
        </p:nvSpPr>
        <p:spPr>
          <a:xfrm>
            <a:off x="3703315" y="4868203"/>
            <a:ext cx="565200" cy="383921"/>
          </a:xfrm>
          <a:custGeom>
            <a:rect b="b" l="l" r="r" t="t"/>
            <a:pathLst>
              <a:path extrusionOk="0" h="383921" w="565200">
                <a:moveTo>
                  <a:pt x="6350" y="6350"/>
                </a:moveTo>
                <a:lnTo>
                  <a:pt x="558850" y="242785"/>
                </a:lnTo>
                <a:lnTo>
                  <a:pt x="10655" y="377571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4" name="Google Shape;1744;p133"/>
          <p:cNvSpPr/>
          <p:nvPr/>
        </p:nvSpPr>
        <p:spPr>
          <a:xfrm>
            <a:off x="1559209" y="2174955"/>
            <a:ext cx="605790" cy="25400"/>
          </a:xfrm>
          <a:custGeom>
            <a:rect b="b" l="l" r="r" t="t"/>
            <a:pathLst>
              <a:path extrusionOk="0" h="25400" w="605790">
                <a:moveTo>
                  <a:pt x="599439" y="6350"/>
                </a:moveTo>
                <a:lnTo>
                  <a:pt x="6350" y="947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5" name="Google Shape;1745;p133"/>
          <p:cNvSpPr/>
          <p:nvPr/>
        </p:nvSpPr>
        <p:spPr>
          <a:xfrm>
            <a:off x="1577383" y="3227176"/>
            <a:ext cx="748753" cy="110934"/>
          </a:xfrm>
          <a:custGeom>
            <a:rect b="b" l="l" r="r" t="t"/>
            <a:pathLst>
              <a:path extrusionOk="0" h="110934" w="748753">
                <a:moveTo>
                  <a:pt x="742403" y="10458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6" name="Google Shape;1746;p133"/>
          <p:cNvSpPr/>
          <p:nvPr/>
        </p:nvSpPr>
        <p:spPr>
          <a:xfrm>
            <a:off x="5353207" y="3766430"/>
            <a:ext cx="964730" cy="1566227"/>
          </a:xfrm>
          <a:custGeom>
            <a:rect b="b" l="l" r="r" t="t"/>
            <a:pathLst>
              <a:path extrusionOk="0" h="1566227" w="964730">
                <a:moveTo>
                  <a:pt x="6350" y="6350"/>
                </a:moveTo>
                <a:lnTo>
                  <a:pt x="958379" y="155987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7" name="Google Shape;1747;p133"/>
          <p:cNvSpPr/>
          <p:nvPr/>
        </p:nvSpPr>
        <p:spPr>
          <a:xfrm>
            <a:off x="5695917" y="1305171"/>
            <a:ext cx="622020" cy="436727"/>
          </a:xfrm>
          <a:custGeom>
            <a:rect b="b" l="l" r="r" t="t"/>
            <a:pathLst>
              <a:path extrusionOk="0" h="436727" w="622020">
                <a:moveTo>
                  <a:pt x="6350" y="430377"/>
                </a:moveTo>
                <a:lnTo>
                  <a:pt x="61567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8" name="Google Shape;1748;p133"/>
          <p:cNvSpPr/>
          <p:nvPr/>
        </p:nvSpPr>
        <p:spPr>
          <a:xfrm>
            <a:off x="3700950" y="4868219"/>
            <a:ext cx="565200" cy="383921"/>
          </a:xfrm>
          <a:custGeom>
            <a:rect b="b" l="l" r="r" t="t"/>
            <a:pathLst>
              <a:path extrusionOk="0" h="383921" w="565200">
                <a:moveTo>
                  <a:pt x="6350" y="6350"/>
                </a:moveTo>
                <a:lnTo>
                  <a:pt x="558850" y="242785"/>
                </a:lnTo>
                <a:lnTo>
                  <a:pt x="10655" y="37757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9" name="Google Shape;1749;p133"/>
          <p:cNvSpPr txBox="1"/>
          <p:nvPr/>
        </p:nvSpPr>
        <p:spPr>
          <a:xfrm>
            <a:off x="1295400" y="533400"/>
            <a:ext cx="6647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Extracellular matrix (ECM) of an animal cell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13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ECM has an influential role in the lives of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ECM can regulate a cell’s behavior by communicating with a cell through integrins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ECM around a cell can influence the activity of gene in the nucleus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signaling may occur through cytoskeletal changes that trigger chemical signals in the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13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13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Junctions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13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Neighboring cells in tissues, organs, or organ systems often adhere, interact, and communicate through direct physical contact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13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13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Plasmodesmata in Plant Cells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13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Plasmodesmata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原生質絲are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channels that perforate plant cell walls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plasmodesmata, water and small solutes (and sometimes proteins and RNA) can pass from cell to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13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4" name="Google Shape;1774;p137"/>
          <p:cNvPicPr preferRelativeResize="0"/>
          <p:nvPr/>
        </p:nvPicPr>
        <p:blipFill rotWithShape="1">
          <a:blip r:embed="rId3">
            <a:alphaModFix/>
          </a:blip>
          <a:srcRect b="5273" l="0" r="0" t="0"/>
          <a:stretch/>
        </p:blipFill>
        <p:spPr>
          <a:xfrm>
            <a:off x="1170432" y="2060448"/>
            <a:ext cx="6803136" cy="2737104"/>
          </a:xfrm>
          <a:prstGeom prst="rect">
            <a:avLst/>
          </a:prstGeom>
          <a:noFill/>
          <a:ln>
            <a:noFill/>
          </a:ln>
        </p:spPr>
      </p:pic>
      <p:sp>
        <p:nvSpPr>
          <p:cNvPr id="1775" name="Google Shape;1775;p13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7.29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137"/>
          <p:cNvSpPr txBox="1"/>
          <p:nvPr/>
        </p:nvSpPr>
        <p:spPr>
          <a:xfrm>
            <a:off x="6862763" y="2065337"/>
            <a:ext cx="105157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walls</a:t>
            </a:r>
            <a:endParaRPr/>
          </a:p>
        </p:txBody>
      </p:sp>
      <p:sp>
        <p:nvSpPr>
          <p:cNvPr id="1777" name="Google Shape;1777;p137"/>
          <p:cNvSpPr txBox="1"/>
          <p:nvPr/>
        </p:nvSpPr>
        <p:spPr>
          <a:xfrm>
            <a:off x="1220788" y="2611438"/>
            <a:ext cx="79508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Interior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cell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137"/>
          <p:cNvSpPr txBox="1"/>
          <p:nvPr/>
        </p:nvSpPr>
        <p:spPr>
          <a:xfrm>
            <a:off x="1208088" y="3563938"/>
            <a:ext cx="9233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Interior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adja-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 cell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137"/>
          <p:cNvSpPr txBox="1"/>
          <p:nvPr/>
        </p:nvSpPr>
        <p:spPr>
          <a:xfrm>
            <a:off x="2476500" y="4494213"/>
            <a:ext cx="7309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780" name="Google Shape;1780;p137"/>
          <p:cNvSpPr txBox="1"/>
          <p:nvPr/>
        </p:nvSpPr>
        <p:spPr>
          <a:xfrm>
            <a:off x="3821113" y="4440238"/>
            <a:ext cx="175689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Plasmodesmata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137"/>
          <p:cNvSpPr txBox="1"/>
          <p:nvPr/>
        </p:nvSpPr>
        <p:spPr>
          <a:xfrm>
            <a:off x="5783263" y="4445797"/>
            <a:ext cx="216726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membranes</a:t>
            </a:r>
            <a:endParaRPr/>
          </a:p>
        </p:txBody>
      </p:sp>
      <p:sp>
        <p:nvSpPr>
          <p:cNvPr id="1782" name="Google Shape;1782;p137"/>
          <p:cNvSpPr/>
          <p:nvPr/>
        </p:nvSpPr>
        <p:spPr>
          <a:xfrm>
            <a:off x="2099876" y="2473024"/>
            <a:ext cx="203197" cy="561975"/>
          </a:xfrm>
          <a:custGeom>
            <a:rect b="b" l="l" r="r" t="t"/>
            <a:pathLst>
              <a:path extrusionOk="0" h="561975" w="203197">
                <a:moveTo>
                  <a:pt x="196847" y="6350"/>
                </a:moveTo>
                <a:cubicBezTo>
                  <a:pt x="196847" y="6350"/>
                  <a:pt x="82549" y="15582"/>
                  <a:pt x="82549" y="82550"/>
                </a:cubicBezTo>
                <a:cubicBezTo>
                  <a:pt x="82549" y="149225"/>
                  <a:pt x="82549" y="125412"/>
                  <a:pt x="82549" y="177800"/>
                </a:cubicBezTo>
                <a:cubicBezTo>
                  <a:pt x="82549" y="230187"/>
                  <a:pt x="6350" y="268287"/>
                  <a:pt x="6350" y="268287"/>
                </a:cubicBezTo>
                <a:cubicBezTo>
                  <a:pt x="6350" y="268287"/>
                  <a:pt x="82549" y="331787"/>
                  <a:pt x="82549" y="384175"/>
                </a:cubicBezTo>
                <a:cubicBezTo>
                  <a:pt x="82549" y="436562"/>
                  <a:pt x="82549" y="412750"/>
                  <a:pt x="82549" y="479425"/>
                </a:cubicBezTo>
                <a:cubicBezTo>
                  <a:pt x="82549" y="546100"/>
                  <a:pt x="196847" y="555625"/>
                  <a:pt x="196847" y="555625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83" name="Google Shape;1783;p137"/>
          <p:cNvSpPr/>
          <p:nvPr/>
        </p:nvSpPr>
        <p:spPr>
          <a:xfrm>
            <a:off x="2112576" y="3577924"/>
            <a:ext cx="203197" cy="714375"/>
          </a:xfrm>
          <a:custGeom>
            <a:rect b="b" l="l" r="r" t="t"/>
            <a:pathLst>
              <a:path extrusionOk="0" h="714375" w="203197">
                <a:moveTo>
                  <a:pt x="196847" y="6350"/>
                </a:moveTo>
                <a:cubicBezTo>
                  <a:pt x="196847" y="6350"/>
                  <a:pt x="82549" y="15582"/>
                  <a:pt x="82549" y="82550"/>
                </a:cubicBezTo>
                <a:cubicBezTo>
                  <a:pt x="82549" y="149225"/>
                  <a:pt x="82549" y="214312"/>
                  <a:pt x="82549" y="266700"/>
                </a:cubicBezTo>
                <a:cubicBezTo>
                  <a:pt x="82549" y="319087"/>
                  <a:pt x="6350" y="357187"/>
                  <a:pt x="6350" y="357187"/>
                </a:cubicBezTo>
                <a:cubicBezTo>
                  <a:pt x="6350" y="357187"/>
                  <a:pt x="82549" y="395287"/>
                  <a:pt x="82549" y="447675"/>
                </a:cubicBezTo>
                <a:cubicBezTo>
                  <a:pt x="82549" y="500062"/>
                  <a:pt x="82549" y="565150"/>
                  <a:pt x="82549" y="631825"/>
                </a:cubicBezTo>
                <a:cubicBezTo>
                  <a:pt x="82549" y="698500"/>
                  <a:pt x="196847" y="708025"/>
                  <a:pt x="196847" y="708025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784" name="Google Shape;1784;p137"/>
          <p:cNvGrpSpPr/>
          <p:nvPr/>
        </p:nvGrpSpPr>
        <p:grpSpPr>
          <a:xfrm>
            <a:off x="4575611" y="3377899"/>
            <a:ext cx="542671" cy="1092200"/>
            <a:chOff x="2480906" y="1062532"/>
            <a:chExt cx="542671" cy="1092200"/>
          </a:xfrm>
        </p:grpSpPr>
        <p:sp>
          <p:nvSpPr>
            <p:cNvPr id="1785" name="Google Shape;1785;p137"/>
            <p:cNvSpPr/>
            <p:nvPr/>
          </p:nvSpPr>
          <p:spPr>
            <a:xfrm>
              <a:off x="2561069" y="1113332"/>
              <a:ext cx="462508" cy="885748"/>
            </a:xfrm>
            <a:custGeom>
              <a:rect b="b" l="l" r="r" t="t"/>
              <a:pathLst>
                <a:path extrusionOk="0" h="885748" w="462508">
                  <a:moveTo>
                    <a:pt x="6350" y="879398"/>
                  </a:moveTo>
                  <a:lnTo>
                    <a:pt x="456158" y="635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86" name="Google Shape;1786;p137"/>
            <p:cNvSpPr/>
            <p:nvPr/>
          </p:nvSpPr>
          <p:spPr>
            <a:xfrm>
              <a:off x="2480906" y="1981974"/>
              <a:ext cx="92862" cy="172758"/>
            </a:xfrm>
            <a:custGeom>
              <a:rect b="b" l="l" r="r" t="t"/>
              <a:pathLst>
                <a:path extrusionOk="0" h="172758" w="92862">
                  <a:moveTo>
                    <a:pt x="6350" y="6350"/>
                  </a:moveTo>
                  <a:lnTo>
                    <a:pt x="6350" y="166408"/>
                  </a:lnTo>
                  <a:lnTo>
                    <a:pt x="86512" y="10756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87" name="Google Shape;1787;p137"/>
            <p:cNvSpPr/>
            <p:nvPr/>
          </p:nvSpPr>
          <p:spPr>
            <a:xfrm>
              <a:off x="2480906" y="1062532"/>
              <a:ext cx="25400" cy="932141"/>
            </a:xfrm>
            <a:custGeom>
              <a:rect b="b" l="l" r="r" t="t"/>
              <a:pathLst>
                <a:path extrusionOk="0" h="932141" w="25400">
                  <a:moveTo>
                    <a:pt x="6350" y="6350"/>
                  </a:moveTo>
                  <a:lnTo>
                    <a:pt x="6350" y="925791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788" name="Google Shape;1788;p137"/>
          <p:cNvSpPr/>
          <p:nvPr/>
        </p:nvSpPr>
        <p:spPr>
          <a:xfrm>
            <a:off x="7119879" y="2315367"/>
            <a:ext cx="394436" cy="1020216"/>
          </a:xfrm>
          <a:custGeom>
            <a:rect b="b" l="l" r="r" t="t"/>
            <a:pathLst>
              <a:path extrusionOk="0" h="1020216" w="394436">
                <a:moveTo>
                  <a:pt x="197586" y="1013866"/>
                </a:moveTo>
                <a:lnTo>
                  <a:pt x="6350" y="6350"/>
                </a:lnTo>
                <a:lnTo>
                  <a:pt x="388086" y="768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89" name="Google Shape;1789;p137"/>
          <p:cNvSpPr/>
          <p:nvPr/>
        </p:nvSpPr>
        <p:spPr>
          <a:xfrm>
            <a:off x="6370579" y="2996899"/>
            <a:ext cx="432536" cy="1473200"/>
          </a:xfrm>
          <a:custGeom>
            <a:rect b="b" l="l" r="r" t="t"/>
            <a:pathLst>
              <a:path extrusionOk="0" h="1473200" w="432536">
                <a:moveTo>
                  <a:pt x="6350" y="6350"/>
                </a:moveTo>
                <a:lnTo>
                  <a:pt x="6350" y="1466850"/>
                </a:lnTo>
                <a:lnTo>
                  <a:pt x="426186" y="4127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790" name="Google Shape;1790;p137"/>
          <p:cNvGrpSpPr/>
          <p:nvPr/>
        </p:nvGrpSpPr>
        <p:grpSpPr>
          <a:xfrm>
            <a:off x="4575627" y="3377915"/>
            <a:ext cx="542671" cy="1092200"/>
            <a:chOff x="2480906" y="1062532"/>
            <a:chExt cx="542671" cy="1092200"/>
          </a:xfrm>
        </p:grpSpPr>
        <p:sp>
          <p:nvSpPr>
            <p:cNvPr id="1791" name="Google Shape;1791;p137"/>
            <p:cNvSpPr/>
            <p:nvPr/>
          </p:nvSpPr>
          <p:spPr>
            <a:xfrm>
              <a:off x="2561069" y="1113332"/>
              <a:ext cx="462508" cy="885748"/>
            </a:xfrm>
            <a:custGeom>
              <a:rect b="b" l="l" r="r" t="t"/>
              <a:pathLst>
                <a:path extrusionOk="0" h="885748" w="462508">
                  <a:moveTo>
                    <a:pt x="6350" y="879398"/>
                  </a:moveTo>
                  <a:lnTo>
                    <a:pt x="456158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92" name="Google Shape;1792;p137"/>
            <p:cNvSpPr/>
            <p:nvPr/>
          </p:nvSpPr>
          <p:spPr>
            <a:xfrm>
              <a:off x="2480906" y="1981974"/>
              <a:ext cx="92862" cy="172758"/>
            </a:xfrm>
            <a:custGeom>
              <a:rect b="b" l="l" r="r" t="t"/>
              <a:pathLst>
                <a:path extrusionOk="0" h="172758" w="92862">
                  <a:moveTo>
                    <a:pt x="6350" y="6350"/>
                  </a:moveTo>
                  <a:lnTo>
                    <a:pt x="6350" y="166408"/>
                  </a:lnTo>
                  <a:lnTo>
                    <a:pt x="86512" y="10756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93" name="Google Shape;1793;p137"/>
            <p:cNvSpPr/>
            <p:nvPr/>
          </p:nvSpPr>
          <p:spPr>
            <a:xfrm>
              <a:off x="2480906" y="1062532"/>
              <a:ext cx="25400" cy="932141"/>
            </a:xfrm>
            <a:custGeom>
              <a:rect b="b" l="l" r="r" t="t"/>
              <a:pathLst>
                <a:path extrusionOk="0" h="932141" w="25400">
                  <a:moveTo>
                    <a:pt x="6350" y="6350"/>
                  </a:moveTo>
                  <a:lnTo>
                    <a:pt x="6350" y="92579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794" name="Google Shape;1794;p137"/>
          <p:cNvSpPr/>
          <p:nvPr/>
        </p:nvSpPr>
        <p:spPr>
          <a:xfrm>
            <a:off x="7119895" y="2315383"/>
            <a:ext cx="394436" cy="1020216"/>
          </a:xfrm>
          <a:custGeom>
            <a:rect b="b" l="l" r="r" t="t"/>
            <a:pathLst>
              <a:path extrusionOk="0" h="1020216" w="394436">
                <a:moveTo>
                  <a:pt x="197586" y="1013866"/>
                </a:moveTo>
                <a:lnTo>
                  <a:pt x="6350" y="6350"/>
                </a:lnTo>
                <a:lnTo>
                  <a:pt x="388086" y="768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95" name="Google Shape;1795;p137"/>
          <p:cNvSpPr/>
          <p:nvPr/>
        </p:nvSpPr>
        <p:spPr>
          <a:xfrm>
            <a:off x="6370595" y="2996915"/>
            <a:ext cx="432536" cy="1473200"/>
          </a:xfrm>
          <a:custGeom>
            <a:rect b="b" l="l" r="r" t="t"/>
            <a:pathLst>
              <a:path extrusionOk="0" h="1473200" w="432536">
                <a:moveTo>
                  <a:pt x="6350" y="6350"/>
                </a:moveTo>
                <a:lnTo>
                  <a:pt x="6350" y="1466850"/>
                </a:lnTo>
                <a:lnTo>
                  <a:pt x="426186" y="4127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796" name="Google Shape;1796;p137"/>
          <p:cNvGrpSpPr/>
          <p:nvPr/>
        </p:nvGrpSpPr>
        <p:grpSpPr>
          <a:xfrm>
            <a:off x="2367699" y="4395164"/>
            <a:ext cx="916045" cy="133973"/>
            <a:chOff x="4597400" y="4654550"/>
            <a:chExt cx="333375" cy="133350"/>
          </a:xfrm>
        </p:grpSpPr>
        <p:sp>
          <p:nvSpPr>
            <p:cNvPr id="1797" name="Google Shape;1797;p137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98" name="Google Shape;1798;p137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99" name="Google Shape;1799;p137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800" name="Google Shape;1800;p137"/>
          <p:cNvSpPr txBox="1"/>
          <p:nvPr/>
        </p:nvSpPr>
        <p:spPr>
          <a:xfrm>
            <a:off x="1170432" y="1219200"/>
            <a:ext cx="69829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Plasmodesmata between plant cells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829056" y="213360"/>
            <a:ext cx="748588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7"/>
          <p:cNvSpPr txBox="1"/>
          <p:nvPr/>
        </p:nvSpPr>
        <p:spPr>
          <a:xfrm>
            <a:off x="869251" y="1651173"/>
            <a:ext cx="847989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Brightfield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(unstained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specimen)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7"/>
          <p:cNvSpPr txBox="1"/>
          <p:nvPr/>
        </p:nvSpPr>
        <p:spPr>
          <a:xfrm>
            <a:off x="1834025" y="1767862"/>
            <a:ext cx="482503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61" name="Google Shape;261;p57"/>
          <p:cNvSpPr txBox="1"/>
          <p:nvPr/>
        </p:nvSpPr>
        <p:spPr>
          <a:xfrm>
            <a:off x="2807589" y="1651173"/>
            <a:ext cx="1516441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Brightfield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(stained specimen)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7"/>
          <p:cNvSpPr txBox="1"/>
          <p:nvPr/>
        </p:nvSpPr>
        <p:spPr>
          <a:xfrm>
            <a:off x="4747514" y="1651173"/>
            <a:ext cx="120866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Phase-contrast</a:t>
            </a:r>
            <a:endParaRPr/>
          </a:p>
        </p:txBody>
      </p:sp>
      <p:sp>
        <p:nvSpPr>
          <p:cNvPr id="263" name="Google Shape;263;p57"/>
          <p:cNvSpPr txBox="1"/>
          <p:nvPr/>
        </p:nvSpPr>
        <p:spPr>
          <a:xfrm>
            <a:off x="6668389" y="1651173"/>
            <a:ext cx="166391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Differential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contrast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(Nomarski)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7"/>
          <p:cNvSpPr txBox="1"/>
          <p:nvPr/>
        </p:nvSpPr>
        <p:spPr>
          <a:xfrm rot="-5400000">
            <a:off x="5928973" y="3291606"/>
            <a:ext cx="474489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65" name="Google Shape;265;p57"/>
          <p:cNvSpPr txBox="1"/>
          <p:nvPr/>
        </p:nvSpPr>
        <p:spPr>
          <a:xfrm>
            <a:off x="859726" y="3679998"/>
            <a:ext cx="107882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Fluorescence</a:t>
            </a:r>
            <a:endParaRPr/>
          </a:p>
        </p:txBody>
      </p:sp>
      <p:sp>
        <p:nvSpPr>
          <p:cNvPr id="266" name="Google Shape;266;p57"/>
          <p:cNvSpPr txBox="1"/>
          <p:nvPr/>
        </p:nvSpPr>
        <p:spPr>
          <a:xfrm>
            <a:off x="1997964" y="3816523"/>
            <a:ext cx="48250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67" name="Google Shape;267;p57"/>
          <p:cNvSpPr txBox="1"/>
          <p:nvPr/>
        </p:nvSpPr>
        <p:spPr>
          <a:xfrm>
            <a:off x="2915539" y="3679998"/>
            <a:ext cx="716543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Confocal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(without)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7"/>
          <p:cNvSpPr txBox="1"/>
          <p:nvPr/>
        </p:nvSpPr>
        <p:spPr>
          <a:xfrm>
            <a:off x="4639564" y="3679998"/>
            <a:ext cx="1210268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Confocal (with)</a:t>
            </a:r>
            <a:endParaRPr/>
          </a:p>
        </p:txBody>
      </p:sp>
      <p:sp>
        <p:nvSpPr>
          <p:cNvPr id="269" name="Google Shape;269;p57"/>
          <p:cNvSpPr txBox="1"/>
          <p:nvPr/>
        </p:nvSpPr>
        <p:spPr>
          <a:xfrm>
            <a:off x="6662039" y="4200698"/>
            <a:ext cx="116378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Deconvolution</a:t>
            </a:r>
            <a:endParaRPr/>
          </a:p>
        </p:txBody>
      </p:sp>
      <p:sp>
        <p:nvSpPr>
          <p:cNvPr id="270" name="Google Shape;270;p57"/>
          <p:cNvSpPr txBox="1"/>
          <p:nvPr/>
        </p:nvSpPr>
        <p:spPr>
          <a:xfrm>
            <a:off x="869251" y="6040611"/>
            <a:ext cx="1338508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Super-resolution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(without)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7"/>
          <p:cNvSpPr txBox="1"/>
          <p:nvPr/>
        </p:nvSpPr>
        <p:spPr>
          <a:xfrm>
            <a:off x="2339276" y="6042993"/>
            <a:ext cx="1338508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Super-resolution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(with)</a:t>
            </a:r>
            <a:endParaRPr/>
          </a:p>
        </p:txBody>
      </p:sp>
      <p:sp>
        <p:nvSpPr>
          <p:cNvPr id="272" name="Google Shape;272;p57"/>
          <p:cNvSpPr txBox="1"/>
          <p:nvPr/>
        </p:nvSpPr>
        <p:spPr>
          <a:xfrm rot="-5400000">
            <a:off x="3589662" y="5729337"/>
            <a:ext cx="376706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73" name="Google Shape;273;p57"/>
          <p:cNvSpPr txBox="1"/>
          <p:nvPr/>
        </p:nvSpPr>
        <p:spPr>
          <a:xfrm>
            <a:off x="4293489" y="6040611"/>
            <a:ext cx="145713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Scanning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microscopy (SEM)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7"/>
          <p:cNvSpPr txBox="1"/>
          <p:nvPr/>
        </p:nvSpPr>
        <p:spPr>
          <a:xfrm>
            <a:off x="5704776" y="6134273"/>
            <a:ext cx="38953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75" name="Google Shape;275;p57"/>
          <p:cNvSpPr txBox="1"/>
          <p:nvPr/>
        </p:nvSpPr>
        <p:spPr>
          <a:xfrm>
            <a:off x="6536626" y="6040611"/>
            <a:ext cx="144911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Transmission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microscopy (TEM)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7"/>
          <p:cNvSpPr txBox="1"/>
          <p:nvPr/>
        </p:nvSpPr>
        <p:spPr>
          <a:xfrm>
            <a:off x="7814564" y="6145386"/>
            <a:ext cx="38953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77" name="Google Shape;277;p57"/>
          <p:cNvSpPr txBox="1"/>
          <p:nvPr/>
        </p:nvSpPr>
        <p:spPr>
          <a:xfrm rot="-5400000">
            <a:off x="7944856" y="3828716"/>
            <a:ext cx="46968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278" name="Google Shape;278;p57"/>
          <p:cNvGrpSpPr/>
          <p:nvPr/>
        </p:nvGrpSpPr>
        <p:grpSpPr>
          <a:xfrm>
            <a:off x="1738151" y="1681163"/>
            <a:ext cx="716918" cy="93020"/>
            <a:chOff x="4597400" y="4654550"/>
            <a:chExt cx="333375" cy="133350"/>
          </a:xfrm>
        </p:grpSpPr>
        <p:sp>
          <p:nvSpPr>
            <p:cNvPr id="279" name="Google Shape;279;p57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80" name="Google Shape;280;p57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81" name="Google Shape;281;p57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282" name="Google Shape;282;p57"/>
          <p:cNvGrpSpPr/>
          <p:nvPr/>
        </p:nvGrpSpPr>
        <p:grpSpPr>
          <a:xfrm>
            <a:off x="2004851" y="3738563"/>
            <a:ext cx="452599" cy="93020"/>
            <a:chOff x="4597400" y="4654550"/>
            <a:chExt cx="333375" cy="133350"/>
          </a:xfrm>
        </p:grpSpPr>
        <p:sp>
          <p:nvSpPr>
            <p:cNvPr id="283" name="Google Shape;283;p57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84" name="Google Shape;284;p57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85" name="Google Shape;285;p57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286" name="Google Shape;286;p57"/>
          <p:cNvGrpSpPr/>
          <p:nvPr/>
        </p:nvGrpSpPr>
        <p:grpSpPr>
          <a:xfrm>
            <a:off x="5702936" y="6072187"/>
            <a:ext cx="359727" cy="81113"/>
            <a:chOff x="4597400" y="4654550"/>
            <a:chExt cx="333375" cy="133350"/>
          </a:xfrm>
        </p:grpSpPr>
        <p:sp>
          <p:nvSpPr>
            <p:cNvPr id="287" name="Google Shape;287;p57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88" name="Google Shape;288;p57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89" name="Google Shape;289;p57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290" name="Google Shape;290;p57"/>
          <p:cNvGrpSpPr/>
          <p:nvPr/>
        </p:nvGrpSpPr>
        <p:grpSpPr>
          <a:xfrm>
            <a:off x="7717472" y="6091238"/>
            <a:ext cx="554991" cy="76354"/>
            <a:chOff x="4597400" y="4654550"/>
            <a:chExt cx="333375" cy="133350"/>
          </a:xfrm>
        </p:grpSpPr>
        <p:sp>
          <p:nvSpPr>
            <p:cNvPr id="291" name="Google Shape;291;p57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2" name="Google Shape;292;p57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3" name="Google Shape;293;p57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294" name="Google Shape;294;p57"/>
          <p:cNvGrpSpPr/>
          <p:nvPr/>
        </p:nvGrpSpPr>
        <p:grpSpPr>
          <a:xfrm rot="-5400000">
            <a:off x="5801995" y="3339468"/>
            <a:ext cx="490218" cy="93020"/>
            <a:chOff x="4597400" y="4654550"/>
            <a:chExt cx="333375" cy="133350"/>
          </a:xfrm>
        </p:grpSpPr>
        <p:sp>
          <p:nvSpPr>
            <p:cNvPr id="295" name="Google Shape;295;p57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6" name="Google Shape;296;p57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7" name="Google Shape;297;p57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298" name="Google Shape;298;p57"/>
          <p:cNvGrpSpPr/>
          <p:nvPr/>
        </p:nvGrpSpPr>
        <p:grpSpPr>
          <a:xfrm rot="-5400000">
            <a:off x="7866536" y="3894300"/>
            <a:ext cx="409258" cy="93020"/>
            <a:chOff x="4597400" y="4654550"/>
            <a:chExt cx="333375" cy="133350"/>
          </a:xfrm>
        </p:grpSpPr>
        <p:sp>
          <p:nvSpPr>
            <p:cNvPr id="299" name="Google Shape;299;p57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00" name="Google Shape;300;p57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01" name="Google Shape;301;p57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302" name="Google Shape;302;p57"/>
          <p:cNvGrpSpPr/>
          <p:nvPr/>
        </p:nvGrpSpPr>
        <p:grpSpPr>
          <a:xfrm rot="-5400000">
            <a:off x="3492972" y="5765169"/>
            <a:ext cx="274320" cy="93020"/>
            <a:chOff x="4597400" y="4654550"/>
            <a:chExt cx="333375" cy="133350"/>
          </a:xfrm>
        </p:grpSpPr>
        <p:sp>
          <p:nvSpPr>
            <p:cNvPr id="303" name="Google Shape;303;p57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04" name="Google Shape;304;p57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05" name="Google Shape;305;p57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13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Tight Junctions, Desmosomes, and Gap Junctions in Animal Cells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13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types of cell junctions are common in epithelial tissues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tight junctions, membranes of neighboring cells are pressed together, preventing leakage of extracellular fluid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Desmosomes (anchoring junctions) fasten cells together into strong sheets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Gap junctions (communicating junctions) provide cytoplasmic channels between adjacent cells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13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139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572768" y="213360"/>
            <a:ext cx="599846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3" name="Google Shape;1813;p13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7.30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139"/>
          <p:cNvSpPr txBox="1"/>
          <p:nvPr/>
        </p:nvSpPr>
        <p:spPr>
          <a:xfrm>
            <a:off x="2443954" y="377824"/>
            <a:ext cx="197163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Tight junctions prevent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 from moving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 a layer of cells.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139"/>
          <p:cNvSpPr txBox="1"/>
          <p:nvPr/>
        </p:nvSpPr>
        <p:spPr>
          <a:xfrm>
            <a:off x="5017291" y="633412"/>
            <a:ext cx="117654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Tight junction</a:t>
            </a:r>
            <a:endParaRPr/>
          </a:p>
        </p:txBody>
      </p:sp>
      <p:sp>
        <p:nvSpPr>
          <p:cNvPr id="1816" name="Google Shape;1816;p139"/>
          <p:cNvSpPr txBox="1"/>
          <p:nvPr/>
        </p:nvSpPr>
        <p:spPr>
          <a:xfrm>
            <a:off x="6438104" y="1833562"/>
            <a:ext cx="37830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endParaRPr/>
          </a:p>
        </p:txBody>
      </p:sp>
      <p:sp>
        <p:nvSpPr>
          <p:cNvPr id="1817" name="Google Shape;1817;p139"/>
          <p:cNvSpPr txBox="1"/>
          <p:nvPr/>
        </p:nvSpPr>
        <p:spPr>
          <a:xfrm>
            <a:off x="6985791" y="1995487"/>
            <a:ext cx="56906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818" name="Google Shape;1818;p139"/>
          <p:cNvSpPr txBox="1"/>
          <p:nvPr/>
        </p:nvSpPr>
        <p:spPr>
          <a:xfrm>
            <a:off x="3764754" y="2630487"/>
            <a:ext cx="117654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Tight junction</a:t>
            </a:r>
            <a:endParaRPr/>
          </a:p>
        </p:txBody>
      </p:sp>
      <p:sp>
        <p:nvSpPr>
          <p:cNvPr id="1819" name="Google Shape;1819;p139"/>
          <p:cNvSpPr txBox="1"/>
          <p:nvPr/>
        </p:nvSpPr>
        <p:spPr>
          <a:xfrm>
            <a:off x="3031329" y="3022599"/>
            <a:ext cx="106439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filaments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139"/>
          <p:cNvSpPr txBox="1"/>
          <p:nvPr/>
        </p:nvSpPr>
        <p:spPr>
          <a:xfrm>
            <a:off x="3742529" y="3582987"/>
            <a:ext cx="106599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Desmosome</a:t>
            </a:r>
            <a:endParaRPr/>
          </a:p>
        </p:txBody>
      </p:sp>
      <p:sp>
        <p:nvSpPr>
          <p:cNvPr id="1821" name="Google Shape;1821;p139"/>
          <p:cNvSpPr txBox="1"/>
          <p:nvPr/>
        </p:nvSpPr>
        <p:spPr>
          <a:xfrm>
            <a:off x="6088854" y="4033837"/>
            <a:ext cx="106599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Desmosome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(TEM)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139"/>
          <p:cNvSpPr txBox="1"/>
          <p:nvPr/>
        </p:nvSpPr>
        <p:spPr>
          <a:xfrm>
            <a:off x="7145333" y="4180617"/>
            <a:ext cx="41998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823" name="Google Shape;1823;p139"/>
          <p:cNvSpPr txBox="1"/>
          <p:nvPr/>
        </p:nvSpPr>
        <p:spPr>
          <a:xfrm>
            <a:off x="4228304" y="4356099"/>
            <a:ext cx="69410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junction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139"/>
          <p:cNvSpPr txBox="1"/>
          <p:nvPr/>
        </p:nvSpPr>
        <p:spPr>
          <a:xfrm>
            <a:off x="3613941" y="5026024"/>
            <a:ext cx="110447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Ions or small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139"/>
          <p:cNvSpPr txBox="1"/>
          <p:nvPr/>
        </p:nvSpPr>
        <p:spPr>
          <a:xfrm>
            <a:off x="1600991" y="6205537"/>
            <a:ext cx="168475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adjacent cells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139"/>
          <p:cNvSpPr txBox="1"/>
          <p:nvPr/>
        </p:nvSpPr>
        <p:spPr>
          <a:xfrm>
            <a:off x="3496466" y="6205537"/>
            <a:ext cx="116217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cells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139"/>
          <p:cNvSpPr txBox="1"/>
          <p:nvPr/>
        </p:nvSpPr>
        <p:spPr>
          <a:xfrm>
            <a:off x="4904579" y="5873749"/>
            <a:ext cx="107561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139"/>
          <p:cNvSpPr txBox="1"/>
          <p:nvPr/>
        </p:nvSpPr>
        <p:spPr>
          <a:xfrm>
            <a:off x="6973091" y="6186487"/>
            <a:ext cx="56906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829" name="Google Shape;1829;p139"/>
          <p:cNvSpPr txBox="1"/>
          <p:nvPr/>
        </p:nvSpPr>
        <p:spPr>
          <a:xfrm>
            <a:off x="6358729" y="6402387"/>
            <a:ext cx="119103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junctions</a:t>
            </a:r>
            <a:endParaRPr/>
          </a:p>
        </p:txBody>
      </p:sp>
      <p:sp>
        <p:nvSpPr>
          <p:cNvPr id="1830" name="Google Shape;1830;p139"/>
          <p:cNvSpPr txBox="1"/>
          <p:nvPr/>
        </p:nvSpPr>
        <p:spPr>
          <a:xfrm rot="-5400000">
            <a:off x="6567559" y="5791486"/>
            <a:ext cx="37830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endParaRPr/>
          </a:p>
        </p:txBody>
      </p:sp>
      <p:sp>
        <p:nvSpPr>
          <p:cNvPr id="1831" name="Google Shape;1831;p139"/>
          <p:cNvSpPr/>
          <p:nvPr/>
        </p:nvSpPr>
        <p:spPr>
          <a:xfrm>
            <a:off x="4960613" y="2613719"/>
            <a:ext cx="149644" cy="150825"/>
          </a:xfrm>
          <a:custGeom>
            <a:rect b="b" l="l" r="r" t="t"/>
            <a:pathLst>
              <a:path extrusionOk="0" h="150825" w="149644">
                <a:moveTo>
                  <a:pt x="6350" y="144475"/>
                </a:moveTo>
                <a:lnTo>
                  <a:pt x="14329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32" name="Google Shape;1832;p139"/>
          <p:cNvSpPr/>
          <p:nvPr/>
        </p:nvSpPr>
        <p:spPr>
          <a:xfrm>
            <a:off x="4827301" y="3699391"/>
            <a:ext cx="282956" cy="25400"/>
          </a:xfrm>
          <a:custGeom>
            <a:rect b="b" l="l" r="r" t="t"/>
            <a:pathLst>
              <a:path extrusionOk="0" h="25400" w="282956">
                <a:moveTo>
                  <a:pt x="276605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33" name="Google Shape;1833;p139"/>
          <p:cNvSpPr/>
          <p:nvPr/>
        </p:nvSpPr>
        <p:spPr>
          <a:xfrm>
            <a:off x="4933752" y="4667398"/>
            <a:ext cx="176504" cy="25400"/>
          </a:xfrm>
          <a:custGeom>
            <a:rect b="b" l="l" r="r" t="t"/>
            <a:pathLst>
              <a:path extrusionOk="0" h="25400" w="176504">
                <a:moveTo>
                  <a:pt x="170154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34" name="Google Shape;1834;p139"/>
          <p:cNvSpPr/>
          <p:nvPr/>
        </p:nvSpPr>
        <p:spPr>
          <a:xfrm>
            <a:off x="2631458" y="3433034"/>
            <a:ext cx="701586" cy="308076"/>
          </a:xfrm>
          <a:custGeom>
            <a:rect b="b" l="l" r="r" t="t"/>
            <a:pathLst>
              <a:path extrusionOk="0" h="308076" w="701586">
                <a:moveTo>
                  <a:pt x="6350" y="218439"/>
                </a:moveTo>
                <a:lnTo>
                  <a:pt x="695236" y="6350"/>
                </a:lnTo>
                <a:lnTo>
                  <a:pt x="598690" y="30172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35" name="Google Shape;1835;p139"/>
          <p:cNvSpPr/>
          <p:nvPr/>
        </p:nvSpPr>
        <p:spPr>
          <a:xfrm>
            <a:off x="3241096" y="5104608"/>
            <a:ext cx="350583" cy="49136"/>
          </a:xfrm>
          <a:custGeom>
            <a:rect b="b" l="l" r="r" t="t"/>
            <a:pathLst>
              <a:path extrusionOk="0" h="49136" w="350583">
                <a:moveTo>
                  <a:pt x="344233" y="42786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36" name="Google Shape;1836;p139"/>
          <p:cNvSpPr/>
          <p:nvPr/>
        </p:nvSpPr>
        <p:spPr>
          <a:xfrm>
            <a:off x="3317449" y="5012635"/>
            <a:ext cx="274231" cy="141109"/>
          </a:xfrm>
          <a:custGeom>
            <a:rect b="b" l="l" r="r" t="t"/>
            <a:pathLst>
              <a:path extrusionOk="0" h="141109" w="274231">
                <a:moveTo>
                  <a:pt x="267881" y="134759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37" name="Google Shape;1837;p139"/>
          <p:cNvSpPr/>
          <p:nvPr/>
        </p:nvSpPr>
        <p:spPr>
          <a:xfrm>
            <a:off x="4688592" y="5833690"/>
            <a:ext cx="198297" cy="153022"/>
          </a:xfrm>
          <a:custGeom>
            <a:rect b="b" l="l" r="r" t="t"/>
            <a:pathLst>
              <a:path extrusionOk="0" h="153022" w="198297">
                <a:moveTo>
                  <a:pt x="6350" y="6350"/>
                </a:moveTo>
                <a:lnTo>
                  <a:pt x="191947" y="14667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38" name="Google Shape;1838;p139"/>
          <p:cNvSpPr/>
          <p:nvPr/>
        </p:nvSpPr>
        <p:spPr>
          <a:xfrm>
            <a:off x="2409952" y="5367143"/>
            <a:ext cx="458984" cy="835558"/>
          </a:xfrm>
          <a:custGeom>
            <a:rect b="b" l="l" r="r" t="t"/>
            <a:pathLst>
              <a:path extrusionOk="0" h="835558" w="458984">
                <a:moveTo>
                  <a:pt x="452635" y="6350"/>
                </a:moveTo>
                <a:lnTo>
                  <a:pt x="6350" y="82920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39" name="Google Shape;1839;p139"/>
          <p:cNvSpPr/>
          <p:nvPr/>
        </p:nvSpPr>
        <p:spPr>
          <a:xfrm>
            <a:off x="2409952" y="5383983"/>
            <a:ext cx="535007" cy="818718"/>
          </a:xfrm>
          <a:custGeom>
            <a:rect b="b" l="l" r="r" t="t"/>
            <a:pathLst>
              <a:path extrusionOk="0" h="818718" w="535007">
                <a:moveTo>
                  <a:pt x="528657" y="6350"/>
                </a:moveTo>
                <a:lnTo>
                  <a:pt x="6350" y="81236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40" name="Google Shape;1840;p139"/>
          <p:cNvSpPr/>
          <p:nvPr/>
        </p:nvSpPr>
        <p:spPr>
          <a:xfrm>
            <a:off x="2896914" y="5175741"/>
            <a:ext cx="745667" cy="1036574"/>
          </a:xfrm>
          <a:custGeom>
            <a:rect b="b" l="l" r="r" t="t"/>
            <a:pathLst>
              <a:path extrusionOk="0" h="1036574" w="745667">
                <a:moveTo>
                  <a:pt x="6350" y="6350"/>
                </a:moveTo>
                <a:lnTo>
                  <a:pt x="739317" y="103022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41" name="Google Shape;1841;p139"/>
          <p:cNvSpPr/>
          <p:nvPr/>
        </p:nvSpPr>
        <p:spPr>
          <a:xfrm>
            <a:off x="6243173" y="757437"/>
            <a:ext cx="903541" cy="242849"/>
          </a:xfrm>
          <a:custGeom>
            <a:rect b="b" l="l" r="r" t="t"/>
            <a:pathLst>
              <a:path extrusionOk="0" h="242849" w="903541">
                <a:moveTo>
                  <a:pt x="6350" y="6350"/>
                </a:moveTo>
                <a:lnTo>
                  <a:pt x="897191" y="236499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42" name="Google Shape;1842;p139"/>
          <p:cNvSpPr/>
          <p:nvPr/>
        </p:nvSpPr>
        <p:spPr>
          <a:xfrm>
            <a:off x="6243173" y="757437"/>
            <a:ext cx="903541" cy="242849"/>
          </a:xfrm>
          <a:custGeom>
            <a:rect b="b" l="l" r="r" t="t"/>
            <a:pathLst>
              <a:path extrusionOk="0" h="242849" w="903541">
                <a:moveTo>
                  <a:pt x="6350" y="6350"/>
                </a:moveTo>
                <a:lnTo>
                  <a:pt x="897191" y="23649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843" name="Google Shape;1843;p139"/>
          <p:cNvGrpSpPr/>
          <p:nvPr/>
        </p:nvGrpSpPr>
        <p:grpSpPr>
          <a:xfrm>
            <a:off x="7196137" y="1914524"/>
            <a:ext cx="335757" cy="74613"/>
            <a:chOff x="4597400" y="4654550"/>
            <a:chExt cx="333375" cy="133350"/>
          </a:xfrm>
        </p:grpSpPr>
        <p:sp>
          <p:nvSpPr>
            <p:cNvPr id="1844" name="Google Shape;1844;p139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45" name="Google Shape;1845;p139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46" name="Google Shape;1846;p139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847" name="Google Shape;1847;p139"/>
          <p:cNvGrpSpPr/>
          <p:nvPr/>
        </p:nvGrpSpPr>
        <p:grpSpPr>
          <a:xfrm>
            <a:off x="7253282" y="4069562"/>
            <a:ext cx="273849" cy="74613"/>
            <a:chOff x="4597400" y="4654550"/>
            <a:chExt cx="333375" cy="133350"/>
          </a:xfrm>
        </p:grpSpPr>
        <p:sp>
          <p:nvSpPr>
            <p:cNvPr id="1848" name="Google Shape;1848;p139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49" name="Google Shape;1849;p139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50" name="Google Shape;1850;p139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851" name="Google Shape;1851;p139"/>
          <p:cNvGrpSpPr/>
          <p:nvPr/>
        </p:nvGrpSpPr>
        <p:grpSpPr>
          <a:xfrm>
            <a:off x="7031832" y="6107906"/>
            <a:ext cx="497681" cy="74613"/>
            <a:chOff x="4597400" y="4654550"/>
            <a:chExt cx="333375" cy="133350"/>
          </a:xfrm>
        </p:grpSpPr>
        <p:sp>
          <p:nvSpPr>
            <p:cNvPr id="1852" name="Google Shape;1852;p139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53" name="Google Shape;1853;p139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54" name="Google Shape;1854;p139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855" name="Google Shape;1855;p139"/>
          <p:cNvSpPr txBox="1"/>
          <p:nvPr/>
        </p:nvSpPr>
        <p:spPr>
          <a:xfrm>
            <a:off x="1066800" y="0"/>
            <a:ext cx="52919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junctions in animal tissues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14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7.8: A cell is greater than the sum of its parts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14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rely on the integration of structures and organelles in order to function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 macrophage’s ability to destroy bacteria involves the whole cell, coordinating components such as the cytoskeleton, lysosomes, and plasma membrane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14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7" name="Google Shape;1867;p141"/>
          <p:cNvPicPr preferRelativeResize="0"/>
          <p:nvPr/>
        </p:nvPicPr>
        <p:blipFill rotWithShape="1">
          <a:blip r:embed="rId3">
            <a:alphaModFix/>
          </a:blip>
          <a:srcRect b="3315" l="0" r="0" t="0"/>
          <a:stretch/>
        </p:blipFill>
        <p:spPr>
          <a:xfrm>
            <a:off x="298704" y="1207008"/>
            <a:ext cx="8546592" cy="4443984"/>
          </a:xfrm>
          <a:prstGeom prst="rect">
            <a:avLst/>
          </a:prstGeom>
          <a:noFill/>
          <a:ln>
            <a:noFill/>
          </a:ln>
        </p:spPr>
      </p:pic>
      <p:sp>
        <p:nvSpPr>
          <p:cNvPr id="1868" name="Google Shape;1868;p14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7.31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141"/>
          <p:cNvSpPr txBox="1"/>
          <p:nvPr/>
        </p:nvSpPr>
        <p:spPr>
          <a:xfrm>
            <a:off x="6314973" y="1979478"/>
            <a:ext cx="13593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Macrophage</a:t>
            </a:r>
            <a:endParaRPr/>
          </a:p>
        </p:txBody>
      </p:sp>
      <p:sp>
        <p:nvSpPr>
          <p:cNvPr id="1870" name="Google Shape;1870;p141"/>
          <p:cNvSpPr txBox="1"/>
          <p:nvPr/>
        </p:nvSpPr>
        <p:spPr>
          <a:xfrm>
            <a:off x="6314973" y="3068503"/>
            <a:ext cx="9105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endParaRPr/>
          </a:p>
        </p:txBody>
      </p:sp>
      <p:sp>
        <p:nvSpPr>
          <p:cNvPr id="1871" name="Google Shape;1871;p141"/>
          <p:cNvSpPr txBox="1"/>
          <p:nvPr/>
        </p:nvSpPr>
        <p:spPr>
          <a:xfrm>
            <a:off x="6314973" y="4189278"/>
            <a:ext cx="24622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Filopodium (extension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the macrophage)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engulfing bacteria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141"/>
          <p:cNvSpPr txBox="1"/>
          <p:nvPr/>
        </p:nvSpPr>
        <p:spPr>
          <a:xfrm>
            <a:off x="699985" y="5175116"/>
            <a:ext cx="66684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873" name="Google Shape;1873;p141"/>
          <p:cNvSpPr/>
          <p:nvPr/>
        </p:nvSpPr>
        <p:spPr>
          <a:xfrm>
            <a:off x="5311775" y="2127250"/>
            <a:ext cx="942975" cy="0"/>
          </a:xfrm>
          <a:custGeom>
            <a:rect b="b" l="l" r="r" t="t"/>
            <a:pathLst>
              <a:path extrusionOk="0" h="120000" w="942975">
                <a:moveTo>
                  <a:pt x="0" y="0"/>
                </a:moveTo>
                <a:lnTo>
                  <a:pt x="942975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74" name="Google Shape;1874;p141"/>
          <p:cNvSpPr/>
          <p:nvPr/>
        </p:nvSpPr>
        <p:spPr>
          <a:xfrm>
            <a:off x="2994025" y="3219450"/>
            <a:ext cx="3263900" cy="1133475"/>
          </a:xfrm>
          <a:custGeom>
            <a:rect b="b" l="l" r="r" t="t"/>
            <a:pathLst>
              <a:path extrusionOk="0" h="1133475" w="3263900">
                <a:moveTo>
                  <a:pt x="1533525" y="0"/>
                </a:moveTo>
                <a:lnTo>
                  <a:pt x="3263900" y="0"/>
                </a:lnTo>
                <a:lnTo>
                  <a:pt x="0" y="1133475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75" name="Google Shape;1875;p141"/>
          <p:cNvSpPr/>
          <p:nvPr/>
        </p:nvSpPr>
        <p:spPr>
          <a:xfrm>
            <a:off x="2381250" y="4311650"/>
            <a:ext cx="3879850" cy="819150"/>
          </a:xfrm>
          <a:custGeom>
            <a:rect b="b" l="l" r="r" t="t"/>
            <a:pathLst>
              <a:path extrusionOk="0" h="819150" w="3879850">
                <a:moveTo>
                  <a:pt x="0" y="819150"/>
                </a:moveTo>
                <a:lnTo>
                  <a:pt x="3879850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876" name="Google Shape;1876;p141"/>
          <p:cNvGrpSpPr/>
          <p:nvPr/>
        </p:nvGrpSpPr>
        <p:grpSpPr>
          <a:xfrm>
            <a:off x="605332" y="5096844"/>
            <a:ext cx="821037" cy="115712"/>
            <a:chOff x="4597400" y="4654550"/>
            <a:chExt cx="333375" cy="133350"/>
          </a:xfrm>
        </p:grpSpPr>
        <p:sp>
          <p:nvSpPr>
            <p:cNvPr id="1877" name="Google Shape;1877;p141"/>
            <p:cNvSpPr/>
            <p:nvPr/>
          </p:nvSpPr>
          <p:spPr>
            <a:xfrm>
              <a:off x="4597400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78" name="Google Shape;1878;p141"/>
            <p:cNvSpPr/>
            <p:nvPr/>
          </p:nvSpPr>
          <p:spPr>
            <a:xfrm>
              <a:off x="4930775" y="4654550"/>
              <a:ext cx="0" cy="133350"/>
            </a:xfrm>
            <a:custGeom>
              <a:rect b="b" l="l" r="r" t="t"/>
              <a:pathLst>
                <a:path extrusionOk="0" h="133350" w="12000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79" name="Google Shape;1879;p141"/>
            <p:cNvSpPr/>
            <p:nvPr/>
          </p:nvSpPr>
          <p:spPr>
            <a:xfrm>
              <a:off x="4597400" y="4724400"/>
              <a:ext cx="333375" cy="0"/>
            </a:xfrm>
            <a:custGeom>
              <a:rect b="b" l="l" r="r" t="t"/>
              <a:pathLst>
                <a:path extrusionOk="0" h="120000" w="333375">
                  <a:moveTo>
                    <a:pt x="33337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880" name="Google Shape;1880;p141"/>
          <p:cNvSpPr txBox="1"/>
          <p:nvPr/>
        </p:nvSpPr>
        <p:spPr>
          <a:xfrm>
            <a:off x="1219200" y="609600"/>
            <a:ext cx="678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emergence of cellular functions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