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34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3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3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27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31.xml"/>
  <Override ContentType="application/vnd.openxmlformats-officedocument.theme+xml" PartName="/ppt/theme/theme30.xml"/>
  <Override ContentType="application/vnd.openxmlformats-officedocument.theme+xml" PartName="/ppt/theme/theme3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8.xml"/>
  <Override ContentType="application/vnd.openxmlformats-officedocument.theme+xml" PartName="/ppt/theme/theme21.xml"/>
  <Override ContentType="application/vnd.openxmlformats-officedocument.theme+xml" PartName="/ppt/theme/theme34.xml"/>
  <Override ContentType="application/vnd.openxmlformats-officedocument.theme+xml" PartName="/ppt/theme/theme2.xml"/>
  <Override ContentType="application/vnd.openxmlformats-officedocument.theme+xml" PartName="/ppt/theme/theme29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  <p:sldMasterId id="2147483690" r:id="rId6"/>
    <p:sldMasterId id="2147483691" r:id="rId7"/>
    <p:sldMasterId id="2147483692" r:id="rId8"/>
    <p:sldMasterId id="2147483693" r:id="rId9"/>
    <p:sldMasterId id="2147483694" r:id="rId10"/>
    <p:sldMasterId id="2147483695" r:id="rId11"/>
    <p:sldMasterId id="2147483696" r:id="rId12"/>
    <p:sldMasterId id="2147483697" r:id="rId13"/>
    <p:sldMasterId id="2147483698" r:id="rId14"/>
    <p:sldMasterId id="2147483699" r:id="rId15"/>
    <p:sldMasterId id="2147483700" r:id="rId16"/>
    <p:sldMasterId id="2147483701" r:id="rId17"/>
    <p:sldMasterId id="2147483702" r:id="rId18"/>
    <p:sldMasterId id="2147483703" r:id="rId19"/>
    <p:sldMasterId id="2147483704" r:id="rId20"/>
    <p:sldMasterId id="2147483705" r:id="rId21"/>
    <p:sldMasterId id="2147483706" r:id="rId22"/>
    <p:sldMasterId id="2147483707" r:id="rId23"/>
    <p:sldMasterId id="2147483708" r:id="rId24"/>
    <p:sldMasterId id="2147483709" r:id="rId25"/>
    <p:sldMasterId id="2147483710" r:id="rId26"/>
    <p:sldMasterId id="2147483711" r:id="rId27"/>
    <p:sldMasterId id="2147483712" r:id="rId28"/>
    <p:sldMasterId id="2147483713" r:id="rId29"/>
    <p:sldMasterId id="2147483714" r:id="rId30"/>
    <p:sldMasterId id="2147483715" r:id="rId31"/>
    <p:sldMasterId id="2147483716" r:id="rId32"/>
    <p:sldMasterId id="2147483717" r:id="rId33"/>
    <p:sldMasterId id="2147483718" r:id="rId34"/>
    <p:sldMasterId id="2147483719" r:id="rId35"/>
    <p:sldMasterId id="2147483720" r:id="rId36"/>
    <p:sldMasterId id="2147483721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299" r:id="rId82"/>
    <p:sldId id="300" r:id="rId83"/>
    <p:sldId id="301" r:id="rId84"/>
    <p:sldId id="302" r:id="rId85"/>
    <p:sldId id="303" r:id="rId86"/>
    <p:sldId id="304" r:id="rId87"/>
    <p:sldId id="305" r:id="rId88"/>
    <p:sldId id="306" r:id="rId89"/>
    <p:sldId id="307" r:id="rId90"/>
    <p:sldId id="308" r:id="rId91"/>
    <p:sldId id="309" r:id="rId92"/>
    <p:sldId id="310" r:id="rId93"/>
    <p:sldId id="311" r:id="rId94"/>
    <p:sldId id="312" r:id="rId95"/>
    <p:sldId id="313" r:id="rId96"/>
    <p:sldId id="314" r:id="rId97"/>
    <p:sldId id="315" r:id="rId98"/>
    <p:sldId id="316" r:id="rId99"/>
    <p:sldId id="317" r:id="rId100"/>
    <p:sldId id="318" r:id="rId101"/>
    <p:sldId id="319" r:id="rId102"/>
    <p:sldId id="320" r:id="rId103"/>
    <p:sldId id="321" r:id="rId104"/>
    <p:sldId id="322" r:id="rId105"/>
    <p:sldId id="323" r:id="rId106"/>
    <p:sldId id="324" r:id="rId107"/>
    <p:sldId id="325" r:id="rId108"/>
    <p:sldId id="326" r:id="rId109"/>
    <p:sldId id="327" r:id="rId110"/>
    <p:sldId id="328" r:id="rId111"/>
    <p:sldId id="329" r:id="rId112"/>
    <p:sldId id="330" r:id="rId113"/>
    <p:sldId id="331" r:id="rId114"/>
    <p:sldId id="332" r:id="rId115"/>
    <p:sldId id="333" r:id="rId116"/>
    <p:sldId id="334" r:id="rId117"/>
    <p:sldId id="335" r:id="rId118"/>
    <p:sldId id="336" r:id="rId119"/>
    <p:sldId id="337" r:id="rId120"/>
    <p:sldId id="338" r:id="rId121"/>
    <p:sldId id="339" r:id="rId122"/>
    <p:sldId id="340" r:id="rId123"/>
    <p:sldId id="341" r:id="rId124"/>
    <p:sldId id="342" r:id="rId125"/>
    <p:sldId id="343" r:id="rId126"/>
    <p:sldId id="344" r:id="rId127"/>
    <p:sldId id="345" r:id="rId128"/>
    <p:sldId id="346" r:id="rId129"/>
  </p:sldIdLst>
  <p:sldSz cy="6858000" cx="9144000"/>
  <p:notesSz cx="6858000" cy="9144000"/>
  <p:embeddedFontLst>
    <p:embeddedFont>
      <p:font typeface="Tahoma"/>
      <p:regular r:id="rId130"/>
      <p:bold r:id="rId1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.xml"/><Relationship Id="rId42" Type="http://schemas.openxmlformats.org/officeDocument/2006/relationships/slide" Target="slides/slide4.xml"/><Relationship Id="rId41" Type="http://schemas.openxmlformats.org/officeDocument/2006/relationships/slide" Target="slides/slide3.xml"/><Relationship Id="rId44" Type="http://schemas.openxmlformats.org/officeDocument/2006/relationships/slide" Target="slides/slide6.xml"/><Relationship Id="rId43" Type="http://schemas.openxmlformats.org/officeDocument/2006/relationships/slide" Target="slides/slide5.xml"/><Relationship Id="rId46" Type="http://schemas.openxmlformats.org/officeDocument/2006/relationships/slide" Target="slides/slide8.xml"/><Relationship Id="rId45" Type="http://schemas.openxmlformats.org/officeDocument/2006/relationships/slide" Target="slides/slide7.xml"/><Relationship Id="rId107" Type="http://schemas.openxmlformats.org/officeDocument/2006/relationships/slide" Target="slides/slide69.xml"/><Relationship Id="rId106" Type="http://schemas.openxmlformats.org/officeDocument/2006/relationships/slide" Target="slides/slide68.xml"/><Relationship Id="rId105" Type="http://schemas.openxmlformats.org/officeDocument/2006/relationships/slide" Target="slides/slide67.xml"/><Relationship Id="rId104" Type="http://schemas.openxmlformats.org/officeDocument/2006/relationships/slide" Target="slides/slide66.xml"/><Relationship Id="rId109" Type="http://schemas.openxmlformats.org/officeDocument/2006/relationships/slide" Target="slides/slide71.xml"/><Relationship Id="rId108" Type="http://schemas.openxmlformats.org/officeDocument/2006/relationships/slide" Target="slides/slide70.xml"/><Relationship Id="rId48" Type="http://schemas.openxmlformats.org/officeDocument/2006/relationships/slide" Target="slides/slide10.xml"/><Relationship Id="rId47" Type="http://schemas.openxmlformats.org/officeDocument/2006/relationships/slide" Target="slides/slide9.xml"/><Relationship Id="rId49" Type="http://schemas.openxmlformats.org/officeDocument/2006/relationships/slide" Target="slides/slide11.xml"/><Relationship Id="rId103" Type="http://schemas.openxmlformats.org/officeDocument/2006/relationships/slide" Target="slides/slide65.xml"/><Relationship Id="rId102" Type="http://schemas.openxmlformats.org/officeDocument/2006/relationships/slide" Target="slides/slide64.xml"/><Relationship Id="rId101" Type="http://schemas.openxmlformats.org/officeDocument/2006/relationships/slide" Target="slides/slide63.xml"/><Relationship Id="rId100" Type="http://schemas.openxmlformats.org/officeDocument/2006/relationships/slide" Target="slides/slide62.xml"/><Relationship Id="rId31" Type="http://schemas.openxmlformats.org/officeDocument/2006/relationships/slideMaster" Target="slideMasters/slideMaster28.xml"/><Relationship Id="rId30" Type="http://schemas.openxmlformats.org/officeDocument/2006/relationships/slideMaster" Target="slideMasters/slideMaster27.xml"/><Relationship Id="rId33" Type="http://schemas.openxmlformats.org/officeDocument/2006/relationships/slideMaster" Target="slideMasters/slideMaster30.xml"/><Relationship Id="rId32" Type="http://schemas.openxmlformats.org/officeDocument/2006/relationships/slideMaster" Target="slideMasters/slideMaster29.xml"/><Relationship Id="rId35" Type="http://schemas.openxmlformats.org/officeDocument/2006/relationships/slideMaster" Target="slideMasters/slideMaster32.xml"/><Relationship Id="rId34" Type="http://schemas.openxmlformats.org/officeDocument/2006/relationships/slideMaster" Target="slideMasters/slideMaster31.xml"/><Relationship Id="rId37" Type="http://schemas.openxmlformats.org/officeDocument/2006/relationships/slideMaster" Target="slideMasters/slideMaster34.xml"/><Relationship Id="rId36" Type="http://schemas.openxmlformats.org/officeDocument/2006/relationships/slideMaster" Target="slideMasters/slideMaster33.xml"/><Relationship Id="rId39" Type="http://schemas.openxmlformats.org/officeDocument/2006/relationships/slide" Target="slides/slide1.xml"/><Relationship Id="rId38" Type="http://schemas.openxmlformats.org/officeDocument/2006/relationships/notesMaster" Target="notesMasters/notesMaster1.xml"/><Relationship Id="rId20" Type="http://schemas.openxmlformats.org/officeDocument/2006/relationships/slideMaster" Target="slideMasters/slideMaster17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129" Type="http://schemas.openxmlformats.org/officeDocument/2006/relationships/slide" Target="slides/slide91.xml"/><Relationship Id="rId128" Type="http://schemas.openxmlformats.org/officeDocument/2006/relationships/slide" Target="slides/slide90.xml"/><Relationship Id="rId127" Type="http://schemas.openxmlformats.org/officeDocument/2006/relationships/slide" Target="slides/slide89.xml"/><Relationship Id="rId126" Type="http://schemas.openxmlformats.org/officeDocument/2006/relationships/slide" Target="slides/slide88.xml"/><Relationship Id="rId26" Type="http://schemas.openxmlformats.org/officeDocument/2006/relationships/slideMaster" Target="slideMasters/slideMaster23.xml"/><Relationship Id="rId121" Type="http://schemas.openxmlformats.org/officeDocument/2006/relationships/slide" Target="slides/slide83.xml"/><Relationship Id="rId25" Type="http://schemas.openxmlformats.org/officeDocument/2006/relationships/slideMaster" Target="slideMasters/slideMaster22.xml"/><Relationship Id="rId120" Type="http://schemas.openxmlformats.org/officeDocument/2006/relationships/slide" Target="slides/slide82.xml"/><Relationship Id="rId28" Type="http://schemas.openxmlformats.org/officeDocument/2006/relationships/slideMaster" Target="slideMasters/slideMaster25.xml"/><Relationship Id="rId27" Type="http://schemas.openxmlformats.org/officeDocument/2006/relationships/slideMaster" Target="slideMasters/slideMaster24.xml"/><Relationship Id="rId125" Type="http://schemas.openxmlformats.org/officeDocument/2006/relationships/slide" Target="slides/slide87.xml"/><Relationship Id="rId29" Type="http://schemas.openxmlformats.org/officeDocument/2006/relationships/slideMaster" Target="slideMasters/slideMaster26.xml"/><Relationship Id="rId124" Type="http://schemas.openxmlformats.org/officeDocument/2006/relationships/slide" Target="slides/slide86.xml"/><Relationship Id="rId123" Type="http://schemas.openxmlformats.org/officeDocument/2006/relationships/slide" Target="slides/slide85.xml"/><Relationship Id="rId122" Type="http://schemas.openxmlformats.org/officeDocument/2006/relationships/slide" Target="slides/slide84.xml"/><Relationship Id="rId95" Type="http://schemas.openxmlformats.org/officeDocument/2006/relationships/slide" Target="slides/slide57.xml"/><Relationship Id="rId94" Type="http://schemas.openxmlformats.org/officeDocument/2006/relationships/slide" Target="slides/slide56.xml"/><Relationship Id="rId97" Type="http://schemas.openxmlformats.org/officeDocument/2006/relationships/slide" Target="slides/slide59.xml"/><Relationship Id="rId96" Type="http://schemas.openxmlformats.org/officeDocument/2006/relationships/slide" Target="slides/slide58.xml"/><Relationship Id="rId11" Type="http://schemas.openxmlformats.org/officeDocument/2006/relationships/slideMaster" Target="slideMasters/slideMaster8.xml"/><Relationship Id="rId99" Type="http://schemas.openxmlformats.org/officeDocument/2006/relationships/slide" Target="slides/slide61.xml"/><Relationship Id="rId10" Type="http://schemas.openxmlformats.org/officeDocument/2006/relationships/slideMaster" Target="slideMasters/slideMaster7.xml"/><Relationship Id="rId98" Type="http://schemas.openxmlformats.org/officeDocument/2006/relationships/slide" Target="slides/slide60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53.xml"/><Relationship Id="rId90" Type="http://schemas.openxmlformats.org/officeDocument/2006/relationships/slide" Target="slides/slide52.xml"/><Relationship Id="rId93" Type="http://schemas.openxmlformats.org/officeDocument/2006/relationships/slide" Target="slides/slide55.xml"/><Relationship Id="rId92" Type="http://schemas.openxmlformats.org/officeDocument/2006/relationships/slide" Target="slides/slide54.xml"/><Relationship Id="rId118" Type="http://schemas.openxmlformats.org/officeDocument/2006/relationships/slide" Target="slides/slide80.xml"/><Relationship Id="rId117" Type="http://schemas.openxmlformats.org/officeDocument/2006/relationships/slide" Target="slides/slide79.xml"/><Relationship Id="rId116" Type="http://schemas.openxmlformats.org/officeDocument/2006/relationships/slide" Target="slides/slide78.xml"/><Relationship Id="rId115" Type="http://schemas.openxmlformats.org/officeDocument/2006/relationships/slide" Target="slides/slide77.xml"/><Relationship Id="rId119" Type="http://schemas.openxmlformats.org/officeDocument/2006/relationships/slide" Target="slides/slide81.xml"/><Relationship Id="rId15" Type="http://schemas.openxmlformats.org/officeDocument/2006/relationships/slideMaster" Target="slideMasters/slideMaster12.xml"/><Relationship Id="rId110" Type="http://schemas.openxmlformats.org/officeDocument/2006/relationships/slide" Target="slides/slide7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14" Type="http://schemas.openxmlformats.org/officeDocument/2006/relationships/slide" Target="slides/slide76.xml"/><Relationship Id="rId18" Type="http://schemas.openxmlformats.org/officeDocument/2006/relationships/slideMaster" Target="slideMasters/slideMaster15.xml"/><Relationship Id="rId113" Type="http://schemas.openxmlformats.org/officeDocument/2006/relationships/slide" Target="slides/slide75.xml"/><Relationship Id="rId112" Type="http://schemas.openxmlformats.org/officeDocument/2006/relationships/slide" Target="slides/slide74.xml"/><Relationship Id="rId111" Type="http://schemas.openxmlformats.org/officeDocument/2006/relationships/slide" Target="slides/slide73.xml"/><Relationship Id="rId84" Type="http://schemas.openxmlformats.org/officeDocument/2006/relationships/slide" Target="slides/slide46.xml"/><Relationship Id="rId83" Type="http://schemas.openxmlformats.org/officeDocument/2006/relationships/slide" Target="slides/slide45.xml"/><Relationship Id="rId86" Type="http://schemas.openxmlformats.org/officeDocument/2006/relationships/slide" Target="slides/slide48.xml"/><Relationship Id="rId85" Type="http://schemas.openxmlformats.org/officeDocument/2006/relationships/slide" Target="slides/slide47.xml"/><Relationship Id="rId88" Type="http://schemas.openxmlformats.org/officeDocument/2006/relationships/slide" Target="slides/slide50.xml"/><Relationship Id="rId87" Type="http://schemas.openxmlformats.org/officeDocument/2006/relationships/slide" Target="slides/slide49.xml"/><Relationship Id="rId89" Type="http://schemas.openxmlformats.org/officeDocument/2006/relationships/slide" Target="slides/slide51.xml"/><Relationship Id="rId80" Type="http://schemas.openxmlformats.org/officeDocument/2006/relationships/slide" Target="slides/slide42.xml"/><Relationship Id="rId82" Type="http://schemas.openxmlformats.org/officeDocument/2006/relationships/slide" Target="slides/slide44.xml"/><Relationship Id="rId81" Type="http://schemas.openxmlformats.org/officeDocument/2006/relationships/slide" Target="slides/slide43.xml"/><Relationship Id="rId1" Type="http://schemas.openxmlformats.org/officeDocument/2006/relationships/theme" Target="theme/theme3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35.xml"/><Relationship Id="rId72" Type="http://schemas.openxmlformats.org/officeDocument/2006/relationships/slide" Target="slides/slide34.xml"/><Relationship Id="rId75" Type="http://schemas.openxmlformats.org/officeDocument/2006/relationships/slide" Target="slides/slide37.xml"/><Relationship Id="rId74" Type="http://schemas.openxmlformats.org/officeDocument/2006/relationships/slide" Target="slides/slide36.xml"/><Relationship Id="rId77" Type="http://schemas.openxmlformats.org/officeDocument/2006/relationships/slide" Target="slides/slide39.xml"/><Relationship Id="rId76" Type="http://schemas.openxmlformats.org/officeDocument/2006/relationships/slide" Target="slides/slide38.xml"/><Relationship Id="rId79" Type="http://schemas.openxmlformats.org/officeDocument/2006/relationships/slide" Target="slides/slide41.xml"/><Relationship Id="rId78" Type="http://schemas.openxmlformats.org/officeDocument/2006/relationships/slide" Target="slides/slide40.xml"/><Relationship Id="rId71" Type="http://schemas.openxmlformats.org/officeDocument/2006/relationships/slide" Target="slides/slide33.xml"/><Relationship Id="rId70" Type="http://schemas.openxmlformats.org/officeDocument/2006/relationships/slide" Target="slides/slide32.xml"/><Relationship Id="rId131" Type="http://schemas.openxmlformats.org/officeDocument/2006/relationships/font" Target="fonts/Tahoma-bold.fntdata"/><Relationship Id="rId130" Type="http://schemas.openxmlformats.org/officeDocument/2006/relationships/font" Target="fonts/Tahoma-regular.fntdata"/><Relationship Id="rId62" Type="http://schemas.openxmlformats.org/officeDocument/2006/relationships/slide" Target="slides/slide24.xml"/><Relationship Id="rId61" Type="http://schemas.openxmlformats.org/officeDocument/2006/relationships/slide" Target="slides/slide23.xml"/><Relationship Id="rId64" Type="http://schemas.openxmlformats.org/officeDocument/2006/relationships/slide" Target="slides/slide26.xml"/><Relationship Id="rId63" Type="http://schemas.openxmlformats.org/officeDocument/2006/relationships/slide" Target="slides/slide25.xml"/><Relationship Id="rId66" Type="http://schemas.openxmlformats.org/officeDocument/2006/relationships/slide" Target="slides/slide28.xml"/><Relationship Id="rId65" Type="http://schemas.openxmlformats.org/officeDocument/2006/relationships/slide" Target="slides/slide27.xml"/><Relationship Id="rId68" Type="http://schemas.openxmlformats.org/officeDocument/2006/relationships/slide" Target="slides/slide30.xml"/><Relationship Id="rId67" Type="http://schemas.openxmlformats.org/officeDocument/2006/relationships/slide" Target="slides/slide29.xml"/><Relationship Id="rId60" Type="http://schemas.openxmlformats.org/officeDocument/2006/relationships/slide" Target="slides/slide22.xml"/><Relationship Id="rId69" Type="http://schemas.openxmlformats.org/officeDocument/2006/relationships/slide" Target="slides/slide31.xml"/><Relationship Id="rId51" Type="http://schemas.openxmlformats.org/officeDocument/2006/relationships/slide" Target="slides/slide13.xml"/><Relationship Id="rId50" Type="http://schemas.openxmlformats.org/officeDocument/2006/relationships/slide" Target="slides/slide12.xml"/><Relationship Id="rId53" Type="http://schemas.openxmlformats.org/officeDocument/2006/relationships/slide" Target="slides/slide15.xml"/><Relationship Id="rId52" Type="http://schemas.openxmlformats.org/officeDocument/2006/relationships/slide" Target="slides/slide14.xml"/><Relationship Id="rId55" Type="http://schemas.openxmlformats.org/officeDocument/2006/relationships/slide" Target="slides/slide17.xml"/><Relationship Id="rId54" Type="http://schemas.openxmlformats.org/officeDocument/2006/relationships/slide" Target="slides/slide16.xml"/><Relationship Id="rId57" Type="http://schemas.openxmlformats.org/officeDocument/2006/relationships/slide" Target="slides/slide19.xml"/><Relationship Id="rId56" Type="http://schemas.openxmlformats.org/officeDocument/2006/relationships/slide" Target="slides/slide18.xml"/><Relationship Id="rId59" Type="http://schemas.openxmlformats.org/officeDocument/2006/relationships/slide" Target="slides/slide21.xml"/><Relationship Id="rId58" Type="http://schemas.openxmlformats.org/officeDocument/2006/relationships/slide" Target="slides/slide2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5.3 The structure and classification of some monosaccharides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5.4 Linear and ring forms of glucose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5.5 Examples of disaccharide synthesis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3" name="Google Shape;36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5.6 Polysaccharides of plants and animals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9" name="Google Shape;43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5.7 Starch and cellulose structures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9" name="Google Shape;46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5.8 Chitin, a structural polysaccharide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6" name="Google Shape;49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5.9 The synthesis and structure of a fat, or triacylglycerol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5.1a Why is the structure of a protein important for its function? (part 1: 3-D glasses)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2" name="Google Shape;522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5.10 Saturated and unsaturated fats and fatty acids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5" name="Google Shape;575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5.11 The structure of a phospholipid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1" name="Google Shape;611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5.12 Cholesterol, a steroid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5" name="Google Shape;62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5.13a An overview of protein functions (part 1)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8" name="Google Shape;65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5.13b An overview of protein functions (part 2)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1" name="Google Shape;721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5.UN01 In-text figure, amino acid monomer, p. 123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3" name="Google Shape;73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5.14 The 20 amino acids of proteins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6" name="Google Shape;77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5.15 Making a polypeptide chain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0" name="Google Shape;800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5.16 Visualizing proteins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9" name="Google Shape;82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5.17 Complementarity of shape between two protein surfaces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7" name="Google Shape;847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5.18a Exploring levels of protein structure (part 1: primary)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4" name="Google Shape;88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5.18b Exploring levels of protein structure (part 2: secondary through quaternary)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9" name="Google Shape;90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5.18d Exploring levels of protein structure (part 4: tertiary stabilization)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6" name="Google Shape;926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5.18f Exploring levels of protein structure (part 6: hemoglobin)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 The synthesis and breakdown of polymers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3" name="Google Shape;973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5.19 A single amino acid substitution in a protein causes sickle-cell disease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4" name="Google Shape;103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5.20 Denaturation and renaturation of a protein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8" name="Google Shape;1058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5.21 Research method: X-ray crystallography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2" name="Google Shape;1102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5.22_3 Gene expression: DNA → RNA → protein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3" name="Google Shape;1153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5.23 Components of nucleic acids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0" name="Google Shape;1230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5.24 The structures of DNA and tRNA molecules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4" name="Google Shape;1284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5.25 Automatic DNA sequencing machines and abundant computing power enable rapid sequencing of genes and genomes.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7" name="Google Shape;1297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5.26 Make connections: contributions of genomics and proteomics to biology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9" name="Google Shape;1319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5.UN02a Skills exercise: analyzing polypeptide sequence data (part 1)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00600" y="645587"/>
            <a:ext cx="41910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5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Macromolecules and Lipids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5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7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4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0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1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2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6.xml"/></Relationships>
</file>

<file path=ppt/slideMasters/_rels/slideMaster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3.xml"/></Relationships>
</file>

<file path=ppt/slideMasters/_rels/slideMaster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13.xml"/></Relationships>
</file>

<file path=ppt/slideMasters/_rels/slideMaster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5.xml"/></Relationships>
</file>

<file path=ppt/slideMasters/_rels/slideMaster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8.xml"/></Relationships>
</file>

<file path=ppt/slideMasters/_rels/slideMaster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23.xml"/></Relationships>
</file>

<file path=ppt/slideMasters/_rels/slideMaster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4.xml"/></Relationships>
</file>

<file path=ppt/slideMasters/_rels/slideMaster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8.xml"/></Relationships>
</file>

<file path=ppt/slideMasters/_rels/slideMaster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19.xml"/></Relationships>
</file>

<file path=ppt/slideMasters/_rels/slideMaster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2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9" name="Google Shape;199;p7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jpg"/><Relationship Id="rId4" Type="http://schemas.openxmlformats.org/officeDocument/2006/relationships/image" Target="../media/image30.png"/><Relationship Id="rId5" Type="http://schemas.openxmlformats.org/officeDocument/2006/relationships/image" Target="../media/image2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6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7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9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709672" y="213360"/>
            <a:ext cx="37246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4"/>
          <p:cNvSpPr txBox="1"/>
          <p:nvPr/>
        </p:nvSpPr>
        <p:spPr>
          <a:xfrm>
            <a:off x="2910723" y="295771"/>
            <a:ext cx="158056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(Aldehyde Sugars)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4"/>
          <p:cNvSpPr txBox="1"/>
          <p:nvPr/>
        </p:nvSpPr>
        <p:spPr>
          <a:xfrm>
            <a:off x="4835734" y="295771"/>
            <a:ext cx="138178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Ketoses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(Ketone Sugars)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4"/>
          <p:cNvSpPr txBox="1"/>
          <p:nvPr/>
        </p:nvSpPr>
        <p:spPr>
          <a:xfrm>
            <a:off x="2932464" y="784721"/>
            <a:ext cx="33307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Trioses: three-carbon sugars (C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4"/>
          <p:cNvSpPr txBox="1"/>
          <p:nvPr/>
        </p:nvSpPr>
        <p:spPr>
          <a:xfrm>
            <a:off x="2582727" y="2140446"/>
            <a:ext cx="20245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Glyceraldehyde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甘油醛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4"/>
          <p:cNvSpPr txBox="1"/>
          <p:nvPr/>
        </p:nvSpPr>
        <p:spPr>
          <a:xfrm>
            <a:off x="4754914" y="2140446"/>
            <a:ext cx="155010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Dihydroxyacetone</a:t>
            </a:r>
            <a:endParaRPr/>
          </a:p>
        </p:txBody>
      </p:sp>
      <p:sp>
        <p:nvSpPr>
          <p:cNvPr id="300" name="Google Shape;300;p84"/>
          <p:cNvSpPr txBox="1"/>
          <p:nvPr/>
        </p:nvSpPr>
        <p:spPr>
          <a:xfrm>
            <a:off x="2884839" y="2486521"/>
            <a:ext cx="3468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Pentoses: five-carbon sugars (C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4"/>
          <p:cNvSpPr txBox="1"/>
          <p:nvPr/>
        </p:nvSpPr>
        <p:spPr>
          <a:xfrm>
            <a:off x="3402364" y="4186733"/>
            <a:ext cx="10579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核糖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4"/>
          <p:cNvSpPr txBox="1"/>
          <p:nvPr/>
        </p:nvSpPr>
        <p:spPr>
          <a:xfrm>
            <a:off x="5150202" y="4186733"/>
            <a:ext cx="6155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核酮糖</a:t>
            </a:r>
            <a:endParaRPr b="1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4"/>
          <p:cNvSpPr txBox="1"/>
          <p:nvPr/>
        </p:nvSpPr>
        <p:spPr>
          <a:xfrm>
            <a:off x="2940402" y="4505821"/>
            <a:ext cx="335027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Hexoses: six-carbon sugars (C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4"/>
          <p:cNvSpPr txBox="1"/>
          <p:nvPr/>
        </p:nvSpPr>
        <p:spPr>
          <a:xfrm>
            <a:off x="2849121" y="6356846"/>
            <a:ext cx="224741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   Galactose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半乳糖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4"/>
          <p:cNvSpPr txBox="1"/>
          <p:nvPr/>
        </p:nvSpPr>
        <p:spPr>
          <a:xfrm>
            <a:off x="5150202" y="6361608"/>
            <a:ext cx="12166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果糖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4"/>
          <p:cNvSpPr txBox="1"/>
          <p:nvPr/>
        </p:nvSpPr>
        <p:spPr>
          <a:xfrm>
            <a:off x="0" y="304800"/>
            <a:ext cx="26634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monosaccharides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often drawn as linear skeletons, in aqueous solutions many sugars form rings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Monosaccharides serve as a major fuel for cells and as raw material for building molecules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86"/>
          <p:cNvPicPr preferRelativeResize="0"/>
          <p:nvPr/>
        </p:nvPicPr>
        <p:blipFill rotWithShape="1">
          <a:blip r:embed="rId3">
            <a:alphaModFix/>
          </a:blip>
          <a:srcRect b="2527" l="0" r="0" t="0"/>
          <a:stretch/>
        </p:blipFill>
        <p:spPr>
          <a:xfrm>
            <a:off x="298704" y="490728"/>
            <a:ext cx="8546592" cy="58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8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6"/>
          <p:cNvSpPr txBox="1"/>
          <p:nvPr/>
        </p:nvSpPr>
        <p:spPr>
          <a:xfrm>
            <a:off x="329184" y="3655937"/>
            <a:ext cx="27186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Linear and ring forms</a:t>
            </a:r>
            <a:endParaRPr/>
          </a:p>
        </p:txBody>
      </p:sp>
      <p:sp>
        <p:nvSpPr>
          <p:cNvPr id="320" name="Google Shape;320;p86"/>
          <p:cNvSpPr txBox="1"/>
          <p:nvPr/>
        </p:nvSpPr>
        <p:spPr>
          <a:xfrm>
            <a:off x="326803" y="6075287"/>
            <a:ext cx="32487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Abbreviated ring structure</a:t>
            </a:r>
            <a:endParaRPr/>
          </a:p>
        </p:txBody>
      </p:sp>
      <p:sp>
        <p:nvSpPr>
          <p:cNvPr id="321" name="Google Shape;321;p86"/>
          <p:cNvSpPr txBox="1"/>
          <p:nvPr/>
        </p:nvSpPr>
        <p:spPr>
          <a:xfrm>
            <a:off x="1840794" y="107380"/>
            <a:ext cx="55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and ring forms of glucose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disaccharide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雙糖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formed when a dehydration reaction joins two monosaccharides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covalent bond is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glycosidic linkage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糖苷键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88"/>
          <p:cNvPicPr preferRelativeResize="0"/>
          <p:nvPr/>
        </p:nvPicPr>
        <p:blipFill rotWithShape="1">
          <a:blip r:embed="rId3">
            <a:alphaModFix/>
          </a:blip>
          <a:srcRect b="2965" l="0" r="0" t="0"/>
          <a:stretch/>
        </p:blipFill>
        <p:spPr>
          <a:xfrm>
            <a:off x="298704" y="935736"/>
            <a:ext cx="8546592" cy="498652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8"/>
          <p:cNvSpPr txBox="1"/>
          <p:nvPr/>
        </p:nvSpPr>
        <p:spPr>
          <a:xfrm>
            <a:off x="331155" y="922299"/>
            <a:ext cx="56810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Dehydration reaction in the synthesis of maltose</a:t>
            </a:r>
            <a:endParaRPr/>
          </a:p>
        </p:txBody>
      </p:sp>
      <p:sp>
        <p:nvSpPr>
          <p:cNvPr id="335" name="Google Shape;335;p88"/>
          <p:cNvSpPr txBox="1"/>
          <p:nvPr/>
        </p:nvSpPr>
        <p:spPr>
          <a:xfrm>
            <a:off x="6110284" y="1431090"/>
            <a:ext cx="87363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1–4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glycosidic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linkage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8"/>
          <p:cNvSpPr txBox="1"/>
          <p:nvPr/>
        </p:nvSpPr>
        <p:spPr>
          <a:xfrm>
            <a:off x="597855" y="3011449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337" name="Google Shape;337;p88"/>
          <p:cNvSpPr txBox="1"/>
          <p:nvPr/>
        </p:nvSpPr>
        <p:spPr>
          <a:xfrm>
            <a:off x="2005964" y="2829679"/>
            <a:ext cx="3366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338" name="Google Shape;338;p88"/>
          <p:cNvSpPr txBox="1"/>
          <p:nvPr/>
        </p:nvSpPr>
        <p:spPr>
          <a:xfrm>
            <a:off x="2961642" y="3011449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339" name="Google Shape;339;p88"/>
          <p:cNvSpPr txBox="1"/>
          <p:nvPr/>
        </p:nvSpPr>
        <p:spPr>
          <a:xfrm>
            <a:off x="6101717" y="3011449"/>
            <a:ext cx="17825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Maltose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麥芽糖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8"/>
          <p:cNvSpPr txBox="1"/>
          <p:nvPr/>
        </p:nvSpPr>
        <p:spPr>
          <a:xfrm>
            <a:off x="331155" y="3544849"/>
            <a:ext cx="57066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Dehydration reaction in the synthesis of sucrose</a:t>
            </a:r>
            <a:endParaRPr/>
          </a:p>
        </p:txBody>
      </p:sp>
      <p:sp>
        <p:nvSpPr>
          <p:cNvPr id="341" name="Google Shape;341;p88"/>
          <p:cNvSpPr txBox="1"/>
          <p:nvPr/>
        </p:nvSpPr>
        <p:spPr>
          <a:xfrm>
            <a:off x="6112665" y="4040147"/>
            <a:ext cx="87363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1–2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glycosidic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linkage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8"/>
          <p:cNvSpPr txBox="1"/>
          <p:nvPr/>
        </p:nvSpPr>
        <p:spPr>
          <a:xfrm>
            <a:off x="597855" y="5651462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343" name="Google Shape;343;p88"/>
          <p:cNvSpPr txBox="1"/>
          <p:nvPr/>
        </p:nvSpPr>
        <p:spPr>
          <a:xfrm>
            <a:off x="2003583" y="5454611"/>
            <a:ext cx="3366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8"/>
          <p:cNvSpPr txBox="1"/>
          <p:nvPr/>
        </p:nvSpPr>
        <p:spPr>
          <a:xfrm>
            <a:off x="2931480" y="5651462"/>
            <a:ext cx="9746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endParaRPr/>
          </a:p>
        </p:txBody>
      </p:sp>
      <p:sp>
        <p:nvSpPr>
          <p:cNvPr id="345" name="Google Shape;345;p88"/>
          <p:cNvSpPr txBox="1"/>
          <p:nvPr/>
        </p:nvSpPr>
        <p:spPr>
          <a:xfrm>
            <a:off x="6096955" y="5651462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endParaRPr/>
          </a:p>
        </p:txBody>
      </p:sp>
      <p:sp>
        <p:nvSpPr>
          <p:cNvPr id="346" name="Google Shape;346;p88"/>
          <p:cNvSpPr txBox="1"/>
          <p:nvPr/>
        </p:nvSpPr>
        <p:spPr>
          <a:xfrm>
            <a:off x="2133600" y="152400"/>
            <a:ext cx="48738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Disaccharide synthesis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Polysaccharides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Polysaccharides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polymers of sugars, have storage and structural roles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architecture and function of a polysaccharide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determined by its sugar monomers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positions of its glycosidic linkages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Polysaccharides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Starch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澱粉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storage polysaccharide of plants, consists of glucose monomers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store surplus starch as granules顆粒within chloroplasts and other plastids色素體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simplest form of starch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amylose直鏈澱粉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：用熱水溶解澱粉時，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可以溶解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的那部分澱粉，稱為直鏈澱粉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91"/>
          <p:cNvPicPr preferRelativeResize="0"/>
          <p:nvPr/>
        </p:nvPicPr>
        <p:blipFill rotWithShape="1">
          <a:blip r:embed="rId3">
            <a:alphaModFix/>
          </a:blip>
          <a:srcRect b="2567" l="0" r="0" t="0"/>
          <a:stretch/>
        </p:blipFill>
        <p:spPr>
          <a:xfrm>
            <a:off x="298704" y="536448"/>
            <a:ext cx="8546592" cy="578510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9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1"/>
          <p:cNvSpPr txBox="1"/>
          <p:nvPr/>
        </p:nvSpPr>
        <p:spPr>
          <a:xfrm>
            <a:off x="4424364" y="545177"/>
            <a:ext cx="2093522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 structures (plastids)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 starch granules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potato tuber cell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1"/>
          <p:cNvSpPr txBox="1"/>
          <p:nvPr/>
        </p:nvSpPr>
        <p:spPr>
          <a:xfrm>
            <a:off x="6805614" y="691227"/>
            <a:ext cx="166712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Amylose (unbranched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69" name="Google Shape;369;p91"/>
          <p:cNvSpPr txBox="1"/>
          <p:nvPr/>
        </p:nvSpPr>
        <p:spPr>
          <a:xfrm>
            <a:off x="7678290" y="1388140"/>
            <a:ext cx="700513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91"/>
          <p:cNvSpPr txBox="1"/>
          <p:nvPr/>
        </p:nvSpPr>
        <p:spPr>
          <a:xfrm>
            <a:off x="6288089" y="1569115"/>
            <a:ext cx="1590179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Amylopectin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(somewhat branched)</a:t>
            </a:r>
            <a:endParaRPr b="1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1"/>
          <p:cNvSpPr txBox="1"/>
          <p:nvPr/>
        </p:nvSpPr>
        <p:spPr>
          <a:xfrm>
            <a:off x="3095627" y="1948527"/>
            <a:ext cx="43762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72" name="Google Shape;372;p91"/>
          <p:cNvSpPr txBox="1"/>
          <p:nvPr/>
        </p:nvSpPr>
        <p:spPr>
          <a:xfrm>
            <a:off x="1176339" y="2293015"/>
            <a:ext cx="52097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91"/>
          <p:cNvSpPr txBox="1"/>
          <p:nvPr/>
        </p:nvSpPr>
        <p:spPr>
          <a:xfrm>
            <a:off x="3160714" y="2193002"/>
            <a:ext cx="70852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Starch</a:t>
            </a:r>
            <a:endParaRPr/>
          </a:p>
        </p:txBody>
      </p:sp>
      <p:sp>
        <p:nvSpPr>
          <p:cNvPr id="374" name="Google Shape;374;p91"/>
          <p:cNvSpPr txBox="1"/>
          <p:nvPr/>
        </p:nvSpPr>
        <p:spPr>
          <a:xfrm>
            <a:off x="4424364" y="2624802"/>
            <a:ext cx="138659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Glycogen granules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stored in muscle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1"/>
          <p:cNvSpPr txBox="1"/>
          <p:nvPr/>
        </p:nvSpPr>
        <p:spPr>
          <a:xfrm>
            <a:off x="6948489" y="2600990"/>
            <a:ext cx="162384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Glycogen (extensively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branched)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91"/>
          <p:cNvSpPr txBox="1"/>
          <p:nvPr/>
        </p:nvSpPr>
        <p:spPr>
          <a:xfrm>
            <a:off x="2546352" y="3753515"/>
            <a:ext cx="291747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1"/>
          <p:cNvSpPr txBox="1"/>
          <p:nvPr/>
        </p:nvSpPr>
        <p:spPr>
          <a:xfrm>
            <a:off x="331789" y="4329777"/>
            <a:ext cx="856004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 cell,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surrounded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cell wall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1"/>
          <p:cNvSpPr txBox="1"/>
          <p:nvPr/>
        </p:nvSpPr>
        <p:spPr>
          <a:xfrm>
            <a:off x="2033589" y="4967952"/>
            <a:ext cx="43762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79" name="Google Shape;379;p91"/>
          <p:cNvSpPr txBox="1"/>
          <p:nvPr/>
        </p:nvSpPr>
        <p:spPr>
          <a:xfrm>
            <a:off x="3025777" y="4128165"/>
            <a:ext cx="94256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Glycogen</a:t>
            </a:r>
            <a:endParaRPr/>
          </a:p>
        </p:txBody>
      </p:sp>
      <p:sp>
        <p:nvSpPr>
          <p:cNvPr id="380" name="Google Shape;380;p91"/>
          <p:cNvSpPr txBox="1"/>
          <p:nvPr/>
        </p:nvSpPr>
        <p:spPr>
          <a:xfrm>
            <a:off x="3806827" y="4509165"/>
            <a:ext cx="1566134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Cellulose microfibrils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plant cell wall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1"/>
          <p:cNvSpPr txBox="1"/>
          <p:nvPr/>
        </p:nvSpPr>
        <p:spPr>
          <a:xfrm>
            <a:off x="3213102" y="3855115"/>
            <a:ext cx="35266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82" name="Google Shape;382;p91"/>
          <p:cNvSpPr txBox="1"/>
          <p:nvPr/>
        </p:nvSpPr>
        <p:spPr>
          <a:xfrm>
            <a:off x="6548439" y="4493290"/>
            <a:ext cx="227466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纖維素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(unbranched)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1"/>
          <p:cNvSpPr txBox="1"/>
          <p:nvPr/>
        </p:nvSpPr>
        <p:spPr>
          <a:xfrm>
            <a:off x="3722689" y="5348952"/>
            <a:ext cx="74539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Microfibril</a:t>
            </a:r>
            <a:endParaRPr/>
          </a:p>
        </p:txBody>
      </p:sp>
      <p:sp>
        <p:nvSpPr>
          <p:cNvPr id="384" name="Google Shape;384;p91"/>
          <p:cNvSpPr txBox="1"/>
          <p:nvPr/>
        </p:nvSpPr>
        <p:spPr>
          <a:xfrm>
            <a:off x="2468564" y="5753765"/>
            <a:ext cx="48090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85" name="Google Shape;385;p91"/>
          <p:cNvSpPr txBox="1"/>
          <p:nvPr/>
        </p:nvSpPr>
        <p:spPr>
          <a:xfrm>
            <a:off x="3168652" y="6098252"/>
            <a:ext cx="91531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Cellulose</a:t>
            </a:r>
            <a:endParaRPr/>
          </a:p>
        </p:txBody>
      </p:sp>
      <p:sp>
        <p:nvSpPr>
          <p:cNvPr id="386" name="Google Shape;386;p91"/>
          <p:cNvSpPr txBox="1"/>
          <p:nvPr/>
        </p:nvSpPr>
        <p:spPr>
          <a:xfrm>
            <a:off x="7391402" y="5194965"/>
            <a:ext cx="122469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bonds</a:t>
            </a:r>
            <a:endParaRPr/>
          </a:p>
        </p:txBody>
      </p:sp>
      <p:sp>
        <p:nvSpPr>
          <p:cNvPr id="387" name="Google Shape;387;p91"/>
          <p:cNvSpPr/>
          <p:nvPr/>
        </p:nvSpPr>
        <p:spPr>
          <a:xfrm>
            <a:off x="3749025" y="2686754"/>
            <a:ext cx="651941" cy="121119"/>
          </a:xfrm>
          <a:custGeom>
            <a:rect b="b" l="l" r="r" t="t"/>
            <a:pathLst>
              <a:path extrusionOk="0" h="121119" w="651941">
                <a:moveTo>
                  <a:pt x="12700" y="108419"/>
                </a:moveTo>
                <a:lnTo>
                  <a:pt x="639241" y="127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1"/>
          <p:cNvSpPr/>
          <p:nvPr/>
        </p:nvSpPr>
        <p:spPr>
          <a:xfrm>
            <a:off x="3846222" y="734089"/>
            <a:ext cx="554748" cy="656018"/>
          </a:xfrm>
          <a:custGeom>
            <a:rect b="b" l="l" r="r" t="t"/>
            <a:pathLst>
              <a:path extrusionOk="0" h="656018" w="554748">
                <a:moveTo>
                  <a:pt x="12700" y="217538"/>
                </a:moveTo>
                <a:lnTo>
                  <a:pt x="542048" y="12700"/>
                </a:lnTo>
                <a:lnTo>
                  <a:pt x="26517" y="64331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1"/>
          <p:cNvSpPr/>
          <p:nvPr/>
        </p:nvSpPr>
        <p:spPr>
          <a:xfrm>
            <a:off x="6583859" y="783493"/>
            <a:ext cx="186486" cy="299834"/>
          </a:xfrm>
          <a:custGeom>
            <a:rect b="b" l="l" r="r" t="t"/>
            <a:pathLst>
              <a:path extrusionOk="0" h="299834" w="186486">
                <a:moveTo>
                  <a:pt x="6350" y="293484"/>
                </a:moveTo>
                <a:lnTo>
                  <a:pt x="18013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1"/>
          <p:cNvSpPr/>
          <p:nvPr/>
        </p:nvSpPr>
        <p:spPr>
          <a:xfrm>
            <a:off x="6136407" y="1660430"/>
            <a:ext cx="123901" cy="116598"/>
          </a:xfrm>
          <a:custGeom>
            <a:rect b="b" l="l" r="r" t="t"/>
            <a:pathLst>
              <a:path extrusionOk="0" h="116598" w="123901">
                <a:moveTo>
                  <a:pt x="6350" y="110248"/>
                </a:moveTo>
                <a:lnTo>
                  <a:pt x="11755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1"/>
          <p:cNvSpPr/>
          <p:nvPr/>
        </p:nvSpPr>
        <p:spPr>
          <a:xfrm>
            <a:off x="6683499" y="2695401"/>
            <a:ext cx="237604" cy="165963"/>
          </a:xfrm>
          <a:custGeom>
            <a:rect b="b" l="l" r="r" t="t"/>
            <a:pathLst>
              <a:path extrusionOk="0" h="165963" w="237604">
                <a:moveTo>
                  <a:pt x="6350" y="159613"/>
                </a:moveTo>
                <a:lnTo>
                  <a:pt x="23125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1"/>
          <p:cNvSpPr/>
          <p:nvPr/>
        </p:nvSpPr>
        <p:spPr>
          <a:xfrm>
            <a:off x="7006854" y="4844114"/>
            <a:ext cx="62179" cy="216763"/>
          </a:xfrm>
          <a:custGeom>
            <a:rect b="b" l="l" r="r" t="t"/>
            <a:pathLst>
              <a:path extrusionOk="0" h="216763" w="62179">
                <a:moveTo>
                  <a:pt x="6350" y="210413"/>
                </a:moveTo>
                <a:lnTo>
                  <a:pt x="5582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1"/>
          <p:cNvSpPr/>
          <p:nvPr/>
        </p:nvSpPr>
        <p:spPr>
          <a:xfrm>
            <a:off x="3659243" y="5525375"/>
            <a:ext cx="204520" cy="279692"/>
          </a:xfrm>
          <a:custGeom>
            <a:rect b="b" l="l" r="r" t="t"/>
            <a:pathLst>
              <a:path extrusionOk="0" h="279692" w="204520">
                <a:moveTo>
                  <a:pt x="6350" y="273341"/>
                </a:moveTo>
                <a:lnTo>
                  <a:pt x="19817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1"/>
          <p:cNvSpPr/>
          <p:nvPr/>
        </p:nvSpPr>
        <p:spPr>
          <a:xfrm>
            <a:off x="6583364" y="5294766"/>
            <a:ext cx="769492" cy="126618"/>
          </a:xfrm>
          <a:custGeom>
            <a:rect b="b" l="l" r="r" t="t"/>
            <a:pathLst>
              <a:path extrusionOk="0" h="126618" w="769492">
                <a:moveTo>
                  <a:pt x="6350" y="83908"/>
                </a:moveTo>
                <a:lnTo>
                  <a:pt x="763142" y="6350"/>
                </a:lnTo>
                <a:lnTo>
                  <a:pt x="385686" y="12026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1"/>
          <p:cNvSpPr/>
          <p:nvPr/>
        </p:nvSpPr>
        <p:spPr>
          <a:xfrm>
            <a:off x="2126384" y="3854450"/>
            <a:ext cx="385572" cy="455167"/>
          </a:xfrm>
          <a:custGeom>
            <a:rect b="b" l="l" r="r" t="t"/>
            <a:pathLst>
              <a:path extrusionOk="0" h="455167" w="385572">
                <a:moveTo>
                  <a:pt x="21894" y="448817"/>
                </a:moveTo>
                <a:lnTo>
                  <a:pt x="379222" y="6350"/>
                </a:lnTo>
                <a:lnTo>
                  <a:pt x="6350" y="1766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1"/>
          <p:cNvSpPr/>
          <p:nvPr/>
        </p:nvSpPr>
        <p:spPr>
          <a:xfrm>
            <a:off x="3238048" y="4598989"/>
            <a:ext cx="520192" cy="244004"/>
          </a:xfrm>
          <a:custGeom>
            <a:rect b="b" l="l" r="r" t="t"/>
            <a:pathLst>
              <a:path extrusionOk="0" h="244004" w="520192">
                <a:moveTo>
                  <a:pt x="6350" y="6350"/>
                </a:moveTo>
                <a:lnTo>
                  <a:pt x="513842" y="6350"/>
                </a:lnTo>
                <a:lnTo>
                  <a:pt x="130632" y="23765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1"/>
          <p:cNvSpPr/>
          <p:nvPr/>
        </p:nvSpPr>
        <p:spPr>
          <a:xfrm>
            <a:off x="1312199" y="1813504"/>
            <a:ext cx="101346" cy="494931"/>
          </a:xfrm>
          <a:custGeom>
            <a:rect b="b" l="l" r="r" t="t"/>
            <a:pathLst>
              <a:path extrusionOk="0" h="494931" w="101346">
                <a:moveTo>
                  <a:pt x="12700" y="12700"/>
                </a:moveTo>
                <a:lnTo>
                  <a:pt x="88645" y="48223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1"/>
          <p:cNvSpPr/>
          <p:nvPr/>
        </p:nvSpPr>
        <p:spPr>
          <a:xfrm>
            <a:off x="7742858" y="1278999"/>
            <a:ext cx="464222" cy="116268"/>
          </a:xfrm>
          <a:custGeom>
            <a:rect b="b" l="l" r="r" t="t"/>
            <a:pathLst>
              <a:path extrusionOk="0" h="116268" w="464222">
                <a:moveTo>
                  <a:pt x="6350" y="6350"/>
                </a:moveTo>
                <a:cubicBezTo>
                  <a:pt x="6350" y="6350"/>
                  <a:pt x="11366" y="68503"/>
                  <a:pt x="47803" y="68503"/>
                </a:cubicBezTo>
                <a:lnTo>
                  <a:pt x="183083" y="68503"/>
                </a:lnTo>
                <a:cubicBezTo>
                  <a:pt x="211556" y="68503"/>
                  <a:pt x="232270" y="109918"/>
                  <a:pt x="232270" y="109918"/>
                </a:cubicBezTo>
                <a:cubicBezTo>
                  <a:pt x="232270" y="109918"/>
                  <a:pt x="252984" y="68503"/>
                  <a:pt x="281458" y="68503"/>
                </a:cubicBezTo>
                <a:lnTo>
                  <a:pt x="416420" y="68503"/>
                </a:lnTo>
                <a:cubicBezTo>
                  <a:pt x="452691" y="68503"/>
                  <a:pt x="457873" y="6350"/>
                  <a:pt x="457873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91"/>
          <p:cNvGrpSpPr/>
          <p:nvPr/>
        </p:nvGrpSpPr>
        <p:grpSpPr>
          <a:xfrm>
            <a:off x="2103966" y="4883464"/>
            <a:ext cx="308242" cy="88326"/>
            <a:chOff x="540265" y="3841264"/>
            <a:chExt cx="708395" cy="142824"/>
          </a:xfrm>
        </p:grpSpPr>
        <p:sp>
          <p:nvSpPr>
            <p:cNvPr id="400" name="Google Shape;400;p91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1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1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1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91"/>
          <p:cNvGrpSpPr/>
          <p:nvPr/>
        </p:nvGrpSpPr>
        <p:grpSpPr>
          <a:xfrm>
            <a:off x="2531652" y="5679725"/>
            <a:ext cx="371091" cy="88326"/>
            <a:chOff x="540265" y="3841264"/>
            <a:chExt cx="708395" cy="142824"/>
          </a:xfrm>
        </p:grpSpPr>
        <p:sp>
          <p:nvSpPr>
            <p:cNvPr id="405" name="Google Shape;405;p91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1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1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1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91"/>
          <p:cNvGrpSpPr/>
          <p:nvPr/>
        </p:nvGrpSpPr>
        <p:grpSpPr>
          <a:xfrm>
            <a:off x="3164537" y="3792315"/>
            <a:ext cx="464153" cy="88326"/>
            <a:chOff x="540265" y="3841264"/>
            <a:chExt cx="708395" cy="142824"/>
          </a:xfrm>
        </p:grpSpPr>
        <p:sp>
          <p:nvSpPr>
            <p:cNvPr id="410" name="Google Shape;410;p91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1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1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1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91"/>
          <p:cNvGrpSpPr/>
          <p:nvPr/>
        </p:nvGrpSpPr>
        <p:grpSpPr>
          <a:xfrm>
            <a:off x="3169842" y="1863677"/>
            <a:ext cx="308242" cy="88326"/>
            <a:chOff x="540265" y="3841264"/>
            <a:chExt cx="708395" cy="142824"/>
          </a:xfrm>
        </p:grpSpPr>
        <p:sp>
          <p:nvSpPr>
            <p:cNvPr id="415" name="Google Shape;415;p91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1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1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1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91"/>
          <p:cNvSpPr/>
          <p:nvPr/>
        </p:nvSpPr>
        <p:spPr>
          <a:xfrm>
            <a:off x="3751267" y="2690638"/>
            <a:ext cx="651941" cy="121119"/>
          </a:xfrm>
          <a:custGeom>
            <a:rect b="b" l="l" r="r" t="t"/>
            <a:pathLst>
              <a:path extrusionOk="0" h="121119" w="651941">
                <a:moveTo>
                  <a:pt x="12700" y="108419"/>
                </a:moveTo>
                <a:lnTo>
                  <a:pt x="639241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1"/>
          <p:cNvSpPr/>
          <p:nvPr/>
        </p:nvSpPr>
        <p:spPr>
          <a:xfrm>
            <a:off x="3848464" y="737973"/>
            <a:ext cx="554748" cy="656018"/>
          </a:xfrm>
          <a:custGeom>
            <a:rect b="b" l="l" r="r" t="t"/>
            <a:pathLst>
              <a:path extrusionOk="0" h="656018" w="554748">
                <a:moveTo>
                  <a:pt x="12700" y="217538"/>
                </a:moveTo>
                <a:lnTo>
                  <a:pt x="542048" y="12700"/>
                </a:lnTo>
                <a:lnTo>
                  <a:pt x="26517" y="64331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1"/>
          <p:cNvSpPr/>
          <p:nvPr/>
        </p:nvSpPr>
        <p:spPr>
          <a:xfrm>
            <a:off x="3240290" y="4602873"/>
            <a:ext cx="520192" cy="244004"/>
          </a:xfrm>
          <a:custGeom>
            <a:rect b="b" l="l" r="r" t="t"/>
            <a:pathLst>
              <a:path extrusionOk="0" h="244004" w="520192">
                <a:moveTo>
                  <a:pt x="6350" y="6350"/>
                </a:moveTo>
                <a:lnTo>
                  <a:pt x="513842" y="6350"/>
                </a:lnTo>
                <a:lnTo>
                  <a:pt x="130632" y="23765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1"/>
          <p:cNvSpPr/>
          <p:nvPr/>
        </p:nvSpPr>
        <p:spPr>
          <a:xfrm>
            <a:off x="1314441" y="1817388"/>
            <a:ext cx="101346" cy="494931"/>
          </a:xfrm>
          <a:custGeom>
            <a:rect b="b" l="l" r="r" t="t"/>
            <a:pathLst>
              <a:path extrusionOk="0" h="494931" w="101346">
                <a:moveTo>
                  <a:pt x="12700" y="12700"/>
                </a:moveTo>
                <a:lnTo>
                  <a:pt x="88645" y="4822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1"/>
          <p:cNvSpPr txBox="1"/>
          <p:nvPr/>
        </p:nvSpPr>
        <p:spPr>
          <a:xfrm>
            <a:off x="1176339" y="0"/>
            <a:ext cx="67667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Polysaccharides of plants and animals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Glycogen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肝糖is a storage polysaccharide in animals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Glycogen is stored mainly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liver and muscle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Hydrolysis of glycogen in these cells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releases glucose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the demand for sugar increases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Polysaccharides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polysaccharide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纖維素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major component of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tough wall of plant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starch, cellulose is a polymer of glucose, but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glycosidic linkages differ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difference is based on two ring forms for glucose: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and beta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Molecules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things are made up of four classes of large biological molecules: carbohydrates碳水化合物,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lipids脂類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proteins,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nucleic acids核酸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Macromolecules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大分子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large molecules and are complex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biological molecules have unique properties that arise from the orderly arrangement of their atoms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9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03832" y="213360"/>
            <a:ext cx="57363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9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4"/>
          <p:cNvSpPr txBox="1"/>
          <p:nvPr/>
        </p:nvSpPr>
        <p:spPr>
          <a:xfrm>
            <a:off x="2115059" y="2045097"/>
            <a:ext cx="86562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Glucose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94"/>
          <p:cNvSpPr txBox="1"/>
          <p:nvPr/>
        </p:nvSpPr>
        <p:spPr>
          <a:xfrm>
            <a:off x="6198888" y="2045097"/>
            <a:ext cx="86401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Glucose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94"/>
          <p:cNvSpPr txBox="1"/>
          <p:nvPr/>
        </p:nvSpPr>
        <p:spPr>
          <a:xfrm>
            <a:off x="1744365" y="2761059"/>
            <a:ext cx="292227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glucose ring structures</a:t>
            </a:r>
            <a:endParaRPr/>
          </a:p>
        </p:txBody>
      </p:sp>
      <p:sp>
        <p:nvSpPr>
          <p:cNvPr id="446" name="Google Shape;446;p94"/>
          <p:cNvSpPr txBox="1"/>
          <p:nvPr/>
        </p:nvSpPr>
        <p:spPr>
          <a:xfrm>
            <a:off x="1744365" y="4575572"/>
            <a:ext cx="40171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Starch: 1–4 linkage of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glucose monomers</a:t>
            </a:r>
            <a:endParaRPr/>
          </a:p>
        </p:txBody>
      </p:sp>
      <p:sp>
        <p:nvSpPr>
          <p:cNvPr id="447" name="Google Shape;447;p94"/>
          <p:cNvSpPr txBox="1"/>
          <p:nvPr/>
        </p:nvSpPr>
        <p:spPr>
          <a:xfrm>
            <a:off x="1744365" y="6394847"/>
            <a:ext cx="418864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Cellulose: 1–4 linkage of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glucose monomers</a:t>
            </a:r>
            <a:endParaRPr/>
          </a:p>
        </p:txBody>
      </p:sp>
      <p:sp>
        <p:nvSpPr>
          <p:cNvPr id="448" name="Google Shape;448;p94"/>
          <p:cNvSpPr txBox="1"/>
          <p:nvPr/>
        </p:nvSpPr>
        <p:spPr>
          <a:xfrm>
            <a:off x="5724545" y="4495800"/>
            <a:ext cx="3810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Starch and cellulose structures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1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Starch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configuration) is largely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helical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螺旋狀的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configuration)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straight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unbranched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hydroxyl groups on the monomers of cellulose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hydrogen-bond with hydroxyls of parallel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cellulose molecules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digest starch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hydrolyzing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linkages can’t hydrolyze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linkages in cellulose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cellulose in human food passes through the digestive tract as “insoluble fiber”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microbes微生物use enzymes to digest cellulose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herbivores, from cows to termites,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symbiotic共生relationships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these microbes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Chitin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幾丁質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another structural polysaccharide, is found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exoskeleton of arthropods節肢動物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Chitin also provides structural support for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walls of many fungi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98"/>
          <p:cNvPicPr preferRelativeResize="0"/>
          <p:nvPr/>
        </p:nvPicPr>
        <p:blipFill rotWithShape="1">
          <a:blip r:embed="rId3">
            <a:alphaModFix/>
          </a:blip>
          <a:srcRect b="3205" l="0" r="0" t="0"/>
          <a:stretch/>
        </p:blipFill>
        <p:spPr>
          <a:xfrm>
            <a:off x="463296" y="1127760"/>
            <a:ext cx="8217408" cy="46024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9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98"/>
          <p:cNvSpPr txBox="1"/>
          <p:nvPr/>
        </p:nvSpPr>
        <p:spPr>
          <a:xfrm>
            <a:off x="6957854" y="1331237"/>
            <a:ext cx="14747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structure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chitin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98"/>
          <p:cNvSpPr txBox="1"/>
          <p:nvPr/>
        </p:nvSpPr>
        <p:spPr>
          <a:xfrm>
            <a:off x="4511517" y="4924543"/>
            <a:ext cx="32444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Chitin, embedded in proteins,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 the exoskeleton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arthropods.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98"/>
          <p:cNvSpPr/>
          <p:nvPr/>
        </p:nvSpPr>
        <p:spPr>
          <a:xfrm rot="-5400000">
            <a:off x="6693692" y="1381124"/>
            <a:ext cx="138112" cy="140494"/>
          </a:xfrm>
          <a:prstGeom prst="triangle">
            <a:avLst>
              <a:gd fmla="val 50000" name="adj"/>
            </a:avLst>
          </a:prstGeom>
          <a:solidFill>
            <a:srgbClr val="1091D3"/>
          </a:solidFill>
          <a:ln cap="flat" cmpd="sng" w="25400">
            <a:solidFill>
              <a:srgbClr val="1091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6" name="Google Shape;476;p98"/>
          <p:cNvSpPr/>
          <p:nvPr/>
        </p:nvSpPr>
        <p:spPr>
          <a:xfrm rot="-5400000">
            <a:off x="4260053" y="4965025"/>
            <a:ext cx="138112" cy="140494"/>
          </a:xfrm>
          <a:prstGeom prst="triangle">
            <a:avLst>
              <a:gd fmla="val 50000" name="adj"/>
            </a:avLst>
          </a:prstGeom>
          <a:solidFill>
            <a:srgbClr val="1091D3"/>
          </a:solidFill>
          <a:ln cap="flat" cmpd="sng" w="25400">
            <a:solidFill>
              <a:srgbClr val="1091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7" name="Google Shape;477;p98"/>
          <p:cNvSpPr txBox="1"/>
          <p:nvPr/>
        </p:nvSpPr>
        <p:spPr>
          <a:xfrm>
            <a:off x="1371600" y="343551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Chitin, a structural polysaccharide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5.3: Lipids are a diverse group of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9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Lipids脂類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one class of large biological molecules that does not include true polymers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unifying feature of lipids is that they mix poorly, if at all, with water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Lipids consist mostly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烴regions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biologically important lipids are fats, phospholipids, and steroids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9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constructed from two types of smaller molecules: glycerol and fatty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Glycerol甘油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three-carbon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alcohol with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hydroxyl group attached to each carbon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fatty acid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脂肪酸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a carboxyl羧基group attached to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 carbon skeleton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0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「glycerol中文」的圖片搜尋結果" id="492" name="Google Shape;49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9614" y="1524000"/>
            <a:ext cx="1201985" cy="157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fatty acid 中文」的圖片搜尋結果" id="493" name="Google Shape;49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3106" y="4052196"/>
            <a:ext cx="2857500" cy="24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10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685544" y="213360"/>
            <a:ext cx="577291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0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01"/>
          <p:cNvSpPr txBox="1"/>
          <p:nvPr/>
        </p:nvSpPr>
        <p:spPr>
          <a:xfrm>
            <a:off x="3056298" y="1285635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1"/>
          <p:cNvSpPr txBox="1"/>
          <p:nvPr/>
        </p:nvSpPr>
        <p:spPr>
          <a:xfrm>
            <a:off x="4097873" y="1275315"/>
            <a:ext cx="227466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 acid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this case, palmitic acid)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1"/>
          <p:cNvSpPr txBox="1"/>
          <p:nvPr/>
        </p:nvSpPr>
        <p:spPr>
          <a:xfrm>
            <a:off x="1884723" y="2208765"/>
            <a:ext cx="71654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Glycerol</a:t>
            </a:r>
            <a:endParaRPr/>
          </a:p>
        </p:txBody>
      </p:sp>
      <p:sp>
        <p:nvSpPr>
          <p:cNvPr id="503" name="Google Shape;503;p101"/>
          <p:cNvSpPr txBox="1"/>
          <p:nvPr/>
        </p:nvSpPr>
        <p:spPr>
          <a:xfrm>
            <a:off x="1743435" y="2532615"/>
            <a:ext cx="527227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One of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three dehydration reactions in the synthesis of a fat</a:t>
            </a:r>
            <a:endParaRPr/>
          </a:p>
        </p:txBody>
      </p:sp>
      <p:sp>
        <p:nvSpPr>
          <p:cNvPr id="504" name="Google Shape;504;p101"/>
          <p:cNvSpPr txBox="1"/>
          <p:nvPr/>
        </p:nvSpPr>
        <p:spPr>
          <a:xfrm>
            <a:off x="2005373" y="2992990"/>
            <a:ext cx="137217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酯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linkage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1"/>
          <p:cNvSpPr txBox="1"/>
          <p:nvPr/>
        </p:nvSpPr>
        <p:spPr>
          <a:xfrm>
            <a:off x="1743435" y="6406115"/>
            <a:ext cx="275235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Fat molecule (triacylglycerol)</a:t>
            </a:r>
            <a:endParaRPr/>
          </a:p>
        </p:txBody>
      </p:sp>
      <p:sp>
        <p:nvSpPr>
          <p:cNvPr id="506" name="Google Shape;506;p101"/>
          <p:cNvSpPr/>
          <p:nvPr/>
        </p:nvSpPr>
        <p:spPr>
          <a:xfrm>
            <a:off x="2293693" y="3198174"/>
            <a:ext cx="523392" cy="168275"/>
          </a:xfrm>
          <a:custGeom>
            <a:rect b="b" l="l" r="r" t="t"/>
            <a:pathLst>
              <a:path extrusionOk="0" h="168275" w="523392">
                <a:moveTo>
                  <a:pt x="517042" y="161925"/>
                </a:moveTo>
                <a:cubicBezTo>
                  <a:pt x="517042" y="161925"/>
                  <a:pt x="509523" y="68529"/>
                  <a:pt x="454837" y="68529"/>
                </a:cubicBezTo>
                <a:lnTo>
                  <a:pt x="335597" y="68529"/>
                </a:lnTo>
                <a:cubicBezTo>
                  <a:pt x="292811" y="68529"/>
                  <a:pt x="261696" y="6350"/>
                  <a:pt x="261696" y="6350"/>
                </a:cubicBezTo>
                <a:cubicBezTo>
                  <a:pt x="261696" y="6350"/>
                  <a:pt x="230580" y="68529"/>
                  <a:pt x="187832" y="68529"/>
                </a:cubicBezTo>
                <a:lnTo>
                  <a:pt x="68567" y="68529"/>
                </a:lnTo>
                <a:cubicBezTo>
                  <a:pt x="14122" y="68529"/>
                  <a:pt x="6350" y="161925"/>
                  <a:pt x="6350" y="1619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1"/>
          <p:cNvSpPr txBox="1"/>
          <p:nvPr/>
        </p:nvSpPr>
        <p:spPr>
          <a:xfrm>
            <a:off x="3593843" y="1685684"/>
            <a:ext cx="51895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synthesis and structure of a fat, or triacylglycerol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1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separate from water because water molecules hydrogen-bond to each other and exclude the fats</a:t>
            </a:r>
            <a:endParaRPr/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fat, three fatty acids are joined to glycerol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an ester linkage, creating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triacylglycerol甘油三酸酯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triglyceride</a:t>
            </a:r>
            <a:endParaRPr/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fatty acids in a fat can be all the same or of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or three different kinds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0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Fatty acids vary in length (number of carbons) and in the number and locations of double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Saturated fatty acids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maximum number of hydrogen atoms possible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double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Unsaturated fatty acids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or more double bonds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0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7"/>
          <p:cNvPicPr preferRelativeResize="0"/>
          <p:nvPr/>
        </p:nvPicPr>
        <p:blipFill rotWithShape="1">
          <a:blip r:embed="rId3">
            <a:alphaModFix/>
          </a:blip>
          <a:srcRect b="3360" l="0" r="0" t="0"/>
          <a:stretch/>
        </p:blipFill>
        <p:spPr>
          <a:xfrm>
            <a:off x="4200144" y="1237488"/>
            <a:ext cx="4639056" cy="438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7"/>
          <p:cNvSpPr txBox="1"/>
          <p:nvPr/>
        </p:nvSpPr>
        <p:spPr>
          <a:xfrm>
            <a:off x="4238244" y="4620591"/>
            <a:ext cx="4437112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scientist in the foreground is using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3-D glasses to help her visualize the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protein displayed on her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screen.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529" y="1282599"/>
            <a:ext cx="3918567" cy="24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7"/>
          <p:cNvSpPr txBox="1"/>
          <p:nvPr/>
        </p:nvSpPr>
        <p:spPr>
          <a:xfrm>
            <a:off x="304800" y="582242"/>
            <a:ext cx="85936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structure of a protein important for its function?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104"/>
          <p:cNvPicPr preferRelativeResize="0"/>
          <p:nvPr/>
        </p:nvPicPr>
        <p:blipFill rotWithShape="1">
          <a:blip r:embed="rId3">
            <a:alphaModFix/>
          </a:blip>
          <a:srcRect b="3208" l="0" r="0" t="0"/>
          <a:stretch/>
        </p:blipFill>
        <p:spPr>
          <a:xfrm>
            <a:off x="298704" y="1130808"/>
            <a:ext cx="8546592" cy="459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04"/>
          <p:cNvSpPr txBox="1"/>
          <p:nvPr/>
        </p:nvSpPr>
        <p:spPr>
          <a:xfrm>
            <a:off x="337185" y="1141413"/>
            <a:ext cx="1352550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Saturated fat</a:t>
            </a:r>
            <a:endParaRPr/>
          </a:p>
        </p:txBody>
      </p:sp>
      <p:sp>
        <p:nvSpPr>
          <p:cNvPr id="527" name="Google Shape;527;p104"/>
          <p:cNvSpPr txBox="1"/>
          <p:nvPr/>
        </p:nvSpPr>
        <p:spPr>
          <a:xfrm>
            <a:off x="4656773" y="1141413"/>
            <a:ext cx="1579562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Unsaturated fat</a:t>
            </a:r>
            <a:endParaRPr/>
          </a:p>
        </p:txBody>
      </p:sp>
      <p:sp>
        <p:nvSpPr>
          <p:cNvPr id="528" name="Google Shape;528;p104"/>
          <p:cNvSpPr txBox="1"/>
          <p:nvPr/>
        </p:nvSpPr>
        <p:spPr>
          <a:xfrm>
            <a:off x="345123" y="2293939"/>
            <a:ext cx="15533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formula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 saturated fat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4"/>
          <p:cNvSpPr txBox="1"/>
          <p:nvPr/>
        </p:nvSpPr>
        <p:spPr>
          <a:xfrm>
            <a:off x="345123" y="3859214"/>
            <a:ext cx="16398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Space-filling model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stearic acid, 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saturated fatty acid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4"/>
          <p:cNvSpPr txBox="1"/>
          <p:nvPr/>
        </p:nvSpPr>
        <p:spPr>
          <a:xfrm>
            <a:off x="4655185" y="3397251"/>
            <a:ext cx="15533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formula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an unsaturated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 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4"/>
          <p:cNvSpPr txBox="1"/>
          <p:nvPr/>
        </p:nvSpPr>
        <p:spPr>
          <a:xfrm>
            <a:off x="4655185" y="4460876"/>
            <a:ext cx="1639873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Space-filling model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oleic acid, an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unsaturated fatty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4"/>
          <p:cNvSpPr txBox="1"/>
          <p:nvPr/>
        </p:nvSpPr>
        <p:spPr>
          <a:xfrm>
            <a:off x="6150610" y="5280026"/>
            <a:ext cx="139942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double bond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bending.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4"/>
          <p:cNvSpPr/>
          <p:nvPr/>
        </p:nvSpPr>
        <p:spPr>
          <a:xfrm>
            <a:off x="7029450" y="4910138"/>
            <a:ext cx="423863" cy="364331"/>
          </a:xfrm>
          <a:custGeom>
            <a:rect b="b" l="l" r="r" t="t"/>
            <a:pathLst>
              <a:path extrusionOk="0" h="364331" w="423863">
                <a:moveTo>
                  <a:pt x="0" y="364331"/>
                </a:moveTo>
                <a:lnTo>
                  <a:pt x="42386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4" name="Google Shape;534;p104"/>
          <p:cNvSpPr txBox="1"/>
          <p:nvPr/>
        </p:nvSpPr>
        <p:spPr>
          <a:xfrm>
            <a:off x="1013460" y="329015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Saturated and unsaturated fats and fatty acids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made from saturated fatty acids are called saturated fats and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room temperature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animal fats are saturated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made from unsaturated fatty acids are called unsaturated fats or oils and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liquid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room temperature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fats and fish fats are usually unsaturated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diet rich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saturated fats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contribute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cardiovascular disease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plaque deposits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converting unsaturated fats to saturated fats by adding hydrogen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Hydrogenating vegetable oils also creates unsaturated fats with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double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trans反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fats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contribute more than saturated fats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cardiovascular disease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0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838200"/>
            <a:ext cx="47625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450" y="914400"/>
            <a:ext cx="62611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08"/>
          <p:cNvSpPr txBox="1"/>
          <p:nvPr/>
        </p:nvSpPr>
        <p:spPr>
          <a:xfrm>
            <a:off x="304800" y="4145340"/>
            <a:ext cx="8534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saturated fats and </a:t>
            </a:r>
            <a:r>
              <a:rPr i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cis順-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unsaturated fats are natural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produce the necessary enzymes to metabolize these. However, there is no evidence that we produce the enzymes to metabolize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-fatty acids.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 function of fats is energy storage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and other mammals store their long-term food reserves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adipose脂肪cells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Adipose tissue also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cushions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vital organs and insulates the body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0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1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phospholipid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磷脂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fatty acids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phosphate group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attached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glycerol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fatty acid tails are hydrophobic, but the phosphate group and its attachments form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hydrophilic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1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1"/>
          <p:cNvPicPr preferRelativeResize="0"/>
          <p:nvPr/>
        </p:nvPicPr>
        <p:blipFill rotWithShape="1">
          <a:blip r:embed="rId3">
            <a:alphaModFix/>
          </a:blip>
          <a:srcRect b="2830" l="0" r="0" t="0"/>
          <a:stretch/>
        </p:blipFill>
        <p:spPr>
          <a:xfrm>
            <a:off x="298704" y="813816"/>
            <a:ext cx="8546592" cy="5230368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1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1"/>
          <p:cNvSpPr txBox="1"/>
          <p:nvPr/>
        </p:nvSpPr>
        <p:spPr>
          <a:xfrm rot="-5400000">
            <a:off x="-197798" y="1764662"/>
            <a:ext cx="14507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Hydrophilic head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11"/>
          <p:cNvSpPr txBox="1"/>
          <p:nvPr/>
        </p:nvSpPr>
        <p:spPr>
          <a:xfrm>
            <a:off x="3055285" y="1070999"/>
            <a:ext cx="12711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Choline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膽鹼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11"/>
          <p:cNvSpPr txBox="1"/>
          <p:nvPr/>
        </p:nvSpPr>
        <p:spPr>
          <a:xfrm>
            <a:off x="7232791" y="1032105"/>
            <a:ext cx="98424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Hydrophilic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11"/>
          <p:cNvSpPr txBox="1"/>
          <p:nvPr/>
        </p:nvSpPr>
        <p:spPr>
          <a:xfrm>
            <a:off x="7223266" y="1741718"/>
            <a:ext cx="11028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tails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1"/>
          <p:cNvSpPr txBox="1"/>
          <p:nvPr/>
        </p:nvSpPr>
        <p:spPr>
          <a:xfrm>
            <a:off x="6434279" y="2506893"/>
            <a:ext cx="207588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Phospholipid symbol</a:t>
            </a:r>
            <a:endParaRPr/>
          </a:p>
        </p:txBody>
      </p:sp>
      <p:sp>
        <p:nvSpPr>
          <p:cNvPr id="584" name="Google Shape;584;p111"/>
          <p:cNvSpPr txBox="1"/>
          <p:nvPr/>
        </p:nvSpPr>
        <p:spPr>
          <a:xfrm>
            <a:off x="2926698" y="1728224"/>
            <a:ext cx="1837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磷酸鹽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1"/>
          <p:cNvSpPr txBox="1"/>
          <p:nvPr/>
        </p:nvSpPr>
        <p:spPr>
          <a:xfrm>
            <a:off x="3025123" y="2274324"/>
            <a:ext cx="71654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Glycerol</a:t>
            </a:r>
            <a:endParaRPr/>
          </a:p>
        </p:txBody>
      </p:sp>
      <p:sp>
        <p:nvSpPr>
          <p:cNvPr id="586" name="Google Shape;586;p111"/>
          <p:cNvSpPr txBox="1"/>
          <p:nvPr/>
        </p:nvSpPr>
        <p:spPr>
          <a:xfrm rot="-5400000">
            <a:off x="-293594" y="4058506"/>
            <a:ext cx="151002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Hydrophobic tails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11"/>
          <p:cNvSpPr txBox="1"/>
          <p:nvPr/>
        </p:nvSpPr>
        <p:spPr>
          <a:xfrm>
            <a:off x="2917173" y="3320487"/>
            <a:ext cx="9329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 acids</a:t>
            </a:r>
            <a:endParaRPr/>
          </a:p>
        </p:txBody>
      </p:sp>
      <p:sp>
        <p:nvSpPr>
          <p:cNvPr id="588" name="Google Shape;588;p111"/>
          <p:cNvSpPr txBox="1"/>
          <p:nvPr/>
        </p:nvSpPr>
        <p:spPr>
          <a:xfrm>
            <a:off x="2088498" y="4055499"/>
            <a:ext cx="127118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Kink due to </a:t>
            </a: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endParaRPr b="1" i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bond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11"/>
          <p:cNvSpPr txBox="1"/>
          <p:nvPr/>
        </p:nvSpPr>
        <p:spPr>
          <a:xfrm>
            <a:off x="334310" y="5795399"/>
            <a:ext cx="182101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Structural formula</a:t>
            </a:r>
            <a:endParaRPr/>
          </a:p>
        </p:txBody>
      </p:sp>
      <p:sp>
        <p:nvSpPr>
          <p:cNvPr id="590" name="Google Shape;590;p111"/>
          <p:cNvSpPr txBox="1"/>
          <p:nvPr/>
        </p:nvSpPr>
        <p:spPr>
          <a:xfrm>
            <a:off x="3871260" y="5795399"/>
            <a:ext cx="19171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Space-filling model</a:t>
            </a:r>
            <a:endParaRPr/>
          </a:p>
        </p:txBody>
      </p:sp>
      <p:sp>
        <p:nvSpPr>
          <p:cNvPr id="591" name="Google Shape;591;p111"/>
          <p:cNvSpPr txBox="1"/>
          <p:nvPr/>
        </p:nvSpPr>
        <p:spPr>
          <a:xfrm>
            <a:off x="6431898" y="5795399"/>
            <a:ext cx="203581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  <a:endParaRPr/>
          </a:p>
        </p:txBody>
      </p:sp>
      <p:sp>
        <p:nvSpPr>
          <p:cNvPr id="592" name="Google Shape;592;p111"/>
          <p:cNvSpPr/>
          <p:nvPr/>
        </p:nvSpPr>
        <p:spPr>
          <a:xfrm>
            <a:off x="6659781" y="1136081"/>
            <a:ext cx="547979" cy="25400"/>
          </a:xfrm>
          <a:custGeom>
            <a:rect b="b" l="l" r="r" t="t"/>
            <a:pathLst>
              <a:path extrusionOk="0" h="25400" w="547979">
                <a:moveTo>
                  <a:pt x="6350" y="6350"/>
                </a:moveTo>
                <a:lnTo>
                  <a:pt x="54162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11"/>
          <p:cNvSpPr/>
          <p:nvPr/>
        </p:nvSpPr>
        <p:spPr>
          <a:xfrm>
            <a:off x="1576589" y="4162757"/>
            <a:ext cx="489343" cy="125641"/>
          </a:xfrm>
          <a:custGeom>
            <a:rect b="b" l="l" r="r" t="t"/>
            <a:pathLst>
              <a:path extrusionOk="0" h="125641" w="489343">
                <a:moveTo>
                  <a:pt x="6350" y="119291"/>
                </a:moveTo>
                <a:lnTo>
                  <a:pt x="48299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1"/>
          <p:cNvSpPr/>
          <p:nvPr/>
        </p:nvSpPr>
        <p:spPr>
          <a:xfrm>
            <a:off x="6533497" y="1844603"/>
            <a:ext cx="674268" cy="227241"/>
          </a:xfrm>
          <a:custGeom>
            <a:rect b="b" l="l" r="r" t="t"/>
            <a:pathLst>
              <a:path extrusionOk="0" h="227241" w="674268">
                <a:moveTo>
                  <a:pt x="146773" y="6350"/>
                </a:moveTo>
                <a:lnTo>
                  <a:pt x="667918" y="6350"/>
                </a:lnTo>
                <a:lnTo>
                  <a:pt x="6350" y="22089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11"/>
          <p:cNvSpPr txBox="1"/>
          <p:nvPr/>
        </p:nvSpPr>
        <p:spPr>
          <a:xfrm>
            <a:off x="1371600" y="1524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a phospholipid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phospholipids are added to water, they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self-assemble into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double-layered sheets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called bilayers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surface of a cell, phospholipids are also arranged in a bilayer, with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 tails pointing toward the interior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phospholipid bilayer forms a boundary between the cell and its external environment</a:t>
            </a:r>
            <a:endParaRPr/>
          </a:p>
        </p:txBody>
      </p:sp>
      <p:sp>
        <p:nvSpPr>
          <p:cNvPr id="601" name="Google Shape;601;p11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1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Steroids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1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Steroids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類固醇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lipids characterized by a carbon skeleton consisting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fused rings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Cholesterol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膽固醇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type of steroid, is a component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animal cell membranes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precursor from which other steroids are synthesized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high level of cholesterol in the blood may contribute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cardiovascular disease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5.1: Macromolecules are polymers, built from monomers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聚合物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long molecule consisting of many similar building blocks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repeating units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serve as building blocks are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monomers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單體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Carbohydrates, proteins, and nucleic acids are polymers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14"/>
          <p:cNvPicPr preferRelativeResize="0"/>
          <p:nvPr/>
        </p:nvPicPr>
        <p:blipFill rotWithShape="1">
          <a:blip r:embed="rId3">
            <a:alphaModFix/>
          </a:blip>
          <a:srcRect b="3822" l="0" r="0" t="0"/>
          <a:stretch/>
        </p:blipFill>
        <p:spPr>
          <a:xfrm>
            <a:off x="298704" y="1511808"/>
            <a:ext cx="8546592" cy="38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4"/>
          <p:cNvSpPr txBox="1"/>
          <p:nvPr/>
        </p:nvSpPr>
        <p:spPr>
          <a:xfrm>
            <a:off x="1828800" y="343551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Cholesterol, a steroid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5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5.4: Proteins include a diversity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structures, resulting in a wide range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functions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1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account for more than 50% of the dry mass of most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proteins speed up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 functions include defense, storage, transport, cellular communication, movement, and structural support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116"/>
          <p:cNvPicPr preferRelativeResize="0"/>
          <p:nvPr/>
        </p:nvPicPr>
        <p:blipFill rotWithShape="1">
          <a:blip r:embed="rId3">
            <a:alphaModFix/>
          </a:blip>
          <a:srcRect b="2735" l="0" r="0" t="0"/>
          <a:stretch/>
        </p:blipFill>
        <p:spPr>
          <a:xfrm>
            <a:off x="298704" y="719328"/>
            <a:ext cx="8546592" cy="5419344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5.13a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6"/>
          <p:cNvSpPr txBox="1"/>
          <p:nvPr/>
        </p:nvSpPr>
        <p:spPr>
          <a:xfrm>
            <a:off x="434977" y="799847"/>
            <a:ext cx="2115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Enzymatic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30" name="Google Shape;630;p116"/>
          <p:cNvSpPr txBox="1"/>
          <p:nvPr/>
        </p:nvSpPr>
        <p:spPr>
          <a:xfrm>
            <a:off x="427038" y="1142747"/>
            <a:ext cx="3172343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Selective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acceleration of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16"/>
          <p:cNvSpPr txBox="1"/>
          <p:nvPr/>
        </p:nvSpPr>
        <p:spPr>
          <a:xfrm>
            <a:off x="427038" y="1625347"/>
            <a:ext cx="3776675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Digestive enzymes catalyze the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hydrolysis of bonds in food molecules.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16"/>
          <p:cNvSpPr txBox="1"/>
          <p:nvPr/>
        </p:nvSpPr>
        <p:spPr>
          <a:xfrm>
            <a:off x="4727577" y="799847"/>
            <a:ext cx="20646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Defensive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33" name="Google Shape;633;p116"/>
          <p:cNvSpPr txBox="1"/>
          <p:nvPr/>
        </p:nvSpPr>
        <p:spPr>
          <a:xfrm>
            <a:off x="4719638" y="1142747"/>
            <a:ext cx="3363100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Protection against disease</a:t>
            </a:r>
            <a:endParaRPr/>
          </a:p>
        </p:txBody>
      </p:sp>
      <p:sp>
        <p:nvSpPr>
          <p:cNvPr id="634" name="Google Shape;634;p116"/>
          <p:cNvSpPr txBox="1"/>
          <p:nvPr/>
        </p:nvSpPr>
        <p:spPr>
          <a:xfrm>
            <a:off x="4719638" y="1409447"/>
            <a:ext cx="3676584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Antibodies inactivate and help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destroy viruses and bacteria.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16"/>
          <p:cNvSpPr txBox="1"/>
          <p:nvPr/>
        </p:nvSpPr>
        <p:spPr>
          <a:xfrm>
            <a:off x="6442869" y="2111916"/>
            <a:ext cx="79669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Antibodies</a:t>
            </a:r>
            <a:endParaRPr/>
          </a:p>
        </p:txBody>
      </p:sp>
      <p:sp>
        <p:nvSpPr>
          <p:cNvPr id="636" name="Google Shape;636;p116"/>
          <p:cNvSpPr txBox="1"/>
          <p:nvPr/>
        </p:nvSpPr>
        <p:spPr>
          <a:xfrm>
            <a:off x="1009650" y="2589753"/>
            <a:ext cx="58028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637" name="Google Shape;637;p116"/>
          <p:cNvSpPr txBox="1"/>
          <p:nvPr/>
        </p:nvSpPr>
        <p:spPr>
          <a:xfrm>
            <a:off x="4791869" y="2597691"/>
            <a:ext cx="38196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endParaRPr/>
          </a:p>
        </p:txBody>
      </p:sp>
      <p:sp>
        <p:nvSpPr>
          <p:cNvPr id="638" name="Google Shape;638;p116"/>
          <p:cNvSpPr txBox="1"/>
          <p:nvPr/>
        </p:nvSpPr>
        <p:spPr>
          <a:xfrm>
            <a:off x="6534150" y="2563560"/>
            <a:ext cx="750205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Bacterium</a:t>
            </a:r>
            <a:endParaRPr/>
          </a:p>
        </p:txBody>
      </p:sp>
      <p:sp>
        <p:nvSpPr>
          <p:cNvPr id="639" name="Google Shape;639;p116"/>
          <p:cNvSpPr txBox="1"/>
          <p:nvPr/>
        </p:nvSpPr>
        <p:spPr>
          <a:xfrm>
            <a:off x="434977" y="3081084"/>
            <a:ext cx="18338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Storage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640" name="Google Shape;640;p116"/>
          <p:cNvSpPr txBox="1"/>
          <p:nvPr/>
        </p:nvSpPr>
        <p:spPr>
          <a:xfrm>
            <a:off x="427038" y="3428747"/>
            <a:ext cx="304089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Storage of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endParaRPr/>
          </a:p>
        </p:txBody>
      </p:sp>
      <p:sp>
        <p:nvSpPr>
          <p:cNvPr id="641" name="Google Shape;641;p116"/>
          <p:cNvSpPr txBox="1"/>
          <p:nvPr/>
        </p:nvSpPr>
        <p:spPr>
          <a:xfrm>
            <a:off x="427038" y="3695447"/>
            <a:ext cx="3847207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Casein, the protein of milk, is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major source of amino acids for baby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mammals. Plants have storage proteins in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seeds. Ovalbumin is the protein of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white, used as an amino acid source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developing embryo.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6"/>
          <p:cNvSpPr txBox="1"/>
          <p:nvPr/>
        </p:nvSpPr>
        <p:spPr>
          <a:xfrm>
            <a:off x="4727577" y="3081084"/>
            <a:ext cx="20390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43" name="Google Shape;643;p116"/>
          <p:cNvSpPr txBox="1"/>
          <p:nvPr/>
        </p:nvSpPr>
        <p:spPr>
          <a:xfrm>
            <a:off x="4719638" y="3428747"/>
            <a:ext cx="316009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 of substances</a:t>
            </a:r>
            <a:endParaRPr/>
          </a:p>
        </p:txBody>
      </p:sp>
      <p:sp>
        <p:nvSpPr>
          <p:cNvPr id="644" name="Google Shape;644;p116"/>
          <p:cNvSpPr txBox="1"/>
          <p:nvPr/>
        </p:nvSpPr>
        <p:spPr>
          <a:xfrm>
            <a:off x="4719638" y="3695447"/>
            <a:ext cx="3969035" cy="10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Hemoglobin, the iron-containing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of vertebrate blood, transports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 from the lungs to other parts of the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body. Other proteins transport molecules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membranes, as shown here.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16"/>
          <p:cNvSpPr txBox="1"/>
          <p:nvPr/>
        </p:nvSpPr>
        <p:spPr>
          <a:xfrm>
            <a:off x="4951413" y="5084509"/>
            <a:ext cx="709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6"/>
          <p:cNvSpPr txBox="1"/>
          <p:nvPr/>
        </p:nvSpPr>
        <p:spPr>
          <a:xfrm>
            <a:off x="2180432" y="5658391"/>
            <a:ext cx="79669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Ovalbumin</a:t>
            </a:r>
            <a:endParaRPr/>
          </a:p>
        </p:txBody>
      </p:sp>
      <p:sp>
        <p:nvSpPr>
          <p:cNvPr id="647" name="Google Shape;647;p116"/>
          <p:cNvSpPr txBox="1"/>
          <p:nvPr/>
        </p:nvSpPr>
        <p:spPr>
          <a:xfrm>
            <a:off x="3277394" y="5658391"/>
            <a:ext cx="9153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embryo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6"/>
          <p:cNvSpPr txBox="1"/>
          <p:nvPr/>
        </p:nvSpPr>
        <p:spPr>
          <a:xfrm>
            <a:off x="6078538" y="5889372"/>
            <a:ext cx="110126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  <a:endParaRPr/>
          </a:p>
        </p:txBody>
      </p:sp>
      <p:sp>
        <p:nvSpPr>
          <p:cNvPr id="649" name="Google Shape;649;p116"/>
          <p:cNvSpPr/>
          <p:nvPr/>
        </p:nvSpPr>
        <p:spPr>
          <a:xfrm>
            <a:off x="6375692" y="5780801"/>
            <a:ext cx="529094" cy="129031"/>
          </a:xfrm>
          <a:custGeom>
            <a:rect b="b" l="l" r="r" t="t"/>
            <a:pathLst>
              <a:path extrusionOk="0" h="129031" w="529094">
                <a:moveTo>
                  <a:pt x="522744" y="6350"/>
                </a:moveTo>
                <a:cubicBezTo>
                  <a:pt x="522744" y="6350"/>
                  <a:pt x="517118" y="76136"/>
                  <a:pt x="476212" y="76136"/>
                </a:cubicBezTo>
                <a:lnTo>
                  <a:pt x="319811" y="76136"/>
                </a:lnTo>
                <a:cubicBezTo>
                  <a:pt x="287807" y="76136"/>
                  <a:pt x="264554" y="122681"/>
                  <a:pt x="264554" y="122681"/>
                </a:cubicBezTo>
                <a:cubicBezTo>
                  <a:pt x="264554" y="122681"/>
                  <a:pt x="241287" y="76136"/>
                  <a:pt x="209283" y="76136"/>
                </a:cubicBezTo>
                <a:lnTo>
                  <a:pt x="52882" y="76136"/>
                </a:lnTo>
                <a:cubicBezTo>
                  <a:pt x="12166" y="76136"/>
                  <a:pt x="6350" y="6350"/>
                  <a:pt x="6350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16"/>
          <p:cNvSpPr/>
          <p:nvPr/>
        </p:nvSpPr>
        <p:spPr>
          <a:xfrm>
            <a:off x="5685475" y="5183862"/>
            <a:ext cx="787285" cy="153606"/>
          </a:xfrm>
          <a:custGeom>
            <a:rect b="b" l="l" r="r" t="t"/>
            <a:pathLst>
              <a:path extrusionOk="0" h="153606" w="787285">
                <a:moveTo>
                  <a:pt x="6350" y="6350"/>
                </a:moveTo>
                <a:lnTo>
                  <a:pt x="780935" y="1472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16"/>
          <p:cNvSpPr/>
          <p:nvPr/>
        </p:nvSpPr>
        <p:spPr>
          <a:xfrm>
            <a:off x="5200668" y="2435464"/>
            <a:ext cx="489064" cy="281063"/>
          </a:xfrm>
          <a:custGeom>
            <a:rect b="b" l="l" r="r" t="t"/>
            <a:pathLst>
              <a:path extrusionOk="0" h="281063" w="489064">
                <a:moveTo>
                  <a:pt x="6350" y="274713"/>
                </a:moveTo>
                <a:lnTo>
                  <a:pt x="48271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16"/>
          <p:cNvSpPr/>
          <p:nvPr/>
        </p:nvSpPr>
        <p:spPr>
          <a:xfrm>
            <a:off x="7293488" y="2677324"/>
            <a:ext cx="1001039" cy="25400"/>
          </a:xfrm>
          <a:custGeom>
            <a:rect b="b" l="l" r="r" t="t"/>
            <a:pathLst>
              <a:path extrusionOk="0" h="25400" w="1001039">
                <a:moveTo>
                  <a:pt x="6350" y="6350"/>
                </a:moveTo>
                <a:lnTo>
                  <a:pt x="99468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16"/>
          <p:cNvSpPr/>
          <p:nvPr/>
        </p:nvSpPr>
        <p:spPr>
          <a:xfrm>
            <a:off x="6064304" y="2211966"/>
            <a:ext cx="376897" cy="212864"/>
          </a:xfrm>
          <a:custGeom>
            <a:rect b="b" l="l" r="r" t="t"/>
            <a:pathLst>
              <a:path extrusionOk="0" h="212864" w="376897">
                <a:moveTo>
                  <a:pt x="6350" y="206514"/>
                </a:moveTo>
                <a:lnTo>
                  <a:pt x="370548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16"/>
          <p:cNvSpPr/>
          <p:nvPr/>
        </p:nvSpPr>
        <p:spPr>
          <a:xfrm>
            <a:off x="7246038" y="2211318"/>
            <a:ext cx="658241" cy="138125"/>
          </a:xfrm>
          <a:custGeom>
            <a:rect b="b" l="l" r="r" t="t"/>
            <a:pathLst>
              <a:path extrusionOk="0" h="138125" w="658241">
                <a:moveTo>
                  <a:pt x="651890" y="13177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16"/>
          <p:cNvSpPr txBox="1"/>
          <p:nvPr/>
        </p:nvSpPr>
        <p:spPr>
          <a:xfrm>
            <a:off x="1447800" y="147935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overview of protein functions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117"/>
          <p:cNvPicPr preferRelativeResize="0"/>
          <p:nvPr/>
        </p:nvPicPr>
        <p:blipFill rotWithShape="1">
          <a:blip r:embed="rId3">
            <a:alphaModFix/>
          </a:blip>
          <a:srcRect b="2328" l="0" r="0" t="0"/>
          <a:stretch/>
        </p:blipFill>
        <p:spPr>
          <a:xfrm>
            <a:off x="298704" y="231648"/>
            <a:ext cx="8546592" cy="639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1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5.13b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17"/>
          <p:cNvSpPr txBox="1"/>
          <p:nvPr/>
        </p:nvSpPr>
        <p:spPr>
          <a:xfrm>
            <a:off x="2005963" y="2488924"/>
            <a:ext cx="629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secreted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17"/>
          <p:cNvSpPr txBox="1"/>
          <p:nvPr/>
        </p:nvSpPr>
        <p:spPr>
          <a:xfrm>
            <a:off x="7747000" y="2117449"/>
            <a:ext cx="665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17"/>
          <p:cNvSpPr txBox="1"/>
          <p:nvPr/>
        </p:nvSpPr>
        <p:spPr>
          <a:xfrm>
            <a:off x="839556" y="2557187"/>
            <a:ext cx="883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sugar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17"/>
          <p:cNvSpPr txBox="1"/>
          <p:nvPr/>
        </p:nvSpPr>
        <p:spPr>
          <a:xfrm>
            <a:off x="3172493" y="2557187"/>
            <a:ext cx="883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sugar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17"/>
          <p:cNvSpPr txBox="1"/>
          <p:nvPr/>
        </p:nvSpPr>
        <p:spPr>
          <a:xfrm>
            <a:off x="5167564" y="2515118"/>
            <a:ext cx="751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17"/>
          <p:cNvSpPr txBox="1"/>
          <p:nvPr/>
        </p:nvSpPr>
        <p:spPr>
          <a:xfrm>
            <a:off x="2317750" y="5074962"/>
            <a:ext cx="38472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</a:t>
            </a:r>
            <a:endParaRPr/>
          </a:p>
        </p:txBody>
      </p:sp>
      <p:sp>
        <p:nvSpPr>
          <p:cNvPr id="668" name="Google Shape;668;p117"/>
          <p:cNvSpPr txBox="1"/>
          <p:nvPr/>
        </p:nvSpPr>
        <p:spPr>
          <a:xfrm>
            <a:off x="3117850" y="5074962"/>
            <a:ext cx="5305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Myosin</a:t>
            </a:r>
            <a:endParaRPr/>
          </a:p>
        </p:txBody>
      </p:sp>
      <p:sp>
        <p:nvSpPr>
          <p:cNvPr id="669" name="Google Shape;669;p117"/>
          <p:cNvSpPr txBox="1"/>
          <p:nvPr/>
        </p:nvSpPr>
        <p:spPr>
          <a:xfrm>
            <a:off x="7510462" y="5543274"/>
            <a:ext cx="65081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</a:t>
            </a:r>
            <a:endParaRPr/>
          </a:p>
        </p:txBody>
      </p:sp>
      <p:sp>
        <p:nvSpPr>
          <p:cNvPr id="670" name="Google Shape;670;p117"/>
          <p:cNvSpPr txBox="1"/>
          <p:nvPr/>
        </p:nvSpPr>
        <p:spPr>
          <a:xfrm>
            <a:off x="431800" y="5959199"/>
            <a:ext cx="520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17"/>
          <p:cNvSpPr txBox="1"/>
          <p:nvPr/>
        </p:nvSpPr>
        <p:spPr>
          <a:xfrm>
            <a:off x="1658937" y="6056037"/>
            <a:ext cx="4376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72" name="Google Shape;672;p117"/>
          <p:cNvSpPr txBox="1"/>
          <p:nvPr/>
        </p:nvSpPr>
        <p:spPr>
          <a:xfrm>
            <a:off x="4718050" y="6175099"/>
            <a:ext cx="8287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17"/>
          <p:cNvSpPr txBox="1"/>
          <p:nvPr/>
        </p:nvSpPr>
        <p:spPr>
          <a:xfrm>
            <a:off x="5978525" y="6278287"/>
            <a:ext cx="4376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74" name="Google Shape;674;p117"/>
          <p:cNvSpPr txBox="1"/>
          <p:nvPr/>
        </p:nvSpPr>
        <p:spPr>
          <a:xfrm>
            <a:off x="431800" y="332601"/>
            <a:ext cx="20518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Hormonal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75" name="Google Shape;675;p117"/>
          <p:cNvSpPr txBox="1"/>
          <p:nvPr/>
        </p:nvSpPr>
        <p:spPr>
          <a:xfrm>
            <a:off x="4721225" y="332601"/>
            <a:ext cx="1974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76" name="Google Shape;676;p117"/>
          <p:cNvSpPr txBox="1"/>
          <p:nvPr/>
        </p:nvSpPr>
        <p:spPr>
          <a:xfrm>
            <a:off x="431800" y="3152001"/>
            <a:ext cx="3924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Contractile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收縮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motor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677" name="Google Shape;677;p117"/>
          <p:cNvSpPr txBox="1"/>
          <p:nvPr/>
        </p:nvSpPr>
        <p:spPr>
          <a:xfrm>
            <a:off x="4721225" y="3152001"/>
            <a:ext cx="20646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proteins</a:t>
            </a:r>
            <a:endParaRPr/>
          </a:p>
        </p:txBody>
      </p:sp>
      <p:sp>
        <p:nvSpPr>
          <p:cNvPr id="678" name="Google Shape;678;p117"/>
          <p:cNvSpPr txBox="1"/>
          <p:nvPr/>
        </p:nvSpPr>
        <p:spPr>
          <a:xfrm>
            <a:off x="431323" y="698033"/>
            <a:ext cx="3703834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Coordination of an organism’s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17"/>
          <p:cNvSpPr txBox="1"/>
          <p:nvPr/>
        </p:nvSpPr>
        <p:spPr>
          <a:xfrm>
            <a:off x="4720748" y="698033"/>
            <a:ext cx="3565079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Response of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to chemical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stimuli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17"/>
          <p:cNvSpPr txBox="1"/>
          <p:nvPr/>
        </p:nvSpPr>
        <p:spPr>
          <a:xfrm>
            <a:off x="431323" y="3501558"/>
            <a:ext cx="187871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endParaRPr/>
          </a:p>
        </p:txBody>
      </p:sp>
      <p:sp>
        <p:nvSpPr>
          <p:cNvPr id="681" name="Google Shape;681;p117"/>
          <p:cNvSpPr txBox="1"/>
          <p:nvPr/>
        </p:nvSpPr>
        <p:spPr>
          <a:xfrm>
            <a:off x="4720748" y="3501558"/>
            <a:ext cx="166231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</p:txBody>
      </p:sp>
      <p:sp>
        <p:nvSpPr>
          <p:cNvPr id="682" name="Google Shape;682;p117"/>
          <p:cNvSpPr txBox="1"/>
          <p:nvPr/>
        </p:nvSpPr>
        <p:spPr>
          <a:xfrm>
            <a:off x="432118" y="1168453"/>
            <a:ext cx="387125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hormone secreted by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pancreas, causes other tissues to take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glucose, thus regulating blood sugar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17"/>
          <p:cNvSpPr txBox="1"/>
          <p:nvPr/>
        </p:nvSpPr>
        <p:spPr>
          <a:xfrm>
            <a:off x="4721543" y="1166865"/>
            <a:ext cx="3824765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Receptors built into the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of a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nerve cell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detect signaling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released by other nerve cells.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17"/>
          <p:cNvSpPr txBox="1"/>
          <p:nvPr/>
        </p:nvSpPr>
        <p:spPr>
          <a:xfrm>
            <a:off x="432118" y="3756078"/>
            <a:ext cx="388728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Motor proteins are responsible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undulations of cilia and flagella.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 and myosin proteins are responsible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contraction of muscles.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17"/>
          <p:cNvSpPr txBox="1"/>
          <p:nvPr/>
        </p:nvSpPr>
        <p:spPr>
          <a:xfrm>
            <a:off x="4721543" y="3756078"/>
            <a:ext cx="4036361" cy="1526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Keratin is the protein of hair,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horns, feathers, and other skin appendages.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Insects and spiders use silk fibers to make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cocoons and webs, respectively.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 and elastin proteins provide a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framework in animal connective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17"/>
          <p:cNvSpPr/>
          <p:nvPr/>
        </p:nvSpPr>
        <p:spPr>
          <a:xfrm>
            <a:off x="2498205" y="5244155"/>
            <a:ext cx="25400" cy="191020"/>
          </a:xfrm>
          <a:custGeom>
            <a:rect b="b" l="l" r="r" t="t"/>
            <a:pathLst>
              <a:path extrusionOk="0" h="191020" w="25400">
                <a:moveTo>
                  <a:pt x="6350" y="6350"/>
                </a:moveTo>
                <a:lnTo>
                  <a:pt x="6350" y="18467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7"/>
          <p:cNvSpPr/>
          <p:nvPr/>
        </p:nvSpPr>
        <p:spPr>
          <a:xfrm>
            <a:off x="3371702" y="5244155"/>
            <a:ext cx="25400" cy="361581"/>
          </a:xfrm>
          <a:custGeom>
            <a:rect b="b" l="l" r="r" t="t"/>
            <a:pathLst>
              <a:path extrusionOk="0" h="361581" w="25400">
                <a:moveTo>
                  <a:pt x="6350" y="6350"/>
                </a:moveTo>
                <a:lnTo>
                  <a:pt x="6350" y="35523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17"/>
          <p:cNvSpPr/>
          <p:nvPr/>
        </p:nvSpPr>
        <p:spPr>
          <a:xfrm>
            <a:off x="5949551" y="2566711"/>
            <a:ext cx="762127" cy="154813"/>
          </a:xfrm>
          <a:custGeom>
            <a:rect b="b" l="l" r="r" t="t"/>
            <a:pathLst>
              <a:path extrusionOk="0" h="154813" w="762127">
                <a:moveTo>
                  <a:pt x="755776" y="148463"/>
                </a:moveTo>
                <a:lnTo>
                  <a:pt x="6350" y="68414"/>
                </a:lnTo>
                <a:lnTo>
                  <a:pt x="501218" y="635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17"/>
          <p:cNvSpPr/>
          <p:nvPr/>
        </p:nvSpPr>
        <p:spPr>
          <a:xfrm>
            <a:off x="7518201" y="2326413"/>
            <a:ext cx="194894" cy="206476"/>
          </a:xfrm>
          <a:custGeom>
            <a:rect b="b" l="l" r="r" t="t"/>
            <a:pathLst>
              <a:path extrusionOk="0" h="206476" w="194894">
                <a:moveTo>
                  <a:pt x="6350" y="200126"/>
                </a:moveTo>
                <a:lnTo>
                  <a:pt x="188544" y="635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117"/>
          <p:cNvGrpSpPr/>
          <p:nvPr/>
        </p:nvGrpSpPr>
        <p:grpSpPr>
          <a:xfrm>
            <a:off x="1649413" y="5977681"/>
            <a:ext cx="475488" cy="73152"/>
            <a:chOff x="540265" y="3841264"/>
            <a:chExt cx="708395" cy="142824"/>
          </a:xfrm>
        </p:grpSpPr>
        <p:sp>
          <p:nvSpPr>
            <p:cNvPr id="691" name="Google Shape;691;p117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17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17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17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117"/>
          <p:cNvGrpSpPr/>
          <p:nvPr/>
        </p:nvGrpSpPr>
        <p:grpSpPr>
          <a:xfrm>
            <a:off x="5995191" y="6193329"/>
            <a:ext cx="402336" cy="73152"/>
            <a:chOff x="540265" y="3841264"/>
            <a:chExt cx="708395" cy="142824"/>
          </a:xfrm>
        </p:grpSpPr>
        <p:sp>
          <p:nvSpPr>
            <p:cNvPr id="696" name="Google Shape;696;p117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7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7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7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are proteins that act as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catalysts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speed up chemical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can perform their functions repeatedly, functioning as workhorses that carry out the processes of life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are all constructed from the same set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amino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Polypeptides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多肽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unbranched polymers built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these amino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biologically functional molecule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consists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or more polypeptides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1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 Monomers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胺基酸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organic molecules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 and carboxyl groups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acids differ in their properties due to differing side chains,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groups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21"/>
          <p:cNvPicPr preferRelativeResize="0"/>
          <p:nvPr/>
        </p:nvPicPr>
        <p:blipFill rotWithShape="1">
          <a:blip r:embed="rId3">
            <a:alphaModFix/>
          </a:blip>
          <a:srcRect b="3582" l="0" r="0" t="0"/>
          <a:stretch/>
        </p:blipFill>
        <p:spPr>
          <a:xfrm>
            <a:off x="2965704" y="1377696"/>
            <a:ext cx="3212592" cy="410260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5.UN01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1"/>
          <p:cNvSpPr txBox="1"/>
          <p:nvPr/>
        </p:nvSpPr>
        <p:spPr>
          <a:xfrm>
            <a:off x="2988564" y="1393995"/>
            <a:ext cx="300563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 chain (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group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26" name="Google Shape;726;p121"/>
          <p:cNvSpPr txBox="1"/>
          <p:nvPr/>
        </p:nvSpPr>
        <p:spPr>
          <a:xfrm>
            <a:off x="4821418" y="2500483"/>
            <a:ext cx="130003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2400">
                <a:solidFill>
                  <a:srgbClr val="FF0091"/>
                </a:solidFill>
                <a:latin typeface="Arial"/>
                <a:ea typeface="Arial"/>
                <a:cs typeface="Arial"/>
                <a:sym typeface="Arial"/>
              </a:rPr>
              <a:t> carbon</a:t>
            </a:r>
            <a:endParaRPr b="1" sz="2400">
              <a:solidFill>
                <a:srgbClr val="FF00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21"/>
          <p:cNvSpPr txBox="1"/>
          <p:nvPr/>
        </p:nvSpPr>
        <p:spPr>
          <a:xfrm>
            <a:off x="3098102" y="4792833"/>
            <a:ext cx="95699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21"/>
          <p:cNvSpPr txBox="1"/>
          <p:nvPr/>
        </p:nvSpPr>
        <p:spPr>
          <a:xfrm>
            <a:off x="4850702" y="4792833"/>
            <a:ext cx="131766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Carboxyl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21"/>
          <p:cNvSpPr/>
          <p:nvPr/>
        </p:nvSpPr>
        <p:spPr>
          <a:xfrm>
            <a:off x="4667250" y="2816225"/>
            <a:ext cx="812800" cy="695325"/>
          </a:xfrm>
          <a:custGeom>
            <a:rect b="b" l="l" r="r" t="t"/>
            <a:pathLst>
              <a:path extrusionOk="0" h="695325" w="812800">
                <a:moveTo>
                  <a:pt x="0" y="695325"/>
                </a:moveTo>
                <a:lnTo>
                  <a:pt x="812800" y="0"/>
                </a:lnTo>
              </a:path>
            </a:pathLst>
          </a:custGeom>
          <a:noFill/>
          <a:ln cap="flat" cmpd="sng" w="12700">
            <a:solidFill>
              <a:srgbClr val="FF009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21"/>
          <p:cNvSpPr txBox="1"/>
          <p:nvPr/>
        </p:nvSpPr>
        <p:spPr>
          <a:xfrm>
            <a:off x="2362200" y="457200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 monomer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2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840992" y="213360"/>
            <a:ext cx="546201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22"/>
          <p:cNvSpPr txBox="1"/>
          <p:nvPr/>
        </p:nvSpPr>
        <p:spPr>
          <a:xfrm>
            <a:off x="1884365" y="225266"/>
            <a:ext cx="214642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Nonpolar side chains; hydrophobic</a:t>
            </a:r>
            <a:endParaRPr/>
          </a:p>
        </p:txBody>
      </p:sp>
      <p:sp>
        <p:nvSpPr>
          <p:cNvPr id="738" name="Google Shape;738;p122"/>
          <p:cNvSpPr txBox="1"/>
          <p:nvPr/>
        </p:nvSpPr>
        <p:spPr>
          <a:xfrm>
            <a:off x="1884365" y="415766"/>
            <a:ext cx="12414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 chain (R group)</a:t>
            </a:r>
            <a:endParaRPr/>
          </a:p>
        </p:txBody>
      </p:sp>
      <p:sp>
        <p:nvSpPr>
          <p:cNvPr id="739" name="Google Shape;739;p122"/>
          <p:cNvSpPr txBox="1"/>
          <p:nvPr/>
        </p:nvSpPr>
        <p:spPr>
          <a:xfrm>
            <a:off x="2267897" y="1201923"/>
            <a:ext cx="5899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(Gly or G)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22"/>
          <p:cNvSpPr txBox="1"/>
          <p:nvPr/>
        </p:nvSpPr>
        <p:spPr>
          <a:xfrm>
            <a:off x="3293484" y="1201923"/>
            <a:ext cx="5770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(Ala or A)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22"/>
          <p:cNvSpPr txBox="1"/>
          <p:nvPr/>
        </p:nvSpPr>
        <p:spPr>
          <a:xfrm>
            <a:off x="4322262" y="1201923"/>
            <a:ext cx="561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 or V)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22"/>
          <p:cNvSpPr txBox="1"/>
          <p:nvPr/>
        </p:nvSpPr>
        <p:spPr>
          <a:xfrm>
            <a:off x="5323033" y="1201923"/>
            <a:ext cx="5915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Leucine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(Leu or L)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22"/>
          <p:cNvSpPr txBox="1"/>
          <p:nvPr/>
        </p:nvSpPr>
        <p:spPr>
          <a:xfrm>
            <a:off x="6333956" y="1198748"/>
            <a:ext cx="623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Isoleucine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or 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22"/>
          <p:cNvSpPr txBox="1"/>
          <p:nvPr/>
        </p:nvSpPr>
        <p:spPr>
          <a:xfrm>
            <a:off x="2308056" y="2614798"/>
            <a:ext cx="6764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Methionine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(Met or M)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22"/>
          <p:cNvSpPr txBox="1"/>
          <p:nvPr/>
        </p:nvSpPr>
        <p:spPr>
          <a:xfrm>
            <a:off x="3484393" y="2614798"/>
            <a:ext cx="857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Phenylalanine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(Phe or F)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22"/>
          <p:cNvSpPr txBox="1"/>
          <p:nvPr/>
        </p:nvSpPr>
        <p:spPr>
          <a:xfrm>
            <a:off x="4841706" y="2614798"/>
            <a:ext cx="70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Tryptophan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(Trp or W)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22"/>
          <p:cNvSpPr txBox="1"/>
          <p:nvPr/>
        </p:nvSpPr>
        <p:spPr>
          <a:xfrm>
            <a:off x="6188765" y="2619560"/>
            <a:ext cx="5834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 or P)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22"/>
          <p:cNvSpPr txBox="1"/>
          <p:nvPr/>
        </p:nvSpPr>
        <p:spPr>
          <a:xfrm>
            <a:off x="1881018" y="2989448"/>
            <a:ext cx="18162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side chains; hydrophilic</a:t>
            </a:r>
            <a:endParaRPr/>
          </a:p>
        </p:txBody>
      </p:sp>
      <p:sp>
        <p:nvSpPr>
          <p:cNvPr id="749" name="Google Shape;749;p122"/>
          <p:cNvSpPr txBox="1"/>
          <p:nvPr/>
        </p:nvSpPr>
        <p:spPr>
          <a:xfrm>
            <a:off x="2007118" y="4157848"/>
            <a:ext cx="5754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(Ser or S)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2"/>
          <p:cNvSpPr txBox="1"/>
          <p:nvPr/>
        </p:nvSpPr>
        <p:spPr>
          <a:xfrm>
            <a:off x="2897018" y="4157848"/>
            <a:ext cx="6187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Threonine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(Thr or T)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22"/>
          <p:cNvSpPr txBox="1"/>
          <p:nvPr/>
        </p:nvSpPr>
        <p:spPr>
          <a:xfrm>
            <a:off x="3809443" y="4157848"/>
            <a:ext cx="61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Cysteine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(Cys or C)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22"/>
          <p:cNvSpPr txBox="1"/>
          <p:nvPr/>
        </p:nvSpPr>
        <p:spPr>
          <a:xfrm>
            <a:off x="4740721" y="4157848"/>
            <a:ext cx="5690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Tyrosine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(Tyr or Y)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22"/>
          <p:cNvSpPr txBox="1"/>
          <p:nvPr/>
        </p:nvSpPr>
        <p:spPr>
          <a:xfrm>
            <a:off x="5583068" y="4157848"/>
            <a:ext cx="6957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Asparagine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(Asn or N)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22"/>
          <p:cNvSpPr txBox="1"/>
          <p:nvPr/>
        </p:nvSpPr>
        <p:spPr>
          <a:xfrm>
            <a:off x="6527631" y="4157848"/>
            <a:ext cx="625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(Gln or Q)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22"/>
          <p:cNvSpPr txBox="1"/>
          <p:nvPr/>
        </p:nvSpPr>
        <p:spPr>
          <a:xfrm>
            <a:off x="1881018" y="4540435"/>
            <a:ext cx="270106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Electrically charged side chains; hydrophilic</a:t>
            </a:r>
            <a:endParaRPr/>
          </a:p>
        </p:txBody>
      </p:sp>
      <p:sp>
        <p:nvSpPr>
          <p:cNvPr id="756" name="Google Shape;756;p122"/>
          <p:cNvSpPr txBox="1"/>
          <p:nvPr/>
        </p:nvSpPr>
        <p:spPr>
          <a:xfrm>
            <a:off x="2323931" y="5002398"/>
            <a:ext cx="166071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Acidic (negatively charged)</a:t>
            </a:r>
            <a:endParaRPr/>
          </a:p>
        </p:txBody>
      </p:sp>
      <p:sp>
        <p:nvSpPr>
          <p:cNvPr id="757" name="Google Shape;757;p122"/>
          <p:cNvSpPr txBox="1"/>
          <p:nvPr/>
        </p:nvSpPr>
        <p:spPr>
          <a:xfrm>
            <a:off x="4746456" y="4688073"/>
            <a:ext cx="15821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(positively charged)</a:t>
            </a:r>
            <a:endParaRPr/>
          </a:p>
        </p:txBody>
      </p:sp>
      <p:sp>
        <p:nvSpPr>
          <p:cNvPr id="758" name="Google Shape;758;p122"/>
          <p:cNvSpPr txBox="1"/>
          <p:nvPr/>
        </p:nvSpPr>
        <p:spPr>
          <a:xfrm>
            <a:off x="2224712" y="6304148"/>
            <a:ext cx="801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Aspartic acid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(Asp or D)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2"/>
          <p:cNvSpPr txBox="1"/>
          <p:nvPr/>
        </p:nvSpPr>
        <p:spPr>
          <a:xfrm>
            <a:off x="3106917" y="6300365"/>
            <a:ext cx="8367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Glutamic acid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(Glu or E)</a:t>
            </a:r>
            <a:endParaRPr/>
          </a:p>
        </p:txBody>
      </p:sp>
      <p:sp>
        <p:nvSpPr>
          <p:cNvPr id="760" name="Google Shape;760;p122"/>
          <p:cNvSpPr txBox="1"/>
          <p:nvPr/>
        </p:nvSpPr>
        <p:spPr>
          <a:xfrm>
            <a:off x="4279416" y="6304148"/>
            <a:ext cx="6331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(Lys or K)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2"/>
          <p:cNvSpPr txBox="1"/>
          <p:nvPr/>
        </p:nvSpPr>
        <p:spPr>
          <a:xfrm>
            <a:off x="5182460" y="6304148"/>
            <a:ext cx="634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Arginine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(Arg or R)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22"/>
          <p:cNvSpPr txBox="1"/>
          <p:nvPr/>
        </p:nvSpPr>
        <p:spPr>
          <a:xfrm>
            <a:off x="6093100" y="6304148"/>
            <a:ext cx="61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Histidine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(His or H)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22"/>
          <p:cNvSpPr/>
          <p:nvPr/>
        </p:nvSpPr>
        <p:spPr>
          <a:xfrm>
            <a:off x="2299785" y="5173432"/>
            <a:ext cx="1669338" cy="45796"/>
          </a:xfrm>
          <a:custGeom>
            <a:rect b="b" l="l" r="r" t="t"/>
            <a:pathLst>
              <a:path extrusionOk="0" h="45796" w="1669338">
                <a:moveTo>
                  <a:pt x="0" y="45745"/>
                </a:moveTo>
                <a:cubicBezTo>
                  <a:pt x="2590" y="38455"/>
                  <a:pt x="5562" y="29870"/>
                  <a:pt x="16484" y="22796"/>
                </a:cubicBezTo>
                <a:cubicBezTo>
                  <a:pt x="23088" y="18503"/>
                  <a:pt x="31153" y="16523"/>
                  <a:pt x="41186" y="16523"/>
                </a:cubicBezTo>
                <a:lnTo>
                  <a:pt x="63144" y="16547"/>
                </a:lnTo>
                <a:lnTo>
                  <a:pt x="827303" y="16547"/>
                </a:lnTo>
                <a:lnTo>
                  <a:pt x="839762" y="16547"/>
                </a:lnTo>
                <a:cubicBezTo>
                  <a:pt x="842073" y="16547"/>
                  <a:pt x="845375" y="15316"/>
                  <a:pt x="846937" y="13843"/>
                </a:cubicBezTo>
                <a:cubicBezTo>
                  <a:pt x="849744" y="11315"/>
                  <a:pt x="852131" y="4153"/>
                  <a:pt x="852817" y="0"/>
                </a:cubicBezTo>
                <a:cubicBezTo>
                  <a:pt x="853516" y="4153"/>
                  <a:pt x="855903" y="11315"/>
                  <a:pt x="858697" y="13843"/>
                </a:cubicBezTo>
                <a:cubicBezTo>
                  <a:pt x="860259" y="15316"/>
                  <a:pt x="863574" y="16547"/>
                  <a:pt x="865898" y="16547"/>
                </a:cubicBezTo>
                <a:lnTo>
                  <a:pt x="878560" y="16547"/>
                </a:lnTo>
                <a:lnTo>
                  <a:pt x="1606219" y="16547"/>
                </a:lnTo>
                <a:lnTo>
                  <a:pt x="1628165" y="16547"/>
                </a:lnTo>
                <a:cubicBezTo>
                  <a:pt x="1638185" y="16547"/>
                  <a:pt x="1646250" y="18554"/>
                  <a:pt x="1652854" y="22847"/>
                </a:cubicBezTo>
                <a:cubicBezTo>
                  <a:pt x="1663788" y="29921"/>
                  <a:pt x="1666735" y="38506"/>
                  <a:pt x="1669338" y="45796"/>
                </a:cubicBezTo>
                <a:cubicBezTo>
                  <a:pt x="1665655" y="37541"/>
                  <a:pt x="1660728" y="31851"/>
                  <a:pt x="1651812" y="26441"/>
                </a:cubicBezTo>
                <a:cubicBezTo>
                  <a:pt x="1646478" y="23228"/>
                  <a:pt x="1636572" y="20446"/>
                  <a:pt x="1628317" y="20446"/>
                </a:cubicBezTo>
                <a:lnTo>
                  <a:pt x="1606219" y="20446"/>
                </a:lnTo>
                <a:lnTo>
                  <a:pt x="878560" y="20472"/>
                </a:lnTo>
                <a:lnTo>
                  <a:pt x="866584" y="20472"/>
                </a:lnTo>
                <a:cubicBezTo>
                  <a:pt x="861009" y="20472"/>
                  <a:pt x="858354" y="17983"/>
                  <a:pt x="856945" y="16179"/>
                </a:cubicBezTo>
                <a:cubicBezTo>
                  <a:pt x="854532" y="13055"/>
                  <a:pt x="854278" y="12039"/>
                  <a:pt x="852817" y="5435"/>
                </a:cubicBezTo>
                <a:cubicBezTo>
                  <a:pt x="851369" y="12039"/>
                  <a:pt x="851115" y="13055"/>
                  <a:pt x="848702" y="16179"/>
                </a:cubicBezTo>
                <a:cubicBezTo>
                  <a:pt x="847293" y="17983"/>
                  <a:pt x="844638" y="20472"/>
                  <a:pt x="839050" y="20472"/>
                </a:cubicBezTo>
                <a:lnTo>
                  <a:pt x="827303" y="20472"/>
                </a:lnTo>
                <a:lnTo>
                  <a:pt x="63144" y="20446"/>
                </a:lnTo>
                <a:lnTo>
                  <a:pt x="41033" y="20446"/>
                </a:lnTo>
                <a:cubicBezTo>
                  <a:pt x="32766" y="20446"/>
                  <a:pt x="22885" y="23177"/>
                  <a:pt x="17526" y="26403"/>
                </a:cubicBezTo>
                <a:cubicBezTo>
                  <a:pt x="8636" y="31801"/>
                  <a:pt x="3683" y="37490"/>
                  <a:pt x="0" y="45745"/>
                </a:cubicBezTo>
              </a:path>
            </a:pathLst>
          </a:custGeom>
          <a:solidFill>
            <a:srgbClr val="231F2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22"/>
          <p:cNvSpPr/>
          <p:nvPr/>
        </p:nvSpPr>
        <p:spPr>
          <a:xfrm>
            <a:off x="4198919" y="4859776"/>
            <a:ext cx="2639974" cy="45796"/>
          </a:xfrm>
          <a:custGeom>
            <a:rect b="b" l="l" r="r" t="t"/>
            <a:pathLst>
              <a:path extrusionOk="0" h="45796" w="2639974">
                <a:moveTo>
                  <a:pt x="0" y="45746"/>
                </a:moveTo>
                <a:cubicBezTo>
                  <a:pt x="2603" y="38481"/>
                  <a:pt x="5549" y="29871"/>
                  <a:pt x="16497" y="22797"/>
                </a:cubicBezTo>
                <a:cubicBezTo>
                  <a:pt x="23088" y="18504"/>
                  <a:pt x="31152" y="16523"/>
                  <a:pt x="41198" y="16523"/>
                </a:cubicBezTo>
                <a:lnTo>
                  <a:pt x="63144" y="16523"/>
                </a:lnTo>
                <a:lnTo>
                  <a:pt x="1312595" y="16548"/>
                </a:lnTo>
                <a:lnTo>
                  <a:pt x="1325092" y="16548"/>
                </a:lnTo>
                <a:cubicBezTo>
                  <a:pt x="1327403" y="16548"/>
                  <a:pt x="1330693" y="15316"/>
                  <a:pt x="1332255" y="13868"/>
                </a:cubicBezTo>
                <a:cubicBezTo>
                  <a:pt x="1335061" y="11316"/>
                  <a:pt x="1337449" y="4153"/>
                  <a:pt x="1338135" y="0"/>
                </a:cubicBezTo>
                <a:cubicBezTo>
                  <a:pt x="1338833" y="4153"/>
                  <a:pt x="1341208" y="11316"/>
                  <a:pt x="1344015" y="13868"/>
                </a:cubicBezTo>
                <a:cubicBezTo>
                  <a:pt x="1345577" y="15316"/>
                  <a:pt x="1348904" y="16548"/>
                  <a:pt x="1351216" y="16548"/>
                </a:cubicBezTo>
                <a:lnTo>
                  <a:pt x="1363865" y="16548"/>
                </a:lnTo>
                <a:lnTo>
                  <a:pt x="2576817" y="16548"/>
                </a:lnTo>
                <a:lnTo>
                  <a:pt x="2598800" y="16548"/>
                </a:lnTo>
                <a:cubicBezTo>
                  <a:pt x="2608820" y="16548"/>
                  <a:pt x="2616885" y="18554"/>
                  <a:pt x="2623502" y="22847"/>
                </a:cubicBezTo>
                <a:cubicBezTo>
                  <a:pt x="2634424" y="29921"/>
                  <a:pt x="2637370" y="38531"/>
                  <a:pt x="2639974" y="45796"/>
                </a:cubicBezTo>
                <a:cubicBezTo>
                  <a:pt x="2636278" y="37541"/>
                  <a:pt x="2631338" y="31877"/>
                  <a:pt x="2622435" y="26467"/>
                </a:cubicBezTo>
                <a:cubicBezTo>
                  <a:pt x="2617101" y="23228"/>
                  <a:pt x="2607208" y="20447"/>
                  <a:pt x="2598953" y="20447"/>
                </a:cubicBezTo>
                <a:lnTo>
                  <a:pt x="2576817" y="20447"/>
                </a:lnTo>
                <a:lnTo>
                  <a:pt x="1363865" y="20472"/>
                </a:lnTo>
                <a:lnTo>
                  <a:pt x="1351901" y="20472"/>
                </a:lnTo>
                <a:cubicBezTo>
                  <a:pt x="1346326" y="20472"/>
                  <a:pt x="1343672" y="17983"/>
                  <a:pt x="1342250" y="16180"/>
                </a:cubicBezTo>
                <a:cubicBezTo>
                  <a:pt x="1339850" y="13055"/>
                  <a:pt x="1339595" y="12039"/>
                  <a:pt x="1338135" y="5436"/>
                </a:cubicBezTo>
                <a:cubicBezTo>
                  <a:pt x="1336675" y="12039"/>
                  <a:pt x="1336420" y="13055"/>
                  <a:pt x="1333994" y="16180"/>
                </a:cubicBezTo>
                <a:cubicBezTo>
                  <a:pt x="1332610" y="17983"/>
                  <a:pt x="1329956" y="20472"/>
                  <a:pt x="1324368" y="20472"/>
                </a:cubicBezTo>
                <a:lnTo>
                  <a:pt x="1312595" y="20472"/>
                </a:lnTo>
                <a:lnTo>
                  <a:pt x="63144" y="20447"/>
                </a:lnTo>
                <a:lnTo>
                  <a:pt x="41020" y="20447"/>
                </a:lnTo>
                <a:cubicBezTo>
                  <a:pt x="32765" y="20447"/>
                  <a:pt x="22897" y="23177"/>
                  <a:pt x="17525" y="26429"/>
                </a:cubicBezTo>
                <a:cubicBezTo>
                  <a:pt x="8635" y="31826"/>
                  <a:pt x="3695" y="37490"/>
                  <a:pt x="0" y="45746"/>
                </a:cubicBezTo>
              </a:path>
            </a:pathLst>
          </a:custGeom>
          <a:solidFill>
            <a:srgbClr val="231F2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22"/>
          <p:cNvSpPr/>
          <p:nvPr/>
        </p:nvSpPr>
        <p:spPr>
          <a:xfrm>
            <a:off x="2355808" y="571709"/>
            <a:ext cx="123901" cy="114655"/>
          </a:xfrm>
          <a:custGeom>
            <a:rect b="b" l="l" r="r" t="t"/>
            <a:pathLst>
              <a:path extrusionOk="0" h="114655" w="123901">
                <a:moveTo>
                  <a:pt x="6350" y="6350"/>
                </a:moveTo>
                <a:lnTo>
                  <a:pt x="117551" y="10830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22"/>
          <p:cNvSpPr txBox="1"/>
          <p:nvPr/>
        </p:nvSpPr>
        <p:spPr>
          <a:xfrm>
            <a:off x="-622" y="1352636"/>
            <a:ext cx="24301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 amino acids of proteins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Polypeptides (Amino Acid Polymers)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acids are linked by covalent bonds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peptide bonds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肽鍵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polypeptide is a polymer of amino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Polypeptides range in length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few to more than 1,000 monomers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polypeptide has a unique linear sequence of amino acids, with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carboxyl end (C-terminus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 end (N-terminus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Synthesis and Breakdown of Polymers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specialized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macromolecules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speed up chemical reactions such as those that make or break down polymers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dehydration reaction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monomers bond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together through the loss of a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molecule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Polymers are disassembled to monomers 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hydrolysis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水解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reaction that is essentially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reverse of the dehydration reaction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12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850136" y="213360"/>
            <a:ext cx="544372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1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24"/>
          <p:cNvSpPr txBox="1"/>
          <p:nvPr/>
        </p:nvSpPr>
        <p:spPr>
          <a:xfrm>
            <a:off x="5552504" y="2864019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24"/>
          <p:cNvSpPr txBox="1"/>
          <p:nvPr/>
        </p:nvSpPr>
        <p:spPr>
          <a:xfrm>
            <a:off x="2860103" y="2687808"/>
            <a:ext cx="146193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Peptide bond</a:t>
            </a:r>
            <a:endParaRPr/>
          </a:p>
        </p:txBody>
      </p:sp>
      <p:sp>
        <p:nvSpPr>
          <p:cNvPr id="782" name="Google Shape;782;p124"/>
          <p:cNvSpPr txBox="1"/>
          <p:nvPr/>
        </p:nvSpPr>
        <p:spPr>
          <a:xfrm>
            <a:off x="1888553" y="3732383"/>
            <a:ext cx="85921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chains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24"/>
          <p:cNvSpPr txBox="1"/>
          <p:nvPr/>
        </p:nvSpPr>
        <p:spPr>
          <a:xfrm>
            <a:off x="2015553" y="5105571"/>
            <a:ext cx="62837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4"/>
          <p:cNvSpPr txBox="1"/>
          <p:nvPr/>
        </p:nvSpPr>
        <p:spPr>
          <a:xfrm>
            <a:off x="5209603" y="3287883"/>
            <a:ext cx="148758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peptide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 forming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24"/>
          <p:cNvSpPr txBox="1"/>
          <p:nvPr/>
        </p:nvSpPr>
        <p:spPr>
          <a:xfrm>
            <a:off x="3180778" y="6105696"/>
            <a:ext cx="13721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end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(N-terminus)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24"/>
          <p:cNvSpPr txBox="1"/>
          <p:nvPr/>
        </p:nvSpPr>
        <p:spPr>
          <a:xfrm>
            <a:off x="4687316" y="5945358"/>
            <a:ext cx="8335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24"/>
          <p:cNvSpPr txBox="1"/>
          <p:nvPr/>
        </p:nvSpPr>
        <p:spPr>
          <a:xfrm>
            <a:off x="5822378" y="6105696"/>
            <a:ext cx="146193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Carboxyl end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(C-terminus)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24"/>
          <p:cNvSpPr/>
          <p:nvPr/>
        </p:nvSpPr>
        <p:spPr>
          <a:xfrm>
            <a:off x="2710180" y="4885434"/>
            <a:ext cx="149923" cy="902373"/>
          </a:xfrm>
          <a:custGeom>
            <a:rect b="b" l="l" r="r" t="t"/>
            <a:pathLst>
              <a:path extrusionOk="0" h="902373" w="149923">
                <a:moveTo>
                  <a:pt x="143573" y="6350"/>
                </a:moveTo>
                <a:cubicBezTo>
                  <a:pt x="143573" y="6350"/>
                  <a:pt x="61252" y="13208"/>
                  <a:pt x="61252" y="61252"/>
                </a:cubicBezTo>
                <a:lnTo>
                  <a:pt x="61252" y="386003"/>
                </a:lnTo>
                <a:cubicBezTo>
                  <a:pt x="61252" y="423722"/>
                  <a:pt x="6350" y="451180"/>
                  <a:pt x="6350" y="451180"/>
                </a:cubicBezTo>
                <a:cubicBezTo>
                  <a:pt x="6350" y="451180"/>
                  <a:pt x="61252" y="478625"/>
                  <a:pt x="61252" y="516344"/>
                </a:cubicBezTo>
                <a:lnTo>
                  <a:pt x="61252" y="841121"/>
                </a:lnTo>
                <a:cubicBezTo>
                  <a:pt x="61252" y="889139"/>
                  <a:pt x="143573" y="896023"/>
                  <a:pt x="143573" y="896023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24"/>
          <p:cNvSpPr/>
          <p:nvPr/>
        </p:nvSpPr>
        <p:spPr>
          <a:xfrm>
            <a:off x="2710180" y="3489600"/>
            <a:ext cx="149923" cy="1310182"/>
          </a:xfrm>
          <a:custGeom>
            <a:rect b="b" l="l" r="r" t="t"/>
            <a:pathLst>
              <a:path extrusionOk="0" h="1310182" w="149923">
                <a:moveTo>
                  <a:pt x="143573" y="6350"/>
                </a:moveTo>
                <a:cubicBezTo>
                  <a:pt x="143573" y="6350"/>
                  <a:pt x="61252" y="13220"/>
                  <a:pt x="61252" y="61239"/>
                </a:cubicBezTo>
                <a:lnTo>
                  <a:pt x="61252" y="593381"/>
                </a:lnTo>
                <a:cubicBezTo>
                  <a:pt x="61252" y="631113"/>
                  <a:pt x="6350" y="655091"/>
                  <a:pt x="6350" y="655091"/>
                </a:cubicBezTo>
                <a:cubicBezTo>
                  <a:pt x="6350" y="655091"/>
                  <a:pt x="61252" y="679106"/>
                  <a:pt x="61252" y="716826"/>
                </a:cubicBezTo>
                <a:lnTo>
                  <a:pt x="61252" y="1248955"/>
                </a:lnTo>
                <a:cubicBezTo>
                  <a:pt x="61252" y="1297000"/>
                  <a:pt x="143573" y="1303832"/>
                  <a:pt x="143573" y="1303832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24"/>
          <p:cNvSpPr txBox="1"/>
          <p:nvPr/>
        </p:nvSpPr>
        <p:spPr>
          <a:xfrm>
            <a:off x="4687316" y="213360"/>
            <a:ext cx="41518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a polypeptide chain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Structure and Function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2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specific activities of proteins result from their intricate three-dimensional architecture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functional protein consists of one or more polypeptides precisely twisted, folded, and coiled into a unique shape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2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2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573024" y="213360"/>
            <a:ext cx="799795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26"/>
          <p:cNvSpPr txBox="1"/>
          <p:nvPr/>
        </p:nvSpPr>
        <p:spPr>
          <a:xfrm>
            <a:off x="611772" y="3468291"/>
            <a:ext cx="163987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Space-filling model</a:t>
            </a:r>
            <a:endParaRPr/>
          </a:p>
        </p:txBody>
      </p:sp>
      <p:sp>
        <p:nvSpPr>
          <p:cNvPr id="805" name="Google Shape;805;p126"/>
          <p:cNvSpPr txBox="1"/>
          <p:nvPr/>
        </p:nvSpPr>
        <p:spPr>
          <a:xfrm>
            <a:off x="3013658" y="3470672"/>
            <a:ext cx="119263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Ribbon model</a:t>
            </a:r>
            <a:endParaRPr/>
          </a:p>
        </p:txBody>
      </p:sp>
      <p:sp>
        <p:nvSpPr>
          <p:cNvPr id="806" name="Google Shape;806;p126"/>
          <p:cNvSpPr txBox="1"/>
          <p:nvPr/>
        </p:nvSpPr>
        <p:spPr>
          <a:xfrm>
            <a:off x="5175833" y="3470672"/>
            <a:ext cx="204863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Wire-frame model (blue)</a:t>
            </a:r>
            <a:endParaRPr/>
          </a:p>
        </p:txBody>
      </p:sp>
      <p:sp>
        <p:nvSpPr>
          <p:cNvPr id="807" name="Google Shape;807;p126"/>
          <p:cNvSpPr txBox="1"/>
          <p:nvPr/>
        </p:nvSpPr>
        <p:spPr>
          <a:xfrm>
            <a:off x="6698245" y="4169172"/>
            <a:ext cx="185627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Insulin-producing 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pancreas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26"/>
          <p:cNvSpPr txBox="1"/>
          <p:nvPr/>
        </p:nvSpPr>
        <p:spPr>
          <a:xfrm>
            <a:off x="614151" y="4016773"/>
            <a:ext cx="221855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4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79">
                <a:solidFill>
                  <a:srgbClr val="C15D3D"/>
                </a:solidFill>
                <a:latin typeface="Arial"/>
                <a:ea typeface="Arial"/>
                <a:cs typeface="Arial"/>
                <a:sym typeface="Arial"/>
              </a:rPr>
              <a:t>Simplified Diagrams</a:t>
            </a:r>
            <a:endParaRPr/>
          </a:p>
        </p:txBody>
      </p:sp>
      <p:sp>
        <p:nvSpPr>
          <p:cNvPr id="809" name="Google Shape;809;p126"/>
          <p:cNvSpPr txBox="1"/>
          <p:nvPr/>
        </p:nvSpPr>
        <p:spPr>
          <a:xfrm>
            <a:off x="4223333" y="5042297"/>
            <a:ext cx="67807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26"/>
          <p:cNvSpPr txBox="1"/>
          <p:nvPr/>
        </p:nvSpPr>
        <p:spPr>
          <a:xfrm>
            <a:off x="6663320" y="5048647"/>
            <a:ext cx="57547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endParaRPr/>
          </a:p>
        </p:txBody>
      </p:sp>
      <p:sp>
        <p:nvSpPr>
          <p:cNvPr id="811" name="Google Shape;811;p126"/>
          <p:cNvSpPr txBox="1"/>
          <p:nvPr/>
        </p:nvSpPr>
        <p:spPr>
          <a:xfrm>
            <a:off x="6742695" y="5623322"/>
            <a:ext cx="164147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protein can be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represented simply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dot.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26"/>
          <p:cNvSpPr txBox="1"/>
          <p:nvPr/>
        </p:nvSpPr>
        <p:spPr>
          <a:xfrm>
            <a:off x="2358802" y="5405046"/>
            <a:ext cx="144110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solid shape is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when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details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not needed.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26"/>
          <p:cNvSpPr txBox="1"/>
          <p:nvPr/>
        </p:nvSpPr>
        <p:spPr>
          <a:xfrm>
            <a:off x="4136020" y="5623322"/>
            <a:ext cx="197143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simple shape is used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to represent 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enzyme.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26"/>
          <p:cNvSpPr/>
          <p:nvPr/>
        </p:nvSpPr>
        <p:spPr>
          <a:xfrm>
            <a:off x="7559985" y="4575768"/>
            <a:ext cx="163144" cy="167576"/>
          </a:xfrm>
          <a:custGeom>
            <a:rect b="b" l="l" r="r" t="t"/>
            <a:pathLst>
              <a:path extrusionOk="0" h="167576" w="163144">
                <a:moveTo>
                  <a:pt x="156794" y="16122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26"/>
          <p:cNvSpPr/>
          <p:nvPr/>
        </p:nvSpPr>
        <p:spPr>
          <a:xfrm>
            <a:off x="7254911" y="5155781"/>
            <a:ext cx="298653" cy="161175"/>
          </a:xfrm>
          <a:custGeom>
            <a:rect b="b" l="l" r="r" t="t"/>
            <a:pathLst>
              <a:path extrusionOk="0" h="161175" w="298653">
                <a:moveTo>
                  <a:pt x="292303" y="9144"/>
                </a:moveTo>
                <a:lnTo>
                  <a:pt x="6350" y="6350"/>
                </a:lnTo>
                <a:lnTo>
                  <a:pt x="281139" y="15482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26"/>
          <p:cNvSpPr/>
          <p:nvPr/>
        </p:nvSpPr>
        <p:spPr>
          <a:xfrm>
            <a:off x="6216027" y="634420"/>
            <a:ext cx="116459" cy="521106"/>
          </a:xfrm>
          <a:custGeom>
            <a:rect b="b" l="l" r="r" t="t"/>
            <a:pathLst>
              <a:path extrusionOk="0" h="521106" w="116459">
                <a:moveTo>
                  <a:pt x="12700" y="508406"/>
                </a:moveTo>
                <a:lnTo>
                  <a:pt x="103759" y="127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26"/>
          <p:cNvSpPr txBox="1"/>
          <p:nvPr/>
        </p:nvSpPr>
        <p:spPr>
          <a:xfrm>
            <a:off x="607008" y="222884"/>
            <a:ext cx="19492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4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79">
                <a:solidFill>
                  <a:srgbClr val="C15D3D"/>
                </a:solidFill>
                <a:latin typeface="Arial"/>
                <a:ea typeface="Arial"/>
                <a:cs typeface="Arial"/>
                <a:sym typeface="Arial"/>
              </a:rPr>
              <a:t>Structural Models</a:t>
            </a:r>
            <a:endParaRPr/>
          </a:p>
        </p:txBody>
      </p:sp>
      <p:sp>
        <p:nvSpPr>
          <p:cNvPr id="818" name="Google Shape;818;p126"/>
          <p:cNvSpPr txBox="1"/>
          <p:nvPr/>
        </p:nvSpPr>
        <p:spPr>
          <a:xfrm>
            <a:off x="5134558" y="221059"/>
            <a:ext cx="271228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molecule (on bacterial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surface) bound to lysozyme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26"/>
          <p:cNvSpPr txBox="1"/>
          <p:nvPr/>
        </p:nvSpPr>
        <p:spPr>
          <a:xfrm>
            <a:off x="613349" y="5407427"/>
            <a:ext cx="143949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transparent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 shows the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shape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some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details.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26"/>
          <p:cNvSpPr/>
          <p:nvPr/>
        </p:nvSpPr>
        <p:spPr>
          <a:xfrm>
            <a:off x="6216027" y="634420"/>
            <a:ext cx="116459" cy="521106"/>
          </a:xfrm>
          <a:custGeom>
            <a:rect b="b" l="l" r="r" t="t"/>
            <a:pathLst>
              <a:path extrusionOk="0" h="521106" w="116459">
                <a:moveTo>
                  <a:pt x="12700" y="508406"/>
                </a:moveTo>
                <a:lnTo>
                  <a:pt x="103759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sequence of amino acids determines a protein’s three-dimensional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protein’s structure determines how it works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function of a protein usually depends on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ability to recognize and bind to some other molecule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28"/>
          <p:cNvPicPr preferRelativeResize="0"/>
          <p:nvPr/>
        </p:nvPicPr>
        <p:blipFill rotWithShape="1">
          <a:blip r:embed="rId3">
            <a:alphaModFix/>
          </a:blip>
          <a:srcRect b="3124" l="0" r="0" t="0"/>
          <a:stretch/>
        </p:blipFill>
        <p:spPr>
          <a:xfrm>
            <a:off x="1258824" y="1066800"/>
            <a:ext cx="6626352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28"/>
          <p:cNvSpPr txBox="1"/>
          <p:nvPr/>
        </p:nvSpPr>
        <p:spPr>
          <a:xfrm>
            <a:off x="1814052" y="1077571"/>
            <a:ext cx="184665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Antibody protein</a:t>
            </a:r>
            <a:endParaRPr/>
          </a:p>
        </p:txBody>
      </p:sp>
      <p:sp>
        <p:nvSpPr>
          <p:cNvPr id="834" name="Google Shape;834;p128"/>
          <p:cNvSpPr txBox="1"/>
          <p:nvPr/>
        </p:nvSpPr>
        <p:spPr>
          <a:xfrm>
            <a:off x="4865227" y="1077571"/>
            <a:ext cx="233397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from flu virus</a:t>
            </a:r>
            <a:endParaRPr/>
          </a:p>
        </p:txBody>
      </p:sp>
      <p:sp>
        <p:nvSpPr>
          <p:cNvPr id="835" name="Google Shape;835;p128"/>
          <p:cNvSpPr/>
          <p:nvPr/>
        </p:nvSpPr>
        <p:spPr>
          <a:xfrm>
            <a:off x="1304894" y="1369364"/>
            <a:ext cx="2839224" cy="209550"/>
          </a:xfrm>
          <a:custGeom>
            <a:rect b="b" l="l" r="r" t="t"/>
            <a:pathLst>
              <a:path extrusionOk="0" h="209550" w="2839224">
                <a:moveTo>
                  <a:pt x="9525" y="200025"/>
                </a:moveTo>
                <a:cubicBezTo>
                  <a:pt x="9525" y="200025"/>
                  <a:pt x="19050" y="85725"/>
                  <a:pt x="85725" y="85725"/>
                </a:cubicBezTo>
                <a:lnTo>
                  <a:pt x="1327848" y="85725"/>
                </a:lnTo>
                <a:cubicBezTo>
                  <a:pt x="1380236" y="85725"/>
                  <a:pt x="1418336" y="9525"/>
                  <a:pt x="1418336" y="9525"/>
                </a:cubicBezTo>
                <a:cubicBezTo>
                  <a:pt x="1418336" y="9525"/>
                  <a:pt x="1456436" y="85725"/>
                  <a:pt x="1508823" y="85725"/>
                </a:cubicBezTo>
                <a:lnTo>
                  <a:pt x="2753499" y="85725"/>
                </a:lnTo>
                <a:cubicBezTo>
                  <a:pt x="2820174" y="85725"/>
                  <a:pt x="2829699" y="200025"/>
                  <a:pt x="2829699" y="2000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28"/>
          <p:cNvSpPr/>
          <p:nvPr/>
        </p:nvSpPr>
        <p:spPr>
          <a:xfrm>
            <a:off x="4191899" y="1369364"/>
            <a:ext cx="3652049" cy="209550"/>
          </a:xfrm>
          <a:custGeom>
            <a:rect b="b" l="l" r="r" t="t"/>
            <a:pathLst>
              <a:path extrusionOk="0" h="209550" w="3652049">
                <a:moveTo>
                  <a:pt x="9525" y="200025"/>
                </a:moveTo>
                <a:cubicBezTo>
                  <a:pt x="9525" y="200025"/>
                  <a:pt x="19050" y="85725"/>
                  <a:pt x="85725" y="85725"/>
                </a:cubicBezTo>
                <a:lnTo>
                  <a:pt x="1734248" y="85725"/>
                </a:lnTo>
                <a:cubicBezTo>
                  <a:pt x="1786635" y="85725"/>
                  <a:pt x="1824735" y="9525"/>
                  <a:pt x="1824735" y="9525"/>
                </a:cubicBezTo>
                <a:cubicBezTo>
                  <a:pt x="1824735" y="9525"/>
                  <a:pt x="1862835" y="85725"/>
                  <a:pt x="1915223" y="85725"/>
                </a:cubicBezTo>
                <a:lnTo>
                  <a:pt x="3566324" y="85725"/>
                </a:lnTo>
                <a:cubicBezTo>
                  <a:pt x="3632999" y="85725"/>
                  <a:pt x="3642524" y="200025"/>
                  <a:pt x="3642524" y="2000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28"/>
          <p:cNvSpPr txBox="1"/>
          <p:nvPr/>
        </p:nvSpPr>
        <p:spPr>
          <a:xfrm>
            <a:off x="304800" y="343551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Complementarity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shape between two protein surfaces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Levels of Protein Structure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primary structure of a protein is its unique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sequence of amino acids (一條肽鍊)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structure, found in most proteins, consists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coils and folds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polypeptide chain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氫鍵造成摺疊或螺旋)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Tertiary structure is determined by interactions among various side chains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groups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(R基、離子鍵、SS鍵、疏水性、凡德瓦力建立3D圖形)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Quaternary structure results when a protein consists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multiple polypeptide chains (很多個肽鍊組成)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3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575560" y="213360"/>
            <a:ext cx="399288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5.18a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30"/>
          <p:cNvSpPr txBox="1"/>
          <p:nvPr/>
        </p:nvSpPr>
        <p:spPr>
          <a:xfrm>
            <a:off x="2589213" y="210820"/>
            <a:ext cx="205985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Structure</a:t>
            </a:r>
            <a:endParaRPr/>
          </a:p>
        </p:txBody>
      </p:sp>
      <p:sp>
        <p:nvSpPr>
          <p:cNvPr id="852" name="Google Shape;852;p130"/>
          <p:cNvSpPr txBox="1"/>
          <p:nvPr/>
        </p:nvSpPr>
        <p:spPr>
          <a:xfrm>
            <a:off x="2620168" y="960120"/>
            <a:ext cx="63799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30"/>
          <p:cNvSpPr txBox="1"/>
          <p:nvPr/>
        </p:nvSpPr>
        <p:spPr>
          <a:xfrm>
            <a:off x="4337051" y="1726089"/>
            <a:ext cx="1138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54" name="Google Shape;854;p130"/>
          <p:cNvSpPr txBox="1"/>
          <p:nvPr/>
        </p:nvSpPr>
        <p:spPr>
          <a:xfrm>
            <a:off x="3417097" y="2145189"/>
            <a:ext cx="10595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end</a:t>
            </a:r>
            <a:endParaRPr/>
          </a:p>
        </p:txBody>
      </p:sp>
      <p:sp>
        <p:nvSpPr>
          <p:cNvPr id="855" name="Google Shape;855;p130"/>
          <p:cNvSpPr txBox="1"/>
          <p:nvPr/>
        </p:nvSpPr>
        <p:spPr>
          <a:xfrm>
            <a:off x="3203576" y="24777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856" name="Google Shape;856;p130"/>
          <p:cNvSpPr txBox="1"/>
          <p:nvPr/>
        </p:nvSpPr>
        <p:spPr>
          <a:xfrm>
            <a:off x="5127622" y="1726089"/>
            <a:ext cx="1138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57" name="Google Shape;857;p130"/>
          <p:cNvSpPr txBox="1"/>
          <p:nvPr/>
        </p:nvSpPr>
        <p:spPr>
          <a:xfrm>
            <a:off x="5133976" y="24777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858" name="Google Shape;858;p130"/>
          <p:cNvSpPr txBox="1"/>
          <p:nvPr/>
        </p:nvSpPr>
        <p:spPr>
          <a:xfrm>
            <a:off x="4768851" y="3185795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/>
          </a:p>
        </p:txBody>
      </p:sp>
      <p:sp>
        <p:nvSpPr>
          <p:cNvPr id="859" name="Google Shape;859;p130"/>
          <p:cNvSpPr txBox="1"/>
          <p:nvPr/>
        </p:nvSpPr>
        <p:spPr>
          <a:xfrm>
            <a:off x="5732464" y="3185795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860" name="Google Shape;860;p130"/>
          <p:cNvSpPr txBox="1"/>
          <p:nvPr/>
        </p:nvSpPr>
        <p:spPr>
          <a:xfrm>
            <a:off x="6032501" y="1726089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861" name="Google Shape;861;p130"/>
          <p:cNvSpPr txBox="1"/>
          <p:nvPr/>
        </p:nvSpPr>
        <p:spPr>
          <a:xfrm>
            <a:off x="4165601" y="24777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862" name="Google Shape;862;p130"/>
          <p:cNvSpPr txBox="1"/>
          <p:nvPr/>
        </p:nvSpPr>
        <p:spPr>
          <a:xfrm>
            <a:off x="3808414" y="3185795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863" name="Google Shape;863;p130"/>
          <p:cNvSpPr txBox="1"/>
          <p:nvPr/>
        </p:nvSpPr>
        <p:spPr>
          <a:xfrm>
            <a:off x="6010276" y="2463483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1" sz="728">
              <a:solidFill>
                <a:srgbClr val="02B1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30"/>
          <p:cNvSpPr txBox="1"/>
          <p:nvPr/>
        </p:nvSpPr>
        <p:spPr>
          <a:xfrm>
            <a:off x="3086101" y="3168333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865" name="Google Shape;865;p130"/>
          <p:cNvSpPr txBox="1"/>
          <p:nvPr/>
        </p:nvSpPr>
        <p:spPr>
          <a:xfrm>
            <a:off x="2773363" y="3689033"/>
            <a:ext cx="32765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structure of transthyretin</a:t>
            </a:r>
            <a:endParaRPr/>
          </a:p>
        </p:txBody>
      </p:sp>
      <p:sp>
        <p:nvSpPr>
          <p:cNvPr id="866" name="Google Shape;866;p130"/>
          <p:cNvSpPr txBox="1"/>
          <p:nvPr/>
        </p:nvSpPr>
        <p:spPr>
          <a:xfrm>
            <a:off x="6051551" y="3847783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b="1" sz="728">
              <a:solidFill>
                <a:srgbClr val="02B1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30"/>
          <p:cNvSpPr txBox="1"/>
          <p:nvPr/>
        </p:nvSpPr>
        <p:spPr>
          <a:xfrm>
            <a:off x="3573464" y="39509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/>
          </a:p>
        </p:txBody>
      </p:sp>
      <p:sp>
        <p:nvSpPr>
          <p:cNvPr id="868" name="Google Shape;868;p130"/>
          <p:cNvSpPr txBox="1"/>
          <p:nvPr/>
        </p:nvSpPr>
        <p:spPr>
          <a:xfrm>
            <a:off x="4538664" y="39509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endParaRPr/>
          </a:p>
        </p:txBody>
      </p:sp>
      <p:sp>
        <p:nvSpPr>
          <p:cNvPr id="869" name="Google Shape;869;p130"/>
          <p:cNvSpPr txBox="1"/>
          <p:nvPr/>
        </p:nvSpPr>
        <p:spPr>
          <a:xfrm>
            <a:off x="5499101" y="395097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870" name="Google Shape;870;p130"/>
          <p:cNvSpPr txBox="1"/>
          <p:nvPr/>
        </p:nvSpPr>
        <p:spPr>
          <a:xfrm>
            <a:off x="3021014" y="4409758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/>
          </a:p>
        </p:txBody>
      </p:sp>
      <p:sp>
        <p:nvSpPr>
          <p:cNvPr id="871" name="Google Shape;871;p130"/>
          <p:cNvSpPr txBox="1"/>
          <p:nvPr/>
        </p:nvSpPr>
        <p:spPr>
          <a:xfrm>
            <a:off x="3433764" y="461772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872" name="Google Shape;872;p130"/>
          <p:cNvSpPr txBox="1"/>
          <p:nvPr/>
        </p:nvSpPr>
        <p:spPr>
          <a:xfrm>
            <a:off x="4391026" y="461772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endParaRPr/>
          </a:p>
        </p:txBody>
      </p:sp>
      <p:sp>
        <p:nvSpPr>
          <p:cNvPr id="873" name="Google Shape;873;p130"/>
          <p:cNvSpPr txBox="1"/>
          <p:nvPr/>
        </p:nvSpPr>
        <p:spPr>
          <a:xfrm>
            <a:off x="5348289" y="4617720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874" name="Google Shape;874;p130"/>
          <p:cNvSpPr txBox="1"/>
          <p:nvPr/>
        </p:nvSpPr>
        <p:spPr>
          <a:xfrm>
            <a:off x="6049963" y="5052695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endParaRPr/>
          </a:p>
        </p:txBody>
      </p:sp>
      <p:sp>
        <p:nvSpPr>
          <p:cNvPr id="875" name="Google Shape;875;p130"/>
          <p:cNvSpPr txBox="1"/>
          <p:nvPr/>
        </p:nvSpPr>
        <p:spPr>
          <a:xfrm>
            <a:off x="2943228" y="5390833"/>
            <a:ext cx="3300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115</a:t>
            </a:r>
            <a:endParaRPr/>
          </a:p>
        </p:txBody>
      </p:sp>
      <p:sp>
        <p:nvSpPr>
          <p:cNvPr id="876" name="Google Shape;876;p130"/>
          <p:cNvSpPr txBox="1"/>
          <p:nvPr/>
        </p:nvSpPr>
        <p:spPr>
          <a:xfrm>
            <a:off x="3903665" y="5390833"/>
            <a:ext cx="3300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</p:txBody>
      </p:sp>
      <p:sp>
        <p:nvSpPr>
          <p:cNvPr id="877" name="Google Shape;877;p130"/>
          <p:cNvSpPr txBox="1"/>
          <p:nvPr/>
        </p:nvSpPr>
        <p:spPr>
          <a:xfrm>
            <a:off x="3943353" y="6096477"/>
            <a:ext cx="3414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endParaRPr/>
          </a:p>
        </p:txBody>
      </p:sp>
      <p:sp>
        <p:nvSpPr>
          <p:cNvPr id="878" name="Google Shape;878;p130"/>
          <p:cNvSpPr txBox="1"/>
          <p:nvPr/>
        </p:nvSpPr>
        <p:spPr>
          <a:xfrm>
            <a:off x="4865690" y="5390833"/>
            <a:ext cx="3414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105</a:t>
            </a:r>
            <a:endParaRPr/>
          </a:p>
        </p:txBody>
      </p:sp>
      <p:sp>
        <p:nvSpPr>
          <p:cNvPr id="879" name="Google Shape;879;p130"/>
          <p:cNvSpPr txBox="1"/>
          <p:nvPr/>
        </p:nvSpPr>
        <p:spPr>
          <a:xfrm>
            <a:off x="5827715" y="5390833"/>
            <a:ext cx="3414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880" name="Google Shape;880;p130"/>
          <p:cNvSpPr txBox="1"/>
          <p:nvPr/>
        </p:nvSpPr>
        <p:spPr>
          <a:xfrm>
            <a:off x="3046293" y="6096477"/>
            <a:ext cx="3414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2B1F4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881" name="Google Shape;881;p130"/>
          <p:cNvSpPr txBox="1"/>
          <p:nvPr/>
        </p:nvSpPr>
        <p:spPr>
          <a:xfrm>
            <a:off x="5148263" y="6295708"/>
            <a:ext cx="12984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Carboxyl end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131"/>
          <p:cNvPicPr preferRelativeResize="0"/>
          <p:nvPr/>
        </p:nvPicPr>
        <p:blipFill rotWithShape="1">
          <a:blip r:embed="rId3">
            <a:alphaModFix/>
          </a:blip>
          <a:srcRect b="4058" l="0" r="0" t="0"/>
          <a:stretch/>
        </p:blipFill>
        <p:spPr>
          <a:xfrm>
            <a:off x="298704" y="1627632"/>
            <a:ext cx="8546592" cy="3602736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3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5.18b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31"/>
          <p:cNvSpPr txBox="1"/>
          <p:nvPr/>
        </p:nvSpPr>
        <p:spPr>
          <a:xfrm>
            <a:off x="1337516" y="1630490"/>
            <a:ext cx="1312859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31"/>
          <p:cNvSpPr txBox="1"/>
          <p:nvPr/>
        </p:nvSpPr>
        <p:spPr>
          <a:xfrm>
            <a:off x="3423494" y="2670428"/>
            <a:ext cx="7325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helix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31"/>
          <p:cNvSpPr txBox="1"/>
          <p:nvPr/>
        </p:nvSpPr>
        <p:spPr>
          <a:xfrm>
            <a:off x="1689150" y="3165602"/>
            <a:ext cx="170559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</a:t>
            </a:r>
            <a:endParaRPr/>
          </a:p>
        </p:txBody>
      </p:sp>
      <p:sp>
        <p:nvSpPr>
          <p:cNvPr id="891" name="Google Shape;891;p131"/>
          <p:cNvSpPr txBox="1"/>
          <p:nvPr/>
        </p:nvSpPr>
        <p:spPr>
          <a:xfrm>
            <a:off x="2532100" y="3584701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strand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31"/>
          <p:cNvSpPr txBox="1"/>
          <p:nvPr/>
        </p:nvSpPr>
        <p:spPr>
          <a:xfrm>
            <a:off x="2546400" y="4073652"/>
            <a:ext cx="107721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31"/>
          <p:cNvSpPr txBox="1"/>
          <p:nvPr/>
        </p:nvSpPr>
        <p:spPr>
          <a:xfrm>
            <a:off x="4675855" y="1635252"/>
            <a:ext cx="113973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31"/>
          <p:cNvSpPr txBox="1"/>
          <p:nvPr/>
        </p:nvSpPr>
        <p:spPr>
          <a:xfrm>
            <a:off x="7408910" y="1632871"/>
            <a:ext cx="1367362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Quaternary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31"/>
          <p:cNvSpPr txBox="1"/>
          <p:nvPr/>
        </p:nvSpPr>
        <p:spPr>
          <a:xfrm>
            <a:off x="3925788" y="3386264"/>
            <a:ext cx="98745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pleated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sheet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31"/>
          <p:cNvSpPr txBox="1"/>
          <p:nvPr/>
        </p:nvSpPr>
        <p:spPr>
          <a:xfrm>
            <a:off x="4657775" y="4122864"/>
            <a:ext cx="14620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Transthyretin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31"/>
          <p:cNvSpPr txBox="1"/>
          <p:nvPr/>
        </p:nvSpPr>
        <p:spPr>
          <a:xfrm>
            <a:off x="6207175" y="2976689"/>
            <a:ext cx="12952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31"/>
          <p:cNvSpPr txBox="1"/>
          <p:nvPr/>
        </p:nvSpPr>
        <p:spPr>
          <a:xfrm>
            <a:off x="7361287" y="4122864"/>
            <a:ext cx="14620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Transthyretin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31"/>
          <p:cNvSpPr txBox="1"/>
          <p:nvPr/>
        </p:nvSpPr>
        <p:spPr>
          <a:xfrm>
            <a:off x="431851" y="4935792"/>
            <a:ext cx="165429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pleated sheet</a:t>
            </a:r>
            <a:endParaRPr/>
          </a:p>
        </p:txBody>
      </p:sp>
      <p:sp>
        <p:nvSpPr>
          <p:cNvPr id="900" name="Google Shape;900;p131"/>
          <p:cNvSpPr txBox="1"/>
          <p:nvPr/>
        </p:nvSpPr>
        <p:spPr>
          <a:xfrm>
            <a:off x="443756" y="2666016"/>
            <a:ext cx="7325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helix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31"/>
          <p:cNvSpPr/>
          <p:nvPr/>
        </p:nvSpPr>
        <p:spPr>
          <a:xfrm>
            <a:off x="2280741" y="3742913"/>
            <a:ext cx="236740" cy="38100"/>
          </a:xfrm>
          <a:custGeom>
            <a:rect b="b" l="l" r="r" t="t"/>
            <a:pathLst>
              <a:path extrusionOk="0" h="38100" w="236740">
                <a:moveTo>
                  <a:pt x="227215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31"/>
          <p:cNvSpPr/>
          <p:nvPr/>
        </p:nvSpPr>
        <p:spPr>
          <a:xfrm>
            <a:off x="2145511" y="4247019"/>
            <a:ext cx="371970" cy="237286"/>
          </a:xfrm>
          <a:custGeom>
            <a:rect b="b" l="l" r="r" t="t"/>
            <a:pathLst>
              <a:path extrusionOk="0" h="237286" w="371970">
                <a:moveTo>
                  <a:pt x="362445" y="9525"/>
                </a:moveTo>
                <a:lnTo>
                  <a:pt x="9525" y="22776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31"/>
          <p:cNvSpPr/>
          <p:nvPr/>
        </p:nvSpPr>
        <p:spPr>
          <a:xfrm>
            <a:off x="2628210" y="2937051"/>
            <a:ext cx="38100" cy="247726"/>
          </a:xfrm>
          <a:custGeom>
            <a:rect b="b" l="l" r="r" t="t"/>
            <a:pathLst>
              <a:path extrusionOk="0" h="247726" w="38100">
                <a:moveTo>
                  <a:pt x="9525" y="238200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31"/>
          <p:cNvSpPr/>
          <p:nvPr/>
        </p:nvSpPr>
        <p:spPr>
          <a:xfrm>
            <a:off x="7510592" y="3362606"/>
            <a:ext cx="195491" cy="36283"/>
          </a:xfrm>
          <a:custGeom>
            <a:rect b="b" l="l" r="r" t="t"/>
            <a:pathLst>
              <a:path extrusionOk="0" h="36283" w="195491">
                <a:moveTo>
                  <a:pt x="185965" y="26758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31"/>
          <p:cNvSpPr/>
          <p:nvPr/>
        </p:nvSpPr>
        <p:spPr>
          <a:xfrm>
            <a:off x="4159168" y="2807819"/>
            <a:ext cx="232397" cy="38100"/>
          </a:xfrm>
          <a:custGeom>
            <a:rect b="b" l="l" r="r" t="t"/>
            <a:pathLst>
              <a:path extrusionOk="0" h="38100" w="232397">
                <a:moveTo>
                  <a:pt x="9525" y="9525"/>
                </a:moveTo>
                <a:lnTo>
                  <a:pt x="222872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31"/>
          <p:cNvSpPr/>
          <p:nvPr/>
        </p:nvSpPr>
        <p:spPr>
          <a:xfrm>
            <a:off x="4948297" y="3447657"/>
            <a:ext cx="293039" cy="122758"/>
          </a:xfrm>
          <a:custGeom>
            <a:rect b="b" l="l" r="r" t="t"/>
            <a:pathLst>
              <a:path extrusionOk="0" h="122758" w="293039">
                <a:moveTo>
                  <a:pt x="9525" y="113233"/>
                </a:moveTo>
                <a:lnTo>
                  <a:pt x="283514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132"/>
          <p:cNvPicPr preferRelativeResize="0"/>
          <p:nvPr/>
        </p:nvPicPr>
        <p:blipFill rotWithShape="1">
          <a:blip r:embed="rId3">
            <a:alphaModFix/>
          </a:blip>
          <a:srcRect b="2910" l="0" r="0" t="0"/>
          <a:stretch/>
        </p:blipFill>
        <p:spPr>
          <a:xfrm>
            <a:off x="298704" y="886968"/>
            <a:ext cx="8546592" cy="5084064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5.18d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32"/>
          <p:cNvSpPr txBox="1"/>
          <p:nvPr/>
        </p:nvSpPr>
        <p:spPr>
          <a:xfrm>
            <a:off x="2669161" y="1887283"/>
            <a:ext cx="107721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bond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32"/>
          <p:cNvSpPr txBox="1"/>
          <p:nvPr/>
        </p:nvSpPr>
        <p:spPr>
          <a:xfrm>
            <a:off x="7176867" y="2272254"/>
            <a:ext cx="1678345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endParaRPr/>
          </a:p>
          <a:p>
            <a:pPr indent="0" lvl="0" marL="0" marR="0" rtl="0" algn="l">
              <a:lnSpc>
                <a:spcPct val="118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interactions and</a:t>
            </a:r>
            <a:endParaRPr/>
          </a:p>
          <a:p>
            <a:pPr indent="0" lvl="0" marL="0" marR="0" rtl="0" algn="l">
              <a:lnSpc>
                <a:spcPct val="118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van der Waals</a:t>
            </a:r>
            <a:endParaRPr/>
          </a:p>
          <a:p>
            <a:pPr indent="0" lvl="0" marL="0" marR="0" rtl="0" algn="l">
              <a:lnSpc>
                <a:spcPct val="118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interactions</a:t>
            </a:r>
            <a:endParaRPr b="1"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32"/>
          <p:cNvSpPr txBox="1"/>
          <p:nvPr/>
        </p:nvSpPr>
        <p:spPr>
          <a:xfrm>
            <a:off x="1853186" y="3592258"/>
            <a:ext cx="97462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Disulfide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bridge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2"/>
          <p:cNvSpPr txBox="1"/>
          <p:nvPr/>
        </p:nvSpPr>
        <p:spPr>
          <a:xfrm>
            <a:off x="343473" y="4652708"/>
            <a:ext cx="122148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91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/>
          </a:p>
          <a:p>
            <a:pPr indent="0" lvl="0" marL="0" marR="0" rtl="0" algn="l">
              <a:lnSpc>
                <a:spcPct val="1191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backbone</a:t>
            </a:r>
            <a:endParaRPr b="1" sz="16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2"/>
          <p:cNvSpPr txBox="1"/>
          <p:nvPr/>
        </p:nvSpPr>
        <p:spPr>
          <a:xfrm>
            <a:off x="7174486" y="3925634"/>
            <a:ext cx="110126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bond</a:t>
            </a:r>
            <a:endParaRPr/>
          </a:p>
        </p:txBody>
      </p:sp>
      <p:sp>
        <p:nvSpPr>
          <p:cNvPr id="918" name="Google Shape;918;p132"/>
          <p:cNvSpPr/>
          <p:nvPr/>
        </p:nvSpPr>
        <p:spPr>
          <a:xfrm>
            <a:off x="2089517" y="2004405"/>
            <a:ext cx="543941" cy="38100"/>
          </a:xfrm>
          <a:custGeom>
            <a:rect b="b" l="l" r="r" t="t"/>
            <a:pathLst>
              <a:path extrusionOk="0" h="38100" w="543941">
                <a:moveTo>
                  <a:pt x="534416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32"/>
          <p:cNvSpPr/>
          <p:nvPr/>
        </p:nvSpPr>
        <p:spPr>
          <a:xfrm>
            <a:off x="5271651" y="2396940"/>
            <a:ext cx="1864918" cy="38100"/>
          </a:xfrm>
          <a:custGeom>
            <a:rect b="b" l="l" r="r" t="t"/>
            <a:pathLst>
              <a:path extrusionOk="0" h="38100" w="1864918">
                <a:moveTo>
                  <a:pt x="1855393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32"/>
          <p:cNvSpPr/>
          <p:nvPr/>
        </p:nvSpPr>
        <p:spPr>
          <a:xfrm>
            <a:off x="6223605" y="4019990"/>
            <a:ext cx="912964" cy="38100"/>
          </a:xfrm>
          <a:custGeom>
            <a:rect b="b" l="l" r="r" t="t"/>
            <a:pathLst>
              <a:path extrusionOk="0" h="38100" w="912964">
                <a:moveTo>
                  <a:pt x="903439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32"/>
          <p:cNvSpPr/>
          <p:nvPr/>
        </p:nvSpPr>
        <p:spPr>
          <a:xfrm>
            <a:off x="2586901" y="3978443"/>
            <a:ext cx="714298" cy="38100"/>
          </a:xfrm>
          <a:custGeom>
            <a:rect b="b" l="l" r="r" t="t"/>
            <a:pathLst>
              <a:path extrusionOk="0" h="38100" w="714298">
                <a:moveTo>
                  <a:pt x="704773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32"/>
          <p:cNvSpPr/>
          <p:nvPr/>
        </p:nvSpPr>
        <p:spPr>
          <a:xfrm>
            <a:off x="1601705" y="4527767"/>
            <a:ext cx="590105" cy="278460"/>
          </a:xfrm>
          <a:custGeom>
            <a:rect b="b" l="l" r="r" t="t"/>
            <a:pathLst>
              <a:path extrusionOk="0" h="278460" w="590105">
                <a:moveTo>
                  <a:pt x="580580" y="9525"/>
                </a:moveTo>
                <a:lnTo>
                  <a:pt x="9525" y="26893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32"/>
          <p:cNvSpPr txBox="1"/>
          <p:nvPr/>
        </p:nvSpPr>
        <p:spPr>
          <a:xfrm>
            <a:off x="2089517" y="152400"/>
            <a:ext cx="53018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Tertiary stabilization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p133"/>
          <p:cNvPicPr preferRelativeResize="0"/>
          <p:nvPr/>
        </p:nvPicPr>
        <p:blipFill rotWithShape="1">
          <a:blip r:embed="rId3">
            <a:alphaModFix/>
          </a:blip>
          <a:srcRect b="2357" l="0" r="0" t="0"/>
          <a:stretch/>
        </p:blipFill>
        <p:spPr>
          <a:xfrm>
            <a:off x="1045464" y="274320"/>
            <a:ext cx="7053072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3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5.18f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33"/>
          <p:cNvSpPr txBox="1"/>
          <p:nvPr/>
        </p:nvSpPr>
        <p:spPr>
          <a:xfrm>
            <a:off x="2611562" y="2432942"/>
            <a:ext cx="62837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33"/>
          <p:cNvSpPr txBox="1"/>
          <p:nvPr/>
        </p:nvSpPr>
        <p:spPr>
          <a:xfrm>
            <a:off x="2624262" y="2745680"/>
            <a:ext cx="43601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endParaRPr/>
          </a:p>
        </p:txBody>
      </p:sp>
      <p:sp>
        <p:nvSpPr>
          <p:cNvPr id="932" name="Google Shape;932;p133"/>
          <p:cNvSpPr txBox="1"/>
          <p:nvPr/>
        </p:nvSpPr>
        <p:spPr>
          <a:xfrm>
            <a:off x="5517480" y="3107630"/>
            <a:ext cx="10130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33"/>
          <p:cNvSpPr txBox="1"/>
          <p:nvPr/>
        </p:nvSpPr>
        <p:spPr>
          <a:xfrm>
            <a:off x="1088355" y="3974405"/>
            <a:ext cx="10403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33"/>
          <p:cNvSpPr txBox="1"/>
          <p:nvPr/>
        </p:nvSpPr>
        <p:spPr>
          <a:xfrm>
            <a:off x="5543672" y="4966593"/>
            <a:ext cx="10195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33"/>
          <p:cNvSpPr txBox="1"/>
          <p:nvPr/>
        </p:nvSpPr>
        <p:spPr>
          <a:xfrm>
            <a:off x="1362993" y="5866705"/>
            <a:ext cx="10130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33"/>
          <p:cNvSpPr txBox="1"/>
          <p:nvPr/>
        </p:nvSpPr>
        <p:spPr>
          <a:xfrm>
            <a:off x="4300662" y="6161186"/>
            <a:ext cx="13336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Hemoglobin</a:t>
            </a:r>
            <a:endParaRPr/>
          </a:p>
        </p:txBody>
      </p:sp>
      <p:sp>
        <p:nvSpPr>
          <p:cNvPr id="937" name="Google Shape;937;p133"/>
          <p:cNvSpPr/>
          <p:nvPr/>
        </p:nvSpPr>
        <p:spPr>
          <a:xfrm>
            <a:off x="3247250" y="2590715"/>
            <a:ext cx="458457" cy="407758"/>
          </a:xfrm>
          <a:custGeom>
            <a:rect b="b" l="l" r="r" t="t"/>
            <a:pathLst>
              <a:path extrusionOk="0" h="407758" w="458457">
                <a:moveTo>
                  <a:pt x="448932" y="398233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33"/>
          <p:cNvSpPr/>
          <p:nvPr/>
        </p:nvSpPr>
        <p:spPr>
          <a:xfrm>
            <a:off x="3069803" y="2894898"/>
            <a:ext cx="830224" cy="458406"/>
          </a:xfrm>
          <a:custGeom>
            <a:rect b="b" l="l" r="r" t="t"/>
            <a:pathLst>
              <a:path extrusionOk="0" h="458406" w="830224">
                <a:moveTo>
                  <a:pt x="820699" y="448881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33"/>
          <p:cNvSpPr txBox="1"/>
          <p:nvPr/>
        </p:nvSpPr>
        <p:spPr>
          <a:xfrm>
            <a:off x="609600" y="533400"/>
            <a:ext cx="365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Quaternary interaction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8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877568" y="213360"/>
            <a:ext cx="538886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0"/>
          <p:cNvSpPr txBox="1"/>
          <p:nvPr/>
        </p:nvSpPr>
        <p:spPr>
          <a:xfrm>
            <a:off x="1908444" y="216791"/>
            <a:ext cx="534761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Dehydration reaction: synthesizing a polymer</a:t>
            </a:r>
            <a:endParaRPr/>
          </a:p>
        </p:txBody>
      </p:sp>
      <p:sp>
        <p:nvSpPr>
          <p:cNvPr id="245" name="Google Shape;245;p80"/>
          <p:cNvSpPr txBox="1"/>
          <p:nvPr/>
        </p:nvSpPr>
        <p:spPr>
          <a:xfrm>
            <a:off x="2870469" y="84067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6" name="Google Shape;246;p80"/>
          <p:cNvSpPr txBox="1"/>
          <p:nvPr/>
        </p:nvSpPr>
        <p:spPr>
          <a:xfrm>
            <a:off x="3634056" y="84067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7" name="Google Shape;247;p80"/>
          <p:cNvSpPr txBox="1"/>
          <p:nvPr/>
        </p:nvSpPr>
        <p:spPr>
          <a:xfrm>
            <a:off x="4389706" y="84067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8" name="Google Shape;248;p80"/>
          <p:cNvSpPr txBox="1"/>
          <p:nvPr/>
        </p:nvSpPr>
        <p:spPr>
          <a:xfrm>
            <a:off x="2922856" y="1258191"/>
            <a:ext cx="156453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 polymer</a:t>
            </a:r>
            <a:endParaRPr/>
          </a:p>
        </p:txBody>
      </p:sp>
      <p:sp>
        <p:nvSpPr>
          <p:cNvPr id="249" name="Google Shape;249;p80"/>
          <p:cNvSpPr txBox="1"/>
          <p:nvPr/>
        </p:nvSpPr>
        <p:spPr>
          <a:xfrm>
            <a:off x="2071956" y="1693166"/>
            <a:ext cx="338554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Dehydration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removes a water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molecule, forming a new bond.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0"/>
          <p:cNvSpPr txBox="1"/>
          <p:nvPr/>
        </p:nvSpPr>
        <p:spPr>
          <a:xfrm>
            <a:off x="3535631" y="2712341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1" name="Google Shape;251;p80"/>
          <p:cNvSpPr txBox="1"/>
          <p:nvPr/>
        </p:nvSpPr>
        <p:spPr>
          <a:xfrm>
            <a:off x="4307156" y="2712341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2" name="Google Shape;252;p80"/>
          <p:cNvSpPr txBox="1"/>
          <p:nvPr/>
        </p:nvSpPr>
        <p:spPr>
          <a:xfrm>
            <a:off x="5059631" y="2712341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3" name="Google Shape;253;p80"/>
          <p:cNvSpPr txBox="1"/>
          <p:nvPr/>
        </p:nvSpPr>
        <p:spPr>
          <a:xfrm>
            <a:off x="5829569" y="2712341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4" name="Google Shape;254;p80"/>
          <p:cNvSpPr txBox="1"/>
          <p:nvPr/>
        </p:nvSpPr>
        <p:spPr>
          <a:xfrm>
            <a:off x="6046684" y="1258191"/>
            <a:ext cx="10515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Unlinked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0"/>
          <p:cNvSpPr txBox="1"/>
          <p:nvPr/>
        </p:nvSpPr>
        <p:spPr>
          <a:xfrm>
            <a:off x="6345506" y="1945579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56" name="Google Shape;256;p80"/>
          <p:cNvSpPr txBox="1"/>
          <p:nvPr/>
        </p:nvSpPr>
        <p:spPr>
          <a:xfrm>
            <a:off x="3873769" y="3182241"/>
            <a:ext cx="17440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polymer</a:t>
            </a:r>
            <a:endParaRPr/>
          </a:p>
        </p:txBody>
      </p:sp>
      <p:sp>
        <p:nvSpPr>
          <p:cNvPr id="257" name="Google Shape;257;p80"/>
          <p:cNvSpPr txBox="1"/>
          <p:nvPr/>
        </p:nvSpPr>
        <p:spPr>
          <a:xfrm>
            <a:off x="1908444" y="3768029"/>
            <a:ext cx="446276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Hydrolysis: breaking down a polymer</a:t>
            </a:r>
            <a:endParaRPr/>
          </a:p>
        </p:txBody>
      </p:sp>
      <p:sp>
        <p:nvSpPr>
          <p:cNvPr id="258" name="Google Shape;258;p80"/>
          <p:cNvSpPr txBox="1"/>
          <p:nvPr/>
        </p:nvSpPr>
        <p:spPr>
          <a:xfrm>
            <a:off x="3535631" y="44157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9" name="Google Shape;259;p80"/>
          <p:cNvSpPr txBox="1"/>
          <p:nvPr/>
        </p:nvSpPr>
        <p:spPr>
          <a:xfrm>
            <a:off x="4307156" y="44157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0" name="Google Shape;260;p80"/>
          <p:cNvSpPr txBox="1"/>
          <p:nvPr/>
        </p:nvSpPr>
        <p:spPr>
          <a:xfrm>
            <a:off x="5059631" y="44157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1" name="Google Shape;261;p80"/>
          <p:cNvSpPr txBox="1"/>
          <p:nvPr/>
        </p:nvSpPr>
        <p:spPr>
          <a:xfrm>
            <a:off x="5829569" y="44157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2" name="Google Shape;262;p80"/>
          <p:cNvSpPr txBox="1"/>
          <p:nvPr/>
        </p:nvSpPr>
        <p:spPr>
          <a:xfrm>
            <a:off x="6437581" y="4980879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63" name="Google Shape;263;p80"/>
          <p:cNvSpPr txBox="1"/>
          <p:nvPr/>
        </p:nvSpPr>
        <p:spPr>
          <a:xfrm>
            <a:off x="2449781" y="5082479"/>
            <a:ext cx="297517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Hydrolysis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adds a water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molecule, breaking a bond.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0"/>
          <p:cNvSpPr txBox="1"/>
          <p:nvPr/>
        </p:nvSpPr>
        <p:spPr>
          <a:xfrm>
            <a:off x="2859356" y="62318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5" name="Google Shape;265;p80"/>
          <p:cNvSpPr txBox="1"/>
          <p:nvPr/>
        </p:nvSpPr>
        <p:spPr>
          <a:xfrm>
            <a:off x="3622944" y="62318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6" name="Google Shape;266;p80"/>
          <p:cNvSpPr txBox="1"/>
          <p:nvPr/>
        </p:nvSpPr>
        <p:spPr>
          <a:xfrm>
            <a:off x="4378594" y="623182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7" name="Google Shape;267;p80"/>
          <p:cNvSpPr txBox="1"/>
          <p:nvPr/>
        </p:nvSpPr>
        <p:spPr>
          <a:xfrm>
            <a:off x="7015431" y="6223891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3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structure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protein is its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sequence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amino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structure is like the order of letters in a long word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structure is determined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inherited genetic information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3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coils and folds of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secondary structure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bonds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repeating constituents of the polypeptide backbone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secondary structures are a coil called an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helix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folded structure called 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pleated sheet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Tertiary structure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overall shape of a polypeptide, results from interactions between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groups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rather than interactions between backbone constituents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interactions include hydrogen bonds,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bonds,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 interactions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van der Waals interactions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covalent bonds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disulfide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bridges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雙硫鍵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reinforce the protein’s structure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3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Quaternary structure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when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two or more polypeptide chains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one macromolecule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Collagen is a fibrous protein consisting of three polypeptides coiled like a rope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Hemoglobin is a globular protein consisting of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polypeptides: two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two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subunits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3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3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Sickle-Cell Disease: A Change in Primary Structure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3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slight change in primary structure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affect a protein’s structure and ability to function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Sickle-cell disease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鐮刀型紅血球疾病, an inherited blood disorder, results from a single amino acid substitution in the protein hemoglobin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abnormal hemoglobin molecules cause the red blood cells to aggregate into chains and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deform into a sickle shape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139"/>
          <p:cNvPicPr preferRelativeResize="0"/>
          <p:nvPr/>
        </p:nvPicPr>
        <p:blipFill rotWithShape="1">
          <a:blip r:embed="rId3">
            <a:alphaModFix/>
          </a:blip>
          <a:srcRect b="2896" l="0" r="0" t="0"/>
          <a:stretch/>
        </p:blipFill>
        <p:spPr>
          <a:xfrm>
            <a:off x="298704" y="874776"/>
            <a:ext cx="8546592" cy="5108448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3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39"/>
          <p:cNvSpPr txBox="1"/>
          <p:nvPr/>
        </p:nvSpPr>
        <p:spPr>
          <a:xfrm>
            <a:off x="850441" y="1053328"/>
            <a:ext cx="79669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39"/>
          <p:cNvSpPr txBox="1"/>
          <p:nvPr/>
        </p:nvSpPr>
        <p:spPr>
          <a:xfrm>
            <a:off x="996789" y="1701027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79" name="Google Shape;979;p139"/>
          <p:cNvSpPr txBox="1"/>
          <p:nvPr/>
        </p:nvSpPr>
        <p:spPr>
          <a:xfrm>
            <a:off x="996789" y="1939152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80" name="Google Shape;980;p139"/>
          <p:cNvSpPr txBox="1"/>
          <p:nvPr/>
        </p:nvSpPr>
        <p:spPr>
          <a:xfrm>
            <a:off x="996789" y="2177277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81" name="Google Shape;981;p139"/>
          <p:cNvSpPr txBox="1"/>
          <p:nvPr/>
        </p:nvSpPr>
        <p:spPr>
          <a:xfrm rot="-5400000">
            <a:off x="276513" y="2536186"/>
            <a:ext cx="61875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</p:txBody>
      </p:sp>
      <p:sp>
        <p:nvSpPr>
          <p:cNvPr id="982" name="Google Shape;982;p139"/>
          <p:cNvSpPr txBox="1"/>
          <p:nvPr/>
        </p:nvSpPr>
        <p:spPr>
          <a:xfrm>
            <a:off x="996789" y="2415402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83" name="Google Shape;983;p139"/>
          <p:cNvSpPr txBox="1"/>
          <p:nvPr/>
        </p:nvSpPr>
        <p:spPr>
          <a:xfrm>
            <a:off x="996789" y="2653527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84" name="Google Shape;984;p139"/>
          <p:cNvSpPr txBox="1"/>
          <p:nvPr/>
        </p:nvSpPr>
        <p:spPr>
          <a:xfrm>
            <a:off x="996789" y="2891652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85" name="Google Shape;985;p139"/>
          <p:cNvSpPr txBox="1"/>
          <p:nvPr/>
        </p:nvSpPr>
        <p:spPr>
          <a:xfrm>
            <a:off x="996789" y="3129777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86" name="Google Shape;986;p139"/>
          <p:cNvSpPr txBox="1"/>
          <p:nvPr/>
        </p:nvSpPr>
        <p:spPr>
          <a:xfrm>
            <a:off x="1904907" y="966412"/>
            <a:ext cx="111036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Tertiary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39"/>
          <p:cNvSpPr txBox="1"/>
          <p:nvPr/>
        </p:nvSpPr>
        <p:spPr>
          <a:xfrm>
            <a:off x="1733391" y="1612922"/>
            <a:ext cx="8127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39"/>
          <p:cNvSpPr txBox="1"/>
          <p:nvPr/>
        </p:nvSpPr>
        <p:spPr>
          <a:xfrm>
            <a:off x="3535338" y="1054122"/>
            <a:ext cx="95539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Quaternary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39"/>
          <p:cNvSpPr txBox="1"/>
          <p:nvPr/>
        </p:nvSpPr>
        <p:spPr>
          <a:xfrm>
            <a:off x="3455920" y="1638062"/>
            <a:ext cx="106279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hemoglobin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39"/>
          <p:cNvSpPr txBox="1"/>
          <p:nvPr/>
        </p:nvSpPr>
        <p:spPr>
          <a:xfrm>
            <a:off x="5562600" y="1143021"/>
            <a:ext cx="75341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</p:txBody>
      </p:sp>
      <p:sp>
        <p:nvSpPr>
          <p:cNvPr id="991" name="Google Shape;991;p139"/>
          <p:cNvSpPr txBox="1"/>
          <p:nvPr/>
        </p:nvSpPr>
        <p:spPr>
          <a:xfrm>
            <a:off x="4846337" y="1639121"/>
            <a:ext cx="217527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do not associate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one another; each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carries oxygen.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39"/>
          <p:cNvSpPr txBox="1"/>
          <p:nvPr/>
        </p:nvSpPr>
        <p:spPr>
          <a:xfrm>
            <a:off x="7334034" y="1053328"/>
            <a:ext cx="127278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Blood Cell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39"/>
          <p:cNvSpPr txBox="1"/>
          <p:nvPr/>
        </p:nvSpPr>
        <p:spPr>
          <a:xfrm>
            <a:off x="8077036" y="3202022"/>
            <a:ext cx="41357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994" name="Google Shape;994;p139"/>
          <p:cNvSpPr txBox="1"/>
          <p:nvPr/>
        </p:nvSpPr>
        <p:spPr>
          <a:xfrm>
            <a:off x="1733390" y="3743347"/>
            <a:ext cx="101951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Sickle-cell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39"/>
          <p:cNvSpPr txBox="1"/>
          <p:nvPr/>
        </p:nvSpPr>
        <p:spPr>
          <a:xfrm>
            <a:off x="3506159" y="3738585"/>
            <a:ext cx="101309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Sickle-cell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hemoglobin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39"/>
          <p:cNvSpPr txBox="1"/>
          <p:nvPr/>
        </p:nvSpPr>
        <p:spPr>
          <a:xfrm>
            <a:off x="4860765" y="3757635"/>
            <a:ext cx="2146421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aggregate into a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capacity to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 oxygen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reduced.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39"/>
          <p:cNvSpPr txBox="1"/>
          <p:nvPr/>
        </p:nvSpPr>
        <p:spPr>
          <a:xfrm>
            <a:off x="996789" y="3826690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98" name="Google Shape;998;p139"/>
          <p:cNvSpPr txBox="1"/>
          <p:nvPr/>
        </p:nvSpPr>
        <p:spPr>
          <a:xfrm>
            <a:off x="996789" y="4064815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99" name="Google Shape;999;p139"/>
          <p:cNvSpPr txBox="1"/>
          <p:nvPr/>
        </p:nvSpPr>
        <p:spPr>
          <a:xfrm rot="-5400000">
            <a:off x="148269" y="4669989"/>
            <a:ext cx="87524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Sickle-cell</a:t>
            </a:r>
            <a:endParaRPr/>
          </a:p>
        </p:txBody>
      </p:sp>
      <p:sp>
        <p:nvSpPr>
          <p:cNvPr id="1000" name="Google Shape;1000;p139"/>
          <p:cNvSpPr txBox="1"/>
          <p:nvPr/>
        </p:nvSpPr>
        <p:spPr>
          <a:xfrm>
            <a:off x="996789" y="4302940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01" name="Google Shape;1001;p139"/>
          <p:cNvSpPr txBox="1"/>
          <p:nvPr/>
        </p:nvSpPr>
        <p:spPr>
          <a:xfrm>
            <a:off x="996789" y="4541065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02" name="Google Shape;1002;p139"/>
          <p:cNvSpPr txBox="1"/>
          <p:nvPr/>
        </p:nvSpPr>
        <p:spPr>
          <a:xfrm>
            <a:off x="996789" y="4779190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03" name="Google Shape;1003;p139"/>
          <p:cNvSpPr txBox="1"/>
          <p:nvPr/>
        </p:nvSpPr>
        <p:spPr>
          <a:xfrm>
            <a:off x="996789" y="5017315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1182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04" name="Google Shape;1004;p139"/>
          <p:cNvSpPr txBox="1"/>
          <p:nvPr/>
        </p:nvSpPr>
        <p:spPr>
          <a:xfrm>
            <a:off x="996789" y="5255440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005" name="Google Shape;1005;p139"/>
          <p:cNvSpPr txBox="1"/>
          <p:nvPr/>
        </p:nvSpPr>
        <p:spPr>
          <a:xfrm>
            <a:off x="8084973" y="5334034"/>
            <a:ext cx="41357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006" name="Google Shape;1006;p139"/>
          <p:cNvSpPr txBox="1"/>
          <p:nvPr/>
        </p:nvSpPr>
        <p:spPr>
          <a:xfrm>
            <a:off x="3586797" y="4366957"/>
            <a:ext cx="9457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39"/>
          <p:cNvSpPr txBox="1"/>
          <p:nvPr/>
        </p:nvSpPr>
        <p:spPr>
          <a:xfrm>
            <a:off x="3449568" y="5543296"/>
            <a:ext cx="9457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39"/>
          <p:cNvSpPr txBox="1"/>
          <p:nvPr/>
        </p:nvSpPr>
        <p:spPr>
          <a:xfrm>
            <a:off x="4301140" y="5472576"/>
            <a:ext cx="1009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39"/>
          <p:cNvSpPr txBox="1"/>
          <p:nvPr/>
        </p:nvSpPr>
        <p:spPr>
          <a:xfrm>
            <a:off x="4604262" y="4758797"/>
            <a:ext cx="1009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39"/>
          <p:cNvSpPr txBox="1"/>
          <p:nvPr/>
        </p:nvSpPr>
        <p:spPr>
          <a:xfrm>
            <a:off x="3577668" y="2121437"/>
            <a:ext cx="9457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39"/>
          <p:cNvSpPr txBox="1"/>
          <p:nvPr/>
        </p:nvSpPr>
        <p:spPr>
          <a:xfrm>
            <a:off x="3442820" y="3262061"/>
            <a:ext cx="9457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39"/>
          <p:cNvSpPr txBox="1"/>
          <p:nvPr/>
        </p:nvSpPr>
        <p:spPr>
          <a:xfrm>
            <a:off x="4249153" y="3265152"/>
            <a:ext cx="1009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39"/>
          <p:cNvSpPr txBox="1"/>
          <p:nvPr/>
        </p:nvSpPr>
        <p:spPr>
          <a:xfrm>
            <a:off x="4609368" y="2433475"/>
            <a:ext cx="1009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4" name="Google Shape;1014;p139"/>
          <p:cNvGrpSpPr/>
          <p:nvPr/>
        </p:nvGrpSpPr>
        <p:grpSpPr>
          <a:xfrm>
            <a:off x="7936469" y="3127375"/>
            <a:ext cx="704088" cy="100584"/>
            <a:chOff x="540265" y="3841264"/>
            <a:chExt cx="708395" cy="142824"/>
          </a:xfrm>
        </p:grpSpPr>
        <p:sp>
          <p:nvSpPr>
            <p:cNvPr id="1015" name="Google Shape;1015;p139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39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39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39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39"/>
          <p:cNvGrpSpPr/>
          <p:nvPr/>
        </p:nvGrpSpPr>
        <p:grpSpPr>
          <a:xfrm>
            <a:off x="7943612" y="5260181"/>
            <a:ext cx="704088" cy="100584"/>
            <a:chOff x="540265" y="3841264"/>
            <a:chExt cx="708395" cy="142824"/>
          </a:xfrm>
        </p:grpSpPr>
        <p:sp>
          <p:nvSpPr>
            <p:cNvPr id="1020" name="Google Shape;1020;p139"/>
            <p:cNvSpPr/>
            <p:nvPr/>
          </p:nvSpPr>
          <p:spPr>
            <a:xfrm>
              <a:off x="540265" y="3906350"/>
              <a:ext cx="353999" cy="23240"/>
            </a:xfrm>
            <a:custGeom>
              <a:rect b="b" l="l" r="r" t="t"/>
              <a:pathLst>
                <a:path extrusionOk="0" h="23240" w="353999">
                  <a:moveTo>
                    <a:pt x="34764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39"/>
            <p:cNvSpPr/>
            <p:nvPr/>
          </p:nvSpPr>
          <p:spPr>
            <a:xfrm>
              <a:off x="540268" y="3906350"/>
              <a:ext cx="697852" cy="23240"/>
            </a:xfrm>
            <a:custGeom>
              <a:rect b="b" l="l" r="r" t="t"/>
              <a:pathLst>
                <a:path extrusionOk="0" h="23240" w="697852">
                  <a:moveTo>
                    <a:pt x="69150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9"/>
            <p:cNvSpPr/>
            <p:nvPr/>
          </p:nvSpPr>
          <p:spPr>
            <a:xfrm>
              <a:off x="540265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39"/>
            <p:cNvSpPr/>
            <p:nvPr/>
          </p:nvSpPr>
          <p:spPr>
            <a:xfrm>
              <a:off x="1225420" y="3841264"/>
              <a:ext cx="23240" cy="142824"/>
            </a:xfrm>
            <a:custGeom>
              <a:rect b="b" l="l" r="r" t="t"/>
              <a:pathLst>
                <a:path extrusionOk="0" h="142824" w="23240">
                  <a:moveTo>
                    <a:pt x="6350" y="13647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p139"/>
          <p:cNvSpPr txBox="1"/>
          <p:nvPr/>
        </p:nvSpPr>
        <p:spPr>
          <a:xfrm>
            <a:off x="627526" y="57139"/>
            <a:ext cx="78889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single amino acid substitution in a protein causes sickle-cell disease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Determines Protein Structure?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primary structure,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physical and chemical conditions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affect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Alterations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pH, salt concentration, temperature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other environmental factors can cause a protein to unravel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loss of a protein’s native structure is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denaturation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變性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denatured protein is biologically inactive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141"/>
          <p:cNvPicPr preferRelativeResize="0"/>
          <p:nvPr/>
        </p:nvPicPr>
        <p:blipFill rotWithShape="1">
          <a:blip r:embed="rId3">
            <a:alphaModFix/>
          </a:blip>
          <a:srcRect b="3840" l="0" r="0" t="0"/>
          <a:stretch/>
        </p:blipFill>
        <p:spPr>
          <a:xfrm>
            <a:off x="298704" y="1520952"/>
            <a:ext cx="8546592" cy="381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14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41"/>
          <p:cNvSpPr txBox="1"/>
          <p:nvPr/>
        </p:nvSpPr>
        <p:spPr>
          <a:xfrm>
            <a:off x="1273175" y="4772025"/>
            <a:ext cx="2002151" cy="338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 protein</a:t>
            </a:r>
            <a:endParaRPr b="1" sz="213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41"/>
          <p:cNvSpPr txBox="1"/>
          <p:nvPr/>
        </p:nvSpPr>
        <p:spPr>
          <a:xfrm>
            <a:off x="5564188" y="4765675"/>
            <a:ext cx="2425344" cy="338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Denatured protein</a:t>
            </a:r>
            <a:endParaRPr/>
          </a:p>
        </p:txBody>
      </p:sp>
      <p:pic>
        <p:nvPicPr>
          <p:cNvPr descr="\\192.168.4.30\user\Manju\Leader\Untitled-1.png" id="1040" name="Google Shape;1040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5072" y="1900479"/>
            <a:ext cx="1835150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4.30\user\Manju\Leader\Untitled-2.png" id="1041" name="Google Shape;1041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7399" y="4368957"/>
            <a:ext cx="1670050" cy="554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41"/>
          <p:cNvSpPr txBox="1"/>
          <p:nvPr/>
        </p:nvSpPr>
        <p:spPr>
          <a:xfrm>
            <a:off x="298704" y="990600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Denaturation and renaturation of a protein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4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Folding in the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4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hard to predict a protein’s structure from its primary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proteins probably go through several stages on their way to a stable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Diseases such as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Alzheimer’s, Parkinson’s, and mad cow disease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associated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misfolded proteins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4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use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X-ray crystallography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X射線晶體to determine a protein’s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method is nuclear magnetic resonance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NMR)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spectroscopy, which does not require protein crystallization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Bioinformatics is another approach to prediction of protein structure from amino acid sequences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Diversity of Polymers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has thousands of different macromolecules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Macromolecules vary among cells of an organism, vary more within a species, and vary even more between species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huge variety of polymers can be built from a small set of monomers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14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42288" y="213360"/>
            <a:ext cx="60594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1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44"/>
          <p:cNvSpPr txBox="1"/>
          <p:nvPr/>
        </p:nvSpPr>
        <p:spPr>
          <a:xfrm>
            <a:off x="1582913" y="217702"/>
            <a:ext cx="11370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15D3D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  <a:endParaRPr/>
          </a:p>
        </p:txBody>
      </p:sp>
      <p:sp>
        <p:nvSpPr>
          <p:cNvPr id="1063" name="Google Shape;1063;p144"/>
          <p:cNvSpPr txBox="1"/>
          <p:nvPr/>
        </p:nvSpPr>
        <p:spPr>
          <a:xfrm>
            <a:off x="3372820" y="651884"/>
            <a:ext cx="107721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Diffracted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44"/>
          <p:cNvSpPr txBox="1"/>
          <p:nvPr/>
        </p:nvSpPr>
        <p:spPr>
          <a:xfrm>
            <a:off x="1580532" y="1070984"/>
            <a:ext cx="75661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144"/>
          <p:cNvSpPr txBox="1"/>
          <p:nvPr/>
        </p:nvSpPr>
        <p:spPr>
          <a:xfrm>
            <a:off x="2306020" y="1650422"/>
            <a:ext cx="60272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44"/>
          <p:cNvSpPr txBox="1"/>
          <p:nvPr/>
        </p:nvSpPr>
        <p:spPr>
          <a:xfrm>
            <a:off x="2988645" y="2475922"/>
            <a:ext cx="78226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endParaRPr/>
          </a:p>
        </p:txBody>
      </p:sp>
      <p:sp>
        <p:nvSpPr>
          <p:cNvPr id="1067" name="Google Shape;1067;p144"/>
          <p:cNvSpPr txBox="1"/>
          <p:nvPr/>
        </p:nvSpPr>
        <p:spPr>
          <a:xfrm>
            <a:off x="1580532" y="3266497"/>
            <a:ext cx="8335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15D3D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068" name="Google Shape;1068;p144"/>
          <p:cNvSpPr txBox="1"/>
          <p:nvPr/>
        </p:nvSpPr>
        <p:spPr>
          <a:xfrm>
            <a:off x="4384653" y="2475922"/>
            <a:ext cx="91050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44"/>
          <p:cNvSpPr txBox="1"/>
          <p:nvPr/>
        </p:nvSpPr>
        <p:spPr>
          <a:xfrm>
            <a:off x="5517730" y="2463222"/>
            <a:ext cx="238526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X-ray diffraction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繞射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pattern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44"/>
          <p:cNvSpPr/>
          <p:nvPr/>
        </p:nvSpPr>
        <p:spPr>
          <a:xfrm>
            <a:off x="3374951" y="2140013"/>
            <a:ext cx="38100" cy="333502"/>
          </a:xfrm>
          <a:custGeom>
            <a:rect b="b" l="l" r="r" t="t"/>
            <a:pathLst>
              <a:path extrusionOk="0" h="333502" w="38100">
                <a:moveTo>
                  <a:pt x="9525" y="9525"/>
                </a:moveTo>
                <a:lnTo>
                  <a:pt x="9525" y="32397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4"/>
          <p:cNvSpPr/>
          <p:nvPr/>
        </p:nvSpPr>
        <p:spPr>
          <a:xfrm>
            <a:off x="1840817" y="1557698"/>
            <a:ext cx="38100" cy="660450"/>
          </a:xfrm>
          <a:custGeom>
            <a:rect b="b" l="l" r="r" t="t"/>
            <a:pathLst>
              <a:path extrusionOk="0" h="660450" w="38100">
                <a:moveTo>
                  <a:pt x="9525" y="6509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44"/>
          <p:cNvSpPr/>
          <p:nvPr/>
        </p:nvSpPr>
        <p:spPr>
          <a:xfrm>
            <a:off x="3577951" y="1138654"/>
            <a:ext cx="38100" cy="699884"/>
          </a:xfrm>
          <a:custGeom>
            <a:rect b="b" l="l" r="r" t="t"/>
            <a:pathLst>
              <a:path extrusionOk="0" h="699884" w="38100">
                <a:moveTo>
                  <a:pt x="9525" y="690359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44"/>
          <p:cNvSpPr/>
          <p:nvPr/>
        </p:nvSpPr>
        <p:spPr>
          <a:xfrm>
            <a:off x="4823271" y="2025814"/>
            <a:ext cx="38100" cy="448157"/>
          </a:xfrm>
          <a:custGeom>
            <a:rect b="b" l="l" r="r" t="t"/>
            <a:pathLst>
              <a:path extrusionOk="0" h="448157" w="38100">
                <a:moveTo>
                  <a:pt x="9525" y="9525"/>
                </a:moveTo>
                <a:lnTo>
                  <a:pt x="9525" y="43863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144"/>
          <p:cNvSpPr txBox="1"/>
          <p:nvPr/>
        </p:nvSpPr>
        <p:spPr>
          <a:xfrm>
            <a:off x="2988645" y="0"/>
            <a:ext cx="51647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X-ray crystallography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200"/>
            <a:ext cx="7554686" cy="641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52400"/>
            <a:ext cx="7848600" cy="504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46"/>
          <p:cNvSpPr txBox="1"/>
          <p:nvPr/>
        </p:nvSpPr>
        <p:spPr>
          <a:xfrm>
            <a:off x="152400" y="5340509"/>
            <a:ext cx="8763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microscope’s resolution has radically improved in the last few years, from mostly showing shapeless blobs to now being able to visualize proteins at atomic resolution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5.5: Nucleic acids store, transmit, and help express hereditary information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amino acid sequence of a polypeptide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a unit of inheritance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consist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DNA,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核酸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monomers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nucleotides核苷酸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4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Roles of Nucleic Acids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nucleic acids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Deoxyribonucleic acid (DNA)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Ribonucleic acid (RNA)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provides directions for its own replication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directs synthesis of messenger RNA (mRNA) and, through mRNA, controls protein 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is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 expression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14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624584" y="213360"/>
            <a:ext cx="589483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1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5.22_3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49"/>
          <p:cNvSpPr txBox="1"/>
          <p:nvPr/>
        </p:nvSpPr>
        <p:spPr>
          <a:xfrm>
            <a:off x="4422995" y="351728"/>
            <a:ext cx="50013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1107" name="Google Shape;1107;p149"/>
          <p:cNvSpPr txBox="1"/>
          <p:nvPr/>
        </p:nvSpPr>
        <p:spPr>
          <a:xfrm>
            <a:off x="2075977" y="1323280"/>
            <a:ext cx="13721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Synthesis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9"/>
          <p:cNvSpPr txBox="1"/>
          <p:nvPr/>
        </p:nvSpPr>
        <p:spPr>
          <a:xfrm>
            <a:off x="4413470" y="1761428"/>
            <a:ext cx="7053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109" name="Google Shape;1109;p149"/>
          <p:cNvSpPr txBox="1"/>
          <p:nvPr/>
        </p:nvSpPr>
        <p:spPr>
          <a:xfrm>
            <a:off x="2194145" y="2782190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110" name="Google Shape;1110;p149"/>
          <p:cNvSpPr txBox="1"/>
          <p:nvPr/>
        </p:nvSpPr>
        <p:spPr>
          <a:xfrm>
            <a:off x="5824757" y="3064765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1111" name="Google Shape;1111;p149"/>
          <p:cNvSpPr txBox="1"/>
          <p:nvPr/>
        </p:nvSpPr>
        <p:spPr>
          <a:xfrm>
            <a:off x="2078728" y="3860353"/>
            <a:ext cx="142346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 into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49"/>
          <p:cNvSpPr txBox="1"/>
          <p:nvPr/>
        </p:nvSpPr>
        <p:spPr>
          <a:xfrm>
            <a:off x="4957982" y="3679128"/>
            <a:ext cx="7053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113" name="Google Shape;1113;p149"/>
          <p:cNvSpPr txBox="1"/>
          <p:nvPr/>
        </p:nvSpPr>
        <p:spPr>
          <a:xfrm>
            <a:off x="5578695" y="4271265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endParaRPr/>
          </a:p>
        </p:txBody>
      </p:sp>
      <p:sp>
        <p:nvSpPr>
          <p:cNvPr id="1114" name="Google Shape;1114;p149"/>
          <p:cNvSpPr txBox="1"/>
          <p:nvPr/>
        </p:nvSpPr>
        <p:spPr>
          <a:xfrm>
            <a:off x="2078184" y="5242814"/>
            <a:ext cx="13721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Synthesis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49"/>
          <p:cNvSpPr txBox="1"/>
          <p:nvPr/>
        </p:nvSpPr>
        <p:spPr>
          <a:xfrm>
            <a:off x="2194145" y="6279453"/>
            <a:ext cx="13080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/>
          </a:p>
        </p:txBody>
      </p:sp>
      <p:sp>
        <p:nvSpPr>
          <p:cNvPr id="1116" name="Google Shape;1116;p149"/>
          <p:cNvSpPr txBox="1"/>
          <p:nvPr/>
        </p:nvSpPr>
        <p:spPr>
          <a:xfrm>
            <a:off x="5797770" y="6096890"/>
            <a:ext cx="71814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49"/>
          <p:cNvSpPr/>
          <p:nvPr/>
        </p:nvSpPr>
        <p:spPr>
          <a:xfrm>
            <a:off x="4601114" y="3831413"/>
            <a:ext cx="335305" cy="229311"/>
          </a:xfrm>
          <a:custGeom>
            <a:rect b="b" l="l" r="r" t="t"/>
            <a:pathLst>
              <a:path extrusionOk="0" h="229311" w="335305">
                <a:moveTo>
                  <a:pt x="9525" y="219786"/>
                </a:moveTo>
                <a:lnTo>
                  <a:pt x="325780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49"/>
          <p:cNvSpPr/>
          <p:nvPr/>
        </p:nvSpPr>
        <p:spPr>
          <a:xfrm>
            <a:off x="5210503" y="4395138"/>
            <a:ext cx="357289" cy="244551"/>
          </a:xfrm>
          <a:custGeom>
            <a:rect b="b" l="l" r="r" t="t"/>
            <a:pathLst>
              <a:path extrusionOk="0" h="244551" w="357289">
                <a:moveTo>
                  <a:pt x="9525" y="235026"/>
                </a:moveTo>
                <a:lnTo>
                  <a:pt x="347764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49"/>
          <p:cNvSpPr/>
          <p:nvPr/>
        </p:nvSpPr>
        <p:spPr>
          <a:xfrm>
            <a:off x="3947188" y="473293"/>
            <a:ext cx="458762" cy="526402"/>
          </a:xfrm>
          <a:custGeom>
            <a:rect b="b" l="l" r="r" t="t"/>
            <a:pathLst>
              <a:path extrusionOk="0" h="526402" w="458762">
                <a:moveTo>
                  <a:pt x="9525" y="516877"/>
                </a:moveTo>
                <a:lnTo>
                  <a:pt x="44923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49"/>
          <p:cNvSpPr/>
          <p:nvPr/>
        </p:nvSpPr>
        <p:spPr>
          <a:xfrm>
            <a:off x="4319258" y="1995350"/>
            <a:ext cx="135534" cy="199440"/>
          </a:xfrm>
          <a:custGeom>
            <a:rect b="b" l="l" r="r" t="t"/>
            <a:pathLst>
              <a:path extrusionOk="0" h="199440" w="135534">
                <a:moveTo>
                  <a:pt x="9525" y="189915"/>
                </a:moveTo>
                <a:lnTo>
                  <a:pt x="12600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49"/>
          <p:cNvSpPr/>
          <p:nvPr/>
        </p:nvSpPr>
        <p:spPr>
          <a:xfrm>
            <a:off x="3513689" y="6137807"/>
            <a:ext cx="363181" cy="288886"/>
          </a:xfrm>
          <a:custGeom>
            <a:rect b="b" l="l" r="r" t="t"/>
            <a:pathLst>
              <a:path extrusionOk="0" h="288886" w="363181">
                <a:moveTo>
                  <a:pt x="9525" y="279362"/>
                </a:moveTo>
                <a:lnTo>
                  <a:pt x="353656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49"/>
          <p:cNvSpPr/>
          <p:nvPr/>
        </p:nvSpPr>
        <p:spPr>
          <a:xfrm>
            <a:off x="5332071" y="5986519"/>
            <a:ext cx="441845" cy="244551"/>
          </a:xfrm>
          <a:custGeom>
            <a:rect b="b" l="l" r="r" t="t"/>
            <a:pathLst>
              <a:path extrusionOk="0" h="244551" w="441845">
                <a:moveTo>
                  <a:pt x="9525" y="167373"/>
                </a:moveTo>
                <a:lnTo>
                  <a:pt x="432320" y="235025"/>
                </a:lnTo>
                <a:lnTo>
                  <a:pt x="209651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3" name="Google Shape;1123;p149"/>
          <p:cNvGrpSpPr/>
          <p:nvPr/>
        </p:nvGrpSpPr>
        <p:grpSpPr>
          <a:xfrm>
            <a:off x="1754187" y="3844854"/>
            <a:ext cx="246888" cy="256480"/>
            <a:chOff x="1747837" y="3838504"/>
            <a:chExt cx="246888" cy="256480"/>
          </a:xfrm>
        </p:grpSpPr>
        <p:sp>
          <p:nvSpPr>
            <p:cNvPr id="1124" name="Google Shape;1124;p149"/>
            <p:cNvSpPr/>
            <p:nvPr/>
          </p:nvSpPr>
          <p:spPr>
            <a:xfrm>
              <a:off x="1747837" y="3843300"/>
              <a:ext cx="246888" cy="246888"/>
            </a:xfrm>
            <a:prstGeom prst="ellipse">
              <a:avLst/>
            </a:prstGeom>
            <a:solidFill>
              <a:srgbClr val="1091D3"/>
            </a:solidFill>
            <a:ln cap="flat" cmpd="sng" w="25400">
              <a:solidFill>
                <a:srgbClr val="1091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49"/>
            <p:cNvSpPr txBox="1"/>
            <p:nvPr/>
          </p:nvSpPr>
          <p:spPr>
            <a:xfrm>
              <a:off x="1807161" y="383850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149"/>
          <p:cNvGrpSpPr/>
          <p:nvPr/>
        </p:nvGrpSpPr>
        <p:grpSpPr>
          <a:xfrm>
            <a:off x="1747837" y="5232400"/>
            <a:ext cx="246888" cy="256480"/>
            <a:chOff x="1747837" y="3838504"/>
            <a:chExt cx="246888" cy="256480"/>
          </a:xfrm>
        </p:grpSpPr>
        <p:sp>
          <p:nvSpPr>
            <p:cNvPr id="1127" name="Google Shape;1127;p149"/>
            <p:cNvSpPr/>
            <p:nvPr/>
          </p:nvSpPr>
          <p:spPr>
            <a:xfrm>
              <a:off x="1747837" y="3843300"/>
              <a:ext cx="246888" cy="246888"/>
            </a:xfrm>
            <a:prstGeom prst="ellipse">
              <a:avLst/>
            </a:prstGeom>
            <a:solidFill>
              <a:srgbClr val="1091D3"/>
            </a:solidFill>
            <a:ln cap="flat" cmpd="sng" w="25400">
              <a:solidFill>
                <a:srgbClr val="1091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49"/>
            <p:cNvSpPr txBox="1"/>
            <p:nvPr/>
          </p:nvSpPr>
          <p:spPr>
            <a:xfrm>
              <a:off x="1807161" y="383850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149"/>
          <p:cNvGrpSpPr/>
          <p:nvPr/>
        </p:nvGrpSpPr>
        <p:grpSpPr>
          <a:xfrm>
            <a:off x="1743452" y="1300155"/>
            <a:ext cx="246888" cy="256480"/>
            <a:chOff x="1747837" y="3838504"/>
            <a:chExt cx="246888" cy="256480"/>
          </a:xfrm>
        </p:grpSpPr>
        <p:sp>
          <p:nvSpPr>
            <p:cNvPr id="1130" name="Google Shape;1130;p149"/>
            <p:cNvSpPr/>
            <p:nvPr/>
          </p:nvSpPr>
          <p:spPr>
            <a:xfrm>
              <a:off x="1747837" y="3843300"/>
              <a:ext cx="246888" cy="246888"/>
            </a:xfrm>
            <a:prstGeom prst="ellipse">
              <a:avLst/>
            </a:prstGeom>
            <a:solidFill>
              <a:srgbClr val="1091D3"/>
            </a:solidFill>
            <a:ln cap="flat" cmpd="sng" w="25400">
              <a:solidFill>
                <a:srgbClr val="1091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49"/>
            <p:cNvSpPr txBox="1"/>
            <p:nvPr/>
          </p:nvSpPr>
          <p:spPr>
            <a:xfrm>
              <a:off x="1807161" y="383850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gene along a DNA molecule directs synthesis of a messenger RNA (mRNA)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mRNA molecule interacts with the cell’s protein-synthesizing machinery to direct production of a polypeptide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 of genetic information can be summarized as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 → RNA → protein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5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Components of Nucleic Acids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5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acids are polymers called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polynucleotides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聚核苷酸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polynucleotide is made of monomers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nucleotides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nucleo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 consists of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nitrogenous base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pentose sugar五碳糖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one or more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phosphate groups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portion of a nucleotide without the phosphate group is called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ide核苷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5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Nucleoside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nitrogenous base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sugar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families of nitrogenous bases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Pyrimidines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嘧啶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(cytosine, thymine, and uracil)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single six-membered ring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Purines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嘌呤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(adenine and guanine) have a six-membered ring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fused to a five-membered ring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DNA, the sugar 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deoxyribose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in RNA, the sugar 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Nucleotide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nucleoside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phosphate group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53"/>
          <p:cNvPicPr preferRelativeResize="0"/>
          <p:nvPr/>
        </p:nvPicPr>
        <p:blipFill rotWithShape="1">
          <a:blip r:embed="rId3">
            <a:alphaModFix/>
          </a:blip>
          <a:srcRect b="2451" l="0" r="0" t="0"/>
          <a:stretch/>
        </p:blipFill>
        <p:spPr>
          <a:xfrm>
            <a:off x="298704" y="396240"/>
            <a:ext cx="8546592" cy="60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5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53"/>
          <p:cNvSpPr txBox="1"/>
          <p:nvPr/>
        </p:nvSpPr>
        <p:spPr>
          <a:xfrm>
            <a:off x="6088398" y="467638"/>
            <a:ext cx="200696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NITROGENOUS BASES</a:t>
            </a:r>
            <a:endParaRPr/>
          </a:p>
        </p:txBody>
      </p:sp>
      <p:sp>
        <p:nvSpPr>
          <p:cNvPr id="1158" name="Google Shape;1158;p153"/>
          <p:cNvSpPr txBox="1"/>
          <p:nvPr/>
        </p:nvSpPr>
        <p:spPr>
          <a:xfrm>
            <a:off x="6577348" y="675600"/>
            <a:ext cx="101630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Pyrimidines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53"/>
          <p:cNvSpPr txBox="1"/>
          <p:nvPr/>
        </p:nvSpPr>
        <p:spPr>
          <a:xfrm>
            <a:off x="416261" y="1853525"/>
            <a:ext cx="5177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end</a:t>
            </a:r>
            <a:endParaRPr/>
          </a:p>
        </p:txBody>
      </p:sp>
      <p:sp>
        <p:nvSpPr>
          <p:cNvPr id="1160" name="Google Shape;1160;p153"/>
          <p:cNvSpPr txBox="1"/>
          <p:nvPr/>
        </p:nvSpPr>
        <p:spPr>
          <a:xfrm>
            <a:off x="482936" y="2310725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53"/>
          <p:cNvSpPr txBox="1"/>
          <p:nvPr/>
        </p:nvSpPr>
        <p:spPr>
          <a:xfrm>
            <a:off x="424198" y="2680613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53"/>
          <p:cNvSpPr txBox="1"/>
          <p:nvPr/>
        </p:nvSpPr>
        <p:spPr>
          <a:xfrm>
            <a:off x="1189373" y="1709063"/>
            <a:ext cx="235320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Sugar-phosphate backbone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 blue background)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53"/>
          <p:cNvSpPr txBox="1"/>
          <p:nvPr/>
        </p:nvSpPr>
        <p:spPr>
          <a:xfrm>
            <a:off x="5427998" y="1975763"/>
            <a:ext cx="10531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Cytosine (C)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53"/>
          <p:cNvSpPr txBox="1"/>
          <p:nvPr/>
        </p:nvSpPr>
        <p:spPr>
          <a:xfrm>
            <a:off x="6546395" y="1985388"/>
            <a:ext cx="90505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Thymine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173B9"/>
                </a:solidFill>
                <a:latin typeface="Arial"/>
                <a:ea typeface="Arial"/>
                <a:cs typeface="Arial"/>
                <a:sym typeface="Arial"/>
              </a:rPr>
              <a:t>(T, in DNA)</a:t>
            </a:r>
            <a:endParaRPr/>
          </a:p>
        </p:txBody>
      </p:sp>
      <p:sp>
        <p:nvSpPr>
          <p:cNvPr id="1165" name="Google Shape;1165;p153"/>
          <p:cNvSpPr txBox="1"/>
          <p:nvPr/>
        </p:nvSpPr>
        <p:spPr>
          <a:xfrm>
            <a:off x="6747211" y="2540913"/>
            <a:ext cx="6572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Purines</a:t>
            </a:r>
            <a:endParaRPr/>
          </a:p>
        </p:txBody>
      </p:sp>
      <p:sp>
        <p:nvSpPr>
          <p:cNvPr id="1166" name="Google Shape;1166;p153"/>
          <p:cNvSpPr txBox="1"/>
          <p:nvPr/>
        </p:nvSpPr>
        <p:spPr>
          <a:xfrm>
            <a:off x="3759536" y="2886988"/>
            <a:ext cx="9537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Nucleoside</a:t>
            </a:r>
            <a:endParaRPr/>
          </a:p>
        </p:txBody>
      </p:sp>
      <p:sp>
        <p:nvSpPr>
          <p:cNvPr id="1167" name="Google Shape;1167;p153"/>
          <p:cNvSpPr txBox="1"/>
          <p:nvPr/>
        </p:nvSpPr>
        <p:spPr>
          <a:xfrm>
            <a:off x="7732473" y="1968620"/>
            <a:ext cx="94577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Uracil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(U, in RNA)</a:t>
            </a:r>
            <a:endParaRPr b="1" sz="1400">
              <a:solidFill>
                <a:srgbClr val="EC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53"/>
          <p:cNvSpPr txBox="1"/>
          <p:nvPr/>
        </p:nvSpPr>
        <p:spPr>
          <a:xfrm>
            <a:off x="3735723" y="3231475"/>
            <a:ext cx="105317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Nitrogenous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53"/>
          <p:cNvSpPr txBox="1"/>
          <p:nvPr/>
        </p:nvSpPr>
        <p:spPr>
          <a:xfrm>
            <a:off x="3451561" y="3914100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153"/>
          <p:cNvSpPr txBox="1"/>
          <p:nvPr/>
        </p:nvSpPr>
        <p:spPr>
          <a:xfrm>
            <a:off x="4442161" y="4401463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53"/>
          <p:cNvSpPr txBox="1"/>
          <p:nvPr/>
        </p:nvSpPr>
        <p:spPr>
          <a:xfrm>
            <a:off x="3489661" y="4655463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153"/>
          <p:cNvSpPr txBox="1"/>
          <p:nvPr/>
        </p:nvSpPr>
        <p:spPr>
          <a:xfrm>
            <a:off x="5805823" y="3769638"/>
            <a:ext cx="10034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Adenine (A)</a:t>
            </a:r>
            <a:endParaRPr/>
          </a:p>
        </p:txBody>
      </p:sp>
      <p:sp>
        <p:nvSpPr>
          <p:cNvPr id="1173" name="Google Shape;1173;p153"/>
          <p:cNvSpPr txBox="1"/>
          <p:nvPr/>
        </p:nvSpPr>
        <p:spPr>
          <a:xfrm>
            <a:off x="7218698" y="3769638"/>
            <a:ext cx="10227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Guanine (G)</a:t>
            </a:r>
            <a:endParaRPr/>
          </a:p>
        </p:txBody>
      </p:sp>
      <p:sp>
        <p:nvSpPr>
          <p:cNvPr id="1174" name="Google Shape;1174;p153"/>
          <p:cNvSpPr txBox="1"/>
          <p:nvPr/>
        </p:nvSpPr>
        <p:spPr>
          <a:xfrm>
            <a:off x="489286" y="4818975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53"/>
          <p:cNvSpPr txBox="1"/>
          <p:nvPr/>
        </p:nvSpPr>
        <p:spPr>
          <a:xfrm>
            <a:off x="430548" y="5187275"/>
            <a:ext cx="2003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53"/>
          <p:cNvSpPr txBox="1"/>
          <p:nvPr/>
        </p:nvSpPr>
        <p:spPr>
          <a:xfrm>
            <a:off x="2505411" y="4563388"/>
            <a:ext cx="91371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53"/>
          <p:cNvSpPr txBox="1"/>
          <p:nvPr/>
        </p:nvSpPr>
        <p:spPr>
          <a:xfrm>
            <a:off x="6701173" y="4245888"/>
            <a:ext cx="7694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  <a:endParaRPr/>
          </a:p>
        </p:txBody>
      </p:sp>
      <p:sp>
        <p:nvSpPr>
          <p:cNvPr id="1178" name="Google Shape;1178;p153"/>
          <p:cNvSpPr txBox="1"/>
          <p:nvPr/>
        </p:nvSpPr>
        <p:spPr>
          <a:xfrm>
            <a:off x="3586659" y="4750713"/>
            <a:ext cx="80310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(pentose)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53"/>
          <p:cNvSpPr txBox="1"/>
          <p:nvPr/>
        </p:nvSpPr>
        <p:spPr>
          <a:xfrm>
            <a:off x="408323" y="5677813"/>
            <a:ext cx="5177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153"/>
          <p:cNvSpPr txBox="1"/>
          <p:nvPr/>
        </p:nvSpPr>
        <p:spPr>
          <a:xfrm>
            <a:off x="2460167" y="5346024"/>
            <a:ext cx="23612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32004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Nucleotide monomer</a:t>
            </a:r>
            <a:b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polynucleotide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53"/>
          <p:cNvSpPr txBox="1"/>
          <p:nvPr/>
        </p:nvSpPr>
        <p:spPr>
          <a:xfrm>
            <a:off x="5667711" y="5530175"/>
            <a:ext cx="107401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173B9"/>
                </a:solidFill>
                <a:latin typeface="Arial"/>
                <a:ea typeface="Arial"/>
                <a:cs typeface="Arial"/>
                <a:sym typeface="Arial"/>
              </a:rPr>
              <a:t>Deoxyribose</a:t>
            </a:r>
            <a:endParaRPr b="1" sz="1400">
              <a:solidFill>
                <a:srgbClr val="0173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173B9"/>
                </a:solidFill>
                <a:latin typeface="Arial"/>
                <a:ea typeface="Arial"/>
                <a:cs typeface="Arial"/>
                <a:sym typeface="Arial"/>
              </a:rPr>
              <a:t>(in DNA)</a:t>
            </a:r>
            <a:endParaRPr b="1" sz="1400">
              <a:solidFill>
                <a:srgbClr val="0173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53"/>
          <p:cNvSpPr txBox="1"/>
          <p:nvPr/>
        </p:nvSpPr>
        <p:spPr>
          <a:xfrm>
            <a:off x="7601498" y="5530175"/>
            <a:ext cx="7165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Ribose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(in RNA)</a:t>
            </a:r>
            <a:endParaRPr b="1" sz="1400">
              <a:solidFill>
                <a:srgbClr val="EC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53"/>
          <p:cNvSpPr txBox="1"/>
          <p:nvPr/>
        </p:nvSpPr>
        <p:spPr>
          <a:xfrm>
            <a:off x="335298" y="6177875"/>
            <a:ext cx="33214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Polynucleotide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  <a:endParaRPr/>
          </a:p>
        </p:txBody>
      </p:sp>
      <p:sp>
        <p:nvSpPr>
          <p:cNvPr id="1184" name="Google Shape;1184;p153"/>
          <p:cNvSpPr txBox="1"/>
          <p:nvPr/>
        </p:nvSpPr>
        <p:spPr>
          <a:xfrm>
            <a:off x="5366086" y="6177875"/>
            <a:ext cx="267861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Nucleoside components</a:t>
            </a:r>
            <a:endParaRPr/>
          </a:p>
        </p:txBody>
      </p:sp>
      <p:sp>
        <p:nvSpPr>
          <p:cNvPr id="1185" name="Google Shape;1185;p153"/>
          <p:cNvSpPr/>
          <p:nvPr/>
        </p:nvSpPr>
        <p:spPr>
          <a:xfrm>
            <a:off x="3716673" y="3112844"/>
            <a:ext cx="1032001" cy="129159"/>
          </a:xfrm>
          <a:custGeom>
            <a:rect b="b" l="l" r="r" t="t"/>
            <a:pathLst>
              <a:path extrusionOk="0" h="129159" w="1032001">
                <a:moveTo>
                  <a:pt x="1025651" y="122808"/>
                </a:moveTo>
                <a:cubicBezTo>
                  <a:pt x="1025651" y="122808"/>
                  <a:pt x="1019847" y="52933"/>
                  <a:pt x="979068" y="52933"/>
                </a:cubicBezTo>
                <a:lnTo>
                  <a:pt x="653160" y="52933"/>
                </a:lnTo>
                <a:lnTo>
                  <a:pt x="683920" y="52933"/>
                </a:lnTo>
                <a:lnTo>
                  <a:pt x="577163" y="52933"/>
                </a:lnTo>
                <a:cubicBezTo>
                  <a:pt x="545134" y="52933"/>
                  <a:pt x="521842" y="6350"/>
                  <a:pt x="521842" y="6350"/>
                </a:cubicBezTo>
                <a:cubicBezTo>
                  <a:pt x="521842" y="6350"/>
                  <a:pt x="498550" y="52933"/>
                  <a:pt x="466534" y="52933"/>
                </a:cubicBezTo>
                <a:lnTo>
                  <a:pt x="94360" y="52933"/>
                </a:lnTo>
                <a:lnTo>
                  <a:pt x="164884" y="52933"/>
                </a:lnTo>
                <a:lnTo>
                  <a:pt x="52933" y="52933"/>
                </a:lnTo>
                <a:cubicBezTo>
                  <a:pt x="12179" y="52933"/>
                  <a:pt x="6350" y="122808"/>
                  <a:pt x="6350" y="12280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53"/>
          <p:cNvSpPr/>
          <p:nvPr/>
        </p:nvSpPr>
        <p:spPr>
          <a:xfrm>
            <a:off x="878815" y="1840517"/>
            <a:ext cx="284441" cy="315506"/>
          </a:xfrm>
          <a:custGeom>
            <a:rect b="b" l="l" r="r" t="t"/>
            <a:pathLst>
              <a:path extrusionOk="0" h="315506" w="284441">
                <a:moveTo>
                  <a:pt x="6350" y="309155"/>
                </a:moveTo>
                <a:lnTo>
                  <a:pt x="27809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53"/>
          <p:cNvSpPr/>
          <p:nvPr/>
        </p:nvSpPr>
        <p:spPr>
          <a:xfrm>
            <a:off x="678894" y="2354244"/>
            <a:ext cx="82994" cy="37960"/>
          </a:xfrm>
          <a:custGeom>
            <a:rect b="b" l="l" r="r" t="t"/>
            <a:pathLst>
              <a:path extrusionOk="0" h="37960" w="82994">
                <a:moveTo>
                  <a:pt x="6350" y="31610"/>
                </a:moveTo>
                <a:cubicBezTo>
                  <a:pt x="51485" y="21208"/>
                  <a:pt x="76644" y="6350"/>
                  <a:pt x="76644" y="6350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53"/>
          <p:cNvSpPr/>
          <p:nvPr/>
        </p:nvSpPr>
        <p:spPr>
          <a:xfrm>
            <a:off x="620665" y="2723041"/>
            <a:ext cx="82981" cy="37960"/>
          </a:xfrm>
          <a:custGeom>
            <a:rect b="b" l="l" r="r" t="t"/>
            <a:pathLst>
              <a:path extrusionOk="0" h="37960" w="82981">
                <a:moveTo>
                  <a:pt x="6350" y="31610"/>
                </a:moveTo>
                <a:cubicBezTo>
                  <a:pt x="51485" y="21209"/>
                  <a:pt x="76631" y="6350"/>
                  <a:pt x="76631" y="6350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53"/>
          <p:cNvSpPr/>
          <p:nvPr/>
        </p:nvSpPr>
        <p:spPr>
          <a:xfrm>
            <a:off x="3680775" y="4724404"/>
            <a:ext cx="86423" cy="24701"/>
          </a:xfrm>
          <a:custGeom>
            <a:rect b="b" l="l" r="r" t="t"/>
            <a:pathLst>
              <a:path extrusionOk="0" h="24701" w="86423">
                <a:moveTo>
                  <a:pt x="6350" y="6350"/>
                </a:moveTo>
                <a:cubicBezTo>
                  <a:pt x="50876" y="19151"/>
                  <a:pt x="80073" y="18351"/>
                  <a:pt x="80073" y="18351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53"/>
          <p:cNvSpPr/>
          <p:nvPr/>
        </p:nvSpPr>
        <p:spPr>
          <a:xfrm>
            <a:off x="4362901" y="4478862"/>
            <a:ext cx="86423" cy="24701"/>
          </a:xfrm>
          <a:custGeom>
            <a:rect b="b" l="l" r="r" t="t"/>
            <a:pathLst>
              <a:path extrusionOk="0" h="24701" w="86423">
                <a:moveTo>
                  <a:pt x="80073" y="6350"/>
                </a:moveTo>
                <a:cubicBezTo>
                  <a:pt x="35572" y="19151"/>
                  <a:pt x="6350" y="18351"/>
                  <a:pt x="6350" y="18351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53"/>
          <p:cNvSpPr/>
          <p:nvPr/>
        </p:nvSpPr>
        <p:spPr>
          <a:xfrm>
            <a:off x="3539191" y="4059439"/>
            <a:ext cx="54673" cy="74510"/>
          </a:xfrm>
          <a:custGeom>
            <a:rect b="b" l="l" r="r" t="t"/>
            <a:pathLst>
              <a:path extrusionOk="0" h="74510" w="54673">
                <a:moveTo>
                  <a:pt x="6350" y="6350"/>
                </a:moveTo>
                <a:cubicBezTo>
                  <a:pt x="27660" y="47472"/>
                  <a:pt x="48323" y="68160"/>
                  <a:pt x="48323" y="68160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53"/>
          <p:cNvSpPr/>
          <p:nvPr/>
        </p:nvSpPr>
        <p:spPr>
          <a:xfrm>
            <a:off x="685195" y="4861974"/>
            <a:ext cx="82981" cy="37973"/>
          </a:xfrm>
          <a:custGeom>
            <a:rect b="b" l="l" r="r" t="t"/>
            <a:pathLst>
              <a:path extrusionOk="0" h="37973" w="82981">
                <a:moveTo>
                  <a:pt x="6350" y="31623"/>
                </a:moveTo>
                <a:cubicBezTo>
                  <a:pt x="51473" y="21209"/>
                  <a:pt x="76631" y="6350"/>
                  <a:pt x="76631" y="6350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53"/>
          <p:cNvSpPr/>
          <p:nvPr/>
        </p:nvSpPr>
        <p:spPr>
          <a:xfrm>
            <a:off x="626954" y="5230769"/>
            <a:ext cx="82994" cy="37973"/>
          </a:xfrm>
          <a:custGeom>
            <a:rect b="b" l="l" r="r" t="t"/>
            <a:pathLst>
              <a:path extrusionOk="0" h="37973" w="82994">
                <a:moveTo>
                  <a:pt x="6350" y="31622"/>
                </a:moveTo>
                <a:cubicBezTo>
                  <a:pt x="51485" y="21208"/>
                  <a:pt x="76644" y="6350"/>
                  <a:pt x="76644" y="6350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53"/>
          <p:cNvSpPr/>
          <p:nvPr/>
        </p:nvSpPr>
        <p:spPr>
          <a:xfrm>
            <a:off x="736655" y="2344450"/>
            <a:ext cx="63563" cy="39014"/>
          </a:xfrm>
          <a:custGeom>
            <a:rect b="b" l="l" r="r" t="t"/>
            <a:pathLst>
              <a:path extrusionOk="0" h="39014" w="63563">
                <a:moveTo>
                  <a:pt x="15214" y="17462"/>
                </a:moveTo>
                <a:cubicBezTo>
                  <a:pt x="10845" y="5372"/>
                  <a:pt x="0" y="1587"/>
                  <a:pt x="0" y="1587"/>
                </a:cubicBezTo>
                <a:lnTo>
                  <a:pt x="63563" y="0"/>
                </a:lnTo>
                <a:lnTo>
                  <a:pt x="14706" y="39014"/>
                </a:lnTo>
                <a:cubicBezTo>
                  <a:pt x="14706" y="39014"/>
                  <a:pt x="19773" y="30060"/>
                  <a:pt x="15214" y="17462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53"/>
          <p:cNvSpPr/>
          <p:nvPr/>
        </p:nvSpPr>
        <p:spPr>
          <a:xfrm>
            <a:off x="678425" y="2713245"/>
            <a:ext cx="63550" cy="39014"/>
          </a:xfrm>
          <a:custGeom>
            <a:rect b="b" l="l" r="r" t="t"/>
            <a:pathLst>
              <a:path extrusionOk="0" h="39014" w="63550">
                <a:moveTo>
                  <a:pt x="15227" y="17462"/>
                </a:moveTo>
                <a:cubicBezTo>
                  <a:pt x="10858" y="5372"/>
                  <a:pt x="0" y="1587"/>
                  <a:pt x="0" y="1587"/>
                </a:cubicBezTo>
                <a:lnTo>
                  <a:pt x="63550" y="0"/>
                </a:lnTo>
                <a:lnTo>
                  <a:pt x="14706" y="39014"/>
                </a:lnTo>
                <a:cubicBezTo>
                  <a:pt x="14706" y="39014"/>
                  <a:pt x="19761" y="30060"/>
                  <a:pt x="15227" y="17462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53"/>
          <p:cNvSpPr/>
          <p:nvPr/>
        </p:nvSpPr>
        <p:spPr>
          <a:xfrm>
            <a:off x="3746117" y="4720854"/>
            <a:ext cx="61607" cy="39865"/>
          </a:xfrm>
          <a:custGeom>
            <a:rect b="b" l="l" r="r" t="t"/>
            <a:pathLst>
              <a:path extrusionOk="0" h="39865" w="61607">
                <a:moveTo>
                  <a:pt x="10909" y="21285"/>
                </a:moveTo>
                <a:cubicBezTo>
                  <a:pt x="12941" y="8585"/>
                  <a:pt x="5308" y="0"/>
                  <a:pt x="5308" y="0"/>
                </a:cubicBezTo>
                <a:lnTo>
                  <a:pt x="61607" y="29476"/>
                </a:lnTo>
                <a:lnTo>
                  <a:pt x="0" y="39865"/>
                </a:lnTo>
                <a:cubicBezTo>
                  <a:pt x="0" y="39865"/>
                  <a:pt x="8775" y="34506"/>
                  <a:pt x="10909" y="21285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53"/>
          <p:cNvSpPr/>
          <p:nvPr/>
        </p:nvSpPr>
        <p:spPr>
          <a:xfrm>
            <a:off x="4322377" y="4475337"/>
            <a:ext cx="61607" cy="39840"/>
          </a:xfrm>
          <a:custGeom>
            <a:rect b="b" l="l" r="r" t="t"/>
            <a:pathLst>
              <a:path extrusionOk="0" h="39840" w="61607">
                <a:moveTo>
                  <a:pt x="50698" y="21259"/>
                </a:moveTo>
                <a:cubicBezTo>
                  <a:pt x="48666" y="8585"/>
                  <a:pt x="56324" y="0"/>
                  <a:pt x="56324" y="0"/>
                </a:cubicBezTo>
                <a:lnTo>
                  <a:pt x="0" y="29451"/>
                </a:lnTo>
                <a:lnTo>
                  <a:pt x="61607" y="39839"/>
                </a:lnTo>
                <a:cubicBezTo>
                  <a:pt x="61607" y="39839"/>
                  <a:pt x="52832" y="34480"/>
                  <a:pt x="50698" y="21259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53"/>
          <p:cNvSpPr/>
          <p:nvPr/>
        </p:nvSpPr>
        <p:spPr>
          <a:xfrm>
            <a:off x="3564323" y="4105671"/>
            <a:ext cx="49898" cy="61176"/>
          </a:xfrm>
          <a:custGeom>
            <a:rect b="b" l="l" r="r" t="t"/>
            <a:pathLst>
              <a:path extrusionOk="0" h="61176" w="49898">
                <a:moveTo>
                  <a:pt x="20980" y="18732"/>
                </a:moveTo>
                <a:cubicBezTo>
                  <a:pt x="31623" y="11468"/>
                  <a:pt x="32588" y="0"/>
                  <a:pt x="32588" y="0"/>
                </a:cubicBezTo>
                <a:lnTo>
                  <a:pt x="49898" y="61176"/>
                </a:lnTo>
                <a:lnTo>
                  <a:pt x="0" y="23571"/>
                </a:lnTo>
                <a:cubicBezTo>
                  <a:pt x="0" y="23571"/>
                  <a:pt x="9918" y="26251"/>
                  <a:pt x="20980" y="18732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3"/>
          <p:cNvSpPr/>
          <p:nvPr/>
        </p:nvSpPr>
        <p:spPr>
          <a:xfrm>
            <a:off x="742943" y="4852199"/>
            <a:ext cx="63563" cy="38989"/>
          </a:xfrm>
          <a:custGeom>
            <a:rect b="b" l="l" r="r" t="t"/>
            <a:pathLst>
              <a:path extrusionOk="0" h="38989" w="63563">
                <a:moveTo>
                  <a:pt x="15227" y="17436"/>
                </a:moveTo>
                <a:cubicBezTo>
                  <a:pt x="10858" y="5359"/>
                  <a:pt x="0" y="1561"/>
                  <a:pt x="0" y="1561"/>
                </a:cubicBezTo>
                <a:lnTo>
                  <a:pt x="63563" y="0"/>
                </a:lnTo>
                <a:lnTo>
                  <a:pt x="14706" y="38989"/>
                </a:lnTo>
                <a:cubicBezTo>
                  <a:pt x="14706" y="38989"/>
                  <a:pt x="19773" y="30060"/>
                  <a:pt x="15227" y="17436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3"/>
          <p:cNvSpPr/>
          <p:nvPr/>
        </p:nvSpPr>
        <p:spPr>
          <a:xfrm>
            <a:off x="684726" y="5220993"/>
            <a:ext cx="63550" cy="38989"/>
          </a:xfrm>
          <a:custGeom>
            <a:rect b="b" l="l" r="r" t="t"/>
            <a:pathLst>
              <a:path extrusionOk="0" h="38989" w="63550">
                <a:moveTo>
                  <a:pt x="15214" y="17437"/>
                </a:moveTo>
                <a:cubicBezTo>
                  <a:pt x="10845" y="5359"/>
                  <a:pt x="0" y="1562"/>
                  <a:pt x="0" y="1562"/>
                </a:cubicBezTo>
                <a:lnTo>
                  <a:pt x="63550" y="0"/>
                </a:lnTo>
                <a:lnTo>
                  <a:pt x="14706" y="38989"/>
                </a:lnTo>
                <a:cubicBezTo>
                  <a:pt x="14706" y="38989"/>
                  <a:pt x="19761" y="30060"/>
                  <a:pt x="15214" y="17437"/>
                </a:cubicBezTo>
              </a:path>
            </a:pathLst>
          </a:custGeom>
          <a:solidFill>
            <a:schemeClr val="dk1"/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3"/>
          <p:cNvSpPr txBox="1"/>
          <p:nvPr/>
        </p:nvSpPr>
        <p:spPr>
          <a:xfrm>
            <a:off x="228600" y="467638"/>
            <a:ext cx="495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of nucleic acids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5.2: Carbohydrates serve as fuel and building material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include sugars and the polymers of sugars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simplest carbohydrates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monosaccharides單糖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simple sugars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 macromolecules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polysaccharides多醣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polymers composed of many sugar building blocks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5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Nucleotide Polymers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Nucleotides are linked together by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phosphodiester linkage to build a polynucleotide多聚核苷酸 = 核酸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phosphodiester linkage consists of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phosphate group that links the sugars of two nucleotides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links create a backbone of sugar-phosphate units with nitrogenous bases as appendages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sequence of bases along a DNA or mRNA polymer is unique for each gene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Structures of DNA and RNA Molecules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5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molecules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polynucleotides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spiraling around an imaginary axis, forming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helix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backbones run in opposite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5′ → 3′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directions from each other, an arrangement referred to as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antiparallel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DNA molecule includes many genes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5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certain bases in DNA pair up and form hydrogen bonds: adenine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always with thymine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(T),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guanine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always with cytosine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complementary base pairing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feature of DNA structure makes it possible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generate two identical copies of each DNA molecule in a cell preparing to divide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57"/>
          <p:cNvSpPr txBox="1"/>
          <p:nvPr>
            <p:ph idx="1" type="body"/>
          </p:nvPr>
        </p:nvSpPr>
        <p:spPr>
          <a:xfrm>
            <a:off x="152401" y="1272910"/>
            <a:ext cx="8458200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RNA, in contrast to DNA,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single-stranded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Complementary pairing can also occur between two RNA molecules or between parts of the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molecule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RNA, thymine is replaced by uracil (U),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 A and U pair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DNA always exists as a double helix, RNA molecules are more variable in form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158"/>
          <p:cNvPicPr preferRelativeResize="0"/>
          <p:nvPr/>
        </p:nvPicPr>
        <p:blipFill rotWithShape="1">
          <a:blip r:embed="rId3">
            <a:alphaModFix/>
          </a:blip>
          <a:srcRect b="2860" l="0" r="0" t="0"/>
          <a:stretch/>
        </p:blipFill>
        <p:spPr>
          <a:xfrm>
            <a:off x="298704" y="841248"/>
            <a:ext cx="8546592" cy="517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15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58"/>
          <p:cNvSpPr txBox="1"/>
          <p:nvPr/>
        </p:nvSpPr>
        <p:spPr>
          <a:xfrm>
            <a:off x="330736" y="839849"/>
            <a:ext cx="2580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58"/>
          <p:cNvSpPr txBox="1"/>
          <p:nvPr/>
        </p:nvSpPr>
        <p:spPr>
          <a:xfrm>
            <a:off x="967324" y="849375"/>
            <a:ext cx="193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58"/>
          <p:cNvSpPr txBox="1"/>
          <p:nvPr/>
        </p:nvSpPr>
        <p:spPr>
          <a:xfrm>
            <a:off x="1805524" y="916048"/>
            <a:ext cx="18979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Sugar-phosphate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backbones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158"/>
          <p:cNvSpPr txBox="1"/>
          <p:nvPr/>
        </p:nvSpPr>
        <p:spPr>
          <a:xfrm>
            <a:off x="1805524" y="1481198"/>
            <a:ext cx="18338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bonds</a:t>
            </a:r>
            <a:endParaRPr/>
          </a:p>
        </p:txBody>
      </p:sp>
      <p:sp>
        <p:nvSpPr>
          <p:cNvPr id="1238" name="Google Shape;1238;p158"/>
          <p:cNvSpPr txBox="1"/>
          <p:nvPr/>
        </p:nvSpPr>
        <p:spPr>
          <a:xfrm>
            <a:off x="2796124" y="2247168"/>
            <a:ext cx="1170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239" name="Google Shape;1239;p158"/>
          <p:cNvSpPr txBox="1"/>
          <p:nvPr/>
        </p:nvSpPr>
        <p:spPr>
          <a:xfrm>
            <a:off x="3024724" y="2891693"/>
            <a:ext cx="1490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40" name="Google Shape;1240;p158"/>
          <p:cNvSpPr txBox="1"/>
          <p:nvPr/>
        </p:nvSpPr>
        <p:spPr>
          <a:xfrm>
            <a:off x="2242086" y="3220306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41" name="Google Shape;1241;p158"/>
          <p:cNvSpPr txBox="1"/>
          <p:nvPr/>
        </p:nvSpPr>
        <p:spPr>
          <a:xfrm>
            <a:off x="2002374" y="3531456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42" name="Google Shape;1242;p158"/>
          <p:cNvSpPr txBox="1"/>
          <p:nvPr/>
        </p:nvSpPr>
        <p:spPr>
          <a:xfrm>
            <a:off x="1583274" y="3839431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43" name="Google Shape;1243;p158"/>
          <p:cNvSpPr txBox="1"/>
          <p:nvPr/>
        </p:nvSpPr>
        <p:spPr>
          <a:xfrm>
            <a:off x="2072224" y="3839431"/>
            <a:ext cx="1490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44" name="Google Shape;1244;p158"/>
          <p:cNvSpPr txBox="1"/>
          <p:nvPr/>
        </p:nvSpPr>
        <p:spPr>
          <a:xfrm>
            <a:off x="7230011" y="4301393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1245" name="Google Shape;1245;p158"/>
          <p:cNvSpPr txBox="1"/>
          <p:nvPr/>
        </p:nvSpPr>
        <p:spPr>
          <a:xfrm>
            <a:off x="1683286" y="4617306"/>
            <a:ext cx="1170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246" name="Google Shape;1246;p158"/>
          <p:cNvSpPr txBox="1"/>
          <p:nvPr/>
        </p:nvSpPr>
        <p:spPr>
          <a:xfrm>
            <a:off x="2218274" y="4617306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47" name="Google Shape;1247;p158"/>
          <p:cNvSpPr txBox="1"/>
          <p:nvPr/>
        </p:nvSpPr>
        <p:spPr>
          <a:xfrm>
            <a:off x="2923124" y="3531456"/>
            <a:ext cx="1170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248" name="Google Shape;1248;p158"/>
          <p:cNvSpPr txBox="1"/>
          <p:nvPr/>
        </p:nvSpPr>
        <p:spPr>
          <a:xfrm>
            <a:off x="7482424" y="3902931"/>
            <a:ext cx="1490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49" name="Google Shape;1249;p158"/>
          <p:cNvSpPr txBox="1"/>
          <p:nvPr/>
        </p:nvSpPr>
        <p:spPr>
          <a:xfrm>
            <a:off x="7406224" y="4112481"/>
            <a:ext cx="1490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50" name="Google Shape;1250;p158"/>
          <p:cNvSpPr txBox="1"/>
          <p:nvPr/>
        </p:nvSpPr>
        <p:spPr>
          <a:xfrm>
            <a:off x="7776111" y="4445856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51" name="Google Shape;1251;p158"/>
          <p:cNvSpPr txBox="1"/>
          <p:nvPr/>
        </p:nvSpPr>
        <p:spPr>
          <a:xfrm>
            <a:off x="8074561" y="4072793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52" name="Google Shape;1252;p158"/>
          <p:cNvSpPr txBox="1"/>
          <p:nvPr/>
        </p:nvSpPr>
        <p:spPr>
          <a:xfrm>
            <a:off x="7984074" y="4277581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53" name="Google Shape;1253;p158"/>
          <p:cNvSpPr txBox="1"/>
          <p:nvPr/>
        </p:nvSpPr>
        <p:spPr>
          <a:xfrm>
            <a:off x="3061236" y="3220306"/>
            <a:ext cx="1490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54" name="Google Shape;1254;p158"/>
          <p:cNvSpPr txBox="1"/>
          <p:nvPr/>
        </p:nvSpPr>
        <p:spPr>
          <a:xfrm>
            <a:off x="3351749" y="2247168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55" name="Google Shape;1255;p158"/>
          <p:cNvSpPr txBox="1"/>
          <p:nvPr/>
        </p:nvSpPr>
        <p:spPr>
          <a:xfrm>
            <a:off x="3512086" y="2910743"/>
            <a:ext cx="1394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56" name="Google Shape;1256;p158"/>
          <p:cNvSpPr txBox="1"/>
          <p:nvPr/>
        </p:nvSpPr>
        <p:spPr>
          <a:xfrm>
            <a:off x="6488649" y="2518629"/>
            <a:ext cx="235962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pair joined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hydrogen bonding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58"/>
          <p:cNvSpPr txBox="1"/>
          <p:nvPr/>
        </p:nvSpPr>
        <p:spPr>
          <a:xfrm>
            <a:off x="419636" y="5093556"/>
            <a:ext cx="193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58"/>
          <p:cNvSpPr txBox="1"/>
          <p:nvPr/>
        </p:nvSpPr>
        <p:spPr>
          <a:xfrm>
            <a:off x="1014949" y="5093556"/>
            <a:ext cx="193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′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58"/>
          <p:cNvSpPr txBox="1"/>
          <p:nvPr/>
        </p:nvSpPr>
        <p:spPr>
          <a:xfrm>
            <a:off x="1459449" y="5058631"/>
            <a:ext cx="235962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 pair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hydrogen bonding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58"/>
          <p:cNvSpPr txBox="1"/>
          <p:nvPr/>
        </p:nvSpPr>
        <p:spPr>
          <a:xfrm>
            <a:off x="4088349" y="5699981"/>
            <a:ext cx="1833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Transfer RNA</a:t>
            </a:r>
            <a:endParaRPr/>
          </a:p>
        </p:txBody>
      </p:sp>
      <p:sp>
        <p:nvSpPr>
          <p:cNvPr id="1261" name="Google Shape;1261;p158"/>
          <p:cNvSpPr txBox="1"/>
          <p:nvPr/>
        </p:nvSpPr>
        <p:spPr>
          <a:xfrm>
            <a:off x="337086" y="5699981"/>
            <a:ext cx="8463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DNA</a:t>
            </a:r>
            <a:endParaRPr/>
          </a:p>
        </p:txBody>
      </p:sp>
      <p:sp>
        <p:nvSpPr>
          <p:cNvPr id="1262" name="Google Shape;1262;p158"/>
          <p:cNvSpPr/>
          <p:nvPr/>
        </p:nvSpPr>
        <p:spPr>
          <a:xfrm>
            <a:off x="1134070" y="1040992"/>
            <a:ext cx="660222" cy="463765"/>
          </a:xfrm>
          <a:custGeom>
            <a:rect b="b" l="l" r="r" t="t"/>
            <a:pathLst>
              <a:path extrusionOk="0" h="463765" w="660222">
                <a:moveTo>
                  <a:pt x="650697" y="9525"/>
                </a:moveTo>
                <a:lnTo>
                  <a:pt x="9525" y="45424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58"/>
          <p:cNvSpPr/>
          <p:nvPr/>
        </p:nvSpPr>
        <p:spPr>
          <a:xfrm>
            <a:off x="3707105" y="1070274"/>
            <a:ext cx="860132" cy="218795"/>
          </a:xfrm>
          <a:custGeom>
            <a:rect b="b" l="l" r="r" t="t"/>
            <a:pathLst>
              <a:path extrusionOk="0" h="218795" w="860132">
                <a:moveTo>
                  <a:pt x="9525" y="9525"/>
                </a:moveTo>
                <a:lnTo>
                  <a:pt x="850607" y="20927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158"/>
          <p:cNvSpPr/>
          <p:nvPr/>
        </p:nvSpPr>
        <p:spPr>
          <a:xfrm>
            <a:off x="648887" y="1598871"/>
            <a:ext cx="1145400" cy="817702"/>
          </a:xfrm>
          <a:custGeom>
            <a:rect b="b" l="l" r="r" t="t"/>
            <a:pathLst>
              <a:path extrusionOk="0" h="817702" w="1145400">
                <a:moveTo>
                  <a:pt x="9525" y="808177"/>
                </a:moveTo>
                <a:lnTo>
                  <a:pt x="113587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158"/>
          <p:cNvSpPr/>
          <p:nvPr/>
        </p:nvSpPr>
        <p:spPr>
          <a:xfrm>
            <a:off x="3660125" y="1616411"/>
            <a:ext cx="942339" cy="242277"/>
          </a:xfrm>
          <a:custGeom>
            <a:rect b="b" l="l" r="r" t="t"/>
            <a:pathLst>
              <a:path extrusionOk="0" h="242277" w="942339">
                <a:moveTo>
                  <a:pt x="9525" y="9525"/>
                </a:moveTo>
                <a:lnTo>
                  <a:pt x="932815" y="23275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158"/>
          <p:cNvSpPr/>
          <p:nvPr/>
        </p:nvSpPr>
        <p:spPr>
          <a:xfrm>
            <a:off x="7644948" y="3049351"/>
            <a:ext cx="38100" cy="880363"/>
          </a:xfrm>
          <a:custGeom>
            <a:rect b="b" l="l" r="r" t="t"/>
            <a:pathLst>
              <a:path extrusionOk="0" h="880363" w="38100">
                <a:moveTo>
                  <a:pt x="9525" y="870838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58"/>
          <p:cNvSpPr/>
          <p:nvPr/>
        </p:nvSpPr>
        <p:spPr>
          <a:xfrm>
            <a:off x="2219755" y="4846328"/>
            <a:ext cx="38100" cy="250024"/>
          </a:xfrm>
          <a:custGeom>
            <a:rect b="b" l="l" r="r" t="t"/>
            <a:pathLst>
              <a:path extrusionOk="0" h="250024" w="38100">
                <a:moveTo>
                  <a:pt x="9525" y="240500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58"/>
          <p:cNvSpPr txBox="1"/>
          <p:nvPr/>
        </p:nvSpPr>
        <p:spPr>
          <a:xfrm>
            <a:off x="1371600" y="152400"/>
            <a:ext cx="64045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structures of DNA and tRNA molecules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5.6: Genomics and proteomics have transformed biological inquiry and applications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59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structure of DNA and its relationship to amino acid sequence was understood, biologists sought to “decode” genes by learning their base sequences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chemical techniques for DNA sequencing were developed in the 1970s and refined over the next 20 years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enlightening to sequence the full complement of DNA in an organism’s genome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rapid development of faster and less expensive methods of sequencing was a side effect of the Human Genome Project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genomes have been sequenced, generating large sets of data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6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7" name="Google Shape;1287;p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216" y="1347216"/>
            <a:ext cx="4163568" cy="416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161"/>
          <p:cNvSpPr txBox="1"/>
          <p:nvPr/>
        </p:nvSpPr>
        <p:spPr>
          <a:xfrm>
            <a:off x="190500" y="350478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DNA sequencing machines and abundant computing power enable rapid sequencing of genes and genomes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生物資訊學uses computer software and other computational tools to deal with the data resulting from sequencing many genomes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Analyzing large sets of genes or even comparing whole genomes of different species is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基因組學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similar analysis of large sets of proteins including their sequences is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proteomics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16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6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63"/>
          <p:cNvSpPr txBox="1"/>
          <p:nvPr/>
        </p:nvSpPr>
        <p:spPr>
          <a:xfrm>
            <a:off x="332157" y="216535"/>
            <a:ext cx="281006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CONNECTIONS:</a:t>
            </a:r>
            <a:endParaRPr/>
          </a:p>
        </p:txBody>
      </p:sp>
      <p:sp>
        <p:nvSpPr>
          <p:cNvPr id="1302" name="Google Shape;1302;p163"/>
          <p:cNvSpPr txBox="1"/>
          <p:nvPr/>
        </p:nvSpPr>
        <p:spPr>
          <a:xfrm>
            <a:off x="332157" y="495935"/>
            <a:ext cx="662200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Contributions of Genomics and Proteomics to Biology</a:t>
            </a:r>
            <a:endParaRPr/>
          </a:p>
        </p:txBody>
      </p:sp>
      <p:sp>
        <p:nvSpPr>
          <p:cNvPr id="1303" name="Google Shape;1303;p163"/>
          <p:cNvSpPr txBox="1"/>
          <p:nvPr/>
        </p:nvSpPr>
        <p:spPr>
          <a:xfrm>
            <a:off x="333744" y="862966"/>
            <a:ext cx="144911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Paleontology</a:t>
            </a:r>
            <a:endParaRPr/>
          </a:p>
        </p:txBody>
      </p:sp>
      <p:sp>
        <p:nvSpPr>
          <p:cNvPr id="1304" name="Google Shape;1304;p163"/>
          <p:cNvSpPr txBox="1"/>
          <p:nvPr/>
        </p:nvSpPr>
        <p:spPr>
          <a:xfrm>
            <a:off x="2287957" y="862966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1305" name="Google Shape;1305;p163"/>
          <p:cNvSpPr txBox="1"/>
          <p:nvPr/>
        </p:nvSpPr>
        <p:spPr>
          <a:xfrm>
            <a:off x="2287957" y="3048954"/>
            <a:ext cx="161582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Hippopotamus</a:t>
            </a:r>
            <a:endParaRPr/>
          </a:p>
        </p:txBody>
      </p:sp>
      <p:sp>
        <p:nvSpPr>
          <p:cNvPr id="1306" name="Google Shape;1306;p163"/>
          <p:cNvSpPr txBox="1"/>
          <p:nvPr/>
        </p:nvSpPr>
        <p:spPr>
          <a:xfrm>
            <a:off x="332157" y="3861754"/>
            <a:ext cx="178253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Science</a:t>
            </a:r>
            <a:endParaRPr/>
          </a:p>
        </p:txBody>
      </p:sp>
      <p:sp>
        <p:nvSpPr>
          <p:cNvPr id="1307" name="Google Shape;1307;p163"/>
          <p:cNvSpPr txBox="1"/>
          <p:nvPr/>
        </p:nvSpPr>
        <p:spPr>
          <a:xfrm>
            <a:off x="4561257" y="3264854"/>
            <a:ext cx="262892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Short-finned pilot whale</a:t>
            </a:r>
            <a:endParaRPr/>
          </a:p>
        </p:txBody>
      </p:sp>
      <p:sp>
        <p:nvSpPr>
          <p:cNvPr id="1308" name="Google Shape;1308;p163"/>
          <p:cNvSpPr txBox="1"/>
          <p:nvPr/>
        </p:nvSpPr>
        <p:spPr>
          <a:xfrm>
            <a:off x="6826619" y="3607754"/>
            <a:ext cx="130805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63"/>
          <p:cNvSpPr txBox="1"/>
          <p:nvPr/>
        </p:nvSpPr>
        <p:spPr>
          <a:xfrm>
            <a:off x="3369044" y="3861754"/>
            <a:ext cx="238526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Conservation Biology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Monosaccharides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molecular formulas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are usually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multiples of CH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Glucose葡萄糖(C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the most common monosaccharide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Monosaccharides are classified by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location of the carbonyl group (as aldose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ketose)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carbons in the carbon skeleton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64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and Proteins as Tape Measures of Evolution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Sequences of genes and their protein products document the hereditary background of an organism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sequences of DNA molecules are passed from parents to offspring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extend the concept of “molecular genealogy” to relationships between species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biology has added a new measure to the toolkit of evolutionary biology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p165"/>
          <p:cNvPicPr preferRelativeResize="0"/>
          <p:nvPr/>
        </p:nvPicPr>
        <p:blipFill rotWithShape="1">
          <a:blip r:embed="rId3">
            <a:alphaModFix/>
          </a:blip>
          <a:srcRect b="3833" l="0" r="0" t="0"/>
          <a:stretch/>
        </p:blipFill>
        <p:spPr>
          <a:xfrm>
            <a:off x="298704" y="838200"/>
            <a:ext cx="8546592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16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5.UN02a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3" name="Google Shape;1323;p165"/>
          <p:cNvPicPr preferRelativeResize="0"/>
          <p:nvPr/>
        </p:nvPicPr>
        <p:blipFill rotWithShape="1">
          <a:blip r:embed="rId4">
            <a:alphaModFix/>
          </a:blip>
          <a:srcRect b="8333" l="0" r="0" t="0"/>
          <a:stretch/>
        </p:blipFill>
        <p:spPr>
          <a:xfrm>
            <a:off x="664464" y="4806696"/>
            <a:ext cx="7815072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65"/>
          <p:cNvSpPr/>
          <p:nvPr/>
        </p:nvSpPr>
        <p:spPr>
          <a:xfrm>
            <a:off x="2362200" y="3276600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5" name="Google Shape;1325;p165"/>
          <p:cNvSpPr/>
          <p:nvPr/>
        </p:nvSpPr>
        <p:spPr>
          <a:xfrm>
            <a:off x="3614400" y="1295400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6" name="Google Shape;1326;p165"/>
          <p:cNvSpPr/>
          <p:nvPr/>
        </p:nvSpPr>
        <p:spPr>
          <a:xfrm>
            <a:off x="2984400" y="1295400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7" name="Google Shape;1327;p165"/>
          <p:cNvSpPr/>
          <p:nvPr/>
        </p:nvSpPr>
        <p:spPr>
          <a:xfrm>
            <a:off x="8272800" y="1295400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8" name="Google Shape;1328;p165"/>
          <p:cNvSpPr/>
          <p:nvPr/>
        </p:nvSpPr>
        <p:spPr>
          <a:xfrm>
            <a:off x="5181600" y="3276600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9" name="Google Shape;1329;p165"/>
          <p:cNvSpPr/>
          <p:nvPr/>
        </p:nvSpPr>
        <p:spPr>
          <a:xfrm>
            <a:off x="6192000" y="1293091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0" name="Google Shape;1330;p165"/>
          <p:cNvSpPr/>
          <p:nvPr/>
        </p:nvSpPr>
        <p:spPr>
          <a:xfrm>
            <a:off x="5257800" y="2267276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1" name="Google Shape;1331;p165"/>
          <p:cNvSpPr/>
          <p:nvPr/>
        </p:nvSpPr>
        <p:spPr>
          <a:xfrm>
            <a:off x="6660000" y="2267276"/>
            <a:ext cx="152400" cy="76200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2" name="Google Shape;1332;p165"/>
          <p:cNvSpPr txBox="1"/>
          <p:nvPr/>
        </p:nvSpPr>
        <p:spPr>
          <a:xfrm>
            <a:off x="298704" y="228600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monkey or gibbon closer to human?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