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1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39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D73DB-ED9E-4A82-8049-377ABBC7701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0E81-63E0-45A2-BBC2-4B711E65E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1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4FD9-1158-48A0-9908-D66EBF2632B2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3485984" cy="1007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44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8098-06B0-4CD7-AC87-EBBFFB75B430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5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815-13F7-45E9-A56B-EE93D26EBEE9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62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180B-B40A-4326-96AA-0CB51EA7AFE3}" type="datetime1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 w="12700">
            <a:solidFill>
              <a:srgbClr val="7F10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79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1938-C914-41CC-A101-10C81F2DA299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43EA-4036-4BB3-B731-13F72061EC1D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FFCA-187E-4C6C-9145-BEFD887F245C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4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9C1D-DB2E-4156-B444-286477E25148}" type="datetime1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6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F91B-DE10-4E84-BCAD-F347205B3FE0}" type="datetime1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1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A0522-C5E6-49CA-B70D-F8018C666399}" type="datetime1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324600"/>
            <a:ext cx="609600" cy="39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0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676E2-3082-4E0D-ADCF-76DB6ACA67B5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5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087-6E12-4AD9-A681-4D9E86844EA7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9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180B-B40A-4326-96AA-0CB51EA7AFE3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7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clee@ee.nthu.edu.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EE 306001 </a:t>
            </a:r>
            <a:br>
              <a:rPr lang="en-US" dirty="0" smtClean="0"/>
            </a:br>
            <a:r>
              <a:rPr lang="en-US" dirty="0" smtClean="0"/>
              <a:t>Probability</a:t>
            </a:r>
            <a:endParaRPr lang="en-US" sz="2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Lecture 1 - logistics</a:t>
            </a:r>
          </a:p>
          <a:p>
            <a:r>
              <a:rPr lang="zh-TW" altLang="en-US" dirty="0"/>
              <a:t>李祈均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959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let’s split in group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up to this point?</a:t>
            </a:r>
          </a:p>
          <a:p>
            <a:endParaRPr lang="en-US" dirty="0"/>
          </a:p>
          <a:p>
            <a:r>
              <a:rPr lang="en-US" dirty="0" smtClean="0"/>
              <a:t>Should you come to next class?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15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zh-TW" altLang="en-US" dirty="0" smtClean="0"/>
              <a:t>李祈均 </a:t>
            </a:r>
            <a:r>
              <a:rPr lang="en-US" altLang="zh-TW" dirty="0" smtClean="0"/>
              <a:t>(Jeremy)</a:t>
            </a:r>
          </a:p>
          <a:p>
            <a:pPr lvl="1"/>
            <a:r>
              <a:rPr lang="en-US" dirty="0" smtClean="0"/>
              <a:t>Delta 868</a:t>
            </a:r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cclee@ee.nthu.edu.tw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Class time/location</a:t>
            </a:r>
          </a:p>
          <a:p>
            <a:pPr lvl="1"/>
            <a:r>
              <a:rPr lang="en-US" dirty="0" smtClean="0"/>
              <a:t>Wednesday 10:10am – 12:00pm</a:t>
            </a:r>
          </a:p>
          <a:p>
            <a:pPr lvl="1"/>
            <a:r>
              <a:rPr lang="en-US" dirty="0" smtClean="0"/>
              <a:t>Friday 10:10am – </a:t>
            </a:r>
            <a:r>
              <a:rPr lang="en-US" dirty="0" smtClean="0"/>
              <a:t>12:00pm</a:t>
            </a:r>
            <a:r>
              <a:rPr lang="zh-TW" altLang="en-US" dirty="0" smtClean="0"/>
              <a:t> </a:t>
            </a:r>
            <a:r>
              <a:rPr lang="en-US" altLang="zh-TW" dirty="0" smtClean="0"/>
              <a:t>(generally shorter)</a:t>
            </a:r>
            <a:endParaRPr lang="en-US" dirty="0"/>
          </a:p>
          <a:p>
            <a:pPr lvl="1"/>
            <a:r>
              <a:rPr lang="en-US" altLang="zh-TW" dirty="0" smtClean="0"/>
              <a:t>Delta 216</a:t>
            </a:r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TA: </a:t>
            </a:r>
            <a:r>
              <a:rPr lang="zh-TW" altLang="en-US" dirty="0" smtClean="0"/>
              <a:t>蔡福昇 </a:t>
            </a:r>
            <a:r>
              <a:rPr lang="en-US" altLang="zh-TW" dirty="0"/>
              <a:t>(Felix Tsai), </a:t>
            </a:r>
            <a:r>
              <a:rPr lang="zh-TW" altLang="en-US" dirty="0"/>
              <a:t>洪彗庭 </a:t>
            </a:r>
            <a:r>
              <a:rPr lang="en-US" altLang="zh-TW" dirty="0"/>
              <a:t>(Winnie Hong), </a:t>
            </a:r>
            <a:r>
              <a:rPr lang="zh-TW" altLang="en-US" dirty="0"/>
              <a:t>趙高逸 </a:t>
            </a:r>
            <a:r>
              <a:rPr lang="en-US" altLang="zh-TW" dirty="0"/>
              <a:t>(Carl Chao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Contact</a:t>
            </a:r>
            <a:r>
              <a:rPr lang="zh-TW" altLang="en-US" dirty="0" smtClean="0"/>
              <a:t> </a:t>
            </a:r>
            <a:r>
              <a:rPr lang="en-US" altLang="zh-TW" dirty="0" smtClean="0"/>
              <a:t>email listed in the syllabus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 is this class?</a:t>
            </a:r>
          </a:p>
          <a:p>
            <a:pPr marL="0" indent="0" algn="just">
              <a:buNone/>
            </a:pPr>
            <a:r>
              <a:rPr lang="en-US" sz="2100" dirty="0" smtClean="0"/>
              <a:t>Course aims at building foundational understanding of probability theory and applications, the goal is to establish a systematic method for probabilistic (informed) reasoning and decision making!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8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My goal</a:t>
            </a:r>
          </a:p>
          <a:p>
            <a:pPr marL="457200" lvl="1" indent="0">
              <a:buNone/>
            </a:pPr>
            <a:r>
              <a:rPr lang="en-US" sz="2000" dirty="0" smtClean="0"/>
              <a:t>Build up strong (and correct) intuition on probabilistic reasoning</a:t>
            </a:r>
          </a:p>
          <a:p>
            <a:pPr marL="457200" lvl="1" indent="0">
              <a:buNone/>
            </a:pPr>
            <a:endParaRPr lang="en-US" sz="1600" dirty="0"/>
          </a:p>
          <a:p>
            <a:pPr marL="57150" indent="0">
              <a:buNone/>
            </a:pPr>
            <a:r>
              <a:rPr lang="en-US" dirty="0" smtClean="0"/>
              <a:t>Methodology</a:t>
            </a:r>
          </a:p>
          <a:p>
            <a:pPr marL="457200" lvl="1" indent="0">
              <a:buNone/>
            </a:pPr>
            <a:r>
              <a:rPr lang="en-US" sz="2000" dirty="0" smtClean="0"/>
              <a:t>Intuition on theory (not going to be on pure abstract level)</a:t>
            </a:r>
          </a:p>
          <a:p>
            <a:pPr marL="457200" lvl="1" indent="0">
              <a:buNone/>
            </a:pPr>
            <a:r>
              <a:rPr lang="en-US" sz="2000" dirty="0" smtClean="0"/>
              <a:t>Work out exemplary problems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dirty="0" smtClean="0"/>
              <a:t>Textbook</a:t>
            </a:r>
          </a:p>
          <a:p>
            <a:pPr marL="400050" lvl="1" indent="0">
              <a:buNone/>
            </a:pPr>
            <a:r>
              <a:rPr lang="en-US" sz="2000" dirty="0" smtClean="0"/>
              <a:t>Introduction to Probability (2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edition) by Dimitri P. </a:t>
            </a:r>
            <a:r>
              <a:rPr lang="en-US" sz="2000" dirty="0" err="1" smtClean="0"/>
              <a:t>Bertsekas</a:t>
            </a:r>
            <a:r>
              <a:rPr lang="en-US" sz="2000" dirty="0"/>
              <a:t> </a:t>
            </a:r>
            <a:r>
              <a:rPr lang="en-US" sz="2000" dirty="0" smtClean="0"/>
              <a:t>and John N. </a:t>
            </a:r>
            <a:r>
              <a:rPr lang="en-US" sz="2000" dirty="0" err="1" smtClean="0"/>
              <a:t>Tsitsiklis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English teaching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3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 1</a:t>
            </a:r>
          </a:p>
          <a:p>
            <a:pPr lvl="1"/>
            <a:r>
              <a:rPr lang="en-US" dirty="0" smtClean="0"/>
              <a:t>Sample space and probability</a:t>
            </a:r>
          </a:p>
          <a:p>
            <a:r>
              <a:rPr lang="en-US" dirty="0" smtClean="0"/>
              <a:t>Part 2</a:t>
            </a:r>
          </a:p>
          <a:p>
            <a:pPr lvl="1"/>
            <a:r>
              <a:rPr lang="en-US" dirty="0" smtClean="0"/>
              <a:t>Discrete random variable</a:t>
            </a:r>
          </a:p>
          <a:p>
            <a:r>
              <a:rPr lang="en-US" dirty="0" smtClean="0"/>
              <a:t>Part 3</a:t>
            </a:r>
          </a:p>
          <a:p>
            <a:pPr lvl="1"/>
            <a:r>
              <a:rPr lang="en-US" dirty="0" smtClean="0"/>
              <a:t>General random variable</a:t>
            </a:r>
          </a:p>
          <a:p>
            <a:r>
              <a:rPr lang="en-US" dirty="0" smtClean="0"/>
              <a:t>Part 4</a:t>
            </a:r>
          </a:p>
          <a:p>
            <a:pPr lvl="1"/>
            <a:r>
              <a:rPr lang="en-US" dirty="0" smtClean="0"/>
              <a:t>Further topic on random variable</a:t>
            </a:r>
          </a:p>
          <a:p>
            <a:r>
              <a:rPr lang="en-US" dirty="0" smtClean="0"/>
              <a:t>Part 5</a:t>
            </a:r>
          </a:p>
          <a:p>
            <a:pPr lvl="1"/>
            <a:r>
              <a:rPr lang="en-US" dirty="0" smtClean="0"/>
              <a:t>Limiting theorem, Intro to statistics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Your grade:</a:t>
            </a:r>
          </a:p>
          <a:p>
            <a:pPr marL="0" indent="0">
              <a:buNone/>
            </a:pPr>
            <a:endParaRPr lang="en-US" sz="2400" dirty="0" smtClean="0"/>
          </a:p>
          <a:p>
            <a:pPr marL="57150" indent="0">
              <a:buNone/>
            </a:pPr>
            <a:r>
              <a:rPr lang="en-US" sz="2200" i="1" dirty="0" smtClean="0"/>
              <a:t>5 quizzes : </a:t>
            </a:r>
            <a:r>
              <a:rPr lang="en-US" sz="2200" i="1" dirty="0"/>
              <a:t>8</a:t>
            </a:r>
            <a:r>
              <a:rPr lang="en-US" sz="2200" i="1" dirty="0" smtClean="0"/>
              <a:t>% each (40%)</a:t>
            </a:r>
          </a:p>
          <a:p>
            <a:pPr lvl="1"/>
            <a:r>
              <a:rPr lang="en-US" sz="1800" dirty="0" smtClean="0"/>
              <a:t>Quiz schedule on updated syllabus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200" i="1" dirty="0" smtClean="0"/>
              <a:t>Project </a:t>
            </a:r>
            <a:r>
              <a:rPr lang="en-US" sz="2200" i="1" dirty="0" smtClean="0"/>
              <a:t>presentation: (15%) – 6/19 oral </a:t>
            </a:r>
            <a:r>
              <a:rPr lang="en-US" sz="2200" i="1" dirty="0" smtClean="0"/>
              <a:t>presentation</a:t>
            </a:r>
          </a:p>
          <a:p>
            <a:pPr marL="0" indent="0">
              <a:buNone/>
            </a:pPr>
            <a:endParaRPr lang="en-US" sz="2200" i="1" dirty="0"/>
          </a:p>
          <a:p>
            <a:pPr marL="0" indent="0">
              <a:buNone/>
            </a:pPr>
            <a:r>
              <a:rPr lang="en-US" altLang="zh-TW" sz="2200" i="1" dirty="0"/>
              <a:t>Final exam: (25%) – 6/21 in class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i="1" dirty="0" smtClean="0"/>
              <a:t>Homework (20%): 4% each</a:t>
            </a:r>
          </a:p>
          <a:p>
            <a:pPr lvl="1"/>
            <a:r>
              <a:rPr lang="en-US" sz="1800" dirty="0" smtClean="0"/>
              <a:t>Homework schedule due on syllabus</a:t>
            </a:r>
            <a:endParaRPr lang="en-US" sz="1800" i="1" dirty="0" smtClean="0"/>
          </a:p>
          <a:p>
            <a:pPr marL="0" indent="0">
              <a:buNone/>
            </a:pPr>
            <a:endParaRPr lang="en-US" sz="2200" i="1" dirty="0" smtClean="0"/>
          </a:p>
          <a:p>
            <a:pPr marL="0" indent="0">
              <a:buNone/>
            </a:pPr>
            <a:endParaRPr lang="en-US" sz="2200" i="1" dirty="0" smtClean="0"/>
          </a:p>
          <a:p>
            <a:pPr lvl="1"/>
            <a:endParaRPr lang="en-US" sz="1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Our assignment: we </a:t>
            </a:r>
            <a:r>
              <a:rPr lang="en-US" dirty="0" smtClean="0"/>
              <a:t>will assign problems</a:t>
            </a:r>
          </a:p>
          <a:p>
            <a:pPr lvl="1" indent="-342900"/>
            <a:r>
              <a:rPr lang="en-US" dirty="0" smtClean="0"/>
              <a:t>Late homework will not be accepted (0 points)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Your assignment: your problems</a:t>
            </a:r>
            <a:endParaRPr lang="en-US" dirty="0" smtClean="0"/>
          </a:p>
          <a:p>
            <a:pPr lvl="1" indent="-342900"/>
            <a:r>
              <a:rPr lang="en-US" dirty="0"/>
              <a:t>S</a:t>
            </a:r>
            <a:r>
              <a:rPr lang="en-US" dirty="0" smtClean="0"/>
              <a:t>plit in groups (</a:t>
            </a:r>
            <a:r>
              <a:rPr lang="en-US" dirty="0"/>
              <a:t>9</a:t>
            </a:r>
            <a:r>
              <a:rPr lang="en-US" dirty="0" smtClean="0"/>
              <a:t> groups)</a:t>
            </a:r>
          </a:p>
          <a:p>
            <a:pPr lvl="1" indent="-342900"/>
            <a:r>
              <a:rPr lang="en-US" dirty="0" smtClean="0"/>
              <a:t>Design round(N/2) questions per group (N= number of </a:t>
            </a:r>
            <a:r>
              <a:rPr lang="en-US" dirty="0" err="1" smtClean="0"/>
              <a:t>ppl</a:t>
            </a:r>
            <a:r>
              <a:rPr lang="en-US" dirty="0" smtClean="0"/>
              <a:t>)</a:t>
            </a:r>
          </a:p>
          <a:p>
            <a:pPr lvl="1" indent="-342900"/>
            <a:r>
              <a:rPr lang="en-US" dirty="0" smtClean="0"/>
              <a:t>Written document (formatted) for question and answer</a:t>
            </a:r>
          </a:p>
          <a:p>
            <a:pPr lvl="1" indent="-342900"/>
            <a:r>
              <a:rPr lang="en-US" dirty="0" smtClean="0"/>
              <a:t>Incorrect formatting will have points deducted from homework</a:t>
            </a:r>
          </a:p>
          <a:p>
            <a:pPr lvl="1" indent="-342900"/>
            <a:r>
              <a:rPr lang="en-US" dirty="0" smtClean="0"/>
              <a:t>TA will provide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7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the day of quiz</a:t>
            </a:r>
          </a:p>
          <a:p>
            <a:pPr marL="914400" lvl="1" indent="-514350"/>
            <a:r>
              <a:rPr lang="en-US" dirty="0" smtClean="0"/>
              <a:t>Quiz: </a:t>
            </a:r>
            <a:r>
              <a:rPr lang="en-US" dirty="0"/>
              <a:t>You choose 2 questions (1 from HARD set, 1 from </a:t>
            </a:r>
            <a:r>
              <a:rPr lang="en-US" dirty="0" smtClean="0"/>
              <a:t>EASY set</a:t>
            </a:r>
            <a:r>
              <a:rPr lang="en-US" dirty="0"/>
              <a:t>) other than your </a:t>
            </a:r>
            <a:r>
              <a:rPr lang="en-US" dirty="0" smtClean="0"/>
              <a:t>own group </a:t>
            </a:r>
            <a:r>
              <a:rPr lang="en-US" dirty="0"/>
              <a:t>+ 1 question from </a:t>
            </a:r>
            <a:r>
              <a:rPr lang="en-US" dirty="0" smtClean="0"/>
              <a:t>us</a:t>
            </a:r>
          </a:p>
          <a:p>
            <a:pPr marL="1314450" lvl="2" indent="-514350"/>
            <a:r>
              <a:rPr lang="en-US" dirty="0" smtClean="0"/>
              <a:t>Now you know why easy questions are not good</a:t>
            </a:r>
          </a:p>
          <a:p>
            <a:pPr marL="1314450" lvl="2" indent="-514350"/>
            <a:r>
              <a:rPr lang="en-US" dirty="0" smtClean="0"/>
              <a:t>1 question from us, so make your question worthwhile</a:t>
            </a:r>
          </a:p>
          <a:p>
            <a:pPr marL="1314450" lvl="2" indent="-514350"/>
            <a:r>
              <a:rPr lang="en-US" dirty="0" smtClean="0"/>
              <a:t>Don’t share quiz problems/answers </a:t>
            </a:r>
          </a:p>
          <a:p>
            <a:pPr marL="1314450" lvl="2" indent="-514350"/>
            <a:r>
              <a:rPr lang="en-US" dirty="0" smtClean="0"/>
              <a:t>We will check (the same from previous years, the same from other groups result in automatic F)</a:t>
            </a:r>
            <a:endParaRPr lang="en-US" dirty="0"/>
          </a:p>
          <a:p>
            <a:pPr marL="914400" lvl="1" indent="-514350"/>
            <a:r>
              <a:rPr lang="en-US" dirty="0"/>
              <a:t>3 questions per </a:t>
            </a:r>
            <a:r>
              <a:rPr lang="en-US" dirty="0" smtClean="0"/>
              <a:t>quiz</a:t>
            </a:r>
          </a:p>
          <a:p>
            <a:pPr marL="914400" lvl="1" indent="-514350"/>
            <a:r>
              <a:rPr lang="en-US" dirty="0" smtClean="0"/>
              <a:t>1 A4 </a:t>
            </a:r>
            <a:r>
              <a:rPr lang="en-US" b="1" dirty="0" smtClean="0"/>
              <a:t>hand-written</a:t>
            </a:r>
            <a:r>
              <a:rPr lang="en-US" dirty="0" smtClean="0"/>
              <a:t> cheat sheet is allowed </a:t>
            </a:r>
          </a:p>
          <a:p>
            <a:pPr marL="914400" lvl="1" indent="-514350"/>
            <a:r>
              <a:rPr lang="en-US" dirty="0" smtClean="0"/>
              <a:t>Obvious unfair cheating results in automatic “F” of the entire course</a:t>
            </a:r>
          </a:p>
          <a:p>
            <a:pPr marL="514350" indent="-514350"/>
            <a:r>
              <a:rPr lang="en-US" dirty="0" smtClean="0"/>
              <a:t>Overall, the group that has problems selected by us the most for quiz will each have </a:t>
            </a:r>
            <a:r>
              <a:rPr lang="en-US" b="1" dirty="0" smtClean="0"/>
              <a:t>3-points</a:t>
            </a:r>
            <a:r>
              <a:rPr lang="en-US" dirty="0" smtClean="0"/>
              <a:t> extra into the final grade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concept in section 5, 6</a:t>
            </a:r>
          </a:p>
          <a:p>
            <a:r>
              <a:rPr lang="en-US" dirty="0" smtClean="0"/>
              <a:t>You will have about 1 month to do it (do it in group)</a:t>
            </a:r>
          </a:p>
          <a:p>
            <a:r>
              <a:rPr lang="en-US" dirty="0" smtClean="0"/>
              <a:t>More on this later… when we get closer</a:t>
            </a:r>
          </a:p>
          <a:p>
            <a:r>
              <a:rPr lang="en-US" dirty="0" smtClean="0"/>
              <a:t>Have a little taste of statistics!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 everything taught in class</a:t>
            </a:r>
          </a:p>
          <a:p>
            <a:r>
              <a:rPr lang="en-US" dirty="0" smtClean="0"/>
              <a:t>2 hours</a:t>
            </a:r>
          </a:p>
          <a:p>
            <a:r>
              <a:rPr lang="en-US" dirty="0" smtClean="0"/>
              <a:t>A4 cheat sheet is allowed (hand written)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2494</TotalTime>
  <Words>511</Words>
  <Application>Microsoft Office PowerPoint</Application>
  <PresentationFormat>如螢幕大小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新細明體</vt:lpstr>
      <vt:lpstr>Arial</vt:lpstr>
      <vt:lpstr>Calibri</vt:lpstr>
      <vt:lpstr>Office Theme</vt:lpstr>
      <vt:lpstr>EE 306001  Probability</vt:lpstr>
      <vt:lpstr>Class logistics</vt:lpstr>
      <vt:lpstr>Course structure</vt:lpstr>
      <vt:lpstr>Class outline</vt:lpstr>
      <vt:lpstr>Grade evaluation</vt:lpstr>
      <vt:lpstr>Homework</vt:lpstr>
      <vt:lpstr>Quiz</vt:lpstr>
      <vt:lpstr>Project</vt:lpstr>
      <vt:lpstr>Final Exam</vt:lpstr>
      <vt:lpstr>Now let’s split in group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Lee</dc:creator>
  <cp:lastModifiedBy>Jeremy Lee</cp:lastModifiedBy>
  <cp:revision>411</cp:revision>
  <dcterms:created xsi:type="dcterms:W3CDTF">2014-05-23T01:57:01Z</dcterms:created>
  <dcterms:modified xsi:type="dcterms:W3CDTF">2019-02-20T01:29:26Z</dcterms:modified>
</cp:coreProperties>
</file>