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60" r:id="rId4"/>
    <p:sldId id="262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1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39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D73DB-ED9E-4A82-8049-377ABBC7701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0E81-63E0-45A2-BBC2-4B711E65E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1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44FD9-1158-48A0-9908-D66EBF2632B2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3485984" cy="1007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44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8098-06B0-4CD7-AC87-EBBFFB75B430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5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815-13F7-45E9-A56B-EE93D26EBEE9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62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E180B-B40A-4326-96AA-0CB51EA7AFE3}" type="datetime1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90600"/>
            <a:ext cx="9144000" cy="0"/>
          </a:xfrm>
          <a:prstGeom prst="line">
            <a:avLst/>
          </a:prstGeom>
          <a:ln w="12700">
            <a:solidFill>
              <a:srgbClr val="7F10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79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1938-C914-41CC-A101-10C81F2DA299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8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43EA-4036-4BB3-B731-13F72061EC1D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EFFCA-187E-4C6C-9145-BEFD887F245C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4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29C1D-DB2E-4156-B444-286477E25148}" type="datetime1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1F91B-DE10-4E84-BCAD-F347205B3FE0}" type="datetime1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0522-C5E6-49CA-B70D-F8018C666399}" type="datetime1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324600"/>
            <a:ext cx="609600" cy="39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0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76E2-3082-4E0D-ADCF-76DB6ACA67B5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5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2D087-6E12-4AD9-A681-4D9E86844EA7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9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180B-B40A-4326-96AA-0CB51EA7AFE3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28982-4A99-4A70-9E37-68B4CE078E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7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EE 306001 </a:t>
            </a:r>
            <a:br>
              <a:rPr lang="en-US" dirty="0" smtClean="0"/>
            </a:br>
            <a:r>
              <a:rPr lang="en-US" dirty="0" smtClean="0"/>
              <a:t>Probability</a:t>
            </a:r>
            <a:endParaRPr lang="en-US" sz="2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Lecture 1: </a:t>
            </a:r>
            <a:r>
              <a:rPr lang="en-US" dirty="0"/>
              <a:t>s</a:t>
            </a:r>
            <a:r>
              <a:rPr lang="en-US" sz="2800" dirty="0" smtClean="0"/>
              <a:t>ample space</a:t>
            </a:r>
          </a:p>
          <a:p>
            <a:r>
              <a:rPr lang="zh-TW" altLang="en-US" dirty="0"/>
              <a:t>李祈</a:t>
            </a:r>
            <a:r>
              <a:rPr lang="zh-TW" altLang="en-US" dirty="0" smtClean="0"/>
              <a:t>均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959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Axioms of probability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84582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Event: a subset of sample space (collection of elements)</a:t>
                </a:r>
              </a:p>
              <a:p>
                <a:pPr marL="0" indent="0">
                  <a:buNone/>
                </a:pPr>
                <a:r>
                  <a:rPr lang="en-US" dirty="0" smtClean="0"/>
                  <a:t>Rule of Probability: Probability is assigned to events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Axioms:</a:t>
                </a:r>
              </a:p>
              <a:p>
                <a:pPr lvl="1"/>
                <a:r>
                  <a:rPr lang="en-US" dirty="0" smtClean="0"/>
                  <a:t>Non-negativity: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≥0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Normalization: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</m:t>
                        </m:r>
                      </m:e>
                    </m:d>
                    <m:r>
                      <a:rPr lang="en-US" b="0" i="1" smtClean="0">
                        <a:latin typeface="Cambria Math"/>
                        <a:sym typeface="Symbol"/>
                      </a:rPr>
                      <m:t>=1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err="1" smtClean="0"/>
                  <a:t>Additivity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8458200" cy="4525963"/>
              </a:xfrm>
              <a:blipFill>
                <a:blip r:embed="rId2"/>
                <a:stretch>
                  <a:fillRect l="-1441" t="-1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743200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059198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Collectively exhaustive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298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00200" y="76200"/>
            <a:ext cx="54102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11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209280"/>
            <a:ext cx="1600200" cy="11197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62400" y="285480"/>
            <a:ext cx="1371600" cy="97688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7182" y="123798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W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77836" y="2125948"/>
            <a:ext cx="39277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intersection of A and B</a:t>
            </a:r>
          </a:p>
          <a:p>
            <a:pPr algn="ctr"/>
            <a:r>
              <a:rPr lang="en-US" i="1" dirty="0" smtClean="0">
                <a:sym typeface="Symbol"/>
              </a:rPr>
              <a:t>A</a:t>
            </a:r>
            <a:r>
              <a:rPr lang="en-US" dirty="0" smtClean="0">
                <a:sym typeface="Symbol"/>
              </a:rPr>
              <a:t>  </a:t>
            </a:r>
            <a:r>
              <a:rPr lang="en-US" i="1" dirty="0" smtClean="0">
                <a:sym typeface="Symbol"/>
              </a:rPr>
              <a:t>B</a:t>
            </a:r>
            <a:endParaRPr lang="en-US" b="0" i="1" dirty="0" smtClean="0">
              <a:sym typeface="Symbol"/>
            </a:endParaRPr>
          </a:p>
          <a:p>
            <a:r>
              <a:rPr lang="en-US" sz="1600" dirty="0" smtClean="0"/>
              <a:t>An outcome falls in this regions:</a:t>
            </a:r>
          </a:p>
          <a:p>
            <a:pPr algn="ctr"/>
            <a:r>
              <a:rPr lang="en-US" sz="1600" dirty="0" smtClean="0"/>
              <a:t>Event A </a:t>
            </a:r>
            <a:r>
              <a:rPr lang="en-US" sz="1600" b="1" dirty="0" smtClean="0"/>
              <a:t>AND </a:t>
            </a:r>
            <a:r>
              <a:rPr lang="en-US" sz="1600" dirty="0" smtClean="0"/>
              <a:t>Event B has occurred</a:t>
            </a:r>
            <a:endParaRPr lang="en-US" sz="16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4114800" y="769157"/>
            <a:ext cx="76200" cy="13451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676400" y="3429000"/>
            <a:ext cx="54102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895600" y="3562080"/>
            <a:ext cx="1600200" cy="1119755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038600" y="3638280"/>
            <a:ext cx="1371600" cy="976880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73382" y="459078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W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455718" y="5478747"/>
            <a:ext cx="392776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union of A and B</a:t>
            </a:r>
          </a:p>
          <a:p>
            <a:pPr algn="ctr"/>
            <a:r>
              <a:rPr lang="en-US" i="1" dirty="0" smtClean="0">
                <a:sym typeface="Symbol"/>
              </a:rPr>
              <a:t>A </a:t>
            </a:r>
            <a:r>
              <a:rPr lang="en-US" dirty="0" smtClean="0">
                <a:sym typeface="Symbol"/>
              </a:rPr>
              <a:t> </a:t>
            </a:r>
            <a:r>
              <a:rPr lang="en-US" i="1" dirty="0" smtClean="0">
                <a:sym typeface="Symbol"/>
              </a:rPr>
              <a:t>B</a:t>
            </a:r>
            <a:endParaRPr lang="en-US" b="0" i="1" dirty="0" smtClean="0">
              <a:sym typeface="Symbol"/>
            </a:endParaRPr>
          </a:p>
          <a:p>
            <a:r>
              <a:rPr lang="en-US" sz="1600" dirty="0" smtClean="0"/>
              <a:t>An outcome falls in this regions:</a:t>
            </a:r>
          </a:p>
          <a:p>
            <a:pPr algn="ctr"/>
            <a:r>
              <a:rPr lang="en-US" sz="1600" dirty="0" smtClean="0"/>
              <a:t>Event A </a:t>
            </a:r>
            <a:r>
              <a:rPr lang="en-US" sz="1600" b="1" dirty="0" smtClean="0"/>
              <a:t>OR </a:t>
            </a:r>
            <a:r>
              <a:rPr lang="en-US" sz="1600" dirty="0" smtClean="0"/>
              <a:t>Event B has occurred</a:t>
            </a:r>
            <a:endParaRPr lang="en-US" sz="1600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3861835" y="3458088"/>
            <a:ext cx="757278" cy="2842145"/>
          </a:xfrm>
          <a:prstGeom prst="leftBrace">
            <a:avLst>
              <a:gd name="adj1" fmla="val 24595"/>
              <a:gd name="adj2" fmla="val 4919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5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533400"/>
                <a:ext cx="8229600" cy="4525963"/>
              </a:xfrm>
            </p:spPr>
            <p:txBody>
              <a:bodyPr/>
              <a:lstStyle/>
              <a:p>
                <a:r>
                  <a:rPr lang="en-US" dirty="0" smtClean="0"/>
                  <a:t>Axiom 3</a:t>
                </a:r>
              </a:p>
              <a:p>
                <a:pPr lvl="1"/>
                <a:r>
                  <a:rPr lang="en-US" dirty="0" err="1" smtClean="0"/>
                  <a:t>Additivity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sym typeface="Symbol"/>
                      </a:rPr>
                      <m:t></m:t>
                    </m:r>
                    <m:r>
                      <a:rPr lang="en-US" b="0" i="1" smtClean="0">
                        <a:latin typeface="Cambria Math"/>
                        <a:sym typeface="Symbol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sym typeface="Symbol"/>
                      </a:rPr>
                      <m:t>= </m:t>
                    </m:r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</m:t>
                        </m:r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/>
                        <a:sym typeface="Symbol"/>
                      </a:rPr>
                      <m:t>=</m:t>
                    </m:r>
                    <m:r>
                      <a:rPr lang="en-US" b="0" i="1" smtClean="0">
                        <a:latin typeface="Cambria Math"/>
                        <a:sym typeface="Symbol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  <a:sym typeface="Symbol"/>
                      </a:rPr>
                      <m:t>+</m:t>
                    </m:r>
                    <m:r>
                      <a:rPr lang="en-US" b="0" i="1" smtClean="0">
                        <a:latin typeface="Cambria Math"/>
                        <a:sym typeface="Symbol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sym typeface="Symbol"/>
                          </a:rPr>
                          <m:t>𝐵</m:t>
                        </m:r>
                      </m:e>
                    </m:d>
                  </m:oMath>
                </a14:m>
                <a:endParaRPr lang="en-US" b="0" dirty="0" smtClean="0">
                  <a:sym typeface="Symbol"/>
                </a:endParaRPr>
              </a:p>
              <a:p>
                <a:pPr lvl="1"/>
                <a:r>
                  <a:rPr lang="en-US" dirty="0" smtClean="0"/>
                  <a:t>Imagining probability behaves like mass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533400"/>
                <a:ext cx="8229600" cy="4525963"/>
              </a:xfrm>
              <a:blipFill rotWithShape="1">
                <a:blip r:embed="rId2"/>
                <a:stretch>
                  <a:fillRect l="-1259"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481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point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1" indent="0">
                  <a:buNone/>
                </a:pPr>
                <a:r>
                  <a:rPr lang="en-US" dirty="0" smtClean="0"/>
                  <a:t>No axiom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i="1" smtClean="0">
                        <a:latin typeface="Cambria Math"/>
                        <a:ea typeface="Cambria Math"/>
                        <a:sym typeface="Symbol"/>
                      </a:rPr>
                      <m:t></m:t>
                    </m:r>
                    <m:r>
                      <a:rPr lang="en-US" b="0" i="1" smtClean="0">
                        <a:latin typeface="Cambria Math"/>
                        <a:ea typeface="Cambria Math"/>
                        <a:sym typeface="Symbol"/>
                      </a:rPr>
                      <m:t> 1</m:t>
                    </m:r>
                  </m:oMath>
                </a14:m>
                <a:r>
                  <a:rPr lang="en-US" dirty="0" smtClean="0"/>
                  <a:t> ?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11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3400" y="2590800"/>
                <a:ext cx="822960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Let’s try something:</a:t>
                </a:r>
              </a:p>
              <a:p>
                <a:endParaRPr lang="en-US" sz="2000" dirty="0"/>
              </a:p>
              <a:p>
                <a:pPr marL="0" lvl="1"/>
                <a:r>
                  <a:rPr lang="en-US" sz="2000" dirty="0" smtClean="0"/>
                  <a:t>Axiom 2: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sym typeface="Symbol"/>
                          </a:rPr>
                          <m:t></m:t>
                        </m:r>
                      </m:e>
                    </m:d>
                    <m:r>
                      <a:rPr lang="en-US" sz="2000" i="1">
                        <a:latin typeface="Cambria Math"/>
                        <a:sym typeface="Symbol"/>
                      </a:rPr>
                      <m:t>=1</m:t>
                    </m:r>
                  </m:oMath>
                </a14:m>
                <a:endParaRPr lang="en-US" sz="2000" dirty="0"/>
              </a:p>
              <a:p>
                <a:endParaRPr lang="en-US" sz="2000" dirty="0" smtClean="0"/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  <a:sym typeface="Symbol"/>
                      </a:rPr>
                      <m:t></m:t>
                    </m:r>
                  </m:oMath>
                </a14:m>
                <a:r>
                  <a:rPr lang="en-US" sz="2000" dirty="0" smtClean="0"/>
                  <a:t> Consists of A and A</a:t>
                </a:r>
                <a:r>
                  <a:rPr lang="en-US" sz="2000" baseline="30000" dirty="0" smtClean="0"/>
                  <a:t>c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(A complement)</a:t>
                </a:r>
                <a:endParaRPr lang="en-US" sz="2000" baseline="300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590800"/>
                <a:ext cx="8229600" cy="1631216"/>
              </a:xfrm>
              <a:prstGeom prst="rect">
                <a:avLst/>
              </a:prstGeom>
              <a:blipFill rotWithShape="1">
                <a:blip r:embed="rId3"/>
                <a:stretch>
                  <a:fillRect l="-815"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5334000" y="2221468"/>
            <a:ext cx="2705100" cy="1169432"/>
            <a:chOff x="5334000" y="2221468"/>
            <a:chExt cx="2705100" cy="1169432"/>
          </a:xfrm>
        </p:grpSpPr>
        <p:sp>
          <p:nvSpPr>
            <p:cNvPr id="7" name="Rectangle 6"/>
            <p:cNvSpPr/>
            <p:nvPr/>
          </p:nvSpPr>
          <p:spPr>
            <a:xfrm>
              <a:off x="5334000" y="2590800"/>
              <a:ext cx="2705100" cy="8001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400800" y="2719864"/>
              <a:ext cx="571500" cy="6096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562600" y="2719864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r>
                <a:rPr lang="en-US" baseline="30000" dirty="0"/>
                <a:t>c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5334000" y="2221468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/>
                            <a:sym typeface="Symbol"/>
                          </a:rPr>
                          <m:t>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0" y="2221468"/>
                  <a:ext cx="304800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16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" y="4800600"/>
                <a:ext cx="5257800" cy="2321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lvl="1"/>
                <a:r>
                  <a:rPr lang="en-US" sz="2000" dirty="0" smtClean="0"/>
                  <a:t>Axiom 3: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  <a:sym typeface="Symbol"/>
                          </a:rPr>
                          <m:t></m:t>
                        </m:r>
                      </m:e>
                    </m:d>
                    <m:r>
                      <a:rPr lang="en-US" sz="2000" i="1">
                        <a:latin typeface="Cambria Math"/>
                        <a:sym typeface="Symbol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sym typeface="Symbol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  <a:sym typeface="Symbol"/>
                          </a:rPr>
                          <m:t>𝐴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sym typeface="Symbol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  <a:sym typeface="Symbol"/>
                      </a:rPr>
                      <m:t>𝑃</m:t>
                    </m:r>
                    <m:r>
                      <a:rPr lang="en-US" sz="2000" b="0" i="1" smtClean="0">
                        <a:latin typeface="Cambria Math"/>
                        <a:sym typeface="Symbol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  <a:sym typeface="Symbol"/>
                          </a:rPr>
                          <m:t>𝐴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  <a:sym typeface="Symbol"/>
                          </a:rPr>
                          <m:t>𝑐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sym typeface="Symbol"/>
                      </a:rPr>
                      <m:t>)</m:t>
                    </m:r>
                  </m:oMath>
                </a14:m>
                <a:r>
                  <a:rPr lang="en-US" sz="2000" dirty="0" smtClean="0"/>
                  <a:t> = 1</a:t>
                </a:r>
              </a:p>
              <a:p>
                <a:pPr marL="0" lvl="1"/>
                <a:r>
                  <a:rPr lang="en-US" sz="2000" dirty="0" smtClean="0"/>
                  <a:t>Axiom 1: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US" sz="2000" b="0" i="1" smtClean="0">
                        <a:latin typeface="Cambria Math"/>
                        <a:sym typeface="Symbol"/>
                      </a:rPr>
                      <m:t> </m:t>
                    </m:r>
                    <m:r>
                      <a:rPr lang="en-US" sz="2000" i="1">
                        <a:latin typeface="Cambria Math"/>
                        <a:sym typeface="Symbol"/>
                      </a:rPr>
                      <m:t></m:t>
                    </m:r>
                    <m:r>
                      <a:rPr lang="en-US" sz="2000" b="0" i="1" smtClean="0">
                        <a:latin typeface="Cambria Math"/>
                        <a:sym typeface="Symbol"/>
                      </a:rPr>
                      <m:t> 0</m:t>
                    </m:r>
                  </m:oMath>
                </a14:m>
                <a:endParaRPr lang="en-US" sz="2000" dirty="0"/>
              </a:p>
              <a:p>
                <a:pPr marL="0" lvl="1"/>
                <a:endParaRPr lang="en-US" sz="2000" dirty="0" smtClean="0"/>
              </a:p>
              <a:p>
                <a:pPr marL="0" lvl="1"/>
                <a:r>
                  <a:rPr lang="en-US" sz="2000" dirty="0" smtClean="0"/>
                  <a:t>Now we get,</a:t>
                </a:r>
              </a:p>
              <a:p>
                <a:pPr marL="0"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sym typeface="Symbol"/>
                        </a:rPr>
                        <m:t> </m:t>
                      </m:r>
                      <m:r>
                        <a:rPr lang="en-US" sz="2000" i="1">
                          <a:latin typeface="Cambria Math"/>
                          <a:sym typeface="Symbol"/>
                        </a:rPr>
                        <m:t></m:t>
                      </m:r>
                      <m:r>
                        <a:rPr lang="en-US" sz="2000" b="0" i="1" smtClean="0">
                          <a:latin typeface="Cambria Math"/>
                          <a:sym typeface="Symbol"/>
                        </a:rPr>
                        <m:t> 1</m:t>
                      </m:r>
                    </m:oMath>
                  </m:oMathPara>
                </a14:m>
                <a:endParaRPr lang="en-US" sz="2000" dirty="0"/>
              </a:p>
              <a:p>
                <a:pPr marL="0" lvl="1"/>
                <a:endParaRPr lang="en-US" sz="2000" dirty="0"/>
              </a:p>
              <a:p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800600"/>
                <a:ext cx="5257800" cy="2321085"/>
              </a:xfrm>
              <a:prstGeom prst="rect">
                <a:avLst/>
              </a:prstGeom>
              <a:blipFill rotWithShape="1">
                <a:blip r:embed="rId5"/>
                <a:stretch>
                  <a:fillRect l="-1276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4182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Trivial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790700"/>
            <a:ext cx="2705100" cy="800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09600" y="1912837"/>
            <a:ext cx="571500" cy="609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" y="1421368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sym typeface="Symbol"/>
                        </a:rPr>
                        <m:t>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21368"/>
                <a:ext cx="304800" cy="369332"/>
              </a:xfrm>
              <a:prstGeom prst="rect">
                <a:avLst/>
              </a:prstGeom>
              <a:blipFill rotWithShape="1">
                <a:blip r:embed="rId2"/>
                <a:stretch>
                  <a:fillRect r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2362200" y="1919764"/>
            <a:ext cx="571500" cy="609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1524000" y="1919764"/>
            <a:ext cx="571500" cy="6096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49437" y="2897602"/>
                <a:ext cx="4267200" cy="286232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Symbol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/>
                              <a:sym typeface="Symbol"/>
                            </a:rPr>
                            <m:t>𝐵</m:t>
                          </m:r>
                          <m:r>
                            <a:rPr lang="en-US" sz="2000" b="0" i="1" smtClean="0">
                              <a:latin typeface="Cambria Math"/>
                              <a:sym typeface="Symbol"/>
                            </a:rPr>
                            <m:t>  </m:t>
                          </m:r>
                          <m:r>
                            <a:rPr lang="en-US" sz="2000" b="0" i="1" smtClean="0">
                              <a:latin typeface="Cambria Math"/>
                              <a:sym typeface="Symbol"/>
                            </a:rPr>
                            <m:t>𝐶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sym typeface="Symbol"/>
                        </a:rPr>
                        <m:t> ?</m:t>
                      </m:r>
                    </m:oMath>
                  </m:oMathPara>
                </a14:m>
                <a:endParaRPr lang="en-US" sz="2000" b="0" dirty="0" smtClean="0">
                  <a:sym typeface="Symbol"/>
                </a:endParaRPr>
              </a:p>
              <a:p>
                <a:endParaRPr lang="en-US" sz="2000" b="0" dirty="0" smtClean="0">
                  <a:sym typeface="Symbol"/>
                </a:endParaRPr>
              </a:p>
              <a:p>
                <a:r>
                  <a:rPr lang="en-US" sz="2000" dirty="0" smtClean="0"/>
                  <a:t>Simply, iteratively use axiom 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 i="0" smtClean="0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  <a:sym typeface="Symbol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2000" b="0" dirty="0" smtClean="0">
                  <a:sym typeface="Symbol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𝐴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2000" i="0" smtClean="0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sz="2000" i="1">
                              <a:latin typeface="Cambria Math"/>
                            </a:rPr>
                            <m:t> </m:t>
                          </m:r>
                          <m:r>
                            <a:rPr lang="en-US" sz="2000" i="1">
                              <a:latin typeface="Cambria Math"/>
                              <a:sym typeface="Symbol"/>
                            </a:rPr>
                            <m:t>𝐵</m:t>
                          </m:r>
                          <m:r>
                            <a:rPr lang="en-US" sz="2000" i="1">
                              <a:latin typeface="Cambria Math"/>
                              <a:sym typeface="Symbol"/>
                            </a:rPr>
                            <m:t>  </m:t>
                          </m:r>
                          <m:r>
                            <a:rPr lang="en-US" sz="2000" i="1">
                              <a:latin typeface="Cambria Math"/>
                              <a:sym typeface="Symbol"/>
                            </a:rPr>
                            <m:t>𝐶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  <a:sym typeface="Symbol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  <a:sym typeface="Symbol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  <a:sym typeface="Symbol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/>
                              <a:sym typeface="Symbol"/>
                            </a:rPr>
                            <m:t> </m:t>
                          </m:r>
                          <m:r>
                            <a:rPr lang="en-US" sz="2000" b="0" i="1" smtClean="0">
                              <a:latin typeface="Cambria Math"/>
                              <a:sym typeface="Symbol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sz="2000" b="0" dirty="0" smtClean="0">
                  <a:sym typeface="Symbol"/>
                </a:endParaRPr>
              </a:p>
              <a:p>
                <a:pPr algn="ctr"/>
                <a:r>
                  <a:rPr lang="en-US" sz="2000" dirty="0" smtClean="0"/>
                  <a:t>…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sz="2000" b="0" dirty="0" smtClean="0"/>
              </a:p>
              <a:p>
                <a:pPr algn="ctr"/>
                <a:endParaRPr lang="en-US" sz="2000" dirty="0" smtClean="0"/>
              </a:p>
              <a:p>
                <a:pPr algn="ctr"/>
                <a:r>
                  <a:rPr lang="en-US" sz="2000" dirty="0" smtClean="0"/>
                  <a:t>Generalize this to </a:t>
                </a:r>
                <a:r>
                  <a:rPr lang="en-US" sz="2000" b="1" i="1" dirty="0" smtClean="0"/>
                  <a:t>n</a:t>
                </a:r>
                <a:r>
                  <a:rPr lang="en-US" sz="2000" b="1" dirty="0" smtClean="0"/>
                  <a:t> disjoint sets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437" y="2897602"/>
                <a:ext cx="4267200" cy="2862322"/>
              </a:xfrm>
              <a:prstGeom prst="rect">
                <a:avLst/>
              </a:prstGeom>
              <a:blipFill rotWithShape="0">
                <a:blip r:embed="rId3"/>
                <a:stretch>
                  <a:fillRect l="-1278" b="-2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1775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Special case of this axiom for finite set sample space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Form 1-element set </a:t>
                </a:r>
              </a:p>
              <a:p>
                <a:pPr lvl="1"/>
                <a:r>
                  <a:rPr lang="en-US" dirty="0" smtClean="0"/>
                  <a:t>(note! </a:t>
                </a:r>
                <a:r>
                  <a:rPr lang="en-US" dirty="0"/>
                  <a:t>p</a:t>
                </a:r>
                <a:r>
                  <a:rPr lang="en-US" dirty="0" smtClean="0"/>
                  <a:t>robability assigned to set)</a:t>
                </a:r>
              </a:p>
              <a:p>
                <a:pPr lvl="1"/>
                <a:r>
                  <a:rPr lang="en-US" dirty="0" smtClean="0"/>
                  <a:t>1-element set(event) is a single outcome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,…,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+…+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+…+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15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791200" y="2590800"/>
            <a:ext cx="11430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34200" y="2362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Single element set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572000" y="4419600"/>
            <a:ext cx="12192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874327" y="4768334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Individual outcome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301734"/>
            <a:ext cx="754380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Weird sets exist in a given sample space?</a:t>
            </a:r>
          </a:p>
          <a:p>
            <a:r>
              <a:rPr lang="en-US" sz="2000" dirty="0" smtClean="0"/>
              <a:t>Yes, e.g., the square sample space</a:t>
            </a:r>
          </a:p>
          <a:p>
            <a:r>
              <a:rPr lang="en-US" sz="2000" dirty="0" smtClean="0"/>
              <a:t>Non-</a:t>
            </a:r>
            <a:r>
              <a:rPr lang="en-US" sz="2000" dirty="0" err="1" smtClean="0"/>
              <a:t>visualizable</a:t>
            </a:r>
            <a:r>
              <a:rPr lang="en-US" sz="2000" dirty="0" smtClean="0"/>
              <a:t>, impossible to assign probability to it – very subtle mathematical point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4428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93132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Probability law: assign probability to each outcome</a:t>
            </a:r>
            <a:br>
              <a:rPr lang="en-US" dirty="0" smtClean="0"/>
            </a:br>
            <a:r>
              <a:rPr lang="en-US" dirty="0" smtClean="0"/>
              <a:t>examples with finite sample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946767"/>
              </p:ext>
            </p:extLst>
          </p:nvPr>
        </p:nvGraphicFramePr>
        <p:xfrm>
          <a:off x="1981200" y="1752600"/>
          <a:ext cx="50292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00200" y="1764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145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2526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2907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0" y="1447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33800" y="1459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1447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48400" y="1447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2000" y="3429000"/>
                <a:ext cx="7620000" cy="3077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/>
                  <a:t>Assign a </a:t>
                </a:r>
                <a:r>
                  <a:rPr lang="en-US" sz="2200" b="1" dirty="0" smtClean="0"/>
                  <a:t>probability law (arbitrarily): </a:t>
                </a:r>
                <a:r>
                  <a:rPr lang="en-US" sz="2200" dirty="0" smtClean="0"/>
                  <a:t>1/16 for each outcome</a:t>
                </a:r>
              </a:p>
              <a:p>
                <a:endParaRPr lang="en-US" sz="60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is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1,1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or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(1,2))</m:t>
                    </m:r>
                  </m:oMath>
                </a14:m>
                <a:endParaRPr lang="en-US" dirty="0" smtClean="0"/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1/16 + 1/16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({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}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(reads as: the set of all outcomes such that x is equal to 1)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4/16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 + </m:t>
                    </m:r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is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odd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Eight of them (8/16)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m:rPr>
                        <m:nor/>
                      </m:rPr>
                      <a:rPr lang="en-US" b="0" i="0" smtClean="0">
                        <a:latin typeface="Cambria Math"/>
                      </a:rPr>
                      <m:t>min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r>
                      <a:rPr lang="en-US" b="0" i="1" smtClean="0">
                        <a:latin typeface="Cambria Math"/>
                      </a:rPr>
                      <m:t>𝑌</m:t>
                    </m:r>
                    <m:r>
                      <a:rPr lang="en-US" b="0" i="1" smtClean="0">
                        <a:latin typeface="Cambria Math"/>
                      </a:rPr>
                      <m:t>)=2</m:t>
                    </m:r>
                    <m:r>
                      <m:rPr>
                        <m:nor/>
                      </m:rPr>
                      <a:rPr lang="en-US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dirty="0" smtClean="0"/>
                  <a:t>Let’s go to the diagram (5/16)</a:t>
                </a: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429000"/>
                <a:ext cx="7620000" cy="3077766"/>
              </a:xfrm>
              <a:prstGeom prst="rect">
                <a:avLst/>
              </a:prstGeom>
              <a:blipFill>
                <a:blip r:embed="rId2"/>
                <a:stretch>
                  <a:fillRect l="-1040" t="-138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705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you have learned it all:</a:t>
            </a:r>
            <a:br>
              <a:rPr lang="en-US" dirty="0" smtClean="0"/>
            </a:br>
            <a:r>
              <a:rPr lang="en-US" dirty="0" smtClean="0"/>
              <a:t>Steps to make probabilistic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Setup sample space</a:t>
            </a:r>
          </a:p>
          <a:p>
            <a:r>
              <a:rPr lang="en-US" dirty="0" smtClean="0"/>
              <a:t>Statement about probability law</a:t>
            </a:r>
          </a:p>
          <a:p>
            <a:r>
              <a:rPr lang="en-US" dirty="0" smtClean="0"/>
              <a:t>Identify events, and calculate probability for those outcomes of interest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29000" y="4876800"/>
            <a:ext cx="4419600" cy="8382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The previous example?</a:t>
            </a:r>
          </a:p>
          <a:p>
            <a:pPr algn="ctr"/>
            <a:r>
              <a:rPr lang="en-US" sz="2200" dirty="0" smtClean="0"/>
              <a:t>Discrete uniform probability law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15185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1752600"/>
          </a:xfrm>
        </p:spPr>
        <p:txBody>
          <a:bodyPr/>
          <a:lstStyle/>
          <a:p>
            <a:r>
              <a:rPr lang="en-US" dirty="0" smtClean="0"/>
              <a:t>Discrete uniform law</a:t>
            </a:r>
          </a:p>
          <a:p>
            <a:pPr lvl="1"/>
            <a:r>
              <a:rPr lang="en-US" dirty="0" smtClean="0"/>
              <a:t>Boils down to counting</a:t>
            </a:r>
          </a:p>
          <a:p>
            <a:pPr lvl="1"/>
            <a:r>
              <a:rPr lang="en-US" dirty="0" smtClean="0"/>
              <a:t>Counting can be extremely complicated really fast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76200" y="2895600"/>
            <a:ext cx="883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65018" y="3276600"/>
                <a:ext cx="8229600" cy="27432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Discrete uniform law</a:t>
                </a:r>
              </a:p>
              <a:p>
                <a:pPr lvl="1"/>
                <a:r>
                  <a:rPr lang="en-US" dirty="0" smtClean="0"/>
                  <a:t>Let all outcomes be equally likely</a:t>
                </a:r>
              </a:p>
              <a:p>
                <a:pPr lvl="1"/>
                <a:r>
                  <a:rPr lang="en-US" dirty="0" smtClean="0"/>
                  <a:t>Fair coin, fair dice, well-shuffled cards</a:t>
                </a:r>
              </a:p>
              <a:p>
                <a:pPr lvl="1"/>
                <a:r>
                  <a:rPr lang="en-US" dirty="0" smtClean="0"/>
                  <a:t>Then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number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elements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total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number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of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sample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points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 marL="457200" lvl="1" indent="0">
                  <a:buNone/>
                </a:pPr>
                <a:endParaRPr lang="en-US" b="0" dirty="0" smtClean="0"/>
              </a:p>
              <a:p>
                <a:pPr marL="45720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18" y="3276600"/>
                <a:ext cx="8229600" cy="2743200"/>
              </a:xfrm>
              <a:prstGeom prst="rect">
                <a:avLst/>
              </a:prstGeom>
              <a:blipFill rotWithShape="1">
                <a:blip r:embed="rId2"/>
                <a:stretch>
                  <a:fillRect l="-1259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84764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uniform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19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2819400"/>
            <a:ext cx="0" cy="198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1" idx="1"/>
          </p:cNvCxnSpPr>
          <p:nvPr/>
        </p:nvCxnSpPr>
        <p:spPr>
          <a:xfrm flipH="1">
            <a:off x="665018" y="4800600"/>
            <a:ext cx="20089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" y="31242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362200" y="3124200"/>
            <a:ext cx="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12818" y="4800600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27" y="2933700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73927" y="4610100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2601191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51908" y="1524000"/>
            <a:ext cx="58396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Assign a probability law: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Probability law = area of interest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This means:</a:t>
            </a:r>
          </a:p>
          <a:p>
            <a:pPr lvl="1"/>
            <a:r>
              <a:rPr lang="en-US" sz="2000" dirty="0"/>
              <a:t>	</a:t>
            </a:r>
            <a:r>
              <a:rPr lang="en-US" sz="2000" dirty="0" smtClean="0"/>
              <a:t>two subsets of sample space with equal area, it is 	equally likely that the outcome with fall into one 	area vs. the other area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29000" y="3608102"/>
                <a:ext cx="5562599" cy="10965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𝑌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≤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1/8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=(0.5,0.3)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608102"/>
                <a:ext cx="5562599" cy="1096519"/>
              </a:xfrm>
              <a:prstGeom prst="rect">
                <a:avLst/>
              </a:prstGeom>
              <a:blipFill rotWithShape="1">
                <a:blip r:embed="rId2"/>
                <a:stretch>
                  <a:fillRect l="-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>
            <a:off x="533400" y="3733800"/>
            <a:ext cx="1371600" cy="1257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86199" y="4991100"/>
            <a:ext cx="5105399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Moral of the story: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Once probability law in hand, it’s easy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hard part really comes from calculus and algebra (not from probability)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739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systematic (mathematical) way of describing our ‘belief’ or the ‘likelihood’ of event </a:t>
            </a:r>
            <a:r>
              <a:rPr lang="en-US" dirty="0" smtClean="0"/>
              <a:t>occurrences that helps us make decisions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Especially important in real life:</a:t>
            </a:r>
          </a:p>
          <a:p>
            <a:pPr lvl="2"/>
            <a:r>
              <a:rPr lang="en-US" i="1" dirty="0" smtClean="0"/>
              <a:t>Randomness, noise, unknown rule </a:t>
            </a:r>
          </a:p>
          <a:p>
            <a:pPr lvl="2"/>
            <a:endParaRPr lang="en-US" i="1" dirty="0"/>
          </a:p>
          <a:p>
            <a:pPr lvl="1"/>
            <a:r>
              <a:rPr lang="en-US" dirty="0" smtClean="0"/>
              <a:t>Engineering applications</a:t>
            </a:r>
          </a:p>
          <a:p>
            <a:pPr lvl="2"/>
            <a:r>
              <a:rPr lang="en-US" dirty="0" smtClean="0"/>
              <a:t>Detection (e.g., radar)</a:t>
            </a:r>
          </a:p>
          <a:p>
            <a:pPr lvl="2"/>
            <a:r>
              <a:rPr lang="en-US" dirty="0" smtClean="0"/>
              <a:t>Communication (e.g., noise effect)</a:t>
            </a:r>
          </a:p>
          <a:p>
            <a:pPr lvl="2"/>
            <a:r>
              <a:rPr lang="en-US" dirty="0" smtClean="0"/>
              <a:t>Prediction/recognition (e.g., statistical model)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Other fields: almost everything in life </a:t>
            </a:r>
          </a:p>
          <a:p>
            <a:pPr lvl="2"/>
            <a:r>
              <a:rPr lang="en-US" dirty="0" smtClean="0"/>
              <a:t>Gambling</a:t>
            </a:r>
          </a:p>
          <a:p>
            <a:pPr lvl="2"/>
            <a:r>
              <a:rPr lang="en-US" dirty="0" smtClean="0"/>
              <a:t>Store management</a:t>
            </a:r>
          </a:p>
          <a:p>
            <a:pPr lvl="2"/>
            <a:r>
              <a:rPr lang="en-US" dirty="0" smtClean="0"/>
              <a:t>Economics</a:t>
            </a:r>
          </a:p>
          <a:p>
            <a:pPr lvl="2"/>
            <a:r>
              <a:rPr lang="en-US" dirty="0" smtClean="0"/>
              <a:t>Risk management</a:t>
            </a:r>
          </a:p>
          <a:p>
            <a:pPr lvl="2"/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33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axiom needs to be strengthened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Think of a new experiment:</a:t>
            </a:r>
          </a:p>
          <a:p>
            <a:pPr lvl="1"/>
            <a:r>
              <a:rPr lang="en-US" dirty="0" smtClean="0"/>
              <a:t>You keep flipping a coin and you wait until you obtain heads for the first time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Sample space:</a:t>
            </a:r>
          </a:p>
          <a:p>
            <a:pPr lvl="1"/>
            <a:r>
              <a:rPr lang="en-US" dirty="0" smtClean="0"/>
              <a:t>Outcomes of this experiment is integer (with no upper bounds)</a:t>
            </a:r>
          </a:p>
          <a:p>
            <a:pPr lvl="1"/>
            <a:r>
              <a:rPr lang="en-US" dirty="0" smtClean="0"/>
              <a:t>Set of all possible integers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8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057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600" dirty="0" smtClean="0"/>
                  <a:t>Sample space: {1,2,…}</a:t>
                </a:r>
              </a:p>
              <a:p>
                <a:pPr lvl="1"/>
                <a:r>
                  <a:rPr lang="en-US" sz="2200" dirty="0" smtClean="0"/>
                  <a:t>Probability law is given: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2200" b="0" i="1" smtClean="0">
                        <a:latin typeface="Cambria Math"/>
                      </a:rPr>
                      <m:t>,  </m:t>
                    </m:r>
                    <m:r>
                      <a:rPr lang="en-US" sz="2200" b="0" i="1" smtClean="0">
                        <a:latin typeface="Cambria Math"/>
                      </a:rPr>
                      <m:t>𝑛</m:t>
                    </m:r>
                    <m:r>
                      <a:rPr lang="en-US" sz="2200" b="0" i="1" smtClean="0">
                        <a:latin typeface="Cambria Math"/>
                      </a:rPr>
                      <m:t>=1,2,3…</m:t>
                    </m:r>
                  </m:oMath>
                </a14:m>
                <a:endParaRPr lang="en-US" sz="2200" dirty="0" smtClean="0"/>
              </a:p>
              <a:p>
                <a:pPr lvl="1"/>
                <a:r>
                  <a:rPr lang="en-US" sz="2200" dirty="0" smtClean="0"/>
                  <a:t>Find P(outcome is even)</a:t>
                </a: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057400"/>
              </a:xfrm>
              <a:blipFill rotWithShape="1">
                <a:blip r:embed="rId2"/>
                <a:stretch>
                  <a:fillRect l="-1259" t="-23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do this as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21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5465618" y="2209800"/>
            <a:ext cx="2992582" cy="1969532"/>
            <a:chOff x="5465618" y="2209800"/>
            <a:chExt cx="2992582" cy="19695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6019800" y="3810000"/>
              <a:ext cx="24384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012873" y="2209800"/>
              <a:ext cx="0" cy="1600200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6553200" y="2895600"/>
              <a:ext cx="0" cy="914400"/>
            </a:xfrm>
            <a:prstGeom prst="straightConnector1">
              <a:avLst/>
            </a:prstGeom>
            <a:ln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7086600" y="3200400"/>
              <a:ext cx="0" cy="609600"/>
            </a:xfrm>
            <a:prstGeom prst="straightConnector1">
              <a:avLst/>
            </a:prstGeom>
            <a:ln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7543800" y="3352800"/>
              <a:ext cx="0" cy="457200"/>
            </a:xfrm>
            <a:prstGeom prst="straightConnector1">
              <a:avLst/>
            </a:prstGeom>
            <a:ln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8001000" y="3505200"/>
              <a:ext cx="0" cy="304800"/>
            </a:xfrm>
            <a:prstGeom prst="straightConnector1">
              <a:avLst/>
            </a:prstGeom>
            <a:ln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6324600" y="3810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858000" y="3810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277100" y="3810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34300" y="3810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65618" y="2209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01336" y="4356326"/>
            <a:ext cx="587086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Probability of subset that includes just even numbers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e</a:t>
            </a:r>
            <a:r>
              <a:rPr lang="en-US" sz="2000" dirty="0" smtClean="0"/>
              <a:t>.g., 2, 4, 6, 8, …, so 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Add up infinite geometric sequences: 1/3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3985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426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 we do it directly from axiom 3?</a:t>
            </a:r>
          </a:p>
          <a:p>
            <a:endParaRPr lang="en-US" sz="2400" dirty="0" smtClean="0"/>
          </a:p>
          <a:p>
            <a:r>
              <a:rPr lang="en-US" sz="2000" dirty="0" smtClean="0"/>
              <a:t>Axiom 3 applies only for countable finite set of sample space</a:t>
            </a:r>
          </a:p>
          <a:p>
            <a:r>
              <a:rPr lang="en-US" sz="2000" dirty="0" smtClean="0"/>
              <a:t>Here, infinite collections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Need one more,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0382" y="3733800"/>
                <a:ext cx="8305800" cy="98488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200" dirty="0" smtClean="0"/>
                  <a:t>Countable </a:t>
                </a:r>
                <a:r>
                  <a:rPr lang="en-US" sz="2200" dirty="0" err="1" smtClean="0"/>
                  <a:t>additivity</a:t>
                </a:r>
                <a:r>
                  <a:rPr lang="en-US" sz="2200" dirty="0" smtClean="0"/>
                  <a:t> axiom</a:t>
                </a:r>
              </a:p>
              <a:p>
                <a:r>
                  <a:rPr lang="en-US" dirty="0" smtClean="0"/>
                  <a:t>If A1, A2, …are disjoint then: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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,…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382" y="3733800"/>
                <a:ext cx="8305800" cy="984885"/>
              </a:xfrm>
              <a:prstGeom prst="rect">
                <a:avLst/>
              </a:prstGeom>
              <a:blipFill rotWithShape="1">
                <a:blip r:embed="rId2"/>
                <a:stretch>
                  <a:fillRect l="-732" t="-2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038600" y="52578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Sequence of sets (events), occurred in order, and countable, probability on sequence of sets getting smaller </a:t>
            </a:r>
            <a:r>
              <a:rPr lang="en-US" dirty="0" err="1" smtClean="0"/>
              <a:t>smaller</a:t>
            </a:r>
            <a:r>
              <a:rPr lang="en-US" dirty="0" smtClean="0"/>
              <a:t> (disjoint) -&gt; you can just add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11"/>
              <p:cNvSpPr txBox="1"/>
              <p:nvPr/>
            </p:nvSpPr>
            <p:spPr>
              <a:xfrm>
                <a:off x="5486400" y="580490"/>
                <a:ext cx="3318163" cy="258532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  </m:t>
                          </m:r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sym typeface="Symbol"/>
                        </a:rPr>
                        <m:t> ?</m:t>
                      </m:r>
                    </m:oMath>
                  </m:oMathPara>
                </a14:m>
                <a:endParaRPr lang="en-US" b="0" dirty="0" smtClean="0">
                  <a:sym typeface="Symbol"/>
                </a:endParaRPr>
              </a:p>
              <a:p>
                <a:endParaRPr lang="en-US" b="0" dirty="0" smtClean="0">
                  <a:sym typeface="Symbol"/>
                </a:endParaRPr>
              </a:p>
              <a:p>
                <a:r>
                  <a:rPr lang="en-US" dirty="0" smtClean="0"/>
                  <a:t>Simply, iteratively use axiom 2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 smtClean="0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sym typeface="Symbol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i="0" smtClean="0">
                              <a:latin typeface="Cambria Math"/>
                              <a:sym typeface="Symbol"/>
                            </a:rPr>
                            <m:t>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𝐵</m:t>
                          </m:r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  </m:t>
                          </m:r>
                          <m:r>
                            <a:rPr lang="en-US" i="1">
                              <a:latin typeface="Cambria Math"/>
                              <a:sym typeface="Symbol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sym typeface="Symbol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sym typeface="Symbol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sym typeface="Symbol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sym typeface="Symbol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sym typeface="Symbol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 </m:t>
                          </m:r>
                          <m:r>
                            <a:rPr lang="en-US" b="0" i="1" smtClean="0">
                              <a:latin typeface="Cambria Math"/>
                              <a:sym typeface="Symbol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sym typeface="Symbol"/>
                </a:endParaRPr>
              </a:p>
              <a:p>
                <a:pPr algn="ctr"/>
                <a:r>
                  <a:rPr lang="en-US" dirty="0" smtClean="0"/>
                  <a:t>…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b="0" dirty="0" smtClean="0"/>
              </a:p>
              <a:p>
                <a:pPr algn="ctr"/>
                <a:endParaRPr lang="en-US" dirty="0" smtClean="0"/>
              </a:p>
              <a:p>
                <a:pPr algn="ctr"/>
                <a:r>
                  <a:rPr lang="en-US" dirty="0" smtClean="0"/>
                  <a:t>Generalize this to </a:t>
                </a:r>
                <a:r>
                  <a:rPr lang="en-US" b="1" i="1" dirty="0" smtClean="0"/>
                  <a:t>n</a:t>
                </a:r>
                <a:r>
                  <a:rPr lang="en-US" b="1" dirty="0" smtClean="0"/>
                  <a:t> disjoint sets</a:t>
                </a:r>
                <a:endParaRPr lang="en-US" b="1" dirty="0"/>
              </a:p>
            </p:txBody>
          </p:sp>
        </mc:Choice>
        <mc:Fallback xmlns="">
          <p:sp>
            <p:nvSpPr>
              <p:cNvPr id="8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80490"/>
                <a:ext cx="3318163" cy="2585323"/>
              </a:xfrm>
              <a:prstGeom prst="rect">
                <a:avLst/>
              </a:prstGeom>
              <a:blipFill>
                <a:blip r:embed="rId3"/>
                <a:stretch>
                  <a:fillRect l="-1095" b="-233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52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Reading: Section 1.1, 1.2</a:t>
            </a:r>
          </a:p>
          <a:p>
            <a:r>
              <a:rPr lang="en-US" dirty="0" smtClean="0"/>
              <a:t>Probabilistic mathematical model for:</a:t>
            </a:r>
          </a:p>
          <a:p>
            <a:pPr lvl="1"/>
            <a:r>
              <a:rPr lang="en-US" dirty="0" smtClean="0"/>
              <a:t>Reasoning about uncertainty</a:t>
            </a:r>
          </a:p>
          <a:p>
            <a:pPr lvl="1"/>
            <a:r>
              <a:rPr lang="en-US" dirty="0" smtClean="0"/>
              <a:t>Developing approaches to inference problems</a:t>
            </a:r>
          </a:p>
          <a:p>
            <a:r>
              <a:rPr lang="en-US" dirty="0" smtClean="0"/>
              <a:t>Probabilistic models</a:t>
            </a:r>
          </a:p>
          <a:p>
            <a:pPr lvl="1"/>
            <a:r>
              <a:rPr lang="en-US" dirty="0" smtClean="0"/>
              <a:t>Sample space</a:t>
            </a:r>
          </a:p>
          <a:p>
            <a:pPr lvl="1"/>
            <a:r>
              <a:rPr lang="en-US" dirty="0" smtClean="0"/>
              <a:t>Probability law</a:t>
            </a:r>
          </a:p>
          <a:p>
            <a:r>
              <a:rPr lang="en-US" dirty="0" smtClean="0"/>
              <a:t>Axioms of probability</a:t>
            </a:r>
          </a:p>
          <a:p>
            <a:r>
              <a:rPr lang="en-US" dirty="0" smtClean="0"/>
              <a:t>Simple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91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sample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do an (random) experiment  -&gt;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A list (set) of all possible things (outcomes) that may happen during this experiment</a:t>
            </a:r>
          </a:p>
          <a:p>
            <a:pPr marL="40005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e.g., flipping a coin (H &amp; 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 </a:t>
            </a:r>
            <a:r>
              <a:rPr lang="en-US" dirty="0" smtClean="0">
                <a:latin typeface="Symbol" panose="05050102010706020507" pitchFamily="18" charset="2"/>
              </a:rPr>
              <a:t>W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“List” (set) of possible outcomes</a:t>
            </a:r>
          </a:p>
          <a:p>
            <a:endParaRPr lang="en-US" dirty="0" smtClean="0"/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Mutually exclusive</a:t>
            </a:r>
          </a:p>
          <a:p>
            <a:pPr lvl="1"/>
            <a:r>
              <a:rPr lang="en-US" dirty="0" smtClean="0"/>
              <a:t>Collectively exhaustive</a:t>
            </a:r>
          </a:p>
          <a:p>
            <a:pPr lvl="1"/>
            <a:endParaRPr lang="en-US" dirty="0" smtClean="0"/>
          </a:p>
          <a:p>
            <a:pPr marL="514350" indent="-457200"/>
            <a:r>
              <a:rPr lang="en-US" dirty="0" smtClean="0"/>
              <a:t>Art: to be at the “right” granularity</a:t>
            </a:r>
          </a:p>
          <a:p>
            <a:pPr marL="914400" lvl="1" indent="-457200"/>
            <a:r>
              <a:rPr lang="en-US" dirty="0" smtClean="0"/>
              <a:t>Pick (decide) appropriate sample space for your problem</a:t>
            </a:r>
          </a:p>
          <a:p>
            <a:pPr marL="914400" lvl="1" indent="-457200"/>
            <a:r>
              <a:rPr lang="en-US" dirty="0" smtClean="0"/>
              <a:t>Let’s think about ‘</a:t>
            </a:r>
            <a:r>
              <a:rPr lang="en-US" i="1" dirty="0" smtClean="0"/>
              <a:t>coin-flipping</a:t>
            </a:r>
            <a:r>
              <a:rPr lang="en-US" dirty="0" smtClean="0"/>
              <a:t>’ exp. </a:t>
            </a:r>
            <a:r>
              <a:rPr lang="en-US" dirty="0"/>
              <a:t>a</a:t>
            </a:r>
            <a:r>
              <a:rPr lang="en-US" dirty="0" smtClean="0"/>
              <a:t>gain</a:t>
            </a:r>
          </a:p>
          <a:p>
            <a:pPr marL="914400" lvl="1" indent="-457200"/>
            <a:r>
              <a:rPr lang="en-US" dirty="0" smtClean="0"/>
              <a:t>Real world, real life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60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space: discrete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rolls of a tetrahedral die (4-sided)</a:t>
            </a:r>
          </a:p>
          <a:p>
            <a:pPr lvl="1"/>
            <a:r>
              <a:rPr lang="en-US" dirty="0" smtClean="0"/>
              <a:t>Two rolls as 1 single experiment</a:t>
            </a:r>
          </a:p>
          <a:p>
            <a:pPr marL="514350" indent="-457200"/>
            <a:r>
              <a:rPr lang="en-US" dirty="0" smtClean="0"/>
              <a:t>Sample space of this experiment?</a:t>
            </a:r>
          </a:p>
          <a:p>
            <a:pPr marL="514350" indent="-457200"/>
            <a:endParaRPr lang="en-US" dirty="0"/>
          </a:p>
          <a:p>
            <a:pPr marL="514350" indent="-457200"/>
            <a:endParaRPr lang="en-US" dirty="0" smtClean="0"/>
          </a:p>
          <a:p>
            <a:pPr marL="514350" indent="-457200"/>
            <a:endParaRPr lang="en-US" dirty="0"/>
          </a:p>
          <a:p>
            <a:pPr marL="514350" indent="-457200"/>
            <a:endParaRPr lang="en-US" dirty="0" smtClean="0"/>
          </a:p>
          <a:p>
            <a:pPr marL="514350" indent="-457200"/>
            <a:endParaRPr lang="en-US" dirty="0"/>
          </a:p>
          <a:p>
            <a:pPr marL="914400" lvl="1" indent="-457200"/>
            <a:r>
              <a:rPr lang="en-US" dirty="0" smtClean="0"/>
              <a:t>Sample space: 16 elements – a finite set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291638"/>
              </p:ext>
            </p:extLst>
          </p:nvPr>
        </p:nvGraphicFramePr>
        <p:xfrm>
          <a:off x="1447800" y="3581400"/>
          <a:ext cx="50292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3593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3974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4355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47360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050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3288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715000" y="3276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971800" y="3962400"/>
            <a:ext cx="762000" cy="3693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smtClean="0">
                <a:solidFill>
                  <a:schemeClr val="bg1"/>
                </a:solidFill>
              </a:rPr>
              <a:t>{</a:t>
            </a:r>
            <a:r>
              <a:rPr lang="en-US" sz="1400" smtClean="0">
                <a:solidFill>
                  <a:schemeClr val="bg1"/>
                </a:solidFill>
              </a:rPr>
              <a:t>2,2}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978727" y="4320432"/>
            <a:ext cx="762000" cy="3693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{3,2}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2400" y="4158734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First roll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971800" y="30596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econd 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07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Tree-diagram of sample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838200" y="1847850"/>
            <a:ext cx="678873" cy="9715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38200" y="2819400"/>
            <a:ext cx="831273" cy="466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669473" y="2695575"/>
            <a:ext cx="692727" cy="1257300"/>
            <a:chOff x="3041073" y="1828800"/>
            <a:chExt cx="1066800" cy="16764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3041073" y="1828800"/>
              <a:ext cx="692727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3048000" y="2514600"/>
              <a:ext cx="1059873" cy="152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048000" y="2667000"/>
              <a:ext cx="1059873" cy="4191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058391" y="2667000"/>
              <a:ext cx="904009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869372" y="195736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1506637" y="1205345"/>
            <a:ext cx="692727" cy="1257300"/>
            <a:chOff x="3041073" y="1828800"/>
            <a:chExt cx="1066800" cy="1676400"/>
          </a:xfrm>
        </p:grpSpPr>
        <p:cxnSp>
          <p:nvCxnSpPr>
            <p:cNvPr id="45" name="Straight Connector 44"/>
            <p:cNvCxnSpPr/>
            <p:nvPr/>
          </p:nvCxnSpPr>
          <p:spPr>
            <a:xfrm flipV="1">
              <a:off x="3041073" y="1828800"/>
              <a:ext cx="692727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048000" y="2514600"/>
              <a:ext cx="1059873" cy="152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048000" y="2667000"/>
              <a:ext cx="1059873" cy="4191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3058391" y="2667000"/>
              <a:ext cx="904009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9" name="Straight Connector 48"/>
          <p:cNvCxnSpPr/>
          <p:nvPr/>
        </p:nvCxnSpPr>
        <p:spPr>
          <a:xfrm>
            <a:off x="838200" y="2819400"/>
            <a:ext cx="983627" cy="1790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1772932" y="3981450"/>
            <a:ext cx="692727" cy="1257300"/>
            <a:chOff x="3041073" y="1828800"/>
            <a:chExt cx="1066800" cy="1676400"/>
          </a:xfrm>
        </p:grpSpPr>
        <p:cxnSp>
          <p:nvCxnSpPr>
            <p:cNvPr id="51" name="Straight Connector 50"/>
            <p:cNvCxnSpPr/>
            <p:nvPr/>
          </p:nvCxnSpPr>
          <p:spPr>
            <a:xfrm flipV="1">
              <a:off x="3041073" y="1828800"/>
              <a:ext cx="692727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3048000" y="2514600"/>
              <a:ext cx="1059873" cy="152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048000" y="2667000"/>
              <a:ext cx="1059873" cy="4191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058391" y="2667000"/>
              <a:ext cx="904009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1174172" y="2634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326572" y="345388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1807523" y="5391150"/>
            <a:ext cx="692727" cy="1257300"/>
            <a:chOff x="3041073" y="1828800"/>
            <a:chExt cx="1066800" cy="1676400"/>
          </a:xfrm>
        </p:grpSpPr>
        <p:cxnSp>
          <p:nvCxnSpPr>
            <p:cNvPr id="64" name="Straight Connector 63"/>
            <p:cNvCxnSpPr/>
            <p:nvPr/>
          </p:nvCxnSpPr>
          <p:spPr>
            <a:xfrm flipV="1">
              <a:off x="3041073" y="1828800"/>
              <a:ext cx="692727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3048000" y="2514600"/>
              <a:ext cx="1059873" cy="1524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048000" y="2667000"/>
              <a:ext cx="1059873" cy="4191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3058391" y="2667000"/>
              <a:ext cx="904009" cy="83820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8" name="Straight Connector 67"/>
          <p:cNvCxnSpPr/>
          <p:nvPr/>
        </p:nvCxnSpPr>
        <p:spPr>
          <a:xfrm>
            <a:off x="838200" y="2819400"/>
            <a:ext cx="945977" cy="320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838200" y="395825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953000" y="151967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Sequential description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2274122" y="2513279"/>
            <a:ext cx="839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2,1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2465659" y="2985671"/>
            <a:ext cx="839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2,2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2479514" y="3376196"/>
            <a:ext cx="839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2,3</a:t>
            </a:r>
            <a:endParaRPr lang="en-US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2284017" y="3823216"/>
            <a:ext cx="8391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2,4</a:t>
            </a:r>
            <a:endParaRPr lang="en-US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4800601" y="2548235"/>
            <a:ext cx="4181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Relation to previous diagram?</a:t>
            </a:r>
          </a:p>
          <a:p>
            <a:r>
              <a:rPr lang="en-US" sz="2000" b="1" dirty="0" smtClean="0"/>
              <a:t>Each </a:t>
            </a:r>
            <a:r>
              <a:rPr lang="en-US" sz="2000" b="1" i="1" u="sng" dirty="0" smtClean="0"/>
              <a:t>outcome</a:t>
            </a:r>
            <a:r>
              <a:rPr lang="en-US" sz="2000" b="1" i="1" dirty="0" smtClean="0"/>
              <a:t> </a:t>
            </a:r>
            <a:r>
              <a:rPr lang="en-US" sz="2000" b="1" dirty="0" smtClean="0"/>
              <a:t>corresponds to each path (leaves) on the tree diagram</a:t>
            </a:r>
            <a:endParaRPr lang="en-US" sz="2000" b="1" i="1" dirty="0"/>
          </a:p>
        </p:txBody>
      </p:sp>
      <p:sp>
        <p:nvSpPr>
          <p:cNvPr id="78" name="TextBox 77"/>
          <p:cNvSpPr txBox="1"/>
          <p:nvPr/>
        </p:nvSpPr>
        <p:spPr>
          <a:xfrm>
            <a:off x="4800600" y="4632583"/>
            <a:ext cx="4333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Subtly of </a:t>
            </a:r>
            <a:r>
              <a:rPr lang="en-US" sz="2000" smtClean="0"/>
              <a:t>wordings (‘result’ not ‘outcome’)</a:t>
            </a:r>
            <a:endParaRPr lang="en-US" sz="2000" dirty="0" smtClean="0"/>
          </a:p>
          <a:p>
            <a:r>
              <a:rPr lang="en-US" sz="2000" b="1" dirty="0" smtClean="0"/>
              <a:t>Outcome = (2, 1)</a:t>
            </a:r>
          </a:p>
          <a:p>
            <a:r>
              <a:rPr lang="en-US" sz="2000" b="1" dirty="0" smtClean="0"/>
              <a:t>Experiment consists of ‘stages’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16663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space: infinite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sym typeface="Symbol"/>
                        </a:rPr>
                        <m:t>=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sym typeface="Symbol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  <a:sym typeface="Symbol"/>
                            </a:rPr>
                            <m:t>0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sym typeface="Symbol"/>
                            </a:rPr>
                            <m:t>≤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sym typeface="Symbol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sym typeface="Symbol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sym typeface="Symbol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  <a:sym typeface="Symbol"/>
                            </a:rPr>
                            <m:t>≤1</m:t>
                          </m:r>
                        </m:e>
                      </m:d>
                    </m:oMath>
                  </m:oMathPara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85800" y="2819400"/>
            <a:ext cx="0" cy="198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6" idx="1"/>
          </p:cNvCxnSpPr>
          <p:nvPr/>
        </p:nvCxnSpPr>
        <p:spPr>
          <a:xfrm flipH="1">
            <a:off x="665018" y="4800600"/>
            <a:ext cx="20089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5800" y="31242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362200" y="3124200"/>
            <a:ext cx="0" cy="167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12818" y="4800600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9327" y="2933700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73927" y="4610100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800" y="2601191"/>
            <a:ext cx="477982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44291" y="1499029"/>
            <a:ext cx="3657600" cy="25853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Darts-playing</a:t>
            </a:r>
          </a:p>
          <a:p>
            <a:endParaRPr lang="en-US" dirty="0"/>
          </a:p>
          <a:p>
            <a:r>
              <a:rPr lang="en-US" dirty="0" smtClean="0"/>
              <a:t>Experiment:</a:t>
            </a:r>
          </a:p>
          <a:p>
            <a:r>
              <a:rPr lang="en-US" dirty="0" smtClean="0"/>
              <a:t>Randomly fall inside the unit square </a:t>
            </a:r>
            <a:r>
              <a:rPr lang="en-US" u="sng" dirty="0" smtClean="0"/>
              <a:t>only</a:t>
            </a:r>
          </a:p>
          <a:p>
            <a:endParaRPr lang="en-US" dirty="0" smtClean="0"/>
          </a:p>
          <a:p>
            <a:r>
              <a:rPr lang="en-US" dirty="0" smtClean="0"/>
              <a:t>Outcomes:</a:t>
            </a:r>
            <a:endParaRPr lang="en-US" dirty="0"/>
          </a:p>
          <a:p>
            <a:r>
              <a:rPr lang="en-US" dirty="0" smtClean="0"/>
              <a:t>All possible point in unit square are possible outcomes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 flipH="1" flipV="1">
            <a:off x="1373332" y="3981450"/>
            <a:ext cx="150668" cy="10290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 flipV="1">
            <a:off x="1828800" y="3505200"/>
            <a:ext cx="150668" cy="10290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12173" y="5452765"/>
            <a:ext cx="6078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typical question raised:</a:t>
            </a:r>
          </a:p>
          <a:p>
            <a:r>
              <a:rPr lang="en-US" dirty="0" smtClean="0"/>
              <a:t>Which outcome is more likely to occur compared to others?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373332" y="3232347"/>
            <a:ext cx="606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{x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,y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842530" y="4084352"/>
            <a:ext cx="606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{x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,y</a:t>
            </a:r>
            <a:r>
              <a:rPr lang="en-US" sz="1200" baseline="-25000" dirty="0"/>
              <a:t>2</a:t>
            </a:r>
            <a:r>
              <a:rPr lang="en-US" sz="1200" dirty="0" smtClean="0"/>
              <a:t>}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6373091" y="4610100"/>
            <a:ext cx="2313709" cy="18774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Assign probabilities to individual outcome?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Not really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Any single point (real value) with  infinite precision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Zero probability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01770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/>
      <p:bldP spid="25" grpId="0"/>
      <p:bldP spid="26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Instead, assign probabilities to subsets of sample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8982-4A99-4A70-9E37-68B4CE078E88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6400" y="1676400"/>
            <a:ext cx="5410200" cy="16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97182" y="1714500"/>
            <a:ext cx="49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W</a:t>
            </a:r>
            <a:endParaRPr lang="en-US" sz="2400" dirty="0"/>
          </a:p>
        </p:txBody>
      </p:sp>
      <p:sp>
        <p:nvSpPr>
          <p:cNvPr id="8" name="Oval 7"/>
          <p:cNvSpPr/>
          <p:nvPr/>
        </p:nvSpPr>
        <p:spPr>
          <a:xfrm>
            <a:off x="2743200" y="1846118"/>
            <a:ext cx="1295400" cy="9525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7800" y="2381250"/>
            <a:ext cx="1143000" cy="66675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3467100" y="2798618"/>
            <a:ext cx="571500" cy="13161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677391" y="4142509"/>
            <a:ext cx="4322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Assign a numerical number to represent our belief on how likely this subset would occur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5029200"/>
            <a:ext cx="7315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Subset of sample space : </a:t>
            </a:r>
            <a:r>
              <a:rPr lang="en-US" sz="2000" b="1" dirty="0" smtClean="0"/>
              <a:t>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Outcome is a </a:t>
            </a:r>
            <a:r>
              <a:rPr lang="en-US" sz="2000" i="1" dirty="0" smtClean="0"/>
              <a:t>‘point’</a:t>
            </a:r>
            <a:r>
              <a:rPr lang="en-US" sz="2000" dirty="0" smtClean="0"/>
              <a:t>, and ‘random’,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If occurred inside the event A , then event A occurred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Assign probability to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How?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328427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949</Words>
  <Application>Microsoft Office PowerPoint</Application>
  <PresentationFormat>如螢幕大小 (4:3)</PresentationFormat>
  <Paragraphs>295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8" baseType="lpstr">
      <vt:lpstr>新細明體</vt:lpstr>
      <vt:lpstr>Arial</vt:lpstr>
      <vt:lpstr>Calibri</vt:lpstr>
      <vt:lpstr>Cambria Math</vt:lpstr>
      <vt:lpstr>Symbol</vt:lpstr>
      <vt:lpstr>Office Theme</vt:lpstr>
      <vt:lpstr>EE 306001  Probability</vt:lpstr>
      <vt:lpstr>Why probability</vt:lpstr>
      <vt:lpstr>Lecture Outline</vt:lpstr>
      <vt:lpstr>What is a sample space?</vt:lpstr>
      <vt:lpstr>Sample Space W</vt:lpstr>
      <vt:lpstr>Sample space: discrete example</vt:lpstr>
      <vt:lpstr>Tree-diagram of sample space</vt:lpstr>
      <vt:lpstr>Sample space: infinite example</vt:lpstr>
      <vt:lpstr>PowerPoint 簡報</vt:lpstr>
      <vt:lpstr>Axioms of probability</vt:lpstr>
      <vt:lpstr>PowerPoint 簡報</vt:lpstr>
      <vt:lpstr>PowerPoint 簡報</vt:lpstr>
      <vt:lpstr>Interesting point</vt:lpstr>
      <vt:lpstr>Trivial example</vt:lpstr>
      <vt:lpstr>Special case of this axiom for finite set sample space</vt:lpstr>
      <vt:lpstr>Probability law: assign probability to each outcome examples with finite sample space</vt:lpstr>
      <vt:lpstr>Now you have learned it all: Steps to make probabilistic reasoning</vt:lpstr>
      <vt:lpstr>PowerPoint 簡報</vt:lpstr>
      <vt:lpstr>Continuous uniform law</vt:lpstr>
      <vt:lpstr>Third axiom needs to be strengthened</vt:lpstr>
      <vt:lpstr>Let’s do this as example</vt:lpstr>
      <vt:lpstr>PowerPoint 簡報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Lee</dc:creator>
  <cp:lastModifiedBy>Jeremy Lee</cp:lastModifiedBy>
  <cp:revision>365</cp:revision>
  <dcterms:created xsi:type="dcterms:W3CDTF">2014-05-23T01:57:01Z</dcterms:created>
  <dcterms:modified xsi:type="dcterms:W3CDTF">2019-02-20T03:44:50Z</dcterms:modified>
</cp:coreProperties>
</file>