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4" r:id="rId6"/>
    <p:sldId id="266" r:id="rId7"/>
    <p:sldId id="265" r:id="rId8"/>
    <p:sldId id="260" r:id="rId9"/>
    <p:sldId id="267" r:id="rId10"/>
    <p:sldId id="268" r:id="rId11"/>
    <p:sldId id="261" r:id="rId12"/>
    <p:sldId id="269" r:id="rId13"/>
    <p:sldId id="259" r:id="rId14"/>
    <p:sldId id="270" r:id="rId15"/>
    <p:sldId id="271" r:id="rId16"/>
    <p:sldId id="272" r:id="rId17"/>
    <p:sldId id="273" r:id="rId18"/>
    <p:sldId id="278" r:id="rId19"/>
    <p:sldId id="283" r:id="rId20"/>
    <p:sldId id="284" r:id="rId21"/>
    <p:sldId id="285" r:id="rId22"/>
    <p:sldId id="279" r:id="rId23"/>
    <p:sldId id="286" r:id="rId24"/>
    <p:sldId id="288" r:id="rId25"/>
    <p:sldId id="287" r:id="rId26"/>
    <p:sldId id="289" r:id="rId27"/>
    <p:sldId id="276" r:id="rId28"/>
    <p:sldId id="277" r:id="rId29"/>
    <p:sldId id="290" r:id="rId30"/>
    <p:sldId id="291" r:id="rId31"/>
    <p:sldId id="292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7B0C68-180B-4EAB-A26E-75E578EA0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C833B3-AFB7-4E0B-8B24-30FB69A13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021EC2-2199-4981-ACA5-214F953A1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8249ED-9395-4B43-ABA2-4463B16F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F3BC8C-D5C8-484A-91AF-615AB0D0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341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BE0205-DD2E-4F64-8561-20329CC7B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C4DAFCE-07E3-474D-A14A-A7830A118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BAC4FD-5220-4E20-8B4B-0739FD817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B80CB4-157A-4202-A5B7-56EA47CE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C83AA3-37DA-4B9D-BA20-72FD3ED38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16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267C97E-B928-4995-A6F0-BA1E53F44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5DB660-2509-4A21-8594-C99052577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4E6CAD-6B57-462F-8B5E-038F89F4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B2C2CC-7091-48BA-A607-159A161B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B0260D-1BF8-494F-BFF7-710C4EF6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008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4FD9-1158-48A0-9908-D66EBF2632B2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1"/>
            <a:ext cx="4647979" cy="1007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3050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1938-C914-41CC-A101-10C81F2DA299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43EA-4036-4BB3-B731-13F72061EC1D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10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FFCA-187E-4C6C-9145-BEFD887F245C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00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9C1D-DB2E-4156-B444-286477E25148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6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F91B-DE10-4E84-BCAD-F347205B3FE0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5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A0522-C5E6-49CA-B70D-F8018C666399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324601"/>
            <a:ext cx="812800" cy="39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52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676E2-3082-4E0D-ADCF-76DB6ACA67B5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7F380C-BDC1-4BE0-84B8-DA059E85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9E1FAD-6DF1-4E0D-AC74-A89E562CB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79A63B-E604-443A-AF0A-AD5DC8A1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35E8FD-DB68-4864-89AB-874F037E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E78DBE-ED2B-402F-ABFE-39A44F58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048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087-6E12-4AD9-A681-4D9E86844EA7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15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8098-06B0-4CD7-AC87-EBBFFB75B430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742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815-13F7-45E9-A56B-EE93D26EBEE9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69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180B-B40A-4326-96AA-0CB51EA7AFE3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90600"/>
            <a:ext cx="12192000" cy="0"/>
          </a:xfrm>
          <a:prstGeom prst="line">
            <a:avLst/>
          </a:prstGeom>
          <a:ln w="12700">
            <a:solidFill>
              <a:srgbClr val="7F10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53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4BA728-9E7A-403A-AA8A-38BCE444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333292A-0BE1-497C-803B-EDE052CC5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EE8366-A770-4B7B-B642-2E0AC0CD3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5B4B41-9A87-4FEB-8D2A-AAA3EB85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4C022E-1EA4-45D7-8BFD-6D99AD1E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18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49DAF1-F37E-435D-BAD1-556D555A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77778D-2E7A-4A38-BB01-A11843962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31F6C30-2509-4F29-9466-1295EFAC5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903923D-13FF-44F9-BE66-DC5A3679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6873E90-1519-4E65-9E01-DEA743AA2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BAAABE-736C-4CA9-849C-9B7005C1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9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17681A-B48F-42F3-96D0-F7FDB0CEC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5F47CC-A754-4CF8-A3FD-DA90ED79A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F1F5CE3-399E-4A27-A4DD-94419F1C9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09F061C-D26D-4487-B3A9-FAF592EB8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CE317B8-5159-4514-84F4-F125D45FC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CAD6B15-DA46-404B-872A-7F06639DA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EAFB429-D046-41F8-B01E-A3533168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D958DFB-5FDB-42F0-BD32-FA64531B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28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BCEA3-7B67-41D2-87E7-D4DBA2D0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43E8181-0FC0-47E4-B32C-F6EB27C7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65A313A-930A-40AF-838D-BCD4BDC8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EC87258-3DA0-4067-86FB-4B325EC24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189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7B67EBF-8644-4A2D-ACB9-901E2FDA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092A1B3-0F06-41FC-9541-3087A3466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C58A6D5-42B5-4D01-9174-C88D531F8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805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1B10EB-93A8-438A-A72E-B85716C9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EE039F-AA39-43BB-976C-C23DEE294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99490B9-CB07-47C4-A752-3A511EEF1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735CEE-8F22-42C0-8B13-E3DBBA636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4E672CA-06B1-4FB5-9505-90F7C6FB0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7EB2502-B4BF-4F4D-81C2-D476DAF31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65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D9F6AC-B50F-49E0-8EF4-726C0BC5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3900CE2-08AF-4264-878D-5931E3C0B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960083-28E6-4631-8617-1317B7384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67088A1-5BEF-4BDA-9EA5-8800DF2D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B99B1F9-A019-4F70-940B-F771C132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573A6E5-87DC-4DC6-9AE1-82CF834CA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15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3D02F02-28B1-4B6D-AFC9-2E2CC8D36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D7A828-21A9-4B5B-BC13-28FC56602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AB9A2F-C860-4644-A9A5-4A7B8410A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1615-DBEB-4A3C-845B-A9524E6F8B48}" type="datetimeFigureOut">
              <a:rPr lang="zh-TW" altLang="en-US" smtClean="0"/>
              <a:t>2019/6/4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1E1CD2-70AE-4B24-A3A7-5CF55F654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F3F8F88-A299-4698-B55A-8E95CF328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E353A-0108-4535-9F45-87F142523D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400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180B-B40A-4326-96AA-0CB51EA7AFE3}" type="datetime1">
              <a:rPr lang="en-US" smtClean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0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scikit-learn.org/stable/modules/generated/sklearn.metrics.recall_score.html" TargetMode="External"/><Relationship Id="rId2" Type="http://schemas.openxmlformats.org/officeDocument/2006/relationships/hyperlink" Target="http://scikit-learn.org/stable/modules/model_evaluation.html#accuracy-sco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grisel.github.io/scikit-learn.org/sklearn-tutorial/modules/cross_validation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DA0D60-FE4E-41BB-91E5-925C62899A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bg1">
                    <a:lumMod val="95000"/>
                  </a:schemeClr>
                </a:solidFill>
              </a:rPr>
              <a:t>TA</a:t>
            </a:r>
            <a:r>
              <a:rPr lang="zh-TW" alt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altLang="zh-TW" dirty="0">
                <a:solidFill>
                  <a:schemeClr val="bg1">
                    <a:lumMod val="95000"/>
                  </a:schemeClr>
                </a:solidFill>
              </a:rPr>
              <a:t>Session</a:t>
            </a:r>
            <a:endParaRPr lang="zh-TW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363E031-75DA-468E-BE66-561545E35A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bg1"/>
                </a:solidFill>
              </a:rPr>
              <a:t>Carl Chao, Winnie Hong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83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38F042-E5B1-46AF-BF27-C596A6CD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2</a:t>
            </a:r>
            <a:endParaRPr lang="zh-TW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D83C785-11F2-41D2-BD51-23E811D05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492962"/>
              </p:ext>
            </p:extLst>
          </p:nvPr>
        </p:nvGraphicFramePr>
        <p:xfrm>
          <a:off x="2499135" y="1630680"/>
          <a:ext cx="719373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910">
                  <a:extLst>
                    <a:ext uri="{9D8B030D-6E8A-4147-A177-3AD203B41FA5}">
                      <a16:colId xmlns:a16="http://schemas.microsoft.com/office/drawing/2014/main" val="3332100191"/>
                    </a:ext>
                  </a:extLst>
                </a:gridCol>
                <a:gridCol w="2397910">
                  <a:extLst>
                    <a:ext uri="{9D8B030D-6E8A-4147-A177-3AD203B41FA5}">
                      <a16:colId xmlns:a16="http://schemas.microsoft.com/office/drawing/2014/main" val="2552701319"/>
                    </a:ext>
                  </a:extLst>
                </a:gridCol>
                <a:gridCol w="2397910">
                  <a:extLst>
                    <a:ext uri="{9D8B030D-6E8A-4147-A177-3AD203B41FA5}">
                      <a16:colId xmlns:a16="http://schemas.microsoft.com/office/drawing/2014/main" val="2616960524"/>
                    </a:ext>
                  </a:extLst>
                </a:gridCol>
              </a:tblGrid>
              <a:tr h="183825"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/>
                        <a:t>Money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泡麵盒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85789"/>
                  </a:ext>
                </a:extLst>
              </a:tr>
              <a:tr h="325228">
                <a:tc>
                  <a:txBody>
                    <a:bodyPr/>
                    <a:lstStyle/>
                    <a:p>
                      <a:r>
                        <a:rPr lang="en-US" altLang="zh-TW" sz="3200" dirty="0"/>
                        <a:t>A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/>
                        <a:t>N(263.333, 314)</a:t>
                      </a:r>
                    </a:p>
                    <a:p>
                      <a:endParaRPr lang="en-US" altLang="zh-TW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/>
                        <a:t>N(0, 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236393"/>
                  </a:ext>
                </a:extLst>
              </a:tr>
              <a:tr h="466631">
                <a:tc>
                  <a:txBody>
                    <a:bodyPr/>
                    <a:lstStyle/>
                    <a:p>
                      <a:r>
                        <a:rPr lang="en-US" altLang="zh-TW" sz="3200" dirty="0"/>
                        <a:t>B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/>
                        <a:t>N(111.445, 158.914)</a:t>
                      </a:r>
                    </a:p>
                    <a:p>
                      <a:endParaRPr lang="en-US" altLang="zh-TW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/>
                        <a:t>N(5,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732729"/>
                  </a:ext>
                </a:extLst>
              </a:tr>
            </a:tbl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0816FA9C-37F0-4851-828A-A5396356F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562" y="3751053"/>
            <a:ext cx="8524875" cy="247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1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38F042-E5B1-46AF-BF27-C596A6CD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2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AD83C785-11F2-41D2-BD51-23E811D050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8334032"/>
                  </p:ext>
                </p:extLst>
              </p:nvPr>
            </p:nvGraphicFramePr>
            <p:xfrm>
              <a:off x="1628776" y="1630680"/>
              <a:ext cx="8696325" cy="16896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98775">
                      <a:extLst>
                        <a:ext uri="{9D8B030D-6E8A-4147-A177-3AD203B41FA5}">
                          <a16:colId xmlns:a16="http://schemas.microsoft.com/office/drawing/2014/main" val="3332100191"/>
                        </a:ext>
                      </a:extLst>
                    </a:gridCol>
                    <a:gridCol w="2898775">
                      <a:extLst>
                        <a:ext uri="{9D8B030D-6E8A-4147-A177-3AD203B41FA5}">
                          <a16:colId xmlns:a16="http://schemas.microsoft.com/office/drawing/2014/main" val="2552701319"/>
                        </a:ext>
                      </a:extLst>
                    </a:gridCol>
                    <a:gridCol w="2898775">
                      <a:extLst>
                        <a:ext uri="{9D8B030D-6E8A-4147-A177-3AD203B41FA5}">
                          <a16:colId xmlns:a16="http://schemas.microsoft.com/office/drawing/2014/main" val="2616960524"/>
                        </a:ext>
                      </a:extLst>
                    </a:gridCol>
                  </a:tblGrid>
                  <a:tr h="183825"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dirty="0"/>
                            <a:t>Money</a:t>
                          </a:r>
                          <a:endParaRPr lang="zh-TW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dirty="0"/>
                            <a:t>泡麵盒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6585789"/>
                      </a:ext>
                    </a:extLst>
                  </a:tr>
                  <a:tr h="325228">
                    <a:tc>
                      <a:txBody>
                        <a:bodyPr/>
                        <a:lstStyle/>
                        <a:p>
                          <a:r>
                            <a:rPr lang="en-US" altLang="zh-TW" sz="3200" dirty="0"/>
                            <a:t>A</a:t>
                          </a:r>
                          <a:endParaRPr lang="zh-TW" alt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TW" sz="2000" dirty="0"/>
                            <a:t>(263.333, 314)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,2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TW" sz="2000" dirty="0"/>
                            <a:t>(0, 1)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3236393"/>
                      </a:ext>
                    </a:extLst>
                  </a:tr>
                  <a:tr h="466631">
                    <a:tc>
                      <a:txBody>
                        <a:bodyPr/>
                        <a:lstStyle/>
                        <a:p>
                          <a:r>
                            <a:rPr lang="en-US" altLang="zh-TW" sz="3200" dirty="0"/>
                            <a:t>B</a:t>
                          </a:r>
                          <a:endParaRPr lang="zh-TW" alt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TW" sz="2000" dirty="0"/>
                            <a:t>(111.445, 158.914)</a:t>
                          </a:r>
                        </a:p>
                        <a:p>
                          <a:endParaRPr lang="en-US" altLang="zh-TW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TW" sz="2000" dirty="0"/>
                            <a:t>(5, 2)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57327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AD83C785-11F2-41D2-BD51-23E811D050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8334032"/>
                  </p:ext>
                </p:extLst>
              </p:nvPr>
            </p:nvGraphicFramePr>
            <p:xfrm>
              <a:off x="1628776" y="1630680"/>
              <a:ext cx="8696325" cy="16896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98775">
                      <a:extLst>
                        <a:ext uri="{9D8B030D-6E8A-4147-A177-3AD203B41FA5}">
                          <a16:colId xmlns:a16="http://schemas.microsoft.com/office/drawing/2014/main" val="3332100191"/>
                        </a:ext>
                      </a:extLst>
                    </a:gridCol>
                    <a:gridCol w="2898775">
                      <a:extLst>
                        <a:ext uri="{9D8B030D-6E8A-4147-A177-3AD203B41FA5}">
                          <a16:colId xmlns:a16="http://schemas.microsoft.com/office/drawing/2014/main" val="2552701319"/>
                        </a:ext>
                      </a:extLst>
                    </a:gridCol>
                    <a:gridCol w="2898775">
                      <a:extLst>
                        <a:ext uri="{9D8B030D-6E8A-4147-A177-3AD203B41FA5}">
                          <a16:colId xmlns:a16="http://schemas.microsoft.com/office/drawing/2014/main" val="261696052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zh-TW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dirty="0"/>
                            <a:t>Money</a:t>
                          </a:r>
                          <a:endParaRPr lang="zh-TW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dirty="0"/>
                            <a:t>泡麵盒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658578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altLang="zh-TW" sz="3200" dirty="0"/>
                            <a:t>A</a:t>
                          </a:r>
                          <a:endParaRPr lang="zh-TW" alt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0421" t="-74737" r="-101053" b="-1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74737" r="-840" b="-1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3236393"/>
                      </a:ext>
                    </a:extLst>
                  </a:tr>
                  <a:tr h="714312">
                    <a:tc>
                      <a:txBody>
                        <a:bodyPr/>
                        <a:lstStyle/>
                        <a:p>
                          <a:r>
                            <a:rPr lang="en-US" altLang="zh-TW" sz="3200" dirty="0"/>
                            <a:t>B</a:t>
                          </a:r>
                          <a:endParaRPr lang="zh-TW" alt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0421" t="-140678" r="-101053" b="-8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40678" r="-840" b="-8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5732729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0816FA9C-37F0-4851-828A-A5396356F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4846" y="256618"/>
            <a:ext cx="4283600" cy="12422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96BB4573-DB1E-4DEE-9CE3-909677FFA377}"/>
                  </a:ext>
                </a:extLst>
              </p:cNvPr>
              <p:cNvSpPr/>
              <p:nvPr/>
            </p:nvSpPr>
            <p:spPr>
              <a:xfrm>
                <a:off x="457200" y="3998101"/>
                <a:ext cx="11734800" cy="4778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500, 5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500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=0.00095635∗</m:t>
                    </m:r>
                  </m:oMath>
                </a14:m>
                <a:r>
                  <a:rPr lang="en-US" altLang="zh-TW" sz="2400" dirty="0"/>
                  <a:t>0.00000149 = 1.42e-9 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96BB4573-DB1E-4DEE-9CE3-909677FFA3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998101"/>
                <a:ext cx="11734800" cy="477888"/>
              </a:xfrm>
              <a:prstGeom prst="rect">
                <a:avLst/>
              </a:prstGeom>
              <a:blipFill>
                <a:blip r:embed="rId4"/>
                <a:stretch>
                  <a:fillRect l="-104" t="-8974" b="-269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B6707F3D-2C3F-44A0-BF8F-449687B42A61}"/>
                  </a:ext>
                </a:extLst>
              </p:cNvPr>
              <p:cNvSpPr/>
              <p:nvPr/>
            </p:nvSpPr>
            <p:spPr>
              <a:xfrm>
                <a:off x="457200" y="4525463"/>
                <a:ext cx="11563350" cy="4778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500, 5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500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=0.00095635∗0.19947114= </m:t>
                    </m:r>
                  </m:oMath>
                </a14:m>
                <a:r>
                  <a:rPr lang="en-US" altLang="zh-TW" sz="2400" dirty="0"/>
                  <a:t>1.90e-4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B6707F3D-2C3F-44A0-BF8F-449687B42A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525463"/>
                <a:ext cx="11563350" cy="477888"/>
              </a:xfrm>
              <a:prstGeom prst="rect">
                <a:avLst/>
              </a:prstGeom>
              <a:blipFill>
                <a:blip r:embed="rId5"/>
                <a:stretch>
                  <a:fillRect l="-105" t="-8861" b="-25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箭號: 向右 7">
            <a:extLst>
              <a:ext uri="{FF2B5EF4-FFF2-40B4-BE49-F238E27FC236}">
                <a16:creationId xmlns:a16="http://schemas.microsoft.com/office/drawing/2014/main" id="{87923AAE-52C6-4E78-9D9A-9678C64AC362}"/>
              </a:ext>
            </a:extLst>
          </p:cNvPr>
          <p:cNvSpPr/>
          <p:nvPr/>
        </p:nvSpPr>
        <p:spPr>
          <a:xfrm>
            <a:off x="8586755" y="5530714"/>
            <a:ext cx="1362456" cy="461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DCFABC0-255B-4712-9DCA-76813D317FCC}"/>
                  </a:ext>
                </a:extLst>
              </p:cNvPr>
              <p:cNvSpPr/>
              <p:nvPr/>
            </p:nvSpPr>
            <p:spPr>
              <a:xfrm>
                <a:off x="10484501" y="5173713"/>
                <a:ext cx="1023805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72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zh-TW" altLang="en-US" sz="7200" dirty="0"/>
              </a:p>
            </p:txBody>
          </p:sp>
        </mc:Choice>
        <mc:Fallback xmlns="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DCFABC0-255B-4712-9DCA-76813D317F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4501" y="5173713"/>
                <a:ext cx="1023805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5334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DD05E3-DBC6-448E-9233-375EAC30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Cross Validation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7CE808E-4D0C-4E4D-877B-BF58945E1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i="1" u="sng" dirty="0">
                <a:solidFill>
                  <a:schemeClr val="tx1"/>
                </a:solidFill>
              </a:rPr>
              <a:t>Rotation estimation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63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Evaluate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Train test data</a:t>
            </a:r>
            <a:endParaRPr lang="en-US" altLang="zh-TW" b="1" i="1" u="sng" dirty="0"/>
          </a:p>
          <a:p>
            <a:endParaRPr kumimoji="1" lang="zh-TW" altLang="en-US" dirty="0"/>
          </a:p>
        </p:txBody>
      </p:sp>
      <p:pic>
        <p:nvPicPr>
          <p:cNvPr id="1026" name="Picture 2" descr="ãtrain testãçåçæå°çµæ">
            <a:extLst>
              <a:ext uri="{FF2B5EF4-FFF2-40B4-BE49-F238E27FC236}">
                <a16:creationId xmlns:a16="http://schemas.microsoft.com/office/drawing/2014/main" id="{CB14DF6B-8B7C-4984-8585-896786F97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0231"/>
            <a:ext cx="73914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201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Cross Validation: K-Fold</a:t>
            </a:r>
            <a:endParaRPr kumimoji="1"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85014" y="1909918"/>
            <a:ext cx="1843547" cy="42917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#N</a:t>
            </a:r>
          </a:p>
        </p:txBody>
      </p:sp>
      <p:sp>
        <p:nvSpPr>
          <p:cNvPr id="13" name="向右箭號 12"/>
          <p:cNvSpPr/>
          <p:nvPr/>
        </p:nvSpPr>
        <p:spPr>
          <a:xfrm>
            <a:off x="2911056" y="3813457"/>
            <a:ext cx="1327354" cy="497446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8416793" y="2847436"/>
            <a:ext cx="184354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5" name="矩形 14"/>
          <p:cNvSpPr/>
          <p:nvPr/>
        </p:nvSpPr>
        <p:spPr>
          <a:xfrm>
            <a:off x="8416793" y="3688095"/>
            <a:ext cx="184354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416792" y="4528754"/>
            <a:ext cx="184354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416792" y="5362038"/>
            <a:ext cx="1843547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</a:t>
            </a:r>
          </a:p>
        </p:txBody>
      </p:sp>
      <p:sp>
        <p:nvSpPr>
          <p:cNvPr id="19" name="矩形 18"/>
          <p:cNvSpPr/>
          <p:nvPr/>
        </p:nvSpPr>
        <p:spPr>
          <a:xfrm>
            <a:off x="4703695" y="2006777"/>
            <a:ext cx="184354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0" name="矩形 19"/>
          <p:cNvSpPr/>
          <p:nvPr/>
        </p:nvSpPr>
        <p:spPr>
          <a:xfrm>
            <a:off x="4703695" y="2847436"/>
            <a:ext cx="184354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1" name="矩形 20"/>
          <p:cNvSpPr/>
          <p:nvPr/>
        </p:nvSpPr>
        <p:spPr>
          <a:xfrm>
            <a:off x="4703694" y="3688095"/>
            <a:ext cx="184354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2" name="矩形 21"/>
          <p:cNvSpPr/>
          <p:nvPr/>
        </p:nvSpPr>
        <p:spPr>
          <a:xfrm>
            <a:off x="4703694" y="4521379"/>
            <a:ext cx="184354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3" name="矩形 22"/>
          <p:cNvSpPr/>
          <p:nvPr/>
        </p:nvSpPr>
        <p:spPr>
          <a:xfrm>
            <a:off x="4703694" y="5361041"/>
            <a:ext cx="184354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2841771" y="3235663"/>
            <a:ext cx="1541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Divided into 5</a:t>
            </a:r>
          </a:p>
          <a:p>
            <a:r>
              <a:rPr kumimoji="1" lang="en-US" altLang="zh-TW" dirty="0"/>
              <a:t>Equal amount </a:t>
            </a:r>
            <a:endParaRPr kumimoji="1"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8416791" y="2006777"/>
            <a:ext cx="184354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8" name="向右箭號 17"/>
          <p:cNvSpPr/>
          <p:nvPr/>
        </p:nvSpPr>
        <p:spPr>
          <a:xfrm>
            <a:off x="6818339" y="3900869"/>
            <a:ext cx="1327354" cy="497446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6818339" y="3254538"/>
            <a:ext cx="1224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Assign </a:t>
            </a:r>
          </a:p>
          <a:p>
            <a:r>
              <a:rPr kumimoji="1" lang="en-US" altLang="zh-TW" dirty="0"/>
              <a:t>Train&amp; Test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6997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6961" y="396508"/>
            <a:ext cx="10515600" cy="1325563"/>
          </a:xfrm>
        </p:spPr>
        <p:txBody>
          <a:bodyPr/>
          <a:lstStyle/>
          <a:p>
            <a:r>
              <a:rPr kumimoji="1" lang="en-US" altLang="zh-TW" dirty="0"/>
              <a:t>Cross Validation: 5-Fold </a:t>
            </a:r>
            <a:endParaRPr kumimoji="1"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9910522" y="2985913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Train2</a:t>
            </a:r>
          </a:p>
        </p:txBody>
      </p:sp>
      <p:sp>
        <p:nvSpPr>
          <p:cNvPr id="15" name="矩形 14"/>
          <p:cNvSpPr/>
          <p:nvPr/>
        </p:nvSpPr>
        <p:spPr>
          <a:xfrm>
            <a:off x="9910522" y="3825577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Train3</a:t>
            </a:r>
          </a:p>
        </p:txBody>
      </p:sp>
      <p:sp>
        <p:nvSpPr>
          <p:cNvPr id="16" name="矩形 15"/>
          <p:cNvSpPr/>
          <p:nvPr/>
        </p:nvSpPr>
        <p:spPr>
          <a:xfrm>
            <a:off x="9910522" y="4667231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Train4</a:t>
            </a:r>
          </a:p>
        </p:txBody>
      </p:sp>
      <p:sp>
        <p:nvSpPr>
          <p:cNvPr id="17" name="矩形 16"/>
          <p:cNvSpPr/>
          <p:nvPr/>
        </p:nvSpPr>
        <p:spPr>
          <a:xfrm>
            <a:off x="9910522" y="5499520"/>
            <a:ext cx="1272898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Test5</a:t>
            </a:r>
          </a:p>
        </p:txBody>
      </p:sp>
      <p:sp>
        <p:nvSpPr>
          <p:cNvPr id="19" name="矩形 18"/>
          <p:cNvSpPr/>
          <p:nvPr/>
        </p:nvSpPr>
        <p:spPr>
          <a:xfrm>
            <a:off x="588897" y="2154260"/>
            <a:ext cx="1313646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0" name="矩形 19"/>
          <p:cNvSpPr/>
          <p:nvPr/>
        </p:nvSpPr>
        <p:spPr>
          <a:xfrm>
            <a:off x="588896" y="2994919"/>
            <a:ext cx="131364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1" name="矩形 20"/>
          <p:cNvSpPr/>
          <p:nvPr/>
        </p:nvSpPr>
        <p:spPr>
          <a:xfrm>
            <a:off x="588896" y="3835578"/>
            <a:ext cx="131364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2" name="矩形 21"/>
          <p:cNvSpPr/>
          <p:nvPr/>
        </p:nvSpPr>
        <p:spPr>
          <a:xfrm>
            <a:off x="588896" y="4668862"/>
            <a:ext cx="131364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3" name="矩形 22"/>
          <p:cNvSpPr/>
          <p:nvPr/>
        </p:nvSpPr>
        <p:spPr>
          <a:xfrm>
            <a:off x="588896" y="5508524"/>
            <a:ext cx="131364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Data</a:t>
            </a:r>
          </a:p>
        </p:txBody>
      </p:sp>
      <p:sp>
        <p:nvSpPr>
          <p:cNvPr id="25" name="矩形 24"/>
          <p:cNvSpPr/>
          <p:nvPr/>
        </p:nvSpPr>
        <p:spPr>
          <a:xfrm>
            <a:off x="9910520" y="2145254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Train1</a:t>
            </a:r>
          </a:p>
        </p:txBody>
      </p:sp>
      <p:sp>
        <p:nvSpPr>
          <p:cNvPr id="18" name="矩形 17"/>
          <p:cNvSpPr/>
          <p:nvPr/>
        </p:nvSpPr>
        <p:spPr>
          <a:xfrm>
            <a:off x="8450432" y="2985913"/>
            <a:ext cx="1238485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Train2</a:t>
            </a:r>
          </a:p>
        </p:txBody>
      </p:sp>
      <p:sp>
        <p:nvSpPr>
          <p:cNvPr id="26" name="矩形 25"/>
          <p:cNvSpPr/>
          <p:nvPr/>
        </p:nvSpPr>
        <p:spPr>
          <a:xfrm>
            <a:off x="8450432" y="3826572"/>
            <a:ext cx="1238485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Train3</a:t>
            </a:r>
          </a:p>
        </p:txBody>
      </p:sp>
      <p:sp>
        <p:nvSpPr>
          <p:cNvPr id="27" name="矩形 26"/>
          <p:cNvSpPr/>
          <p:nvPr/>
        </p:nvSpPr>
        <p:spPr>
          <a:xfrm>
            <a:off x="8450426" y="5500514"/>
            <a:ext cx="1238492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Train5</a:t>
            </a:r>
          </a:p>
        </p:txBody>
      </p:sp>
      <p:sp>
        <p:nvSpPr>
          <p:cNvPr id="28" name="矩形 27"/>
          <p:cNvSpPr/>
          <p:nvPr/>
        </p:nvSpPr>
        <p:spPr>
          <a:xfrm>
            <a:off x="8450426" y="4659855"/>
            <a:ext cx="1238492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Test4</a:t>
            </a:r>
          </a:p>
        </p:txBody>
      </p:sp>
      <p:sp>
        <p:nvSpPr>
          <p:cNvPr id="29" name="矩形 28"/>
          <p:cNvSpPr/>
          <p:nvPr/>
        </p:nvSpPr>
        <p:spPr>
          <a:xfrm>
            <a:off x="8450431" y="2145254"/>
            <a:ext cx="1238486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Train1</a:t>
            </a:r>
          </a:p>
        </p:txBody>
      </p:sp>
      <p:sp>
        <p:nvSpPr>
          <p:cNvPr id="30" name="矩形 29"/>
          <p:cNvSpPr/>
          <p:nvPr/>
        </p:nvSpPr>
        <p:spPr>
          <a:xfrm>
            <a:off x="7074320" y="2994918"/>
            <a:ext cx="1120875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Train2</a:t>
            </a:r>
          </a:p>
        </p:txBody>
      </p:sp>
      <p:sp>
        <p:nvSpPr>
          <p:cNvPr id="31" name="矩形 30"/>
          <p:cNvSpPr/>
          <p:nvPr/>
        </p:nvSpPr>
        <p:spPr>
          <a:xfrm>
            <a:off x="7069038" y="5509518"/>
            <a:ext cx="112615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Train5</a:t>
            </a:r>
          </a:p>
        </p:txBody>
      </p:sp>
      <p:sp>
        <p:nvSpPr>
          <p:cNvPr id="32" name="矩形 31"/>
          <p:cNvSpPr/>
          <p:nvPr/>
        </p:nvSpPr>
        <p:spPr>
          <a:xfrm>
            <a:off x="7074320" y="4676236"/>
            <a:ext cx="1120876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Train4</a:t>
            </a:r>
          </a:p>
        </p:txBody>
      </p:sp>
      <p:sp>
        <p:nvSpPr>
          <p:cNvPr id="33" name="矩形 32"/>
          <p:cNvSpPr/>
          <p:nvPr/>
        </p:nvSpPr>
        <p:spPr>
          <a:xfrm>
            <a:off x="7064852" y="3828200"/>
            <a:ext cx="1130343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Test3</a:t>
            </a:r>
          </a:p>
        </p:txBody>
      </p:sp>
      <p:sp>
        <p:nvSpPr>
          <p:cNvPr id="34" name="矩形 33"/>
          <p:cNvSpPr/>
          <p:nvPr/>
        </p:nvSpPr>
        <p:spPr>
          <a:xfrm>
            <a:off x="7074318" y="2154259"/>
            <a:ext cx="112087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Train1</a:t>
            </a:r>
          </a:p>
        </p:txBody>
      </p:sp>
      <p:sp>
        <p:nvSpPr>
          <p:cNvPr id="35" name="矩形 34"/>
          <p:cNvSpPr/>
          <p:nvPr/>
        </p:nvSpPr>
        <p:spPr>
          <a:xfrm>
            <a:off x="5624085" y="5517691"/>
            <a:ext cx="11949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Train5</a:t>
            </a:r>
          </a:p>
        </p:txBody>
      </p:sp>
      <p:sp>
        <p:nvSpPr>
          <p:cNvPr id="36" name="矩形 35"/>
          <p:cNvSpPr/>
          <p:nvPr/>
        </p:nvSpPr>
        <p:spPr>
          <a:xfrm>
            <a:off x="5624087" y="3843750"/>
            <a:ext cx="1194995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Train3</a:t>
            </a:r>
          </a:p>
        </p:txBody>
      </p:sp>
      <p:sp>
        <p:nvSpPr>
          <p:cNvPr id="37" name="矩形 36"/>
          <p:cNvSpPr/>
          <p:nvPr/>
        </p:nvSpPr>
        <p:spPr>
          <a:xfrm>
            <a:off x="5624087" y="4684409"/>
            <a:ext cx="1194996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Train4</a:t>
            </a:r>
          </a:p>
        </p:txBody>
      </p:sp>
      <p:sp>
        <p:nvSpPr>
          <p:cNvPr id="38" name="矩形 37"/>
          <p:cNvSpPr/>
          <p:nvPr/>
        </p:nvSpPr>
        <p:spPr>
          <a:xfrm>
            <a:off x="5624083" y="2995720"/>
            <a:ext cx="11949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Test2</a:t>
            </a:r>
          </a:p>
        </p:txBody>
      </p:sp>
      <p:sp>
        <p:nvSpPr>
          <p:cNvPr id="39" name="矩形 38"/>
          <p:cNvSpPr/>
          <p:nvPr/>
        </p:nvSpPr>
        <p:spPr>
          <a:xfrm>
            <a:off x="5624085" y="2162432"/>
            <a:ext cx="11949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Train1</a:t>
            </a:r>
          </a:p>
        </p:txBody>
      </p:sp>
      <p:sp>
        <p:nvSpPr>
          <p:cNvPr id="40" name="矩形 39"/>
          <p:cNvSpPr/>
          <p:nvPr/>
        </p:nvSpPr>
        <p:spPr>
          <a:xfrm>
            <a:off x="4166454" y="5516696"/>
            <a:ext cx="11949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Train5</a:t>
            </a:r>
          </a:p>
        </p:txBody>
      </p:sp>
      <p:sp>
        <p:nvSpPr>
          <p:cNvPr id="41" name="矩形 40"/>
          <p:cNvSpPr/>
          <p:nvPr/>
        </p:nvSpPr>
        <p:spPr>
          <a:xfrm>
            <a:off x="4166456" y="3842755"/>
            <a:ext cx="1194995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Train3</a:t>
            </a:r>
          </a:p>
        </p:txBody>
      </p:sp>
      <p:sp>
        <p:nvSpPr>
          <p:cNvPr id="42" name="矩形 41"/>
          <p:cNvSpPr/>
          <p:nvPr/>
        </p:nvSpPr>
        <p:spPr>
          <a:xfrm>
            <a:off x="4166456" y="4683414"/>
            <a:ext cx="1194996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Train4</a:t>
            </a:r>
          </a:p>
        </p:txBody>
      </p:sp>
      <p:sp>
        <p:nvSpPr>
          <p:cNvPr id="43" name="矩形 42"/>
          <p:cNvSpPr/>
          <p:nvPr/>
        </p:nvSpPr>
        <p:spPr>
          <a:xfrm>
            <a:off x="4163994" y="2154259"/>
            <a:ext cx="11949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Test1</a:t>
            </a:r>
          </a:p>
        </p:txBody>
      </p:sp>
      <p:sp>
        <p:nvSpPr>
          <p:cNvPr id="44" name="矩形 43"/>
          <p:cNvSpPr/>
          <p:nvPr/>
        </p:nvSpPr>
        <p:spPr>
          <a:xfrm>
            <a:off x="4163996" y="3005881"/>
            <a:ext cx="11949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343299" y="166114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/>
              <a:t>Fold 1 </a:t>
            </a:r>
            <a:endParaRPr kumimoji="1" lang="zh-TW" altLang="en-US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5820595" y="166114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2 </a:t>
            </a:r>
            <a:endParaRPr kumimoji="1"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7226611" y="1660350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3 </a:t>
            </a:r>
            <a:endParaRPr kumimoji="1"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8599200" y="1660350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/>
              <a:t>Fold 4 </a:t>
            </a:r>
            <a:endParaRPr kumimoji="1"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9903613" y="1663425"/>
            <a:ext cx="1071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     Fold 5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981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367517" y="2511753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361" y="254094"/>
            <a:ext cx="10515600" cy="1325563"/>
          </a:xfrm>
        </p:spPr>
        <p:txBody>
          <a:bodyPr/>
          <a:lstStyle/>
          <a:p>
            <a:r>
              <a:rPr kumimoji="1" lang="en-US" altLang="zh-TW" dirty="0"/>
              <a:t>Cross Validation: K-Fold</a:t>
            </a:r>
            <a:endParaRPr kumimoji="1"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710245" y="1798505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/>
              <a:t>Fold 1 </a:t>
            </a:r>
            <a:endParaRPr kumimoji="1" lang="zh-TW" altLang="en-US" dirty="0"/>
          </a:p>
        </p:txBody>
      </p:sp>
      <p:sp>
        <p:nvSpPr>
          <p:cNvPr id="9" name="向右箭號 8"/>
          <p:cNvSpPr/>
          <p:nvPr/>
        </p:nvSpPr>
        <p:spPr>
          <a:xfrm>
            <a:off x="3228856" y="3500030"/>
            <a:ext cx="888366" cy="795547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8636959" y="3513658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130" y="3024067"/>
            <a:ext cx="3067601" cy="20800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117147" y="2546646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2965971" y="3043831"/>
            <a:ext cx="1174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Training</a:t>
            </a:r>
            <a:endParaRPr kumimoji="1" lang="zh-TW" altLang="en-US" sz="24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8530501" y="3037088"/>
            <a:ext cx="1065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Predict</a:t>
            </a:r>
            <a:endParaRPr kumimoji="1" lang="zh-TW" altLang="en-US" sz="2400" dirty="0"/>
          </a:p>
        </p:txBody>
      </p:sp>
      <p:sp>
        <p:nvSpPr>
          <p:cNvPr id="20" name="矩形 19"/>
          <p:cNvSpPr/>
          <p:nvPr/>
        </p:nvSpPr>
        <p:spPr>
          <a:xfrm>
            <a:off x="1513300" y="3130952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Train2</a:t>
            </a:r>
          </a:p>
        </p:txBody>
      </p:sp>
      <p:sp>
        <p:nvSpPr>
          <p:cNvPr id="21" name="矩形 20"/>
          <p:cNvSpPr/>
          <p:nvPr/>
        </p:nvSpPr>
        <p:spPr>
          <a:xfrm>
            <a:off x="1513300" y="3970616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Train3</a:t>
            </a:r>
          </a:p>
        </p:txBody>
      </p:sp>
      <p:sp>
        <p:nvSpPr>
          <p:cNvPr id="22" name="矩形 21"/>
          <p:cNvSpPr/>
          <p:nvPr/>
        </p:nvSpPr>
        <p:spPr>
          <a:xfrm>
            <a:off x="1513300" y="4812270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Train4</a:t>
            </a:r>
          </a:p>
        </p:txBody>
      </p:sp>
      <p:sp>
        <p:nvSpPr>
          <p:cNvPr id="23" name="矩形 22"/>
          <p:cNvSpPr/>
          <p:nvPr/>
        </p:nvSpPr>
        <p:spPr>
          <a:xfrm>
            <a:off x="9817665" y="3551281"/>
            <a:ext cx="1272898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Test5</a:t>
            </a:r>
          </a:p>
        </p:txBody>
      </p:sp>
      <p:sp>
        <p:nvSpPr>
          <p:cNvPr id="24" name="矩形 23"/>
          <p:cNvSpPr/>
          <p:nvPr/>
        </p:nvSpPr>
        <p:spPr>
          <a:xfrm>
            <a:off x="1513298" y="2290293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400" dirty="0">
                <a:latin typeface="Microsoft JhengHei" charset="-120"/>
                <a:ea typeface="Microsoft JhengHei" charset="-120"/>
                <a:cs typeface="Microsoft JhengHei" charset="-120"/>
              </a:rPr>
              <a:t>Train1</a:t>
            </a:r>
          </a:p>
        </p:txBody>
      </p:sp>
    </p:spTree>
    <p:extLst>
      <p:ext uri="{BB962C8B-B14F-4D97-AF65-F5344CB8AC3E}">
        <p14:creationId xmlns:p14="http://schemas.microsoft.com/office/powerpoint/2010/main" val="200600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57868" y="1129937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55984" y="1678240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5" name="矩形 14"/>
          <p:cNvSpPr/>
          <p:nvPr/>
        </p:nvSpPr>
        <p:spPr>
          <a:xfrm>
            <a:off x="455984" y="2518899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5984" y="3359558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30236" y="2073102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Test(1)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55982" y="837581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 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00596" y="41668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1 </a:t>
            </a:r>
            <a:endParaRPr kumimoji="1" lang="zh-TW" altLang="en-US" dirty="0"/>
          </a:p>
        </p:txBody>
      </p:sp>
      <p:sp>
        <p:nvSpPr>
          <p:cNvPr id="10" name="向右箭號 9"/>
          <p:cNvSpPr/>
          <p:nvPr/>
        </p:nvSpPr>
        <p:spPr>
          <a:xfrm>
            <a:off x="7627310" y="2131842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481" y="1642251"/>
            <a:ext cx="3067601" cy="20800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107498" y="1164830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63" name="向右箭號 62"/>
          <p:cNvSpPr/>
          <p:nvPr/>
        </p:nvSpPr>
        <p:spPr>
          <a:xfrm>
            <a:off x="2146769" y="2144423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48285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57868" y="1129937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55984" y="1678240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5" name="矩形 14"/>
          <p:cNvSpPr/>
          <p:nvPr/>
        </p:nvSpPr>
        <p:spPr>
          <a:xfrm>
            <a:off x="455984" y="2518899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5984" y="3359558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30236" y="2073102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Test(1)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55982" y="837581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00596" y="41668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1 </a:t>
            </a:r>
            <a:endParaRPr kumimoji="1" lang="zh-TW" altLang="en-US" dirty="0"/>
          </a:p>
        </p:txBody>
      </p:sp>
      <p:sp>
        <p:nvSpPr>
          <p:cNvPr id="10" name="向右箭號 9"/>
          <p:cNvSpPr/>
          <p:nvPr/>
        </p:nvSpPr>
        <p:spPr>
          <a:xfrm>
            <a:off x="7627310" y="2131842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481" y="1642251"/>
            <a:ext cx="3067601" cy="20800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107498" y="1164830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63" name="向右箭號 62"/>
          <p:cNvSpPr/>
          <p:nvPr/>
        </p:nvSpPr>
        <p:spPr>
          <a:xfrm>
            <a:off x="2146769" y="2144423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3758481" y="1678240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856597" y="2226543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9" name="矩形 18"/>
          <p:cNvSpPr/>
          <p:nvPr/>
        </p:nvSpPr>
        <p:spPr>
          <a:xfrm>
            <a:off x="856597" y="3067202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56597" y="3907861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130849" y="2621405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Test(2)</a:t>
            </a:r>
          </a:p>
        </p:txBody>
      </p:sp>
      <p:sp>
        <p:nvSpPr>
          <p:cNvPr id="22" name="矩形 21"/>
          <p:cNvSpPr/>
          <p:nvPr/>
        </p:nvSpPr>
        <p:spPr>
          <a:xfrm>
            <a:off x="856595" y="1385884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101209" y="964992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2 </a:t>
            </a:r>
            <a:endParaRPr kumimoji="1" lang="zh-TW" altLang="en-US" dirty="0"/>
          </a:p>
        </p:txBody>
      </p:sp>
      <p:sp>
        <p:nvSpPr>
          <p:cNvPr id="24" name="向右箭號 23"/>
          <p:cNvSpPr/>
          <p:nvPr/>
        </p:nvSpPr>
        <p:spPr>
          <a:xfrm>
            <a:off x="8027923" y="2680145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094" y="2190554"/>
            <a:ext cx="3067601" cy="2080025"/>
          </a:xfrm>
          <a:prstGeom prst="rect">
            <a:avLst/>
          </a:prstGeom>
        </p:spPr>
      </p:pic>
      <p:sp>
        <p:nvSpPr>
          <p:cNvPr id="27" name="文字方塊 26"/>
          <p:cNvSpPr txBox="1"/>
          <p:nvPr/>
        </p:nvSpPr>
        <p:spPr>
          <a:xfrm>
            <a:off x="4508111" y="1713133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28" name="向右箭號 27"/>
          <p:cNvSpPr/>
          <p:nvPr/>
        </p:nvSpPr>
        <p:spPr>
          <a:xfrm>
            <a:off x="2547382" y="2692726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88456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57868" y="1129937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55984" y="1678240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5" name="矩形 14"/>
          <p:cNvSpPr/>
          <p:nvPr/>
        </p:nvSpPr>
        <p:spPr>
          <a:xfrm>
            <a:off x="455984" y="2518899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5984" y="3359558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30236" y="2073102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Test(1)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55982" y="837581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00596" y="41668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1 </a:t>
            </a:r>
            <a:endParaRPr kumimoji="1" lang="zh-TW" altLang="en-US" dirty="0"/>
          </a:p>
        </p:txBody>
      </p:sp>
      <p:sp>
        <p:nvSpPr>
          <p:cNvPr id="10" name="向右箭號 9"/>
          <p:cNvSpPr/>
          <p:nvPr/>
        </p:nvSpPr>
        <p:spPr>
          <a:xfrm>
            <a:off x="7627310" y="2131842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481" y="1642251"/>
            <a:ext cx="3067601" cy="20800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107498" y="1164830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63" name="向右箭號 62"/>
          <p:cNvSpPr/>
          <p:nvPr/>
        </p:nvSpPr>
        <p:spPr>
          <a:xfrm>
            <a:off x="2146769" y="2144423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3758481" y="1678240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856597" y="2226543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9" name="矩形 18"/>
          <p:cNvSpPr/>
          <p:nvPr/>
        </p:nvSpPr>
        <p:spPr>
          <a:xfrm>
            <a:off x="856597" y="3067202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56597" y="3907861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130849" y="2621405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Test(2)</a:t>
            </a:r>
          </a:p>
        </p:txBody>
      </p:sp>
      <p:sp>
        <p:nvSpPr>
          <p:cNvPr id="22" name="矩形 21"/>
          <p:cNvSpPr/>
          <p:nvPr/>
        </p:nvSpPr>
        <p:spPr>
          <a:xfrm>
            <a:off x="856595" y="1385884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101209" y="964992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2 </a:t>
            </a:r>
            <a:endParaRPr kumimoji="1" lang="zh-TW" altLang="en-US" dirty="0"/>
          </a:p>
        </p:txBody>
      </p:sp>
      <p:sp>
        <p:nvSpPr>
          <p:cNvPr id="24" name="向右箭號 23"/>
          <p:cNvSpPr/>
          <p:nvPr/>
        </p:nvSpPr>
        <p:spPr>
          <a:xfrm>
            <a:off x="8027923" y="2680145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094" y="2190554"/>
            <a:ext cx="3067601" cy="2080025"/>
          </a:xfrm>
          <a:prstGeom prst="rect">
            <a:avLst/>
          </a:prstGeom>
        </p:spPr>
      </p:pic>
      <p:sp>
        <p:nvSpPr>
          <p:cNvPr id="27" name="文字方塊 26"/>
          <p:cNvSpPr txBox="1"/>
          <p:nvPr/>
        </p:nvSpPr>
        <p:spPr>
          <a:xfrm>
            <a:off x="4508111" y="1713133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28" name="向右箭號 27"/>
          <p:cNvSpPr/>
          <p:nvPr/>
        </p:nvSpPr>
        <p:spPr>
          <a:xfrm>
            <a:off x="2547382" y="2692726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4251048" y="2180412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1349164" y="2728715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1" name="矩形 30"/>
          <p:cNvSpPr/>
          <p:nvPr/>
        </p:nvSpPr>
        <p:spPr>
          <a:xfrm>
            <a:off x="1349164" y="3569374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349164" y="4410033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9623416" y="3123577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Test(3)</a:t>
            </a:r>
          </a:p>
        </p:txBody>
      </p:sp>
      <p:sp>
        <p:nvSpPr>
          <p:cNvPr id="34" name="矩形 33"/>
          <p:cNvSpPr/>
          <p:nvPr/>
        </p:nvSpPr>
        <p:spPr>
          <a:xfrm>
            <a:off x="1349162" y="1888056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5" name="文字方塊 34"/>
          <p:cNvSpPr txBox="1"/>
          <p:nvPr/>
        </p:nvSpPr>
        <p:spPr>
          <a:xfrm>
            <a:off x="1593776" y="1467164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3 </a:t>
            </a:r>
            <a:endParaRPr kumimoji="1" lang="zh-TW" altLang="en-US" dirty="0"/>
          </a:p>
        </p:txBody>
      </p:sp>
      <p:sp>
        <p:nvSpPr>
          <p:cNvPr id="36" name="向右箭號 35"/>
          <p:cNvSpPr/>
          <p:nvPr/>
        </p:nvSpPr>
        <p:spPr>
          <a:xfrm>
            <a:off x="8520490" y="3182317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37" name="圖片 36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661" y="2692726"/>
            <a:ext cx="3067601" cy="2080025"/>
          </a:xfrm>
          <a:prstGeom prst="rect">
            <a:avLst/>
          </a:prstGeom>
        </p:spPr>
      </p:pic>
      <p:sp>
        <p:nvSpPr>
          <p:cNvPr id="38" name="文字方塊 37"/>
          <p:cNvSpPr txBox="1"/>
          <p:nvPr/>
        </p:nvSpPr>
        <p:spPr>
          <a:xfrm>
            <a:off x="5000678" y="221530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39" name="向右箭號 38"/>
          <p:cNvSpPr/>
          <p:nvPr/>
        </p:nvSpPr>
        <p:spPr>
          <a:xfrm>
            <a:off x="3039949" y="3194898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7855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DFFBFA1C-10A9-45B0-B8E7-9F3C53A9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BC77E107-3B21-42B7-85C2-D0423DAA6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Naïve Bayes</a:t>
            </a:r>
          </a:p>
          <a:p>
            <a:r>
              <a:rPr lang="en-US" altLang="zh-TW" dirty="0"/>
              <a:t>Cross Validation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6837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57868" y="1129937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55984" y="1678240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5" name="矩形 14"/>
          <p:cNvSpPr/>
          <p:nvPr/>
        </p:nvSpPr>
        <p:spPr>
          <a:xfrm>
            <a:off x="455984" y="2518899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5984" y="3359558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30236" y="2073102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Test(1)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55982" y="837581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00596" y="41668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1 </a:t>
            </a:r>
            <a:endParaRPr kumimoji="1" lang="zh-TW" altLang="en-US" dirty="0"/>
          </a:p>
        </p:txBody>
      </p:sp>
      <p:sp>
        <p:nvSpPr>
          <p:cNvPr id="10" name="向右箭號 9"/>
          <p:cNvSpPr/>
          <p:nvPr/>
        </p:nvSpPr>
        <p:spPr>
          <a:xfrm>
            <a:off x="7627310" y="2131842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481" y="1642251"/>
            <a:ext cx="3067601" cy="20800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107498" y="1164830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63" name="向右箭號 62"/>
          <p:cNvSpPr/>
          <p:nvPr/>
        </p:nvSpPr>
        <p:spPr>
          <a:xfrm>
            <a:off x="2146769" y="2144423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3758481" y="1678240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856597" y="2226543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9" name="矩形 18"/>
          <p:cNvSpPr/>
          <p:nvPr/>
        </p:nvSpPr>
        <p:spPr>
          <a:xfrm>
            <a:off x="856597" y="3067202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56597" y="3907861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130849" y="2621405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Test(2)</a:t>
            </a:r>
          </a:p>
        </p:txBody>
      </p:sp>
      <p:sp>
        <p:nvSpPr>
          <p:cNvPr id="22" name="矩形 21"/>
          <p:cNvSpPr/>
          <p:nvPr/>
        </p:nvSpPr>
        <p:spPr>
          <a:xfrm>
            <a:off x="856595" y="1385884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101209" y="964992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2 </a:t>
            </a:r>
            <a:endParaRPr kumimoji="1" lang="zh-TW" altLang="en-US" dirty="0"/>
          </a:p>
        </p:txBody>
      </p:sp>
      <p:sp>
        <p:nvSpPr>
          <p:cNvPr id="24" name="向右箭號 23"/>
          <p:cNvSpPr/>
          <p:nvPr/>
        </p:nvSpPr>
        <p:spPr>
          <a:xfrm>
            <a:off x="8027923" y="2680145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094" y="2190554"/>
            <a:ext cx="3067601" cy="2080025"/>
          </a:xfrm>
          <a:prstGeom prst="rect">
            <a:avLst/>
          </a:prstGeom>
        </p:spPr>
      </p:pic>
      <p:sp>
        <p:nvSpPr>
          <p:cNvPr id="27" name="文字方塊 26"/>
          <p:cNvSpPr txBox="1"/>
          <p:nvPr/>
        </p:nvSpPr>
        <p:spPr>
          <a:xfrm>
            <a:off x="4508111" y="1713133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28" name="向右箭號 27"/>
          <p:cNvSpPr/>
          <p:nvPr/>
        </p:nvSpPr>
        <p:spPr>
          <a:xfrm>
            <a:off x="2547382" y="2692726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4251048" y="2180412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1349164" y="2728715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1" name="矩形 30"/>
          <p:cNvSpPr/>
          <p:nvPr/>
        </p:nvSpPr>
        <p:spPr>
          <a:xfrm>
            <a:off x="1349164" y="3569374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349164" y="4410033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9623416" y="3123577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Test(3)</a:t>
            </a:r>
          </a:p>
        </p:txBody>
      </p:sp>
      <p:sp>
        <p:nvSpPr>
          <p:cNvPr id="34" name="矩形 33"/>
          <p:cNvSpPr/>
          <p:nvPr/>
        </p:nvSpPr>
        <p:spPr>
          <a:xfrm>
            <a:off x="1349162" y="1888056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5" name="文字方塊 34"/>
          <p:cNvSpPr txBox="1"/>
          <p:nvPr/>
        </p:nvSpPr>
        <p:spPr>
          <a:xfrm>
            <a:off x="1593776" y="1467164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3 </a:t>
            </a:r>
            <a:endParaRPr kumimoji="1" lang="zh-TW" altLang="en-US" dirty="0"/>
          </a:p>
        </p:txBody>
      </p:sp>
      <p:sp>
        <p:nvSpPr>
          <p:cNvPr id="36" name="向右箭號 35"/>
          <p:cNvSpPr/>
          <p:nvPr/>
        </p:nvSpPr>
        <p:spPr>
          <a:xfrm>
            <a:off x="8520490" y="3182317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37" name="圖片 36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661" y="2692726"/>
            <a:ext cx="3067601" cy="2080025"/>
          </a:xfrm>
          <a:prstGeom prst="rect">
            <a:avLst/>
          </a:prstGeom>
        </p:spPr>
      </p:pic>
      <p:sp>
        <p:nvSpPr>
          <p:cNvPr id="38" name="文字方塊 37"/>
          <p:cNvSpPr txBox="1"/>
          <p:nvPr/>
        </p:nvSpPr>
        <p:spPr>
          <a:xfrm>
            <a:off x="5000678" y="2215305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39" name="向右箭號 38"/>
          <p:cNvSpPr/>
          <p:nvPr/>
        </p:nvSpPr>
        <p:spPr>
          <a:xfrm>
            <a:off x="3039949" y="3194898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4604257" y="2709640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1709229" y="3302612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42" name="矩形 41"/>
          <p:cNvSpPr/>
          <p:nvPr/>
        </p:nvSpPr>
        <p:spPr>
          <a:xfrm>
            <a:off x="1709229" y="4143271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709229" y="4983930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9983481" y="3697474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Test(4)</a:t>
            </a:r>
          </a:p>
        </p:txBody>
      </p:sp>
      <p:sp>
        <p:nvSpPr>
          <p:cNvPr id="45" name="矩形 44"/>
          <p:cNvSpPr/>
          <p:nvPr/>
        </p:nvSpPr>
        <p:spPr>
          <a:xfrm>
            <a:off x="1709227" y="2461953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46" name="文字方塊 45"/>
          <p:cNvSpPr txBox="1"/>
          <p:nvPr/>
        </p:nvSpPr>
        <p:spPr>
          <a:xfrm>
            <a:off x="1953841" y="2041061"/>
            <a:ext cx="75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4</a:t>
            </a:r>
            <a:endParaRPr kumimoji="1" lang="zh-TW" altLang="en-US" dirty="0"/>
          </a:p>
        </p:txBody>
      </p:sp>
      <p:sp>
        <p:nvSpPr>
          <p:cNvPr id="47" name="向右箭號 46"/>
          <p:cNvSpPr/>
          <p:nvPr/>
        </p:nvSpPr>
        <p:spPr>
          <a:xfrm>
            <a:off x="8880555" y="3756214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48" name="圖片 47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191" y="3221954"/>
            <a:ext cx="3067601" cy="2080025"/>
          </a:xfrm>
          <a:prstGeom prst="rect">
            <a:avLst/>
          </a:prstGeom>
        </p:spPr>
      </p:pic>
      <p:sp>
        <p:nvSpPr>
          <p:cNvPr id="49" name="文字方塊 48"/>
          <p:cNvSpPr txBox="1"/>
          <p:nvPr/>
        </p:nvSpPr>
        <p:spPr>
          <a:xfrm>
            <a:off x="5360743" y="2789202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50" name="向右箭號 49"/>
          <p:cNvSpPr/>
          <p:nvPr/>
        </p:nvSpPr>
        <p:spPr>
          <a:xfrm>
            <a:off x="3400014" y="3768795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59446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57868" y="1129937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55984" y="1678240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15" name="矩形 14"/>
          <p:cNvSpPr/>
          <p:nvPr/>
        </p:nvSpPr>
        <p:spPr>
          <a:xfrm>
            <a:off x="455984" y="2518899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5984" y="3359558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730236" y="2073102"/>
            <a:ext cx="1533799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Test(1)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55982" y="837581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00596" y="41668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1 </a:t>
            </a:r>
            <a:endParaRPr kumimoji="1" lang="zh-TW" altLang="en-US" dirty="0"/>
          </a:p>
        </p:txBody>
      </p:sp>
      <p:sp>
        <p:nvSpPr>
          <p:cNvPr id="9" name="向右箭號 8"/>
          <p:cNvSpPr/>
          <p:nvPr/>
        </p:nvSpPr>
        <p:spPr>
          <a:xfrm>
            <a:off x="2219207" y="2118214"/>
            <a:ext cx="888366" cy="795547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7627310" y="2131842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481" y="1642251"/>
            <a:ext cx="3067601" cy="20800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107498" y="1164830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18" name="矩形 17"/>
          <p:cNvSpPr/>
          <p:nvPr/>
        </p:nvSpPr>
        <p:spPr>
          <a:xfrm>
            <a:off x="3845934" y="1537685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944050" y="2085988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20" name="矩形 19"/>
          <p:cNvSpPr/>
          <p:nvPr/>
        </p:nvSpPr>
        <p:spPr>
          <a:xfrm>
            <a:off x="944050" y="2926647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44050" y="3767306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218303" y="2480850"/>
            <a:ext cx="1427754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Test(2)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44048" y="1245329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1188662" y="824437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2 </a:t>
            </a:r>
            <a:endParaRPr kumimoji="1" lang="zh-TW" altLang="en-US" dirty="0"/>
          </a:p>
        </p:txBody>
      </p:sp>
      <p:sp>
        <p:nvSpPr>
          <p:cNvPr id="26" name="向右箭號 25"/>
          <p:cNvSpPr/>
          <p:nvPr/>
        </p:nvSpPr>
        <p:spPr>
          <a:xfrm>
            <a:off x="2707273" y="2525962"/>
            <a:ext cx="888366" cy="795547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向右箭號 26"/>
          <p:cNvSpPr/>
          <p:nvPr/>
        </p:nvSpPr>
        <p:spPr>
          <a:xfrm>
            <a:off x="8115376" y="2539590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28" name="圖片 27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547" y="2049999"/>
            <a:ext cx="3067601" cy="2080025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4595564" y="1572578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30" name="矩形 29"/>
          <p:cNvSpPr/>
          <p:nvPr/>
        </p:nvSpPr>
        <p:spPr>
          <a:xfrm>
            <a:off x="4375872" y="2118214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1473988" y="2666517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2" name="矩形 31"/>
          <p:cNvSpPr/>
          <p:nvPr/>
        </p:nvSpPr>
        <p:spPr>
          <a:xfrm>
            <a:off x="1473988" y="3507176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473988" y="4347835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748240" y="3061379"/>
            <a:ext cx="1488125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Test(3)</a:t>
            </a:r>
          </a:p>
        </p:txBody>
      </p:sp>
      <p:sp>
        <p:nvSpPr>
          <p:cNvPr id="35" name="矩形 34"/>
          <p:cNvSpPr/>
          <p:nvPr/>
        </p:nvSpPr>
        <p:spPr>
          <a:xfrm>
            <a:off x="1473986" y="1825858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1718600" y="1404966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3 </a:t>
            </a:r>
            <a:endParaRPr kumimoji="1" lang="zh-TW" altLang="en-US" dirty="0"/>
          </a:p>
        </p:txBody>
      </p:sp>
      <p:sp>
        <p:nvSpPr>
          <p:cNvPr id="37" name="向右箭號 36"/>
          <p:cNvSpPr/>
          <p:nvPr/>
        </p:nvSpPr>
        <p:spPr>
          <a:xfrm>
            <a:off x="3237211" y="3106491"/>
            <a:ext cx="888366" cy="795547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8" name="向右箭號 37"/>
          <p:cNvSpPr/>
          <p:nvPr/>
        </p:nvSpPr>
        <p:spPr>
          <a:xfrm>
            <a:off x="8645314" y="3120119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39" name="圖片 38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6485" y="2630528"/>
            <a:ext cx="3067601" cy="2080025"/>
          </a:xfrm>
          <a:prstGeom prst="rect">
            <a:avLst/>
          </a:prstGeom>
        </p:spPr>
      </p:pic>
      <p:sp>
        <p:nvSpPr>
          <p:cNvPr id="40" name="文字方塊 39"/>
          <p:cNvSpPr txBox="1"/>
          <p:nvPr/>
        </p:nvSpPr>
        <p:spPr>
          <a:xfrm>
            <a:off x="5125502" y="2153107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41" name="矩形 40"/>
          <p:cNvSpPr/>
          <p:nvPr/>
        </p:nvSpPr>
        <p:spPr>
          <a:xfrm>
            <a:off x="4891667" y="2759265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1989783" y="3307568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43" name="矩形 42"/>
          <p:cNvSpPr/>
          <p:nvPr/>
        </p:nvSpPr>
        <p:spPr>
          <a:xfrm>
            <a:off x="1989783" y="4148227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989783" y="4988886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0264036" y="3702430"/>
            <a:ext cx="1412168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Test(4)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989781" y="2466909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47" name="文字方塊 46"/>
          <p:cNvSpPr txBox="1"/>
          <p:nvPr/>
        </p:nvSpPr>
        <p:spPr>
          <a:xfrm>
            <a:off x="2234395" y="2046017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4 </a:t>
            </a:r>
            <a:endParaRPr kumimoji="1" lang="zh-TW" altLang="en-US" dirty="0"/>
          </a:p>
        </p:txBody>
      </p:sp>
      <p:sp>
        <p:nvSpPr>
          <p:cNvPr id="48" name="向右箭號 47"/>
          <p:cNvSpPr/>
          <p:nvPr/>
        </p:nvSpPr>
        <p:spPr>
          <a:xfrm>
            <a:off x="3753006" y="3747542"/>
            <a:ext cx="888366" cy="795547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9" name="向右箭號 48"/>
          <p:cNvSpPr/>
          <p:nvPr/>
        </p:nvSpPr>
        <p:spPr>
          <a:xfrm>
            <a:off x="9161109" y="3761170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50" name="圖片 49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280" y="3271579"/>
            <a:ext cx="3067601" cy="2080025"/>
          </a:xfrm>
          <a:prstGeom prst="rect">
            <a:avLst/>
          </a:prstGeom>
        </p:spPr>
      </p:pic>
      <p:sp>
        <p:nvSpPr>
          <p:cNvPr id="51" name="文字方塊 50"/>
          <p:cNvSpPr txBox="1"/>
          <p:nvPr/>
        </p:nvSpPr>
        <p:spPr>
          <a:xfrm>
            <a:off x="5641297" y="2794158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  <p:sp>
        <p:nvSpPr>
          <p:cNvPr id="52" name="矩形 51"/>
          <p:cNvSpPr/>
          <p:nvPr/>
        </p:nvSpPr>
        <p:spPr>
          <a:xfrm>
            <a:off x="5393155" y="3337347"/>
            <a:ext cx="3868829" cy="27779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2491271" y="3885650"/>
            <a:ext cx="1272897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54" name="矩形 53"/>
          <p:cNvSpPr/>
          <p:nvPr/>
        </p:nvSpPr>
        <p:spPr>
          <a:xfrm>
            <a:off x="2491271" y="4726309"/>
            <a:ext cx="1272897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2491271" y="5566968"/>
            <a:ext cx="1272898" cy="84065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0765524" y="4347835"/>
            <a:ext cx="1426476" cy="8406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>
                <a:latin typeface="Microsoft JhengHei" charset="-120"/>
                <a:ea typeface="Microsoft JhengHei" charset="-120"/>
                <a:cs typeface="Microsoft JhengHei" charset="-120"/>
              </a:rPr>
              <a:t>Test(5)</a:t>
            </a:r>
            <a:endParaRPr kumimoji="1" lang="en-US" altLang="zh-TW" sz="32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2491269" y="3044991"/>
            <a:ext cx="1272899" cy="84065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200" dirty="0">
                <a:latin typeface="Microsoft JhengHei" charset="-120"/>
                <a:ea typeface="Microsoft JhengHei" charset="-120"/>
                <a:cs typeface="Microsoft JhengHei" charset="-120"/>
              </a:rPr>
              <a:t>Train</a:t>
            </a:r>
          </a:p>
        </p:txBody>
      </p:sp>
      <p:sp>
        <p:nvSpPr>
          <p:cNvPr id="58" name="文字方塊 57"/>
          <p:cNvSpPr txBox="1"/>
          <p:nvPr/>
        </p:nvSpPr>
        <p:spPr>
          <a:xfrm>
            <a:off x="2735883" y="2624099"/>
            <a:ext cx="80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/>
              <a:t>Fold 5 </a:t>
            </a:r>
            <a:endParaRPr kumimoji="1" lang="zh-TW" altLang="en-US" dirty="0"/>
          </a:p>
        </p:txBody>
      </p:sp>
      <p:sp>
        <p:nvSpPr>
          <p:cNvPr id="59" name="向右箭號 58"/>
          <p:cNvSpPr/>
          <p:nvPr/>
        </p:nvSpPr>
        <p:spPr>
          <a:xfrm>
            <a:off x="4254494" y="4325624"/>
            <a:ext cx="888366" cy="795547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60" name="向右箭號 59"/>
          <p:cNvSpPr/>
          <p:nvPr/>
        </p:nvSpPr>
        <p:spPr>
          <a:xfrm>
            <a:off x="9662597" y="4339252"/>
            <a:ext cx="852632" cy="7948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pic>
        <p:nvPicPr>
          <p:cNvPr id="61" name="圖片 60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768" y="3849661"/>
            <a:ext cx="3067601" cy="2080025"/>
          </a:xfrm>
          <a:prstGeom prst="rect">
            <a:avLst/>
          </a:prstGeom>
        </p:spPr>
      </p:pic>
      <p:sp>
        <p:nvSpPr>
          <p:cNvPr id="62" name="文字方塊 61"/>
          <p:cNvSpPr txBox="1"/>
          <p:nvPr/>
        </p:nvSpPr>
        <p:spPr>
          <a:xfrm>
            <a:off x="6142785" y="3372240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/>
              <a:t>Model (Classifier)</a:t>
            </a:r>
            <a:endParaRPr kumimoji="1"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42239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863493" y="1204685"/>
            <a:ext cx="2445764" cy="10559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Predict (</a:t>
            </a:r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1)</a:t>
            </a:r>
          </a:p>
        </p:txBody>
      </p:sp>
      <p:sp>
        <p:nvSpPr>
          <p:cNvPr id="63" name="矩形 62"/>
          <p:cNvSpPr/>
          <p:nvPr/>
        </p:nvSpPr>
        <p:spPr>
          <a:xfrm>
            <a:off x="863493" y="2260616"/>
            <a:ext cx="2445764" cy="10559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Predict (2)</a:t>
            </a:r>
          </a:p>
        </p:txBody>
      </p:sp>
      <p:sp>
        <p:nvSpPr>
          <p:cNvPr id="64" name="矩形 63"/>
          <p:cNvSpPr/>
          <p:nvPr/>
        </p:nvSpPr>
        <p:spPr>
          <a:xfrm>
            <a:off x="863493" y="3316547"/>
            <a:ext cx="2445764" cy="10559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Predict (3)</a:t>
            </a:r>
          </a:p>
        </p:txBody>
      </p:sp>
      <p:sp>
        <p:nvSpPr>
          <p:cNvPr id="65" name="矩形 64"/>
          <p:cNvSpPr/>
          <p:nvPr/>
        </p:nvSpPr>
        <p:spPr>
          <a:xfrm>
            <a:off x="863493" y="4372479"/>
            <a:ext cx="2445764" cy="10559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Predict (4)</a:t>
            </a:r>
          </a:p>
        </p:txBody>
      </p:sp>
      <p:sp>
        <p:nvSpPr>
          <p:cNvPr id="66" name="矩形 65"/>
          <p:cNvSpPr/>
          <p:nvPr/>
        </p:nvSpPr>
        <p:spPr>
          <a:xfrm>
            <a:off x="863493" y="5428410"/>
            <a:ext cx="2445764" cy="10559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Predict (5)</a:t>
            </a:r>
          </a:p>
        </p:txBody>
      </p:sp>
      <p:sp>
        <p:nvSpPr>
          <p:cNvPr id="67" name="矩形 66"/>
          <p:cNvSpPr/>
          <p:nvPr/>
        </p:nvSpPr>
        <p:spPr>
          <a:xfrm>
            <a:off x="8490750" y="1204685"/>
            <a:ext cx="2445764" cy="1055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Ground Truth(1</a:t>
            </a:r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)</a:t>
            </a:r>
          </a:p>
        </p:txBody>
      </p:sp>
      <p:sp>
        <p:nvSpPr>
          <p:cNvPr id="72" name="矩形 71"/>
          <p:cNvSpPr/>
          <p:nvPr/>
        </p:nvSpPr>
        <p:spPr>
          <a:xfrm>
            <a:off x="8490750" y="2260616"/>
            <a:ext cx="2445764" cy="1055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Ground Truth(2)</a:t>
            </a:r>
          </a:p>
        </p:txBody>
      </p:sp>
      <p:sp>
        <p:nvSpPr>
          <p:cNvPr id="73" name="矩形 72"/>
          <p:cNvSpPr/>
          <p:nvPr/>
        </p:nvSpPr>
        <p:spPr>
          <a:xfrm>
            <a:off x="8490750" y="3316547"/>
            <a:ext cx="2445764" cy="1055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Ground Truth(3)</a:t>
            </a:r>
          </a:p>
        </p:txBody>
      </p:sp>
      <p:sp>
        <p:nvSpPr>
          <p:cNvPr id="74" name="矩形 73"/>
          <p:cNvSpPr/>
          <p:nvPr/>
        </p:nvSpPr>
        <p:spPr>
          <a:xfrm>
            <a:off x="8490750" y="4372478"/>
            <a:ext cx="2445764" cy="1055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Ground Truth(4)</a:t>
            </a:r>
          </a:p>
        </p:txBody>
      </p:sp>
      <p:sp>
        <p:nvSpPr>
          <p:cNvPr id="75" name="矩形 74"/>
          <p:cNvSpPr/>
          <p:nvPr/>
        </p:nvSpPr>
        <p:spPr>
          <a:xfrm>
            <a:off x="8490750" y="5428409"/>
            <a:ext cx="2445764" cy="1055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2000" dirty="0">
                <a:solidFill>
                  <a:schemeClr val="tx1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Ground Truth(5)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4911665" y="2608660"/>
            <a:ext cx="20571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000"/>
              <a:t>Evaluate </a:t>
            </a:r>
            <a:endParaRPr kumimoji="1" lang="zh-TW" altLang="en-US" sz="4000" dirty="0"/>
          </a:p>
        </p:txBody>
      </p:sp>
      <p:sp>
        <p:nvSpPr>
          <p:cNvPr id="8" name="左-右雙向箭號 7"/>
          <p:cNvSpPr/>
          <p:nvPr/>
        </p:nvSpPr>
        <p:spPr>
          <a:xfrm>
            <a:off x="4209089" y="3316546"/>
            <a:ext cx="3381829" cy="11611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53763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Evaluation Metrics</a:t>
            </a:r>
            <a:endParaRPr kumimoji="1"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602650"/>
              </p:ext>
            </p:extLst>
          </p:nvPr>
        </p:nvGraphicFramePr>
        <p:xfrm>
          <a:off x="1467757" y="2617648"/>
          <a:ext cx="4822375" cy="2694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0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3862">
                <a:tc>
                  <a:txBody>
                    <a:bodyPr/>
                    <a:lstStyle/>
                    <a:p>
                      <a:pPr algn="ctr"/>
                      <a:endParaRPr lang="zh-TW" alt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zh-TW" alt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zh-TW" alt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3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zh-TW" alt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 TP</a:t>
                      </a:r>
                    </a:p>
                    <a:p>
                      <a:pPr algn="ctr"/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(True</a:t>
                      </a:r>
                      <a:r>
                        <a:rPr lang="en-US" altLang="zh-TW" sz="1800" b="0" baseline="0" dirty="0">
                          <a:solidFill>
                            <a:schemeClr val="tx1"/>
                          </a:solidFill>
                        </a:rPr>
                        <a:t> Positive 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FN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(False Negative  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6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zh-TW" alt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FP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(False Positive 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0" dirty="0">
                          <a:solidFill>
                            <a:schemeClr val="tx1"/>
                          </a:solidFill>
                        </a:rPr>
                        <a:t>TN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(True Negative 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305150" y="3964938"/>
            <a:ext cx="45066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 dirty="0"/>
              <a:t>Precision = TP/(TP+FP)</a:t>
            </a:r>
          </a:p>
          <a:p>
            <a:r>
              <a:rPr kumimoji="1" lang="en-US" altLang="zh-TW" sz="2400" dirty="0"/>
              <a:t>Recall = TP /(TP+FN)</a:t>
            </a:r>
          </a:p>
          <a:p>
            <a:r>
              <a:rPr kumimoji="1" lang="en-US" altLang="zh-TW" sz="2400" dirty="0"/>
              <a:t>Accuracy: (TP+FN)/(TP+FN+TN+FP)</a:t>
            </a:r>
            <a:endParaRPr kumimoji="1" lang="zh-TW" altLang="en-US" sz="24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364609" y="3704656"/>
            <a:ext cx="947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/>
              <a:t>Ground </a:t>
            </a:r>
          </a:p>
          <a:p>
            <a:pPr algn="ctr"/>
            <a:r>
              <a:rPr kumimoji="1" lang="en-US" altLang="zh-TW" dirty="0"/>
              <a:t>Truth</a:t>
            </a:r>
            <a:endParaRPr kumimoji="1"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456297" y="2051341"/>
            <a:ext cx="845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dirty="0"/>
              <a:t>Predict</a:t>
            </a:r>
            <a:endParaRPr kumimoji="1"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7305150" y="1281900"/>
            <a:ext cx="417357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sz="2800" dirty="0">
                <a:latin typeface="Microsoft JhengHei" charset="-120"/>
                <a:ea typeface="Microsoft JhengHei" charset="-120"/>
                <a:cs typeface="Microsoft JhengHei" charset="-120"/>
              </a:rPr>
              <a:t>P(positive): Predict YES</a:t>
            </a:r>
          </a:p>
          <a:p>
            <a:r>
              <a:rPr kumimoji="1" lang="en-US" altLang="zh-TW" sz="2800" dirty="0">
                <a:latin typeface="Microsoft JhengHei" charset="-120"/>
                <a:ea typeface="Microsoft JhengHei" charset="-120"/>
                <a:cs typeface="Microsoft JhengHei" charset="-120"/>
              </a:rPr>
              <a:t>N(negative): Predict NO</a:t>
            </a:r>
            <a:endParaRPr lang="zh-TW" altLang="en-US" sz="2800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305150" y="2465512"/>
            <a:ext cx="401372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sz="2800" dirty="0">
                <a:latin typeface="Microsoft JhengHei" charset="-120"/>
                <a:ea typeface="Microsoft JhengHei" charset="-120"/>
                <a:cs typeface="Microsoft JhengHei" charset="-120"/>
              </a:rPr>
              <a:t>T(True): Predict Correct</a:t>
            </a:r>
          </a:p>
          <a:p>
            <a:r>
              <a:rPr kumimoji="1" lang="en-US" altLang="zh-TW" sz="2800" dirty="0">
                <a:latin typeface="Microsoft JhengHei" charset="-120"/>
                <a:ea typeface="Microsoft JhengHei" charset="-120"/>
                <a:cs typeface="Microsoft JhengHei" charset="-120"/>
              </a:rPr>
              <a:t>F(False): Predict False</a:t>
            </a:r>
          </a:p>
        </p:txBody>
      </p:sp>
    </p:spTree>
    <p:extLst>
      <p:ext uri="{BB962C8B-B14F-4D97-AF65-F5344CB8AC3E}">
        <p14:creationId xmlns:p14="http://schemas.microsoft.com/office/powerpoint/2010/main" val="1150891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106058" y="740228"/>
            <a:ext cx="65492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000" dirty="0"/>
              <a:t>Classification Problem (2 class)</a:t>
            </a:r>
            <a:endParaRPr kumimoji="1" lang="zh-TW" altLang="en-US" sz="40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569871"/>
              </p:ext>
            </p:extLst>
          </p:nvPr>
        </p:nvGraphicFramePr>
        <p:xfrm>
          <a:off x="976923" y="2598055"/>
          <a:ext cx="4465933" cy="214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6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6920">
                <a:tc>
                  <a:txBody>
                    <a:bodyPr/>
                    <a:lstStyle/>
                    <a:p>
                      <a:pPr algn="ctr"/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Class 1</a:t>
                      </a:r>
                      <a:r>
                        <a:rPr lang="en-US" altLang="zh-TW" sz="2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 Class 2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Recall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Class 1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 100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Class 2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Precision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向右箭號 3"/>
          <p:cNvSpPr/>
          <p:nvPr/>
        </p:nvSpPr>
        <p:spPr>
          <a:xfrm>
            <a:off x="6110513" y="3294741"/>
            <a:ext cx="856343" cy="754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634513" y="2333284"/>
            <a:ext cx="37785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 dirty="0"/>
              <a:t>(class1)Precision: 100% </a:t>
            </a:r>
          </a:p>
          <a:p>
            <a:r>
              <a:rPr kumimoji="1" lang="en-US" altLang="zh-TW" sz="2400" dirty="0"/>
              <a:t>(class1)Recall:  100%</a:t>
            </a:r>
          </a:p>
          <a:p>
            <a:r>
              <a:rPr kumimoji="1" lang="en-US" altLang="zh-TW" sz="2400" dirty="0"/>
              <a:t>(class2)Precision: 100% </a:t>
            </a:r>
          </a:p>
          <a:p>
            <a:r>
              <a:rPr kumimoji="1" lang="en-US" altLang="zh-TW" sz="2400" dirty="0"/>
              <a:t>(class2)Recall:  100%</a:t>
            </a:r>
          </a:p>
          <a:p>
            <a:r>
              <a:rPr kumimoji="1" lang="en-US" altLang="zh-TW" sz="2400" dirty="0"/>
              <a:t>--------------------------------------</a:t>
            </a:r>
          </a:p>
          <a:p>
            <a:r>
              <a:rPr kumimoji="1" lang="en-US" altLang="zh-TW" sz="2400" dirty="0"/>
              <a:t>Accuracy: 100%</a:t>
            </a:r>
          </a:p>
          <a:p>
            <a:r>
              <a:rPr kumimoji="1" lang="en-US" altLang="zh-TW" sz="2400" dirty="0"/>
              <a:t>UAR: (100%+100%)/2=100%</a:t>
            </a:r>
          </a:p>
        </p:txBody>
      </p:sp>
      <p:sp>
        <p:nvSpPr>
          <p:cNvPr id="6" name="矩形 5"/>
          <p:cNvSpPr/>
          <p:nvPr/>
        </p:nvSpPr>
        <p:spPr>
          <a:xfrm>
            <a:off x="2017485" y="5550559"/>
            <a:ext cx="38984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>
                <a:solidFill>
                  <a:srgbClr val="FF0000"/>
                </a:solidFill>
              </a:rPr>
              <a:t>UAR: unweighted average recall</a:t>
            </a:r>
          </a:p>
          <a:p>
            <a:r>
              <a:rPr kumimoji="1" lang="en-US" altLang="zh-TW" dirty="0">
                <a:solidFill>
                  <a:srgbClr val="FF0000"/>
                </a:solidFill>
              </a:rPr>
              <a:t>-&gt; (Recall(class1)+Recall(class2))/2=UAR</a:t>
            </a:r>
          </a:p>
          <a:p>
            <a:endParaRPr kumimoji="1" lang="en-US" altLang="zh-TW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83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106058" y="740228"/>
            <a:ext cx="65492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4000" dirty="0"/>
              <a:t>Classification Problem (2 class)</a:t>
            </a:r>
            <a:endParaRPr kumimoji="1" lang="zh-TW" altLang="en-US" sz="40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269203"/>
              </p:ext>
            </p:extLst>
          </p:nvPr>
        </p:nvGraphicFramePr>
        <p:xfrm>
          <a:off x="976923" y="2598055"/>
          <a:ext cx="4465933" cy="214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6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6920">
                <a:tc>
                  <a:txBody>
                    <a:bodyPr/>
                    <a:lstStyle/>
                    <a:p>
                      <a:pPr algn="ctr"/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Class 1</a:t>
                      </a:r>
                      <a:r>
                        <a:rPr lang="en-US" altLang="zh-TW" sz="2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 Class 2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Recall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Class 1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 100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Class 2 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3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Precision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99%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0" dirty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向右箭號 3"/>
          <p:cNvSpPr/>
          <p:nvPr/>
        </p:nvSpPr>
        <p:spPr>
          <a:xfrm>
            <a:off x="6110513" y="3294741"/>
            <a:ext cx="856343" cy="754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7215970" y="2598055"/>
            <a:ext cx="37785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400" dirty="0"/>
              <a:t>(class1)Precision: 100% </a:t>
            </a:r>
          </a:p>
          <a:p>
            <a:r>
              <a:rPr kumimoji="1" lang="en-US" altLang="zh-TW" sz="2400" dirty="0"/>
              <a:t>(class1)Recall:  99%</a:t>
            </a:r>
          </a:p>
          <a:p>
            <a:r>
              <a:rPr kumimoji="1" lang="en-US" altLang="zh-TW" sz="2400" dirty="0"/>
              <a:t>(class2)Precision: 0% </a:t>
            </a:r>
          </a:p>
          <a:p>
            <a:r>
              <a:rPr kumimoji="1" lang="en-US" altLang="zh-TW" sz="2400" dirty="0"/>
              <a:t>(class2)Recall:  0%</a:t>
            </a:r>
          </a:p>
          <a:p>
            <a:r>
              <a:rPr kumimoji="1" lang="en-US" altLang="zh-TW" sz="2400" dirty="0"/>
              <a:t>--------------------------------------</a:t>
            </a:r>
          </a:p>
          <a:p>
            <a:r>
              <a:rPr kumimoji="1" lang="en-US" altLang="zh-TW" sz="2400" dirty="0"/>
              <a:t>Accuracy: 99%</a:t>
            </a:r>
          </a:p>
          <a:p>
            <a:r>
              <a:rPr kumimoji="1" lang="en-US" altLang="zh-TW" sz="2400" dirty="0"/>
              <a:t>UAR: (100%+0%)/2=50%</a:t>
            </a:r>
            <a:endParaRPr kumimoji="1"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92806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Python example (3.6)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826578" cy="4351338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zh-TW" dirty="0"/>
              <a:t>Evaluation Metric</a:t>
            </a:r>
          </a:p>
          <a:p>
            <a:pPr lvl="1"/>
            <a:r>
              <a:rPr lang="en-US" altLang="zh-TW" b="1" dirty="0"/>
              <a:t>Accuracy :	</a:t>
            </a:r>
          </a:p>
          <a:p>
            <a:pPr lvl="2"/>
            <a:r>
              <a:rPr lang="en-US" altLang="zh-TW" dirty="0"/>
              <a:t>from </a:t>
            </a:r>
            <a:r>
              <a:rPr lang="en-US" altLang="zh-TW" dirty="0" err="1"/>
              <a:t>sklearn.metrics</a:t>
            </a:r>
            <a:r>
              <a:rPr lang="en-US" altLang="zh-TW" dirty="0"/>
              <a:t> import </a:t>
            </a:r>
            <a:r>
              <a:rPr lang="en-US" altLang="zh-TW" dirty="0" err="1"/>
              <a:t>accuracy_score</a:t>
            </a:r>
            <a:endParaRPr lang="en-US" altLang="zh-TW" dirty="0"/>
          </a:p>
          <a:p>
            <a:pPr lvl="2"/>
            <a:r>
              <a:rPr lang="en-US" altLang="zh-TW" dirty="0" err="1"/>
              <a:t>accuracy_score</a:t>
            </a:r>
            <a:r>
              <a:rPr lang="en-US" altLang="zh-TW" dirty="0"/>
              <a:t>(</a:t>
            </a:r>
            <a:r>
              <a:rPr lang="en-US" altLang="zh-TW" dirty="0" err="1"/>
              <a:t>y_true</a:t>
            </a:r>
            <a:r>
              <a:rPr lang="en-US" altLang="zh-TW" dirty="0"/>
              <a:t>, </a:t>
            </a:r>
            <a:r>
              <a:rPr lang="en-US" altLang="zh-TW" dirty="0" err="1"/>
              <a:t>y_pred</a:t>
            </a:r>
            <a:r>
              <a:rPr lang="en-US" altLang="zh-TW" dirty="0"/>
              <a:t>)</a:t>
            </a:r>
          </a:p>
          <a:p>
            <a:pPr lvl="2"/>
            <a:r>
              <a:rPr lang="en-US" altLang="zh-TW" dirty="0">
                <a:hlinkClick r:id="rId2"/>
              </a:rPr>
              <a:t>http://scikit-learn.org/stable/modules/model_evaluation.html#accuracy-score</a:t>
            </a:r>
            <a:endParaRPr lang="en-US" altLang="zh-TW" dirty="0"/>
          </a:p>
          <a:p>
            <a:pPr lvl="1"/>
            <a:r>
              <a:rPr lang="en-US" altLang="zh-TW" b="1" dirty="0"/>
              <a:t>UAR :</a:t>
            </a:r>
          </a:p>
          <a:p>
            <a:pPr lvl="2"/>
            <a:r>
              <a:rPr lang="en-US" altLang="zh-TW" dirty="0"/>
              <a:t>from </a:t>
            </a:r>
            <a:r>
              <a:rPr lang="en-US" altLang="zh-TW" dirty="0" err="1"/>
              <a:t>sklearn.metrics</a:t>
            </a:r>
            <a:r>
              <a:rPr lang="en-US" altLang="zh-TW" dirty="0"/>
              <a:t> import </a:t>
            </a:r>
            <a:r>
              <a:rPr lang="en-US" altLang="zh-TW" dirty="0" err="1"/>
              <a:t>recall_score</a:t>
            </a:r>
            <a:endParaRPr lang="en-US" altLang="zh-TW" dirty="0"/>
          </a:p>
          <a:p>
            <a:pPr lvl="2"/>
            <a:r>
              <a:rPr lang="en-US" altLang="zh-TW" dirty="0" err="1"/>
              <a:t>recall_score</a:t>
            </a:r>
            <a:r>
              <a:rPr lang="en-US" altLang="zh-TW" dirty="0"/>
              <a:t>(</a:t>
            </a:r>
            <a:r>
              <a:rPr lang="en-US" altLang="zh-TW" dirty="0" err="1"/>
              <a:t>y_true</a:t>
            </a:r>
            <a:r>
              <a:rPr lang="en-US" altLang="zh-TW" dirty="0"/>
              <a:t>, </a:t>
            </a:r>
            <a:r>
              <a:rPr lang="en-US" altLang="zh-TW" dirty="0" err="1"/>
              <a:t>y_pred</a:t>
            </a:r>
            <a:r>
              <a:rPr lang="en-US" altLang="zh-TW" dirty="0"/>
              <a:t>, average=</a:t>
            </a:r>
            <a:r>
              <a:rPr lang="en-US" altLang="zh-TW" dirty="0">
                <a:solidFill>
                  <a:srgbClr val="FF0000"/>
                </a:solidFill>
              </a:rPr>
              <a:t>'macro'</a:t>
            </a:r>
            <a:r>
              <a:rPr lang="en-US" altLang="zh-TW" dirty="0"/>
              <a:t>) </a:t>
            </a:r>
          </a:p>
          <a:p>
            <a:pPr lvl="2"/>
            <a:r>
              <a:rPr kumimoji="1" lang="en-US" altLang="zh-TW" dirty="0">
                <a:hlinkClick r:id="rId3"/>
              </a:rPr>
              <a:t>http://scikit-learn.org/stable/modules/generated/sklearn.metrics.recall_score.html</a:t>
            </a:r>
            <a:endParaRPr kumimoji="1" lang="en-US" altLang="zh-TW" dirty="0"/>
          </a:p>
          <a:p>
            <a:r>
              <a:rPr kumimoji="1" lang="en-US" altLang="zh-TW" dirty="0"/>
              <a:t>Cross Validation</a:t>
            </a:r>
            <a:endParaRPr kumimoji="1" lang="en-US" altLang="zh-TW" dirty="0">
              <a:hlinkClick r:id="rId4"/>
            </a:endParaRPr>
          </a:p>
          <a:p>
            <a:pPr lvl="1"/>
            <a:r>
              <a:rPr kumimoji="1" lang="en-US" altLang="zh-TW" sz="1800" dirty="0">
                <a:hlinkClick r:id="rId4"/>
              </a:rPr>
              <a:t>http://ogrisel.github.io/scikit-learn.org/sklearn-tutorial/modules/cross_validation.html</a:t>
            </a:r>
            <a:endParaRPr kumimoji="1" lang="en-US" altLang="zh-TW" sz="1800" dirty="0"/>
          </a:p>
          <a:p>
            <a:pPr lvl="1"/>
            <a:r>
              <a:rPr kumimoji="1" lang="en-US" altLang="zh-TW" dirty="0" err="1"/>
              <a:t>sklearn.cross_validation</a:t>
            </a:r>
            <a:endParaRPr kumimoji="1" lang="en-US" altLang="zh-TW" dirty="0"/>
          </a:p>
          <a:p>
            <a:pPr lvl="2"/>
            <a:r>
              <a:rPr kumimoji="1" lang="en-US" altLang="zh-TW" dirty="0"/>
              <a:t>K-Fold (k-fold cross validation)</a:t>
            </a:r>
          </a:p>
          <a:p>
            <a:pPr lvl="2"/>
            <a:r>
              <a:rPr kumimoji="1" lang="en-US" altLang="zh-TW" dirty="0"/>
              <a:t>LOO (leave one out)</a:t>
            </a:r>
          </a:p>
          <a:p>
            <a:pPr lvl="2"/>
            <a:r>
              <a:rPr kumimoji="1" lang="en-US" altLang="zh-TW" dirty="0"/>
              <a:t>LPO (leave p out)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8868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K-Fold or </a:t>
            </a:r>
            <a:r>
              <a:rPr kumimoji="1" lang="en-US" altLang="zh-TW" dirty="0" err="1"/>
              <a:t>LeaveOneOut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64038" y="1974605"/>
            <a:ext cx="4489759" cy="1421882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039" y="4540994"/>
            <a:ext cx="4489759" cy="1866331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922" y="1911914"/>
            <a:ext cx="4826514" cy="2738555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5"/>
          <a:srcRect t="6253" r="21883"/>
          <a:stretch/>
        </p:blipFill>
        <p:spPr>
          <a:xfrm>
            <a:off x="1088922" y="5102287"/>
            <a:ext cx="4826514" cy="1305038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29009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66725"/>
            <a:ext cx="10515600" cy="1325563"/>
          </a:xfrm>
        </p:spPr>
        <p:txBody>
          <a:bodyPr/>
          <a:lstStyle/>
          <a:p>
            <a:r>
              <a:rPr kumimoji="1" lang="en-US" altLang="zh-TW" dirty="0"/>
              <a:t>Confusion matrix &amp; Evaluation Metric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55523"/>
            <a:ext cx="4991100" cy="213360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472" y="2862179"/>
            <a:ext cx="4969328" cy="1523744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0613" y="4945742"/>
            <a:ext cx="2276929" cy="1261068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0121" y="4776427"/>
            <a:ext cx="2700564" cy="1358774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49564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DD05E3-DBC6-448E-9233-375EAC30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 &amp; Evaluation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7CE808E-4D0C-4E4D-877B-BF58945E1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642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E7F2F920-A713-4EF8-A43F-D58D6CFB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Naïve Bayes</a:t>
            </a:r>
            <a:endParaRPr lang="zh-TW" altLang="en-US" dirty="0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BC5D3A3-679A-4F31-8945-52376EBDE0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162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4662A67-01D3-4D58-A054-69EC52343DBE}"/>
              </a:ext>
            </a:extLst>
          </p:cNvPr>
          <p:cNvSpPr txBox="1"/>
          <p:nvPr/>
        </p:nvSpPr>
        <p:spPr>
          <a:xfrm>
            <a:off x="765884" y="947956"/>
            <a:ext cx="971124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Accuracy Table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Evaluation matrix (e.g. confusion matrix, F1 score, mean square error 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Evaluation matrix result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How do you do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Your conclusion! (complement with figure explanation would be recommended)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Conclusion description (Is your model good enough? Is the result good or bad?)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Figure explanation (optional): pie plot, histogram, line graph,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/>
              <a:t>Future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The problem remain to be solved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How do you solve that in the future (Simply suggestion on implementation idea would be fine)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2FED17-279D-41FE-8AF4-DDA488E0B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0385" y="226504"/>
            <a:ext cx="3259972" cy="2186407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BEFACC8F-BB23-4EF9-B6C7-7000F9712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329" y="4285259"/>
            <a:ext cx="3519366" cy="1745827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751DD202-8134-42DE-927B-068FDC070EAB}"/>
              </a:ext>
            </a:extLst>
          </p:cNvPr>
          <p:cNvSpPr txBox="1"/>
          <p:nvPr/>
        </p:nvSpPr>
        <p:spPr>
          <a:xfrm>
            <a:off x="478172" y="394283"/>
            <a:ext cx="2152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Required Result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042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Variations in Bayes rule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2619591"/>
                <a:ext cx="8229600" cy="3933609"/>
              </a:xfrm>
            </p:spPr>
            <p:txBody>
              <a:bodyPr/>
              <a:lstStyle/>
              <a:p>
                <a:r>
                  <a:rPr lang="en-US" altLang="zh-TW" dirty="0"/>
                  <a:t>X is unknown, but we have some prior belief in how X is distributed</a:t>
                </a:r>
              </a:p>
              <a:p>
                <a:r>
                  <a:rPr lang="en-US" altLang="zh-TW" dirty="0"/>
                  <a:t>We observe random variable Y</a:t>
                </a:r>
              </a:p>
              <a:p>
                <a:r>
                  <a:rPr lang="en-US" altLang="zh-TW" dirty="0"/>
                  <a:t>Need a model of the box: </a:t>
                </a:r>
              </a:p>
              <a:p>
                <a:pPr lvl="1"/>
                <a:r>
                  <a:rPr lang="en-US" altLang="zh-TW" dirty="0"/>
                  <a:t>If the true state of the world is X, how do we expect Y to be distributed</a:t>
                </a:r>
              </a:p>
              <a:p>
                <a:pPr lvl="1"/>
                <a:r>
                  <a:rPr lang="en-US" altLang="zh-TW" dirty="0"/>
                  <a:t>Inference problem, knowing Y, what can we say about X?</a:t>
                </a:r>
              </a:p>
              <a:p>
                <a:pPr lvl="1"/>
                <a:r>
                  <a:rPr lang="en-US" altLang="zh-TW" dirty="0"/>
                  <a:t>Inference problem is about finding probability distribution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2619591"/>
                <a:ext cx="8229600" cy="3933609"/>
              </a:xfrm>
              <a:blipFill>
                <a:blip r:embed="rId2"/>
                <a:stretch>
                  <a:fillRect l="-1111" t="-139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13" name="群組 12"/>
          <p:cNvGrpSpPr/>
          <p:nvPr/>
        </p:nvGrpSpPr>
        <p:grpSpPr>
          <a:xfrm>
            <a:off x="4114800" y="1676400"/>
            <a:ext cx="3886200" cy="609600"/>
            <a:chOff x="2590800" y="2209800"/>
            <a:chExt cx="3886200" cy="609600"/>
          </a:xfrm>
        </p:grpSpPr>
        <p:cxnSp>
          <p:nvCxnSpPr>
            <p:cNvPr id="6" name="直線單箭頭接點 5"/>
            <p:cNvCxnSpPr/>
            <p:nvPr/>
          </p:nvCxnSpPr>
          <p:spPr>
            <a:xfrm>
              <a:off x="5029200" y="25146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>
              <a:off x="4038600" y="2209800"/>
              <a:ext cx="9906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  <a:latin typeface="Calibri"/>
                <a:ea typeface="新細明體" panose="02020500000000000000" pitchFamily="18" charset="-120"/>
              </a:endParaRPr>
            </a:p>
          </p:txBody>
        </p:sp>
        <p:cxnSp>
          <p:nvCxnSpPr>
            <p:cNvPr id="10" name="直線單箭頭接點 9"/>
            <p:cNvCxnSpPr/>
            <p:nvPr/>
          </p:nvCxnSpPr>
          <p:spPr>
            <a:xfrm>
              <a:off x="2590800" y="2524897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字方塊 10"/>
            <p:cNvSpPr txBox="1"/>
            <p:nvPr/>
          </p:nvSpPr>
          <p:spPr>
            <a:xfrm>
              <a:off x="2819400" y="2209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solidFill>
                    <a:prstClr val="black"/>
                  </a:solidFill>
                  <a:latin typeface="Calibri"/>
                  <a:ea typeface="新細明體" panose="02020500000000000000" pitchFamily="18" charset="-120"/>
                </a:rPr>
                <a:t>X</a:t>
              </a:r>
              <a:endParaRPr lang="zh-TW" altLang="en-US" dirty="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5181600" y="2209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solidFill>
                    <a:prstClr val="black"/>
                  </a:solidFill>
                  <a:latin typeface="Calibri"/>
                  <a:ea typeface="新細明體" panose="02020500000000000000" pitchFamily="18" charset="-120"/>
                </a:rPr>
                <a:t>Y</a:t>
              </a:r>
              <a:endParaRPr lang="zh-TW" altLang="en-US" dirty="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2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979141" y="304800"/>
                <a:ext cx="8229600" cy="5791200"/>
              </a:xfrm>
            </p:spPr>
            <p:txBody>
              <a:bodyPr/>
              <a:lstStyle/>
              <a:p>
                <a:r>
                  <a:rPr lang="en-US" altLang="zh-TW" dirty="0"/>
                  <a:t>Continuous case: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zh-TW" b="0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altLang="zh-TW" dirty="0"/>
              </a:p>
              <a:p>
                <a:r>
                  <a:rPr lang="en-US" altLang="zh-TW" dirty="0"/>
                  <a:t>Typical example</a:t>
                </a:r>
              </a:p>
              <a:p>
                <a:pPr lvl="1"/>
                <a:r>
                  <a:rPr lang="en-US" altLang="zh-TW" dirty="0"/>
                  <a:t>X: some signal, e.g., current through resistor,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zh-TW" b="0" dirty="0"/>
              </a:p>
              <a:p>
                <a:pPr lvl="1"/>
                <a:r>
                  <a:rPr lang="en-US" altLang="zh-TW" dirty="0"/>
                  <a:t>Y: signal with some noise, e.g., Gaussian noise</a:t>
                </a:r>
              </a:p>
              <a:p>
                <a:r>
                  <a:rPr lang="en-US" altLang="zh-TW" dirty="0"/>
                  <a:t>Inference problem is the same</a:t>
                </a:r>
              </a:p>
              <a:p>
                <a:pPr lvl="1"/>
                <a:r>
                  <a:rPr lang="en-US" altLang="zh-TW" dirty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</m:oMath>
                </a14:m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is the model of </a:t>
                </a:r>
                <a:r>
                  <a:rPr lang="en-US" altLang="zh-TW"/>
                  <a:t>signal with noise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79141" y="304800"/>
                <a:ext cx="8229600" cy="5791200"/>
              </a:xfrm>
              <a:blipFill>
                <a:blip r:embed="rId2"/>
                <a:stretch>
                  <a:fillRect l="-1185" t="-84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766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956486" y="381000"/>
                <a:ext cx="8229600" cy="597535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zh-TW" b="0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altLang="zh-TW" dirty="0"/>
              </a:p>
              <a:p>
                <a:r>
                  <a:rPr lang="en-US" altLang="zh-TW" dirty="0"/>
                  <a:t>Say, this is the discrete case</a:t>
                </a:r>
              </a:p>
              <a:p>
                <a:r>
                  <a:rPr lang="en-US" altLang="zh-TW" dirty="0"/>
                  <a:t>Typical example: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=1,0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: airplane present/no present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=1,0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: something did/did not register on radar</a:t>
                </a:r>
              </a:p>
              <a:p>
                <a:pPr marL="514350" indent="-457200"/>
                <a:r>
                  <a:rPr lang="en-US" altLang="zh-TW" dirty="0"/>
                  <a:t>Inference problem:</a:t>
                </a:r>
              </a:p>
              <a:p>
                <a:pPr marL="914400" lvl="1" indent="-457200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: given the radar measurement, calculate the probability that the plane is up there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6486" y="381000"/>
                <a:ext cx="8229600" cy="5975350"/>
              </a:xfrm>
              <a:blipFill>
                <a:blip r:embed="rId2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80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C801CE48-6311-4691-BE28-2259455FDB36}"/>
                  </a:ext>
                </a:extLst>
              </p:cNvPr>
              <p:cNvSpPr/>
              <p:nvPr/>
            </p:nvSpPr>
            <p:spPr>
              <a:xfrm>
                <a:off x="1896068" y="1063399"/>
                <a:ext cx="8399864" cy="1070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b>
                            <m:sSub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sSub>
                                <m:sSubPr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n-US" altLang="zh-TW" sz="28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altLang="zh-TW" sz="2800" b="0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C801CE48-6311-4691-BE28-2259455FDB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068" y="1063399"/>
                <a:ext cx="8399864" cy="10705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群組 14">
            <a:extLst>
              <a:ext uri="{FF2B5EF4-FFF2-40B4-BE49-F238E27FC236}">
                <a16:creationId xmlns:a16="http://schemas.microsoft.com/office/drawing/2014/main" id="{9C736E13-C56B-4960-BACC-FD588F85C09B}"/>
              </a:ext>
            </a:extLst>
          </p:cNvPr>
          <p:cNvGrpSpPr/>
          <p:nvPr/>
        </p:nvGrpSpPr>
        <p:grpSpPr>
          <a:xfrm>
            <a:off x="6439662" y="623757"/>
            <a:ext cx="1755648" cy="939865"/>
            <a:chOff x="6439662" y="2370261"/>
            <a:chExt cx="1755648" cy="939865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639DF59D-BED8-44D4-9A6E-EAC152264630}"/>
                </a:ext>
              </a:extLst>
            </p:cNvPr>
            <p:cNvSpPr/>
            <p:nvPr/>
          </p:nvSpPr>
          <p:spPr>
            <a:xfrm>
              <a:off x="6713982" y="2809901"/>
              <a:ext cx="1481328" cy="500225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04760DEA-78FB-4D05-9971-3CFC16AEB5BA}"/>
                </a:ext>
              </a:extLst>
            </p:cNvPr>
            <p:cNvSpPr txBox="1"/>
            <p:nvPr/>
          </p:nvSpPr>
          <p:spPr>
            <a:xfrm>
              <a:off x="6439662" y="2370261"/>
              <a:ext cx="16916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>
                  <a:solidFill>
                    <a:srgbClr val="002060"/>
                  </a:solidFill>
                </a:rPr>
                <a:t>Likelihood</a:t>
              </a:r>
              <a:endParaRPr lang="zh-TW" altLang="en-US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E05998BE-32DF-4816-9372-77EF5B33296D}"/>
              </a:ext>
            </a:extLst>
          </p:cNvPr>
          <p:cNvGrpSpPr/>
          <p:nvPr/>
        </p:nvGrpSpPr>
        <p:grpSpPr>
          <a:xfrm>
            <a:off x="8247888" y="623757"/>
            <a:ext cx="1236726" cy="939865"/>
            <a:chOff x="8247888" y="2370261"/>
            <a:chExt cx="1236726" cy="939865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46E654A-6108-4997-9B0E-3B84EA6D12CA}"/>
                </a:ext>
              </a:extLst>
            </p:cNvPr>
            <p:cNvSpPr/>
            <p:nvPr/>
          </p:nvSpPr>
          <p:spPr>
            <a:xfrm>
              <a:off x="8247888" y="2809901"/>
              <a:ext cx="1014984" cy="500225"/>
            </a:xfrm>
            <a:prstGeom prst="rect">
              <a:avLst/>
            </a:prstGeom>
            <a:noFill/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E0B35D56-B4B0-4EF7-977F-02155A9FEC2E}"/>
                </a:ext>
              </a:extLst>
            </p:cNvPr>
            <p:cNvSpPr txBox="1"/>
            <p:nvPr/>
          </p:nvSpPr>
          <p:spPr>
            <a:xfrm>
              <a:off x="8469630" y="2370261"/>
              <a:ext cx="10149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>
                  <a:solidFill>
                    <a:schemeClr val="accent2">
                      <a:lumMod val="75000"/>
                    </a:schemeClr>
                  </a:solidFill>
                </a:rPr>
                <a:t>Prior</a:t>
              </a:r>
              <a:endParaRPr lang="zh-TW" altLang="en-US" sz="2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67669120-D414-456F-8202-0CBB7CC8D96A}"/>
              </a:ext>
            </a:extLst>
          </p:cNvPr>
          <p:cNvGrpSpPr/>
          <p:nvPr/>
        </p:nvGrpSpPr>
        <p:grpSpPr>
          <a:xfrm>
            <a:off x="1700022" y="677600"/>
            <a:ext cx="2012442" cy="1248823"/>
            <a:chOff x="1700022" y="2424104"/>
            <a:chExt cx="2012442" cy="1248823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D9078E60-2A83-4897-A56F-1DC3341DC4E5}"/>
                </a:ext>
              </a:extLst>
            </p:cNvPr>
            <p:cNvSpPr/>
            <p:nvPr/>
          </p:nvSpPr>
          <p:spPr>
            <a:xfrm>
              <a:off x="1700022" y="2947324"/>
              <a:ext cx="2012442" cy="725603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265D1806-A82D-4B66-98FA-5990FD566D43}"/>
                </a:ext>
              </a:extLst>
            </p:cNvPr>
            <p:cNvSpPr txBox="1"/>
            <p:nvPr/>
          </p:nvSpPr>
          <p:spPr>
            <a:xfrm>
              <a:off x="1901571" y="2424104"/>
              <a:ext cx="16916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>
                  <a:solidFill>
                    <a:srgbClr val="FF0000"/>
                  </a:solidFill>
                </a:rPr>
                <a:t>Posterior</a:t>
              </a:r>
              <a:endParaRPr lang="zh-TW" altLang="en-US" sz="2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DE31CB95-3C56-45BB-8E70-FBE2F14F6AC5}"/>
              </a:ext>
            </a:extLst>
          </p:cNvPr>
          <p:cNvGrpSpPr/>
          <p:nvPr/>
        </p:nvGrpSpPr>
        <p:grpSpPr>
          <a:xfrm>
            <a:off x="7827264" y="5794601"/>
            <a:ext cx="3886200" cy="609600"/>
            <a:chOff x="2590800" y="2209800"/>
            <a:chExt cx="3886200" cy="609600"/>
          </a:xfrm>
        </p:grpSpPr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0551B509-9EC9-45A2-AA94-2BCB8EA04D9F}"/>
                </a:ext>
              </a:extLst>
            </p:cNvPr>
            <p:cNvCxnSpPr/>
            <p:nvPr/>
          </p:nvCxnSpPr>
          <p:spPr>
            <a:xfrm>
              <a:off x="5029200" y="25146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45C983F9-5EBB-408E-BD2D-1D6D629515E9}"/>
                </a:ext>
              </a:extLst>
            </p:cNvPr>
            <p:cNvSpPr/>
            <p:nvPr/>
          </p:nvSpPr>
          <p:spPr>
            <a:xfrm>
              <a:off x="4038600" y="2209800"/>
              <a:ext cx="9906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  <a:latin typeface="Calibri"/>
                <a:ea typeface="新細明體" panose="02020500000000000000" pitchFamily="18" charset="-120"/>
              </a:endParaRPr>
            </a:p>
          </p:txBody>
        </p:sp>
        <p:cxnSp>
          <p:nvCxnSpPr>
            <p:cNvPr id="26" name="直線單箭頭接點 25">
              <a:extLst>
                <a:ext uri="{FF2B5EF4-FFF2-40B4-BE49-F238E27FC236}">
                  <a16:creationId xmlns:a16="http://schemas.microsoft.com/office/drawing/2014/main" id="{1CB68738-BD1F-4F5D-9891-EBB314AC869A}"/>
                </a:ext>
              </a:extLst>
            </p:cNvPr>
            <p:cNvCxnSpPr/>
            <p:nvPr/>
          </p:nvCxnSpPr>
          <p:spPr>
            <a:xfrm>
              <a:off x="2590800" y="2524897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F1A1DAFD-B3B8-4BA5-992B-438DE77311B1}"/>
                </a:ext>
              </a:extLst>
            </p:cNvPr>
            <p:cNvSpPr txBox="1"/>
            <p:nvPr/>
          </p:nvSpPr>
          <p:spPr>
            <a:xfrm>
              <a:off x="2819400" y="2209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solidFill>
                    <a:prstClr val="black"/>
                  </a:solidFill>
                  <a:latin typeface="Calibri"/>
                  <a:ea typeface="新細明體" panose="02020500000000000000" pitchFamily="18" charset="-120"/>
                </a:rPr>
                <a:t>X</a:t>
              </a:r>
              <a:endParaRPr lang="zh-TW" altLang="en-US" dirty="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endParaRPr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A5553E81-1F6F-4B1C-8DCC-A93B2EAB01F3}"/>
                </a:ext>
              </a:extLst>
            </p:cNvPr>
            <p:cNvSpPr txBox="1"/>
            <p:nvPr/>
          </p:nvSpPr>
          <p:spPr>
            <a:xfrm>
              <a:off x="5181600" y="2209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solidFill>
                    <a:prstClr val="black"/>
                  </a:solidFill>
                  <a:latin typeface="Calibri"/>
                  <a:ea typeface="新細明體" panose="02020500000000000000" pitchFamily="18" charset="-120"/>
                </a:rPr>
                <a:t>Y</a:t>
              </a:r>
              <a:endParaRPr lang="zh-TW" altLang="en-US" dirty="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336E7C9F-2B3F-4767-9612-4C3AC1281702}"/>
                  </a:ext>
                </a:extLst>
              </p:cNvPr>
              <p:cNvSpPr/>
              <p:nvPr/>
            </p:nvSpPr>
            <p:spPr>
              <a:xfrm>
                <a:off x="6227064" y="3930467"/>
                <a:ext cx="6096000" cy="1754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altLang="zh-TW" dirty="0"/>
                  <a:t>Typical example: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=1,0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: airplane present/no present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=1,0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: something did/did not register on radar</a:t>
                </a:r>
              </a:p>
              <a:p>
                <a:pPr marL="514350" indent="-457200"/>
                <a:r>
                  <a:rPr lang="en-US" altLang="zh-TW" dirty="0"/>
                  <a:t>Inference problem:</a:t>
                </a:r>
              </a:p>
              <a:p>
                <a:pPr marL="914400" lvl="1" indent="-457200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: given the radar measurement, calculate the probability that the plane is up there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336E7C9F-2B3F-4767-9612-4C3AC12817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064" y="3930467"/>
                <a:ext cx="6096000" cy="1754326"/>
              </a:xfrm>
              <a:prstGeom prst="rect">
                <a:avLst/>
              </a:prstGeom>
              <a:blipFill>
                <a:blip r:embed="rId3"/>
                <a:stretch>
                  <a:fillRect l="-900" t="-2083" b="-45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群組 42">
            <a:extLst>
              <a:ext uri="{FF2B5EF4-FFF2-40B4-BE49-F238E27FC236}">
                <a16:creationId xmlns:a16="http://schemas.microsoft.com/office/drawing/2014/main" id="{7F307130-6A61-4AB2-9D7A-48E7B36700A7}"/>
              </a:ext>
            </a:extLst>
          </p:cNvPr>
          <p:cNvGrpSpPr/>
          <p:nvPr/>
        </p:nvGrpSpPr>
        <p:grpSpPr>
          <a:xfrm>
            <a:off x="5782056" y="1571882"/>
            <a:ext cx="4343400" cy="1600892"/>
            <a:chOff x="5782056" y="1571882"/>
            <a:chExt cx="4343400" cy="1600892"/>
          </a:xfrm>
        </p:grpSpPr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C1738AF0-BB20-4B80-AB6F-596F8A0D0E33}"/>
                </a:ext>
              </a:extLst>
            </p:cNvPr>
            <p:cNvSpPr/>
            <p:nvPr/>
          </p:nvSpPr>
          <p:spPr>
            <a:xfrm>
              <a:off x="5782056" y="1571882"/>
              <a:ext cx="4343400" cy="693397"/>
            </a:xfrm>
            <a:prstGeom prst="ellipse">
              <a:avLst/>
            </a:prstGeom>
            <a:noFill/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036F0814-8A8A-40DC-A5CE-038B2E829FAA}"/>
                </a:ext>
              </a:extLst>
            </p:cNvPr>
            <p:cNvSpPr txBox="1"/>
            <p:nvPr/>
          </p:nvSpPr>
          <p:spPr>
            <a:xfrm>
              <a:off x="5916168" y="2218667"/>
              <a:ext cx="4209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>
                  <a:solidFill>
                    <a:schemeClr val="accent6">
                      <a:lumMod val="75000"/>
                    </a:schemeClr>
                  </a:solidFill>
                </a:rPr>
                <a:t>Observed Data Distribution (Constant)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B4ABA4BA-0CBB-4CAF-A35F-9C96E32C8A3A}"/>
              </a:ext>
            </a:extLst>
          </p:cNvPr>
          <p:cNvCxnSpPr/>
          <p:nvPr/>
        </p:nvCxnSpPr>
        <p:spPr>
          <a:xfrm>
            <a:off x="5680710" y="1926423"/>
            <a:ext cx="455371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4D1D5EE7-474F-4A9F-A011-F653E6B24D27}"/>
              </a:ext>
            </a:extLst>
          </p:cNvPr>
          <p:cNvCxnSpPr>
            <a:cxnSpLocks/>
          </p:cNvCxnSpPr>
          <p:nvPr/>
        </p:nvCxnSpPr>
        <p:spPr>
          <a:xfrm>
            <a:off x="8131302" y="1356447"/>
            <a:ext cx="1353312" cy="0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4932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C0EA50-781B-48C6-AA7A-8F35961EC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1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85202E5-14B5-4AC5-8C41-D503C82AB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032852"/>
              </p:ext>
            </p:extLst>
          </p:nvPr>
        </p:nvGraphicFramePr>
        <p:xfrm>
          <a:off x="1931416" y="161577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9299064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2328327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594780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7568784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003761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019128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1013942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5662799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497389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2218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2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998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930767"/>
                  </a:ext>
                </a:extLst>
              </a:tr>
            </a:tbl>
          </a:graphicData>
        </a:graphic>
      </p:graphicFrame>
      <p:pic>
        <p:nvPicPr>
          <p:cNvPr id="15" name="圖片 14">
            <a:extLst>
              <a:ext uri="{FF2B5EF4-FFF2-40B4-BE49-F238E27FC236}">
                <a16:creationId xmlns:a16="http://schemas.microsoft.com/office/drawing/2014/main" id="{11707203-E12C-411E-B115-CAA7E6329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916" y="3121848"/>
            <a:ext cx="95250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3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C0EA50-781B-48C6-AA7A-8F35961EC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1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85202E5-14B5-4AC5-8C41-D503C82AB8CB}"/>
              </a:ext>
            </a:extLst>
          </p:cNvPr>
          <p:cNvGraphicFramePr>
            <a:graphicFrameLocks noGrp="1"/>
          </p:cNvGraphicFramePr>
          <p:nvPr/>
        </p:nvGraphicFramePr>
        <p:xfrm>
          <a:off x="1931416" y="161577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9299064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2328327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5947805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7568784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003761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019128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1013942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5662799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4973891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42218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2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998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930767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B3B1F17-68D6-4CAA-A171-803C2AFA1007}"/>
              </a:ext>
            </a:extLst>
          </p:cNvPr>
          <p:cNvGraphicFramePr>
            <a:graphicFrameLocks noGrp="1"/>
          </p:cNvGraphicFramePr>
          <p:nvPr/>
        </p:nvGraphicFramePr>
        <p:xfrm>
          <a:off x="1931417" y="3152819"/>
          <a:ext cx="602386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7955">
                  <a:extLst>
                    <a:ext uri="{9D8B030D-6E8A-4147-A177-3AD203B41FA5}">
                      <a16:colId xmlns:a16="http://schemas.microsoft.com/office/drawing/2014/main" val="3332100191"/>
                    </a:ext>
                  </a:extLst>
                </a:gridCol>
                <a:gridCol w="2007955">
                  <a:extLst>
                    <a:ext uri="{9D8B030D-6E8A-4147-A177-3AD203B41FA5}">
                      <a16:colId xmlns:a16="http://schemas.microsoft.com/office/drawing/2014/main" val="2552701319"/>
                    </a:ext>
                  </a:extLst>
                </a:gridCol>
                <a:gridCol w="2007955">
                  <a:extLst>
                    <a:ext uri="{9D8B030D-6E8A-4147-A177-3AD203B41FA5}">
                      <a16:colId xmlns:a16="http://schemas.microsoft.com/office/drawing/2014/main" val="2616960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Mean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Variance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85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263.333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23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111.445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158.914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7327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0C085D8A-DACC-4B92-9430-25F720E58013}"/>
                  </a:ext>
                </a:extLst>
              </p:cNvPr>
              <p:cNvSpPr/>
              <p:nvPr/>
            </p:nvSpPr>
            <p:spPr>
              <a:xfrm>
                <a:off x="0" y="4768027"/>
                <a:ext cx="901031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altLang="zh-TW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=0.00095635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0C085D8A-DACC-4B92-9430-25F720E580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8027"/>
                <a:ext cx="9010314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6048699-723A-4F7F-9B3E-1D896CF052B6}"/>
                  </a:ext>
                </a:extLst>
              </p:cNvPr>
              <p:cNvSpPr/>
              <p:nvPr/>
            </p:nvSpPr>
            <p:spPr>
              <a:xfrm>
                <a:off x="0" y="5242222"/>
                <a:ext cx="901031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altLang="zh-TW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500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=0.00012635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6048699-723A-4F7F-9B3E-1D896CF052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42222"/>
                <a:ext cx="9010314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圖片 9">
            <a:extLst>
              <a:ext uri="{FF2B5EF4-FFF2-40B4-BE49-F238E27FC236}">
                <a16:creationId xmlns:a16="http://schemas.microsoft.com/office/drawing/2014/main" id="{725331E0-8728-4ECC-84F1-6302135C25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7779" y="2967692"/>
            <a:ext cx="2354009" cy="1596165"/>
          </a:xfrm>
          <a:prstGeom prst="rect">
            <a:avLst/>
          </a:prstGeom>
        </p:spPr>
      </p:pic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C295151E-4C65-4E82-89ED-E81D184A735C}"/>
              </a:ext>
            </a:extLst>
          </p:cNvPr>
          <p:cNvSpPr/>
          <p:nvPr/>
        </p:nvSpPr>
        <p:spPr>
          <a:xfrm>
            <a:off x="7291355" y="4999058"/>
            <a:ext cx="1362456" cy="461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0586CB8B-C769-47BE-B07F-EC460A700240}"/>
                  </a:ext>
                </a:extLst>
              </p:cNvPr>
              <p:cNvSpPr/>
              <p:nvPr/>
            </p:nvSpPr>
            <p:spPr>
              <a:xfrm>
                <a:off x="9189101" y="4642057"/>
                <a:ext cx="987193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72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zh-TW" altLang="en-US" sz="7200" dirty="0"/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0586CB8B-C769-47BE-B07F-EC460A7002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9101" y="4642057"/>
                <a:ext cx="987193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圖片 14">
            <a:extLst>
              <a:ext uri="{FF2B5EF4-FFF2-40B4-BE49-F238E27FC236}">
                <a16:creationId xmlns:a16="http://schemas.microsoft.com/office/drawing/2014/main" id="{11707203-E12C-411E-B115-CAA7E6329C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4969" y="389972"/>
            <a:ext cx="3775456" cy="109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72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1179</Words>
  <Application>Microsoft Office PowerPoint</Application>
  <PresentationFormat>寬螢幕</PresentationFormat>
  <Paragraphs>424</Paragraphs>
  <Slides>30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30</vt:i4>
      </vt:variant>
    </vt:vector>
  </HeadingPairs>
  <TitlesOfParts>
    <vt:vector size="37" baseType="lpstr">
      <vt:lpstr>Microsoft JhengHei</vt:lpstr>
      <vt:lpstr>Arial</vt:lpstr>
      <vt:lpstr>Calibri</vt:lpstr>
      <vt:lpstr>Calibri Light</vt:lpstr>
      <vt:lpstr>Cambria Math</vt:lpstr>
      <vt:lpstr>Office 佈景主題</vt:lpstr>
      <vt:lpstr>Office Theme</vt:lpstr>
      <vt:lpstr>TA Session</vt:lpstr>
      <vt:lpstr>Outline</vt:lpstr>
      <vt:lpstr>Naïve Bayes</vt:lpstr>
      <vt:lpstr>Variations in Bayes rule</vt:lpstr>
      <vt:lpstr>PowerPoint 簡報</vt:lpstr>
      <vt:lpstr>PowerPoint 簡報</vt:lpstr>
      <vt:lpstr>PowerPoint 簡報</vt:lpstr>
      <vt:lpstr>Example 1</vt:lpstr>
      <vt:lpstr>Example 1</vt:lpstr>
      <vt:lpstr>Example 2</vt:lpstr>
      <vt:lpstr>Example 2</vt:lpstr>
      <vt:lpstr>Cross Validation</vt:lpstr>
      <vt:lpstr>Evaluate</vt:lpstr>
      <vt:lpstr>Cross Validation: K-Fold</vt:lpstr>
      <vt:lpstr>Cross Validation: 5-Fold </vt:lpstr>
      <vt:lpstr>Cross Validation: K-Fold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Evaluation Metrics</vt:lpstr>
      <vt:lpstr>PowerPoint 簡報</vt:lpstr>
      <vt:lpstr>PowerPoint 簡報</vt:lpstr>
      <vt:lpstr>Python example (3.6)</vt:lpstr>
      <vt:lpstr>K-Fold or LeaveOneOut</vt:lpstr>
      <vt:lpstr>Confusion matrix &amp; Evaluation Metric</vt:lpstr>
      <vt:lpstr>Result &amp; Evaluation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 Session</dc:title>
  <dc:creator>Chad Yang</dc:creator>
  <cp:lastModifiedBy> </cp:lastModifiedBy>
  <cp:revision>63</cp:revision>
  <dcterms:created xsi:type="dcterms:W3CDTF">2018-06-05T11:38:42Z</dcterms:created>
  <dcterms:modified xsi:type="dcterms:W3CDTF">2019-06-04T15:48:24Z</dcterms:modified>
</cp:coreProperties>
</file>