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0"/>
  </p:notesMasterIdLst>
  <p:sldIdLst>
    <p:sldId id="379" r:id="rId2"/>
    <p:sldId id="448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450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39" r:id="rId25"/>
    <p:sldId id="440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418" r:id="rId45"/>
    <p:sldId id="419" r:id="rId46"/>
    <p:sldId id="453" r:id="rId47"/>
    <p:sldId id="420" r:id="rId48"/>
    <p:sldId id="421" r:id="rId49"/>
    <p:sldId id="433" r:id="rId50"/>
    <p:sldId id="451" r:id="rId51"/>
    <p:sldId id="422" r:id="rId52"/>
    <p:sldId id="442" r:id="rId53"/>
    <p:sldId id="423" r:id="rId54"/>
    <p:sldId id="424" r:id="rId55"/>
    <p:sldId id="425" r:id="rId56"/>
    <p:sldId id="426" r:id="rId57"/>
    <p:sldId id="427" r:id="rId58"/>
    <p:sldId id="434" r:id="rId59"/>
    <p:sldId id="435" r:id="rId60"/>
    <p:sldId id="437" r:id="rId61"/>
    <p:sldId id="428" r:id="rId62"/>
    <p:sldId id="429" r:id="rId63"/>
    <p:sldId id="430" r:id="rId64"/>
    <p:sldId id="443" r:id="rId65"/>
    <p:sldId id="445" r:id="rId66"/>
    <p:sldId id="444" r:id="rId67"/>
    <p:sldId id="431" r:id="rId68"/>
    <p:sldId id="438" r:id="rId69"/>
    <p:sldId id="432" r:id="rId70"/>
    <p:sldId id="360" r:id="rId71"/>
    <p:sldId id="295" r:id="rId72"/>
    <p:sldId id="296" r:id="rId73"/>
    <p:sldId id="361" r:id="rId74"/>
    <p:sldId id="446" r:id="rId75"/>
    <p:sldId id="297" r:id="rId76"/>
    <p:sldId id="298" r:id="rId77"/>
    <p:sldId id="299" r:id="rId78"/>
    <p:sldId id="363" r:id="rId79"/>
    <p:sldId id="362" r:id="rId80"/>
    <p:sldId id="300" r:id="rId81"/>
    <p:sldId id="301" r:id="rId82"/>
    <p:sldId id="364" r:id="rId83"/>
    <p:sldId id="302" r:id="rId84"/>
    <p:sldId id="329" r:id="rId85"/>
    <p:sldId id="365" r:id="rId86"/>
    <p:sldId id="366" r:id="rId87"/>
    <p:sldId id="304" r:id="rId88"/>
    <p:sldId id="305" r:id="rId89"/>
    <p:sldId id="367" r:id="rId90"/>
    <p:sldId id="306" r:id="rId91"/>
    <p:sldId id="368" r:id="rId92"/>
    <p:sldId id="369" r:id="rId93"/>
    <p:sldId id="307" r:id="rId94"/>
    <p:sldId id="308" r:id="rId95"/>
    <p:sldId id="309" r:id="rId96"/>
    <p:sldId id="370" r:id="rId97"/>
    <p:sldId id="371" r:id="rId98"/>
    <p:sldId id="310" r:id="rId99"/>
    <p:sldId id="311" r:id="rId100"/>
    <p:sldId id="312" r:id="rId101"/>
    <p:sldId id="372" r:id="rId102"/>
    <p:sldId id="313" r:id="rId103"/>
    <p:sldId id="374" r:id="rId104"/>
    <p:sldId id="373" r:id="rId105"/>
    <p:sldId id="314" r:id="rId106"/>
    <p:sldId id="315" r:id="rId107"/>
    <p:sldId id="375" r:id="rId108"/>
    <p:sldId id="316" r:id="rId109"/>
    <p:sldId id="317" r:id="rId110"/>
    <p:sldId id="318" r:id="rId111"/>
    <p:sldId id="376" r:id="rId112"/>
    <p:sldId id="377" r:id="rId113"/>
    <p:sldId id="319" r:id="rId114"/>
    <p:sldId id="447" r:id="rId115"/>
    <p:sldId id="378" r:id="rId116"/>
    <p:sldId id="320" r:id="rId117"/>
    <p:sldId id="454" r:id="rId118"/>
    <p:sldId id="449" r:id="rId1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6600FF"/>
    <a:srgbClr val="008000"/>
    <a:srgbClr val="00CCFF"/>
    <a:srgbClr val="FF0066"/>
    <a:srgbClr val="FF3399"/>
    <a:srgbClr val="FF5050"/>
    <a:srgbClr val="33CC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986" autoAdjust="0"/>
    <p:restoredTop sz="90929"/>
  </p:normalViewPr>
  <p:slideViewPr>
    <p:cSldViewPr>
      <p:cViewPr varScale="1">
        <p:scale>
          <a:sx n="66" d="100"/>
          <a:sy n="66" d="100"/>
        </p:scale>
        <p:origin x="6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31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31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121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31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31" charset="0"/>
              </a:defRPr>
            </a:lvl1pPr>
          </a:lstStyle>
          <a:p>
            <a:pPr>
              <a:defRPr/>
            </a:pPr>
            <a:fld id="{EF5F1372-4929-4FF1-84D2-E50233DCC8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6132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28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05020CF-3093-4211-B7D4-D68956D2FC7A}" type="slidenum">
              <a:rPr lang="en-US" altLang="zh-TW" smtClean="0"/>
              <a:pPr eaLnBrk="1" hangingPunct="1"/>
              <a:t>14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685800" y="6213475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zh-TW" altLang="zh-TW">
              <a:ea typeface="新細明體" charset="-12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685800" y="6248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zh-TW" altLang="zh-TW">
              <a:ea typeface="新細明體" charset="-12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9144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zh-TW" altLang="zh-TW">
              <a:ea typeface="新細明體" charset="-120"/>
            </a:endParaRPr>
          </a:p>
        </p:txBody>
      </p:sp>
      <p:pic>
        <p:nvPicPr>
          <p:cNvPr id="8" name="Picture 11" descr="product_macmilla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214313"/>
            <a:ext cx="10715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667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2000232" y="0"/>
            <a:ext cx="5000642" cy="285737"/>
          </a:xfrm>
          <a:noFill/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0" y="6400800"/>
            <a:ext cx="5619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ABD1E-31BF-41B0-BF57-21CB7A72CD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4912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4618-6E6E-4FAB-B3CC-73EEF7CDF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29317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21907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4198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074E2-BBD1-4FA6-BCFE-0F887F9D43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993888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482E3-D115-4529-A1B3-9E9AEC5946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96165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 userDrawn="1"/>
        </p:nvSpPr>
        <p:spPr bwMode="auto">
          <a:xfrm>
            <a:off x="685800" y="6213475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zh-TW" altLang="zh-TW" sz="2400">
              <a:ea typeface="新細明體" charset="-12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685800" y="6248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zh-TW" altLang="zh-TW" sz="2400">
              <a:ea typeface="新細明體" charset="-12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9144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zh-TW" altLang="zh-TW" sz="2400">
              <a:ea typeface="新細明體" charset="-12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205740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667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87D5A-DB75-4E7C-BA3A-FF65FE90AF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664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product_macmilla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214313"/>
            <a:ext cx="9810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mcgra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0" y="6400800"/>
            <a:ext cx="56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defRPr/>
            </a:pPr>
            <a:fld id="{12B25425-5FA2-4005-89DD-481BA7536C53}" type="slidenum">
              <a:rPr lang="en-US" altLang="zh-TW" smtClean="0">
                <a:ea typeface="新細明體" charset="-120"/>
              </a:rPr>
              <a:pPr algn="r" eaLnBrk="1" hangingPunct="1">
                <a:defRPr/>
              </a:pPr>
              <a:t>‹#›</a:t>
            </a:fld>
            <a:endParaRPr lang="en-US" altLang="zh-TW">
              <a:ea typeface="新細明體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54771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1785918" y="0"/>
            <a:ext cx="5000638" cy="285729"/>
          </a:xfrm>
          <a:noFill/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/>
            </a:lvl1pPr>
          </a:lstStyle>
          <a:p>
            <a:pPr lvl="0"/>
            <a:endParaRPr lang="en-CA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0" y="0"/>
            <a:ext cx="9144000" cy="214313"/>
          </a:xfr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zh-TW"/>
              <a:t>Copyright © The McGraw-Hill Companies, Inc. Permission required for reproduction or display</a:t>
            </a:r>
          </a:p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64635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1E66E-0570-4FBE-A8F8-14AB27C94F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08073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product_macmilla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7188"/>
            <a:ext cx="10429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mcgra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142875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0350E-50F2-41B7-A6E9-EA683A6AF6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67826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0DC5B-3E80-40D1-AE98-FC5AD1345EC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901240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C593F-242E-4DF8-9E9C-63D9F673CA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09366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6E5B5-671E-4139-810C-4E3C62007D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81024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B6DF6-01D3-445D-BD72-BA96608717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241138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C58AE-6569-4538-93D3-A3C280E7C0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589535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 userDrawn="1"/>
        </p:nvSpPr>
        <p:spPr bwMode="auto">
          <a:xfrm>
            <a:off x="276225" y="295275"/>
            <a:ext cx="8810625" cy="6276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>
              <a:ea typeface="新細明體" pitchFamily="18" charset="-12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42875"/>
            <a:ext cx="9144000" cy="619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31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1">
                <a:latin typeface="Times New Roman" pitchFamily="31" charset="0"/>
                <a:ea typeface="新細明體" charset="-120"/>
              </a:defRPr>
            </a:lvl1pPr>
          </a:lstStyle>
          <a:p>
            <a:pPr>
              <a:defRPr/>
            </a:pPr>
            <a:fld id="{C627F0F5-0E10-44FA-BDEA-F6592C127C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685800" y="6213475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zh-TW" altLang="zh-TW">
              <a:ea typeface="新細明體" charset="-12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685800" y="6248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zh-TW" altLang="zh-TW">
              <a:ea typeface="新細明體" charset="-12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9144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zh-TW" altLang="zh-TW">
              <a:ea typeface="新細明體" charset="-120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>
          <a:xfrm>
            <a:off x="2133600" y="6629400"/>
            <a:ext cx="5562600" cy="228600"/>
          </a:xfrm>
          <a:prstGeom prst="rect">
            <a:avLst/>
          </a:prstGeom>
        </p:spPr>
        <p:txBody>
          <a:bodyPr/>
          <a:lstStyle>
            <a:lvl1pPr algn="ctr">
              <a:defRPr sz="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Foundations of Materials Science and Engineering, 5th Edn.  Smith and Hashemi</a:t>
            </a:r>
          </a:p>
        </p:txBody>
      </p:sp>
      <p:sp>
        <p:nvSpPr>
          <p:cNvPr id="1035" name="Rectangle 6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2143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altLang="zh-TW" sz="800">
                <a:solidFill>
                  <a:srgbClr val="FFFF00"/>
                </a:solidFill>
                <a:latin typeface="Arial" charset="0"/>
                <a:ea typeface="新細明體" charset="-120"/>
              </a:rPr>
              <a:t>Copyright © The McGraw-Hill Companies, Inc. Permission required for reproduction or display</a:t>
            </a:r>
          </a:p>
          <a:p>
            <a:pPr eaLnBrk="1" hangingPunct="1">
              <a:defRPr/>
            </a:pPr>
            <a:endParaRPr lang="en-US" altLang="zh-TW" sz="800">
              <a:solidFill>
                <a:srgbClr val="FFFF00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1036" name="Picture 13" descr="mcgraw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20" r:id="rId3"/>
    <p:sldLayoutId id="2147484131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32" r:id="rId13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2971800"/>
          </a:xfr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en-US" altLang="zh-TW" sz="5400" b="1">
                <a:solidFill>
                  <a:schemeClr val="tx1"/>
                </a:solidFill>
                <a:ea typeface="新細明體" pitchFamily="18" charset="-120"/>
              </a:rPr>
              <a:t>CHAPTER  </a:t>
            </a:r>
            <a:br>
              <a:rPr lang="en-US" altLang="zh-TW" sz="5400" b="1">
                <a:solidFill>
                  <a:schemeClr val="tx1"/>
                </a:solidFill>
                <a:ea typeface="新細明體" pitchFamily="18" charset="-120"/>
              </a:rPr>
            </a:br>
            <a:r>
              <a:rPr lang="en-US" altLang="zh-TW" sz="9600" b="1">
                <a:solidFill>
                  <a:schemeClr val="tx1"/>
                </a:solidFill>
                <a:ea typeface="新細明體" pitchFamily="18" charset="-120"/>
              </a:rPr>
              <a:t>9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962400"/>
            <a:ext cx="6400800" cy="2667000"/>
          </a:xfrm>
          <a:ln w="76200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TW" b="1">
              <a:solidFill>
                <a:srgbClr val="FF6600"/>
              </a:solidFill>
              <a:ea typeface="新細明體" pitchFamily="18" charset="-120"/>
            </a:endParaRPr>
          </a:p>
          <a:p>
            <a:r>
              <a:rPr lang="en-US" altLang="zh-TW" sz="4400" b="1">
                <a:solidFill>
                  <a:srgbClr val="FF6600"/>
                </a:solidFill>
                <a:ea typeface="新細明體" pitchFamily="18" charset="-120"/>
              </a:rPr>
              <a:t>Engineering</a:t>
            </a:r>
          </a:p>
          <a:p>
            <a:r>
              <a:rPr lang="en-US" altLang="zh-TW" sz="4400" b="1">
                <a:solidFill>
                  <a:srgbClr val="FF6600"/>
                </a:solidFill>
                <a:ea typeface="新細明體" pitchFamily="18" charset="-120"/>
              </a:rPr>
              <a:t>Alloys</a:t>
            </a:r>
          </a:p>
        </p:txBody>
      </p:sp>
      <p:sp>
        <p:nvSpPr>
          <p:cNvPr id="6148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B1D722-06B2-4AFF-BF40-0E94A9EB8834}" type="slidenum">
              <a:rPr lang="zh-TW" altLang="en-US" smtClean="0">
                <a:ea typeface="新細明體" pitchFamily="18" charset="-120"/>
              </a:rPr>
              <a:pPr eaLnBrk="1" hangingPunct="1"/>
              <a:t>1</a:t>
            </a:fld>
            <a:endParaRPr lang="zh-TW" altLang="en-US">
              <a:ea typeface="新細明體" pitchFamily="18" charset="-12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3D5EE86-113D-4EDD-8F72-7A61B1A83C6A}" type="slidenum">
              <a:rPr lang="zh-TW" altLang="en-US" smtClean="0">
                <a:ea typeface="新細明體" pitchFamily="18" charset="-120"/>
              </a:rPr>
              <a:pPr eaLnBrk="1" hangingPunct="1"/>
              <a:t>10</a:t>
            </a:fld>
            <a:endParaRPr lang="zh-TW" altLang="en-US">
              <a:ea typeface="新細明體" pitchFamily="18" charset="-120"/>
            </a:endParaRPr>
          </a:p>
        </p:txBody>
      </p:sp>
      <p:pic>
        <p:nvPicPr>
          <p:cNvPr id="14339" name="圖片 2" descr="f9-5-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4475"/>
            <a:ext cx="76327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3600" b="1">
                <a:ea typeface="新細明體" pitchFamily="18" charset="-120"/>
              </a:rPr>
              <a:t>Magnesium, Titanium and Nickel Alloys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r>
              <a:rPr lang="en-US" altLang="zh-TW" sz="2800">
                <a:ea typeface="新細明體" pitchFamily="18" charset="-120"/>
              </a:rPr>
              <a:t> </a:t>
            </a:r>
            <a:r>
              <a:rPr lang="en-US" altLang="zh-TW" sz="2800" b="1">
                <a:solidFill>
                  <a:srgbClr val="FF0000"/>
                </a:solidFill>
                <a:ea typeface="新細明體" pitchFamily="18" charset="-120"/>
              </a:rPr>
              <a:t>Magnesium Alloys</a:t>
            </a:r>
            <a:r>
              <a:rPr lang="en-US" altLang="zh-TW" sz="2800">
                <a:ea typeface="新細明體" pitchFamily="18" charset="-120"/>
              </a:rPr>
              <a:t>: </a:t>
            </a:r>
          </a:p>
          <a:p>
            <a:pPr marL="900113" lvl="1" indent="-442913">
              <a:buFont typeface="Wingdings" pitchFamily="2" charset="2"/>
              <a:buChar char="Ø"/>
            </a:pPr>
            <a:r>
              <a:rPr lang="en-US" altLang="zh-TW" sz="2800">
                <a:ea typeface="新細明體" pitchFamily="18" charset="-120"/>
              </a:rPr>
              <a:t>Low density metal, high cost, low castability, low strength, poor creep, fatigue and wear resistance. </a:t>
            </a:r>
          </a:p>
          <a:p>
            <a:pPr marL="900113" lvl="1" indent="-442913">
              <a:buFont typeface="Wingdings" pitchFamily="2" charset="2"/>
              <a:buChar char="Ø"/>
            </a:pPr>
            <a:r>
              <a:rPr lang="en-US" altLang="zh-TW" sz="2800">
                <a:ea typeface="新細明體" pitchFamily="18" charset="-120"/>
              </a:rPr>
              <a:t>Two types: wrought alloys (sheet, plate, extrusion) and casting alloys (casting).</a:t>
            </a:r>
          </a:p>
          <a:p>
            <a:pPr marL="900113" lvl="1" indent="-442913">
              <a:buFont typeface="Wingdings" pitchFamily="2" charset="2"/>
              <a:buChar char="Ø"/>
            </a:pPr>
            <a:r>
              <a:rPr lang="en-US" altLang="zh-TW" sz="2800">
                <a:ea typeface="新細明體" pitchFamily="18" charset="-120"/>
              </a:rPr>
              <a:t>Designated by two capital letters and two or three numbers.</a:t>
            </a:r>
          </a:p>
          <a:p>
            <a:pPr marL="900113" lvl="1" indent="-442913">
              <a:buFont typeface="Wingdings" pitchFamily="2" charset="2"/>
              <a:buChar char="Ø"/>
            </a:pPr>
            <a:r>
              <a:rPr lang="en-US" altLang="zh-TW" sz="2800">
                <a:solidFill>
                  <a:srgbClr val="0000FF"/>
                </a:solidFill>
                <a:ea typeface="新細明體" pitchFamily="18" charset="-120"/>
              </a:rPr>
              <a:t>First two letters </a:t>
            </a:r>
            <a:r>
              <a:rPr lang="en-US" altLang="zh-TW" sz="2800">
                <a:ea typeface="新細明體" pitchFamily="18" charset="-120"/>
              </a:rPr>
              <a:t>indicate two major alloying elements. </a:t>
            </a:r>
          </a:p>
          <a:p>
            <a:pPr marL="900113" lvl="1" indent="-442913">
              <a:buFont typeface="Wingdings" pitchFamily="2" charset="2"/>
              <a:buChar char="Ø"/>
            </a:pPr>
            <a:r>
              <a:rPr lang="en-US" altLang="zh-TW" sz="2800">
                <a:ea typeface="新細明體" pitchFamily="18" charset="-120"/>
              </a:rPr>
              <a:t>The numbers indicate wt% of alloying elements. 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AA119F2-448A-4989-B87B-6C5535FA6C2E}" type="slidenum">
              <a:rPr lang="en-US" altLang="zh-TW" smtClean="0">
                <a:ea typeface="新細明體" pitchFamily="18" charset="-120"/>
              </a:rPr>
              <a:pPr eaLnBrk="1" hangingPunct="1"/>
              <a:t>100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755576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371E7E3-F73B-42B7-946E-6B90AFBB20DD}" type="slidenum">
              <a:rPr lang="en-US" altLang="zh-TW" smtClean="0">
                <a:ea typeface="新細明體" pitchFamily="18" charset="-120"/>
              </a:rPr>
              <a:pPr eaLnBrk="1" hangingPunct="1"/>
              <a:t>101</a:t>
            </a:fld>
            <a:endParaRPr lang="en-US" altLang="zh-TW" dirty="0">
              <a:ea typeface="新細明體" pitchFamily="18" charset="-120"/>
            </a:endParaRPr>
          </a:p>
        </p:txBody>
      </p:sp>
      <p:pic>
        <p:nvPicPr>
          <p:cNvPr id="105475" name="圖片 2" descr="t9-1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743200"/>
            <a:ext cx="892016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內容版面配置區 2"/>
          <p:cNvSpPr txBox="1">
            <a:spLocks/>
          </p:cNvSpPr>
          <p:nvPr/>
        </p:nvSpPr>
        <p:spPr bwMode="auto">
          <a:xfrm>
            <a:off x="533400" y="304800"/>
            <a:ext cx="777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2800" b="1" dirty="0">
                <a:solidFill>
                  <a:srgbClr val="6600FF"/>
                </a:solidFill>
                <a:ea typeface="新細明體" pitchFamily="18" charset="-120"/>
              </a:rPr>
              <a:t>A</a:t>
            </a:r>
            <a:r>
              <a:rPr lang="en-US" altLang="zh-TW" sz="2800" dirty="0">
                <a:ea typeface="新細明體" pitchFamily="18" charset="-120"/>
              </a:rPr>
              <a:t>: Al; </a:t>
            </a:r>
            <a:r>
              <a:rPr lang="zh-TW" altLang="en-US" sz="2800" dirty="0">
                <a:ea typeface="新細明體" pitchFamily="18" charset="-120"/>
              </a:rPr>
              <a:t> </a:t>
            </a:r>
            <a:r>
              <a:rPr lang="en-US" altLang="zh-TW" sz="2800" b="1" dirty="0">
                <a:solidFill>
                  <a:srgbClr val="FF0000"/>
                </a:solidFill>
                <a:ea typeface="新細明體" pitchFamily="18" charset="-120"/>
              </a:rPr>
              <a:t>E</a:t>
            </a:r>
            <a:r>
              <a:rPr lang="en-US" altLang="zh-TW" sz="2800" dirty="0">
                <a:ea typeface="新細明體" pitchFamily="18" charset="-120"/>
              </a:rPr>
              <a:t>: Rare earth; </a:t>
            </a:r>
            <a:r>
              <a:rPr lang="zh-TW" altLang="en-US" sz="2800" dirty="0">
                <a:ea typeface="新細明體" pitchFamily="18" charset="-120"/>
              </a:rPr>
              <a:t> </a:t>
            </a:r>
            <a:r>
              <a:rPr lang="en-US" altLang="zh-TW" sz="2800" b="1" dirty="0">
                <a:solidFill>
                  <a:srgbClr val="FF0000"/>
                </a:solidFill>
                <a:ea typeface="新細明體" pitchFamily="18" charset="-120"/>
              </a:rPr>
              <a:t>H</a:t>
            </a:r>
            <a:r>
              <a:rPr lang="en-US" altLang="zh-TW" sz="2800" dirty="0">
                <a:ea typeface="新細明體" pitchFamily="18" charset="-120"/>
              </a:rPr>
              <a:t>: Thorium, </a:t>
            </a:r>
            <a:r>
              <a:rPr lang="en-US" altLang="zh-TW" sz="2800" dirty="0" err="1">
                <a:ea typeface="新細明體" pitchFamily="18" charset="-120"/>
              </a:rPr>
              <a:t>Th</a:t>
            </a:r>
            <a:r>
              <a:rPr lang="en-US" altLang="zh-TW" sz="2800" dirty="0">
                <a:ea typeface="新細明體" pitchFamily="18" charset="-120"/>
              </a:rPr>
              <a:t>; </a:t>
            </a:r>
            <a:r>
              <a:rPr lang="zh-TW" altLang="en-US" sz="2800" dirty="0">
                <a:ea typeface="新細明體" pitchFamily="18" charset="-120"/>
              </a:rPr>
              <a:t> </a:t>
            </a:r>
            <a:r>
              <a:rPr lang="en-US" altLang="zh-TW" sz="2800" b="1" dirty="0">
                <a:solidFill>
                  <a:srgbClr val="FF0000"/>
                </a:solidFill>
                <a:ea typeface="新細明體" pitchFamily="18" charset="-120"/>
              </a:rPr>
              <a:t>K</a:t>
            </a:r>
            <a:r>
              <a:rPr lang="en-US" altLang="zh-TW" sz="2800" dirty="0">
                <a:ea typeface="新細明體" pitchFamily="18" charset="-120"/>
              </a:rPr>
              <a:t>: </a:t>
            </a:r>
            <a:r>
              <a:rPr lang="en-US" altLang="zh-TW" sz="2800" dirty="0" err="1">
                <a:ea typeface="新細明體" pitchFamily="18" charset="-120"/>
              </a:rPr>
              <a:t>Zr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b="1" dirty="0">
                <a:solidFill>
                  <a:srgbClr val="FF0000"/>
                </a:solidFill>
                <a:ea typeface="新細明體" pitchFamily="18" charset="-120"/>
              </a:rPr>
              <a:t>Q</a:t>
            </a:r>
            <a:r>
              <a:rPr lang="en-US" altLang="zh-TW" sz="2800" dirty="0">
                <a:ea typeface="新細明體" pitchFamily="18" charset="-120"/>
              </a:rPr>
              <a:t>: Ag; </a:t>
            </a:r>
            <a:r>
              <a:rPr lang="zh-TW" altLang="en-US" sz="2800" dirty="0">
                <a:ea typeface="新細明體" pitchFamily="18" charset="-120"/>
              </a:rPr>
              <a:t> </a:t>
            </a:r>
            <a:r>
              <a:rPr lang="en-US" altLang="zh-TW" sz="2800" b="1" dirty="0">
                <a:solidFill>
                  <a:srgbClr val="6600FF"/>
                </a:solidFill>
                <a:ea typeface="新細明體" pitchFamily="18" charset="-120"/>
              </a:rPr>
              <a:t>Z</a:t>
            </a:r>
            <a:r>
              <a:rPr lang="en-US" altLang="zh-TW" sz="2800" dirty="0">
                <a:ea typeface="新細明體" pitchFamily="18" charset="-120"/>
              </a:rPr>
              <a:t>: Zn; </a:t>
            </a:r>
            <a:r>
              <a:rPr lang="zh-TW" altLang="en-US" sz="2800" dirty="0">
                <a:ea typeface="新細明體" pitchFamily="18" charset="-120"/>
              </a:rPr>
              <a:t> </a:t>
            </a:r>
            <a:r>
              <a:rPr lang="en-US" altLang="zh-TW" sz="2800" b="1" dirty="0">
                <a:solidFill>
                  <a:srgbClr val="6600FF"/>
                </a:solidFill>
                <a:ea typeface="新細明體" pitchFamily="18" charset="-120"/>
              </a:rPr>
              <a:t>M</a:t>
            </a:r>
            <a:r>
              <a:rPr lang="en-US" altLang="zh-TW" sz="2800" dirty="0">
                <a:ea typeface="新細明體" pitchFamily="18" charset="-120"/>
              </a:rPr>
              <a:t>: </a:t>
            </a:r>
            <a:r>
              <a:rPr lang="en-US" altLang="zh-TW" sz="2800" dirty="0" err="1">
                <a:ea typeface="新細明體" pitchFamily="18" charset="-120"/>
              </a:rPr>
              <a:t>Mn</a:t>
            </a:r>
            <a:r>
              <a:rPr lang="en-US" altLang="zh-TW" sz="2800" dirty="0">
                <a:ea typeface="新細明體" pitchFamily="18" charset="-120"/>
              </a:rPr>
              <a:t>; </a:t>
            </a:r>
            <a:r>
              <a:rPr lang="zh-TW" altLang="en-US" sz="2800" dirty="0">
                <a:ea typeface="新細明體" pitchFamily="18" charset="-120"/>
              </a:rPr>
              <a:t> </a:t>
            </a:r>
            <a:r>
              <a:rPr lang="en-US" altLang="zh-TW" sz="2800" b="1" dirty="0">
                <a:solidFill>
                  <a:srgbClr val="6600FF"/>
                </a:solidFill>
                <a:ea typeface="新細明體" pitchFamily="18" charset="-120"/>
              </a:rPr>
              <a:t>S</a:t>
            </a:r>
            <a:r>
              <a:rPr lang="en-US" altLang="zh-TW" sz="2800" dirty="0">
                <a:ea typeface="新細明體" pitchFamily="18" charset="-120"/>
              </a:rPr>
              <a:t>: Si; </a:t>
            </a:r>
            <a:r>
              <a:rPr lang="zh-TW" altLang="en-US" sz="2800" dirty="0">
                <a:ea typeface="新細明體" pitchFamily="18" charset="-120"/>
              </a:rPr>
              <a:t> </a:t>
            </a:r>
            <a:r>
              <a:rPr lang="en-US" altLang="zh-TW" sz="2800" b="1" dirty="0">
                <a:solidFill>
                  <a:srgbClr val="FF0000"/>
                </a:solidFill>
                <a:ea typeface="新細明體" pitchFamily="18" charset="-120"/>
              </a:rPr>
              <a:t>T</a:t>
            </a:r>
            <a:r>
              <a:rPr lang="en-US" altLang="zh-TW" sz="2800" dirty="0">
                <a:ea typeface="新細明體" pitchFamily="18" charset="-120"/>
              </a:rPr>
              <a:t>: Sn;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b="1" dirty="0">
                <a:solidFill>
                  <a:srgbClr val="FF0000"/>
                </a:solidFill>
                <a:ea typeface="新細明體" pitchFamily="18" charset="-120"/>
              </a:rPr>
              <a:t>HK31</a:t>
            </a:r>
            <a:r>
              <a:rPr lang="en-US" altLang="zh-TW" sz="2800" dirty="0">
                <a:ea typeface="新細明體" pitchFamily="18" charset="-120"/>
              </a:rPr>
              <a:t>: Mg-3%Th-1%Zr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b="1" dirty="0">
                <a:solidFill>
                  <a:srgbClr val="FF0000"/>
                </a:solidFill>
                <a:ea typeface="新細明體" pitchFamily="18" charset="-120"/>
              </a:rPr>
              <a:t>AZ91</a:t>
            </a:r>
            <a:r>
              <a:rPr lang="en-US" altLang="zh-TW" sz="2800" dirty="0">
                <a:ea typeface="新細明體" pitchFamily="18" charset="-120"/>
              </a:rPr>
              <a:t>: Mg-9%Al-1%Zn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TW" altLang="en-US" sz="2800" dirty="0">
                <a:ea typeface="新細明體" pitchFamily="18" charset="-120"/>
              </a:rPr>
              <a:t>調質</a:t>
            </a:r>
            <a:r>
              <a:rPr lang="en-US" altLang="zh-TW" sz="2800" dirty="0">
                <a:ea typeface="新細明體" pitchFamily="18" charset="-120"/>
              </a:rPr>
              <a:t>(Temper)</a:t>
            </a:r>
            <a:r>
              <a:rPr lang="zh-TW" altLang="en-US" sz="2800" dirty="0">
                <a:ea typeface="新細明體" pitchFamily="18" charset="-120"/>
              </a:rPr>
              <a:t>符號與鋁合金所用者相同</a:t>
            </a:r>
            <a:br>
              <a:rPr lang="en-US" altLang="zh-TW" sz="2800" dirty="0">
                <a:ea typeface="新細明體" pitchFamily="18" charset="-120"/>
              </a:rPr>
            </a:br>
            <a:endParaRPr lang="zh-TW" altLang="en-US" sz="2800" dirty="0">
              <a:ea typeface="新細明體" pitchFamily="18" charset="-120"/>
            </a:endParaRPr>
          </a:p>
        </p:txBody>
      </p:sp>
      <p:sp>
        <p:nvSpPr>
          <p:cNvPr id="105477" name="文字方塊 4"/>
          <p:cNvSpPr txBox="1">
            <a:spLocks noChangeArrowheads="1"/>
          </p:cNvSpPr>
          <p:nvPr/>
        </p:nvSpPr>
        <p:spPr bwMode="auto">
          <a:xfrm>
            <a:off x="4267200" y="5568970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05/2011, Al 80 NTD/kg, Cu 135 NTD/kg, SS: 134 NTD/kg, </a:t>
            </a:r>
            <a:r>
              <a:rPr lang="zh-TW" altLang="en-US" dirty="0">
                <a:solidFill>
                  <a:srgbClr val="0000FF"/>
                </a:solidFill>
                <a:ea typeface="新細明體" pitchFamily="18" charset="-120"/>
              </a:rPr>
              <a:t>鋼筋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 22 NTD/kg, Mg 91NTD/kg. </a:t>
            </a:r>
            <a:endParaRPr lang="zh-TW" altLang="en-US" dirty="0">
              <a:solidFill>
                <a:srgbClr val="0000FF"/>
              </a:solidFill>
              <a:ea typeface="新細明體" pitchFamily="18" charset="-120"/>
            </a:endParaRPr>
          </a:p>
        </p:txBody>
      </p:sp>
      <p:sp>
        <p:nvSpPr>
          <p:cNvPr id="6" name="文字方塊 4"/>
          <p:cNvSpPr txBox="1">
            <a:spLocks noChangeArrowheads="1"/>
          </p:cNvSpPr>
          <p:nvPr/>
        </p:nvSpPr>
        <p:spPr bwMode="auto">
          <a:xfrm>
            <a:off x="4214810" y="6143644"/>
            <a:ext cx="464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05/2015, Al 56 NTD/kg, Cu 420 NTD/kg, SS: 75 NTD/kg, </a:t>
            </a:r>
            <a:r>
              <a:rPr lang="zh-TW" altLang="en-US" dirty="0">
                <a:solidFill>
                  <a:srgbClr val="FF0000"/>
                </a:solidFill>
                <a:ea typeface="新細明體" pitchFamily="18" charset="-120"/>
              </a:rPr>
              <a:t>鋼筋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 14 NTD/kg, Ni 418 NTD/kg. </a:t>
            </a:r>
            <a:endParaRPr lang="zh-TW" altLang="en-US" dirty="0">
              <a:solidFill>
                <a:srgbClr val="FF0000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3200" b="1">
                <a:ea typeface="新細明體" pitchFamily="18" charset="-120"/>
              </a:rPr>
              <a:t>Structure and Properties of Magnesium Alloys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066800"/>
            <a:ext cx="7924800" cy="5029200"/>
          </a:xfrm>
        </p:spPr>
        <p:txBody>
          <a:bodyPr/>
          <a:lstStyle/>
          <a:p>
            <a:r>
              <a:rPr lang="en-US" altLang="zh-TW" sz="3200" dirty="0">
                <a:ea typeface="新細明體" pitchFamily="18" charset="-120"/>
              </a:rPr>
              <a:t>Limited cold working due to HCP structure.</a:t>
            </a:r>
          </a:p>
          <a:p>
            <a:r>
              <a:rPr lang="en-US" altLang="zh-TW" sz="3200" dirty="0">
                <a:ea typeface="新細明體" pitchFamily="18" charset="-120"/>
              </a:rPr>
              <a:t>Usually hot worked.</a:t>
            </a:r>
          </a:p>
          <a:p>
            <a:r>
              <a:rPr lang="en-US" altLang="zh-TW" sz="3200" dirty="0">
                <a:solidFill>
                  <a:srgbClr val="6600FF"/>
                </a:solidFill>
                <a:ea typeface="新細明體" pitchFamily="18" charset="-120"/>
              </a:rPr>
              <a:t>Al, Zn</a:t>
            </a:r>
            <a:r>
              <a:rPr lang="en-US" altLang="zh-TW" sz="3200" dirty="0">
                <a:ea typeface="新細明體" pitchFamily="18" charset="-120"/>
              </a:rPr>
              <a:t> increase strength (Mg</a:t>
            </a:r>
            <a:r>
              <a:rPr lang="en-US" altLang="zh-TW" sz="3200" baseline="-25000" dirty="0">
                <a:ea typeface="新細明體" pitchFamily="18" charset="-120"/>
              </a:rPr>
              <a:t>17</a:t>
            </a:r>
            <a:r>
              <a:rPr lang="en-US" altLang="zh-TW" sz="3200" dirty="0">
                <a:ea typeface="新細明體" pitchFamily="18" charset="-120"/>
              </a:rPr>
              <a:t>Al</a:t>
            </a:r>
            <a:r>
              <a:rPr lang="en-US" altLang="zh-TW" sz="3200" baseline="-25000" dirty="0">
                <a:ea typeface="新細明體" pitchFamily="18" charset="-120"/>
              </a:rPr>
              <a:t>12</a:t>
            </a:r>
            <a:r>
              <a:rPr lang="en-US" altLang="zh-TW" sz="3200" dirty="0">
                <a:ea typeface="新細明體" pitchFamily="18" charset="-120"/>
              </a:rPr>
              <a:t>).</a:t>
            </a:r>
            <a:br>
              <a:rPr lang="en-US" altLang="zh-TW" sz="3200" dirty="0">
                <a:ea typeface="新細明體" pitchFamily="18" charset="-120"/>
              </a:rPr>
            </a:br>
            <a:r>
              <a:rPr lang="en-US" altLang="zh-TW" sz="3200" dirty="0" err="1">
                <a:solidFill>
                  <a:srgbClr val="FF0000"/>
                </a:solidFill>
                <a:ea typeface="新細明體" pitchFamily="18" charset="-120"/>
              </a:rPr>
              <a:t>Th</a:t>
            </a:r>
            <a:r>
              <a:rPr lang="en-US" altLang="zh-TW" sz="3200" dirty="0">
                <a:solidFill>
                  <a:srgbClr val="FF0000"/>
                </a:solidFill>
                <a:ea typeface="新細明體" pitchFamily="18" charset="-120"/>
              </a:rPr>
              <a:t>, </a:t>
            </a:r>
            <a:r>
              <a:rPr lang="en-US" altLang="zh-TW" sz="3200" dirty="0" err="1">
                <a:solidFill>
                  <a:srgbClr val="FF0000"/>
                </a:solidFill>
                <a:ea typeface="新細明體" pitchFamily="18" charset="-120"/>
              </a:rPr>
              <a:t>Zr</a:t>
            </a:r>
            <a:r>
              <a:rPr lang="en-US" altLang="zh-TW" sz="3200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sz="3200" dirty="0">
                <a:ea typeface="新細明體" pitchFamily="18" charset="-120"/>
              </a:rPr>
              <a:t>increase high temp. strength.</a:t>
            </a:r>
          </a:p>
          <a:p>
            <a:r>
              <a:rPr lang="en-US" altLang="zh-TW" sz="3200" dirty="0">
                <a:ea typeface="新細明體" pitchFamily="18" charset="-120"/>
              </a:rPr>
              <a:t>Alloying with rare earth elements (</a:t>
            </a:r>
            <a:r>
              <a:rPr lang="en-US" altLang="zh-TW" sz="3200" dirty="0">
                <a:solidFill>
                  <a:srgbClr val="0000FF"/>
                </a:solidFill>
                <a:ea typeface="新細明體" pitchFamily="18" charset="-120"/>
              </a:rPr>
              <a:t>cerium</a:t>
            </a:r>
            <a:r>
              <a:rPr lang="en-US" altLang="zh-TW" sz="3200" dirty="0">
                <a:ea typeface="新細明體" pitchFamily="18" charset="-120"/>
              </a:rPr>
              <a:t>)</a:t>
            </a:r>
            <a:br>
              <a:rPr lang="en-US" altLang="zh-TW" sz="3200" dirty="0">
                <a:ea typeface="新細明體" pitchFamily="18" charset="-120"/>
              </a:rPr>
            </a:br>
            <a:r>
              <a:rPr lang="en-US" altLang="zh-TW" sz="3200" dirty="0">
                <a:ea typeface="新細明體" pitchFamily="18" charset="-120"/>
              </a:rPr>
              <a:t>produces rigid boundary network.</a:t>
            </a:r>
          </a:p>
          <a:p>
            <a:r>
              <a:rPr lang="en-US" altLang="zh-TW" sz="3200" dirty="0">
                <a:ea typeface="新細明體" pitchFamily="18" charset="-120"/>
              </a:rPr>
              <a:t>Tensile strength 179–310 MPa.</a:t>
            </a:r>
          </a:p>
          <a:p>
            <a:r>
              <a:rPr lang="en-US" altLang="zh-TW" sz="3200" dirty="0">
                <a:ea typeface="新細明體" pitchFamily="18" charset="-120"/>
              </a:rPr>
              <a:t>Elongation – 2 to 11%</a:t>
            </a:r>
          </a:p>
        </p:txBody>
      </p:sp>
      <p:sp>
        <p:nvSpPr>
          <p:cNvPr id="10650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83568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D77146-C867-4782-B689-DE56E63C9CF8}" type="slidenum">
              <a:rPr lang="en-US" altLang="zh-TW" smtClean="0">
                <a:ea typeface="新細明體" pitchFamily="18" charset="-120"/>
              </a:rPr>
              <a:pPr eaLnBrk="1" hangingPunct="1"/>
              <a:t>102</a:t>
            </a:fld>
            <a:endParaRPr lang="en-US" altLang="zh-TW" dirty="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304BA8-4151-4D37-A6AF-3DA54B3A7702}" type="slidenum">
              <a:rPr lang="en-US" altLang="zh-TW" smtClean="0">
                <a:ea typeface="新細明體" pitchFamily="18" charset="-120"/>
              </a:rPr>
              <a:pPr eaLnBrk="1" hangingPunct="1"/>
              <a:t>103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107523" name="圖片 2" descr="f9-6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4008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762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2ED4BC-103B-47C3-9DB4-1DDAAE981C52}" type="slidenum">
              <a:rPr lang="en-US" altLang="zh-TW" smtClean="0">
                <a:ea typeface="新細明體" pitchFamily="18" charset="-120"/>
              </a:rPr>
              <a:pPr eaLnBrk="1" hangingPunct="1"/>
              <a:t>104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108547" name="圖片 2" descr="t9-16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28600"/>
            <a:ext cx="88074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8548" name="直線接點 2"/>
          <p:cNvCxnSpPr>
            <a:cxnSpLocks noChangeShapeType="1"/>
          </p:cNvCxnSpPr>
          <p:nvPr/>
        </p:nvCxnSpPr>
        <p:spPr bwMode="auto">
          <a:xfrm>
            <a:off x="168275" y="2362200"/>
            <a:ext cx="6080125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49" name="直線接點 5"/>
          <p:cNvCxnSpPr>
            <a:cxnSpLocks noChangeShapeType="1"/>
          </p:cNvCxnSpPr>
          <p:nvPr/>
        </p:nvCxnSpPr>
        <p:spPr bwMode="auto">
          <a:xfrm>
            <a:off x="152400" y="1752600"/>
            <a:ext cx="6080125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50" name="直線接點 6"/>
          <p:cNvCxnSpPr>
            <a:cxnSpLocks noChangeShapeType="1"/>
          </p:cNvCxnSpPr>
          <p:nvPr/>
        </p:nvCxnSpPr>
        <p:spPr bwMode="auto">
          <a:xfrm>
            <a:off x="168275" y="3143248"/>
            <a:ext cx="6080125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文字方塊 1"/>
          <p:cNvSpPr txBox="1"/>
          <p:nvPr/>
        </p:nvSpPr>
        <p:spPr>
          <a:xfrm>
            <a:off x="4860032" y="3212976"/>
            <a:ext cx="4320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71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31640" y="4077072"/>
            <a:ext cx="364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326813" y="4417367"/>
            <a:ext cx="364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-36512" y="4489375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  <a:sym typeface="Symbol" panose="05050102010706020507" pitchFamily="18" charset="2"/>
              </a:rPr>
              <a:t>Ti-6Al-4V </a:t>
            </a:r>
            <a:r>
              <a:rPr lang="zh-TW" altLang="en-US" sz="1400" dirty="0">
                <a:solidFill>
                  <a:srgbClr val="FF0000"/>
                </a:solidFill>
                <a:sym typeface="Symbol" panose="05050102010706020507" pitchFamily="18" charset="2"/>
              </a:rPr>
              <a:t></a:t>
            </a:r>
            <a:r>
              <a:rPr lang="en-US" altLang="zh-TW" sz="1400" dirty="0">
                <a:solidFill>
                  <a:srgbClr val="FF0000"/>
                </a:solidFill>
                <a:sym typeface="Symbol" panose="05050102010706020507" pitchFamily="18" charset="2"/>
              </a:rPr>
              <a:t>+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779912" y="450912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  <a:sym typeface="Symbol" panose="05050102010706020507" pitchFamily="18" charset="2"/>
              </a:rPr>
              <a:t>1173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788024" y="450912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  <a:sym typeface="Symbol" panose="05050102010706020507" pitchFamily="18" charset="2"/>
              </a:rPr>
              <a:t>1035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940152" y="450912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  <a:sym typeface="Symbol" panose="05050102010706020507" pitchFamily="18" charset="2"/>
              </a:rPr>
              <a:t>7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339752" y="450912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  <a:sym typeface="Symbol" panose="05050102010706020507" pitchFamily="18" charset="2"/>
              </a:rPr>
              <a:t>Heat treatment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Titanium Alloys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458200" cy="5029200"/>
          </a:xfrm>
        </p:spPr>
        <p:txBody>
          <a:bodyPr/>
          <a:lstStyle/>
          <a:p>
            <a:r>
              <a:rPr lang="en-US" altLang="zh-TW" sz="2800" dirty="0">
                <a:ea typeface="新細明體" pitchFamily="18" charset="-120"/>
              </a:rPr>
              <a:t> 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Low density and high strength.</a:t>
            </a:r>
          </a:p>
          <a:p>
            <a:r>
              <a:rPr lang="en-US" altLang="zh-TW" sz="2800" dirty="0">
                <a:ea typeface="新細明體" pitchFamily="18" charset="-120"/>
              </a:rPr>
              <a:t> Expensive – used for aircraft applications.</a:t>
            </a:r>
          </a:p>
          <a:p>
            <a:r>
              <a:rPr lang="en-US" altLang="zh-TW" sz="2800" dirty="0">
                <a:ea typeface="新細明體" pitchFamily="18" charset="-120"/>
              </a:rPr>
              <a:t> Superior corrosion resistance.</a:t>
            </a:r>
          </a:p>
          <a:p>
            <a:r>
              <a:rPr lang="en-US" altLang="zh-TW" sz="2800" dirty="0">
                <a:ea typeface="新細明體" pitchFamily="18" charset="-120"/>
              </a:rPr>
              <a:t> Special technique needed to work with metal.</a:t>
            </a:r>
          </a:p>
          <a:p>
            <a:r>
              <a:rPr lang="en-US" altLang="zh-TW" sz="2800" dirty="0">
                <a:ea typeface="新細明體" pitchFamily="18" charset="-12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ea typeface="新細明體" pitchFamily="18" charset="-120"/>
              </a:rPr>
              <a:t>HCP</a:t>
            </a:r>
            <a:r>
              <a:rPr lang="en-US" altLang="zh-TW" sz="2800" dirty="0">
                <a:ea typeface="新細明體" pitchFamily="18" charset="-120"/>
              </a:rPr>
              <a:t> at room temperature. Transforms to BCC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 at 883 </a:t>
            </a:r>
            <a:r>
              <a:rPr lang="en-US" altLang="zh-TW" sz="2800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800" dirty="0">
                <a:ea typeface="新細明體" pitchFamily="18" charset="-120"/>
              </a:rPr>
              <a:t>C.</a:t>
            </a:r>
          </a:p>
          <a:p>
            <a:r>
              <a:rPr lang="en-US" altLang="zh-TW" sz="2800" dirty="0">
                <a:ea typeface="新細明體" pitchFamily="18" charset="-120"/>
              </a:rPr>
              <a:t>Al and O increase transformation temperature.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V and Mo decrease transformation temperature.</a:t>
            </a:r>
          </a:p>
          <a:p>
            <a:r>
              <a:rPr lang="en-US" altLang="zh-TW" sz="2800" dirty="0">
                <a:ea typeface="新細明體" pitchFamily="18" charset="-120"/>
              </a:rPr>
              <a:t> Tensile strength – 662 to 862 </a:t>
            </a:r>
            <a:r>
              <a:rPr lang="en-US" altLang="zh-TW" sz="2800" dirty="0" err="1">
                <a:ea typeface="新細明體" pitchFamily="18" charset="-120"/>
              </a:rPr>
              <a:t>MPa</a:t>
            </a:r>
            <a:endParaRPr lang="en-US" altLang="zh-TW" sz="2800" dirty="0">
              <a:ea typeface="新細明體" pitchFamily="18" charset="-120"/>
            </a:endParaRPr>
          </a:p>
          <a:p>
            <a:r>
              <a:rPr lang="zh-TW" altLang="en-US" sz="2800" dirty="0">
                <a:solidFill>
                  <a:srgbClr val="CC3300"/>
                </a:solidFill>
                <a:ea typeface="新細明體" pitchFamily="18" charset="-120"/>
              </a:rPr>
              <a:t> 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Ti-6Al-4V</a:t>
            </a:r>
            <a:r>
              <a:rPr lang="en-US" altLang="zh-TW" sz="2800" dirty="0">
                <a:ea typeface="新細明體" pitchFamily="18" charset="-120"/>
              </a:rPr>
              <a:t>: 1173 </a:t>
            </a:r>
            <a:r>
              <a:rPr lang="en-US" altLang="zh-TW" sz="2800" dirty="0" err="1">
                <a:ea typeface="新細明體" pitchFamily="18" charset="-120"/>
              </a:rPr>
              <a:t>MPa</a:t>
            </a:r>
            <a:r>
              <a:rPr lang="en-US" altLang="zh-TW" sz="2800" dirty="0">
                <a:ea typeface="新細明體" pitchFamily="18" charset="-120"/>
              </a:rPr>
              <a:t> (UTS)</a:t>
            </a:r>
          </a:p>
        </p:txBody>
      </p:sp>
      <p:sp>
        <p:nvSpPr>
          <p:cNvPr id="10957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762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384DCFD-0DFB-49E8-8E00-7657CC2E6D7E}" type="slidenum">
              <a:rPr lang="en-US" altLang="zh-TW" smtClean="0">
                <a:ea typeface="新細明體" pitchFamily="18" charset="-120"/>
              </a:rPr>
              <a:pPr eaLnBrk="1" hangingPunct="1"/>
              <a:t>105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Nickel Alloys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r>
              <a:rPr lang="en-US" altLang="zh-TW" sz="2600" dirty="0">
                <a:ea typeface="新細明體" pitchFamily="18" charset="-120"/>
              </a:rPr>
              <a:t>Expensive, good </a:t>
            </a:r>
            <a:r>
              <a:rPr lang="en-US" altLang="zh-TW" sz="2600" dirty="0">
                <a:solidFill>
                  <a:srgbClr val="FF0000"/>
                </a:solidFill>
                <a:ea typeface="新細明體" pitchFamily="18" charset="-120"/>
              </a:rPr>
              <a:t>corrosion resistance </a:t>
            </a:r>
            <a:r>
              <a:rPr lang="en-US" altLang="zh-TW" sz="2600" dirty="0">
                <a:ea typeface="新細明體" pitchFamily="18" charset="-120"/>
              </a:rPr>
              <a:t>and high formability.</a:t>
            </a:r>
          </a:p>
          <a:p>
            <a:r>
              <a:rPr lang="en-US" altLang="zh-TW" sz="2600" dirty="0">
                <a:ea typeface="新細明體" pitchFamily="18" charset="-120"/>
              </a:rPr>
              <a:t>Commercial Nickel and </a:t>
            </a:r>
            <a:r>
              <a:rPr lang="en-US" altLang="zh-TW" sz="2600" dirty="0" err="1">
                <a:ea typeface="新細明體" pitchFamily="18" charset="-120"/>
              </a:rPr>
              <a:t>Monel</a:t>
            </a:r>
            <a:r>
              <a:rPr lang="en-US" altLang="zh-TW" sz="2600" dirty="0">
                <a:ea typeface="新細明體" pitchFamily="18" charset="-120"/>
              </a:rPr>
              <a:t> alloys: good </a:t>
            </a:r>
            <a:r>
              <a:rPr lang="en-US" altLang="zh-TW" sz="2600" dirty="0" err="1">
                <a:ea typeface="新細明體" pitchFamily="18" charset="-120"/>
              </a:rPr>
              <a:t>weldability</a:t>
            </a:r>
            <a:r>
              <a:rPr lang="en-US" altLang="zh-TW" sz="2600" dirty="0">
                <a:ea typeface="新細明體" pitchFamily="18" charset="-120"/>
              </a:rPr>
              <a:t>, electrical conductivity and corrosion resistance.</a:t>
            </a:r>
          </a:p>
          <a:p>
            <a:r>
              <a:rPr lang="en-US" altLang="zh-TW" sz="2600" dirty="0">
                <a:ea typeface="新細明體" pitchFamily="18" charset="-120"/>
              </a:rPr>
              <a:t>Nickel + 32% Cu           </a:t>
            </a:r>
            <a:r>
              <a:rPr lang="en-US" altLang="zh-TW" sz="2600" dirty="0" err="1">
                <a:solidFill>
                  <a:srgbClr val="0000FF"/>
                </a:solidFill>
                <a:ea typeface="新細明體" pitchFamily="18" charset="-120"/>
              </a:rPr>
              <a:t>Monel</a:t>
            </a:r>
            <a:r>
              <a:rPr lang="en-US" altLang="zh-TW" sz="2600" dirty="0">
                <a:solidFill>
                  <a:srgbClr val="0000FF"/>
                </a:solidFill>
                <a:ea typeface="新細明體" pitchFamily="18" charset="-120"/>
              </a:rPr>
              <a:t> </a:t>
            </a:r>
            <a:r>
              <a:rPr lang="en-US" altLang="zh-TW" sz="2600" dirty="0">
                <a:ea typeface="新細明體" pitchFamily="18" charset="-120"/>
              </a:rPr>
              <a:t>alloy (strengthens nickel).</a:t>
            </a:r>
          </a:p>
          <a:p>
            <a:r>
              <a:rPr lang="en-US" altLang="zh-TW" sz="2600" dirty="0">
                <a:ea typeface="新細明體" pitchFamily="18" charset="-120"/>
              </a:rPr>
              <a:t>Nickel based </a:t>
            </a:r>
            <a:r>
              <a:rPr lang="en-US" altLang="zh-TW" sz="2600" dirty="0" err="1">
                <a:solidFill>
                  <a:srgbClr val="6600FF"/>
                </a:solidFill>
                <a:ea typeface="新細明體" pitchFamily="18" charset="-120"/>
              </a:rPr>
              <a:t>superalloys</a:t>
            </a:r>
            <a:r>
              <a:rPr lang="en-US" altLang="zh-TW" sz="2600" dirty="0">
                <a:ea typeface="新細明體" pitchFamily="18" charset="-120"/>
              </a:rPr>
              <a:t>: High temperature creep</a:t>
            </a:r>
            <a:br>
              <a:rPr lang="en-US" altLang="zh-TW" sz="2600" dirty="0">
                <a:ea typeface="新細明體" pitchFamily="18" charset="-120"/>
              </a:rPr>
            </a:br>
            <a:r>
              <a:rPr lang="en-US" altLang="zh-TW" sz="2600" dirty="0">
                <a:ea typeface="新細明體" pitchFamily="18" charset="-120"/>
              </a:rPr>
              <a:t>resistance and oxidizing resistance for gas turbine parts. </a:t>
            </a:r>
          </a:p>
          <a:p>
            <a:r>
              <a:rPr lang="en-US" altLang="zh-TW" sz="2600" dirty="0">
                <a:ea typeface="新細明體" pitchFamily="18" charset="-120"/>
              </a:rPr>
              <a:t>50-60% Ni + 15-20% Cr + 15-20% Co + 1-4% Al + </a:t>
            </a:r>
            <a:br>
              <a:rPr lang="en-US" altLang="zh-TW" sz="2600" dirty="0">
                <a:ea typeface="新細明體" pitchFamily="18" charset="-120"/>
              </a:rPr>
            </a:br>
            <a:r>
              <a:rPr lang="en-US" altLang="zh-TW" sz="2600" dirty="0">
                <a:ea typeface="新細明體" pitchFamily="18" charset="-120"/>
              </a:rPr>
              <a:t>2-4% Ti.</a:t>
            </a:r>
          </a:p>
          <a:p>
            <a:r>
              <a:rPr lang="en-US" altLang="zh-TW" sz="2600" dirty="0">
                <a:solidFill>
                  <a:srgbClr val="CC3300"/>
                </a:solidFill>
                <a:ea typeface="新細明體" pitchFamily="18" charset="-120"/>
              </a:rPr>
              <a:t>3 phases </a:t>
            </a:r>
            <a:r>
              <a:rPr lang="en-US" altLang="zh-TW" sz="2600" dirty="0">
                <a:ea typeface="新細明體" pitchFamily="18" charset="-120"/>
              </a:rPr>
              <a:t>– Gamma austenite, gamma prime (Ni</a:t>
            </a:r>
            <a:r>
              <a:rPr lang="en-US" altLang="zh-TW" sz="2600" baseline="-25000" dirty="0">
                <a:ea typeface="新細明體" pitchFamily="18" charset="-120"/>
              </a:rPr>
              <a:t>3</a:t>
            </a:r>
            <a:r>
              <a:rPr lang="en-US" altLang="zh-TW" sz="2600" dirty="0">
                <a:ea typeface="新細明體" pitchFamily="18" charset="-120"/>
              </a:rPr>
              <a:t>Al, Ni</a:t>
            </a:r>
            <a:r>
              <a:rPr lang="en-US" altLang="zh-TW" sz="2600" baseline="-25000" dirty="0">
                <a:ea typeface="新細明體" pitchFamily="18" charset="-120"/>
              </a:rPr>
              <a:t>3</a:t>
            </a:r>
            <a:r>
              <a:rPr lang="en-US" altLang="zh-TW" sz="2600" dirty="0">
                <a:ea typeface="新細明體" pitchFamily="18" charset="-120"/>
              </a:rPr>
              <a:t>Ti, high temperature strength and stability), carbide particles</a:t>
            </a:r>
            <a:r>
              <a:rPr lang="zh-TW" altLang="en-US" sz="2600" dirty="0">
                <a:ea typeface="新細明體" pitchFamily="18" charset="-120"/>
              </a:rPr>
              <a:t>（</a:t>
            </a:r>
            <a:r>
              <a:rPr lang="en-US" altLang="zh-TW" sz="2600" dirty="0">
                <a:ea typeface="新細明體" pitchFamily="18" charset="-120"/>
              </a:rPr>
              <a:t>0.01-0.04</a:t>
            </a:r>
            <a:r>
              <a:rPr lang="zh-TW" altLang="en-US" sz="2600" dirty="0">
                <a:ea typeface="新細明體" pitchFamily="18" charset="-120"/>
              </a:rPr>
              <a:t>％ </a:t>
            </a:r>
            <a:r>
              <a:rPr lang="en-US" altLang="zh-TW" sz="2600" dirty="0">
                <a:ea typeface="新細明體" pitchFamily="18" charset="-120"/>
              </a:rPr>
              <a:t>C, grain boundary stability). </a:t>
            </a:r>
          </a:p>
        </p:txBody>
      </p:sp>
      <p:sp>
        <p:nvSpPr>
          <p:cNvPr id="110596" name="Line 4"/>
          <p:cNvSpPr>
            <a:spLocks noChangeShapeType="1"/>
          </p:cNvSpPr>
          <p:nvPr/>
        </p:nvSpPr>
        <p:spPr bwMode="auto">
          <a:xfrm>
            <a:off x="3276600" y="2743200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059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4256E1C-418F-45E6-8494-82F7A7B24520}" type="slidenum">
              <a:rPr lang="en-US" altLang="zh-TW" smtClean="0">
                <a:ea typeface="新細明體" pitchFamily="18" charset="-120"/>
              </a:rPr>
              <a:pPr eaLnBrk="1" hangingPunct="1"/>
              <a:t>106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85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79F4D3-1C36-452F-BE56-CB290D59C8FB}" type="slidenum">
              <a:rPr lang="en-US" altLang="zh-TW" smtClean="0">
                <a:ea typeface="新細明體" pitchFamily="18" charset="-120"/>
              </a:rPr>
              <a:pPr eaLnBrk="1" hangingPunct="1"/>
              <a:t>107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111619" name="圖片 2" descr="f9-66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75"/>
          <a:stretch>
            <a:fillRect/>
          </a:stretch>
        </p:blipFill>
        <p:spPr bwMode="auto">
          <a:xfrm>
            <a:off x="130175" y="228600"/>
            <a:ext cx="45942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圖片 3" descr="f9-66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25"/>
          <a:stretch>
            <a:fillRect/>
          </a:stretch>
        </p:blipFill>
        <p:spPr bwMode="auto">
          <a:xfrm>
            <a:off x="4686300" y="228600"/>
            <a:ext cx="42576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143240" y="4714884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3333FF"/>
                </a:solidFill>
                <a:sym typeface="Symbol"/>
              </a:rPr>
              <a:t> </a:t>
            </a:r>
            <a:r>
              <a:rPr lang="en-US" altLang="zh-TW" sz="2400" b="1" dirty="0">
                <a:solidFill>
                  <a:srgbClr val="3333FF"/>
                </a:solidFill>
                <a:sym typeface="Symbol"/>
              </a:rPr>
              <a:t>matrix</a:t>
            </a:r>
            <a:endParaRPr lang="zh-TW" altLang="en-US" sz="2400" b="1" dirty="0">
              <a:solidFill>
                <a:srgbClr val="3333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28596" y="4714884"/>
            <a:ext cx="1999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3333FF"/>
                </a:solidFill>
                <a:sym typeface="Symbol"/>
              </a:rPr>
              <a:t></a:t>
            </a:r>
            <a:r>
              <a:rPr lang="en-US" altLang="zh-TW" sz="2400" b="1" dirty="0">
                <a:solidFill>
                  <a:srgbClr val="3333FF"/>
                </a:solidFill>
                <a:sym typeface="Symbol"/>
              </a:rPr>
              <a:t>’ precipitates</a:t>
            </a:r>
            <a:endParaRPr lang="zh-TW" altLang="en-US" sz="2400" b="1" dirty="0">
              <a:solidFill>
                <a:srgbClr val="3333FF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 bwMode="auto">
          <a:xfrm rot="5400000" flipH="1" flipV="1">
            <a:off x="1393009" y="3750471"/>
            <a:ext cx="1143008" cy="7858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直線單箭頭接點 8"/>
          <p:cNvCxnSpPr>
            <a:stCxn id="6" idx="0"/>
          </p:cNvCxnSpPr>
          <p:nvPr/>
        </p:nvCxnSpPr>
        <p:spPr bwMode="auto">
          <a:xfrm rot="16200000" flipV="1">
            <a:off x="785649" y="4072079"/>
            <a:ext cx="1214446" cy="711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直線單箭頭接點 10"/>
          <p:cNvCxnSpPr/>
          <p:nvPr/>
        </p:nvCxnSpPr>
        <p:spPr bwMode="auto">
          <a:xfrm rot="16200000" flipV="1">
            <a:off x="2571736" y="3929066"/>
            <a:ext cx="1214446" cy="5000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文字方塊 12"/>
          <p:cNvSpPr txBox="1"/>
          <p:nvPr/>
        </p:nvSpPr>
        <p:spPr>
          <a:xfrm>
            <a:off x="4857752" y="3681715"/>
            <a:ext cx="3398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3333FF"/>
                </a:solidFill>
                <a:sym typeface="Symbol"/>
              </a:rPr>
              <a:t>Grain boundary carbide</a:t>
            </a:r>
            <a:endParaRPr lang="zh-TW" altLang="en-US" sz="2400" b="1" dirty="0">
              <a:solidFill>
                <a:srgbClr val="3333FF"/>
              </a:solidFill>
            </a:endParaRPr>
          </a:p>
        </p:txBody>
      </p:sp>
      <p:cxnSp>
        <p:nvCxnSpPr>
          <p:cNvPr id="14" name="直線單箭頭接點 13"/>
          <p:cNvCxnSpPr/>
          <p:nvPr/>
        </p:nvCxnSpPr>
        <p:spPr bwMode="auto">
          <a:xfrm rot="10800000">
            <a:off x="2786050" y="1785927"/>
            <a:ext cx="2357454" cy="19672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Intermetallics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5334000"/>
          </a:xfrm>
        </p:spPr>
        <p:txBody>
          <a:bodyPr/>
          <a:lstStyle/>
          <a:p>
            <a:r>
              <a:rPr lang="en-US" altLang="zh-TW" sz="2800" dirty="0">
                <a:ea typeface="新細明體" pitchFamily="18" charset="-120"/>
              </a:rPr>
              <a:t>Unique combination of properties.</a:t>
            </a:r>
          </a:p>
          <a:p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Examples:</a:t>
            </a:r>
            <a:r>
              <a:rPr lang="en-US" altLang="zh-TW" sz="2800" i="1" dirty="0">
                <a:ea typeface="新細明體" pitchFamily="18" charset="-120"/>
              </a:rPr>
              <a:t>  </a:t>
            </a:r>
            <a:r>
              <a:rPr lang="en-US" altLang="zh-TW" sz="2800" dirty="0">
                <a:ea typeface="新細明體" pitchFamily="18" charset="-120"/>
              </a:rPr>
              <a:t>Nickel </a:t>
            </a:r>
            <a:r>
              <a:rPr lang="en-US" altLang="zh-TW" sz="2800" dirty="0" err="1">
                <a:ea typeface="新細明體" pitchFamily="18" charset="-120"/>
              </a:rPr>
              <a:t>aluminide</a:t>
            </a:r>
            <a:endParaRPr lang="en-US" altLang="zh-TW" sz="2800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sz="2800" dirty="0">
                <a:ea typeface="新細明體" pitchFamily="18" charset="-120"/>
              </a:rPr>
              <a:t>     		  Iron </a:t>
            </a:r>
            <a:r>
              <a:rPr lang="en-US" altLang="zh-TW" sz="2800" dirty="0" err="1">
                <a:ea typeface="新細明體" pitchFamily="18" charset="-120"/>
              </a:rPr>
              <a:t>aluminide</a:t>
            </a:r>
            <a:endParaRPr lang="en-US" altLang="zh-TW" sz="2800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sz="2800" dirty="0">
                <a:ea typeface="新細明體" pitchFamily="18" charset="-120"/>
              </a:rPr>
              <a:t>			  Titanium </a:t>
            </a:r>
            <a:r>
              <a:rPr lang="en-US" altLang="zh-TW" sz="2800" dirty="0" err="1">
                <a:ea typeface="新細明體" pitchFamily="18" charset="-120"/>
              </a:rPr>
              <a:t>aluminide</a:t>
            </a:r>
            <a:endParaRPr lang="en-US" altLang="zh-TW" sz="2800" dirty="0">
              <a:ea typeface="新細明體" pitchFamily="18" charset="-120"/>
            </a:endParaRPr>
          </a:p>
          <a:p>
            <a:r>
              <a:rPr lang="en-US" altLang="zh-TW" sz="2800" dirty="0">
                <a:ea typeface="新細明體" pitchFamily="18" charset="-120"/>
              </a:rPr>
              <a:t>Low density, good </a:t>
            </a:r>
            <a:r>
              <a:rPr lang="en-US" altLang="zh-TW" sz="2800" dirty="0">
                <a:solidFill>
                  <a:srgbClr val="0000FF"/>
                </a:solidFill>
                <a:ea typeface="新細明體" pitchFamily="18" charset="-120"/>
              </a:rPr>
              <a:t>high temperature strength</a:t>
            </a:r>
            <a:r>
              <a:rPr lang="en-US" altLang="zh-TW" sz="2800" dirty="0">
                <a:ea typeface="新細明體" pitchFamily="18" charset="-120"/>
              </a:rPr>
              <a:t>, less corrosion but brittle. </a:t>
            </a:r>
          </a:p>
          <a:p>
            <a:r>
              <a:rPr lang="en-US" altLang="zh-TW" sz="2800" dirty="0">
                <a:ea typeface="新細明體" pitchFamily="18" charset="-120"/>
              </a:rPr>
              <a:t>0.1 % </a:t>
            </a: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Boron</a:t>
            </a:r>
            <a:r>
              <a:rPr lang="en-US" altLang="zh-TW" sz="2800" dirty="0">
                <a:ea typeface="新細明體" pitchFamily="18" charset="-120"/>
              </a:rPr>
              <a:t> and 6-9 % </a:t>
            </a: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Cr</a:t>
            </a:r>
            <a:r>
              <a:rPr lang="en-US" altLang="zh-TW" sz="2800" dirty="0">
                <a:ea typeface="新細明體" pitchFamily="18" charset="-120"/>
              </a:rPr>
              <a:t> added to reduce </a:t>
            </a:r>
            <a:r>
              <a:rPr lang="en-US" altLang="zh-TW" sz="2800" dirty="0" err="1">
                <a:ea typeface="新細明體" pitchFamily="18" charset="-120"/>
              </a:rPr>
              <a:t>embrittlement</a:t>
            </a:r>
            <a:r>
              <a:rPr lang="en-US" altLang="zh-TW" sz="2800" dirty="0">
                <a:ea typeface="新細明體" pitchFamily="18" charset="-120"/>
              </a:rPr>
              <a:t> and to increase ductility.</a:t>
            </a:r>
          </a:p>
          <a:p>
            <a:r>
              <a:rPr lang="en-US" altLang="zh-TW" sz="2800" dirty="0">
                <a:ea typeface="新細明體" pitchFamily="18" charset="-120"/>
              </a:rPr>
              <a:t>Applications: Jet engine, pistons, furnace parts, magnetic applications (Fe</a:t>
            </a:r>
            <a:r>
              <a:rPr lang="en-US" altLang="zh-TW" sz="2800" baseline="-25000" dirty="0">
                <a:ea typeface="新細明體" pitchFamily="18" charset="-120"/>
              </a:rPr>
              <a:t>3</a:t>
            </a:r>
            <a:r>
              <a:rPr lang="en-US" altLang="zh-TW" sz="2800" dirty="0">
                <a:ea typeface="新細明體" pitchFamily="18" charset="-120"/>
              </a:rPr>
              <a:t>Si) and electronic applications (MoSi</a:t>
            </a:r>
            <a:r>
              <a:rPr lang="en-US" altLang="zh-TW" sz="2800" baseline="-25000" dirty="0">
                <a:ea typeface="新細明體" pitchFamily="18" charset="-120"/>
              </a:rPr>
              <a:t>2</a:t>
            </a:r>
            <a:r>
              <a:rPr lang="en-US" altLang="zh-TW" sz="2800" dirty="0">
                <a:ea typeface="新細明體" pitchFamily="18" charset="-120"/>
              </a:rPr>
              <a:t>).</a:t>
            </a:r>
          </a:p>
        </p:txBody>
      </p:sp>
      <p:sp>
        <p:nvSpPr>
          <p:cNvPr id="112644" name="Line 4"/>
          <p:cNvSpPr>
            <a:spLocks noChangeShapeType="1"/>
          </p:cNvSpPr>
          <p:nvPr/>
        </p:nvSpPr>
        <p:spPr bwMode="auto">
          <a:xfrm>
            <a:off x="5867400" y="1676400"/>
            <a:ext cx="38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45" name="Line 5"/>
          <p:cNvSpPr>
            <a:spLocks noChangeShapeType="1"/>
          </p:cNvSpPr>
          <p:nvPr/>
        </p:nvSpPr>
        <p:spPr bwMode="auto">
          <a:xfrm>
            <a:off x="6248400" y="1676400"/>
            <a:ext cx="0" cy="1371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 flipH="1">
            <a:off x="5867400" y="3048000"/>
            <a:ext cx="38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6292850" y="1965325"/>
            <a:ext cx="2622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2400" b="1" dirty="0">
                <a:ea typeface="新細明體" pitchFamily="18" charset="-120"/>
              </a:rPr>
              <a:t>High temperature </a:t>
            </a:r>
          </a:p>
          <a:p>
            <a:pPr algn="ctr" eaLnBrk="1" hangingPunct="1"/>
            <a:r>
              <a:rPr lang="en-US" altLang="zh-TW" sz="2400" b="1" dirty="0">
                <a:ea typeface="新細明體" pitchFamily="18" charset="-120"/>
              </a:rPr>
              <a:t>applications</a:t>
            </a:r>
          </a:p>
        </p:txBody>
      </p:sp>
      <p:sp>
        <p:nvSpPr>
          <p:cNvPr id="11264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552797-78ED-4CCD-B8C6-5DB86F42EE38}" type="slidenum">
              <a:rPr lang="en-US" altLang="zh-TW" smtClean="0">
                <a:ea typeface="新細明體" pitchFamily="18" charset="-120"/>
              </a:rPr>
              <a:pPr eaLnBrk="1" hangingPunct="1"/>
              <a:t>108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Shape Memory Alloys (SMA)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>
                <a:ea typeface="新細明體" pitchFamily="18" charset="-120"/>
              </a:rPr>
              <a:t>SMA recover predefined shape when subjected to appropriate heat treatment.</a:t>
            </a:r>
          </a:p>
          <a:p>
            <a:r>
              <a:rPr lang="en-US" altLang="zh-TW" sz="2800" dirty="0">
                <a:ea typeface="新細明體" pitchFamily="18" charset="-120"/>
              </a:rPr>
              <a:t>Recovers strain and exerts forces.</a:t>
            </a:r>
          </a:p>
          <a:p>
            <a:r>
              <a:rPr lang="en-US" altLang="zh-TW" sz="2800" dirty="0">
                <a:ea typeface="新細明體" pitchFamily="18" charset="-120"/>
              </a:rPr>
              <a:t>Examples: </a:t>
            </a:r>
            <a:r>
              <a:rPr lang="en-US" altLang="zh-TW" sz="2800" dirty="0" err="1">
                <a:ea typeface="新細明體" pitchFamily="18" charset="-120"/>
              </a:rPr>
              <a:t>AuCd</a:t>
            </a:r>
            <a:r>
              <a:rPr lang="en-US" altLang="zh-TW" sz="2800" dirty="0">
                <a:ea typeface="新細明體" pitchFamily="18" charset="-120"/>
              </a:rPr>
              <a:t>, 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Cu-Zn-Al</a:t>
            </a:r>
            <a:r>
              <a:rPr lang="en-US" altLang="zh-TW" sz="2800" dirty="0">
                <a:ea typeface="新細明體" pitchFamily="18" charset="-120"/>
              </a:rPr>
              <a:t>, Cu-Al-Ni, 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Ni-Ti</a:t>
            </a:r>
          </a:p>
          <a:p>
            <a:r>
              <a:rPr lang="en-US" altLang="zh-TW" sz="2800" dirty="0">
                <a:ea typeface="新細明體" pitchFamily="18" charset="-120"/>
              </a:rPr>
              <a:t>Processed using hot and cold forming techniques and heat treated at 500-800 </a:t>
            </a:r>
            <a:r>
              <a:rPr lang="en-US" altLang="zh-TW" sz="2800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800" dirty="0">
                <a:ea typeface="新細明體" pitchFamily="18" charset="-120"/>
              </a:rPr>
              <a:t>C  at desired shape.</a:t>
            </a:r>
          </a:p>
          <a:p>
            <a:r>
              <a:rPr lang="en-US" altLang="zh-TW" sz="2800" dirty="0">
                <a:solidFill>
                  <a:srgbClr val="0000FF"/>
                </a:solidFill>
                <a:ea typeface="新細明體" pitchFamily="18" charset="-120"/>
              </a:rPr>
              <a:t>At high temperature </a:t>
            </a:r>
            <a:r>
              <a:rPr lang="en-US" altLang="zh-TW" sz="2800" dirty="0">
                <a:ea typeface="新細明體" pitchFamily="18" charset="-120"/>
              </a:rPr>
              <a:t>– Regular cubic microstructure  (Austenite)</a:t>
            </a:r>
          </a:p>
          <a:p>
            <a:r>
              <a:rPr lang="en-US" altLang="zh-TW" sz="2800" dirty="0">
                <a:ea typeface="新細明體" pitchFamily="18" charset="-120"/>
              </a:rPr>
              <a:t>After cooling – </a:t>
            </a:r>
            <a:r>
              <a:rPr lang="en-US" altLang="zh-TW" sz="2800" dirty="0">
                <a:solidFill>
                  <a:srgbClr val="002060"/>
                </a:solidFill>
                <a:ea typeface="新細明體" pitchFamily="18" charset="-120"/>
              </a:rPr>
              <a:t>Highly twinned platelets (</a:t>
            </a:r>
            <a:r>
              <a:rPr lang="en-US" altLang="zh-TW" sz="2800" dirty="0" err="1">
                <a:solidFill>
                  <a:srgbClr val="002060"/>
                </a:solidFill>
                <a:ea typeface="新細明體" pitchFamily="18" charset="-120"/>
              </a:rPr>
              <a:t>Martensite</a:t>
            </a:r>
            <a:r>
              <a:rPr lang="en-US" altLang="zh-TW" sz="2800" dirty="0">
                <a:solidFill>
                  <a:srgbClr val="002060"/>
                </a:solidFill>
                <a:ea typeface="新細明體" pitchFamily="18" charset="-120"/>
              </a:rPr>
              <a:t>)</a:t>
            </a:r>
          </a:p>
          <a:p>
            <a:pPr>
              <a:buFontTx/>
              <a:buNone/>
            </a:pPr>
            <a:endParaRPr lang="en-US" altLang="zh-TW" sz="2800" dirty="0">
              <a:ea typeface="新細明體" pitchFamily="18" charset="-120"/>
            </a:endParaRPr>
          </a:p>
        </p:txBody>
      </p:sp>
      <p:sp>
        <p:nvSpPr>
          <p:cNvPr id="11366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85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D9B46D7-3E5D-4B1F-AF7B-2A591BD5066F}" type="slidenum">
              <a:rPr lang="en-US" altLang="zh-TW" smtClean="0">
                <a:ea typeface="新細明體" pitchFamily="18" charset="-120"/>
              </a:rPr>
              <a:pPr eaLnBrk="1" hangingPunct="1"/>
              <a:t>109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62972E-FADC-42B7-A690-898F1602E7F2}" type="slidenum">
              <a:rPr lang="zh-TW" altLang="en-US" smtClean="0">
                <a:ea typeface="新細明體" pitchFamily="18" charset="-120"/>
              </a:rPr>
              <a:pPr eaLnBrk="1" hangingPunct="1"/>
              <a:t>11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923925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Iron Carbide Phase Diagram</a:t>
            </a:r>
          </a:p>
        </p:txBody>
      </p:sp>
      <p:pic>
        <p:nvPicPr>
          <p:cNvPr id="15364" name="圖片 3" descr="f9-6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928670"/>
            <a:ext cx="4606812" cy="589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接點 5"/>
          <p:cNvCxnSpPr/>
          <p:nvPr/>
        </p:nvCxnSpPr>
        <p:spPr bwMode="auto">
          <a:xfrm>
            <a:off x="4000496" y="2428868"/>
            <a:ext cx="2571768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線接點 7"/>
          <p:cNvCxnSpPr/>
          <p:nvPr/>
        </p:nvCxnSpPr>
        <p:spPr bwMode="auto">
          <a:xfrm>
            <a:off x="3000364" y="3641726"/>
            <a:ext cx="35719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SMA easily deformed in 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martensite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 state </a:t>
            </a:r>
            <a:r>
              <a:rPr lang="en-US" altLang="zh-TW" dirty="0">
                <a:ea typeface="新細明體" pitchFamily="18" charset="-120"/>
              </a:rPr>
              <a:t>due to twin boundaries and deformation is not recovered after load is removed.</a:t>
            </a:r>
          </a:p>
          <a:p>
            <a:r>
              <a:rPr lang="en-US" altLang="zh-TW" dirty="0">
                <a:ea typeface="新細明體" pitchFamily="18" charset="-120"/>
              </a:rPr>
              <a:t>Heating causes </a:t>
            </a:r>
            <a:r>
              <a:rPr lang="en-US" altLang="zh-TW" dirty="0" err="1">
                <a:ea typeface="新細明體" pitchFamily="18" charset="-120"/>
              </a:rPr>
              <a:t>Martensite</a:t>
            </a:r>
            <a:r>
              <a:rPr lang="en-US" altLang="zh-TW" dirty="0">
                <a:ea typeface="新細明體" pitchFamily="18" charset="-120"/>
              </a:rPr>
              <a:t>             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Austenite transformation so shape is recovered</a:t>
            </a:r>
            <a:r>
              <a:rPr lang="en-US" altLang="zh-TW" dirty="0">
                <a:ea typeface="新細明體" pitchFamily="18" charset="-120"/>
              </a:rPr>
              <a:t>.</a:t>
            </a:r>
          </a:p>
          <a:p>
            <a:r>
              <a:rPr lang="en-US" altLang="zh-TW" dirty="0">
                <a:ea typeface="新細明體" pitchFamily="18" charset="-120"/>
              </a:rPr>
              <a:t>Effect takes place over a range of temperature.</a:t>
            </a:r>
          </a:p>
        </p:txBody>
      </p:sp>
      <p:grpSp>
        <p:nvGrpSpPr>
          <p:cNvPr id="114692" name="Group 56"/>
          <p:cNvGrpSpPr>
            <a:grpSpLocks/>
          </p:cNvGrpSpPr>
          <p:nvPr/>
        </p:nvGrpSpPr>
        <p:grpSpPr bwMode="auto">
          <a:xfrm>
            <a:off x="5943600" y="3657600"/>
            <a:ext cx="2971800" cy="1962150"/>
            <a:chOff x="2531" y="3455"/>
            <a:chExt cx="6579" cy="4611"/>
          </a:xfrm>
        </p:grpSpPr>
        <p:sp>
          <p:nvSpPr>
            <p:cNvPr id="114718" name="AutoShape 57"/>
            <p:cNvSpPr>
              <a:spLocks noChangeArrowheads="1"/>
            </p:cNvSpPr>
            <p:nvPr/>
          </p:nvSpPr>
          <p:spPr bwMode="auto">
            <a:xfrm>
              <a:off x="2746" y="3627"/>
              <a:ext cx="1720" cy="1591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19" name="Oval 58"/>
            <p:cNvSpPr>
              <a:spLocks noChangeArrowheads="1"/>
            </p:cNvSpPr>
            <p:nvPr/>
          </p:nvSpPr>
          <p:spPr bwMode="auto">
            <a:xfrm>
              <a:off x="3391" y="4229"/>
              <a:ext cx="387" cy="3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20" name="Oval 59"/>
            <p:cNvSpPr>
              <a:spLocks noChangeArrowheads="1"/>
            </p:cNvSpPr>
            <p:nvPr/>
          </p:nvSpPr>
          <p:spPr bwMode="auto">
            <a:xfrm>
              <a:off x="2531" y="3842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21" name="Oval 60"/>
            <p:cNvSpPr>
              <a:spLocks noChangeArrowheads="1"/>
            </p:cNvSpPr>
            <p:nvPr/>
          </p:nvSpPr>
          <p:spPr bwMode="auto">
            <a:xfrm>
              <a:off x="2961" y="3455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22" name="Line 61"/>
            <p:cNvSpPr>
              <a:spLocks noChangeShapeType="1"/>
            </p:cNvSpPr>
            <p:nvPr/>
          </p:nvSpPr>
          <p:spPr bwMode="auto">
            <a:xfrm>
              <a:off x="3176" y="3627"/>
              <a:ext cx="0" cy="12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23" name="Line 62"/>
            <p:cNvSpPr>
              <a:spLocks noChangeShapeType="1"/>
            </p:cNvSpPr>
            <p:nvPr/>
          </p:nvSpPr>
          <p:spPr bwMode="auto">
            <a:xfrm flipV="1">
              <a:off x="2746" y="4831"/>
              <a:ext cx="430" cy="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24" name="Line 63"/>
            <p:cNvSpPr>
              <a:spLocks noChangeShapeType="1"/>
            </p:cNvSpPr>
            <p:nvPr/>
          </p:nvSpPr>
          <p:spPr bwMode="auto">
            <a:xfrm>
              <a:off x="3176" y="4831"/>
              <a:ext cx="12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25" name="Oval 64"/>
            <p:cNvSpPr>
              <a:spLocks noChangeArrowheads="1"/>
            </p:cNvSpPr>
            <p:nvPr/>
          </p:nvSpPr>
          <p:spPr bwMode="auto">
            <a:xfrm>
              <a:off x="4251" y="3498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26" name="Oval 65"/>
            <p:cNvSpPr>
              <a:spLocks noChangeArrowheads="1"/>
            </p:cNvSpPr>
            <p:nvPr/>
          </p:nvSpPr>
          <p:spPr bwMode="auto">
            <a:xfrm>
              <a:off x="3864" y="3842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27" name="Oval 66"/>
            <p:cNvSpPr>
              <a:spLocks noChangeArrowheads="1"/>
            </p:cNvSpPr>
            <p:nvPr/>
          </p:nvSpPr>
          <p:spPr bwMode="auto">
            <a:xfrm>
              <a:off x="3004" y="4659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28" name="Oval 67"/>
            <p:cNvSpPr>
              <a:spLocks noChangeArrowheads="1"/>
            </p:cNvSpPr>
            <p:nvPr/>
          </p:nvSpPr>
          <p:spPr bwMode="auto">
            <a:xfrm>
              <a:off x="2574" y="5046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29" name="Oval 68"/>
            <p:cNvSpPr>
              <a:spLocks noChangeArrowheads="1"/>
            </p:cNvSpPr>
            <p:nvPr/>
          </p:nvSpPr>
          <p:spPr bwMode="auto">
            <a:xfrm>
              <a:off x="4251" y="4659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30" name="Oval 69"/>
            <p:cNvSpPr>
              <a:spLocks noChangeArrowheads="1"/>
            </p:cNvSpPr>
            <p:nvPr/>
          </p:nvSpPr>
          <p:spPr bwMode="auto">
            <a:xfrm>
              <a:off x="3864" y="5046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31" name="AutoShape 70"/>
            <p:cNvSpPr>
              <a:spLocks noChangeArrowheads="1"/>
            </p:cNvSpPr>
            <p:nvPr/>
          </p:nvSpPr>
          <p:spPr bwMode="auto">
            <a:xfrm>
              <a:off x="2746" y="4841"/>
              <a:ext cx="1720" cy="1591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32" name="Oval 71"/>
            <p:cNvSpPr>
              <a:spLocks noChangeArrowheads="1"/>
            </p:cNvSpPr>
            <p:nvPr/>
          </p:nvSpPr>
          <p:spPr bwMode="auto">
            <a:xfrm>
              <a:off x="3391" y="5443"/>
              <a:ext cx="387" cy="3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33" name="Line 72"/>
            <p:cNvSpPr>
              <a:spLocks noChangeShapeType="1"/>
            </p:cNvSpPr>
            <p:nvPr/>
          </p:nvSpPr>
          <p:spPr bwMode="auto">
            <a:xfrm>
              <a:off x="3176" y="4841"/>
              <a:ext cx="0" cy="12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34" name="Line 73"/>
            <p:cNvSpPr>
              <a:spLocks noChangeShapeType="1"/>
            </p:cNvSpPr>
            <p:nvPr/>
          </p:nvSpPr>
          <p:spPr bwMode="auto">
            <a:xfrm flipV="1">
              <a:off x="2746" y="6045"/>
              <a:ext cx="430" cy="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35" name="Line 74"/>
            <p:cNvSpPr>
              <a:spLocks noChangeShapeType="1"/>
            </p:cNvSpPr>
            <p:nvPr/>
          </p:nvSpPr>
          <p:spPr bwMode="auto">
            <a:xfrm>
              <a:off x="3176" y="6045"/>
              <a:ext cx="12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36" name="Oval 75"/>
            <p:cNvSpPr>
              <a:spLocks noChangeArrowheads="1"/>
            </p:cNvSpPr>
            <p:nvPr/>
          </p:nvSpPr>
          <p:spPr bwMode="auto">
            <a:xfrm>
              <a:off x="3004" y="5873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37" name="Oval 76"/>
            <p:cNvSpPr>
              <a:spLocks noChangeArrowheads="1"/>
            </p:cNvSpPr>
            <p:nvPr/>
          </p:nvSpPr>
          <p:spPr bwMode="auto">
            <a:xfrm>
              <a:off x="2531" y="6217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38" name="Oval 77"/>
            <p:cNvSpPr>
              <a:spLocks noChangeArrowheads="1"/>
            </p:cNvSpPr>
            <p:nvPr/>
          </p:nvSpPr>
          <p:spPr bwMode="auto">
            <a:xfrm>
              <a:off x="4251" y="5873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39" name="Oval 78"/>
            <p:cNvSpPr>
              <a:spLocks noChangeArrowheads="1"/>
            </p:cNvSpPr>
            <p:nvPr/>
          </p:nvSpPr>
          <p:spPr bwMode="auto">
            <a:xfrm>
              <a:off x="3864" y="6260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40" name="Oval 79"/>
            <p:cNvSpPr>
              <a:spLocks noChangeArrowheads="1"/>
            </p:cNvSpPr>
            <p:nvPr/>
          </p:nvSpPr>
          <p:spPr bwMode="auto">
            <a:xfrm>
              <a:off x="5111" y="7163"/>
              <a:ext cx="387" cy="3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41" name="Oval 81"/>
            <p:cNvSpPr>
              <a:spLocks noChangeArrowheads="1"/>
            </p:cNvSpPr>
            <p:nvPr/>
          </p:nvSpPr>
          <p:spPr bwMode="auto">
            <a:xfrm>
              <a:off x="5154" y="7722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42" name="AutoShape 83"/>
            <p:cNvSpPr>
              <a:spLocks noChangeArrowheads="1"/>
            </p:cNvSpPr>
            <p:nvPr/>
          </p:nvSpPr>
          <p:spPr bwMode="auto">
            <a:xfrm>
              <a:off x="6573" y="4110"/>
              <a:ext cx="1290" cy="1118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43" name="Line 84"/>
            <p:cNvSpPr>
              <a:spLocks noChangeShapeType="1"/>
            </p:cNvSpPr>
            <p:nvPr/>
          </p:nvSpPr>
          <p:spPr bwMode="auto">
            <a:xfrm flipV="1">
              <a:off x="6831" y="3723"/>
              <a:ext cx="645" cy="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44" name="Line 85"/>
            <p:cNvSpPr>
              <a:spLocks noChangeShapeType="1"/>
            </p:cNvSpPr>
            <p:nvPr/>
          </p:nvSpPr>
          <p:spPr bwMode="auto">
            <a:xfrm flipV="1">
              <a:off x="7863" y="3723"/>
              <a:ext cx="602" cy="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45" name="AutoShape 86"/>
            <p:cNvSpPr>
              <a:spLocks noChangeArrowheads="1"/>
            </p:cNvSpPr>
            <p:nvPr/>
          </p:nvSpPr>
          <p:spPr bwMode="auto">
            <a:xfrm>
              <a:off x="7175" y="3723"/>
              <a:ext cx="1290" cy="1118"/>
            </a:xfrm>
            <a:prstGeom prst="flowChartInputOutpu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46" name="Line 87"/>
            <p:cNvSpPr>
              <a:spLocks noChangeShapeType="1"/>
            </p:cNvSpPr>
            <p:nvPr/>
          </p:nvSpPr>
          <p:spPr bwMode="auto">
            <a:xfrm flipV="1">
              <a:off x="7605" y="4841"/>
              <a:ext cx="602" cy="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47" name="Line 88"/>
            <p:cNvSpPr>
              <a:spLocks noChangeShapeType="1"/>
            </p:cNvSpPr>
            <p:nvPr/>
          </p:nvSpPr>
          <p:spPr bwMode="auto">
            <a:xfrm flipV="1">
              <a:off x="6573" y="4841"/>
              <a:ext cx="602" cy="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48" name="Line 89"/>
            <p:cNvSpPr>
              <a:spLocks noChangeShapeType="1"/>
            </p:cNvSpPr>
            <p:nvPr/>
          </p:nvSpPr>
          <p:spPr bwMode="auto">
            <a:xfrm>
              <a:off x="6573" y="5228"/>
              <a:ext cx="688" cy="11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49" name="Freeform 90"/>
            <p:cNvSpPr>
              <a:spLocks/>
            </p:cNvSpPr>
            <p:nvPr/>
          </p:nvSpPr>
          <p:spPr bwMode="auto">
            <a:xfrm>
              <a:off x="7261" y="4841"/>
              <a:ext cx="1677" cy="1548"/>
            </a:xfrm>
            <a:custGeom>
              <a:avLst/>
              <a:gdLst>
                <a:gd name="T0" fmla="*/ 0 w 1677"/>
                <a:gd name="T1" fmla="*/ 1548 h 1548"/>
                <a:gd name="T2" fmla="*/ 1032 w 1677"/>
                <a:gd name="T3" fmla="*/ 1548 h 1548"/>
                <a:gd name="T4" fmla="*/ 344 w 1677"/>
                <a:gd name="T5" fmla="*/ 387 h 1548"/>
                <a:gd name="T6" fmla="*/ 946 w 1677"/>
                <a:gd name="T7" fmla="*/ 0 h 1548"/>
                <a:gd name="T8" fmla="*/ 1677 w 1677"/>
                <a:gd name="T9" fmla="*/ 1204 h 1548"/>
                <a:gd name="T10" fmla="*/ 1032 w 1677"/>
                <a:gd name="T11" fmla="*/ 1548 h 15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77"/>
                <a:gd name="T19" fmla="*/ 0 h 1548"/>
                <a:gd name="T20" fmla="*/ 1677 w 1677"/>
                <a:gd name="T21" fmla="*/ 1548 h 15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77" h="1548">
                  <a:moveTo>
                    <a:pt x="0" y="1548"/>
                  </a:moveTo>
                  <a:lnTo>
                    <a:pt x="1032" y="1548"/>
                  </a:lnTo>
                  <a:lnTo>
                    <a:pt x="344" y="387"/>
                  </a:lnTo>
                  <a:lnTo>
                    <a:pt x="946" y="0"/>
                  </a:lnTo>
                  <a:lnTo>
                    <a:pt x="1677" y="1204"/>
                  </a:lnTo>
                  <a:lnTo>
                    <a:pt x="1032" y="154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50" name="Line 91"/>
            <p:cNvSpPr>
              <a:spLocks noChangeShapeType="1"/>
            </p:cNvSpPr>
            <p:nvPr/>
          </p:nvSpPr>
          <p:spPr bwMode="auto">
            <a:xfrm>
              <a:off x="7175" y="4841"/>
              <a:ext cx="731" cy="12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51" name="Line 92"/>
            <p:cNvSpPr>
              <a:spLocks noChangeShapeType="1"/>
            </p:cNvSpPr>
            <p:nvPr/>
          </p:nvSpPr>
          <p:spPr bwMode="auto">
            <a:xfrm flipV="1">
              <a:off x="7906" y="6045"/>
              <a:ext cx="1032" cy="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52" name="Line 93"/>
            <p:cNvSpPr>
              <a:spLocks noChangeShapeType="1"/>
            </p:cNvSpPr>
            <p:nvPr/>
          </p:nvSpPr>
          <p:spPr bwMode="auto">
            <a:xfrm flipH="1">
              <a:off x="7261" y="6088"/>
              <a:ext cx="645" cy="3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753" name="Oval 94"/>
            <p:cNvSpPr>
              <a:spLocks noChangeArrowheads="1"/>
            </p:cNvSpPr>
            <p:nvPr/>
          </p:nvSpPr>
          <p:spPr bwMode="auto">
            <a:xfrm>
              <a:off x="6401" y="5013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54" name="Oval 95"/>
            <p:cNvSpPr>
              <a:spLocks noChangeArrowheads="1"/>
            </p:cNvSpPr>
            <p:nvPr/>
          </p:nvSpPr>
          <p:spPr bwMode="auto">
            <a:xfrm>
              <a:off x="6659" y="3938"/>
              <a:ext cx="387" cy="3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55" name="Oval 96"/>
            <p:cNvSpPr>
              <a:spLocks noChangeArrowheads="1"/>
            </p:cNvSpPr>
            <p:nvPr/>
          </p:nvSpPr>
          <p:spPr bwMode="auto">
            <a:xfrm>
              <a:off x="7218" y="3594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56" name="Oval 97"/>
            <p:cNvSpPr>
              <a:spLocks noChangeArrowheads="1"/>
            </p:cNvSpPr>
            <p:nvPr/>
          </p:nvSpPr>
          <p:spPr bwMode="auto">
            <a:xfrm>
              <a:off x="8250" y="3551"/>
              <a:ext cx="387" cy="3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57" name="Oval 98"/>
            <p:cNvSpPr>
              <a:spLocks noChangeArrowheads="1"/>
            </p:cNvSpPr>
            <p:nvPr/>
          </p:nvSpPr>
          <p:spPr bwMode="auto">
            <a:xfrm>
              <a:off x="6960" y="4669"/>
              <a:ext cx="387" cy="3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58" name="Oval 99"/>
            <p:cNvSpPr>
              <a:spLocks noChangeArrowheads="1"/>
            </p:cNvSpPr>
            <p:nvPr/>
          </p:nvSpPr>
          <p:spPr bwMode="auto">
            <a:xfrm>
              <a:off x="7949" y="4669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59" name="Oval 100"/>
            <p:cNvSpPr>
              <a:spLocks noChangeArrowheads="1"/>
            </p:cNvSpPr>
            <p:nvPr/>
          </p:nvSpPr>
          <p:spPr bwMode="auto">
            <a:xfrm>
              <a:off x="7691" y="5916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60" name="Oval 101"/>
            <p:cNvSpPr>
              <a:spLocks noChangeArrowheads="1"/>
            </p:cNvSpPr>
            <p:nvPr/>
          </p:nvSpPr>
          <p:spPr bwMode="auto">
            <a:xfrm>
              <a:off x="8723" y="5873"/>
              <a:ext cx="387" cy="3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61" name="Oval 102"/>
            <p:cNvSpPr>
              <a:spLocks noChangeArrowheads="1"/>
            </p:cNvSpPr>
            <p:nvPr/>
          </p:nvSpPr>
          <p:spPr bwMode="auto">
            <a:xfrm>
              <a:off x="7089" y="6217"/>
              <a:ext cx="387" cy="3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62" name="Oval 103"/>
            <p:cNvSpPr>
              <a:spLocks noChangeArrowheads="1"/>
            </p:cNvSpPr>
            <p:nvPr/>
          </p:nvSpPr>
          <p:spPr bwMode="auto">
            <a:xfrm>
              <a:off x="8078" y="6217"/>
              <a:ext cx="387" cy="3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  <p:sp>
          <p:nvSpPr>
            <p:cNvPr id="114763" name="Oval 104"/>
            <p:cNvSpPr>
              <a:spLocks noChangeArrowheads="1"/>
            </p:cNvSpPr>
            <p:nvPr/>
          </p:nvSpPr>
          <p:spPr bwMode="auto">
            <a:xfrm>
              <a:off x="7433" y="5013"/>
              <a:ext cx="387" cy="3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CA" altLang="zh-TW">
                <a:ea typeface="新細明體" pitchFamily="18" charset="-120"/>
              </a:endParaRPr>
            </a:p>
          </p:txBody>
        </p:sp>
      </p:grpSp>
      <p:sp>
        <p:nvSpPr>
          <p:cNvPr id="114693" name="Rectangle 105"/>
          <p:cNvSpPr>
            <a:spLocks noChangeArrowheads="1"/>
          </p:cNvSpPr>
          <p:nvPr/>
        </p:nvSpPr>
        <p:spPr bwMode="auto">
          <a:xfrm>
            <a:off x="7467600" y="5334000"/>
            <a:ext cx="152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>
              <a:ea typeface="新細明體" pitchFamily="18" charset="-120"/>
            </a:endParaRPr>
          </a:p>
        </p:txBody>
      </p:sp>
      <p:sp>
        <p:nvSpPr>
          <p:cNvPr id="114694" name="Text Box 106"/>
          <p:cNvSpPr txBox="1">
            <a:spLocks noChangeArrowheads="1"/>
          </p:cNvSpPr>
          <p:nvPr/>
        </p:nvSpPr>
        <p:spPr bwMode="auto">
          <a:xfrm>
            <a:off x="7391400" y="5197475"/>
            <a:ext cx="361950" cy="517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400">
                <a:ea typeface="新細明體" pitchFamily="18" charset="-120"/>
              </a:rPr>
              <a:t>Ni</a:t>
            </a:r>
          </a:p>
          <a:p>
            <a:pPr eaLnBrk="1" hangingPunct="1"/>
            <a:r>
              <a:rPr lang="en-US" altLang="zh-TW" sz="1400">
                <a:ea typeface="新細明體" pitchFamily="18" charset="-120"/>
              </a:rPr>
              <a:t>Ti</a:t>
            </a:r>
          </a:p>
        </p:txBody>
      </p:sp>
      <p:sp>
        <p:nvSpPr>
          <p:cNvPr id="114695" name="Slide Number Placeholder 93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AEC742-BC96-4493-9B0F-E0DEA951CD7E}" type="slidenum">
              <a:rPr lang="en-US" altLang="zh-TW" smtClean="0">
                <a:ea typeface="新細明體" pitchFamily="18" charset="-120"/>
              </a:rPr>
              <a:pPr eaLnBrk="1" hangingPunct="1"/>
              <a:t>110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11469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ea typeface="新細明體" pitchFamily="18" charset="-120"/>
            </a:endParaRPr>
          </a:p>
        </p:txBody>
      </p:sp>
      <p:grpSp>
        <p:nvGrpSpPr>
          <p:cNvPr id="114697" name="群組 92"/>
          <p:cNvGrpSpPr>
            <a:grpSpLocks/>
          </p:cNvGrpSpPr>
          <p:nvPr/>
        </p:nvGrpSpPr>
        <p:grpSpPr bwMode="auto">
          <a:xfrm>
            <a:off x="381000" y="3581400"/>
            <a:ext cx="5281613" cy="2781300"/>
            <a:chOff x="381000" y="1347788"/>
            <a:chExt cx="8686800" cy="5205412"/>
          </a:xfrm>
        </p:grpSpPr>
        <p:sp>
          <p:nvSpPr>
            <p:cNvPr id="114699" name="AutoShape 4"/>
            <p:cNvSpPr>
              <a:spLocks noChangeArrowheads="1"/>
            </p:cNvSpPr>
            <p:nvPr/>
          </p:nvSpPr>
          <p:spPr bwMode="auto">
            <a:xfrm>
              <a:off x="4800600" y="2171700"/>
              <a:ext cx="2057400" cy="4343400"/>
            </a:xfrm>
            <a:prstGeom prst="parallelogram">
              <a:avLst>
                <a:gd name="adj" fmla="val 27755"/>
              </a:avLst>
            </a:prstGeom>
            <a:solidFill>
              <a:schemeClr val="bg1"/>
            </a:solidFill>
            <a:ln w="38100">
              <a:solidFill>
                <a:srgbClr val="F1ED4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zh-TW" altLang="zh-TW" sz="2000">
                <a:solidFill>
                  <a:srgbClr val="00FFFF"/>
                </a:solidFill>
                <a:ea typeface="新細明體" pitchFamily="18" charset="-120"/>
              </a:endParaRPr>
            </a:p>
          </p:txBody>
        </p:sp>
        <p:sp>
          <p:nvSpPr>
            <p:cNvPr id="114700" name="Rectangle 5"/>
            <p:cNvSpPr>
              <a:spLocks noChangeArrowheads="1"/>
            </p:cNvSpPr>
            <p:nvPr/>
          </p:nvSpPr>
          <p:spPr bwMode="auto">
            <a:xfrm>
              <a:off x="381000" y="2171700"/>
              <a:ext cx="1562100" cy="4381500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F1ED43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01" name="Rectangle 6"/>
            <p:cNvSpPr>
              <a:spLocks noChangeArrowheads="1"/>
            </p:cNvSpPr>
            <p:nvPr/>
          </p:nvSpPr>
          <p:spPr bwMode="auto">
            <a:xfrm>
              <a:off x="2590800" y="2171700"/>
              <a:ext cx="1562100" cy="43815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1ED43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02" name="AutoShape 7"/>
            <p:cNvSpPr>
              <a:spLocks noChangeArrowheads="1"/>
            </p:cNvSpPr>
            <p:nvPr/>
          </p:nvSpPr>
          <p:spPr bwMode="auto">
            <a:xfrm>
              <a:off x="2590800" y="2171700"/>
              <a:ext cx="1524000" cy="1143000"/>
            </a:xfrm>
            <a:prstGeom prst="parallelogram">
              <a:avLst>
                <a:gd name="adj" fmla="val 33333"/>
              </a:avLst>
            </a:prstGeom>
            <a:solidFill>
              <a:srgbClr val="F93B6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03" name="AutoShape 8"/>
            <p:cNvSpPr>
              <a:spLocks noChangeArrowheads="1"/>
            </p:cNvSpPr>
            <p:nvPr/>
          </p:nvSpPr>
          <p:spPr bwMode="auto">
            <a:xfrm>
              <a:off x="2590800" y="4305300"/>
              <a:ext cx="1524000" cy="1143000"/>
            </a:xfrm>
            <a:prstGeom prst="parallelogram">
              <a:avLst>
                <a:gd name="adj" fmla="val 33333"/>
              </a:avLst>
            </a:prstGeom>
            <a:solidFill>
              <a:srgbClr val="F93B6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04" name="AutoShape 9"/>
            <p:cNvSpPr>
              <a:spLocks noChangeArrowheads="1"/>
            </p:cNvSpPr>
            <p:nvPr/>
          </p:nvSpPr>
          <p:spPr bwMode="auto">
            <a:xfrm flipH="1">
              <a:off x="2590800" y="3314700"/>
              <a:ext cx="1524000" cy="990600"/>
            </a:xfrm>
            <a:prstGeom prst="parallelogram">
              <a:avLst>
                <a:gd name="adj" fmla="val 38462"/>
              </a:avLst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05" name="AutoShape 10"/>
            <p:cNvSpPr>
              <a:spLocks noChangeArrowheads="1"/>
            </p:cNvSpPr>
            <p:nvPr/>
          </p:nvSpPr>
          <p:spPr bwMode="auto">
            <a:xfrm flipH="1">
              <a:off x="2590800" y="5448300"/>
              <a:ext cx="1524000" cy="1066800"/>
            </a:xfrm>
            <a:prstGeom prst="parallelogram">
              <a:avLst>
                <a:gd name="adj" fmla="val 35714"/>
              </a:avLst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06" name="AutoShape 11"/>
            <p:cNvSpPr>
              <a:spLocks noChangeArrowheads="1"/>
            </p:cNvSpPr>
            <p:nvPr/>
          </p:nvSpPr>
          <p:spPr bwMode="auto">
            <a:xfrm>
              <a:off x="5181600" y="2171700"/>
              <a:ext cx="1676400" cy="1752600"/>
            </a:xfrm>
            <a:prstGeom prst="parallelogram">
              <a:avLst>
                <a:gd name="adj" fmla="val 30208"/>
              </a:avLst>
            </a:prstGeom>
            <a:solidFill>
              <a:srgbClr val="F93B6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07" name="AutoShape 12"/>
            <p:cNvSpPr>
              <a:spLocks noChangeArrowheads="1"/>
            </p:cNvSpPr>
            <p:nvPr/>
          </p:nvSpPr>
          <p:spPr bwMode="auto">
            <a:xfrm flipH="1">
              <a:off x="5181600" y="3924300"/>
              <a:ext cx="1371600" cy="457200"/>
            </a:xfrm>
            <a:prstGeom prst="parallelogram">
              <a:avLst>
                <a:gd name="adj" fmla="val 43750"/>
              </a:avLst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08" name="AutoShape 13"/>
            <p:cNvSpPr>
              <a:spLocks noChangeArrowheads="1"/>
            </p:cNvSpPr>
            <p:nvPr/>
          </p:nvSpPr>
          <p:spPr bwMode="auto">
            <a:xfrm>
              <a:off x="4876800" y="4381500"/>
              <a:ext cx="1676400" cy="1676400"/>
            </a:xfrm>
            <a:prstGeom prst="parallelogram">
              <a:avLst>
                <a:gd name="adj" fmla="val 30208"/>
              </a:avLst>
            </a:prstGeom>
            <a:solidFill>
              <a:srgbClr val="F93B6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09" name="AutoShape 14"/>
            <p:cNvSpPr>
              <a:spLocks noChangeArrowheads="1"/>
            </p:cNvSpPr>
            <p:nvPr/>
          </p:nvSpPr>
          <p:spPr bwMode="auto">
            <a:xfrm flipH="1">
              <a:off x="4876800" y="6057900"/>
              <a:ext cx="1371600" cy="457200"/>
            </a:xfrm>
            <a:prstGeom prst="parallelogram">
              <a:avLst>
                <a:gd name="adj" fmla="val 43750"/>
              </a:avLst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10" name="Rectangle 15"/>
            <p:cNvSpPr>
              <a:spLocks noChangeArrowheads="1"/>
            </p:cNvSpPr>
            <p:nvPr/>
          </p:nvSpPr>
          <p:spPr bwMode="auto">
            <a:xfrm>
              <a:off x="7239000" y="2171700"/>
              <a:ext cx="1562100" cy="4381500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F1ED43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en-US" sz="2000">
                <a:ea typeface="新細明體" pitchFamily="18" charset="-120"/>
              </a:endParaRPr>
            </a:p>
          </p:txBody>
        </p:sp>
        <p:sp>
          <p:nvSpPr>
            <p:cNvPr id="114711" name="Line 16"/>
            <p:cNvSpPr>
              <a:spLocks noChangeShapeType="1"/>
            </p:cNvSpPr>
            <p:nvPr/>
          </p:nvSpPr>
          <p:spPr bwMode="auto">
            <a:xfrm>
              <a:off x="7239000" y="3924300"/>
              <a:ext cx="16002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14712" name="Line 17"/>
            <p:cNvSpPr>
              <a:spLocks noChangeShapeType="1"/>
            </p:cNvSpPr>
            <p:nvPr/>
          </p:nvSpPr>
          <p:spPr bwMode="auto">
            <a:xfrm>
              <a:off x="7239000" y="4381500"/>
              <a:ext cx="16002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14713" name="Line 18"/>
            <p:cNvSpPr>
              <a:spLocks noChangeShapeType="1"/>
            </p:cNvSpPr>
            <p:nvPr/>
          </p:nvSpPr>
          <p:spPr bwMode="auto">
            <a:xfrm>
              <a:off x="7239000" y="6057900"/>
              <a:ext cx="16002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14714" name="Text Box 20"/>
            <p:cNvSpPr txBox="1">
              <a:spLocks noChangeArrowheads="1"/>
            </p:cNvSpPr>
            <p:nvPr/>
          </p:nvSpPr>
          <p:spPr bwMode="auto">
            <a:xfrm>
              <a:off x="533401" y="1347788"/>
              <a:ext cx="1219200" cy="74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zh-TW" altLang="en-US" sz="2000" b="1">
                  <a:solidFill>
                    <a:srgbClr val="FF3300"/>
                  </a:solidFill>
                  <a:ea typeface="華康隸書體W5" pitchFamily="65" charset="-120"/>
                </a:rPr>
                <a:t>母相</a:t>
              </a:r>
              <a:r>
                <a:rPr kumimoji="1" lang="zh-TW" altLang="en-US" sz="2000" b="1">
                  <a:solidFill>
                    <a:srgbClr val="339933"/>
                  </a:solidFill>
                  <a:ea typeface="華康隸書體W5" pitchFamily="65" charset="-120"/>
                </a:rPr>
                <a:t> </a:t>
              </a:r>
            </a:p>
          </p:txBody>
        </p:sp>
        <p:sp>
          <p:nvSpPr>
            <p:cNvPr id="114715" name="Text Box 21"/>
            <p:cNvSpPr txBox="1">
              <a:spLocks noChangeArrowheads="1"/>
            </p:cNvSpPr>
            <p:nvPr/>
          </p:nvSpPr>
          <p:spPr bwMode="auto">
            <a:xfrm>
              <a:off x="2362200" y="1355725"/>
              <a:ext cx="1828800" cy="74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zh-TW" altLang="en-US" sz="2000" b="1">
                  <a:solidFill>
                    <a:srgbClr val="339933"/>
                  </a:solidFill>
                  <a:ea typeface="華康隸書體W5" pitchFamily="65" charset="-120"/>
                </a:rPr>
                <a:t>麻田相 </a:t>
              </a:r>
            </a:p>
          </p:txBody>
        </p:sp>
        <p:sp>
          <p:nvSpPr>
            <p:cNvPr id="114716" name="Text Box 22"/>
            <p:cNvSpPr txBox="1">
              <a:spLocks noChangeArrowheads="1"/>
            </p:cNvSpPr>
            <p:nvPr/>
          </p:nvSpPr>
          <p:spPr bwMode="auto">
            <a:xfrm>
              <a:off x="4343401" y="1371600"/>
              <a:ext cx="2743200" cy="74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zh-TW" altLang="en-US" sz="2000" b="1">
                  <a:solidFill>
                    <a:srgbClr val="339933"/>
                  </a:solidFill>
                  <a:ea typeface="華康隸書體W5" pitchFamily="65" charset="-120"/>
                </a:rPr>
                <a:t>麻田相變形</a:t>
              </a:r>
            </a:p>
          </p:txBody>
        </p:sp>
        <p:sp>
          <p:nvSpPr>
            <p:cNvPr id="114717" name="Text Box 23"/>
            <p:cNvSpPr txBox="1">
              <a:spLocks noChangeArrowheads="1"/>
            </p:cNvSpPr>
            <p:nvPr/>
          </p:nvSpPr>
          <p:spPr bwMode="auto">
            <a:xfrm>
              <a:off x="7010399" y="1371600"/>
              <a:ext cx="2057401" cy="74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zh-TW" altLang="en-US" sz="2000" b="1">
                  <a:solidFill>
                    <a:srgbClr val="FF3300"/>
                  </a:solidFill>
                  <a:ea typeface="華康隸書體W5" pitchFamily="65" charset="-120"/>
                </a:rPr>
                <a:t>回復母相</a:t>
              </a:r>
              <a:r>
                <a:rPr kumimoji="1" lang="zh-TW" altLang="en-US" sz="2000" b="1">
                  <a:solidFill>
                    <a:srgbClr val="339933"/>
                  </a:solidFill>
                  <a:ea typeface="華康隸書體W5" pitchFamily="65" charset="-120"/>
                </a:rPr>
                <a:t> </a:t>
              </a:r>
            </a:p>
          </p:txBody>
        </p:sp>
      </p:grpSp>
      <p:sp>
        <p:nvSpPr>
          <p:cNvPr id="11469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TW" sz="4400" b="1">
                <a:solidFill>
                  <a:schemeClr val="bg1"/>
                </a:solidFill>
                <a:ea typeface="新細明體" pitchFamily="18" charset="-120"/>
              </a:rPr>
              <a:t>Shape Memory Effect</a:t>
            </a:r>
          </a:p>
        </p:txBody>
      </p:sp>
      <p:sp>
        <p:nvSpPr>
          <p:cNvPr id="76" name="Oval 99"/>
          <p:cNvSpPr>
            <a:spLocks noChangeArrowheads="1"/>
          </p:cNvSpPr>
          <p:nvPr/>
        </p:nvSpPr>
        <p:spPr bwMode="auto">
          <a:xfrm>
            <a:off x="8254840" y="3854119"/>
            <a:ext cx="174812" cy="14638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>
              <a:ea typeface="新細明體" pitchFamily="18" charset="-120"/>
            </a:endParaRPr>
          </a:p>
        </p:txBody>
      </p:sp>
      <p:sp>
        <p:nvSpPr>
          <p:cNvPr id="2" name="向右箭號 1"/>
          <p:cNvSpPr/>
          <p:nvPr/>
        </p:nvSpPr>
        <p:spPr bwMode="auto">
          <a:xfrm>
            <a:off x="4411704" y="2353203"/>
            <a:ext cx="807607" cy="27706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9701A0F-E754-4107-92BC-7037D099B538}" type="slidenum">
              <a:rPr lang="en-US" altLang="zh-TW" smtClean="0">
                <a:ea typeface="新細明體" pitchFamily="18" charset="-120"/>
              </a:rPr>
              <a:pPr eaLnBrk="1" hangingPunct="1"/>
              <a:t>111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115715" name="圖片 2" descr="f9-68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438"/>
            <a:ext cx="5638800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B807242-4317-42F1-926E-9154BB16FD9B}" type="slidenum">
              <a:rPr lang="en-US" altLang="zh-TW" smtClean="0">
                <a:ea typeface="新細明體" pitchFamily="18" charset="-120"/>
              </a:rPr>
              <a:pPr eaLnBrk="1" hangingPunct="1"/>
              <a:t>112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116739" name="圖片 2" descr="f9-69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8724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圖片 3" descr="f9-7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2800"/>
            <a:ext cx="7696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SMA - Hysterisis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Heating and cooling temperatures do not overlap – Exhibits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hysterisis</a:t>
            </a:r>
            <a:endParaRPr lang="en-US" altLang="zh-TW" dirty="0">
              <a:solidFill>
                <a:srgbClr val="FF0000"/>
              </a:solidFill>
              <a:ea typeface="新細明體" pitchFamily="18" charset="-120"/>
            </a:endParaRPr>
          </a:p>
          <a:p>
            <a:r>
              <a:rPr lang="en-US" altLang="zh-TW" dirty="0">
                <a:ea typeface="新細明體" pitchFamily="18" charset="-120"/>
              </a:rPr>
              <a:t>Applied stress may deform and transform SMA to </a:t>
            </a:r>
            <a:r>
              <a:rPr lang="en-US" altLang="zh-TW" dirty="0" err="1">
                <a:ea typeface="新細明體" pitchFamily="18" charset="-120"/>
              </a:rPr>
              <a:t>martensite</a:t>
            </a:r>
            <a:r>
              <a:rPr lang="en-US" altLang="zh-TW" dirty="0">
                <a:ea typeface="新細明體" pitchFamily="18" charset="-120"/>
              </a:rPr>
              <a:t> – 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stress induced transformation</a:t>
            </a:r>
          </a:p>
          <a:p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  <a:t>Shape is recovered when stress is released</a:t>
            </a:r>
          </a:p>
          <a:p>
            <a:r>
              <a:rPr lang="en-US" altLang="zh-TW" dirty="0" err="1">
                <a:ea typeface="新細明體" pitchFamily="18" charset="-120"/>
              </a:rPr>
              <a:t>Nitonol</a:t>
            </a:r>
            <a:r>
              <a:rPr lang="en-US" altLang="zh-TW" dirty="0">
                <a:ea typeface="新細明體" pitchFamily="18" charset="-120"/>
              </a:rPr>
              <a:t> (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NiTi</a:t>
            </a:r>
            <a:r>
              <a:rPr lang="en-US" altLang="zh-TW" dirty="0">
                <a:ea typeface="新細明體" pitchFamily="18" charset="-120"/>
              </a:rPr>
              <a:t>) is commonly used SMA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sz="2000" dirty="0">
                <a:ea typeface="新細明體" pitchFamily="18" charset="-120"/>
              </a:rPr>
              <a:t> </a:t>
            </a:r>
            <a:r>
              <a:rPr lang="en-US" altLang="zh-TW" sz="2000" b="1" dirty="0">
                <a:ea typeface="新細明體" pitchFamily="18" charset="-120"/>
              </a:rPr>
              <a:t>Shape memory strain of 8.5%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sz="2000" dirty="0">
                <a:ea typeface="新細明體" pitchFamily="18" charset="-120"/>
              </a:rPr>
              <a:t> </a:t>
            </a:r>
            <a:r>
              <a:rPr lang="en-US" altLang="zh-TW" sz="2000" b="1" dirty="0">
                <a:ea typeface="新細明體" pitchFamily="18" charset="-120"/>
              </a:rPr>
              <a:t>Non-magnetic, corrosion resistant</a:t>
            </a:r>
          </a:p>
          <a:p>
            <a:r>
              <a:rPr lang="en-US" altLang="zh-TW" dirty="0">
                <a:ea typeface="新細明體" pitchFamily="18" charset="-120"/>
              </a:rPr>
              <a:t>Applications:  Vascular stents,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coffeepot thermostats, eyeglass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frames,  orthodontics wire, 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vibration damper &amp; surgical tools.</a:t>
            </a:r>
          </a:p>
        </p:txBody>
      </p:sp>
      <p:pic>
        <p:nvPicPr>
          <p:cNvPr id="117764" name="Picture 5" descr="smi53586_09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3657600"/>
            <a:ext cx="38258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762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86FAEF3-F2A6-4349-9EA6-6F7DC1A15312}" type="slidenum">
              <a:rPr lang="en-US" altLang="zh-TW" smtClean="0">
                <a:ea typeface="新細明體" pitchFamily="18" charset="-120"/>
              </a:rPr>
              <a:pPr eaLnBrk="1" hangingPunct="1"/>
              <a:t>113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826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283D106-C065-4620-AA65-0B4BF6F37EDC}" type="slidenum">
              <a:rPr lang="en-US" altLang="zh-TW" smtClean="0">
                <a:ea typeface="新細明體" pitchFamily="18" charset="-120"/>
              </a:rPr>
              <a:pPr eaLnBrk="1" hangingPunct="1"/>
              <a:t>114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118787" name="Text Box 5"/>
          <p:cNvSpPr txBox="1">
            <a:spLocks noChangeArrowheads="1"/>
          </p:cNvSpPr>
          <p:nvPr/>
        </p:nvSpPr>
        <p:spPr bwMode="auto">
          <a:xfrm>
            <a:off x="682625" y="1268413"/>
            <a:ext cx="3240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TW" altLang="en-US" sz="4000" b="1">
                <a:solidFill>
                  <a:srgbClr val="FF0000"/>
                </a:solidFill>
                <a:ea typeface="華康隸書體W5" pitchFamily="65" charset="-120"/>
              </a:rPr>
              <a:t>形狀記憶效應 </a:t>
            </a:r>
          </a:p>
        </p:txBody>
      </p:sp>
      <p:sp>
        <p:nvSpPr>
          <p:cNvPr id="118788" name="Text Box 9"/>
          <p:cNvSpPr txBox="1">
            <a:spLocks noChangeArrowheads="1"/>
          </p:cNvSpPr>
          <p:nvPr/>
        </p:nvSpPr>
        <p:spPr bwMode="auto">
          <a:xfrm>
            <a:off x="5075238" y="1268413"/>
            <a:ext cx="32400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TW" altLang="en-US" sz="4000" b="1">
                <a:solidFill>
                  <a:srgbClr val="009900"/>
                </a:solidFill>
                <a:ea typeface="華康隸書體W5" pitchFamily="65" charset="-120"/>
              </a:rPr>
              <a:t>超彈性現象</a:t>
            </a:r>
          </a:p>
        </p:txBody>
      </p:sp>
      <p:sp>
        <p:nvSpPr>
          <p:cNvPr id="118789" name="Line 10"/>
          <p:cNvSpPr>
            <a:spLocks noChangeShapeType="1"/>
          </p:cNvSpPr>
          <p:nvPr/>
        </p:nvSpPr>
        <p:spPr bwMode="auto">
          <a:xfrm>
            <a:off x="1979613" y="2420938"/>
            <a:ext cx="0" cy="2519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0" name="Line 11"/>
          <p:cNvSpPr>
            <a:spLocks noChangeShapeType="1"/>
          </p:cNvSpPr>
          <p:nvPr/>
        </p:nvSpPr>
        <p:spPr bwMode="auto">
          <a:xfrm>
            <a:off x="1979613" y="4940300"/>
            <a:ext cx="266382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1" name="Line 12"/>
          <p:cNvSpPr>
            <a:spLocks noChangeShapeType="1"/>
          </p:cNvSpPr>
          <p:nvPr/>
        </p:nvSpPr>
        <p:spPr bwMode="auto">
          <a:xfrm flipH="1">
            <a:off x="538163" y="4940300"/>
            <a:ext cx="1441450" cy="15128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2" name="Freeform 14"/>
          <p:cNvSpPr>
            <a:spLocks/>
          </p:cNvSpPr>
          <p:nvPr/>
        </p:nvSpPr>
        <p:spPr bwMode="auto">
          <a:xfrm>
            <a:off x="1979613" y="2563813"/>
            <a:ext cx="2374900" cy="2376487"/>
          </a:xfrm>
          <a:custGeom>
            <a:avLst/>
            <a:gdLst>
              <a:gd name="T0" fmla="*/ 0 w 1496"/>
              <a:gd name="T1" fmla="*/ 2147483647 h 1497"/>
              <a:gd name="T2" fmla="*/ 2147483647 w 1496"/>
              <a:gd name="T3" fmla="*/ 2147483647 h 1497"/>
              <a:gd name="T4" fmla="*/ 2147483647 w 1496"/>
              <a:gd name="T5" fmla="*/ 2147483647 h 1497"/>
              <a:gd name="T6" fmla="*/ 2147483647 w 1496"/>
              <a:gd name="T7" fmla="*/ 0 h 1497"/>
              <a:gd name="T8" fmla="*/ 0 60000 65536"/>
              <a:gd name="T9" fmla="*/ 0 60000 65536"/>
              <a:gd name="T10" fmla="*/ 0 60000 65536"/>
              <a:gd name="T11" fmla="*/ 0 60000 65536"/>
              <a:gd name="T12" fmla="*/ 0 w 1496"/>
              <a:gd name="T13" fmla="*/ 0 h 1497"/>
              <a:gd name="T14" fmla="*/ 1496 w 1496"/>
              <a:gd name="T15" fmla="*/ 1497 h 14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96" h="1497">
                <a:moveTo>
                  <a:pt x="0" y="1497"/>
                </a:moveTo>
                <a:cubicBezTo>
                  <a:pt x="101" y="1153"/>
                  <a:pt x="203" y="809"/>
                  <a:pt x="362" y="590"/>
                </a:cubicBezTo>
                <a:cubicBezTo>
                  <a:pt x="521" y="371"/>
                  <a:pt x="763" y="280"/>
                  <a:pt x="952" y="182"/>
                </a:cubicBezTo>
                <a:cubicBezTo>
                  <a:pt x="1141" y="84"/>
                  <a:pt x="1405" y="30"/>
                  <a:pt x="1496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3" name="Line 15"/>
          <p:cNvSpPr>
            <a:spLocks noChangeShapeType="1"/>
          </p:cNvSpPr>
          <p:nvPr/>
        </p:nvSpPr>
        <p:spPr bwMode="auto">
          <a:xfrm flipH="1">
            <a:off x="3562350" y="2563813"/>
            <a:ext cx="792163" cy="23764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4" name="Freeform 17"/>
          <p:cNvSpPr>
            <a:spLocks/>
          </p:cNvSpPr>
          <p:nvPr/>
        </p:nvSpPr>
        <p:spPr bwMode="auto">
          <a:xfrm>
            <a:off x="898525" y="4940300"/>
            <a:ext cx="2663825" cy="1152525"/>
          </a:xfrm>
          <a:custGeom>
            <a:avLst/>
            <a:gdLst>
              <a:gd name="T0" fmla="*/ 2147483647 w 1678"/>
              <a:gd name="T1" fmla="*/ 0 h 726"/>
              <a:gd name="T2" fmla="*/ 2147483647 w 1678"/>
              <a:gd name="T3" fmla="*/ 2147483647 h 726"/>
              <a:gd name="T4" fmla="*/ 2147483647 w 1678"/>
              <a:gd name="T5" fmla="*/ 2147483647 h 726"/>
              <a:gd name="T6" fmla="*/ 2147483647 w 1678"/>
              <a:gd name="T7" fmla="*/ 2147483647 h 726"/>
              <a:gd name="T8" fmla="*/ 0 w 1678"/>
              <a:gd name="T9" fmla="*/ 2147483647 h 7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78"/>
              <a:gd name="T16" fmla="*/ 0 h 726"/>
              <a:gd name="T17" fmla="*/ 1678 w 1678"/>
              <a:gd name="T18" fmla="*/ 726 h 7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78" h="726">
                <a:moveTo>
                  <a:pt x="1678" y="0"/>
                </a:moveTo>
                <a:cubicBezTo>
                  <a:pt x="1553" y="215"/>
                  <a:pt x="1429" y="431"/>
                  <a:pt x="1270" y="544"/>
                </a:cubicBezTo>
                <a:cubicBezTo>
                  <a:pt x="1111" y="657"/>
                  <a:pt x="900" y="658"/>
                  <a:pt x="726" y="681"/>
                </a:cubicBezTo>
                <a:cubicBezTo>
                  <a:pt x="552" y="704"/>
                  <a:pt x="348" y="674"/>
                  <a:pt x="227" y="681"/>
                </a:cubicBezTo>
                <a:cubicBezTo>
                  <a:pt x="106" y="688"/>
                  <a:pt x="38" y="719"/>
                  <a:pt x="0" y="72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5" name="Text Box 18"/>
          <p:cNvSpPr txBox="1">
            <a:spLocks noChangeArrowheads="1"/>
          </p:cNvSpPr>
          <p:nvPr/>
        </p:nvSpPr>
        <p:spPr bwMode="auto">
          <a:xfrm>
            <a:off x="1114425" y="32131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zh-TW" altLang="en-US" sz="2400" b="1">
                <a:ea typeface="標楷體" pitchFamily="65" charset="-120"/>
              </a:rPr>
              <a:t>應力</a:t>
            </a:r>
          </a:p>
        </p:txBody>
      </p:sp>
      <p:sp>
        <p:nvSpPr>
          <p:cNvPr id="118796" name="Text Box 19"/>
          <p:cNvSpPr txBox="1">
            <a:spLocks noChangeArrowheads="1"/>
          </p:cNvSpPr>
          <p:nvPr/>
        </p:nvSpPr>
        <p:spPr bwMode="auto">
          <a:xfrm>
            <a:off x="3635375" y="5013325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zh-TW" altLang="en-US" sz="2400" b="1">
                <a:ea typeface="標楷體" pitchFamily="65" charset="-120"/>
              </a:rPr>
              <a:t>應變</a:t>
            </a:r>
          </a:p>
        </p:txBody>
      </p:sp>
      <p:sp>
        <p:nvSpPr>
          <p:cNvPr id="118797" name="Text Box 20"/>
          <p:cNvSpPr txBox="1">
            <a:spLocks noChangeArrowheads="1"/>
          </p:cNvSpPr>
          <p:nvPr/>
        </p:nvSpPr>
        <p:spPr bwMode="auto">
          <a:xfrm>
            <a:off x="611188" y="5013325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zh-TW" altLang="en-US" sz="2400" b="1">
                <a:ea typeface="標楷體" pitchFamily="65" charset="-120"/>
              </a:rPr>
              <a:t>溫度</a:t>
            </a:r>
          </a:p>
        </p:txBody>
      </p:sp>
      <p:sp>
        <p:nvSpPr>
          <p:cNvPr id="118798" name="Text Box 21"/>
          <p:cNvSpPr txBox="1">
            <a:spLocks noChangeArrowheads="1"/>
          </p:cNvSpPr>
          <p:nvPr/>
        </p:nvSpPr>
        <p:spPr bwMode="auto">
          <a:xfrm>
            <a:off x="3038475" y="5464175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en-US" altLang="zh-TW" sz="2400" b="1">
                <a:ea typeface="標楷體" pitchFamily="65" charset="-120"/>
              </a:rPr>
              <a:t>A</a:t>
            </a:r>
            <a:r>
              <a:rPr kumimoji="1" lang="en-US" altLang="zh-TW" sz="2400" b="1" baseline="-25000">
                <a:ea typeface="標楷體" pitchFamily="65" charset="-120"/>
              </a:rPr>
              <a:t>s</a:t>
            </a:r>
          </a:p>
        </p:txBody>
      </p:sp>
      <p:sp>
        <p:nvSpPr>
          <p:cNvPr id="118799" name="Text Box 22"/>
          <p:cNvSpPr txBox="1">
            <a:spLocks noChangeArrowheads="1"/>
          </p:cNvSpPr>
          <p:nvPr/>
        </p:nvSpPr>
        <p:spPr bwMode="auto">
          <a:xfrm>
            <a:off x="250825" y="5732463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en-US" altLang="zh-TW" sz="2400" b="1">
                <a:ea typeface="標楷體" pitchFamily="65" charset="-120"/>
              </a:rPr>
              <a:t>A</a:t>
            </a:r>
            <a:r>
              <a:rPr kumimoji="1" lang="en-US" altLang="zh-TW" sz="2400" b="1" baseline="-25000">
                <a:ea typeface="標楷體" pitchFamily="65" charset="-120"/>
              </a:rPr>
              <a:t>f</a:t>
            </a:r>
          </a:p>
        </p:txBody>
      </p:sp>
      <p:sp>
        <p:nvSpPr>
          <p:cNvPr id="118800" name="Line 23"/>
          <p:cNvSpPr>
            <a:spLocks noChangeShapeType="1"/>
          </p:cNvSpPr>
          <p:nvPr/>
        </p:nvSpPr>
        <p:spPr bwMode="auto">
          <a:xfrm>
            <a:off x="5435600" y="2420938"/>
            <a:ext cx="0" cy="2519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801" name="Line 24"/>
          <p:cNvSpPr>
            <a:spLocks noChangeShapeType="1"/>
          </p:cNvSpPr>
          <p:nvPr/>
        </p:nvSpPr>
        <p:spPr bwMode="auto">
          <a:xfrm>
            <a:off x="5435600" y="4940300"/>
            <a:ext cx="266382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802" name="Text Box 25"/>
          <p:cNvSpPr txBox="1">
            <a:spLocks noChangeArrowheads="1"/>
          </p:cNvSpPr>
          <p:nvPr/>
        </p:nvSpPr>
        <p:spPr bwMode="auto">
          <a:xfrm>
            <a:off x="4643438" y="3284538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zh-TW" altLang="en-US" sz="2400" b="1">
                <a:ea typeface="標楷體" pitchFamily="65" charset="-120"/>
              </a:rPr>
              <a:t>應力</a:t>
            </a:r>
          </a:p>
        </p:txBody>
      </p:sp>
      <p:sp>
        <p:nvSpPr>
          <p:cNvPr id="118803" name="Text Box 26"/>
          <p:cNvSpPr txBox="1">
            <a:spLocks noChangeArrowheads="1"/>
          </p:cNvSpPr>
          <p:nvPr/>
        </p:nvSpPr>
        <p:spPr bwMode="auto">
          <a:xfrm>
            <a:off x="6588125" y="5013325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zh-TW" altLang="en-US" sz="2400" b="1">
                <a:ea typeface="標楷體" pitchFamily="65" charset="-120"/>
              </a:rPr>
              <a:t>應變</a:t>
            </a:r>
          </a:p>
        </p:txBody>
      </p:sp>
      <p:sp>
        <p:nvSpPr>
          <p:cNvPr id="118804" name="Freeform 30"/>
          <p:cNvSpPr>
            <a:spLocks/>
          </p:cNvSpPr>
          <p:nvPr/>
        </p:nvSpPr>
        <p:spPr bwMode="auto">
          <a:xfrm>
            <a:off x="5291138" y="2781300"/>
            <a:ext cx="3024187" cy="2663825"/>
          </a:xfrm>
          <a:custGeom>
            <a:avLst/>
            <a:gdLst>
              <a:gd name="T0" fmla="*/ 0 w 1905"/>
              <a:gd name="T1" fmla="*/ 2147483647 h 1678"/>
              <a:gd name="T2" fmla="*/ 2147483647 w 1905"/>
              <a:gd name="T3" fmla="*/ 2147483647 h 1678"/>
              <a:gd name="T4" fmla="*/ 2147483647 w 1905"/>
              <a:gd name="T5" fmla="*/ 2147483647 h 1678"/>
              <a:gd name="T6" fmla="*/ 2147483647 w 1905"/>
              <a:gd name="T7" fmla="*/ 2147483647 h 1678"/>
              <a:gd name="T8" fmla="*/ 2147483647 w 1905"/>
              <a:gd name="T9" fmla="*/ 0 h 16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05"/>
              <a:gd name="T16" fmla="*/ 0 h 1678"/>
              <a:gd name="T17" fmla="*/ 1905 w 1905"/>
              <a:gd name="T18" fmla="*/ 1678 h 16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05" h="1678">
                <a:moveTo>
                  <a:pt x="0" y="1678"/>
                </a:moveTo>
                <a:cubicBezTo>
                  <a:pt x="105" y="1288"/>
                  <a:pt x="211" y="899"/>
                  <a:pt x="317" y="680"/>
                </a:cubicBezTo>
                <a:cubicBezTo>
                  <a:pt x="423" y="461"/>
                  <a:pt x="423" y="431"/>
                  <a:pt x="635" y="363"/>
                </a:cubicBezTo>
                <a:cubicBezTo>
                  <a:pt x="847" y="295"/>
                  <a:pt x="1375" y="333"/>
                  <a:pt x="1587" y="272"/>
                </a:cubicBezTo>
                <a:cubicBezTo>
                  <a:pt x="1799" y="211"/>
                  <a:pt x="1852" y="45"/>
                  <a:pt x="1905" y="0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805" name="Freeform 32"/>
          <p:cNvSpPr>
            <a:spLocks/>
          </p:cNvSpPr>
          <p:nvPr/>
        </p:nvSpPr>
        <p:spPr bwMode="auto">
          <a:xfrm>
            <a:off x="5794375" y="2781300"/>
            <a:ext cx="2520950" cy="1079500"/>
          </a:xfrm>
          <a:custGeom>
            <a:avLst/>
            <a:gdLst>
              <a:gd name="T0" fmla="*/ 2147483647 w 1588"/>
              <a:gd name="T1" fmla="*/ 0 h 680"/>
              <a:gd name="T2" fmla="*/ 2147483647 w 1588"/>
              <a:gd name="T3" fmla="*/ 2147483647 h 680"/>
              <a:gd name="T4" fmla="*/ 2147483647 w 1588"/>
              <a:gd name="T5" fmla="*/ 2147483647 h 680"/>
              <a:gd name="T6" fmla="*/ 2147483647 w 1588"/>
              <a:gd name="T7" fmla="*/ 2147483647 h 680"/>
              <a:gd name="T8" fmla="*/ 0 w 1588"/>
              <a:gd name="T9" fmla="*/ 2147483647 h 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8"/>
              <a:gd name="T16" fmla="*/ 0 h 680"/>
              <a:gd name="T17" fmla="*/ 1588 w 1588"/>
              <a:gd name="T18" fmla="*/ 680 h 6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8" h="680">
                <a:moveTo>
                  <a:pt x="1588" y="0"/>
                </a:moveTo>
                <a:cubicBezTo>
                  <a:pt x="1561" y="162"/>
                  <a:pt x="1535" y="325"/>
                  <a:pt x="1452" y="408"/>
                </a:cubicBezTo>
                <a:cubicBezTo>
                  <a:pt x="1369" y="491"/>
                  <a:pt x="1278" y="476"/>
                  <a:pt x="1089" y="499"/>
                </a:cubicBezTo>
                <a:cubicBezTo>
                  <a:pt x="900" y="522"/>
                  <a:pt x="499" y="514"/>
                  <a:pt x="318" y="544"/>
                </a:cubicBezTo>
                <a:cubicBezTo>
                  <a:pt x="137" y="574"/>
                  <a:pt x="53" y="665"/>
                  <a:pt x="0" y="68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806" name="Rectangle 33"/>
          <p:cNvSpPr>
            <a:spLocks noChangeArrowheads="1"/>
          </p:cNvSpPr>
          <p:nvPr/>
        </p:nvSpPr>
        <p:spPr bwMode="auto">
          <a:xfrm>
            <a:off x="5219700" y="4940300"/>
            <a:ext cx="215900" cy="5762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18807" name="Freeform 34"/>
          <p:cNvSpPr>
            <a:spLocks/>
          </p:cNvSpPr>
          <p:nvPr/>
        </p:nvSpPr>
        <p:spPr bwMode="auto">
          <a:xfrm>
            <a:off x="5435600" y="2181225"/>
            <a:ext cx="863600" cy="2759075"/>
          </a:xfrm>
          <a:custGeom>
            <a:avLst/>
            <a:gdLst>
              <a:gd name="T0" fmla="*/ 0 w 544"/>
              <a:gd name="T1" fmla="*/ 2147483647 h 1738"/>
              <a:gd name="T2" fmla="*/ 2147483647 w 544"/>
              <a:gd name="T3" fmla="*/ 2147483647 h 1738"/>
              <a:gd name="T4" fmla="*/ 2147483647 w 544"/>
              <a:gd name="T5" fmla="*/ 2147483647 h 1738"/>
              <a:gd name="T6" fmla="*/ 0 60000 65536"/>
              <a:gd name="T7" fmla="*/ 0 60000 65536"/>
              <a:gd name="T8" fmla="*/ 0 60000 65536"/>
              <a:gd name="T9" fmla="*/ 0 w 544"/>
              <a:gd name="T10" fmla="*/ 0 h 1738"/>
              <a:gd name="T11" fmla="*/ 544 w 544"/>
              <a:gd name="T12" fmla="*/ 1738 h 17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4" h="1738">
                <a:moveTo>
                  <a:pt x="0" y="1738"/>
                </a:moveTo>
                <a:cubicBezTo>
                  <a:pt x="113" y="1156"/>
                  <a:pt x="226" y="574"/>
                  <a:pt x="317" y="287"/>
                </a:cubicBezTo>
                <a:cubicBezTo>
                  <a:pt x="408" y="0"/>
                  <a:pt x="506" y="60"/>
                  <a:pt x="544" y="1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808" name="Text Box 35"/>
          <p:cNvSpPr txBox="1">
            <a:spLocks noChangeArrowheads="1"/>
          </p:cNvSpPr>
          <p:nvPr/>
        </p:nvSpPr>
        <p:spPr bwMode="auto">
          <a:xfrm>
            <a:off x="7667625" y="4364038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en-US" altLang="zh-TW" sz="2400">
                <a:ea typeface="新細明體" pitchFamily="18" charset="-120"/>
              </a:rPr>
              <a:t>10%</a:t>
            </a:r>
          </a:p>
        </p:txBody>
      </p:sp>
      <p:sp>
        <p:nvSpPr>
          <p:cNvPr id="118809" name="Line 37"/>
          <p:cNvSpPr>
            <a:spLocks noChangeShapeType="1"/>
          </p:cNvSpPr>
          <p:nvPr/>
        </p:nvSpPr>
        <p:spPr bwMode="auto">
          <a:xfrm flipV="1">
            <a:off x="8027988" y="4795838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810" name="Text Box 38"/>
          <p:cNvSpPr txBox="1">
            <a:spLocks noChangeArrowheads="1"/>
          </p:cNvSpPr>
          <p:nvPr/>
        </p:nvSpPr>
        <p:spPr bwMode="auto">
          <a:xfrm>
            <a:off x="6154738" y="2347913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zh-TW" altLang="en-US" sz="2400" b="1">
                <a:ea typeface="標楷體" pitchFamily="65" charset="-120"/>
              </a:rPr>
              <a:t>一般材料</a:t>
            </a:r>
          </a:p>
        </p:txBody>
      </p:sp>
      <p:sp>
        <p:nvSpPr>
          <p:cNvPr id="118811" name="Line 39"/>
          <p:cNvSpPr>
            <a:spLocks noChangeShapeType="1"/>
          </p:cNvSpPr>
          <p:nvPr/>
        </p:nvSpPr>
        <p:spPr bwMode="auto">
          <a:xfrm>
            <a:off x="6732588" y="3140075"/>
            <a:ext cx="719137" cy="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812" name="Line 40"/>
          <p:cNvSpPr>
            <a:spLocks noChangeShapeType="1"/>
          </p:cNvSpPr>
          <p:nvPr/>
        </p:nvSpPr>
        <p:spPr bwMode="auto">
          <a:xfrm flipH="1">
            <a:off x="6659563" y="3787775"/>
            <a:ext cx="6477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813" name="Text Box 41"/>
          <p:cNvSpPr txBox="1">
            <a:spLocks noChangeArrowheads="1"/>
          </p:cNvSpPr>
          <p:nvPr/>
        </p:nvSpPr>
        <p:spPr bwMode="auto">
          <a:xfrm>
            <a:off x="5938838" y="2898775"/>
            <a:ext cx="76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en-US" altLang="zh-TW" sz="2400" b="1">
                <a:solidFill>
                  <a:srgbClr val="009900"/>
                </a:solidFill>
                <a:ea typeface="新細明體" pitchFamily="18" charset="-120"/>
              </a:rPr>
              <a:t>SIM</a:t>
            </a:r>
          </a:p>
        </p:txBody>
      </p:sp>
      <p:sp>
        <p:nvSpPr>
          <p:cNvPr id="118814" name="Text Box 42"/>
          <p:cNvSpPr txBox="1">
            <a:spLocks noChangeArrowheads="1"/>
          </p:cNvSpPr>
          <p:nvPr/>
        </p:nvSpPr>
        <p:spPr bwMode="auto">
          <a:xfrm>
            <a:off x="6370638" y="3860800"/>
            <a:ext cx="1370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1" lang="en-US" altLang="zh-TW" sz="2400" b="1">
                <a:solidFill>
                  <a:schemeClr val="accent2"/>
                </a:solidFill>
                <a:ea typeface="標楷體" pitchFamily="65" charset="-120"/>
              </a:rPr>
              <a:t>SIM</a:t>
            </a:r>
            <a:r>
              <a:rPr kumimoji="1" lang="zh-TW" altLang="en-US" sz="2400" b="1">
                <a:solidFill>
                  <a:schemeClr val="accent2"/>
                </a:solidFill>
                <a:ea typeface="標楷體" pitchFamily="65" charset="-120"/>
              </a:rPr>
              <a:t>回復</a:t>
            </a:r>
          </a:p>
        </p:txBody>
      </p:sp>
      <p:sp>
        <p:nvSpPr>
          <p:cNvPr id="118815" name="Text Box 43"/>
          <p:cNvSpPr txBox="1">
            <a:spLocks noChangeArrowheads="1"/>
          </p:cNvSpPr>
          <p:nvPr/>
        </p:nvSpPr>
        <p:spPr bwMode="auto">
          <a:xfrm>
            <a:off x="1981200" y="212725"/>
            <a:ext cx="518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zh-TW" altLang="en-US" sz="6000" b="1">
                <a:solidFill>
                  <a:srgbClr val="CC00FF"/>
                </a:solidFill>
                <a:ea typeface="華康隸書體W5" pitchFamily="65" charset="-120"/>
              </a:rPr>
              <a:t>形狀記憶合金 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85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CD843E-D655-4509-8F0E-79DF46C39CE2}" type="slidenum">
              <a:rPr lang="en-US" altLang="zh-TW" smtClean="0">
                <a:ea typeface="新細明體" pitchFamily="18" charset="-120"/>
              </a:rPr>
              <a:pPr eaLnBrk="1" hangingPunct="1"/>
              <a:t>115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119811" name="圖片 2" descr="t9-17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228600"/>
            <a:ext cx="888523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圓角矩形 1"/>
          <p:cNvSpPr>
            <a:spLocks noChangeArrowheads="1"/>
          </p:cNvSpPr>
          <p:nvPr/>
        </p:nvSpPr>
        <p:spPr bwMode="auto">
          <a:xfrm>
            <a:off x="5486400" y="3505200"/>
            <a:ext cx="990600" cy="6096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en-US" sz="2000" b="1">
              <a:ea typeface="新細明體" pitchFamily="18" charset="-120"/>
            </a:endParaRPr>
          </a:p>
        </p:txBody>
      </p:sp>
      <p:sp>
        <p:nvSpPr>
          <p:cNvPr id="119813" name="圓角矩形 4"/>
          <p:cNvSpPr>
            <a:spLocks noChangeArrowheads="1"/>
          </p:cNvSpPr>
          <p:nvPr/>
        </p:nvSpPr>
        <p:spPr bwMode="auto">
          <a:xfrm>
            <a:off x="5486400" y="4191000"/>
            <a:ext cx="990600" cy="5334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en-US" sz="2000" b="1">
              <a:ea typeface="新細明體" pitchFamily="18" charset="-120"/>
            </a:endParaRPr>
          </a:p>
        </p:txBody>
      </p:sp>
      <p:cxnSp>
        <p:nvCxnSpPr>
          <p:cNvPr id="119814" name="直線接點 3"/>
          <p:cNvCxnSpPr>
            <a:cxnSpLocks noChangeShapeType="1"/>
          </p:cNvCxnSpPr>
          <p:nvPr/>
        </p:nvCxnSpPr>
        <p:spPr bwMode="auto">
          <a:xfrm>
            <a:off x="5715000" y="5105400"/>
            <a:ext cx="114300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 dirty="0">
                <a:ea typeface="新細明體" pitchFamily="18" charset="-120"/>
              </a:rPr>
              <a:t>Amorphous Metals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Atoms arranged in random manner in metals under special circumstances</a:t>
            </a:r>
          </a:p>
          <a:p>
            <a:r>
              <a:rPr lang="en-US" altLang="zh-TW" dirty="0">
                <a:ea typeface="新細明體" pitchFamily="18" charset="-120"/>
              </a:rPr>
              <a:t>Produced by 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rapid quenching </a:t>
            </a:r>
            <a:r>
              <a:rPr lang="en-US" altLang="zh-TW" dirty="0">
                <a:ea typeface="新細明體" pitchFamily="18" charset="-120"/>
              </a:rPr>
              <a:t>(10</a:t>
            </a:r>
            <a:r>
              <a:rPr lang="en-US" altLang="zh-TW" baseline="30000" dirty="0">
                <a:ea typeface="新細明體" pitchFamily="18" charset="-120"/>
              </a:rPr>
              <a:t>5</a:t>
            </a:r>
            <a:r>
              <a:rPr lang="en-US" altLang="zh-TW" dirty="0">
                <a:ea typeface="新細明體" pitchFamily="18" charset="-120"/>
              </a:rPr>
              <a:t> K/s) – No time to form crystals.</a:t>
            </a:r>
          </a:p>
          <a:p>
            <a:r>
              <a:rPr lang="en-US" altLang="zh-TW" dirty="0">
                <a:ea typeface="新細明體" pitchFamily="18" charset="-120"/>
              </a:rPr>
              <a:t>Till now only small pieces could be produced</a:t>
            </a:r>
          </a:p>
          <a:p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  <a:t>No dislocation activity</a:t>
            </a:r>
            <a:r>
              <a:rPr lang="en-US" altLang="zh-TW" dirty="0">
                <a:ea typeface="新細明體" pitchFamily="18" charset="-120"/>
              </a:rPr>
              <a:t>: Very hard, perfectly plastic, high dimensional accuracy (no shrinkage)</a:t>
            </a:r>
          </a:p>
          <a:p>
            <a:r>
              <a:rPr lang="en-US" altLang="zh-TW" dirty="0">
                <a:ea typeface="新細明體" pitchFamily="18" charset="-120"/>
              </a:rPr>
              <a:t>Prof. Inoue</a:t>
            </a:r>
          </a:p>
          <a:p>
            <a:r>
              <a:rPr lang="en-US" altLang="zh-TW" dirty="0">
                <a:ea typeface="新細明體" pitchFamily="18" charset="-120"/>
              </a:rPr>
              <a:t>Bulk AM- </a:t>
            </a:r>
            <a:r>
              <a:rPr lang="en-US" altLang="zh-TW" dirty="0" err="1">
                <a:ea typeface="新細明體" pitchFamily="18" charset="-120"/>
              </a:rPr>
              <a:t>Zr</a:t>
            </a:r>
            <a:r>
              <a:rPr lang="en-US" altLang="zh-TW" dirty="0">
                <a:ea typeface="新細明體" pitchFamily="18" charset="-120"/>
              </a:rPr>
              <a:t>-based</a:t>
            </a:r>
          </a:p>
          <a:p>
            <a:r>
              <a:rPr lang="en-US" altLang="zh-TW" dirty="0">
                <a:ea typeface="新細明體" pitchFamily="18" charset="-120"/>
              </a:rPr>
              <a:t>Applications:</a:t>
            </a:r>
          </a:p>
          <a:p>
            <a:pPr marL="711200" lvl="1" indent="-361950"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 Surgical knives</a:t>
            </a:r>
          </a:p>
          <a:p>
            <a:pPr marL="711200" lvl="1" indent="-361950"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 Golf clubs</a:t>
            </a:r>
          </a:p>
        </p:txBody>
      </p:sp>
      <p:pic>
        <p:nvPicPr>
          <p:cNvPr id="120836" name="Picture 7" descr="smi53586_097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76688"/>
            <a:ext cx="211455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mi53586_097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0" y="3962400"/>
            <a:ext cx="2114550" cy="23955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4438650" y="6172200"/>
            <a:ext cx="1200150" cy="3667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crystalline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6781800" y="6186488"/>
            <a:ext cx="1339850" cy="3667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Amorphous</a:t>
            </a:r>
          </a:p>
        </p:txBody>
      </p:sp>
      <p:sp>
        <p:nvSpPr>
          <p:cNvPr id="12084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85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4301A45-9917-48BB-9422-29D2A69F2F30}" type="slidenum">
              <a:rPr lang="en-US" altLang="zh-TW" smtClean="0">
                <a:ea typeface="新細明體" pitchFamily="18" charset="-120"/>
              </a:rPr>
              <a:pPr eaLnBrk="1" hangingPunct="1"/>
              <a:t>116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683568" cy="457200"/>
          </a:xfrm>
        </p:spPr>
        <p:txBody>
          <a:bodyPr/>
          <a:lstStyle/>
          <a:p>
            <a:pPr>
              <a:defRPr/>
            </a:pPr>
            <a:fld id="{D3C6E5B5-671E-4139-810C-4E3C62007DB6}" type="slidenum">
              <a:rPr lang="en-US" altLang="zh-TW" smtClean="0"/>
              <a:pPr>
                <a:defRPr/>
              </a:pPr>
              <a:t>117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新細明體" pitchFamily="18" charset="-120"/>
                <a:cs typeface="+mj-cs"/>
              </a:rPr>
              <a:t>High Entropy Alloys </a:t>
            </a:r>
            <a:r>
              <a:rPr kumimoji="0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新細明體" pitchFamily="18" charset="-120"/>
                <a:cs typeface="+mj-cs"/>
              </a:rPr>
              <a:t>高熵合金</a:t>
            </a:r>
            <a:endParaRPr kumimoji="0" lang="en-US" altLang="zh-TW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新細明體" pitchFamily="18" charset="-120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552" y="1066800"/>
            <a:ext cx="4608512" cy="5029200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1995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年葉均蔚教授發明，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2004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年第一篇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HEA</a:t>
            </a:r>
            <a:r>
              <a:rPr lang="zh-TW" altLang="en-US" sz="2400" kern="0" dirty="0">
                <a:latin typeface="+mn-lt"/>
                <a:ea typeface="新細明體" pitchFamily="18" charset="-120"/>
              </a:rPr>
              <a:t>期刊論文</a:t>
            </a:r>
            <a:br>
              <a:rPr lang="en-US" altLang="zh-TW" sz="2400" kern="0" dirty="0">
                <a:latin typeface="+mn-lt"/>
                <a:ea typeface="新細明體" pitchFamily="18" charset="-120"/>
              </a:rPr>
            </a:br>
            <a:r>
              <a:rPr lang="en-US" altLang="zh-TW" sz="2400" kern="0" dirty="0">
                <a:latin typeface="+mn-lt"/>
                <a:ea typeface="新細明體" pitchFamily="18" charset="-120"/>
              </a:rPr>
              <a:t>Adv. Eng. Mater. 6 (2004) 299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新細明體" pitchFamily="18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HEA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定義：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5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個元素以上，</a:t>
            </a:r>
            <a:r>
              <a:rPr lang="zh-TW" altLang="en-US" sz="2400" kern="0" dirty="0">
                <a:latin typeface="+mn-lt"/>
                <a:ea typeface="新細明體" pitchFamily="18" charset="-120"/>
              </a:rPr>
              <a:t>每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個不超過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35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at%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。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G = H 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  <a:sym typeface="Symbol" panose="05050102010706020507" pitchFamily="18" charset="2"/>
              </a:rPr>
              <a:t> ST</a:t>
            </a:r>
            <a:b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  <a:sym typeface="Symbol" panose="05050102010706020507" pitchFamily="18" charset="2"/>
              </a:rPr>
            </a:b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  <a:sym typeface="Symbol" panose="05050102010706020507" pitchFamily="18" charset="2"/>
              </a:rPr>
              <a:t>不同於鋼鐵、鋁合金、銅合金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新細明體" pitchFamily="18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zh-TW" altLang="en-US" sz="2400" kern="0" dirty="0">
                <a:latin typeface="+mn-lt"/>
                <a:ea typeface="新細明體" pitchFamily="18" charset="-120"/>
              </a:rPr>
              <a:t>結構：</a:t>
            </a:r>
            <a:r>
              <a:rPr lang="en-US" altLang="zh-TW" sz="2400" kern="0" dirty="0">
                <a:latin typeface="+mn-lt"/>
                <a:ea typeface="新細明體" pitchFamily="18" charset="-120"/>
              </a:rPr>
              <a:t>FCC</a:t>
            </a:r>
            <a:r>
              <a:rPr lang="zh-TW" altLang="en-US" sz="2400" kern="0" dirty="0">
                <a:latin typeface="+mn-lt"/>
                <a:ea typeface="新細明體" pitchFamily="18" charset="-120"/>
              </a:rPr>
              <a:t> 或 </a:t>
            </a:r>
            <a:r>
              <a:rPr lang="en-US" altLang="zh-TW" sz="2400" kern="0" dirty="0">
                <a:latin typeface="+mn-lt"/>
                <a:ea typeface="新細明體" pitchFamily="18" charset="-120"/>
              </a:rPr>
              <a:t>BCC</a:t>
            </a:r>
            <a:r>
              <a:rPr lang="zh-TW" altLang="en-US" sz="2400" kern="0" dirty="0">
                <a:latin typeface="+mn-lt"/>
                <a:ea typeface="新細明體" pitchFamily="18" charset="-120"/>
              </a:rPr>
              <a:t> </a:t>
            </a:r>
            <a:r>
              <a:rPr lang="en-US" altLang="zh-TW" sz="2400" kern="0" dirty="0">
                <a:latin typeface="+mn-lt"/>
                <a:ea typeface="新細明體" pitchFamily="18" charset="-120"/>
              </a:rPr>
              <a:t>+</a:t>
            </a:r>
            <a:r>
              <a:rPr lang="zh-TW" altLang="en-US" sz="2400" kern="0" dirty="0">
                <a:latin typeface="+mn-lt"/>
                <a:ea typeface="新細明體" pitchFamily="18" charset="-120"/>
              </a:rPr>
              <a:t> </a:t>
            </a:r>
            <a:r>
              <a:rPr lang="en-US" altLang="zh-TW" sz="2400" kern="0" dirty="0" err="1">
                <a:latin typeface="+mn-lt"/>
                <a:ea typeface="新細明體" pitchFamily="18" charset="-120"/>
              </a:rPr>
              <a:t>ppt</a:t>
            </a:r>
            <a:endParaRPr lang="en-US" altLang="zh-TW" sz="2400" kern="0" dirty="0">
              <a:latin typeface="+mn-lt"/>
              <a:ea typeface="新細明體" pitchFamily="18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zh-TW" altLang="en-US" sz="2400" kern="0" dirty="0">
                <a:latin typeface="+mn-lt"/>
                <a:ea typeface="新細明體" pitchFamily="18" charset="-120"/>
              </a:rPr>
              <a:t>性質：強、硬、韌、耐溫等</a:t>
            </a:r>
            <a:endParaRPr lang="en-US" altLang="zh-TW" sz="2400" kern="0" dirty="0">
              <a:latin typeface="+mn-lt"/>
              <a:ea typeface="新細明體" pitchFamily="18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應用：渦輪引擎、耐溫建築、模具、超低溫、</a:t>
            </a:r>
            <a:r>
              <a:rPr lang="zh-TW" altLang="en-US" sz="2400" kern="0" dirty="0">
                <a:latin typeface="+mn-lt"/>
                <a:ea typeface="新細明體" pitchFamily="18" charset="-120"/>
              </a:rPr>
              <a:t>耐磨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新細明體" pitchFamily="18" charset="-120"/>
                <a:cs typeface="+mn-cs"/>
              </a:rPr>
              <a:t>塗層等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新細明體" pitchFamily="18" charset="-12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TW" sz="2400" dirty="0"/>
              <a:t>XZ Lim, Nature 533 (2016) 306.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altLang="zh-TW" sz="2400" dirty="0"/>
              <a:t>ICHEM 2016, November 6</a:t>
            </a:r>
            <a:r>
              <a:rPr lang="en-US" altLang="zh-TW" sz="2400" baseline="30000" dirty="0"/>
              <a:t>th</a:t>
            </a:r>
            <a:r>
              <a:rPr lang="en-US" altLang="zh-TW" sz="2400" dirty="0"/>
              <a:t> – 10</a:t>
            </a:r>
            <a:r>
              <a:rPr lang="en-US" altLang="zh-TW" sz="2400" baseline="30000" dirty="0"/>
              <a:t>th</a:t>
            </a:r>
            <a:r>
              <a:rPr lang="en-US" altLang="zh-TW" sz="2400" dirty="0"/>
              <a:t> 2016, NTHU, Taiwan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638044"/>
            <a:ext cx="3774607" cy="399135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87624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pic>
        <p:nvPicPr>
          <p:cNvPr id="7" name="圖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630591" cy="1289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591688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762000" cy="457200"/>
          </a:xfrm>
        </p:spPr>
        <p:txBody>
          <a:bodyPr/>
          <a:lstStyle/>
          <a:p>
            <a:pPr>
              <a:defRPr/>
            </a:pPr>
            <a:fld id="{D3C6E5B5-671E-4139-810C-4E3C62007DB6}" type="slidenum">
              <a:rPr lang="en-US" altLang="zh-TW" smtClean="0"/>
              <a:pPr>
                <a:defRPr/>
              </a:pPr>
              <a:t>118</a:t>
            </a:fld>
            <a:endParaRPr lang="en-US" altLang="zh-TW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4400" b="1" kern="0" dirty="0">
                <a:ea typeface="新細明體" pitchFamily="18" charset="-120"/>
              </a:rPr>
              <a:t>Summary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838200"/>
            <a:ext cx="8382000" cy="58311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2400" kern="0" dirty="0">
                <a:solidFill>
                  <a:srgbClr val="FF0000"/>
                </a:solidFill>
                <a:ea typeface="新細明體" pitchFamily="18" charset="-120"/>
              </a:rPr>
              <a:t>Engineering alloys</a:t>
            </a:r>
            <a:r>
              <a:rPr lang="en-US" altLang="zh-TW" sz="2400" kern="0" dirty="0">
                <a:ea typeface="新細明體" pitchFamily="18" charset="-120"/>
              </a:rPr>
              <a:t>: Ferrous (steel and cast iron) and Nonferrous</a:t>
            </a:r>
          </a:p>
          <a:p>
            <a:r>
              <a:rPr lang="en-US" altLang="zh-TW" sz="2400" kern="0" dirty="0">
                <a:solidFill>
                  <a:srgbClr val="6600FF"/>
                </a:solidFill>
                <a:ea typeface="新細明體" pitchFamily="18" charset="-120"/>
              </a:rPr>
              <a:t>Cast irons</a:t>
            </a:r>
            <a:r>
              <a:rPr lang="en-US" altLang="zh-TW" sz="2400" kern="0" dirty="0">
                <a:ea typeface="新細明體" pitchFamily="18" charset="-120"/>
              </a:rPr>
              <a:t>: low cost, good </a:t>
            </a:r>
            <a:r>
              <a:rPr lang="en-US" altLang="zh-TW" sz="2400" kern="0" dirty="0" err="1">
                <a:ea typeface="新細明體" pitchFamily="18" charset="-120"/>
              </a:rPr>
              <a:t>castability</a:t>
            </a:r>
            <a:r>
              <a:rPr lang="en-US" altLang="zh-TW" sz="2400" kern="0" dirty="0">
                <a:ea typeface="新細明體" pitchFamily="18" charset="-120"/>
              </a:rPr>
              <a:t>. Five irons: white, gray, malleable, ductile, and high-alloy cast irons. </a:t>
            </a:r>
          </a:p>
          <a:p>
            <a:r>
              <a:rPr lang="en-US" altLang="zh-TW" sz="2400" kern="0" dirty="0">
                <a:solidFill>
                  <a:srgbClr val="008000"/>
                </a:solidFill>
                <a:ea typeface="新細明體" pitchFamily="18" charset="-120"/>
              </a:rPr>
              <a:t>Steels</a:t>
            </a:r>
            <a:r>
              <a:rPr lang="en-US" altLang="zh-TW" sz="2400" kern="0" dirty="0">
                <a:ea typeface="新細明體" pitchFamily="18" charset="-120"/>
              </a:rPr>
              <a:t> (Fe + C + Si + </a:t>
            </a:r>
            <a:r>
              <a:rPr lang="en-US" altLang="zh-TW" sz="2400" kern="0" dirty="0" err="1">
                <a:ea typeface="新細明體" pitchFamily="18" charset="-120"/>
              </a:rPr>
              <a:t>Mn</a:t>
            </a:r>
            <a:r>
              <a:rPr lang="en-US" altLang="zh-TW" sz="2400" kern="0" dirty="0">
                <a:ea typeface="新細明體" pitchFamily="18" charset="-120"/>
              </a:rPr>
              <a:t> + P + S + Ni + Cr + Mo + W + V…): </a:t>
            </a:r>
          </a:p>
          <a:p>
            <a:pPr marL="711200" lvl="1" indent="-361950">
              <a:buFont typeface="Wingdings" pitchFamily="2" charset="2"/>
              <a:buChar char="Ø"/>
            </a:pPr>
            <a:r>
              <a:rPr lang="en-US" altLang="zh-TW" sz="2400" kern="0" dirty="0">
                <a:solidFill>
                  <a:srgbClr val="008000"/>
                </a:solidFill>
                <a:ea typeface="新細明體" pitchFamily="18" charset="-120"/>
              </a:rPr>
              <a:t>Carbon steels</a:t>
            </a:r>
            <a:r>
              <a:rPr lang="en-US" altLang="zh-TW" sz="2400" kern="0" dirty="0">
                <a:ea typeface="新細明體" pitchFamily="18" charset="-120"/>
              </a:rPr>
              <a:t>: low, medium, high carbon steels. Quenching and tempering. IT and CCT curves. Microstructures: ferrite, cementite, pearlite,  </a:t>
            </a:r>
            <a:r>
              <a:rPr lang="en-US" altLang="zh-TW" sz="2400" kern="0" dirty="0" err="1">
                <a:ea typeface="新細明體" pitchFamily="18" charset="-120"/>
              </a:rPr>
              <a:t>bainite</a:t>
            </a:r>
            <a:r>
              <a:rPr lang="en-US" altLang="zh-TW" sz="2400" kern="0" dirty="0">
                <a:ea typeface="新細明體" pitchFamily="18" charset="-120"/>
              </a:rPr>
              <a:t>, </a:t>
            </a:r>
            <a:r>
              <a:rPr lang="en-US" altLang="zh-TW" sz="2400" kern="0" dirty="0" err="1">
                <a:ea typeface="新細明體" pitchFamily="18" charset="-120"/>
              </a:rPr>
              <a:t>martensite</a:t>
            </a:r>
            <a:r>
              <a:rPr lang="en-US" altLang="zh-TW" sz="2400" kern="0" dirty="0">
                <a:ea typeface="新細明體" pitchFamily="18" charset="-120"/>
              </a:rPr>
              <a:t>, tempered </a:t>
            </a:r>
            <a:r>
              <a:rPr lang="en-US" altLang="zh-TW" sz="2400" kern="0" dirty="0" err="1">
                <a:ea typeface="新細明體" pitchFamily="18" charset="-120"/>
              </a:rPr>
              <a:t>martensite</a:t>
            </a:r>
            <a:endParaRPr lang="en-US" altLang="zh-TW" sz="2400" kern="0" dirty="0">
              <a:ea typeface="新細明體" pitchFamily="18" charset="-120"/>
            </a:endParaRPr>
          </a:p>
          <a:p>
            <a:pPr marL="711200" lvl="1" indent="-361950">
              <a:buFont typeface="Wingdings" pitchFamily="2" charset="2"/>
              <a:buChar char="Ø"/>
            </a:pPr>
            <a:r>
              <a:rPr lang="en-US" altLang="zh-TW" sz="2400" kern="0" dirty="0">
                <a:solidFill>
                  <a:srgbClr val="008000"/>
                </a:solidFill>
                <a:ea typeface="新細明體" pitchFamily="18" charset="-120"/>
              </a:rPr>
              <a:t>Low-alloy steels</a:t>
            </a:r>
            <a:r>
              <a:rPr lang="en-US" altLang="zh-TW" sz="2400" kern="0" dirty="0">
                <a:ea typeface="新細明體" pitchFamily="18" charset="-120"/>
              </a:rPr>
              <a:t>: good combinations of high strength  and toughness. Applications: shafts, axles, gears, springs…</a:t>
            </a:r>
          </a:p>
          <a:p>
            <a:pPr marL="711200" lvl="1" indent="-361950">
              <a:buFont typeface="Wingdings" pitchFamily="2" charset="2"/>
              <a:buChar char="Ø"/>
            </a:pPr>
            <a:r>
              <a:rPr lang="en-US" altLang="zh-TW" sz="2400" kern="0" dirty="0">
                <a:solidFill>
                  <a:srgbClr val="008000"/>
                </a:solidFill>
                <a:ea typeface="新細明體" pitchFamily="18" charset="-120"/>
              </a:rPr>
              <a:t>High-alloy steels: </a:t>
            </a:r>
            <a:r>
              <a:rPr lang="en-US" altLang="zh-TW" sz="2400" kern="0" dirty="0">
                <a:ea typeface="新細明體" pitchFamily="18" charset="-120"/>
              </a:rPr>
              <a:t>Stainless steels (&gt; 12% Cr): corrosion resistance. Three types: </a:t>
            </a:r>
            <a:r>
              <a:rPr lang="en-US" altLang="zh-TW" sz="2400" kern="0" dirty="0" err="1">
                <a:ea typeface="新細明體" pitchFamily="18" charset="-120"/>
              </a:rPr>
              <a:t>ferritic</a:t>
            </a:r>
            <a:r>
              <a:rPr lang="en-US" altLang="zh-TW" sz="2400" kern="0" dirty="0">
                <a:ea typeface="新細明體" pitchFamily="18" charset="-120"/>
              </a:rPr>
              <a:t>, martensitic, austenitic.</a:t>
            </a:r>
          </a:p>
          <a:p>
            <a:r>
              <a:rPr lang="en-US" altLang="zh-TW" sz="2400" kern="0" dirty="0">
                <a:solidFill>
                  <a:srgbClr val="0000FF"/>
                </a:solidFill>
                <a:ea typeface="新細明體" pitchFamily="18" charset="-120"/>
              </a:rPr>
              <a:t>Aluminum alloys</a:t>
            </a:r>
            <a:r>
              <a:rPr lang="en-US" altLang="zh-TW" sz="2400" kern="0" dirty="0">
                <a:ea typeface="新細明體" pitchFamily="18" charset="-120"/>
              </a:rPr>
              <a:t>: Lightness, conductivity,  workability.</a:t>
            </a:r>
          </a:p>
          <a:p>
            <a:r>
              <a:rPr lang="en-US" altLang="zh-TW" sz="2400" kern="0" dirty="0">
                <a:solidFill>
                  <a:srgbClr val="FF6600"/>
                </a:solidFill>
                <a:ea typeface="新細明體" pitchFamily="18" charset="-120"/>
              </a:rPr>
              <a:t>Copper alloys</a:t>
            </a:r>
            <a:r>
              <a:rPr lang="en-US" altLang="zh-TW" sz="2400" kern="0" dirty="0">
                <a:ea typeface="新細明體" pitchFamily="18" charset="-120"/>
              </a:rPr>
              <a:t>: conductivity, strength, corrosion resistance.</a:t>
            </a:r>
          </a:p>
          <a:p>
            <a:r>
              <a:rPr lang="en-US" altLang="zh-TW" sz="2400" kern="0" dirty="0">
                <a:ea typeface="新細明體" pitchFamily="18" charset="-120"/>
              </a:rPr>
              <a:t>Others: Magnesium, Titanium, Nickel alloys.</a:t>
            </a:r>
          </a:p>
        </p:txBody>
      </p:sp>
    </p:spTree>
    <p:extLst>
      <p:ext uri="{BB962C8B-B14F-4D97-AF65-F5344CB8AC3E}">
        <p14:creationId xmlns:p14="http://schemas.microsoft.com/office/powerpoint/2010/main" val="354649554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C6E5B5-671E-4139-810C-4E3C62007DB6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1115616" y="6211669"/>
            <a:ext cx="66064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http://www.georgesbasement.com/Microstructures/CastIronsHighAlloySteelsSuperalloys/Lesson-1/Introduction.htm</a:t>
            </a:r>
            <a:endParaRPr lang="zh-TW" altLang="en-US" dirty="0"/>
          </a:p>
        </p:txBody>
      </p:sp>
      <p:pic>
        <p:nvPicPr>
          <p:cNvPr id="1026" name="Picture 2" descr="http://www.georgesbasement.com/Microstructures/CastIronsHighAlloySteelsSuperalloys/Lesson-1/FeCMetaEqPhase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21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1746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5A914-2828-443F-B41D-7D50041712D5}" type="slidenum">
              <a:rPr lang="zh-TW" altLang="en-US" smtClean="0">
                <a:ea typeface="新細明體" pitchFamily="18" charset="-120"/>
              </a:rPr>
              <a:pPr eaLnBrk="1" hangingPunct="1"/>
              <a:t>13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923925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Iron Carbide Phase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8" name="Rectangle 3"/>
              <p:cNvSpPr txBox="1">
                <a:spLocks noChangeArrowheads="1"/>
              </p:cNvSpPr>
              <p:nvPr/>
            </p:nvSpPr>
            <p:spPr bwMode="auto">
              <a:xfrm>
                <a:off x="685800" y="1125538"/>
                <a:ext cx="7772400" cy="5399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charset="0"/>
                  <a:buChar char="•"/>
                </a:pPr>
                <a:r>
                  <a:rPr lang="en-US" altLang="zh-TW" sz="3200" b="1" dirty="0">
                    <a:solidFill>
                      <a:srgbClr val="FF0000"/>
                    </a:solidFill>
                    <a:ea typeface="新細明體" pitchFamily="18" charset="-120"/>
                  </a:rPr>
                  <a:t>Plain carbon steel</a:t>
                </a:r>
                <a:r>
                  <a:rPr lang="zh-TW" altLang="en-US" sz="2800" b="1" dirty="0">
                    <a:solidFill>
                      <a:srgbClr val="FF0000"/>
                    </a:solidFill>
                    <a:ea typeface="新細明體" pitchFamily="18" charset="-120"/>
                  </a:rPr>
                  <a:t>粗碳鋼</a:t>
                </a:r>
                <a:r>
                  <a:rPr lang="en-US" altLang="zh-TW" sz="3200" b="1" dirty="0">
                    <a:ea typeface="新細明體" pitchFamily="18" charset="-120"/>
                  </a:rPr>
                  <a:t>: </a:t>
                </a:r>
                <a:r>
                  <a:rPr lang="en-US" altLang="zh-TW" sz="3200" dirty="0">
                    <a:ea typeface="新細明體" pitchFamily="18" charset="-120"/>
                  </a:rPr>
                  <a:t>0.03% to 1.2% C, 0.25 to 1% </a:t>
                </a:r>
                <a:r>
                  <a:rPr lang="en-US" altLang="zh-TW" sz="3200" dirty="0" err="1">
                    <a:ea typeface="新細明體" pitchFamily="18" charset="-120"/>
                  </a:rPr>
                  <a:t>Mn</a:t>
                </a:r>
                <a:r>
                  <a:rPr lang="en-US" altLang="zh-TW" sz="3200" dirty="0">
                    <a:ea typeface="新細明體" pitchFamily="18" charset="-120"/>
                  </a:rPr>
                  <a:t> and other impurities.</a:t>
                </a:r>
              </a:p>
              <a:p>
                <a:pPr eaLnBrk="1" hangingPunct="1">
                  <a:spcBef>
                    <a:spcPct val="20000"/>
                  </a:spcBef>
                  <a:buFont typeface="Arial" charset="0"/>
                  <a:buChar char="•"/>
                </a:pPr>
                <a:r>
                  <a:rPr lang="en-US" altLang="zh-TW" sz="3200" b="1" dirty="0">
                    <a:solidFill>
                      <a:schemeClr val="accent2"/>
                    </a:solidFill>
                    <a:ea typeface="新細明體" pitchFamily="18" charset="-120"/>
                    <a:cs typeface="Times New Roman" pitchFamily="18" charset="0"/>
                  </a:rPr>
                  <a:t>α</a:t>
                </a:r>
                <a:r>
                  <a:rPr lang="en-US" altLang="zh-TW" sz="3200" b="1" dirty="0">
                    <a:solidFill>
                      <a:schemeClr val="accent2"/>
                    </a:solidFill>
                    <a:ea typeface="新細明體" pitchFamily="18" charset="-120"/>
                  </a:rPr>
                  <a:t>  Ferrite</a:t>
                </a:r>
                <a:r>
                  <a:rPr lang="zh-TW" altLang="en-US" sz="2800" b="1" dirty="0">
                    <a:solidFill>
                      <a:schemeClr val="accent2"/>
                    </a:solidFill>
                    <a:ea typeface="新細明體" pitchFamily="18" charset="-120"/>
                  </a:rPr>
                  <a:t>肥粒鐵</a:t>
                </a:r>
                <a:r>
                  <a:rPr lang="en-US" altLang="zh-TW" sz="3200" b="1" dirty="0">
                    <a:ea typeface="新細明體" pitchFamily="18" charset="-120"/>
                  </a:rPr>
                  <a:t>, BCC: </a:t>
                </a:r>
                <a:r>
                  <a:rPr lang="en-US" altLang="zh-TW" sz="3200" dirty="0">
                    <a:ea typeface="新細明體" pitchFamily="18" charset="-120"/>
                  </a:rPr>
                  <a:t>Very low solubility of carbon. </a:t>
                </a:r>
                <a:r>
                  <a:rPr lang="en-US" altLang="zh-TW" sz="2800" dirty="0">
                    <a:ea typeface="新細明體" pitchFamily="18" charset="-120"/>
                  </a:rPr>
                  <a:t>Max 0.02% at 723 </a:t>
                </a:r>
                <a:r>
                  <a:rPr lang="en-US" altLang="zh-TW" sz="2800" dirty="0">
                    <a:ea typeface="新細明體" pitchFamily="18" charset="-120"/>
                    <a:sym typeface="Symbol" pitchFamily="18" charset="2"/>
                  </a:rPr>
                  <a:t></a:t>
                </a:r>
                <a:r>
                  <a:rPr lang="en-US" altLang="zh-TW" sz="2800" dirty="0">
                    <a:ea typeface="新細明體" pitchFamily="18" charset="-120"/>
                  </a:rPr>
                  <a:t>C and 0% at 0</a:t>
                </a:r>
                <a:r>
                  <a:rPr lang="en-US" altLang="zh-TW" sz="2800" baseline="30000" dirty="0">
                    <a:ea typeface="新細明體" pitchFamily="18" charset="-120"/>
                    <a:sym typeface="Symbol" pitchFamily="18" charset="2"/>
                  </a:rPr>
                  <a:t> </a:t>
                </a:r>
                <a:r>
                  <a:rPr lang="en-US" altLang="zh-TW" sz="2800" dirty="0">
                    <a:ea typeface="新細明體" pitchFamily="18" charset="-120"/>
                    <a:sym typeface="Symbol" pitchFamily="18" charset="2"/>
                  </a:rPr>
                  <a:t></a:t>
                </a:r>
                <a:r>
                  <a:rPr lang="en-US" altLang="zh-TW" sz="2800" dirty="0">
                    <a:ea typeface="新細明體" pitchFamily="18" charset="-120"/>
                  </a:rPr>
                  <a:t>C.</a:t>
                </a:r>
              </a:p>
              <a:p>
                <a:pPr eaLnBrk="1" hangingPunct="1">
                  <a:spcBef>
                    <a:spcPct val="20000"/>
                  </a:spcBef>
                  <a:buFont typeface="Arial" charset="0"/>
                  <a:buChar char="•"/>
                </a:pPr>
                <a:r>
                  <a:rPr lang="en-US" altLang="zh-TW" sz="3200" b="1" dirty="0">
                    <a:solidFill>
                      <a:schemeClr val="accent2"/>
                    </a:solidFill>
                    <a:ea typeface="新細明體" pitchFamily="18" charset="-120"/>
                    <a:sym typeface="Symbol" pitchFamily="18" charset="2"/>
                  </a:rPr>
                  <a:t> </a:t>
                </a:r>
                <a:r>
                  <a:rPr lang="en-US" altLang="zh-TW" sz="3200" b="1" dirty="0">
                    <a:solidFill>
                      <a:schemeClr val="accent2"/>
                    </a:solidFill>
                    <a:ea typeface="新細明體" pitchFamily="18" charset="-120"/>
                  </a:rPr>
                  <a:t>Austenite</a:t>
                </a:r>
                <a:r>
                  <a:rPr lang="zh-TW" altLang="en-US" sz="2800" b="1" dirty="0">
                    <a:solidFill>
                      <a:schemeClr val="accent2"/>
                    </a:solidFill>
                    <a:ea typeface="新細明體" pitchFamily="18" charset="-120"/>
                  </a:rPr>
                  <a:t>沃斯田鐵</a:t>
                </a:r>
                <a:r>
                  <a:rPr lang="en-US" altLang="zh-TW" sz="3200" b="1" dirty="0">
                    <a:ea typeface="新細明體" pitchFamily="18" charset="-120"/>
                  </a:rPr>
                  <a:t>, FCC: </a:t>
                </a:r>
                <a:r>
                  <a:rPr lang="en-US" altLang="zh-TW" sz="3200" dirty="0">
                    <a:ea typeface="新細明體" pitchFamily="18" charset="-120"/>
                  </a:rPr>
                  <a:t>Interstitial solid solution of carbon in </a:t>
                </a:r>
                <a:r>
                  <a:rPr lang="en-US" altLang="zh-TW" sz="3200" dirty="0">
                    <a:ea typeface="新細明體" pitchFamily="18" charset="-120"/>
                    <a:sym typeface="Symbol" pitchFamily="18" charset="2"/>
                  </a:rPr>
                  <a:t></a:t>
                </a:r>
                <a:r>
                  <a:rPr lang="en-US" altLang="zh-TW" sz="3200" dirty="0">
                    <a:ea typeface="新細明體" pitchFamily="18" charset="-120"/>
                  </a:rPr>
                  <a:t> iron. Solubility of C is 2.08% at 1148 </a:t>
                </a:r>
                <a:r>
                  <a:rPr lang="en-US" altLang="zh-TW" sz="3200" dirty="0">
                    <a:ea typeface="新細明體" pitchFamily="18" charset="-120"/>
                    <a:sym typeface="Symbol" pitchFamily="18" charset="2"/>
                  </a:rPr>
                  <a:t></a:t>
                </a:r>
                <a:r>
                  <a:rPr lang="en-US" altLang="zh-TW" sz="3200" dirty="0">
                    <a:ea typeface="新細明體" pitchFamily="18" charset="-120"/>
                  </a:rPr>
                  <a:t>C and 0.8% at 723 </a:t>
                </a:r>
                <a:r>
                  <a:rPr lang="en-US" altLang="zh-TW" sz="3200" dirty="0">
                    <a:ea typeface="新細明體" pitchFamily="18" charset="-120"/>
                    <a:sym typeface="Symbol" pitchFamily="18" charset="2"/>
                  </a:rPr>
                  <a:t></a:t>
                </a:r>
                <a:r>
                  <a:rPr lang="en-US" altLang="zh-TW" sz="3200" dirty="0">
                    <a:ea typeface="新細明體" pitchFamily="18" charset="-120"/>
                  </a:rPr>
                  <a:t>C.</a:t>
                </a:r>
              </a:p>
              <a:p>
                <a:pPr eaLnBrk="1" hangingPunct="1">
                  <a:spcBef>
                    <a:spcPct val="200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3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新細明體" pitchFamily="18" charset="-120"/>
                          </a:rPr>
                        </m:ctrlPr>
                      </m:accPr>
                      <m:e>
                        <m:r>
                          <a:rPr lang="en-US" altLang="zh-TW" sz="32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新細明體" pitchFamily="18" charset="-120"/>
                          </a:rPr>
                          <m:t>𝐂</m:t>
                        </m:r>
                      </m:e>
                    </m:acc>
                  </m:oMath>
                </a14:m>
                <a:r>
                  <a:rPr lang="en-US" altLang="zh-TW" sz="3200" b="1" dirty="0">
                    <a:solidFill>
                      <a:schemeClr val="accent2"/>
                    </a:solidFill>
                    <a:ea typeface="新細明體" pitchFamily="18" charset="-120"/>
                  </a:rPr>
                  <a:t> Cementite</a:t>
                </a:r>
                <a:r>
                  <a:rPr lang="zh-TW" altLang="en-US" sz="3200" b="1" dirty="0">
                    <a:solidFill>
                      <a:schemeClr val="accent2"/>
                    </a:solidFill>
                    <a:ea typeface="新細明體" pitchFamily="18" charset="-120"/>
                  </a:rPr>
                  <a:t>雪明碳鐵</a:t>
                </a:r>
                <a:r>
                  <a:rPr lang="en-US" altLang="zh-TW" sz="3200" b="1" dirty="0">
                    <a:ea typeface="新細明體" pitchFamily="18" charset="-120"/>
                  </a:rPr>
                  <a:t>, Fe</a:t>
                </a:r>
                <a:r>
                  <a:rPr lang="en-US" altLang="zh-TW" sz="3200" b="1" baseline="-25000" dirty="0">
                    <a:ea typeface="新細明體" pitchFamily="18" charset="-120"/>
                  </a:rPr>
                  <a:t>3</a:t>
                </a:r>
                <a:r>
                  <a:rPr lang="en-US" altLang="zh-TW" sz="3200" b="1" dirty="0">
                    <a:ea typeface="新細明體" pitchFamily="18" charset="-120"/>
                  </a:rPr>
                  <a:t>C,</a:t>
                </a:r>
                <a:r>
                  <a:rPr lang="en-US" altLang="zh-TW" sz="3200" dirty="0">
                    <a:ea typeface="新細明體" pitchFamily="18" charset="-120"/>
                  </a:rPr>
                  <a:t> </a:t>
                </a:r>
                <a:r>
                  <a:rPr lang="en-US" altLang="zh-TW" sz="3200" b="1" dirty="0">
                    <a:ea typeface="新細明體" pitchFamily="18" charset="-120"/>
                  </a:rPr>
                  <a:t>Orth.:</a:t>
                </a:r>
                <a:r>
                  <a:rPr lang="en-US" altLang="zh-TW" sz="3200" dirty="0">
                    <a:ea typeface="新細明體" pitchFamily="18" charset="-120"/>
                  </a:rPr>
                  <a:t> </a:t>
                </a:r>
                <a:r>
                  <a:rPr lang="en-US" altLang="zh-TW" sz="2800" dirty="0">
                    <a:ea typeface="新細明體" pitchFamily="18" charset="-120"/>
                  </a:rPr>
                  <a:t>Intermetallic compound. 6.67% C and 93.3% Fe.</a:t>
                </a:r>
              </a:p>
              <a:p>
                <a:pPr eaLnBrk="1" hangingPunct="1">
                  <a:spcBef>
                    <a:spcPct val="20000"/>
                  </a:spcBef>
                  <a:buFont typeface="Arial" charset="0"/>
                  <a:buChar char="•"/>
                </a:pPr>
                <a:r>
                  <a:rPr lang="en-US" altLang="zh-TW" sz="3200" b="1" dirty="0">
                    <a:solidFill>
                      <a:schemeClr val="accent2"/>
                    </a:solidFill>
                    <a:ea typeface="新細明體" pitchFamily="18" charset="-120"/>
                    <a:sym typeface="Symbol" pitchFamily="18" charset="2"/>
                  </a:rPr>
                  <a:t></a:t>
                </a:r>
                <a:r>
                  <a:rPr lang="en-US" altLang="zh-TW" sz="3200" dirty="0">
                    <a:solidFill>
                      <a:schemeClr val="accent2"/>
                    </a:solidFill>
                    <a:ea typeface="新細明體" pitchFamily="18" charset="-120"/>
                    <a:sym typeface="Symbol" pitchFamily="18" charset="2"/>
                  </a:rPr>
                  <a:t> </a:t>
                </a:r>
                <a:r>
                  <a:rPr lang="en-US" altLang="zh-TW" sz="3200" b="1" dirty="0">
                    <a:solidFill>
                      <a:schemeClr val="accent2"/>
                    </a:solidFill>
                    <a:ea typeface="新細明體" pitchFamily="18" charset="-120"/>
                  </a:rPr>
                  <a:t>Ferrite</a:t>
                </a:r>
                <a:r>
                  <a:rPr lang="en-US" altLang="zh-TW" sz="3200" b="1" dirty="0">
                    <a:ea typeface="新細明體" pitchFamily="18" charset="-120"/>
                  </a:rPr>
                  <a:t>, BCC: </a:t>
                </a:r>
                <a:r>
                  <a:rPr lang="en-US" altLang="zh-TW" sz="3200" dirty="0">
                    <a:ea typeface="新細明體" pitchFamily="18" charset="-120"/>
                  </a:rPr>
                  <a:t>Max 0.09% C at 1495 </a:t>
                </a:r>
                <a:r>
                  <a:rPr lang="en-US" altLang="zh-TW" sz="3200" dirty="0">
                    <a:ea typeface="新細明體" pitchFamily="18" charset="-120"/>
                    <a:sym typeface="Symbol" pitchFamily="18" charset="2"/>
                  </a:rPr>
                  <a:t></a:t>
                </a:r>
                <a:r>
                  <a:rPr lang="en-US" altLang="zh-TW" sz="3200" dirty="0">
                    <a:ea typeface="新細明體" pitchFamily="18" charset="-120"/>
                  </a:rPr>
                  <a:t>C </a:t>
                </a:r>
              </a:p>
              <a:p>
                <a:pPr eaLnBrk="1" hangingPunct="1">
                  <a:spcBef>
                    <a:spcPct val="20000"/>
                  </a:spcBef>
                  <a:buFont typeface="Arial" charset="0"/>
                  <a:buChar char="•"/>
                </a:pPr>
                <a:endParaRPr lang="en-US" altLang="zh-TW" sz="3200" dirty="0">
                  <a:ea typeface="新細明體" pitchFamily="18" charset="-120"/>
                </a:endParaRPr>
              </a:p>
            </p:txBody>
          </p:sp>
        </mc:Choice>
        <mc:Fallback xmlns="">
          <p:sp>
            <p:nvSpPr>
              <p:cNvPr id="16388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1125538"/>
                <a:ext cx="7772400" cy="5399087"/>
              </a:xfrm>
              <a:prstGeom prst="rect">
                <a:avLst/>
              </a:prstGeom>
              <a:blipFill>
                <a:blip r:embed="rId2"/>
                <a:stretch>
                  <a:fillRect l="-1804" t="-1582" r="-3765" b="-19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E00E9F-65AC-4A36-8848-31A610966E78}" type="slidenum">
              <a:rPr lang="zh-TW" altLang="en-US" smtClean="0">
                <a:ea typeface="新細明體" pitchFamily="18" charset="-120"/>
              </a:rPr>
              <a:pPr eaLnBrk="1" hangingPunct="1"/>
              <a:t>14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Invariant reactions  </a:t>
            </a:r>
            <a:r>
              <a:rPr lang="zh-TW" altLang="en-US" sz="36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不變反應</a:t>
            </a:r>
            <a:endParaRPr lang="en-US" altLang="zh-TW" sz="3600" b="1" dirty="0">
              <a:solidFill>
                <a:schemeClr val="bg1"/>
              </a:solidFill>
              <a:latin typeface="+mj-lt"/>
              <a:ea typeface="新細明體" charset="-120"/>
              <a:cs typeface="+mj-cs"/>
            </a:endParaRPr>
          </a:p>
        </p:txBody>
      </p:sp>
      <p:sp>
        <p:nvSpPr>
          <p:cNvPr id="17412" name="Rectangle 3"/>
          <p:cNvSpPr txBox="1">
            <a:spLocks noChangeArrowheads="1"/>
          </p:cNvSpPr>
          <p:nvPr/>
        </p:nvSpPr>
        <p:spPr bwMode="auto">
          <a:xfrm>
            <a:off x="381000" y="1066800"/>
            <a:ext cx="8610600" cy="553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ea typeface="新細明體" pitchFamily="18" charset="-120"/>
              </a:rPr>
              <a:t> </a:t>
            </a:r>
            <a:r>
              <a:rPr lang="en-US" altLang="zh-TW" sz="3200" b="1" i="1" dirty="0" err="1">
                <a:solidFill>
                  <a:schemeClr val="accent2"/>
                </a:solidFill>
                <a:ea typeface="新細明體" pitchFamily="18" charset="-120"/>
              </a:rPr>
              <a:t>Peritectic</a:t>
            </a:r>
            <a:r>
              <a:rPr lang="en-US" altLang="zh-TW" sz="3200" b="1" i="1" dirty="0">
                <a:solidFill>
                  <a:schemeClr val="accent2"/>
                </a:solidFill>
                <a:ea typeface="新細明體" pitchFamily="18" charset="-120"/>
              </a:rPr>
              <a:t> reaction</a:t>
            </a:r>
            <a:r>
              <a:rPr lang="zh-TW" altLang="en-US" sz="2800" b="1" i="1" dirty="0">
                <a:solidFill>
                  <a:schemeClr val="accent2"/>
                </a:solidFill>
                <a:ea typeface="新細明體" pitchFamily="18" charset="-120"/>
              </a:rPr>
              <a:t>包晶反應  </a:t>
            </a:r>
            <a:r>
              <a:rPr lang="en-US" altLang="zh-TW" sz="3200" b="1" i="1" dirty="0">
                <a:ea typeface="新細明體" pitchFamily="18" charset="-120"/>
              </a:rPr>
              <a:t>: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3200" dirty="0">
                <a:ea typeface="新細明體" pitchFamily="18" charset="-120"/>
              </a:rPr>
              <a:t>     </a:t>
            </a:r>
            <a:r>
              <a:rPr lang="en-US" altLang="zh-TW" sz="2800" dirty="0">
                <a:ea typeface="新細明體" pitchFamily="18" charset="-120"/>
              </a:rPr>
              <a:t>Liquid (0.53%C) + </a:t>
            </a:r>
            <a:r>
              <a:rPr lang="en-US" altLang="zh-TW" sz="2800" dirty="0">
                <a:ea typeface="新細明體" pitchFamily="18" charset="-120"/>
                <a:cs typeface="Times New Roman" pitchFamily="18" charset="0"/>
              </a:rPr>
              <a:t>δ</a:t>
            </a:r>
            <a:r>
              <a:rPr lang="en-US" altLang="zh-TW" sz="2800" dirty="0">
                <a:ea typeface="新細明體" pitchFamily="18" charset="-120"/>
              </a:rPr>
              <a:t> (0.09%C)                 γ (0.17%C)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3200" b="1" i="1" dirty="0">
                <a:solidFill>
                  <a:schemeClr val="accent2"/>
                </a:solidFill>
                <a:ea typeface="新細明體" pitchFamily="18" charset="-120"/>
              </a:rPr>
              <a:t>Eutectic reaction</a:t>
            </a:r>
            <a:r>
              <a:rPr lang="zh-TW" altLang="en-US" sz="2800" b="1" i="1" dirty="0">
                <a:solidFill>
                  <a:schemeClr val="accent2"/>
                </a:solidFill>
                <a:ea typeface="新細明體" pitchFamily="18" charset="-120"/>
              </a:rPr>
              <a:t>共晶反應  </a:t>
            </a:r>
            <a:r>
              <a:rPr lang="en-US" altLang="zh-TW" sz="3200" b="1" i="1" dirty="0">
                <a:ea typeface="新細明體" pitchFamily="18" charset="-120"/>
              </a:rPr>
              <a:t>: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3200" dirty="0">
                <a:ea typeface="新細明體" pitchFamily="18" charset="-120"/>
              </a:rPr>
              <a:t>     </a:t>
            </a:r>
            <a:r>
              <a:rPr lang="en-US" altLang="zh-TW" sz="2400" dirty="0">
                <a:ea typeface="新細明體" pitchFamily="18" charset="-120"/>
              </a:rPr>
              <a:t>Liquid (4.3% C)                  γ austenite (2.08%C) + </a:t>
            </a:r>
            <a:br>
              <a:rPr lang="en-US" altLang="zh-TW" sz="2400" dirty="0">
                <a:ea typeface="新細明體" pitchFamily="18" charset="-120"/>
              </a:rPr>
            </a:br>
            <a:r>
              <a:rPr lang="en-US" altLang="zh-TW" sz="2400" dirty="0">
                <a:ea typeface="新細明體" pitchFamily="18" charset="-120"/>
              </a:rPr>
              <a:t>				  Fe</a:t>
            </a:r>
            <a:r>
              <a:rPr lang="en-US" altLang="zh-TW" sz="2400" baseline="-25000" dirty="0">
                <a:ea typeface="新細明體" pitchFamily="18" charset="-120"/>
              </a:rPr>
              <a:t>3</a:t>
            </a:r>
            <a:r>
              <a:rPr lang="en-US" altLang="zh-TW" sz="2400" dirty="0">
                <a:ea typeface="新細明體" pitchFamily="18" charset="-120"/>
              </a:rPr>
              <a:t>C (  6.67%C)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2000" dirty="0">
                <a:ea typeface="新細明體" pitchFamily="18" charset="-120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ea typeface="新細明體" pitchFamily="18" charset="-120"/>
                <a:sym typeface="Symbol" pitchFamily="18" charset="2"/>
              </a:rPr>
              <a:t></a:t>
            </a:r>
            <a:r>
              <a:rPr lang="en-US" altLang="zh-TW" sz="2400" dirty="0">
                <a:ea typeface="新細明體" pitchFamily="18" charset="-120"/>
                <a:sym typeface="Symbol" pitchFamily="18" charset="2"/>
              </a:rPr>
              <a:t>   </a:t>
            </a:r>
            <a:r>
              <a:rPr lang="en-US" altLang="zh-TW" sz="3200" b="1" i="1" dirty="0">
                <a:solidFill>
                  <a:schemeClr val="accent2"/>
                </a:solidFill>
                <a:ea typeface="新細明體" pitchFamily="18" charset="-120"/>
              </a:rPr>
              <a:t>Eutectoid reaction</a:t>
            </a:r>
            <a:r>
              <a:rPr lang="zh-TW" altLang="en-US" sz="2800" b="1" i="1" dirty="0">
                <a:solidFill>
                  <a:schemeClr val="accent2"/>
                </a:solidFill>
                <a:ea typeface="新細明體" pitchFamily="18" charset="-120"/>
              </a:rPr>
              <a:t>共析反應  </a:t>
            </a:r>
            <a:r>
              <a:rPr lang="en-US" altLang="zh-TW" sz="3200" b="1" i="1" dirty="0">
                <a:ea typeface="新細明體" pitchFamily="18" charset="-120"/>
              </a:rPr>
              <a:t>: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TW" sz="2400" dirty="0">
                <a:ea typeface="新細明體" pitchFamily="18" charset="-120"/>
              </a:rPr>
              <a:t>γ Austenite (0.8%C)               α  Ferrite (0.02%C) + Fe</a:t>
            </a:r>
            <a:r>
              <a:rPr lang="en-US" altLang="zh-TW" sz="2400" baseline="-25000" dirty="0">
                <a:ea typeface="新細明體" pitchFamily="18" charset="-120"/>
              </a:rPr>
              <a:t>3</a:t>
            </a:r>
            <a:r>
              <a:rPr lang="en-US" altLang="zh-TW" sz="2400" dirty="0">
                <a:ea typeface="新細明體" pitchFamily="18" charset="-120"/>
              </a:rPr>
              <a:t>C (6.67%C) </a:t>
            </a:r>
          </a:p>
          <a:p>
            <a:pPr eaLnBrk="1" hangingPunct="1">
              <a:spcBef>
                <a:spcPct val="20000"/>
              </a:spcBef>
            </a:pPr>
            <a:endParaRPr lang="en-US" altLang="zh-TW" sz="2000" dirty="0">
              <a:ea typeface="新細明體" pitchFamily="18" charset="-120"/>
            </a:endParaRPr>
          </a:p>
        </p:txBody>
      </p:sp>
      <p:sp>
        <p:nvSpPr>
          <p:cNvPr id="17413" name="Line 4"/>
          <p:cNvSpPr>
            <a:spLocks noChangeShapeType="1"/>
          </p:cNvSpPr>
          <p:nvPr/>
        </p:nvSpPr>
        <p:spPr bwMode="auto">
          <a:xfrm>
            <a:off x="5580112" y="1989138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5410200" y="1295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>
              <a:ea typeface="新細明體" pitchFamily="18" charset="-120"/>
            </a:endParaRP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5634484" y="1412875"/>
            <a:ext cx="1205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dirty="0">
                <a:ea typeface="新細明體" pitchFamily="18" charset="-120"/>
              </a:rPr>
              <a:t>1495 </a:t>
            </a:r>
            <a:r>
              <a:rPr lang="en-US" altLang="zh-TW" sz="2400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400" dirty="0">
                <a:ea typeface="新細明體" pitchFamily="18" charset="-120"/>
              </a:rPr>
              <a:t>C</a:t>
            </a:r>
          </a:p>
        </p:txBody>
      </p:sp>
      <p:sp>
        <p:nvSpPr>
          <p:cNvPr id="17416" name="Line 7"/>
          <p:cNvSpPr>
            <a:spLocks noChangeShapeType="1"/>
          </p:cNvSpPr>
          <p:nvPr/>
        </p:nvSpPr>
        <p:spPr bwMode="auto">
          <a:xfrm>
            <a:off x="3200400" y="32131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3205163" y="2852738"/>
            <a:ext cx="10263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dirty="0">
                <a:ea typeface="新細明體" pitchFamily="18" charset="-120"/>
              </a:rPr>
              <a:t>1148 </a:t>
            </a:r>
            <a:r>
              <a:rPr lang="en-US" altLang="zh-TW" sz="2000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000" dirty="0">
                <a:ea typeface="新細明體" pitchFamily="18" charset="-120"/>
              </a:rPr>
              <a:t>C</a:t>
            </a:r>
          </a:p>
        </p:txBody>
      </p:sp>
      <p:sp>
        <p:nvSpPr>
          <p:cNvPr id="17418" name="Line 11"/>
          <p:cNvSpPr>
            <a:spLocks noChangeShapeType="1"/>
          </p:cNvSpPr>
          <p:nvPr/>
        </p:nvSpPr>
        <p:spPr bwMode="auto">
          <a:xfrm>
            <a:off x="3124200" y="46482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3200400" y="388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>
              <a:ea typeface="新細明體" pitchFamily="18" charset="-120"/>
            </a:endParaRPr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3106738" y="4324350"/>
            <a:ext cx="931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dirty="0">
                <a:ea typeface="新細明體" pitchFamily="18" charset="-120"/>
              </a:rPr>
              <a:t>723 </a:t>
            </a:r>
            <a:r>
              <a:rPr lang="en-US" altLang="zh-TW" sz="2000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000" dirty="0">
                <a:ea typeface="新細明體" pitchFamily="18" charset="-120"/>
              </a:rPr>
              <a:t>C</a:t>
            </a:r>
          </a:p>
        </p:txBody>
      </p:sp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3059113" y="4873625"/>
            <a:ext cx="24225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2800" b="1">
                <a:ea typeface="新細明體" pitchFamily="18" charset="-120"/>
              </a:rPr>
              <a:t>0.8% C</a:t>
            </a:r>
          </a:p>
          <a:p>
            <a:pPr algn="ctr" eaLnBrk="1" hangingPunct="1"/>
            <a:r>
              <a:rPr lang="en-US" altLang="zh-TW" sz="2800" b="1">
                <a:ea typeface="新細明體" pitchFamily="18" charset="-120"/>
              </a:rPr>
              <a:t>Eutectoid Steel</a:t>
            </a:r>
          </a:p>
        </p:txBody>
      </p:sp>
      <p:sp>
        <p:nvSpPr>
          <p:cNvPr id="17422" name="Text Box 15"/>
          <p:cNvSpPr txBox="1">
            <a:spLocks noChangeArrowheads="1"/>
          </p:cNvSpPr>
          <p:nvPr/>
        </p:nvSpPr>
        <p:spPr bwMode="auto">
          <a:xfrm>
            <a:off x="241300" y="4873625"/>
            <a:ext cx="2386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2800" b="1">
                <a:ea typeface="新細明體" pitchFamily="18" charset="-120"/>
              </a:rPr>
              <a:t>Hypoeutectoid</a:t>
            </a:r>
          </a:p>
          <a:p>
            <a:pPr algn="ctr" eaLnBrk="1" hangingPunct="1"/>
            <a:r>
              <a:rPr lang="en-US" altLang="zh-TW" sz="2800" b="1">
                <a:ea typeface="新細明體" pitchFamily="18" charset="-120"/>
              </a:rPr>
              <a:t>Steel</a:t>
            </a:r>
          </a:p>
        </p:txBody>
      </p:sp>
      <p:sp>
        <p:nvSpPr>
          <p:cNvPr id="17423" name="Text Box 16"/>
          <p:cNvSpPr txBox="1">
            <a:spLocks noChangeArrowheads="1"/>
          </p:cNvSpPr>
          <p:nvPr/>
        </p:nvSpPr>
        <p:spPr bwMode="auto">
          <a:xfrm>
            <a:off x="6178550" y="4797425"/>
            <a:ext cx="24971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2800" b="1">
                <a:ea typeface="新細明體" pitchFamily="18" charset="-120"/>
              </a:rPr>
              <a:t>Hypereutectoid</a:t>
            </a:r>
          </a:p>
          <a:p>
            <a:pPr algn="ctr" eaLnBrk="1" hangingPunct="1"/>
            <a:r>
              <a:rPr lang="en-US" altLang="zh-TW" sz="2800" b="1">
                <a:ea typeface="新細明體" pitchFamily="18" charset="-120"/>
              </a:rPr>
              <a:t>Steel</a:t>
            </a:r>
          </a:p>
        </p:txBody>
      </p:sp>
      <p:sp>
        <p:nvSpPr>
          <p:cNvPr id="17424" name="Line 17"/>
          <p:cNvSpPr>
            <a:spLocks noChangeShapeType="1"/>
          </p:cNvSpPr>
          <p:nvPr/>
        </p:nvSpPr>
        <p:spPr bwMode="auto">
          <a:xfrm>
            <a:off x="5580063" y="5360988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5" name="Line 18"/>
          <p:cNvSpPr>
            <a:spLocks noChangeShapeType="1"/>
          </p:cNvSpPr>
          <p:nvPr/>
        </p:nvSpPr>
        <p:spPr bwMode="auto">
          <a:xfrm flipH="1">
            <a:off x="2484438" y="543401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6" name="Text Box 19"/>
          <p:cNvSpPr txBox="1">
            <a:spLocks noChangeArrowheads="1"/>
          </p:cNvSpPr>
          <p:nvPr/>
        </p:nvSpPr>
        <p:spPr bwMode="auto">
          <a:xfrm>
            <a:off x="323850" y="5865813"/>
            <a:ext cx="226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dirty="0">
                <a:ea typeface="新細明體" pitchFamily="18" charset="-120"/>
              </a:rPr>
              <a:t>Less than 0.8% C</a:t>
            </a:r>
          </a:p>
        </p:txBody>
      </p:sp>
      <p:sp>
        <p:nvSpPr>
          <p:cNvPr id="17427" name="Text Box 20"/>
          <p:cNvSpPr txBox="1">
            <a:spLocks noChangeArrowheads="1"/>
          </p:cNvSpPr>
          <p:nvPr/>
        </p:nvSpPr>
        <p:spPr bwMode="auto">
          <a:xfrm>
            <a:off x="6227763" y="5792788"/>
            <a:ext cx="2419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>
                <a:ea typeface="新細明體" pitchFamily="18" charset="-120"/>
              </a:rPr>
              <a:t>More than 0.8% 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074A58-F961-4F8D-8F12-135F7AEBB1A6}" type="slidenum">
              <a:rPr lang="zh-TW" altLang="en-US" smtClean="0">
                <a:ea typeface="新細明體" pitchFamily="18" charset="-120"/>
              </a:rPr>
              <a:pPr eaLnBrk="1" hangingPunct="1"/>
              <a:t>15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0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Slow Cooling of Plain Carbon Steel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799" y="908720"/>
            <a:ext cx="8207375" cy="1570037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dirty="0">
                <a:solidFill>
                  <a:srgbClr val="0000FF"/>
                </a:solidFill>
                <a:latin typeface="+mn-lt"/>
                <a:ea typeface="新細明體" charset="-120"/>
              </a:rPr>
              <a:t>Eutectoid plain carbon steel</a:t>
            </a:r>
            <a:r>
              <a:rPr lang="en-US" altLang="zh-TW" sz="2800" dirty="0">
                <a:latin typeface="+mn-lt"/>
                <a:ea typeface="新細明體" charset="-120"/>
              </a:rPr>
              <a:t>: If a sample is heated up to 750 </a:t>
            </a:r>
            <a:r>
              <a:rPr lang="en-US" altLang="zh-TW" sz="2800" dirty="0">
                <a:latin typeface="+mn-lt"/>
                <a:ea typeface="新細明體" charset="-120"/>
                <a:sym typeface="Symbol"/>
              </a:rPr>
              <a:t></a:t>
            </a:r>
            <a:r>
              <a:rPr lang="en-US" altLang="zh-TW" sz="2800" dirty="0">
                <a:latin typeface="+mn-lt"/>
                <a:ea typeface="新細明體" charset="-120"/>
              </a:rPr>
              <a:t>C and held for sufficient time, structure will become homogeneous austenite. (</a:t>
            </a:r>
            <a:r>
              <a:rPr lang="en-US" altLang="zh-TW" sz="2800" dirty="0" err="1">
                <a:latin typeface="+mn-lt"/>
                <a:ea typeface="新細明體" charset="-120"/>
              </a:rPr>
              <a:t>Austenitizing</a:t>
            </a:r>
            <a:r>
              <a:rPr lang="en-US" altLang="zh-TW" sz="2800" dirty="0">
                <a:latin typeface="+mn-lt"/>
                <a:ea typeface="新細明體" charset="-120"/>
              </a:rPr>
              <a:t>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30738" y="2276872"/>
            <a:ext cx="4262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>
              <a:buFontTx/>
              <a:buChar char="•"/>
              <a:defRPr/>
            </a:pPr>
            <a:r>
              <a:rPr lang="en-US" altLang="zh-TW" sz="2400" dirty="0">
                <a:latin typeface="Times New Roman" pitchFamily="31" charset="0"/>
                <a:ea typeface="新細明體" charset="-120"/>
              </a:rPr>
              <a:t>Below eutectoid temperature,</a:t>
            </a:r>
            <a:br>
              <a:rPr lang="en-US" altLang="zh-TW" sz="2400" dirty="0">
                <a:latin typeface="Times New Roman" pitchFamily="31" charset="0"/>
                <a:ea typeface="新細明體" charset="-120"/>
              </a:rPr>
            </a:br>
            <a:r>
              <a:rPr lang="en-US" altLang="zh-TW" sz="2400" dirty="0">
                <a:latin typeface="Times New Roman" pitchFamily="31" charset="0"/>
                <a:ea typeface="新細明體" charset="-120"/>
              </a:rPr>
              <a:t>layers of ferrite and </a:t>
            </a:r>
            <a:r>
              <a:rPr lang="en-US" altLang="zh-TW" sz="2400" dirty="0" err="1">
                <a:latin typeface="Times New Roman" pitchFamily="31" charset="0"/>
                <a:ea typeface="新細明體" charset="-120"/>
              </a:rPr>
              <a:t>cementite</a:t>
            </a:r>
            <a:r>
              <a:rPr lang="en-US" altLang="zh-TW" sz="2400" dirty="0">
                <a:latin typeface="Times New Roman" pitchFamily="31" charset="0"/>
                <a:ea typeface="新細明體" charset="-120"/>
              </a:rPr>
              <a:t> </a:t>
            </a:r>
          </a:p>
          <a:p>
            <a:pPr>
              <a:defRPr/>
            </a:pPr>
            <a:r>
              <a:rPr lang="en-US" altLang="zh-TW" sz="2400" dirty="0">
                <a:latin typeface="Times New Roman" pitchFamily="31" charset="0"/>
                <a:ea typeface="新細明體" charset="-120"/>
              </a:rPr>
              <a:t>   are formed.                 </a:t>
            </a:r>
            <a:r>
              <a:rPr lang="en-US" altLang="zh-TW" sz="2400" dirty="0" err="1">
                <a:solidFill>
                  <a:srgbClr val="FF0000"/>
                </a:solidFill>
                <a:latin typeface="Times New Roman" pitchFamily="31" charset="0"/>
                <a:ea typeface="新細明體" charset="-120"/>
              </a:rPr>
              <a:t>Pearlite</a:t>
            </a:r>
            <a:r>
              <a:rPr lang="en-US" altLang="zh-TW" sz="2400" dirty="0">
                <a:latin typeface="Times New Roman" pitchFamily="31" charset="0"/>
                <a:ea typeface="新細明體" charset="-120"/>
              </a:rPr>
              <a:t>.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475413" y="3045222"/>
            <a:ext cx="976312" cy="381000"/>
          </a:xfrm>
          <a:prstGeom prst="rightArrow">
            <a:avLst>
              <a:gd name="adj1" fmla="val 50000"/>
              <a:gd name="adj2" fmla="val 64063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 altLang="zh-TW">
              <a:latin typeface="Times New Roman" pitchFamily="31" charset="0"/>
              <a:ea typeface="新細明體" charset="-120"/>
            </a:endParaRPr>
          </a:p>
        </p:txBody>
      </p:sp>
      <p:pic>
        <p:nvPicPr>
          <p:cNvPr id="18439" name="Picture 12" descr="smi53586_09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6482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3" descr="smi53586_09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21088"/>
            <a:ext cx="36576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矩形 1"/>
          <p:cNvSpPr>
            <a:spLocks noChangeArrowheads="1"/>
          </p:cNvSpPr>
          <p:nvPr/>
        </p:nvSpPr>
        <p:spPr bwMode="auto">
          <a:xfrm>
            <a:off x="7707313" y="3284984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b="1" dirty="0">
                <a:solidFill>
                  <a:srgbClr val="FF0000"/>
                </a:solidFill>
                <a:ea typeface="新細明體" pitchFamily="18" charset="-120"/>
              </a:rPr>
              <a:t>波來鐵</a:t>
            </a:r>
          </a:p>
        </p:txBody>
      </p:sp>
      <p:cxnSp>
        <p:nvCxnSpPr>
          <p:cNvPr id="7" name="直線接點 6"/>
          <p:cNvCxnSpPr/>
          <p:nvPr/>
        </p:nvCxnSpPr>
        <p:spPr bwMode="auto">
          <a:xfrm>
            <a:off x="7884368" y="6237312"/>
            <a:ext cx="5738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文字方塊 7"/>
          <p:cNvSpPr txBox="1"/>
          <p:nvPr/>
        </p:nvSpPr>
        <p:spPr>
          <a:xfrm>
            <a:off x="7740352" y="5867980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</a:rPr>
              <a:t>20 </a:t>
            </a:r>
            <a:r>
              <a:rPr lang="en-US" altLang="zh-TW" b="1" dirty="0">
                <a:solidFill>
                  <a:srgbClr val="0000FF"/>
                </a:solidFill>
                <a:sym typeface="Symbol"/>
              </a:rPr>
              <a:t>m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4788024" y="5867980"/>
                <a:ext cx="2841868" cy="3699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</a:rPr>
                  <a:t>723 </a:t>
                </a:r>
                <a:r>
                  <a:rPr lang="en-US" altLang="zh-TW" dirty="0">
                    <a:solidFill>
                      <a:srgbClr val="FF0000"/>
                    </a:solidFill>
                    <a:sym typeface="Symbol"/>
                  </a:rPr>
                  <a:t>C: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 11.7% + </a:t>
                </a:r>
                <a:r>
                  <a:rPr lang="en-US" altLang="zh-TW" dirty="0">
                    <a:solidFill>
                      <a:srgbClr val="FF0000"/>
                    </a:solidFill>
                    <a:sym typeface="Symbol"/>
                  </a:rPr>
                  <a:t> 88.3%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5867980"/>
                <a:ext cx="2841868" cy="369909"/>
              </a:xfrm>
              <a:prstGeom prst="rect">
                <a:avLst/>
              </a:prstGeom>
              <a:blipFill rotWithShape="1">
                <a:blip r:embed="rId4"/>
                <a:stretch>
                  <a:fillRect l="-1713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932040" y="6155435"/>
                <a:ext cx="2735044" cy="3699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</a:rPr>
                  <a:t>25 </a:t>
                </a:r>
                <a:r>
                  <a:rPr lang="en-US" altLang="zh-TW" dirty="0">
                    <a:solidFill>
                      <a:srgbClr val="FF0000"/>
                    </a:solidFill>
                    <a:sym typeface="Symbol"/>
                  </a:rPr>
                  <a:t>C: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 12.0% + </a:t>
                </a:r>
                <a:r>
                  <a:rPr lang="en-US" altLang="zh-TW" dirty="0">
                    <a:solidFill>
                      <a:srgbClr val="FF0000"/>
                    </a:solidFill>
                    <a:sym typeface="Symbol"/>
                  </a:rPr>
                  <a:t> 88.0%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6155435"/>
                <a:ext cx="2735044" cy="369909"/>
              </a:xfrm>
              <a:prstGeom prst="rect">
                <a:avLst/>
              </a:prstGeom>
              <a:blipFill rotWithShape="1">
                <a:blip r:embed="rId5"/>
                <a:stretch>
                  <a:fillRect l="-1782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7D7F1E-C91C-4E24-AE03-10247E941E5F}" type="slidenum">
              <a:rPr lang="zh-TW" altLang="en-US" smtClean="0">
                <a:ea typeface="新細明體" pitchFamily="18" charset="-120"/>
              </a:rPr>
              <a:pPr eaLnBrk="1" hangingPunct="1"/>
              <a:t>16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544" y="836613"/>
            <a:ext cx="8206680" cy="1354137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b="1" i="1" dirty="0" err="1">
                <a:solidFill>
                  <a:schemeClr val="accent2"/>
                </a:solidFill>
                <a:latin typeface="+mn-lt"/>
                <a:ea typeface="新細明體" charset="-120"/>
              </a:rPr>
              <a:t>Hypoeutectoid</a:t>
            </a:r>
            <a:r>
              <a:rPr lang="en-US" altLang="zh-TW" sz="2800" b="1" i="1" dirty="0">
                <a:solidFill>
                  <a:schemeClr val="accent2"/>
                </a:solidFill>
                <a:latin typeface="+mn-lt"/>
                <a:ea typeface="新細明體" charset="-120"/>
              </a:rPr>
              <a:t> plain carbon steel</a:t>
            </a:r>
            <a:r>
              <a:rPr lang="en-US" altLang="zh-TW" sz="2800" dirty="0">
                <a:latin typeface="+mn-lt"/>
                <a:ea typeface="新細明體" charset="-120"/>
              </a:rPr>
              <a:t>: If a sample of 0.4% C is  heated up to 900 </a:t>
            </a:r>
            <a:r>
              <a:rPr lang="en-US" altLang="zh-TW" sz="2800" dirty="0">
                <a:latin typeface="+mn-lt"/>
                <a:ea typeface="新細明體" charset="-120"/>
                <a:sym typeface="Symbol"/>
              </a:rPr>
              <a:t></a:t>
            </a:r>
            <a:r>
              <a:rPr lang="en-US" altLang="zh-TW" sz="2800" dirty="0">
                <a:latin typeface="+mn-lt"/>
                <a:ea typeface="新細明體" charset="-120"/>
              </a:rPr>
              <a:t>C, it gets </a:t>
            </a:r>
            <a:r>
              <a:rPr lang="en-US" altLang="zh-TW" sz="2800" i="1" dirty="0" err="1">
                <a:latin typeface="+mn-lt"/>
                <a:ea typeface="新細明體" charset="-120"/>
              </a:rPr>
              <a:t>austenitized</a:t>
            </a:r>
            <a:r>
              <a:rPr lang="en-US" altLang="zh-TW" sz="2800" i="1" dirty="0">
                <a:latin typeface="+mn-lt"/>
                <a:ea typeface="新細明體" charset="-120"/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dirty="0">
                <a:latin typeface="+mn-lt"/>
                <a:ea typeface="新細明體" charset="-120"/>
              </a:rPr>
              <a:t>Further cooling gives rise to </a:t>
            </a:r>
            <a:r>
              <a:rPr lang="en-US" altLang="zh-TW" sz="2800" dirty="0">
                <a:latin typeface="+mn-lt"/>
                <a:ea typeface="新細明體" charset="-120"/>
                <a:cs typeface="Times New Roman" pitchFamily="31" charset="0"/>
              </a:rPr>
              <a:t>α</a:t>
            </a:r>
            <a:r>
              <a:rPr lang="en-US" altLang="zh-TW" sz="2800" dirty="0">
                <a:latin typeface="+mn-lt"/>
                <a:ea typeface="新細明體" charset="-120"/>
              </a:rPr>
              <a:t> (51.3%) and </a:t>
            </a:r>
            <a:r>
              <a:rPr lang="en-US" altLang="zh-TW" sz="2800" i="1" dirty="0">
                <a:latin typeface="+mn-lt"/>
                <a:ea typeface="新細明體" charset="-120"/>
              </a:rPr>
              <a:t>pearlite. 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7380312" y="2103239"/>
            <a:ext cx="1361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solidFill>
                  <a:srgbClr val="FF0000"/>
                </a:solidFill>
                <a:ea typeface="新細明體" pitchFamily="18" charset="-120"/>
              </a:rPr>
              <a:t>Pearlite</a:t>
            </a:r>
            <a:r>
              <a:rPr lang="en-US" altLang="zh-TW" sz="2400" b="1" dirty="0">
                <a:solidFill>
                  <a:schemeClr val="accent2"/>
                </a:solidFill>
                <a:ea typeface="新細明體" pitchFamily="18" charset="-120"/>
              </a:rPr>
              <a:t>  </a:t>
            </a:r>
          </a:p>
        </p:txBody>
      </p:sp>
      <p:pic>
        <p:nvPicPr>
          <p:cNvPr id="19461" name="Picture 12" descr="smi53586_09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44196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smi53586_09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746375"/>
            <a:ext cx="36576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Line 8"/>
          <p:cNvSpPr>
            <a:spLocks noChangeShapeType="1"/>
          </p:cNvSpPr>
          <p:nvPr/>
        </p:nvSpPr>
        <p:spPr bwMode="auto">
          <a:xfrm flipH="1" flipV="1">
            <a:off x="7754938" y="2441575"/>
            <a:ext cx="304800" cy="1295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847725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0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Slow Cooling of Plain Carbon Steel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668344" y="4941168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sym typeface="Symbol"/>
              </a:rPr>
              <a:t>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497626" y="4479503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sym typeface="Symbol"/>
              </a:rPr>
              <a:t>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6497626" y="2492896"/>
            <a:ext cx="1098710" cy="6477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5292080" y="6372036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Fe-0.35%C (58%</a:t>
            </a:r>
            <a:r>
              <a:rPr lang="en-US" altLang="zh-TW" b="1" dirty="0">
                <a:sym typeface="Symbol"/>
              </a:rPr>
              <a:t>+42%P)</a:t>
            </a:r>
            <a:endParaRPr lang="zh-TW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059832" y="2348880"/>
                <a:ext cx="3004605" cy="400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000" b="1" dirty="0">
                    <a:solidFill>
                      <a:srgbClr val="00B050"/>
                    </a:solidFill>
                    <a:sym typeface="Symbol"/>
                  </a:rPr>
                  <a:t>   </a:t>
                </a:r>
                <a:r>
                  <a:rPr lang="en-US" altLang="zh-TW" sz="2000" b="1" dirty="0">
                    <a:solidFill>
                      <a:srgbClr val="00B050"/>
                    </a:solidFill>
                    <a:sym typeface="Symbol"/>
                  </a:rPr>
                  <a:t>+ </a:t>
                </a:r>
                <a:r>
                  <a:rPr lang="zh-TW" altLang="en-US" sz="2000" b="1" dirty="0">
                    <a:solidFill>
                      <a:srgbClr val="00B050"/>
                    </a:solidFill>
                    <a:sym typeface="Symbol"/>
                  </a:rPr>
                  <a:t>   </a:t>
                </a:r>
                <a:r>
                  <a:rPr lang="en-US" altLang="zh-TW" sz="2000" b="1" dirty="0">
                    <a:solidFill>
                      <a:srgbClr val="00B050"/>
                    </a:solidFill>
                    <a:sym typeface="Symbol"/>
                  </a:rPr>
                  <a:t>+ P (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altLang="zh-TW" sz="2000" b="1" i="1">
                            <a:solidFill>
                              <a:srgbClr val="00B050"/>
                            </a:solidFill>
                            <a:latin typeface="Cambria Math"/>
                            <a:sym typeface="Symbol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altLang="zh-TW" sz="2000" b="1" dirty="0">
                    <a:solidFill>
                      <a:srgbClr val="00B050"/>
                    </a:solidFill>
                  </a:rPr>
                  <a:t>)</a:t>
                </a:r>
                <a:endParaRPr lang="zh-TW" altLang="en-US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348880"/>
                <a:ext cx="3004605" cy="400815"/>
              </a:xfrm>
              <a:prstGeom prst="rect">
                <a:avLst/>
              </a:prstGeom>
              <a:blipFill rotWithShape="1">
                <a:blip r:embed="rId4"/>
                <a:stretch>
                  <a:fillRect l="-2231" t="-9091" r="-8316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5FE35E-7954-48E2-A82A-EDB656879A6C}" type="slidenum">
              <a:rPr lang="zh-TW" altLang="en-US" smtClean="0">
                <a:ea typeface="新細明體" pitchFamily="18" charset="-120"/>
              </a:rPr>
              <a:pPr eaLnBrk="1" hangingPunct="1"/>
              <a:t>17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692150"/>
            <a:ext cx="7772400" cy="230505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b="1" i="1" dirty="0">
                <a:solidFill>
                  <a:schemeClr val="accent2"/>
                </a:solidFill>
                <a:latin typeface="+mn-lt"/>
                <a:ea typeface="新細明體" charset="-120"/>
              </a:rPr>
              <a:t>Hypereutectoid plain carbon steel</a:t>
            </a:r>
            <a:r>
              <a:rPr lang="en-US" altLang="zh-TW" sz="2800" dirty="0">
                <a:latin typeface="+mn-lt"/>
                <a:ea typeface="新細明體" charset="-120"/>
              </a:rPr>
              <a:t>: If a 1.2% C sample is heated up to 950 </a:t>
            </a:r>
            <a:r>
              <a:rPr lang="en-US" altLang="zh-TW" sz="2800" dirty="0">
                <a:latin typeface="+mn-lt"/>
                <a:ea typeface="新細明體" charset="-120"/>
                <a:sym typeface="Symbol"/>
              </a:rPr>
              <a:t></a:t>
            </a:r>
            <a:r>
              <a:rPr lang="en-US" altLang="zh-TW" sz="2800" dirty="0">
                <a:latin typeface="+mn-lt"/>
                <a:ea typeface="新細明體" charset="-120"/>
              </a:rPr>
              <a:t>C and held for sufficient time, it entirely gets </a:t>
            </a:r>
            <a:r>
              <a:rPr lang="en-US" altLang="zh-TW" sz="2800" dirty="0" err="1">
                <a:latin typeface="+mn-lt"/>
                <a:ea typeface="新細明體" charset="-120"/>
              </a:rPr>
              <a:t>austenitized</a:t>
            </a:r>
            <a:r>
              <a:rPr lang="en-US" altLang="zh-TW" sz="2800" dirty="0">
                <a:latin typeface="+mn-lt"/>
                <a:ea typeface="新細明體" charset="-120"/>
              </a:rPr>
              <a:t>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dirty="0">
                <a:latin typeface="+mn-lt"/>
                <a:ea typeface="新細明體" charset="-120"/>
              </a:rPr>
              <a:t>Further cooling results in </a:t>
            </a:r>
            <a:r>
              <a:rPr lang="en-US" altLang="zh-TW" sz="2800" u="sng" dirty="0" err="1">
                <a:solidFill>
                  <a:srgbClr val="FF0000"/>
                </a:solidFill>
                <a:latin typeface="+mn-lt"/>
                <a:ea typeface="新細明體" charset="-120"/>
              </a:rPr>
              <a:t>proeutectoid</a:t>
            </a:r>
            <a:r>
              <a:rPr lang="en-US" altLang="zh-TW" sz="2800" u="sng" dirty="0">
                <a:solidFill>
                  <a:srgbClr val="FF0000"/>
                </a:solidFill>
                <a:latin typeface="+mn-lt"/>
                <a:ea typeface="新細明體" charset="-120"/>
              </a:rPr>
              <a:t> cementite </a:t>
            </a:r>
            <a:r>
              <a:rPr lang="en-US" altLang="zh-TW" sz="2800" dirty="0">
                <a:latin typeface="+mn-lt"/>
                <a:ea typeface="新細明體" charset="-120"/>
              </a:rPr>
              <a:t>and pearlite.</a:t>
            </a:r>
          </a:p>
        </p:txBody>
      </p:sp>
      <p:pic>
        <p:nvPicPr>
          <p:cNvPr id="20484" name="Picture 12" descr="smi53586_09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71800"/>
            <a:ext cx="37338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3" descr="smi53586_09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37433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Line 7"/>
          <p:cNvSpPr>
            <a:spLocks noChangeShapeType="1"/>
          </p:cNvSpPr>
          <p:nvPr/>
        </p:nvSpPr>
        <p:spPr bwMode="auto">
          <a:xfrm flipH="1" flipV="1">
            <a:off x="6372200" y="2514600"/>
            <a:ext cx="257200" cy="2057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-26988"/>
            <a:ext cx="9144000" cy="788988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0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Slow Cooling of Plain Carbon Steel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203848" y="2627043"/>
                <a:ext cx="3001399" cy="4008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000" b="1" dirty="0">
                    <a:solidFill>
                      <a:srgbClr val="00B050"/>
                    </a:solidFill>
                    <a:sym typeface="Symbol"/>
                  </a:rPr>
                  <a:t> 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altLang="zh-TW" sz="2000" b="1" i="1" smtClean="0">
                            <a:solidFill>
                              <a:srgbClr val="00B050"/>
                            </a:solidFill>
                            <a:latin typeface="Cambria Math"/>
                            <a:sym typeface="Symbol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altLang="zh-TW" sz="2000" b="1" dirty="0">
                    <a:solidFill>
                      <a:srgbClr val="00B050"/>
                    </a:solidFill>
                    <a:sym typeface="Symbol"/>
                  </a:rPr>
                  <a:t>+ </a:t>
                </a:r>
                <a:r>
                  <a:rPr lang="zh-TW" altLang="en-US" sz="2000" b="1" dirty="0">
                    <a:solidFill>
                      <a:srgbClr val="00B050"/>
                    </a:solidFill>
                    <a:sym typeface="Symbol"/>
                  </a:rPr>
                  <a:t> 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altLang="zh-TW" sz="2000" b="1" i="1" smtClean="0">
                            <a:solidFill>
                              <a:srgbClr val="00B050"/>
                            </a:solidFill>
                            <a:latin typeface="Cambria Math"/>
                            <a:sym typeface="Symbol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altLang="zh-TW" sz="2000" b="1" dirty="0">
                    <a:solidFill>
                      <a:srgbClr val="00B050"/>
                    </a:solidFill>
                    <a:sym typeface="Symbol"/>
                  </a:rPr>
                  <a:t> + P (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altLang="zh-TW" sz="2000" b="1" i="1" smtClean="0">
                            <a:solidFill>
                              <a:srgbClr val="00B050"/>
                            </a:solidFill>
                            <a:latin typeface="Cambria Math"/>
                            <a:sym typeface="Symbol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altLang="zh-TW" sz="2000" b="1" dirty="0">
                    <a:solidFill>
                      <a:srgbClr val="00B050"/>
                    </a:solidFill>
                  </a:rPr>
                  <a:t>)</a:t>
                </a:r>
                <a:endParaRPr lang="zh-TW" altLang="en-US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2627043"/>
                <a:ext cx="3001399" cy="400815"/>
              </a:xfrm>
              <a:prstGeom prst="rect">
                <a:avLst/>
              </a:prstGeom>
              <a:blipFill rotWithShape="1">
                <a:blip r:embed="rId4"/>
                <a:stretch>
                  <a:fillRect l="-2236" t="-9091" r="-8537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603C3F-D37A-4F36-9DE8-64C03228C133}" type="slidenum">
              <a:rPr lang="zh-TW" altLang="en-US" smtClean="0">
                <a:ea typeface="新細明體" pitchFamily="18" charset="-120"/>
              </a:rPr>
              <a:pPr eaLnBrk="1" hangingPunct="1"/>
              <a:t>18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42875"/>
            <a:ext cx="9144000" cy="771525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Heat treatment of plain carbon steels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1066800"/>
            <a:ext cx="7772400" cy="50292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3200" dirty="0">
                <a:latin typeface="+mn-lt"/>
                <a:ea typeface="新細明體" charset="-120"/>
              </a:rPr>
              <a:t>Heating and cooling properties of steels vary mechanical properties.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3200" b="1" i="1" dirty="0" err="1">
                <a:solidFill>
                  <a:srgbClr val="FF0000"/>
                </a:solidFill>
                <a:latin typeface="+mn-lt"/>
                <a:ea typeface="新細明體" charset="-120"/>
              </a:rPr>
              <a:t>Martensite</a:t>
            </a:r>
            <a:r>
              <a:rPr lang="en-US" altLang="zh-TW" sz="3200" b="1" i="1" dirty="0">
                <a:solidFill>
                  <a:srgbClr val="FF0000"/>
                </a:solidFill>
                <a:latin typeface="+mn-lt"/>
                <a:ea typeface="新細明體" charset="-120"/>
              </a:rPr>
              <a:t> </a:t>
            </a:r>
            <a:r>
              <a:rPr lang="zh-TW" altLang="en-US" sz="2800" b="1" dirty="0">
                <a:solidFill>
                  <a:srgbClr val="FF0000"/>
                </a:solidFill>
                <a:latin typeface="+mn-lt"/>
                <a:ea typeface="新細明體" charset="-120"/>
              </a:rPr>
              <a:t>麻田鐵 </a:t>
            </a:r>
            <a:r>
              <a:rPr lang="en-US" altLang="zh-TW" sz="3200" b="1" i="1" dirty="0">
                <a:solidFill>
                  <a:srgbClr val="FF0000"/>
                </a:solidFill>
                <a:latin typeface="+mn-lt"/>
                <a:ea typeface="新細明體" charset="-120"/>
              </a:rPr>
              <a:t>:</a:t>
            </a:r>
            <a:r>
              <a:rPr lang="en-US" altLang="zh-TW" sz="3200" b="1" i="1" dirty="0">
                <a:latin typeface="+mn-lt"/>
                <a:ea typeface="新細明體" charset="-120"/>
              </a:rPr>
              <a:t> </a:t>
            </a:r>
            <a:r>
              <a:rPr lang="en-US" altLang="zh-TW" sz="3200" dirty="0">
                <a:latin typeface="+mn-lt"/>
                <a:ea typeface="新細明體" charset="-120"/>
              </a:rPr>
              <a:t>Metastable phase consisting of supersaturated solid solution of C in BCC or BCT (tetragonal) iron.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3200" dirty="0">
                <a:latin typeface="+mn-lt"/>
                <a:ea typeface="新細明體" charset="-120"/>
              </a:rPr>
              <a:t>Caused by rapid cooling of austenitic steel into room temperature (</a:t>
            </a:r>
            <a:r>
              <a:rPr lang="en-US" altLang="zh-TW" sz="3200" dirty="0">
                <a:solidFill>
                  <a:srgbClr val="00B050"/>
                </a:solidFill>
                <a:latin typeface="+mn-lt"/>
                <a:ea typeface="新細明體" charset="-120"/>
              </a:rPr>
              <a:t>quenching </a:t>
            </a:r>
            <a:r>
              <a:rPr lang="zh-TW" altLang="en-US" sz="2800" b="1" dirty="0">
                <a:solidFill>
                  <a:srgbClr val="00B050"/>
                </a:solidFill>
                <a:latin typeface="+mn-lt"/>
                <a:ea typeface="新細明體" charset="-120"/>
              </a:rPr>
              <a:t>淬火</a:t>
            </a:r>
            <a:r>
              <a:rPr lang="en-US" altLang="zh-TW" sz="3200" dirty="0">
                <a:latin typeface="+mn-lt"/>
                <a:ea typeface="新細明體" charset="-120"/>
              </a:rPr>
              <a:t>).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TW" sz="3200" dirty="0">
                <a:latin typeface="+mn-lt"/>
                <a:ea typeface="新細明體" charset="-120"/>
              </a:rPr>
              <a:t>       </a:t>
            </a:r>
            <a:r>
              <a:rPr lang="en-US" altLang="zh-TW" sz="3200" b="1" dirty="0">
                <a:solidFill>
                  <a:srgbClr val="0000FF"/>
                </a:solidFill>
                <a:latin typeface="+mn-lt"/>
                <a:ea typeface="新細明體" charset="-120"/>
              </a:rPr>
              <a:t>M</a:t>
            </a:r>
            <a:r>
              <a:rPr lang="en-US" altLang="zh-TW" sz="3200" b="1" i="1" baseline="-25000" dirty="0">
                <a:solidFill>
                  <a:srgbClr val="0000FF"/>
                </a:solidFill>
                <a:latin typeface="+mn-lt"/>
                <a:ea typeface="新細明體" charset="-120"/>
              </a:rPr>
              <a:t>s</a:t>
            </a:r>
            <a:r>
              <a:rPr lang="en-US" altLang="zh-TW" sz="3200" dirty="0">
                <a:solidFill>
                  <a:schemeClr val="accent2"/>
                </a:solidFill>
                <a:latin typeface="+mn-lt"/>
                <a:ea typeface="新細明體" charset="-120"/>
              </a:rPr>
              <a:t>:</a:t>
            </a:r>
            <a:r>
              <a:rPr lang="en-US" altLang="zh-TW" sz="3200" dirty="0">
                <a:latin typeface="+mn-lt"/>
                <a:ea typeface="新細明體" charset="-120"/>
              </a:rPr>
              <a:t> temperature of </a:t>
            </a:r>
            <a:r>
              <a:rPr lang="en-US" altLang="zh-TW" sz="3200" dirty="0" err="1">
                <a:latin typeface="+mn-lt"/>
                <a:ea typeface="新細明體" charset="-120"/>
              </a:rPr>
              <a:t>martensite</a:t>
            </a:r>
            <a:r>
              <a:rPr lang="en-US" altLang="zh-TW" sz="3200" dirty="0">
                <a:latin typeface="+mn-lt"/>
                <a:ea typeface="新細明體" charset="-120"/>
              </a:rPr>
              <a:t> start.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TW" sz="3200" dirty="0">
                <a:latin typeface="+mn-lt"/>
                <a:ea typeface="新細明體" charset="-120"/>
              </a:rPr>
              <a:t>       </a:t>
            </a:r>
            <a:r>
              <a:rPr lang="en-US" altLang="zh-TW" sz="3200" b="1" dirty="0">
                <a:solidFill>
                  <a:srgbClr val="6600FF"/>
                </a:solidFill>
                <a:latin typeface="+mn-lt"/>
                <a:ea typeface="新細明體" charset="-120"/>
              </a:rPr>
              <a:t>M</a:t>
            </a:r>
            <a:r>
              <a:rPr lang="en-US" altLang="zh-TW" sz="3200" b="1" i="1" baseline="-25000" dirty="0">
                <a:solidFill>
                  <a:srgbClr val="6600FF"/>
                </a:solidFill>
                <a:latin typeface="+mn-lt"/>
                <a:ea typeface="新細明體" charset="-120"/>
              </a:rPr>
              <a:t>f</a:t>
            </a:r>
            <a:r>
              <a:rPr lang="en-US" altLang="zh-TW" sz="3200" dirty="0">
                <a:solidFill>
                  <a:srgbClr val="6600FF"/>
                </a:solidFill>
                <a:latin typeface="+mn-lt"/>
                <a:ea typeface="新細明體" charset="-120"/>
              </a:rPr>
              <a:t>:</a:t>
            </a:r>
            <a:r>
              <a:rPr lang="en-US" altLang="zh-TW" sz="3200" dirty="0">
                <a:latin typeface="+mn-lt"/>
                <a:ea typeface="新細明體" charset="-120"/>
              </a:rPr>
              <a:t> temperature of </a:t>
            </a:r>
            <a:r>
              <a:rPr lang="en-US" altLang="zh-TW" sz="3200" dirty="0" err="1">
                <a:latin typeface="+mn-lt"/>
                <a:ea typeface="新細明體" charset="-120"/>
              </a:rPr>
              <a:t>martensite</a:t>
            </a:r>
            <a:r>
              <a:rPr lang="en-US" altLang="zh-TW" sz="3200" dirty="0">
                <a:latin typeface="+mn-lt"/>
                <a:ea typeface="新細明體" charset="-120"/>
              </a:rPr>
              <a:t> finish.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4D2DC2-B188-4D75-8BBF-6417D6297E1C}" type="slidenum">
              <a:rPr lang="zh-TW" altLang="en-US" smtClean="0">
                <a:ea typeface="新細明體" pitchFamily="18" charset="-120"/>
              </a:rPr>
              <a:pPr eaLnBrk="1" hangingPunct="1"/>
              <a:t>19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Microstructure of Fe–C </a:t>
            </a:r>
            <a:r>
              <a:rPr lang="en-US" altLang="zh-TW" sz="4400" b="1" dirty="0" err="1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Martensites</a:t>
            </a:r>
            <a:endParaRPr lang="en-US" altLang="zh-TW" sz="4400" b="1" dirty="0">
              <a:solidFill>
                <a:schemeClr val="bg1"/>
              </a:solidFill>
              <a:latin typeface="+mj-lt"/>
              <a:ea typeface="新細明體" charset="-120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914400"/>
            <a:ext cx="7772400" cy="55626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b="1" i="1" dirty="0">
                <a:solidFill>
                  <a:srgbClr val="FF0000"/>
                </a:solidFill>
                <a:latin typeface="+mn-lt"/>
                <a:ea typeface="新細明體" charset="-120"/>
              </a:rPr>
              <a:t>Lath</a:t>
            </a:r>
            <a:r>
              <a:rPr lang="zh-TW" altLang="en-US" sz="2400" b="1" i="1" dirty="0">
                <a:solidFill>
                  <a:srgbClr val="FF0000"/>
                </a:solidFill>
                <a:latin typeface="+mn-lt"/>
                <a:ea typeface="新細明體" charset="-120"/>
              </a:rPr>
              <a:t>板條</a:t>
            </a:r>
            <a:r>
              <a:rPr lang="en-US" altLang="zh-TW" sz="2400" b="1" i="1" dirty="0">
                <a:solidFill>
                  <a:srgbClr val="FF0000"/>
                </a:solidFill>
                <a:latin typeface="+mn-lt"/>
                <a:ea typeface="新細明體" charset="-120"/>
              </a:rPr>
              <a:t> </a:t>
            </a:r>
            <a:r>
              <a:rPr lang="en-US" altLang="zh-TW" sz="2800" b="1" i="1" dirty="0" err="1">
                <a:solidFill>
                  <a:srgbClr val="FF0000"/>
                </a:solidFill>
                <a:latin typeface="+mn-lt"/>
                <a:ea typeface="新細明體" charset="-120"/>
              </a:rPr>
              <a:t>martensite</a:t>
            </a:r>
            <a:r>
              <a:rPr lang="en-US" altLang="zh-TW" sz="2800" b="1" i="1" dirty="0">
                <a:latin typeface="+mn-lt"/>
                <a:ea typeface="新細明體" charset="-120"/>
              </a:rPr>
              <a:t>: </a:t>
            </a:r>
            <a:r>
              <a:rPr lang="en-US" altLang="zh-TW" sz="2600" dirty="0">
                <a:latin typeface="+mn-lt"/>
                <a:ea typeface="新細明體" charset="-120"/>
              </a:rPr>
              <a:t>Less than 0.6% C and consists of domains of laths of different orientation.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b="1" i="1" dirty="0">
                <a:solidFill>
                  <a:schemeClr val="accent2"/>
                </a:solidFill>
                <a:latin typeface="+mn-lt"/>
                <a:ea typeface="新細明體" charset="-120"/>
              </a:rPr>
              <a:t>Plate (lenticular</a:t>
            </a:r>
            <a:r>
              <a:rPr lang="zh-TW" altLang="en-US" sz="2400" b="1" i="1" dirty="0">
                <a:solidFill>
                  <a:schemeClr val="accent2"/>
                </a:solidFill>
                <a:latin typeface="+mn-lt"/>
                <a:ea typeface="新細明體" charset="-120"/>
              </a:rPr>
              <a:t>透鏡</a:t>
            </a:r>
            <a:r>
              <a:rPr lang="en-US" altLang="zh-TW" sz="2800" b="1" i="1" dirty="0">
                <a:solidFill>
                  <a:schemeClr val="accent2"/>
                </a:solidFill>
                <a:latin typeface="+mn-lt"/>
                <a:ea typeface="新細明體" charset="-120"/>
              </a:rPr>
              <a:t>) </a:t>
            </a:r>
            <a:r>
              <a:rPr lang="en-US" altLang="zh-TW" sz="2800" b="1" i="1" dirty="0" err="1">
                <a:solidFill>
                  <a:schemeClr val="accent2"/>
                </a:solidFill>
                <a:latin typeface="+mn-lt"/>
                <a:ea typeface="新細明體" charset="-120"/>
              </a:rPr>
              <a:t>martensite</a:t>
            </a:r>
            <a:r>
              <a:rPr lang="en-US" altLang="zh-TW" sz="2800" b="1" i="1" dirty="0">
                <a:latin typeface="+mn-lt"/>
                <a:ea typeface="新細明體" charset="-120"/>
              </a:rPr>
              <a:t>: </a:t>
            </a:r>
            <a:r>
              <a:rPr lang="en-US" altLang="zh-TW" sz="2800" dirty="0">
                <a:latin typeface="+mn-lt"/>
                <a:ea typeface="新細明體" charset="-120"/>
              </a:rPr>
              <a:t>More than 0.6% C and have fine structure of parallel twins. 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5089525" y="4914900"/>
            <a:ext cx="1130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ea typeface="新細明體" pitchFamily="18" charset="-120"/>
              </a:rPr>
              <a:t>Lath type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7058025" y="4914900"/>
            <a:ext cx="1155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ea typeface="新細明體" pitchFamily="18" charset="-120"/>
              </a:rPr>
              <a:t>Plate type</a:t>
            </a:r>
          </a:p>
        </p:txBody>
      </p:sp>
      <p:pic>
        <p:nvPicPr>
          <p:cNvPr id="22535" name="Picture 13" descr="smi53586_09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819400"/>
            <a:ext cx="45545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4" descr="smi53586_09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895600"/>
            <a:ext cx="462756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089525" y="5301208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板條狀</a:t>
            </a:r>
            <a:br>
              <a:rPr lang="en-US" altLang="zh-TW" b="1" dirty="0"/>
            </a:br>
            <a:r>
              <a:rPr lang="en-US" altLang="zh-TW" b="1" dirty="0"/>
              <a:t>Fe-0.2C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151221" y="5301208"/>
            <a:ext cx="960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盤狀或</a:t>
            </a:r>
            <a:br>
              <a:rPr lang="en-US" altLang="zh-TW" b="1" dirty="0"/>
            </a:br>
            <a:r>
              <a:rPr lang="zh-TW" altLang="en-US" b="1" dirty="0"/>
              <a:t>透鏡狀</a:t>
            </a:r>
            <a:br>
              <a:rPr lang="en-US" altLang="zh-TW" b="1" dirty="0"/>
            </a:br>
            <a:r>
              <a:rPr lang="en-US" altLang="zh-TW" b="1" dirty="0"/>
              <a:t>Fe-1.2C</a:t>
            </a:r>
            <a:endParaRPr lang="zh-TW" altLang="en-US" b="1" dirty="0"/>
          </a:p>
        </p:txBody>
      </p:sp>
      <p:sp>
        <p:nvSpPr>
          <p:cNvPr id="5" name="橢圓 4"/>
          <p:cNvSpPr/>
          <p:nvPr/>
        </p:nvSpPr>
        <p:spPr bwMode="auto">
          <a:xfrm>
            <a:off x="1115616" y="4077072"/>
            <a:ext cx="432048" cy="457944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C6E5B5-671E-4139-810C-4E3C62007DB6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r="-795"/>
          <a:stretch/>
        </p:blipFill>
        <p:spPr>
          <a:xfrm>
            <a:off x="493776" y="560177"/>
            <a:ext cx="8193024" cy="332602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" r="77516"/>
          <a:stretch/>
        </p:blipFill>
        <p:spPr>
          <a:xfrm>
            <a:off x="609600" y="3657600"/>
            <a:ext cx="2322576" cy="312420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4400" b="1" kern="0" dirty="0">
                <a:ea typeface="新細明體" pitchFamily="18" charset="-120"/>
              </a:rPr>
              <a:t>Gears of Various Sizes</a:t>
            </a:r>
            <a:endParaRPr lang="zh-TW" altLang="en-US" sz="4400" b="1" kern="0" dirty="0">
              <a:ea typeface="新細明體" pitchFamily="18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19400" y="3886200"/>
            <a:ext cx="579120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2400" dirty="0">
                <a:solidFill>
                  <a:srgbClr val="0000FF"/>
                </a:solidFill>
                <a:ea typeface="新細明體" pitchFamily="18" charset="-120"/>
              </a:rPr>
              <a:t>Plain carbon steels, alloy steels, stainless steels, cast iron, and copper alloys are used in manufacturing various gears.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2400" dirty="0">
                <a:solidFill>
                  <a:srgbClr val="FF0000"/>
                </a:solidFill>
                <a:ea typeface="新細明體" pitchFamily="18" charset="-120"/>
              </a:rPr>
              <a:t>Cr steels: automobile transmission gears,</a:t>
            </a:r>
            <a:br>
              <a:rPr lang="en-US" altLang="zh-TW" sz="2400" dirty="0">
                <a:solidFill>
                  <a:srgbClr val="FF0000"/>
                </a:solidFill>
                <a:ea typeface="新細明體" pitchFamily="18" charset="-120"/>
              </a:rPr>
            </a:br>
            <a:r>
              <a:rPr lang="en-US" altLang="zh-TW" sz="2400" dirty="0">
                <a:solidFill>
                  <a:srgbClr val="6600FF"/>
                </a:solidFill>
                <a:ea typeface="新細明體" pitchFamily="18" charset="-120"/>
              </a:rPr>
              <a:t>Cr-Mo steels: aircraft gas turbine gears,</a:t>
            </a:r>
            <a:br>
              <a:rPr lang="en-US" altLang="zh-TW" sz="2400" dirty="0">
                <a:solidFill>
                  <a:srgbClr val="6600FF"/>
                </a:solidFill>
                <a:ea typeface="新細明體" pitchFamily="18" charset="-120"/>
              </a:rPr>
            </a:br>
            <a:r>
              <a:rPr lang="en-US" altLang="zh-TW" sz="2400" dirty="0">
                <a:solidFill>
                  <a:srgbClr val="00B0F0"/>
                </a:solidFill>
                <a:ea typeface="新細明體" pitchFamily="18" charset="-120"/>
              </a:rPr>
              <a:t>Ni-Mo steels: earth moving equipment,</a:t>
            </a:r>
            <a:br>
              <a:rPr lang="en-US" altLang="zh-TW" sz="2400" dirty="0">
                <a:solidFill>
                  <a:srgbClr val="00B0F0"/>
                </a:solidFill>
                <a:ea typeface="新細明體" pitchFamily="18" charset="-120"/>
              </a:rPr>
            </a:br>
            <a:r>
              <a:rPr lang="en-US" altLang="zh-TW" sz="2400" dirty="0">
                <a:solidFill>
                  <a:srgbClr val="008000"/>
                </a:solidFill>
                <a:ea typeface="新細明體" pitchFamily="18" charset="-120"/>
              </a:rPr>
              <a:t>Cu alloys: low load gears.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2400" dirty="0">
              <a:solidFill>
                <a:srgbClr val="008000"/>
              </a:solidFill>
              <a:ea typeface="新細明體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929454" y="614364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33CCCC"/>
                </a:solidFill>
              </a:rPr>
              <a:t>土方設備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214678" y="364331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</a:rPr>
              <a:t>普通碳鋼或粗碳鋼</a:t>
            </a:r>
          </a:p>
        </p:txBody>
      </p:sp>
    </p:spTree>
    <p:extLst>
      <p:ext uri="{BB962C8B-B14F-4D97-AF65-F5344CB8AC3E}">
        <p14:creationId xmlns:p14="http://schemas.microsoft.com/office/powerpoint/2010/main" val="160173592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975475" y="644842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F64E9CD-DC72-4C76-8CE6-EFE5BFF1DCC5}" type="slidenum">
              <a:rPr lang="zh-TW" altLang="en-US" smtClean="0">
                <a:ea typeface="新細明體" pitchFamily="18" charset="-120"/>
              </a:rPr>
              <a:pPr eaLnBrk="1" hangingPunct="1"/>
              <a:t>20</a:t>
            </a:fld>
            <a:endParaRPr lang="zh-TW" altLang="en-US">
              <a:ea typeface="新細明體" pitchFamily="18" charset="-120"/>
            </a:endParaRPr>
          </a:p>
        </p:txBody>
      </p:sp>
      <p:pic>
        <p:nvPicPr>
          <p:cNvPr id="23555" name="圖片 2" descr="f9-1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908050"/>
            <a:ext cx="33909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圖片 3" descr="f9-1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906463"/>
            <a:ext cx="35528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板條狀與透鏡狀麻田鐵</a:t>
            </a:r>
            <a:endParaRPr lang="en-US" altLang="zh-TW" sz="4400" b="1" dirty="0">
              <a:solidFill>
                <a:schemeClr val="bg1"/>
              </a:solidFill>
              <a:latin typeface="+mj-lt"/>
              <a:ea typeface="新細明體" charset="-120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5663"/>
          </a:xfrm>
        </p:spPr>
        <p:txBody>
          <a:bodyPr/>
          <a:lstStyle/>
          <a:p>
            <a:pPr algn="l"/>
            <a:r>
              <a:rPr lang="en-US" altLang="zh-TW" sz="4400" b="1" dirty="0">
                <a:ea typeface="新細明體" pitchFamily="18" charset="-120"/>
              </a:rPr>
              <a:t>                  </a:t>
            </a:r>
            <a:r>
              <a:rPr lang="en-US" altLang="zh-TW" sz="4400" b="1" dirty="0" err="1">
                <a:ea typeface="新細明體" pitchFamily="18" charset="-120"/>
              </a:rPr>
              <a:t>Martensite</a:t>
            </a:r>
            <a:endParaRPr lang="en-US" altLang="zh-TW" sz="4400" b="1" dirty="0">
              <a:ea typeface="新細明體" pitchFamily="18" charset="-12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066800"/>
            <a:ext cx="6248400" cy="5410200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Transfer to </a:t>
            </a:r>
            <a:r>
              <a:rPr lang="en-US" altLang="zh-TW" dirty="0" err="1">
                <a:ea typeface="新細明體" pitchFamily="18" charset="-120"/>
              </a:rPr>
              <a:t>martensite</a:t>
            </a:r>
            <a:r>
              <a:rPr lang="en-US" altLang="zh-TW" dirty="0">
                <a:ea typeface="新細明體" pitchFamily="18" charset="-120"/>
              </a:rPr>
              <a:t> is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diffusionless</a:t>
            </a:r>
            <a:r>
              <a:rPr lang="en-US" altLang="zh-TW" dirty="0">
                <a:ea typeface="新細明體" pitchFamily="18" charset="-120"/>
              </a:rPr>
              <a:t>.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 </a:t>
            </a:r>
          </a:p>
          <a:p>
            <a:r>
              <a:rPr lang="en-US" altLang="zh-TW" dirty="0">
                <a:ea typeface="新細明體" pitchFamily="18" charset="-120"/>
              </a:rPr>
              <a:t>No change of relative position of carbon atoms after transformation. </a:t>
            </a:r>
          </a:p>
          <a:p>
            <a:endParaRPr lang="en-US" altLang="zh-TW" dirty="0">
              <a:ea typeface="新細明體" pitchFamily="18" charset="-120"/>
            </a:endParaRPr>
          </a:p>
          <a:p>
            <a:endParaRPr lang="en-US" altLang="zh-TW" dirty="0">
              <a:ea typeface="新細明體" pitchFamily="18" charset="-120"/>
            </a:endParaRPr>
          </a:p>
          <a:p>
            <a:endParaRPr lang="en-US" altLang="zh-TW" dirty="0">
              <a:ea typeface="新細明體" pitchFamily="18" charset="-120"/>
            </a:endParaRPr>
          </a:p>
          <a:p>
            <a:endParaRPr lang="en-US" altLang="zh-TW" dirty="0">
              <a:ea typeface="新細明體" pitchFamily="18" charset="-120"/>
            </a:endParaRPr>
          </a:p>
          <a:p>
            <a:endParaRPr lang="en-US" altLang="zh-TW" dirty="0">
              <a:ea typeface="新細明體" pitchFamily="18" charset="-120"/>
            </a:endParaRPr>
          </a:p>
          <a:p>
            <a:r>
              <a:rPr lang="en-US" altLang="zh-TW" dirty="0">
                <a:ea typeface="新細明體" pitchFamily="18" charset="-120"/>
              </a:rPr>
              <a:t>Strength and hardness increase 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with carbon content.</a:t>
            </a:r>
          </a:p>
          <a:p>
            <a:r>
              <a:rPr lang="en-US" altLang="zh-TW" dirty="0">
                <a:ea typeface="新細明體" pitchFamily="18" charset="-120"/>
              </a:rPr>
              <a:t>Strength is due to </a:t>
            </a:r>
            <a:r>
              <a:rPr lang="en-US" altLang="zh-TW" dirty="0">
                <a:solidFill>
                  <a:schemeClr val="accent2"/>
                </a:solidFill>
                <a:ea typeface="新細明體" pitchFamily="18" charset="-120"/>
              </a:rPr>
              <a:t>high dislocation </a:t>
            </a:r>
            <a:br>
              <a:rPr lang="en-US" altLang="zh-TW" dirty="0">
                <a:solidFill>
                  <a:schemeClr val="accent2"/>
                </a:solidFill>
                <a:ea typeface="新細明體" pitchFamily="18" charset="-120"/>
              </a:rPr>
            </a:br>
            <a:r>
              <a:rPr lang="en-US" altLang="zh-TW" dirty="0">
                <a:solidFill>
                  <a:schemeClr val="accent2"/>
                </a:solidFill>
                <a:ea typeface="新細明體" pitchFamily="18" charset="-120"/>
              </a:rPr>
              <a:t>concentration (or twinning) </a:t>
            </a:r>
            <a:r>
              <a:rPr lang="en-US" altLang="zh-TW" dirty="0">
                <a:ea typeface="新細明體" pitchFamily="18" charset="-120"/>
              </a:rPr>
              <a:t>and </a:t>
            </a:r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  <a:t>inter-</a:t>
            </a:r>
            <a:b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</a:br>
            <a:r>
              <a:rPr lang="en-US" altLang="zh-TW" dirty="0" err="1">
                <a:solidFill>
                  <a:srgbClr val="6600FF"/>
                </a:solidFill>
                <a:ea typeface="新細明體" pitchFamily="18" charset="-120"/>
              </a:rPr>
              <a:t>stitial</a:t>
            </a:r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  <a:t>solid solution strengthening</a:t>
            </a:r>
            <a:r>
              <a:rPr lang="en-US" altLang="zh-TW" dirty="0">
                <a:ea typeface="新細明體" pitchFamily="18" charset="-120"/>
              </a:rPr>
              <a:t>. </a:t>
            </a:r>
          </a:p>
        </p:txBody>
      </p:sp>
      <p:pic>
        <p:nvPicPr>
          <p:cNvPr id="24580" name="Picture 10" descr="smi53586_09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79663"/>
            <a:ext cx="45720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1" descr="smi53586_0919.jpg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90788"/>
            <a:ext cx="36623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投影片編號版面配置區 7"/>
          <p:cNvSpPr>
            <a:spLocks noGrp="1"/>
          </p:cNvSpPr>
          <p:nvPr>
            <p:ph type="sldNum" sz="quarter" idx="11"/>
          </p:nvPr>
        </p:nvSpPr>
        <p:spPr>
          <a:xfrm>
            <a:off x="6948488" y="644842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03600D-F19E-4BF7-9DE1-1D9373CBE495}" type="slidenum">
              <a:rPr lang="zh-TW" altLang="en-US" smtClean="0">
                <a:ea typeface="新細明體" pitchFamily="18" charset="-120"/>
              </a:rPr>
              <a:pPr eaLnBrk="1" hangingPunct="1"/>
              <a:t>21</a:t>
            </a:fld>
            <a:endParaRPr lang="zh-TW" altLang="en-US">
              <a:ea typeface="新細明體" pitchFamily="18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937"/>
            <a:ext cx="2975347" cy="2379663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4113" y="4149080"/>
            <a:ext cx="41665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8000"/>
                </a:solidFill>
              </a:rPr>
              <a:t>FCC hole: 0.104 nm; BCC hole: 0.072 nm;</a:t>
            </a:r>
            <a:endParaRPr lang="zh-TW" altLang="en-US" dirty="0">
              <a:solidFill>
                <a:srgbClr val="008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045972" y="414908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8000"/>
                </a:solidFill>
              </a:rPr>
              <a:t>C: 0.154 nm </a:t>
            </a:r>
            <a:endParaRPr lang="zh-TW" altLang="en-US" dirty="0">
              <a:solidFill>
                <a:srgbClr val="008000"/>
              </a:solidFill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4991472" y="3140968"/>
            <a:ext cx="228600" cy="228600"/>
          </a:xfrm>
          <a:prstGeom prst="ellipse">
            <a:avLst/>
          </a:prstGeom>
          <a:solidFill>
            <a:srgbClr val="00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3635896" y="3140968"/>
            <a:ext cx="228600" cy="228600"/>
          </a:xfrm>
          <a:prstGeom prst="ellipse">
            <a:avLst/>
          </a:prstGeom>
          <a:solidFill>
            <a:srgbClr val="00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4283968" y="3356992"/>
            <a:ext cx="228600" cy="228600"/>
          </a:xfrm>
          <a:prstGeom prst="ellipse">
            <a:avLst/>
          </a:prstGeom>
          <a:solidFill>
            <a:srgbClr val="00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橢圓 21"/>
          <p:cNvSpPr/>
          <p:nvPr/>
        </p:nvSpPr>
        <p:spPr bwMode="auto">
          <a:xfrm>
            <a:off x="4283968" y="2514600"/>
            <a:ext cx="228600" cy="228600"/>
          </a:xfrm>
          <a:prstGeom prst="ellipse">
            <a:avLst/>
          </a:prstGeom>
          <a:solidFill>
            <a:srgbClr val="00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altLang="zh-TW" sz="4000" b="1" dirty="0">
                <a:ea typeface="新細明體" pitchFamily="18" charset="-120"/>
              </a:rPr>
              <a:t>Isothermal Decomposition of Austenite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87388" y="787400"/>
            <a:ext cx="7772400" cy="1727200"/>
          </a:xfrm>
        </p:spPr>
        <p:txBody>
          <a:bodyPr/>
          <a:lstStyle/>
          <a:p>
            <a:r>
              <a:rPr lang="en-US" altLang="zh-TW" sz="2600" dirty="0">
                <a:ea typeface="新細明體" pitchFamily="18" charset="-120"/>
              </a:rPr>
              <a:t>Several samples are first </a:t>
            </a:r>
            <a:r>
              <a:rPr lang="en-US" altLang="zh-TW" sz="2600" dirty="0" err="1">
                <a:solidFill>
                  <a:srgbClr val="6600FF"/>
                </a:solidFill>
                <a:ea typeface="新細明體" pitchFamily="18" charset="-120"/>
              </a:rPr>
              <a:t>austenitized</a:t>
            </a:r>
            <a:r>
              <a:rPr lang="zh-TW" altLang="en-US" dirty="0">
                <a:solidFill>
                  <a:srgbClr val="6600FF"/>
                </a:solidFill>
                <a:ea typeface="新細明體" pitchFamily="18" charset="-120"/>
              </a:rPr>
              <a:t>沃斯田化</a:t>
            </a:r>
            <a:r>
              <a:rPr lang="en-US" altLang="zh-TW" sz="2600" dirty="0">
                <a:ea typeface="新細明體" pitchFamily="18" charset="-120"/>
              </a:rPr>
              <a:t>above eutectoid temperature in a </a:t>
            </a:r>
            <a:r>
              <a:rPr lang="en-US" altLang="zh-TW" sz="2600" dirty="0">
                <a:solidFill>
                  <a:srgbClr val="FF0000"/>
                </a:solidFill>
                <a:ea typeface="新細明體" pitchFamily="18" charset="-120"/>
              </a:rPr>
              <a:t>salt bath </a:t>
            </a:r>
            <a:r>
              <a:rPr lang="zh-TW" altLang="en-US" b="1" dirty="0">
                <a:solidFill>
                  <a:srgbClr val="FF0000"/>
                </a:solidFill>
                <a:ea typeface="新細明體" pitchFamily="18" charset="-120"/>
              </a:rPr>
              <a:t>鹽浴</a:t>
            </a:r>
            <a:r>
              <a:rPr lang="en-US" altLang="zh-TW" sz="2600" dirty="0">
                <a:ea typeface="新細明體" pitchFamily="18" charset="-120"/>
              </a:rPr>
              <a:t>and rapidly cooled to desired temperature in another salt bath and then </a:t>
            </a:r>
            <a:r>
              <a:rPr lang="en-US" altLang="zh-TW" sz="2600" dirty="0">
                <a:solidFill>
                  <a:schemeClr val="accent2"/>
                </a:solidFill>
                <a:ea typeface="新細明體" pitchFamily="18" charset="-120"/>
              </a:rPr>
              <a:t>quenched</a:t>
            </a:r>
            <a:r>
              <a:rPr lang="en-US" altLang="zh-TW" sz="2600" dirty="0">
                <a:ea typeface="新細明體" pitchFamily="18" charset="-120"/>
              </a:rPr>
              <a:t> in water at various time intervals. </a:t>
            </a:r>
          </a:p>
        </p:txBody>
      </p:sp>
      <p:sp>
        <p:nvSpPr>
          <p:cNvPr id="25604" name="Line 6"/>
          <p:cNvSpPr>
            <a:spLocks noChangeShapeType="1"/>
          </p:cNvSpPr>
          <p:nvPr/>
        </p:nvSpPr>
        <p:spPr bwMode="auto">
          <a:xfrm>
            <a:off x="4495800" y="5517232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5" name="Line 9"/>
          <p:cNvSpPr>
            <a:spLocks noChangeShapeType="1"/>
          </p:cNvSpPr>
          <p:nvPr/>
        </p:nvSpPr>
        <p:spPr bwMode="auto">
          <a:xfrm>
            <a:off x="4211638" y="25654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6" name="Line 10"/>
          <p:cNvSpPr>
            <a:spLocks noChangeShapeType="1"/>
          </p:cNvSpPr>
          <p:nvPr/>
        </p:nvSpPr>
        <p:spPr bwMode="auto">
          <a:xfrm flipH="1">
            <a:off x="4495800" y="2565400"/>
            <a:ext cx="4763" cy="4054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7" name="Line 11"/>
          <p:cNvSpPr>
            <a:spLocks noChangeShapeType="1"/>
          </p:cNvSpPr>
          <p:nvPr/>
        </p:nvSpPr>
        <p:spPr bwMode="auto">
          <a:xfrm flipH="1">
            <a:off x="4267200" y="6619875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8" name="Text Box 5"/>
          <p:cNvSpPr txBox="1">
            <a:spLocks noChangeArrowheads="1"/>
          </p:cNvSpPr>
          <p:nvPr/>
        </p:nvSpPr>
        <p:spPr bwMode="auto">
          <a:xfrm>
            <a:off x="4507358" y="4509120"/>
            <a:ext cx="14922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b="1" dirty="0">
                <a:ea typeface="新細明體" pitchFamily="18" charset="-120"/>
              </a:rPr>
              <a:t>Repeat </a:t>
            </a:r>
          </a:p>
          <a:p>
            <a:pPr algn="ctr" eaLnBrk="1" hangingPunct="1"/>
            <a:r>
              <a:rPr lang="en-US" altLang="zh-TW" b="1" dirty="0">
                <a:ea typeface="新細明體" pitchFamily="18" charset="-120"/>
              </a:rPr>
              <a:t>procedure</a:t>
            </a:r>
          </a:p>
          <a:p>
            <a:pPr algn="ctr" eaLnBrk="1" hangingPunct="1"/>
            <a:r>
              <a:rPr lang="en-US" altLang="zh-TW" b="1" dirty="0">
                <a:ea typeface="新細明體" pitchFamily="18" charset="-120"/>
              </a:rPr>
              <a:t>at </a:t>
            </a:r>
          </a:p>
          <a:p>
            <a:pPr algn="ctr" eaLnBrk="1" hangingPunct="1"/>
            <a:endParaRPr lang="en-US" altLang="zh-TW" b="1" dirty="0">
              <a:ea typeface="新細明體" pitchFamily="18" charset="-120"/>
            </a:endParaRPr>
          </a:p>
          <a:p>
            <a:pPr algn="ctr" eaLnBrk="1" hangingPunct="1"/>
            <a:r>
              <a:rPr lang="en-US" altLang="zh-TW" b="1" dirty="0">
                <a:ea typeface="新細明體" pitchFamily="18" charset="-120"/>
              </a:rPr>
              <a:t>progressive</a:t>
            </a:r>
          </a:p>
          <a:p>
            <a:pPr algn="ctr" eaLnBrk="1" hangingPunct="1"/>
            <a:r>
              <a:rPr lang="en-US" altLang="zh-TW" b="1" dirty="0">
                <a:ea typeface="新細明體" pitchFamily="18" charset="-120"/>
              </a:rPr>
              <a:t>lower</a:t>
            </a:r>
          </a:p>
          <a:p>
            <a:pPr algn="ctr" eaLnBrk="1" hangingPunct="1"/>
            <a:r>
              <a:rPr lang="en-US" altLang="zh-TW" b="1" dirty="0">
                <a:ea typeface="新細明體" pitchFamily="18" charset="-120"/>
              </a:rPr>
              <a:t>temperatures</a:t>
            </a:r>
          </a:p>
        </p:txBody>
      </p:sp>
      <p:pic>
        <p:nvPicPr>
          <p:cNvPr id="25609" name="Picture 17" descr="smi53586_09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10075"/>
            <a:ext cx="42497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8" descr="smi53586_09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08" y="4562475"/>
            <a:ext cx="30368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9" descr="smi53586_09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05075"/>
            <a:ext cx="378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084888" y="6492875"/>
            <a:ext cx="2895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ED386C-29B2-4AAB-8B19-AE540BB9E9D3}" type="slidenum">
              <a:rPr lang="en-US" altLang="zh-TW" smtClean="0">
                <a:ea typeface="新細明體" pitchFamily="18" charset="-120"/>
              </a:rPr>
              <a:pPr eaLnBrk="1" hangingPunct="1"/>
              <a:t>22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13" name="Picture 5" descr="18-2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2"/>
          <a:stretch/>
        </p:blipFill>
        <p:spPr bwMode="auto">
          <a:xfrm>
            <a:off x="4716016" y="2564904"/>
            <a:ext cx="4055608" cy="201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9C55C1-E992-4A64-B714-5D8299E26D22}" type="slidenum">
              <a:rPr lang="en-US" altLang="zh-TW" smtClean="0">
                <a:ea typeface="新細明體" pitchFamily="18" charset="-120"/>
              </a:rPr>
              <a:pPr eaLnBrk="1" hangingPunct="1"/>
              <a:t>23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26627" name="圖片 2" descr="f9-2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0025"/>
            <a:ext cx="41910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接點 2"/>
          <p:cNvCxnSpPr/>
          <p:nvPr/>
        </p:nvCxnSpPr>
        <p:spPr bwMode="auto">
          <a:xfrm>
            <a:off x="2771800" y="404664"/>
            <a:ext cx="0" cy="53285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線接點 12"/>
          <p:cNvCxnSpPr/>
          <p:nvPr/>
        </p:nvCxnSpPr>
        <p:spPr bwMode="auto">
          <a:xfrm>
            <a:off x="3347864" y="476672"/>
            <a:ext cx="0" cy="53285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FE96C6-692B-487D-8691-A8B1CA60957E}" type="slidenum">
              <a:rPr lang="en-US" altLang="zh-TW" smtClean="0">
                <a:ea typeface="新細明體" pitchFamily="18" charset="-120"/>
              </a:rPr>
              <a:pPr eaLnBrk="1" hangingPunct="1"/>
              <a:t>24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27651" name="圖片 2" descr="f9-2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28"/>
          <a:stretch>
            <a:fillRect/>
          </a:stretch>
        </p:blipFill>
        <p:spPr bwMode="auto">
          <a:xfrm>
            <a:off x="228600" y="200025"/>
            <a:ext cx="8777288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/>
          <p:cNvCxnSpPr/>
          <p:nvPr/>
        </p:nvCxnSpPr>
        <p:spPr bwMode="auto">
          <a:xfrm>
            <a:off x="2483768" y="476672"/>
            <a:ext cx="0" cy="63813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直線接點 5"/>
          <p:cNvCxnSpPr/>
          <p:nvPr/>
        </p:nvCxnSpPr>
        <p:spPr bwMode="auto">
          <a:xfrm>
            <a:off x="1331640" y="476672"/>
            <a:ext cx="0" cy="63813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F2402E1-DCE7-449B-B0BD-8F4FE0DC5A75}" type="slidenum">
              <a:rPr lang="en-US" altLang="zh-TW" smtClean="0">
                <a:ea typeface="新細明體" pitchFamily="18" charset="-120"/>
              </a:rPr>
              <a:pPr eaLnBrk="1" hangingPunct="1"/>
              <a:t>25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28675" name="圖片 2" descr="f9-2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3" b="9262"/>
          <a:stretch>
            <a:fillRect/>
          </a:stretch>
        </p:blipFill>
        <p:spPr bwMode="auto">
          <a:xfrm>
            <a:off x="204788" y="412750"/>
            <a:ext cx="8786812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/>
          <p:cNvCxnSpPr/>
          <p:nvPr/>
        </p:nvCxnSpPr>
        <p:spPr bwMode="auto">
          <a:xfrm>
            <a:off x="2411760" y="476672"/>
            <a:ext cx="0" cy="54726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000" b="1">
                <a:ea typeface="新細明體" pitchFamily="18" charset="-120"/>
              </a:rPr>
              <a:t>Isothermal decomposition of Austenite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 If hot quenching temperature is between </a:t>
            </a:r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  <a:t>550</a:t>
            </a:r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  <a:t>C to 250</a:t>
            </a:r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  <a:t>C</a:t>
            </a:r>
            <a:r>
              <a:rPr lang="en-US" altLang="zh-TW" dirty="0">
                <a:ea typeface="新細明體" pitchFamily="18" charset="-120"/>
              </a:rPr>
              <a:t>,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 an intermediate structure </a:t>
            </a:r>
            <a:r>
              <a:rPr lang="en-US" altLang="zh-TW" dirty="0">
                <a:solidFill>
                  <a:srgbClr val="00B0F0"/>
                </a:solidFill>
                <a:ea typeface="新細明體" pitchFamily="18" charset="-120"/>
              </a:rPr>
              <a:t>Bainite</a:t>
            </a:r>
            <a:r>
              <a:rPr lang="zh-TW" altLang="en-US" dirty="0">
                <a:solidFill>
                  <a:srgbClr val="00B0F0"/>
                </a:solidFill>
                <a:ea typeface="新細明體" pitchFamily="18" charset="-120"/>
              </a:rPr>
              <a:t>變韌鐵</a:t>
            </a:r>
            <a:r>
              <a:rPr lang="en-US" altLang="zh-TW" dirty="0">
                <a:ea typeface="新細明體" pitchFamily="18" charset="-120"/>
              </a:rPr>
              <a:t> is produced.</a:t>
            </a:r>
          </a:p>
          <a:p>
            <a:r>
              <a:rPr lang="en-US" altLang="zh-TW" dirty="0">
                <a:ea typeface="新細明體" pitchFamily="18" charset="-120"/>
              </a:rPr>
              <a:t> Bainite contain nonlamellar eutectoid structure</a:t>
            </a:r>
            <a:r>
              <a:rPr lang="zh-TW" altLang="en-US" dirty="0">
                <a:solidFill>
                  <a:srgbClr val="222222"/>
                </a:solidFill>
                <a:latin typeface="arial" panose="020B0604020202020204" pitchFamily="34" charset="0"/>
              </a:rPr>
              <a:t>非層狀共析結構</a:t>
            </a:r>
            <a:r>
              <a:rPr lang="en-US" altLang="zh-TW" dirty="0">
                <a:ea typeface="新細明體" pitchFamily="18" charset="-120"/>
              </a:rPr>
              <a:t>of </a:t>
            </a:r>
            <a:r>
              <a:rPr lang="en-US" altLang="zh-TW" dirty="0">
                <a:ea typeface="新細明體" pitchFamily="18" charset="-120"/>
                <a:cs typeface="Times New Roman" pitchFamily="18" charset="0"/>
              </a:rPr>
              <a:t>α</a:t>
            </a:r>
            <a:r>
              <a:rPr lang="en-US" altLang="zh-TW" dirty="0">
                <a:ea typeface="新細明體" pitchFamily="18" charset="-120"/>
              </a:rPr>
              <a:t> ferrite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 and cementite. </a:t>
            </a:r>
          </a:p>
          <a:p>
            <a:r>
              <a:rPr lang="en-US" altLang="zh-TW" b="1" i="1" dirty="0">
                <a:ea typeface="新細明體" pitchFamily="18" charset="-120"/>
              </a:rPr>
              <a:t> </a:t>
            </a:r>
            <a:r>
              <a:rPr lang="en-US" altLang="zh-TW" b="1" i="1" dirty="0">
                <a:solidFill>
                  <a:srgbClr val="FF0000"/>
                </a:solidFill>
                <a:ea typeface="新細明體" pitchFamily="18" charset="-120"/>
              </a:rPr>
              <a:t>Upper Bainite</a:t>
            </a:r>
            <a:r>
              <a:rPr lang="en-US" altLang="zh-TW" b="1" i="1" dirty="0">
                <a:ea typeface="新細明體" pitchFamily="18" charset="-120"/>
              </a:rPr>
              <a:t>          </a:t>
            </a:r>
            <a:r>
              <a:rPr lang="en-US" altLang="zh-TW" dirty="0">
                <a:ea typeface="新細明體" pitchFamily="18" charset="-120"/>
              </a:rPr>
              <a:t>Between 550</a:t>
            </a:r>
            <a:r>
              <a:rPr lang="en-US" altLang="zh-TW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ea typeface="新細明體" pitchFamily="18" charset="-120"/>
              </a:rPr>
              <a:t>C and 350</a:t>
            </a:r>
            <a:r>
              <a:rPr lang="en-US" altLang="zh-TW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ea typeface="新細明體" pitchFamily="18" charset="-120"/>
              </a:rPr>
              <a:t>C</a:t>
            </a:r>
          </a:p>
          <a:p>
            <a:r>
              <a:rPr lang="en-US" altLang="zh-TW" b="1" i="1" dirty="0">
                <a:ea typeface="新細明體" pitchFamily="18" charset="-120"/>
              </a:rPr>
              <a:t> </a:t>
            </a:r>
            <a:r>
              <a:rPr lang="en-US" altLang="zh-TW" b="1" i="1" dirty="0">
                <a:solidFill>
                  <a:schemeClr val="accent2"/>
                </a:solidFill>
                <a:ea typeface="新細明體" pitchFamily="18" charset="-120"/>
              </a:rPr>
              <a:t>Lower Bainite</a:t>
            </a:r>
            <a:r>
              <a:rPr lang="en-US" altLang="zh-TW" b="1" i="1" dirty="0">
                <a:ea typeface="新細明體" pitchFamily="18" charset="-120"/>
              </a:rPr>
              <a:t>          </a:t>
            </a:r>
            <a:r>
              <a:rPr lang="en-US" altLang="zh-TW" dirty="0">
                <a:ea typeface="新細明體" pitchFamily="18" charset="-120"/>
              </a:rPr>
              <a:t>Between 350</a:t>
            </a:r>
            <a:r>
              <a:rPr lang="en-US" altLang="zh-TW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ea typeface="新細明體" pitchFamily="18" charset="-120"/>
              </a:rPr>
              <a:t>C and 250</a:t>
            </a:r>
            <a:r>
              <a:rPr lang="en-US" altLang="zh-TW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ea typeface="新細明體" pitchFamily="18" charset="-120"/>
              </a:rPr>
              <a:t>C</a:t>
            </a: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3048000" y="28956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3048000" y="33528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752600" y="6096000"/>
            <a:ext cx="1562100" cy="3667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Upper </a:t>
            </a:r>
            <a:r>
              <a:rPr lang="en-US" b="1" dirty="0" err="1"/>
              <a:t>Bainite</a:t>
            </a:r>
            <a:endParaRPr lang="en-US" b="1" dirty="0"/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4876800" y="6096000"/>
            <a:ext cx="1574800" cy="3667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Lower </a:t>
            </a:r>
            <a:r>
              <a:rPr lang="en-US" b="1" dirty="0" err="1"/>
              <a:t>Bainite</a:t>
            </a:r>
            <a:endParaRPr lang="en-US" b="1" dirty="0"/>
          </a:p>
        </p:txBody>
      </p:sp>
      <p:pic>
        <p:nvPicPr>
          <p:cNvPr id="29704" name="Picture 13" descr="smi53586_0924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81400"/>
            <a:ext cx="251460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4" descr="smi53586_0924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81400"/>
            <a:ext cx="24384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0" y="6477000"/>
            <a:ext cx="9144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B553AD-713D-4B5B-914C-7AFA6C316892}" type="slidenum">
              <a:rPr lang="en-US" altLang="zh-TW" smtClean="0">
                <a:ea typeface="新細明體" pitchFamily="18" charset="-120"/>
              </a:rPr>
              <a:pPr eaLnBrk="1" hangingPunct="1"/>
              <a:t>26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AD5BE0-5215-4FDD-A125-03874AC97E5D}" type="slidenum">
              <a:rPr lang="en-US" altLang="zh-TW" smtClean="0">
                <a:solidFill>
                  <a:schemeClr val="accent6"/>
                </a:solidFill>
              </a:rPr>
              <a:pPr>
                <a:defRPr/>
              </a:pPr>
              <a:t>27</a:t>
            </a:fld>
            <a:endParaRPr lang="en-US" altLang="zh-TW">
              <a:solidFill>
                <a:schemeClr val="accent6"/>
              </a:solidFill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8580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文字方塊 3"/>
          <p:cNvSpPr txBox="1">
            <a:spLocks noChangeArrowheads="1"/>
          </p:cNvSpPr>
          <p:nvPr/>
        </p:nvSpPr>
        <p:spPr bwMode="auto">
          <a:xfrm>
            <a:off x="3124200" y="4038600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2D2DB9"/>
                </a:solidFill>
                <a:ea typeface="新細明體" pitchFamily="18" charset="-120"/>
              </a:rPr>
              <a:t>M</a:t>
            </a:r>
            <a:endParaRPr lang="zh-TW" altLang="en-US">
              <a:solidFill>
                <a:srgbClr val="2D2DB9"/>
              </a:solidFill>
              <a:ea typeface="新細明體" pitchFamily="18" charset="-120"/>
            </a:endParaRPr>
          </a:p>
        </p:txBody>
      </p:sp>
      <p:sp>
        <p:nvSpPr>
          <p:cNvPr id="30725" name="文字方塊 4"/>
          <p:cNvSpPr txBox="1">
            <a:spLocks noChangeArrowheads="1"/>
          </p:cNvSpPr>
          <p:nvPr/>
        </p:nvSpPr>
        <p:spPr bwMode="auto">
          <a:xfrm>
            <a:off x="6629400" y="838200"/>
            <a:ext cx="1011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2D2DB9"/>
                </a:solidFill>
                <a:ea typeface="新細明體" pitchFamily="18" charset="-120"/>
              </a:rPr>
              <a:t>Coarse P</a:t>
            </a:r>
            <a:endParaRPr lang="zh-TW" altLang="en-US">
              <a:solidFill>
                <a:srgbClr val="2D2DB9"/>
              </a:solidFill>
              <a:ea typeface="新細明體" pitchFamily="18" charset="-120"/>
            </a:endParaRPr>
          </a:p>
        </p:txBody>
      </p:sp>
      <p:sp>
        <p:nvSpPr>
          <p:cNvPr id="30726" name="文字方塊 5"/>
          <p:cNvSpPr txBox="1">
            <a:spLocks noChangeArrowheads="1"/>
          </p:cNvSpPr>
          <p:nvPr/>
        </p:nvSpPr>
        <p:spPr bwMode="auto">
          <a:xfrm>
            <a:off x="6248400" y="1295400"/>
            <a:ext cx="78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2D2DB9"/>
                </a:solidFill>
                <a:ea typeface="新細明體" pitchFamily="18" charset="-120"/>
              </a:rPr>
              <a:t>Fine P</a:t>
            </a:r>
            <a:endParaRPr lang="zh-TW" altLang="en-US">
              <a:solidFill>
                <a:srgbClr val="2D2DB9"/>
              </a:solidFill>
              <a:ea typeface="新細明體" pitchFamily="18" charset="-120"/>
            </a:endParaRPr>
          </a:p>
        </p:txBody>
      </p:sp>
      <p:sp>
        <p:nvSpPr>
          <p:cNvPr id="30727" name="文字方塊 6"/>
          <p:cNvSpPr txBox="1">
            <a:spLocks noChangeArrowheads="1"/>
          </p:cNvSpPr>
          <p:nvPr/>
        </p:nvSpPr>
        <p:spPr bwMode="auto">
          <a:xfrm>
            <a:off x="5867400" y="2286000"/>
            <a:ext cx="973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2D2DB9"/>
                </a:solidFill>
                <a:ea typeface="新細明體" pitchFamily="18" charset="-120"/>
              </a:rPr>
              <a:t>Upper B</a:t>
            </a:r>
            <a:endParaRPr lang="zh-TW" altLang="en-US">
              <a:solidFill>
                <a:srgbClr val="2D2DB9"/>
              </a:solidFill>
              <a:ea typeface="新細明體" pitchFamily="18" charset="-120"/>
            </a:endParaRPr>
          </a:p>
        </p:txBody>
      </p:sp>
      <p:sp>
        <p:nvSpPr>
          <p:cNvPr id="30728" name="文字方塊 7"/>
          <p:cNvSpPr txBox="1">
            <a:spLocks noChangeArrowheads="1"/>
          </p:cNvSpPr>
          <p:nvPr/>
        </p:nvSpPr>
        <p:spPr bwMode="auto">
          <a:xfrm>
            <a:off x="7772400" y="3276600"/>
            <a:ext cx="998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2D2DB9"/>
                </a:solidFill>
                <a:ea typeface="新細明體" pitchFamily="18" charset="-120"/>
              </a:rPr>
              <a:t>Lower B</a:t>
            </a:r>
            <a:endParaRPr lang="zh-TW" altLang="en-US">
              <a:solidFill>
                <a:srgbClr val="2D2DB9"/>
              </a:solidFill>
              <a:ea typeface="新細明體" pitchFamily="18" charset="-120"/>
            </a:endParaRPr>
          </a:p>
        </p:txBody>
      </p:sp>
      <p:sp>
        <p:nvSpPr>
          <p:cNvPr id="30729" name="文字方塊 8"/>
          <p:cNvSpPr txBox="1">
            <a:spLocks noChangeArrowheads="1"/>
          </p:cNvSpPr>
          <p:nvPr/>
        </p:nvSpPr>
        <p:spPr bwMode="auto">
          <a:xfrm>
            <a:off x="6019800" y="4114800"/>
            <a:ext cx="1882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2D2DB9"/>
                </a:solidFill>
                <a:ea typeface="新細明體" pitchFamily="18" charset="-120"/>
              </a:rPr>
              <a:t>50% L B +50% M</a:t>
            </a:r>
            <a:endParaRPr lang="zh-TW" altLang="en-US">
              <a:solidFill>
                <a:srgbClr val="2D2DB9"/>
              </a:solidFill>
              <a:ea typeface="新細明體" pitchFamily="18" charset="-120"/>
            </a:endParaRPr>
          </a:p>
        </p:txBody>
      </p:sp>
      <p:sp>
        <p:nvSpPr>
          <p:cNvPr id="30730" name="文字方塊 9"/>
          <p:cNvSpPr txBox="1">
            <a:spLocks noChangeArrowheads="1"/>
          </p:cNvSpPr>
          <p:nvPr/>
        </p:nvSpPr>
        <p:spPr bwMode="auto">
          <a:xfrm>
            <a:off x="3886200" y="4038600"/>
            <a:ext cx="190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2D2DB9"/>
                </a:solidFill>
                <a:ea typeface="新細明體" pitchFamily="18" charset="-120"/>
              </a:rPr>
              <a:t>50% F P + 50% M</a:t>
            </a:r>
            <a:endParaRPr lang="zh-TW" altLang="en-US">
              <a:solidFill>
                <a:srgbClr val="2D2DB9"/>
              </a:solidFill>
              <a:ea typeface="新細明體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819400" y="2971800"/>
            <a:ext cx="66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W.Q.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971800" y="621268"/>
            <a:ext cx="182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690 </a:t>
            </a:r>
            <a:r>
              <a:rPr lang="en-US" altLang="zh-TW" dirty="0">
                <a:sym typeface="Symbol"/>
              </a:rPr>
              <a:t>C, 2 h, </a:t>
            </a:r>
            <a:r>
              <a:rPr lang="en-US" altLang="zh-TW" dirty="0"/>
              <a:t>W.Q.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971800" y="1154668"/>
            <a:ext cx="207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610 </a:t>
            </a:r>
            <a:r>
              <a:rPr lang="en-US" altLang="zh-TW" dirty="0">
                <a:sym typeface="Symbol"/>
              </a:rPr>
              <a:t>C, 3 min, </a:t>
            </a:r>
            <a:r>
              <a:rPr lang="en-US" altLang="zh-TW" dirty="0"/>
              <a:t>W.Q.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657600" y="1524000"/>
            <a:ext cx="182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580 </a:t>
            </a:r>
            <a:r>
              <a:rPr lang="en-US" altLang="zh-TW" dirty="0">
                <a:sym typeface="Symbol"/>
              </a:rPr>
              <a:t>C, 2 s, </a:t>
            </a:r>
            <a:r>
              <a:rPr lang="en-US" altLang="zh-TW" dirty="0"/>
              <a:t>W.Q.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810000" y="2057400"/>
            <a:ext cx="182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450 </a:t>
            </a:r>
            <a:r>
              <a:rPr lang="en-US" altLang="zh-TW" dirty="0">
                <a:sym typeface="Symbol"/>
              </a:rPr>
              <a:t>C, 1 h, </a:t>
            </a:r>
            <a:r>
              <a:rPr lang="en-US" altLang="zh-TW" dirty="0"/>
              <a:t>W.Q.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581400" y="3059668"/>
            <a:ext cx="218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300 </a:t>
            </a:r>
            <a:r>
              <a:rPr lang="en-US" altLang="zh-TW" dirty="0">
                <a:sym typeface="Symbol"/>
              </a:rPr>
              <a:t>C, 30 min, </a:t>
            </a:r>
            <a:r>
              <a:rPr lang="en-US" altLang="zh-TW" dirty="0"/>
              <a:t>W.Q.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399932" y="3059668"/>
            <a:ext cx="182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300 </a:t>
            </a:r>
            <a:r>
              <a:rPr lang="en-US" altLang="zh-TW" dirty="0">
                <a:sym typeface="Symbol"/>
              </a:rPr>
              <a:t>C, 5 h, </a:t>
            </a:r>
            <a:r>
              <a:rPr lang="en-US" altLang="zh-TW" dirty="0"/>
              <a:t>W.Q.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763688" y="188640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850 </a:t>
            </a:r>
            <a:r>
              <a:rPr lang="en-US" altLang="zh-TW" dirty="0">
                <a:sym typeface="Symbol"/>
              </a:rPr>
              <a:t>C, 1 h, </a:t>
            </a:r>
            <a:r>
              <a:rPr lang="en-US" altLang="zh-TW" dirty="0"/>
              <a:t>Homo.</a:t>
            </a:r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 bwMode="auto">
          <a:xfrm flipV="1">
            <a:off x="5580112" y="453008"/>
            <a:ext cx="0" cy="41281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線接點 22"/>
          <p:cNvCxnSpPr/>
          <p:nvPr/>
        </p:nvCxnSpPr>
        <p:spPr bwMode="auto">
          <a:xfrm flipV="1">
            <a:off x="5724128" y="453008"/>
            <a:ext cx="0" cy="41281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文字方塊 7"/>
          <p:cNvSpPr txBox="1"/>
          <p:nvPr/>
        </p:nvSpPr>
        <p:spPr>
          <a:xfrm>
            <a:off x="5724128" y="33265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 h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4963857" y="323364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30 min</a:t>
            </a:r>
            <a:endParaRPr lang="zh-TW" altLang="en-US" dirty="0"/>
          </a:p>
        </p:txBody>
      </p:sp>
      <p:cxnSp>
        <p:nvCxnSpPr>
          <p:cNvPr id="26" name="直線接點 25"/>
          <p:cNvCxnSpPr/>
          <p:nvPr/>
        </p:nvCxnSpPr>
        <p:spPr bwMode="auto">
          <a:xfrm flipV="1">
            <a:off x="5004048" y="476672"/>
            <a:ext cx="0" cy="41281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接點 26"/>
          <p:cNvCxnSpPr/>
          <p:nvPr/>
        </p:nvCxnSpPr>
        <p:spPr bwMode="auto">
          <a:xfrm flipV="1">
            <a:off x="3635896" y="404664"/>
            <a:ext cx="0" cy="41281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文字方塊 27"/>
          <p:cNvSpPr txBox="1"/>
          <p:nvPr/>
        </p:nvSpPr>
        <p:spPr>
          <a:xfrm>
            <a:off x="4359193" y="33265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3 min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000" b="1">
                <a:ea typeface="新細明體" pitchFamily="18" charset="-120"/>
              </a:rPr>
              <a:t>IT Diagrams for Noneutectoid Steels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7772400" cy="5029200"/>
          </a:xfrm>
        </p:spPr>
        <p:txBody>
          <a:bodyPr/>
          <a:lstStyle/>
          <a:p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“C” curves </a:t>
            </a:r>
            <a:r>
              <a:rPr lang="en-US" altLang="zh-TW" sz="2800" dirty="0">
                <a:ea typeface="新細明體" pitchFamily="18" charset="-120"/>
              </a:rPr>
              <a:t>of IT diagrams of </a:t>
            </a:r>
            <a:r>
              <a:rPr lang="en-US" altLang="zh-TW" sz="2800" dirty="0" err="1">
                <a:ea typeface="新細明體" pitchFamily="18" charset="-120"/>
              </a:rPr>
              <a:t>noneutectoid</a:t>
            </a:r>
            <a:r>
              <a:rPr lang="en-US" altLang="zh-TW" sz="2800" dirty="0">
                <a:ea typeface="新細明體" pitchFamily="18" charset="-120"/>
              </a:rPr>
              <a:t> steel is shifted to left.</a:t>
            </a:r>
          </a:p>
          <a:p>
            <a:r>
              <a:rPr lang="en-US" altLang="zh-TW" sz="2800" dirty="0">
                <a:ea typeface="新細明體" pitchFamily="18" charset="-120"/>
              </a:rPr>
              <a:t>Not possible to quench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from austenitic region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to produce entirely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 err="1">
                <a:ea typeface="新細明體" pitchFamily="18" charset="-120"/>
              </a:rPr>
              <a:t>martensite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  <a:p>
            <a:r>
              <a:rPr lang="en-US" altLang="zh-TW" sz="2800" dirty="0">
                <a:ea typeface="新細明體" pitchFamily="18" charset="-120"/>
              </a:rPr>
              <a:t>Additional </a:t>
            </a:r>
            <a:r>
              <a:rPr lang="en-US" altLang="zh-TW" sz="2800" dirty="0" err="1">
                <a:ea typeface="新細明體" pitchFamily="18" charset="-120"/>
              </a:rPr>
              <a:t>transforma</a:t>
            </a:r>
            <a:r>
              <a:rPr lang="en-US" altLang="zh-TW" sz="2800" dirty="0">
                <a:ea typeface="新細明體" pitchFamily="18" charset="-120"/>
              </a:rPr>
              <a:t>-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 err="1">
                <a:ea typeface="新細明體" pitchFamily="18" charset="-120"/>
              </a:rPr>
              <a:t>tion</a:t>
            </a:r>
            <a:r>
              <a:rPr lang="en-US" altLang="zh-TW" sz="2800" dirty="0">
                <a:ea typeface="新細明體" pitchFamily="18" charset="-120"/>
              </a:rPr>
              <a:t> line indicates start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and formation of </a:t>
            </a:r>
            <a: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  <a:t>pro- </a:t>
            </a:r>
            <a:b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</a:br>
            <a: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  <a:t>eutectoid ferrite</a:t>
            </a:r>
            <a:r>
              <a:rPr lang="zh-TW" altLang="en-US" sz="2800" dirty="0">
                <a:solidFill>
                  <a:schemeClr val="accent2"/>
                </a:solidFill>
                <a:ea typeface="新細明體" pitchFamily="18" charset="-120"/>
              </a:rPr>
              <a:t>前共析</a:t>
            </a:r>
            <a:b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</a:br>
            <a:r>
              <a:rPr lang="zh-TW" altLang="en-US" sz="2800" dirty="0">
                <a:solidFill>
                  <a:schemeClr val="accent2"/>
                </a:solidFill>
                <a:ea typeface="新細明體" pitchFamily="18" charset="-120"/>
              </a:rPr>
              <a:t>肥粒鐵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  <a:p>
            <a:r>
              <a:rPr lang="en-US" altLang="zh-TW" sz="2800" dirty="0" err="1">
                <a:solidFill>
                  <a:srgbClr val="6600FF"/>
                </a:solidFill>
                <a:ea typeface="新細明體" pitchFamily="18" charset="-120"/>
              </a:rPr>
              <a:t>Proeutectoid</a:t>
            </a: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 cementite for hypereutectoid steel.</a:t>
            </a:r>
          </a:p>
        </p:txBody>
      </p:sp>
      <p:pic>
        <p:nvPicPr>
          <p:cNvPr id="31748" name="Picture 9" descr="smi53586_09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2133600"/>
            <a:ext cx="47942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43938" y="6400800"/>
            <a:ext cx="500062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49C5B34-D389-4161-BC3C-5EB89F2C417F}" type="slidenum">
              <a:rPr lang="en-US" altLang="zh-TW" smtClean="0">
                <a:ea typeface="新細明體" pitchFamily="18" charset="-120"/>
              </a:rPr>
              <a:pPr eaLnBrk="1" hangingPunct="1"/>
              <a:t>28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020272" y="2195572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8000"/>
                </a:solidFill>
              </a:rPr>
              <a:t>765 </a:t>
            </a:r>
            <a:r>
              <a:rPr lang="en-US" altLang="zh-TW" dirty="0">
                <a:solidFill>
                  <a:srgbClr val="008000"/>
                </a:solidFill>
                <a:sym typeface="Symbol"/>
              </a:rPr>
              <a:t>C</a:t>
            </a:r>
            <a:endParaRPr lang="zh-TW" altLang="en-US" dirty="0">
              <a:solidFill>
                <a:srgbClr val="008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020272" y="278092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8000"/>
                </a:solidFill>
              </a:rPr>
              <a:t>723 </a:t>
            </a:r>
            <a:r>
              <a:rPr lang="en-US" altLang="zh-TW" dirty="0">
                <a:solidFill>
                  <a:srgbClr val="008000"/>
                </a:solidFill>
                <a:sym typeface="Symbol"/>
              </a:rPr>
              <a:t>C</a:t>
            </a:r>
            <a:endParaRPr lang="zh-TW" alt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3200" b="1">
                <a:ea typeface="新細明體" pitchFamily="18" charset="-120"/>
              </a:rPr>
              <a:t>Continuous Cooling-Transformation Diagram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zh-TW" sz="2400" dirty="0">
                <a:ea typeface="新細明體" pitchFamily="18" charset="-120"/>
              </a:rPr>
              <a:t>In continuous cooling transformation from </a:t>
            </a:r>
            <a:r>
              <a:rPr lang="en-US" altLang="zh-TW" sz="2400" dirty="0" err="1">
                <a:ea typeface="新細明體" pitchFamily="18" charset="-120"/>
              </a:rPr>
              <a:t>martensite</a:t>
            </a:r>
            <a:r>
              <a:rPr lang="en-US" altLang="zh-TW" sz="2400" dirty="0">
                <a:ea typeface="新細明體" pitchFamily="18" charset="-120"/>
              </a:rPr>
              <a:t> to pearlite takes place at a range of temperature.</a:t>
            </a:r>
          </a:p>
          <a:p>
            <a:r>
              <a:rPr lang="en-US" altLang="zh-TW" sz="2400" dirty="0">
                <a:ea typeface="新細明體" pitchFamily="18" charset="-120"/>
              </a:rPr>
              <a:t>Start and finish lines </a:t>
            </a:r>
            <a:r>
              <a:rPr lang="en-US" altLang="zh-TW" sz="2400" dirty="0">
                <a:solidFill>
                  <a:schemeClr val="accent2"/>
                </a:solidFill>
                <a:ea typeface="新細明體" pitchFamily="18" charset="-120"/>
              </a:rPr>
              <a:t>shifted to longer time</a:t>
            </a:r>
            <a:r>
              <a:rPr lang="en-US" altLang="zh-TW" sz="2400" dirty="0">
                <a:ea typeface="新細明體" pitchFamily="18" charset="-120"/>
              </a:rPr>
              <a:t>.</a:t>
            </a:r>
          </a:p>
          <a:p>
            <a:r>
              <a:rPr lang="en-US" altLang="zh-TW" sz="2400" dirty="0">
                <a:solidFill>
                  <a:srgbClr val="6600FF"/>
                </a:solidFill>
                <a:ea typeface="新細明體" pitchFamily="18" charset="-120"/>
              </a:rPr>
              <a:t>No transformation</a:t>
            </a:r>
            <a:r>
              <a:rPr lang="zh-TW" altLang="en-US" sz="2400" dirty="0">
                <a:solidFill>
                  <a:srgbClr val="6600FF"/>
                </a:solidFill>
                <a:ea typeface="新細明體" pitchFamily="18" charset="-120"/>
              </a:rPr>
              <a:t> </a:t>
            </a:r>
            <a:r>
              <a:rPr lang="en-US" altLang="zh-TW" sz="2400" dirty="0">
                <a:solidFill>
                  <a:srgbClr val="6600FF"/>
                </a:solidFill>
                <a:ea typeface="新細明體" pitchFamily="18" charset="-120"/>
              </a:rPr>
              <a:t>(</a:t>
            </a:r>
            <a:r>
              <a:rPr lang="en-US" altLang="zh-TW" sz="2400" dirty="0">
                <a:solidFill>
                  <a:srgbClr val="6600FF"/>
                </a:solidFill>
                <a:ea typeface="新細明體" pitchFamily="18" charset="-120"/>
                <a:sym typeface="Symbol"/>
              </a:rPr>
              <a:t>  B</a:t>
            </a:r>
            <a:r>
              <a:rPr lang="en-US" altLang="zh-TW" sz="2400" dirty="0">
                <a:solidFill>
                  <a:srgbClr val="6600FF"/>
                </a:solidFill>
                <a:ea typeface="新細明體" pitchFamily="18" charset="-120"/>
              </a:rPr>
              <a:t>) below 450 </a:t>
            </a:r>
            <a:r>
              <a:rPr lang="en-US" altLang="zh-TW" sz="2400" dirty="0">
                <a:solidFill>
                  <a:srgbClr val="6600FF"/>
                </a:solidFill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400" dirty="0">
                <a:solidFill>
                  <a:srgbClr val="6600FF"/>
                </a:solidFill>
                <a:ea typeface="新細明體" pitchFamily="18" charset="-120"/>
              </a:rPr>
              <a:t>C</a:t>
            </a:r>
            <a:r>
              <a:rPr lang="en-US" altLang="zh-TW" sz="2400" dirty="0">
                <a:ea typeface="新細明體" pitchFamily="18" charset="-120"/>
              </a:rPr>
              <a:t>.</a:t>
            </a:r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381000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>
              <a:ea typeface="ＭＳ Ｐゴシック" pitchFamily="34" charset="-128"/>
            </a:endParaRPr>
          </a:p>
        </p:txBody>
      </p:sp>
      <p:sp>
        <p:nvSpPr>
          <p:cNvPr id="32773" name="Slide Number Placeholder 7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05349F8-8517-47CE-A3C7-DAC9A48E9091}" type="slidenum">
              <a:rPr lang="en-US" altLang="zh-TW" b="1">
                <a:ea typeface="ＭＳ Ｐゴシック" pitchFamily="34" charset="-128"/>
              </a:rPr>
              <a:pPr algn="r" eaLnBrk="1" hangingPunct="1"/>
              <a:t>29</a:t>
            </a:fld>
            <a:endParaRPr lang="en-US" altLang="zh-TW" b="1">
              <a:ea typeface="ＭＳ Ｐゴシック" pitchFamily="34" charset="-128"/>
            </a:endParaRPr>
          </a:p>
        </p:txBody>
      </p:sp>
      <p:pic>
        <p:nvPicPr>
          <p:cNvPr id="3277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2838654"/>
            <a:ext cx="42878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6576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278371" y="4499828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8000"/>
                </a:solidFill>
              </a:rPr>
              <a:t>538 </a:t>
            </a:r>
            <a:r>
              <a:rPr lang="en-US" altLang="zh-TW" dirty="0">
                <a:solidFill>
                  <a:srgbClr val="008000"/>
                </a:solidFill>
                <a:sym typeface="Symbol"/>
              </a:rPr>
              <a:t>C/s</a:t>
            </a:r>
            <a:endParaRPr lang="zh-TW" altLang="en-US" dirty="0">
              <a:solidFill>
                <a:srgbClr val="008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452320" y="38610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正常化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604720" y="42930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完全退火</a:t>
            </a:r>
          </a:p>
        </p:txBody>
      </p:sp>
      <p:cxnSp>
        <p:nvCxnSpPr>
          <p:cNvPr id="4" name="直線接點 3"/>
          <p:cNvCxnSpPr/>
          <p:nvPr/>
        </p:nvCxnSpPr>
        <p:spPr bwMode="auto">
          <a:xfrm>
            <a:off x="1187624" y="3492872"/>
            <a:ext cx="216024" cy="5998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線單箭頭接點 11"/>
          <p:cNvCxnSpPr/>
          <p:nvPr/>
        </p:nvCxnSpPr>
        <p:spPr bwMode="auto">
          <a:xfrm>
            <a:off x="1403648" y="4077072"/>
            <a:ext cx="12241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4400" b="1" dirty="0">
                <a:ea typeface="新細明體" pitchFamily="18" charset="-120"/>
              </a:rPr>
              <a:t>Introduction</a:t>
            </a:r>
            <a:endParaRPr lang="zh-TW" altLang="en-US" sz="4400" b="1" dirty="0">
              <a:ea typeface="新細明體" pitchFamily="18" charset="-120"/>
            </a:endParaRP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1612900"/>
          </a:xfrm>
        </p:spPr>
        <p:txBody>
          <a:bodyPr/>
          <a:lstStyle/>
          <a:p>
            <a:r>
              <a:rPr lang="zh-TW" altLang="en-US" sz="3200" b="1" dirty="0">
                <a:ea typeface="新細明體" pitchFamily="18" charset="-120"/>
              </a:rPr>
              <a:t>金屬材料分鐵合金與非鐵合金，廣用於工程設計，其中鋼鐵佔</a:t>
            </a:r>
            <a:r>
              <a:rPr lang="en-US" altLang="zh-TW" sz="3200" b="1" dirty="0">
                <a:ea typeface="新細明體" pitchFamily="18" charset="-120"/>
              </a:rPr>
              <a:t>90</a:t>
            </a:r>
            <a:r>
              <a:rPr lang="zh-TW" altLang="en-US" sz="3200" b="1" dirty="0">
                <a:ea typeface="新細明體" pitchFamily="18" charset="-120"/>
              </a:rPr>
              <a:t>％，因具低價、高強度、高韌性優點</a:t>
            </a:r>
          </a:p>
        </p:txBody>
      </p:sp>
      <p:sp>
        <p:nvSpPr>
          <p:cNvPr id="7172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BD56F6-DC80-4850-BA70-961E9A35776B}" type="slidenum">
              <a:rPr lang="zh-TW" altLang="en-US" smtClean="0">
                <a:ea typeface="新細明體" pitchFamily="18" charset="-120"/>
              </a:rPr>
              <a:pPr eaLnBrk="1" hangingPunct="1"/>
              <a:t>3</a:t>
            </a:fld>
            <a:endParaRPr lang="zh-TW" altLang="en-US">
              <a:ea typeface="新細明體" pitchFamily="18" charset="-120"/>
            </a:endParaRPr>
          </a:p>
        </p:txBody>
      </p:sp>
      <p:pic>
        <p:nvPicPr>
          <p:cNvPr id="7173" name="圖片 4" descr="t9-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068638"/>
            <a:ext cx="75469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Annealing and Normalizing</a:t>
            </a:r>
          </a:p>
        </p:txBody>
      </p:sp>
      <p:sp>
        <p:nvSpPr>
          <p:cNvPr id="33795" name="Slide Number Placeholder 6"/>
          <p:cNvSpPr txBox="1">
            <a:spLocks noGrp="1"/>
          </p:cNvSpPr>
          <p:nvPr/>
        </p:nvSpPr>
        <p:spPr bwMode="auto">
          <a:xfrm>
            <a:off x="8643938" y="6553200"/>
            <a:ext cx="500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C99AC96-A30D-40DC-9077-407DB25D2508}" type="slidenum">
              <a:rPr lang="en-US" altLang="zh-TW" b="1">
                <a:ea typeface="ＭＳ Ｐゴシック" pitchFamily="34" charset="-128"/>
              </a:rPr>
              <a:pPr algn="r" eaLnBrk="1" hangingPunct="1"/>
              <a:t>30</a:t>
            </a:fld>
            <a:endParaRPr lang="en-US" altLang="zh-TW" b="1">
              <a:ea typeface="ＭＳ Ｐゴシック" pitchFamily="34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9552" y="1066800"/>
            <a:ext cx="7772400" cy="5257800"/>
          </a:xfrm>
        </p:spPr>
        <p:txBody>
          <a:bodyPr/>
          <a:lstStyle/>
          <a:p>
            <a:pPr>
              <a:defRPr/>
            </a:pPr>
            <a:r>
              <a:rPr lang="en-US" altLang="zh-TW" sz="2400" b="1" dirty="0">
                <a:solidFill>
                  <a:srgbClr val="FF0000"/>
                </a:solidFill>
                <a:ea typeface="新細明體" charset="-120"/>
              </a:rPr>
              <a:t>Full annealing</a:t>
            </a:r>
            <a:r>
              <a:rPr lang="en-US" altLang="zh-TW" sz="2400" b="1" dirty="0">
                <a:ea typeface="新細明體" charset="-120"/>
              </a:rPr>
              <a:t>: </a:t>
            </a:r>
            <a:r>
              <a:rPr lang="en-US" altLang="zh-TW" sz="2400" dirty="0">
                <a:ea typeface="新細明體" charset="-120"/>
              </a:rPr>
              <a:t>Sample heated to 40</a:t>
            </a:r>
            <a:r>
              <a:rPr lang="en-US" altLang="zh-TW" sz="2400" dirty="0">
                <a:ea typeface="新細明體" charset="-120"/>
                <a:sym typeface="Symbol"/>
              </a:rPr>
              <a:t></a:t>
            </a:r>
            <a:r>
              <a:rPr lang="en-US" altLang="zh-TW" sz="2400" dirty="0">
                <a:ea typeface="新細明體" charset="-120"/>
              </a:rPr>
              <a:t>C above austenite ferrite boundary, held for necessary time and cooled slowly.</a:t>
            </a:r>
          </a:p>
          <a:p>
            <a:pPr>
              <a:defRPr/>
            </a:pP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ea typeface="新細明體" charset="-120"/>
              </a:rPr>
              <a:t>Process annealing 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ea typeface="新細明體" charset="-120"/>
              </a:rPr>
              <a:t>製程退火</a:t>
            </a:r>
            <a:r>
              <a:rPr lang="en-US" altLang="zh-TW" sz="2400" dirty="0">
                <a:ea typeface="新細明體" charset="-120"/>
              </a:rPr>
              <a:t>: Used for stress</a:t>
            </a:r>
          </a:p>
          <a:p>
            <a:pPr>
              <a:buFontTx/>
              <a:buNone/>
              <a:defRPr/>
            </a:pPr>
            <a:r>
              <a:rPr lang="en-US" altLang="zh-TW" sz="2400" dirty="0">
                <a:ea typeface="新細明體" charset="-120"/>
              </a:rPr>
              <a:t>     relief. Applied to </a:t>
            </a:r>
            <a:r>
              <a:rPr lang="en-US" altLang="zh-TW" sz="2400" dirty="0" err="1">
                <a:ea typeface="新細明體" charset="-120"/>
              </a:rPr>
              <a:t>hypoeutectoid</a:t>
            </a:r>
            <a:br>
              <a:rPr lang="en-US" altLang="zh-TW" sz="2400" dirty="0">
                <a:ea typeface="新細明體" charset="-120"/>
              </a:rPr>
            </a:br>
            <a:r>
              <a:rPr lang="en-US" altLang="zh-TW" sz="2400" dirty="0">
                <a:ea typeface="新細明體" charset="-120"/>
              </a:rPr>
              <a:t>steel below eutectoid temperature, </a:t>
            </a:r>
            <a:br>
              <a:rPr lang="en-US" altLang="zh-TW" sz="2400" dirty="0">
                <a:ea typeface="新細明體" charset="-120"/>
              </a:rPr>
            </a:br>
            <a:r>
              <a:rPr lang="en-US" altLang="zh-TW" sz="2400" dirty="0">
                <a:ea typeface="新細明體" charset="-120"/>
              </a:rPr>
              <a:t>550-650 </a:t>
            </a:r>
            <a:r>
              <a:rPr lang="en-US" altLang="zh-TW" sz="2400" dirty="0">
                <a:ea typeface="新細明體" charset="-120"/>
                <a:sym typeface="Symbol" panose="05050102010706020507" pitchFamily="18" charset="2"/>
              </a:rPr>
              <a:t>C</a:t>
            </a:r>
            <a:r>
              <a:rPr lang="en-US" altLang="zh-TW" sz="2400" dirty="0">
                <a:ea typeface="新細明體" charset="-120"/>
              </a:rPr>
              <a:t>.</a:t>
            </a:r>
          </a:p>
          <a:p>
            <a:pPr>
              <a:defRPr/>
            </a:pPr>
            <a:r>
              <a:rPr lang="en-US" altLang="zh-TW" sz="2400" b="1" dirty="0">
                <a:solidFill>
                  <a:srgbClr val="6600FF"/>
                </a:solidFill>
                <a:ea typeface="新細明體" charset="-120"/>
              </a:rPr>
              <a:t>Normalizing </a:t>
            </a:r>
            <a:r>
              <a:rPr lang="zh-TW" altLang="en-US" sz="2400" b="1" dirty="0">
                <a:solidFill>
                  <a:srgbClr val="6600FF"/>
                </a:solidFill>
                <a:ea typeface="新細明體" charset="-120"/>
              </a:rPr>
              <a:t>正常化</a:t>
            </a:r>
            <a:r>
              <a:rPr lang="en-US" altLang="zh-TW" sz="2400" dirty="0">
                <a:ea typeface="新細明體" charset="-120"/>
              </a:rPr>
              <a:t>: Steel </a:t>
            </a:r>
            <a:br>
              <a:rPr lang="en-US" altLang="zh-TW" sz="2400" dirty="0">
                <a:ea typeface="新細明體" charset="-120"/>
              </a:rPr>
            </a:br>
            <a:r>
              <a:rPr lang="en-US" altLang="zh-TW" sz="2400" dirty="0">
                <a:ea typeface="新細明體" charset="-120"/>
              </a:rPr>
              <a:t>heated in austenite region and </a:t>
            </a:r>
            <a:br>
              <a:rPr lang="en-US" altLang="zh-TW" sz="2400" dirty="0">
                <a:ea typeface="新細明體" charset="-120"/>
              </a:rPr>
            </a:br>
            <a:r>
              <a:rPr lang="en-US" altLang="zh-TW" sz="2400" dirty="0">
                <a:ea typeface="新細明體" charset="-120"/>
              </a:rPr>
              <a:t>cooled in still air.  Makes grain </a:t>
            </a:r>
            <a:br>
              <a:rPr lang="en-US" altLang="zh-TW" sz="2400" dirty="0">
                <a:ea typeface="新細明體" charset="-120"/>
              </a:rPr>
            </a:br>
            <a:r>
              <a:rPr lang="en-US" altLang="zh-TW" sz="2400" dirty="0">
                <a:ea typeface="新細明體" charset="-120"/>
              </a:rPr>
              <a:t>structure uniform, refines grain </a:t>
            </a:r>
            <a:br>
              <a:rPr lang="en-US" altLang="zh-TW" sz="2400" dirty="0">
                <a:ea typeface="新細明體" charset="-120"/>
              </a:rPr>
            </a:br>
            <a:r>
              <a:rPr lang="en-US" altLang="zh-TW" sz="2400" dirty="0">
                <a:ea typeface="新細明體" charset="-120"/>
              </a:rPr>
              <a:t>and increases strength.</a:t>
            </a:r>
          </a:p>
        </p:txBody>
      </p:sp>
      <p:pic>
        <p:nvPicPr>
          <p:cNvPr id="3379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79713"/>
            <a:ext cx="3962400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Tempering of Plain Carbon Steel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 Martensitic steel is heated at a temperature below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eutectoid temperature</a:t>
            </a:r>
            <a:r>
              <a:rPr lang="en-US" altLang="zh-TW" dirty="0">
                <a:ea typeface="新細明體" pitchFamily="18" charset="-120"/>
              </a:rPr>
              <a:t>. </a:t>
            </a:r>
          </a:p>
          <a:p>
            <a:r>
              <a:rPr lang="en-US" altLang="zh-TW" dirty="0">
                <a:ea typeface="新細明體" pitchFamily="18" charset="-120"/>
              </a:rPr>
              <a:t> Makes steel </a:t>
            </a:r>
            <a:r>
              <a:rPr lang="en-US" altLang="zh-TW" dirty="0">
                <a:solidFill>
                  <a:schemeClr val="accent2"/>
                </a:solidFill>
                <a:ea typeface="新細明體" pitchFamily="18" charset="-120"/>
              </a:rPr>
              <a:t>softer and ductile</a:t>
            </a:r>
            <a:r>
              <a:rPr lang="en-US" altLang="zh-TW" dirty="0">
                <a:ea typeface="新細明體" pitchFamily="18" charset="-120"/>
              </a:rPr>
              <a:t>.</a:t>
            </a:r>
          </a:p>
          <a:p>
            <a:r>
              <a:rPr lang="en-US" altLang="zh-TW" dirty="0">
                <a:ea typeface="新細明體" pitchFamily="18" charset="-120"/>
              </a:rPr>
              <a:t> Carbon atoms, in low carbon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steels, </a:t>
            </a:r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  <a:t>segregate themselves on </a:t>
            </a:r>
          </a:p>
          <a:p>
            <a:pPr>
              <a:buFontTx/>
              <a:buNone/>
            </a:pPr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  <a:t>      tempering </a:t>
            </a:r>
            <a:r>
              <a:rPr lang="zh-TW" altLang="en-US" dirty="0">
                <a:solidFill>
                  <a:srgbClr val="6600FF"/>
                </a:solidFill>
                <a:ea typeface="新細明體" pitchFamily="18" charset="-120"/>
              </a:rPr>
              <a:t>回火</a:t>
            </a:r>
            <a:r>
              <a:rPr lang="en-US" altLang="zh-TW" dirty="0">
                <a:ea typeface="新細明體" pitchFamily="18" charset="-120"/>
              </a:rPr>
              <a:t>.</a:t>
            </a:r>
          </a:p>
          <a:p>
            <a:pPr>
              <a:buFontTx/>
              <a:buNone/>
            </a:pP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050925" y="3824288"/>
            <a:ext cx="165622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CC3300"/>
                </a:solidFill>
                <a:ea typeface="新細明體" pitchFamily="18" charset="-120"/>
              </a:rPr>
              <a:t>Tempering </a:t>
            </a:r>
          </a:p>
          <a:p>
            <a:pPr eaLnBrk="1" hangingPunct="1"/>
            <a:r>
              <a:rPr lang="en-US" altLang="zh-TW" sz="2000" b="1" dirty="0">
                <a:solidFill>
                  <a:srgbClr val="CC3300"/>
                </a:solidFill>
                <a:ea typeface="新細明體" pitchFamily="18" charset="-120"/>
              </a:rPr>
              <a:t>Temperature</a:t>
            </a:r>
          </a:p>
          <a:p>
            <a:pPr eaLnBrk="1" hangingPunct="1"/>
            <a:endParaRPr lang="en-US" altLang="zh-TW" sz="2000" b="1" dirty="0">
              <a:ea typeface="新細明體" pitchFamily="18" charset="-120"/>
            </a:endParaRPr>
          </a:p>
          <a:p>
            <a:pPr eaLnBrk="1" hangingPunct="1"/>
            <a:r>
              <a:rPr lang="en-US" altLang="zh-TW" sz="2000" b="1" dirty="0">
                <a:ea typeface="新細明體" pitchFamily="18" charset="-120"/>
              </a:rPr>
              <a:t>20 – 200</a:t>
            </a:r>
            <a:r>
              <a:rPr lang="zh-TW" altLang="en-US" sz="2000" b="1" dirty="0">
                <a:ea typeface="新細明體" pitchFamily="18" charset="-120"/>
              </a:rPr>
              <a:t> </a:t>
            </a:r>
            <a:r>
              <a:rPr lang="en-US" altLang="zh-TW" sz="2000" b="1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000" b="1" dirty="0">
                <a:ea typeface="新細明體" pitchFamily="18" charset="-120"/>
              </a:rPr>
              <a:t>C</a:t>
            </a:r>
          </a:p>
          <a:p>
            <a:pPr eaLnBrk="1" hangingPunct="1"/>
            <a:r>
              <a:rPr lang="en-US" altLang="zh-TW" sz="2000" b="1" dirty="0">
                <a:ea typeface="新細明體" pitchFamily="18" charset="-120"/>
              </a:rPr>
              <a:t>Below 200</a:t>
            </a:r>
            <a:r>
              <a:rPr lang="zh-TW" altLang="en-US" sz="2000" b="1" dirty="0">
                <a:ea typeface="新細明體" pitchFamily="18" charset="-120"/>
              </a:rPr>
              <a:t> </a:t>
            </a:r>
            <a:r>
              <a:rPr lang="en-US" altLang="zh-TW" sz="2000" b="1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000" b="1" dirty="0">
                <a:ea typeface="新細明體" pitchFamily="18" charset="-120"/>
              </a:rPr>
              <a:t>C</a:t>
            </a:r>
            <a:br>
              <a:rPr lang="en-US" altLang="zh-TW" sz="2000" b="1" dirty="0">
                <a:ea typeface="新細明體" pitchFamily="18" charset="-120"/>
              </a:rPr>
            </a:br>
            <a:r>
              <a:rPr lang="en-US" altLang="zh-TW" sz="2000" b="1" dirty="0">
                <a:ea typeface="新細明體" pitchFamily="18" charset="-120"/>
              </a:rPr>
              <a:t>200 – 700</a:t>
            </a:r>
            <a:r>
              <a:rPr lang="zh-TW" altLang="en-US" sz="2000" b="1" dirty="0">
                <a:ea typeface="新細明體" pitchFamily="18" charset="-120"/>
              </a:rPr>
              <a:t> </a:t>
            </a:r>
            <a:r>
              <a:rPr lang="en-US" altLang="zh-TW" sz="2000" b="1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000" b="1" dirty="0">
                <a:ea typeface="新細明體" pitchFamily="18" charset="-120"/>
              </a:rPr>
              <a:t>C</a:t>
            </a:r>
          </a:p>
          <a:p>
            <a:pPr eaLnBrk="1" hangingPunct="1"/>
            <a:r>
              <a:rPr lang="en-US" altLang="zh-TW" sz="2000" b="1" dirty="0">
                <a:ea typeface="新細明體" pitchFamily="18" charset="-120"/>
              </a:rPr>
              <a:t>200 – 300</a:t>
            </a:r>
            <a:r>
              <a:rPr lang="zh-TW" altLang="en-US" sz="2000" b="1" dirty="0">
                <a:ea typeface="新細明體" pitchFamily="18" charset="-120"/>
              </a:rPr>
              <a:t> </a:t>
            </a:r>
            <a:r>
              <a:rPr lang="en-US" altLang="zh-TW" sz="2000" b="1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000" b="1" dirty="0">
                <a:ea typeface="新細明體" pitchFamily="18" charset="-120"/>
              </a:rPr>
              <a:t>C</a:t>
            </a:r>
          </a:p>
          <a:p>
            <a:pPr eaLnBrk="1" hangingPunct="1"/>
            <a:r>
              <a:rPr lang="en-US" altLang="zh-TW" sz="2000" b="1" dirty="0">
                <a:ea typeface="新細明體" pitchFamily="18" charset="-120"/>
              </a:rPr>
              <a:t>400 – 700</a:t>
            </a:r>
            <a:r>
              <a:rPr lang="zh-TW" altLang="en-US" sz="2000" b="1" dirty="0">
                <a:ea typeface="新細明體" pitchFamily="18" charset="-120"/>
              </a:rPr>
              <a:t> </a:t>
            </a:r>
            <a:r>
              <a:rPr lang="en-US" altLang="zh-TW" sz="2000" b="1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000" b="1" dirty="0">
                <a:ea typeface="新細明體" pitchFamily="18" charset="-120"/>
              </a:rPr>
              <a:t>C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184525" y="4114800"/>
            <a:ext cx="280416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CC3300"/>
                </a:solidFill>
                <a:ea typeface="新細明體" pitchFamily="18" charset="-120"/>
              </a:rPr>
              <a:t>Structure</a:t>
            </a:r>
          </a:p>
          <a:p>
            <a:pPr eaLnBrk="1" hangingPunct="1"/>
            <a:endParaRPr lang="en-US" altLang="zh-TW" sz="2000" b="1" dirty="0">
              <a:solidFill>
                <a:srgbClr val="CC3300"/>
              </a:solidFill>
              <a:ea typeface="新細明體" pitchFamily="18" charset="-120"/>
            </a:endParaRPr>
          </a:p>
          <a:p>
            <a:pPr eaLnBrk="1" hangingPunct="1"/>
            <a:r>
              <a:rPr lang="en-US" altLang="zh-TW" sz="2000" b="1" dirty="0">
                <a:ea typeface="新細明體" pitchFamily="18" charset="-120"/>
              </a:rPr>
              <a:t>Carbon segregation</a:t>
            </a:r>
          </a:p>
          <a:p>
            <a:pPr eaLnBrk="1" hangingPunct="1"/>
            <a:r>
              <a:rPr lang="en-US" altLang="zh-TW" sz="2000" b="1" dirty="0">
                <a:ea typeface="新細明體" pitchFamily="18" charset="-120"/>
              </a:rPr>
              <a:t>Epsilon Carbide</a:t>
            </a:r>
          </a:p>
          <a:p>
            <a:pPr eaLnBrk="1" hangingPunct="1"/>
            <a:r>
              <a:rPr lang="en-US" altLang="zh-TW" sz="2000" b="1" dirty="0">
                <a:ea typeface="新細明體" pitchFamily="18" charset="-120"/>
              </a:rPr>
              <a:t>Cementite</a:t>
            </a:r>
            <a:br>
              <a:rPr lang="en-US" altLang="zh-TW" sz="2000" b="1" dirty="0">
                <a:ea typeface="新細明體" pitchFamily="18" charset="-120"/>
              </a:rPr>
            </a:br>
            <a:r>
              <a:rPr lang="en-US" altLang="zh-TW" sz="2000" b="1" dirty="0" err="1">
                <a:ea typeface="新細明體" pitchFamily="18" charset="-120"/>
              </a:rPr>
              <a:t>Cementite</a:t>
            </a:r>
            <a:r>
              <a:rPr lang="en-US" altLang="zh-TW" sz="2000" b="1" dirty="0">
                <a:ea typeface="新細明體" pitchFamily="18" charset="-120"/>
              </a:rPr>
              <a:t> (rod-like)</a:t>
            </a:r>
          </a:p>
          <a:p>
            <a:pPr eaLnBrk="1" hangingPunct="1"/>
            <a:r>
              <a:rPr lang="en-US" altLang="zh-TW" sz="2000" b="1" dirty="0">
                <a:ea typeface="新細明體" pitchFamily="18" charset="-120"/>
              </a:rPr>
              <a:t>Cementite (</a:t>
            </a:r>
            <a:r>
              <a:rPr lang="en-US" altLang="zh-TW" sz="2000" b="1" dirty="0" err="1">
                <a:solidFill>
                  <a:srgbClr val="FF0000"/>
                </a:solidFill>
                <a:ea typeface="新細明體" pitchFamily="18" charset="-120"/>
              </a:rPr>
              <a:t>Spheroidite</a:t>
            </a:r>
            <a:r>
              <a:rPr lang="en-US" altLang="zh-TW" sz="2000" b="1" dirty="0">
                <a:ea typeface="新細明體" pitchFamily="18" charset="-120"/>
              </a:rPr>
              <a:t>)</a:t>
            </a:r>
          </a:p>
          <a:p>
            <a:pPr eaLnBrk="1" hangingPunct="1"/>
            <a:endParaRPr lang="en-US" altLang="zh-TW" sz="2000" dirty="0">
              <a:ea typeface="新細明體" pitchFamily="18" charset="-120"/>
            </a:endParaRPr>
          </a:p>
        </p:txBody>
      </p:sp>
      <p:pic>
        <p:nvPicPr>
          <p:cNvPr id="34822" name="Picture 13" descr="smi53586_09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43400"/>
            <a:ext cx="22860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4" descr="smi53586_09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9084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6025108" y="6165304"/>
            <a:ext cx="4191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25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9781C99-0673-4548-9EF0-B0C7BEDB4865}" type="slidenum">
              <a:rPr lang="en-US" altLang="zh-TW" smtClean="0">
                <a:ea typeface="新細明體" pitchFamily="18" charset="-120"/>
              </a:rPr>
              <a:pPr eaLnBrk="1" hangingPunct="1"/>
              <a:t>31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4E6921-C545-484D-B774-71168E3AD03C}" type="slidenum">
              <a:rPr lang="en-US" altLang="zh-TW" smtClean="0">
                <a:ea typeface="新細明體" pitchFamily="18" charset="-120"/>
              </a:rPr>
              <a:pPr eaLnBrk="1" hangingPunct="1"/>
              <a:t>32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35843" name="圖片 2" descr="f9-30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6242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圖片 3" descr="f9-3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7386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文字方塊 1"/>
          <p:cNvSpPr txBox="1">
            <a:spLocks noChangeArrowheads="1"/>
          </p:cNvSpPr>
          <p:nvPr/>
        </p:nvSpPr>
        <p:spPr bwMode="auto">
          <a:xfrm>
            <a:off x="2133600" y="4876800"/>
            <a:ext cx="203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sz="2400" b="1">
                <a:solidFill>
                  <a:srgbClr val="FF0000"/>
                </a:solidFill>
                <a:ea typeface="新細明體" pitchFamily="18" charset="-120"/>
              </a:rPr>
              <a:t>棒狀雪明碳鐵</a:t>
            </a:r>
          </a:p>
        </p:txBody>
      </p:sp>
      <p:sp>
        <p:nvSpPr>
          <p:cNvPr id="35846" name="文字方塊 5"/>
          <p:cNvSpPr txBox="1">
            <a:spLocks noChangeArrowheads="1"/>
          </p:cNvSpPr>
          <p:nvPr/>
        </p:nvSpPr>
        <p:spPr bwMode="auto">
          <a:xfrm>
            <a:off x="5359400" y="4876800"/>
            <a:ext cx="203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sz="2400" b="1">
                <a:solidFill>
                  <a:srgbClr val="FF0000"/>
                </a:solidFill>
                <a:ea typeface="新細明體" pitchFamily="18" charset="-120"/>
              </a:rPr>
              <a:t>球狀雪明碳鐵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Effects of Tempering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990600"/>
            <a:ext cx="7772400" cy="5029200"/>
          </a:xfrm>
        </p:spPr>
        <p:txBody>
          <a:bodyPr/>
          <a:lstStyle/>
          <a:p>
            <a:r>
              <a:rPr lang="en-US" altLang="zh-TW" sz="2800" b="1">
                <a:ea typeface="新細明體" pitchFamily="18" charset="-120"/>
              </a:rPr>
              <a:t>Hardness decreases as temperature increases above 200</a:t>
            </a:r>
            <a:r>
              <a:rPr lang="en-US" altLang="zh-TW" sz="2800" b="1" baseline="3000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800" b="1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800" b="1">
                <a:ea typeface="新細明體" pitchFamily="18" charset="-120"/>
              </a:rPr>
              <a:t>C.</a:t>
            </a:r>
          </a:p>
          <a:p>
            <a:r>
              <a:rPr lang="en-US" altLang="zh-TW" sz="2800" b="1">
                <a:ea typeface="新細明體" pitchFamily="18" charset="-120"/>
              </a:rPr>
              <a:t>This is due to diffusion of carbon atoms from </a:t>
            </a:r>
            <a:r>
              <a:rPr lang="en-US" altLang="zh-TW" sz="2800" b="1">
                <a:solidFill>
                  <a:srgbClr val="FF0000"/>
                </a:solidFill>
                <a:ea typeface="新細明體" pitchFamily="18" charset="-120"/>
              </a:rPr>
              <a:t>interstitial sites to iron carbide precipitates</a:t>
            </a:r>
            <a:r>
              <a:rPr lang="en-US" altLang="zh-TW" sz="2800" b="1">
                <a:ea typeface="新細明體" pitchFamily="18" charset="-120"/>
              </a:rPr>
              <a:t>. </a:t>
            </a:r>
          </a:p>
          <a:p>
            <a:pPr>
              <a:buFontTx/>
              <a:buNone/>
            </a:pPr>
            <a:endParaRPr lang="en-US" altLang="zh-TW" sz="2800" b="1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sz="2800" b="1">
                <a:ea typeface="新細明體" pitchFamily="18" charset="-120"/>
              </a:rPr>
              <a:t>   </a:t>
            </a:r>
          </a:p>
        </p:txBody>
      </p:sp>
      <p:sp>
        <p:nvSpPr>
          <p:cNvPr id="36868" name="Slide Number Placeholder 5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BE58967-9652-40B0-B6C2-2891D1FAAB09}" type="slidenum">
              <a:rPr lang="en-US" altLang="zh-TW" b="1">
                <a:ea typeface="ＭＳ Ｐゴシック" pitchFamily="34" charset="-128"/>
              </a:rPr>
              <a:pPr algn="r" eaLnBrk="1" hangingPunct="1"/>
              <a:t>33</a:t>
            </a:fld>
            <a:endParaRPr lang="en-US" altLang="zh-TW" b="1">
              <a:ea typeface="ＭＳ Ｐゴシック" pitchFamily="34" charset="-128"/>
            </a:endParaRPr>
          </a:p>
        </p:txBody>
      </p:sp>
      <p:pic>
        <p:nvPicPr>
          <p:cNvPr id="3686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95600"/>
            <a:ext cx="54864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F02922A-6DD8-4BFA-91FA-E576BD269A17}" type="slidenum">
              <a:rPr lang="en-US" altLang="zh-TW" smtClean="0">
                <a:ea typeface="新細明體" pitchFamily="18" charset="-120"/>
              </a:rPr>
              <a:pPr eaLnBrk="1" hangingPunct="1"/>
              <a:t>34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TW" sz="4400" b="1" kern="0" dirty="0" err="1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Martempering</a:t>
            </a:r>
            <a:r>
              <a:rPr lang="en-US" altLang="zh-TW" sz="4400" b="1" kern="0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 and </a:t>
            </a:r>
            <a:r>
              <a:rPr lang="en-US" altLang="zh-TW" sz="4400" b="1" kern="0" dirty="0" err="1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Austempering</a:t>
            </a:r>
            <a:endParaRPr lang="en-US" altLang="zh-TW" sz="4400" b="1" kern="0" dirty="0">
              <a:solidFill>
                <a:schemeClr val="bg1"/>
              </a:solidFill>
              <a:latin typeface="+mj-lt"/>
              <a:ea typeface="新細明體" charset="-120"/>
              <a:cs typeface="+mj-cs"/>
            </a:endParaRPr>
          </a:p>
        </p:txBody>
      </p:sp>
      <p:pic>
        <p:nvPicPr>
          <p:cNvPr id="37892" name="圖片 3" descr="f9-3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2862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圖片 4" descr="f9-34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20"/>
          <a:stretch/>
        </p:blipFill>
        <p:spPr bwMode="auto">
          <a:xfrm>
            <a:off x="4705350" y="838201"/>
            <a:ext cx="4210050" cy="30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文字方塊 1"/>
          <p:cNvSpPr txBox="1">
            <a:spLocks noChangeArrowheads="1"/>
          </p:cNvSpPr>
          <p:nvPr/>
        </p:nvSpPr>
        <p:spPr bwMode="auto">
          <a:xfrm>
            <a:off x="2133600" y="762000"/>
            <a:ext cx="1262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sz="2800" b="1">
                <a:solidFill>
                  <a:srgbClr val="0000FF"/>
                </a:solidFill>
                <a:ea typeface="新細明體" pitchFamily="18" charset="-120"/>
              </a:rPr>
              <a:t>麻回火</a:t>
            </a:r>
          </a:p>
        </p:txBody>
      </p:sp>
      <p:sp>
        <p:nvSpPr>
          <p:cNvPr id="37895" name="文字方塊 6"/>
          <p:cNvSpPr txBox="1">
            <a:spLocks noChangeArrowheads="1"/>
          </p:cNvSpPr>
          <p:nvPr/>
        </p:nvSpPr>
        <p:spPr bwMode="auto">
          <a:xfrm>
            <a:off x="6019800" y="762000"/>
            <a:ext cx="1620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sz="2800" b="1">
                <a:solidFill>
                  <a:srgbClr val="0000FF"/>
                </a:solidFill>
                <a:ea typeface="新細明體" pitchFamily="18" charset="-120"/>
              </a:rPr>
              <a:t>沃斯回火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Martempering and Austempering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zh-TW" sz="2400" b="1" i="1" dirty="0">
                <a:ea typeface="新細明體" pitchFamily="18" charset="-120"/>
              </a:rPr>
              <a:t> </a:t>
            </a:r>
            <a:r>
              <a:rPr lang="en-US" altLang="zh-TW" sz="2400" b="1" i="1" dirty="0" err="1">
                <a:solidFill>
                  <a:srgbClr val="FF0000"/>
                </a:solidFill>
                <a:ea typeface="新細明體" pitchFamily="18" charset="-120"/>
              </a:rPr>
              <a:t>Martempering</a:t>
            </a:r>
            <a:r>
              <a:rPr lang="en-US" altLang="zh-TW" sz="2400" b="1" i="1" dirty="0">
                <a:solidFill>
                  <a:srgbClr val="FF0000"/>
                </a:solidFill>
                <a:ea typeface="新細明體" pitchFamily="18" charset="-120"/>
              </a:rPr>
              <a:t> (</a:t>
            </a:r>
            <a:r>
              <a:rPr lang="en-US" altLang="zh-TW" sz="2400" b="1" i="1" dirty="0" err="1">
                <a:solidFill>
                  <a:srgbClr val="FF0000"/>
                </a:solidFill>
                <a:ea typeface="新細明體" pitchFamily="18" charset="-120"/>
              </a:rPr>
              <a:t>Marquenching</a:t>
            </a:r>
            <a:r>
              <a:rPr lang="zh-TW" altLang="en-US" sz="2400" b="1" i="1" dirty="0">
                <a:solidFill>
                  <a:srgbClr val="FF0000"/>
                </a:solidFill>
                <a:ea typeface="新細明體" pitchFamily="18" charset="-120"/>
              </a:rPr>
              <a:t>麻淬火</a:t>
            </a:r>
            <a:r>
              <a:rPr lang="en-US" altLang="zh-TW" sz="2400" b="1" i="1" dirty="0">
                <a:solidFill>
                  <a:srgbClr val="FF0000"/>
                </a:solidFill>
                <a:ea typeface="新細明體" pitchFamily="18" charset="-120"/>
              </a:rPr>
              <a:t>): </a:t>
            </a:r>
            <a:r>
              <a:rPr lang="en-US" altLang="zh-TW" sz="2400" dirty="0" err="1">
                <a:ea typeface="新細明體" pitchFamily="18" charset="-120"/>
              </a:rPr>
              <a:t>Austinitizing</a:t>
            </a:r>
            <a:r>
              <a:rPr lang="en-US" altLang="zh-TW" sz="2400" dirty="0">
                <a:ea typeface="新細明體" pitchFamily="18" charset="-120"/>
              </a:rPr>
              <a:t>, quenching at around </a:t>
            </a:r>
            <a:r>
              <a:rPr lang="en-US" altLang="zh-TW" sz="2400" dirty="0" err="1">
                <a:ea typeface="新細明體" pitchFamily="18" charset="-120"/>
              </a:rPr>
              <a:t>M</a:t>
            </a:r>
            <a:r>
              <a:rPr lang="en-US" altLang="zh-TW" sz="2400" baseline="-25000" dirty="0" err="1">
                <a:ea typeface="新細明體" pitchFamily="18" charset="-120"/>
              </a:rPr>
              <a:t>s</a:t>
            </a:r>
            <a:r>
              <a:rPr lang="en-US" altLang="zh-TW" sz="2400" dirty="0">
                <a:ea typeface="新細明體" pitchFamily="18" charset="-120"/>
              </a:rPr>
              <a:t>, holding in quenching media until temperature is uniform, </a:t>
            </a:r>
            <a:r>
              <a:rPr lang="en-US" altLang="zh-TW" sz="2400" dirty="0">
                <a:solidFill>
                  <a:srgbClr val="0000FF"/>
                </a:solidFill>
                <a:ea typeface="新細明體" pitchFamily="18" charset="-120"/>
              </a:rPr>
              <a:t>removing before </a:t>
            </a:r>
            <a:r>
              <a:rPr lang="en-US" altLang="zh-TW" sz="2400" dirty="0" err="1">
                <a:solidFill>
                  <a:srgbClr val="0000FF"/>
                </a:solidFill>
                <a:ea typeface="新細明體" pitchFamily="18" charset="-120"/>
              </a:rPr>
              <a:t>Bainite</a:t>
            </a:r>
            <a:r>
              <a:rPr lang="en-US" altLang="zh-TW" sz="2400" dirty="0">
                <a:solidFill>
                  <a:srgbClr val="0000FF"/>
                </a:solidFill>
                <a:ea typeface="新細明體" pitchFamily="18" charset="-120"/>
              </a:rPr>
              <a:t> forms </a:t>
            </a:r>
            <a:r>
              <a:rPr lang="en-US" altLang="zh-TW" sz="2400" dirty="0">
                <a:ea typeface="新細明體" pitchFamily="18" charset="-120"/>
              </a:rPr>
              <a:t>and cooling at a moderate rate. Subsequently tempered.</a:t>
            </a:r>
          </a:p>
          <a:p>
            <a:r>
              <a:rPr lang="en-US" altLang="zh-TW" sz="2400" b="1" i="1" dirty="0">
                <a:ea typeface="新細明體" pitchFamily="18" charset="-120"/>
              </a:rPr>
              <a:t> </a:t>
            </a:r>
            <a:r>
              <a:rPr lang="en-US" altLang="zh-TW" sz="2400" b="1" i="1" dirty="0" err="1">
                <a:solidFill>
                  <a:srgbClr val="6600FF"/>
                </a:solidFill>
                <a:ea typeface="新細明體" pitchFamily="18" charset="-120"/>
              </a:rPr>
              <a:t>Austempering</a:t>
            </a:r>
            <a:r>
              <a:rPr lang="en-US" altLang="zh-TW" sz="2400" b="1" i="1" dirty="0">
                <a:ea typeface="新細明體" pitchFamily="18" charset="-120"/>
              </a:rPr>
              <a:t>: </a:t>
            </a:r>
            <a:r>
              <a:rPr lang="en-US" altLang="zh-TW" sz="2400" dirty="0">
                <a:ea typeface="新細明體" pitchFamily="18" charset="-120"/>
              </a:rPr>
              <a:t>Same as </a:t>
            </a:r>
            <a:r>
              <a:rPr lang="en-US" altLang="zh-TW" sz="2400" dirty="0" err="1">
                <a:ea typeface="新細明體" pitchFamily="18" charset="-120"/>
              </a:rPr>
              <a:t>martempering</a:t>
            </a:r>
            <a:r>
              <a:rPr lang="en-US" altLang="zh-TW" sz="2400" dirty="0">
                <a:ea typeface="新細明體" pitchFamily="18" charset="-120"/>
              </a:rPr>
              <a:t> but held at quenching media till austenite to </a:t>
            </a:r>
            <a:r>
              <a:rPr lang="en-US" altLang="zh-TW" sz="2400" dirty="0" err="1">
                <a:solidFill>
                  <a:srgbClr val="0070C0"/>
                </a:solidFill>
                <a:ea typeface="新細明體" pitchFamily="18" charset="-120"/>
              </a:rPr>
              <a:t>Bainite</a:t>
            </a:r>
            <a:r>
              <a:rPr lang="en-US" altLang="zh-TW" sz="2400" dirty="0">
                <a:ea typeface="新細明體" pitchFamily="18" charset="-120"/>
              </a:rPr>
              <a:t> transformation takes place. </a:t>
            </a:r>
            <a:r>
              <a:rPr lang="zh-TW" altLang="en-US" sz="2400" dirty="0">
                <a:solidFill>
                  <a:srgbClr val="663300"/>
                </a:solidFill>
                <a:ea typeface="新細明體" pitchFamily="18" charset="-120"/>
              </a:rPr>
              <a:t>性質好、變形少；需特殊鹽浴、有限鋼種</a:t>
            </a:r>
            <a:endParaRPr lang="en-US" altLang="zh-TW" sz="2400" dirty="0">
              <a:solidFill>
                <a:srgbClr val="663300"/>
              </a:solidFill>
              <a:ea typeface="新細明體" pitchFamily="18" charset="-120"/>
            </a:endParaRP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752600" y="6400800"/>
            <a:ext cx="6324600" cy="76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>
              <a:ea typeface="ＭＳ Ｐゴシック" pitchFamily="34" charset="-128"/>
            </a:endParaRPr>
          </a:p>
        </p:txBody>
      </p:sp>
      <p:sp>
        <p:nvSpPr>
          <p:cNvPr id="38917" name="Slide Number Placeholder 6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1A0AE5F-2D85-408E-9D5B-237D0F34EE08}" type="slidenum">
              <a:rPr lang="en-US" altLang="zh-TW" b="1">
                <a:ea typeface="ＭＳ Ｐゴシック" pitchFamily="34" charset="-128"/>
              </a:rPr>
              <a:pPr algn="r" eaLnBrk="1" hangingPunct="1"/>
              <a:t>35</a:t>
            </a:fld>
            <a:endParaRPr lang="en-US" altLang="zh-TW" b="1">
              <a:ea typeface="ＭＳ Ｐゴシック" pitchFamily="34" charset="-128"/>
            </a:endParaRPr>
          </a:p>
        </p:txBody>
      </p:sp>
      <p:pic>
        <p:nvPicPr>
          <p:cNvPr id="3891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86200"/>
            <a:ext cx="69929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Classification of Plain Carbon Steel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r>
              <a:rPr lang="en-US" altLang="zh-TW" sz="3200" dirty="0">
                <a:solidFill>
                  <a:srgbClr val="FF0000"/>
                </a:solidFill>
                <a:ea typeface="新細明體" pitchFamily="18" charset="-120"/>
              </a:rPr>
              <a:t>Four digit </a:t>
            </a:r>
            <a:r>
              <a:rPr lang="en-US" altLang="zh-TW" sz="3200" dirty="0">
                <a:ea typeface="新細明體" pitchFamily="18" charset="-120"/>
              </a:rPr>
              <a:t>AISI-SAE code.</a:t>
            </a:r>
          </a:p>
          <a:p>
            <a:r>
              <a:rPr lang="en-US" altLang="zh-TW" sz="3200" dirty="0">
                <a:ea typeface="新細明體" pitchFamily="18" charset="-120"/>
              </a:rPr>
              <a:t>First two digits, </a:t>
            </a:r>
            <a:r>
              <a:rPr lang="en-US" altLang="zh-TW" sz="3200" dirty="0">
                <a:solidFill>
                  <a:schemeClr val="accent2"/>
                </a:solidFill>
                <a:ea typeface="新細明體" pitchFamily="18" charset="-120"/>
              </a:rPr>
              <a:t>10</a:t>
            </a:r>
            <a:r>
              <a:rPr lang="en-US" altLang="zh-TW" sz="3200" dirty="0">
                <a:ea typeface="新細明體" pitchFamily="18" charset="-120"/>
              </a:rPr>
              <a:t>, indicate plain carbon steel.</a:t>
            </a:r>
          </a:p>
          <a:p>
            <a:r>
              <a:rPr lang="en-US" altLang="zh-TW" sz="3200" dirty="0">
                <a:ea typeface="新細明體" pitchFamily="18" charset="-120"/>
              </a:rPr>
              <a:t>Last two digits indicate carbon content in </a:t>
            </a:r>
            <a:r>
              <a:rPr lang="en-US" altLang="zh-TW" sz="3200" dirty="0">
                <a:solidFill>
                  <a:srgbClr val="6600FF"/>
                </a:solidFill>
                <a:ea typeface="新細明體" pitchFamily="18" charset="-120"/>
              </a:rPr>
              <a:t>100</a:t>
            </a:r>
            <a:r>
              <a:rPr lang="en-US" altLang="zh-TW" sz="3200" baseline="30000" dirty="0">
                <a:solidFill>
                  <a:srgbClr val="6600FF"/>
                </a:solidFill>
                <a:ea typeface="新細明體" pitchFamily="18" charset="-120"/>
              </a:rPr>
              <a:t>th</a:t>
            </a:r>
            <a:r>
              <a:rPr lang="en-US" altLang="zh-TW" sz="3200" dirty="0">
                <a:solidFill>
                  <a:srgbClr val="6600FF"/>
                </a:solidFill>
                <a:ea typeface="新細明體" pitchFamily="18" charset="-120"/>
              </a:rPr>
              <a:t> </a:t>
            </a:r>
            <a:r>
              <a:rPr lang="en-US" altLang="zh-TW" sz="3200" dirty="0" err="1">
                <a:solidFill>
                  <a:srgbClr val="6600FF"/>
                </a:solidFill>
                <a:ea typeface="新細明體" pitchFamily="18" charset="-120"/>
              </a:rPr>
              <a:t>wt</a:t>
            </a:r>
            <a:r>
              <a:rPr lang="en-US" altLang="zh-TW" sz="3200" dirty="0">
                <a:solidFill>
                  <a:srgbClr val="6600FF"/>
                </a:solidFill>
                <a:ea typeface="新細明體" pitchFamily="18" charset="-120"/>
              </a:rPr>
              <a:t>%.</a:t>
            </a:r>
          </a:p>
          <a:p>
            <a:r>
              <a:rPr lang="en-US" altLang="zh-TW" sz="3200" dirty="0">
                <a:ea typeface="新細明體" pitchFamily="18" charset="-120"/>
              </a:rPr>
              <a:t>Example: </a:t>
            </a:r>
            <a:r>
              <a:rPr lang="en-US" altLang="zh-TW" sz="3200" b="1" i="1" dirty="0">
                <a:ea typeface="新細明體" pitchFamily="18" charset="-120"/>
              </a:rPr>
              <a:t>1030 steel </a:t>
            </a:r>
            <a:r>
              <a:rPr lang="en-US" altLang="zh-TW" sz="3200" dirty="0">
                <a:ea typeface="新細明體" pitchFamily="18" charset="-120"/>
              </a:rPr>
              <a:t>indicate plain carbon steel containing 0.30 </a:t>
            </a:r>
            <a:r>
              <a:rPr lang="en-US" altLang="zh-TW" sz="3200" dirty="0" err="1">
                <a:ea typeface="新細明體" pitchFamily="18" charset="-120"/>
              </a:rPr>
              <a:t>wt</a:t>
            </a:r>
            <a:r>
              <a:rPr lang="en-US" altLang="zh-TW" sz="3200" dirty="0">
                <a:ea typeface="新細明體" pitchFamily="18" charset="-120"/>
              </a:rPr>
              <a:t>% carbon.</a:t>
            </a:r>
          </a:p>
          <a:p>
            <a:r>
              <a:rPr lang="en-US" altLang="zh-TW" sz="3200" dirty="0">
                <a:ea typeface="新細明體" pitchFamily="18" charset="-120"/>
              </a:rPr>
              <a:t>Plain carbon steels: Fe-C-</a:t>
            </a:r>
            <a:r>
              <a:rPr lang="en-US" altLang="zh-TW" sz="3200" dirty="0" err="1">
                <a:ea typeface="新細明體" pitchFamily="18" charset="-120"/>
              </a:rPr>
              <a:t>Mn</a:t>
            </a:r>
            <a:r>
              <a:rPr lang="en-US" altLang="zh-TW" sz="3200" dirty="0">
                <a:ea typeface="新細明體" pitchFamily="18" charset="-120"/>
              </a:rPr>
              <a:t>-Si-P-S</a:t>
            </a:r>
          </a:p>
          <a:p>
            <a:r>
              <a:rPr lang="en-US" altLang="zh-TW" sz="3200" dirty="0">
                <a:ea typeface="新細明體" pitchFamily="18" charset="-120"/>
              </a:rPr>
              <a:t>As carbon content increase, steel becomes stronger and brittle. </a:t>
            </a: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281127-7419-4147-97CC-8A2A13FE4D70}" type="slidenum">
              <a:rPr lang="en-US" altLang="zh-TW" smtClean="0">
                <a:ea typeface="新細明體" pitchFamily="18" charset="-120"/>
              </a:rPr>
              <a:pPr eaLnBrk="1" hangingPunct="1"/>
              <a:t>36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D87A3B3-B2F7-4105-A799-CF68246E8335}" type="slidenum">
              <a:rPr lang="en-US" altLang="zh-TW" smtClean="0">
                <a:ea typeface="新細明體" pitchFamily="18" charset="-120"/>
              </a:rPr>
              <a:pPr eaLnBrk="1" hangingPunct="1"/>
              <a:t>37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40963" name="圖片 2" descr="t9-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762000"/>
            <a:ext cx="86391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文字方塊 3"/>
          <p:cNvSpPr txBox="1">
            <a:spLocks noChangeArrowheads="1"/>
          </p:cNvSpPr>
          <p:nvPr/>
        </p:nvSpPr>
        <p:spPr bwMode="auto">
          <a:xfrm>
            <a:off x="3352800" y="4038600"/>
            <a:ext cx="487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FF0000"/>
                </a:solidFill>
                <a:ea typeface="新細明體" pitchFamily="18" charset="-120"/>
              </a:rPr>
              <a:t>1100</a:t>
            </a:r>
            <a:endParaRPr lang="zh-TW" altLang="en-US" sz="1200">
              <a:solidFill>
                <a:srgbClr val="FF0000"/>
              </a:solidFill>
              <a:ea typeface="新細明體" pitchFamily="18" charset="-120"/>
            </a:endParaRPr>
          </a:p>
        </p:txBody>
      </p:sp>
      <p:cxnSp>
        <p:nvCxnSpPr>
          <p:cNvPr id="40965" name="直線接點 5"/>
          <p:cNvCxnSpPr>
            <a:cxnSpLocks noChangeShapeType="1"/>
          </p:cNvCxnSpPr>
          <p:nvPr/>
        </p:nvCxnSpPr>
        <p:spPr bwMode="auto">
          <a:xfrm>
            <a:off x="6629400" y="2514600"/>
            <a:ext cx="15240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6" name="直線接點 6"/>
          <p:cNvCxnSpPr>
            <a:cxnSpLocks noChangeShapeType="1"/>
          </p:cNvCxnSpPr>
          <p:nvPr/>
        </p:nvCxnSpPr>
        <p:spPr bwMode="auto">
          <a:xfrm>
            <a:off x="6477000" y="3200400"/>
            <a:ext cx="22098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7" name="直線接點 8"/>
          <p:cNvCxnSpPr>
            <a:cxnSpLocks noChangeShapeType="1"/>
          </p:cNvCxnSpPr>
          <p:nvPr/>
        </p:nvCxnSpPr>
        <p:spPr bwMode="auto">
          <a:xfrm>
            <a:off x="6553200" y="3886200"/>
            <a:ext cx="22098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8" name="直線接點 9"/>
          <p:cNvCxnSpPr>
            <a:cxnSpLocks noChangeShapeType="1"/>
          </p:cNvCxnSpPr>
          <p:nvPr/>
        </p:nvCxnSpPr>
        <p:spPr bwMode="auto">
          <a:xfrm>
            <a:off x="6477000" y="4724400"/>
            <a:ext cx="22098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9" name="直線接點 10"/>
          <p:cNvCxnSpPr>
            <a:cxnSpLocks noChangeShapeType="1"/>
          </p:cNvCxnSpPr>
          <p:nvPr/>
        </p:nvCxnSpPr>
        <p:spPr bwMode="auto">
          <a:xfrm>
            <a:off x="6477000" y="5334000"/>
            <a:ext cx="18288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直線接點 2"/>
          <p:cNvCxnSpPr/>
          <p:nvPr/>
        </p:nvCxnSpPr>
        <p:spPr bwMode="auto">
          <a:xfrm>
            <a:off x="288032" y="2996952"/>
            <a:ext cx="85324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直線接點 4"/>
          <p:cNvCxnSpPr/>
          <p:nvPr/>
        </p:nvCxnSpPr>
        <p:spPr bwMode="auto">
          <a:xfrm>
            <a:off x="3840163" y="4149080"/>
            <a:ext cx="457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線接點 8"/>
          <p:cNvCxnSpPr>
            <a:cxnSpLocks noChangeShapeType="1"/>
          </p:cNvCxnSpPr>
          <p:nvPr/>
        </p:nvCxnSpPr>
        <p:spPr bwMode="auto">
          <a:xfrm>
            <a:off x="4572000" y="3573016"/>
            <a:ext cx="1405955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Low Alloy Steels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2800" b="1" dirty="0">
                <a:solidFill>
                  <a:schemeClr val="accent2"/>
                </a:solidFill>
                <a:ea typeface="新細明體" charset="-120"/>
              </a:rPr>
              <a:t> Limitations of plain carbon steels</a:t>
            </a:r>
            <a:r>
              <a:rPr lang="en-US" altLang="zh-TW" sz="2800" b="1" dirty="0">
                <a:ea typeface="新細明體" charset="-120"/>
              </a:rPr>
              <a:t>:</a:t>
            </a:r>
          </a:p>
          <a:p>
            <a:pPr marL="900113" lvl="1" indent="-442913">
              <a:buFont typeface="Wingdings" pitchFamily="31" charset="2"/>
              <a:buChar char="Ø"/>
              <a:defRPr/>
            </a:pPr>
            <a:r>
              <a:rPr lang="en-US" altLang="zh-TW" sz="2800" dirty="0">
                <a:ea typeface="新細明體" charset="-120"/>
              </a:rPr>
              <a:t>Cannot be strengthened beyond 690 </a:t>
            </a:r>
            <a:r>
              <a:rPr lang="en-US" altLang="zh-TW" sz="2800" dirty="0" err="1">
                <a:ea typeface="新細明體" charset="-120"/>
              </a:rPr>
              <a:t>MPa</a:t>
            </a:r>
            <a:r>
              <a:rPr lang="en-US" altLang="zh-TW" sz="2800" dirty="0">
                <a:ea typeface="新細明體" charset="-120"/>
              </a:rPr>
              <a:t> without loosing ductility and impact strength.</a:t>
            </a:r>
          </a:p>
          <a:p>
            <a:pPr lvl="1">
              <a:buFont typeface="Wingdings" pitchFamily="31" charset="2"/>
              <a:buChar char="Ø"/>
              <a:defRPr/>
            </a:pPr>
            <a:r>
              <a:rPr lang="en-US" altLang="zh-TW" sz="2800" dirty="0">
                <a:ea typeface="新細明體" charset="-120"/>
              </a:rPr>
              <a:t>  Not deep </a:t>
            </a:r>
            <a:r>
              <a:rPr lang="en-US" altLang="zh-TW" sz="2800" dirty="0" err="1">
                <a:ea typeface="新細明體" charset="-120"/>
              </a:rPr>
              <a:t>hardenable</a:t>
            </a:r>
            <a:r>
              <a:rPr lang="en-US" altLang="zh-TW" sz="2800" dirty="0">
                <a:ea typeface="新細明體" charset="-120"/>
              </a:rPr>
              <a:t>.</a:t>
            </a:r>
          </a:p>
          <a:p>
            <a:pPr lvl="1">
              <a:buFont typeface="Wingdings" pitchFamily="31" charset="2"/>
              <a:buChar char="Ø"/>
              <a:defRPr/>
            </a:pPr>
            <a:r>
              <a:rPr lang="en-US" altLang="zh-TW" sz="2800" dirty="0">
                <a:ea typeface="新細明體" charset="-120"/>
              </a:rPr>
              <a:t>  Low corrosion resistance</a:t>
            </a:r>
          </a:p>
          <a:p>
            <a:pPr lvl="1">
              <a:buFont typeface="Wingdings" pitchFamily="31" charset="2"/>
              <a:buChar char="Ø"/>
              <a:defRPr/>
            </a:pPr>
            <a:r>
              <a:rPr lang="en-US" altLang="zh-TW" sz="2800" dirty="0">
                <a:ea typeface="新細明體" charset="-120"/>
              </a:rPr>
              <a:t>  Rapid quenching leads to crack and distortion.</a:t>
            </a:r>
          </a:p>
          <a:p>
            <a:pPr lvl="1">
              <a:buFont typeface="Wingdings" pitchFamily="31" charset="2"/>
              <a:buChar char="Ø"/>
              <a:defRPr/>
            </a:pPr>
            <a:r>
              <a:rPr lang="en-US" altLang="zh-TW" sz="2800" dirty="0">
                <a:ea typeface="新細明體" charset="-120"/>
              </a:rPr>
              <a:t>  Poor impact resistance at low temperature.</a:t>
            </a:r>
          </a:p>
          <a:p>
            <a:pPr>
              <a:defRPr/>
            </a:pPr>
            <a:r>
              <a:rPr lang="en-US" altLang="zh-TW" sz="2800" dirty="0">
                <a:ea typeface="新細明體" charset="-120"/>
              </a:rPr>
              <a:t> </a:t>
            </a:r>
            <a:r>
              <a:rPr lang="en-US" altLang="zh-TW" sz="2800" b="1" dirty="0">
                <a:solidFill>
                  <a:schemeClr val="accent2"/>
                </a:solidFill>
                <a:ea typeface="新細明體" charset="-120"/>
              </a:rPr>
              <a:t>Alloy steels</a:t>
            </a:r>
            <a:r>
              <a:rPr lang="en-US" altLang="zh-TW" sz="2800" dirty="0">
                <a:ea typeface="新細明體" charset="-120"/>
              </a:rPr>
              <a:t>: Up to 50% alloying elements like manganese, nickel, chromium, molybdenum and tungsten.  Others: V, Co, B, Cu, Al, </a:t>
            </a:r>
            <a:r>
              <a:rPr lang="en-US" altLang="zh-TW" sz="2800" dirty="0" err="1">
                <a:ea typeface="新細明體" charset="-120"/>
              </a:rPr>
              <a:t>Pb</a:t>
            </a:r>
            <a:r>
              <a:rPr lang="en-US" altLang="zh-TW" sz="2800" dirty="0">
                <a:ea typeface="新細明體" charset="-120"/>
              </a:rPr>
              <a:t>, Ti, Nb.</a:t>
            </a:r>
          </a:p>
        </p:txBody>
      </p:sp>
      <p:pic>
        <p:nvPicPr>
          <p:cNvPr id="41988" name="Picture 13" descr="mcgra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A35010-FA5D-404F-8B67-D948D3ADAC4E}" type="slidenum">
              <a:rPr lang="en-US" altLang="zh-TW" smtClean="0">
                <a:ea typeface="新細明體" pitchFamily="18" charset="-120"/>
              </a:rPr>
              <a:pPr eaLnBrk="1" hangingPunct="1"/>
              <a:t>38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Classification of Alloy Steels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764704"/>
            <a:ext cx="7772400" cy="5029200"/>
          </a:xfrm>
        </p:spPr>
        <p:txBody>
          <a:bodyPr/>
          <a:lstStyle/>
          <a:p>
            <a:r>
              <a:rPr lang="en-US" altLang="zh-TW" sz="2800" dirty="0">
                <a:ea typeface="新細明體" pitchFamily="18" charset="-120"/>
              </a:rPr>
              <a:t> First two digits: </a:t>
            </a:r>
            <a: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  <a:t>Principle alloying element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  <a:p>
            <a:r>
              <a:rPr lang="en-US" altLang="zh-TW" sz="2800" dirty="0">
                <a:ea typeface="新細明體" pitchFamily="18" charset="-120"/>
              </a:rPr>
              <a:t> Last two digits: 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100</a:t>
            </a:r>
            <a:r>
              <a:rPr lang="en-US" altLang="zh-TW" sz="2800" baseline="30000" dirty="0">
                <a:solidFill>
                  <a:srgbClr val="FF0000"/>
                </a:solidFill>
                <a:ea typeface="新細明體" pitchFamily="18" charset="-120"/>
              </a:rPr>
              <a:t>th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sz="2800" dirty="0" err="1">
                <a:solidFill>
                  <a:srgbClr val="FF0000"/>
                </a:solidFill>
                <a:ea typeface="新細明體" pitchFamily="18" charset="-120"/>
              </a:rPr>
              <a:t>wt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% of carbon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</p:txBody>
      </p:sp>
      <p:pic>
        <p:nvPicPr>
          <p:cNvPr id="43012" name="Picture 7" descr="smi53586_tb09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7098"/>
            <a:ext cx="8064896" cy="513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46B5C2-A694-45A7-AF0C-049EB574596F}" type="slidenum">
              <a:rPr lang="en-US" altLang="zh-TW" smtClean="0">
                <a:ea typeface="新細明體" pitchFamily="18" charset="-120"/>
              </a:rPr>
              <a:pPr eaLnBrk="1" hangingPunct="1"/>
              <a:t>39</a:t>
            </a:fld>
            <a:endParaRPr lang="en-US" altLang="zh-TW">
              <a:ea typeface="新細明體" pitchFamily="18" charset="-120"/>
            </a:endParaRPr>
          </a:p>
        </p:txBody>
      </p:sp>
      <p:cxnSp>
        <p:nvCxnSpPr>
          <p:cNvPr id="3" name="直線接點 2"/>
          <p:cNvCxnSpPr/>
          <p:nvPr/>
        </p:nvCxnSpPr>
        <p:spPr bwMode="auto">
          <a:xfrm>
            <a:off x="611560" y="2996952"/>
            <a:ext cx="792088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線接點 8"/>
          <p:cNvCxnSpPr/>
          <p:nvPr/>
        </p:nvCxnSpPr>
        <p:spPr bwMode="auto">
          <a:xfrm>
            <a:off x="611560" y="4725144"/>
            <a:ext cx="792088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直線接點 9"/>
          <p:cNvCxnSpPr/>
          <p:nvPr/>
        </p:nvCxnSpPr>
        <p:spPr bwMode="auto">
          <a:xfrm>
            <a:off x="611560" y="5373216"/>
            <a:ext cx="792088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線接點 10"/>
          <p:cNvCxnSpPr/>
          <p:nvPr/>
        </p:nvCxnSpPr>
        <p:spPr bwMode="auto">
          <a:xfrm>
            <a:off x="611560" y="2780928"/>
            <a:ext cx="792088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內容版面配置區 2"/>
          <p:cNvSpPr>
            <a:spLocks noGrp="1"/>
          </p:cNvSpPr>
          <p:nvPr>
            <p:ph idx="1"/>
          </p:nvPr>
        </p:nvSpPr>
        <p:spPr>
          <a:xfrm>
            <a:off x="0" y="6237288"/>
            <a:ext cx="9144000" cy="50482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TW" b="1">
                <a:ea typeface="新細明體" pitchFamily="18" charset="-120"/>
              </a:rPr>
              <a:t> Production of </a:t>
            </a:r>
            <a:r>
              <a:rPr lang="en-US" altLang="zh-TW" b="1">
                <a:solidFill>
                  <a:srgbClr val="FF6600"/>
                </a:solidFill>
                <a:ea typeface="新細明體" pitchFamily="18" charset="-120"/>
              </a:rPr>
              <a:t>pig iron  </a:t>
            </a:r>
            <a:r>
              <a:rPr lang="zh-TW" altLang="en-US" b="1">
                <a:solidFill>
                  <a:srgbClr val="FF0000"/>
                </a:solidFill>
                <a:ea typeface="新細明體" pitchFamily="18" charset="-120"/>
              </a:rPr>
              <a:t>高爐煉生鐵</a:t>
            </a:r>
            <a:endParaRPr lang="en-US" altLang="zh-TW" b="1">
              <a:solidFill>
                <a:srgbClr val="FF0000"/>
              </a:solidFill>
              <a:ea typeface="新細明體" pitchFamily="18" charset="-120"/>
            </a:endParaRPr>
          </a:p>
          <a:p>
            <a:pPr algn="ctr"/>
            <a:endParaRPr lang="zh-TW" altLang="en-US" b="1">
              <a:ea typeface="新細明體" pitchFamily="18" charset="-120"/>
            </a:endParaRPr>
          </a:p>
        </p:txBody>
      </p:sp>
      <p:sp>
        <p:nvSpPr>
          <p:cNvPr id="8195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5FDE0F-F55F-4181-92C7-768FFE53D7E9}" type="slidenum">
              <a:rPr lang="zh-TW" altLang="en-US" smtClean="0">
                <a:ea typeface="新細明體" pitchFamily="18" charset="-120"/>
              </a:rPr>
              <a:pPr eaLnBrk="1" hangingPunct="1"/>
              <a:t>4</a:t>
            </a:fld>
            <a:endParaRPr lang="zh-TW" altLang="en-US">
              <a:ea typeface="新細明體" pitchFamily="18" charset="-120"/>
            </a:endParaRPr>
          </a:p>
        </p:txBody>
      </p:sp>
      <p:pic>
        <p:nvPicPr>
          <p:cNvPr id="8196" name="圖片 5" descr="f9-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06463"/>
            <a:ext cx="6802438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4400" b="1" dirty="0">
                <a:ea typeface="新細明體" pitchFamily="18" charset="-120"/>
              </a:rPr>
              <a:t>Production of Iron and Steel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Distribution of Alloying Elements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029200"/>
          </a:xfrm>
        </p:spPr>
        <p:txBody>
          <a:bodyPr/>
          <a:lstStyle/>
          <a:p>
            <a:r>
              <a:rPr lang="en-US" altLang="zh-TW" sz="2800">
                <a:ea typeface="新細明體" pitchFamily="18" charset="-120"/>
              </a:rPr>
              <a:t>Distribution depends upon compound and </a:t>
            </a:r>
            <a:r>
              <a:rPr lang="en-US" altLang="zh-TW" sz="2800">
                <a:solidFill>
                  <a:srgbClr val="CC3300"/>
                </a:solidFill>
                <a:ea typeface="新細明體" pitchFamily="18" charset="-120"/>
              </a:rPr>
              <a:t>carbide forming tendency of each element.</a:t>
            </a: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7696200" y="2743200"/>
            <a:ext cx="1066800" cy="3276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>
              <a:ea typeface="新細明體" pitchFamily="18" charset="-120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533400" y="6248400"/>
            <a:ext cx="82296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>
              <a:ea typeface="新細明體" pitchFamily="18" charset="-12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7848600" y="5867400"/>
            <a:ext cx="8382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>
              <a:ea typeface="新細明體" pitchFamily="18" charset="-120"/>
            </a:endParaRPr>
          </a:p>
        </p:txBody>
      </p:sp>
      <p:pic>
        <p:nvPicPr>
          <p:cNvPr id="44039" name="Picture 11" descr="smi53586_tb09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4248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DBB48F-D615-49C6-B1B6-884A5814EAA1}" type="slidenum">
              <a:rPr lang="en-US" altLang="zh-TW" smtClean="0">
                <a:ea typeface="新細明體" pitchFamily="18" charset="-120"/>
              </a:rPr>
              <a:pPr eaLnBrk="1" hangingPunct="1"/>
              <a:t>40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44041" name="文字方塊 8"/>
          <p:cNvSpPr txBox="1">
            <a:spLocks noChangeArrowheads="1"/>
          </p:cNvSpPr>
          <p:nvPr/>
        </p:nvSpPr>
        <p:spPr bwMode="auto">
          <a:xfrm>
            <a:off x="3733800" y="5029200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Nb</a:t>
            </a:r>
            <a:endParaRPr lang="zh-TW" altLang="en-US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44042" name="文字方塊 9"/>
          <p:cNvSpPr txBox="1">
            <a:spLocks noChangeArrowheads="1"/>
          </p:cNvSpPr>
          <p:nvPr/>
        </p:nvSpPr>
        <p:spPr bwMode="auto">
          <a:xfrm>
            <a:off x="7010400" y="5219352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AlN</a:t>
            </a:r>
            <a:endParaRPr lang="zh-TW" altLang="en-US" dirty="0">
              <a:solidFill>
                <a:srgbClr val="FF0000"/>
              </a:solidFill>
              <a:ea typeface="新細明體" pitchFamily="18" charset="-120"/>
            </a:endParaRPr>
          </a:p>
        </p:txBody>
      </p:sp>
      <p:cxnSp>
        <p:nvCxnSpPr>
          <p:cNvPr id="44043" name="直線單箭頭接點 2"/>
          <p:cNvCxnSpPr>
            <a:cxnSpLocks noChangeShapeType="1"/>
          </p:cNvCxnSpPr>
          <p:nvPr/>
        </p:nvCxnSpPr>
        <p:spPr bwMode="auto">
          <a:xfrm>
            <a:off x="5715000" y="3352800"/>
            <a:ext cx="0" cy="186213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4" name="文字方塊 3"/>
          <p:cNvSpPr txBox="1">
            <a:spLocks noChangeArrowheads="1"/>
          </p:cNvSpPr>
          <p:nvPr/>
        </p:nvSpPr>
        <p:spPr bwMode="auto">
          <a:xfrm>
            <a:off x="6019800" y="4114800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Carbide –forming tendency</a:t>
            </a:r>
            <a:endParaRPr lang="zh-TW" altLang="en-US">
              <a:solidFill>
                <a:srgbClr val="0000FF"/>
              </a:solidFill>
              <a:ea typeface="新細明體" pitchFamily="18" charset="-120"/>
            </a:endParaRPr>
          </a:p>
        </p:txBody>
      </p:sp>
      <p:sp>
        <p:nvSpPr>
          <p:cNvPr id="13" name="文字方塊 8"/>
          <p:cNvSpPr txBox="1">
            <a:spLocks noChangeArrowheads="1"/>
          </p:cNvSpPr>
          <p:nvPr/>
        </p:nvSpPr>
        <p:spPr bwMode="auto">
          <a:xfrm>
            <a:off x="3636909" y="3429000"/>
            <a:ext cx="11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(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Fe,Cr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)</a:t>
            </a:r>
            <a:r>
              <a:rPr lang="en-US" altLang="zh-TW" baseline="-25000" dirty="0">
                <a:solidFill>
                  <a:srgbClr val="FF0000"/>
                </a:solidFill>
                <a:ea typeface="新細明體" pitchFamily="18" charset="-120"/>
              </a:rPr>
              <a:t>3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C</a:t>
            </a:r>
            <a:endParaRPr lang="zh-TW" altLang="en-US" dirty="0">
              <a:solidFill>
                <a:srgbClr val="FF0000"/>
              </a:solidFill>
              <a:ea typeface="新細明體" pitchFamily="18" charset="-120"/>
            </a:endParaRPr>
          </a:p>
        </p:txBody>
      </p:sp>
      <p:cxnSp>
        <p:nvCxnSpPr>
          <p:cNvPr id="3" name="直線接點 2"/>
          <p:cNvCxnSpPr/>
          <p:nvPr/>
        </p:nvCxnSpPr>
        <p:spPr bwMode="auto">
          <a:xfrm>
            <a:off x="6516216" y="5445224"/>
            <a:ext cx="56361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接點 16"/>
          <p:cNvCxnSpPr/>
          <p:nvPr/>
        </p:nvCxnSpPr>
        <p:spPr bwMode="auto">
          <a:xfrm>
            <a:off x="4716016" y="3645024"/>
            <a:ext cx="78370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b="1">
                <a:ea typeface="新細明體" pitchFamily="18" charset="-120"/>
              </a:rPr>
              <a:t>Effects of Alloying Element on Eutectoid Temperature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zh-TW" sz="2800" dirty="0" err="1">
                <a:solidFill>
                  <a:srgbClr val="0000FF"/>
                </a:solidFill>
                <a:ea typeface="新細明體" pitchFamily="18" charset="-120"/>
              </a:rPr>
              <a:t>Mn</a:t>
            </a:r>
            <a:r>
              <a:rPr lang="en-US" altLang="zh-TW" sz="2800" dirty="0">
                <a:solidFill>
                  <a:srgbClr val="0000FF"/>
                </a:solidFill>
                <a:ea typeface="新細明體" pitchFamily="18" charset="-120"/>
              </a:rPr>
              <a:t> and Ni </a:t>
            </a:r>
            <a:r>
              <a:rPr lang="en-US" altLang="zh-TW" sz="2800" dirty="0">
                <a:ea typeface="新細明體" pitchFamily="18" charset="-120"/>
              </a:rPr>
              <a:t>lower eutectoid temperature.</a:t>
            </a:r>
          </a:p>
          <a:p>
            <a:r>
              <a:rPr lang="en-US" altLang="zh-TW" sz="2800" dirty="0">
                <a:ea typeface="新細明體" pitchFamily="18" charset="-120"/>
              </a:rPr>
              <a:t>They act as </a:t>
            </a: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austenite stabilizing element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  <a:p>
            <a:r>
              <a:rPr lang="en-US" altLang="zh-TW" sz="2800" dirty="0">
                <a:solidFill>
                  <a:srgbClr val="0070C0"/>
                </a:solidFill>
                <a:ea typeface="新細明體" pitchFamily="18" charset="-120"/>
              </a:rPr>
              <a:t>Tungsten, molybdenum</a:t>
            </a:r>
          </a:p>
          <a:p>
            <a:pPr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新細明體" pitchFamily="18" charset="-120"/>
              </a:rPr>
              <a:t>    and titanium </a:t>
            </a:r>
            <a:r>
              <a:rPr lang="en-US" altLang="zh-TW" sz="2800" dirty="0">
                <a:ea typeface="新細明體" pitchFamily="18" charset="-120"/>
              </a:rPr>
              <a:t>raise </a:t>
            </a:r>
          </a:p>
          <a:p>
            <a:pPr>
              <a:buFontTx/>
              <a:buNone/>
            </a:pPr>
            <a:r>
              <a:rPr lang="en-US" altLang="zh-TW" sz="2800" dirty="0">
                <a:ea typeface="新細明體" pitchFamily="18" charset="-120"/>
              </a:rPr>
              <a:t>    eutectoid temperature. </a:t>
            </a:r>
          </a:p>
          <a:p>
            <a:r>
              <a:rPr lang="en-US" altLang="zh-TW" sz="2800" dirty="0">
                <a:ea typeface="新細明體" pitchFamily="18" charset="-120"/>
              </a:rPr>
              <a:t>They are called </a:t>
            </a:r>
            <a:r>
              <a:rPr lang="en-US" altLang="zh-TW" sz="2800" dirty="0">
                <a:solidFill>
                  <a:srgbClr val="0070C0"/>
                </a:solidFill>
                <a:ea typeface="新細明體" pitchFamily="18" charset="-120"/>
              </a:rPr>
              <a:t>ferrite</a:t>
            </a:r>
          </a:p>
          <a:p>
            <a:pPr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新細明體" pitchFamily="18" charset="-120"/>
              </a:rPr>
              <a:t>    stabilizing elements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</p:txBody>
      </p:sp>
      <p:sp>
        <p:nvSpPr>
          <p:cNvPr id="45060" name="Slide Number Placeholder 6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AE4D7A9-F95E-4EB8-9DE9-CEF24CBD72D9}" type="slidenum">
              <a:rPr lang="en-US" altLang="zh-TW" b="1">
                <a:ea typeface="ＭＳ Ｐゴシック" pitchFamily="34" charset="-128"/>
              </a:rPr>
              <a:pPr algn="r" eaLnBrk="1" hangingPunct="1"/>
              <a:t>41</a:t>
            </a:fld>
            <a:endParaRPr lang="en-US" altLang="zh-TW" b="1">
              <a:ea typeface="ＭＳ Ｐゴシック" pitchFamily="34" charset="-128"/>
            </a:endParaRPr>
          </a:p>
        </p:txBody>
      </p:sp>
      <p:pic>
        <p:nvPicPr>
          <p:cNvPr id="4506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2057400"/>
            <a:ext cx="43545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接點 5"/>
          <p:cNvCxnSpPr/>
          <p:nvPr/>
        </p:nvCxnSpPr>
        <p:spPr bwMode="auto">
          <a:xfrm>
            <a:off x="5364088" y="4869160"/>
            <a:ext cx="36275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 dirty="0">
                <a:ea typeface="新細明體" pitchFamily="18" charset="-120"/>
              </a:rPr>
              <a:t>Hardenability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838200"/>
            <a:ext cx="77724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b="1" i="1" dirty="0">
                <a:solidFill>
                  <a:srgbClr val="FF0000"/>
                </a:solidFill>
                <a:ea typeface="新細明體" pitchFamily="18" charset="-120"/>
              </a:rPr>
              <a:t>Hardenability</a:t>
            </a:r>
            <a:r>
              <a:rPr lang="zh-TW" altLang="en-US" sz="2800" b="1" i="1" dirty="0">
                <a:solidFill>
                  <a:srgbClr val="FF0000"/>
                </a:solidFill>
                <a:ea typeface="新細明體" pitchFamily="18" charset="-120"/>
              </a:rPr>
              <a:t>硬化能</a:t>
            </a:r>
            <a:r>
              <a:rPr lang="en-US" altLang="zh-TW" sz="2800" b="1" dirty="0">
                <a:ea typeface="新細明體" pitchFamily="18" charset="-120"/>
              </a:rPr>
              <a:t> </a:t>
            </a:r>
            <a:r>
              <a:rPr lang="en-US" altLang="zh-TW" sz="2800" dirty="0">
                <a:ea typeface="新細明體" pitchFamily="18" charset="-120"/>
              </a:rPr>
              <a:t>determines the depth and distribution of hardness induced by quenching.</a:t>
            </a:r>
          </a:p>
          <a:p>
            <a:pPr>
              <a:lnSpc>
                <a:spcPct val="90000"/>
              </a:lnSpc>
            </a:pPr>
            <a:r>
              <a:rPr lang="en-US" altLang="zh-TW" sz="2800" dirty="0">
                <a:ea typeface="新細明體" pitchFamily="18" charset="-120"/>
              </a:rPr>
              <a:t> Hardenability depends on 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dirty="0">
                <a:solidFill>
                  <a:srgbClr val="0070C0"/>
                </a:solidFill>
                <a:ea typeface="新細明體" pitchFamily="18" charset="-120"/>
              </a:rPr>
              <a:t>Composition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Austenitic grain size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 Structure before  quenching</a:t>
            </a:r>
          </a:p>
          <a:p>
            <a:pPr>
              <a:lnSpc>
                <a:spcPct val="90000"/>
              </a:lnSpc>
            </a:pPr>
            <a:r>
              <a:rPr lang="en-US" altLang="zh-TW" sz="2800" dirty="0">
                <a:ea typeface="新細明體" pitchFamily="18" charset="-120"/>
              </a:rPr>
              <a:t> </a:t>
            </a:r>
            <a:r>
              <a:rPr lang="en-US" altLang="zh-TW" sz="2800" b="1" dirty="0" err="1">
                <a:solidFill>
                  <a:srgbClr val="6600FF"/>
                </a:solidFill>
                <a:ea typeface="新細明體" pitchFamily="18" charset="-120"/>
              </a:rPr>
              <a:t>Jominy</a:t>
            </a:r>
            <a:r>
              <a:rPr lang="en-US" altLang="zh-TW" sz="2800" b="1" dirty="0">
                <a:solidFill>
                  <a:srgbClr val="6600FF"/>
                </a:solidFill>
                <a:ea typeface="新細明體" pitchFamily="18" charset="-120"/>
              </a:rPr>
              <a:t> hardenability test  </a:t>
            </a:r>
            <a:r>
              <a:rPr lang="en-US" altLang="zh-TW" sz="2800" dirty="0">
                <a:ea typeface="新細明體" pitchFamily="18" charset="-120"/>
              </a:rPr>
              <a:t>(</a:t>
            </a:r>
            <a:r>
              <a:rPr lang="en-US" altLang="zh-TW" sz="2800" dirty="0">
                <a:solidFill>
                  <a:srgbClr val="663300"/>
                </a:solidFill>
                <a:ea typeface="新細明體" pitchFamily="18" charset="-120"/>
              </a:rPr>
              <a:t>Fig. 9.36</a:t>
            </a:r>
            <a:r>
              <a:rPr lang="en-US" altLang="zh-TW" sz="2800" dirty="0">
                <a:ea typeface="新細明體" pitchFamily="18" charset="-120"/>
              </a:rPr>
              <a:t>)</a:t>
            </a:r>
          </a:p>
          <a:p>
            <a:pPr marL="801688" indent="-354013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800" dirty="0">
                <a:ea typeface="新細明體" pitchFamily="18" charset="-120"/>
              </a:rPr>
              <a:t>Cylindrical bar (1 inch dia. and 4 inch length with 1/16 inch flange at one end) is </a:t>
            </a:r>
            <a:r>
              <a:rPr lang="en-US" altLang="zh-TW" sz="2800" dirty="0" err="1">
                <a:ea typeface="新細明體" pitchFamily="18" charset="-120"/>
              </a:rPr>
              <a:t>austenitized</a:t>
            </a:r>
            <a:r>
              <a:rPr lang="en-US" altLang="zh-TW" sz="2800" dirty="0">
                <a:ea typeface="新細明體" pitchFamily="18" charset="-120"/>
              </a:rPr>
              <a:t> and then one end is quenched. </a:t>
            </a:r>
          </a:p>
          <a:p>
            <a:pPr marL="801688" indent="-354013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800" dirty="0">
                <a:ea typeface="新細明體" pitchFamily="18" charset="-120"/>
              </a:rPr>
              <a:t> After cooling, Rockwell C hardness is measured up to 2.5 inch from quenched end.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800" dirty="0">
                <a:ea typeface="新細明體" pitchFamily="18" charset="-120"/>
              </a:rPr>
              <a:t>         </a:t>
            </a:r>
          </a:p>
        </p:txBody>
      </p:sp>
      <p:sp>
        <p:nvSpPr>
          <p:cNvPr id="46084" name="Slide Number Placeholder 5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7508BB3-6DED-4B5D-AFF3-908DDFC5FBED}" type="slidenum">
              <a:rPr lang="en-US" altLang="zh-TW" b="1">
                <a:ea typeface="ＭＳ Ｐゴシック" pitchFamily="34" charset="-128"/>
              </a:rPr>
              <a:pPr algn="r" eaLnBrk="1" hangingPunct="1"/>
              <a:t>42</a:t>
            </a:fld>
            <a:endParaRPr lang="en-US" altLang="zh-TW" b="1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47713DE-1221-42A4-A296-95E59A8D1DCE}" type="slidenum">
              <a:rPr lang="en-US" altLang="zh-TW" smtClean="0">
                <a:ea typeface="新細明體" pitchFamily="18" charset="-120"/>
              </a:rPr>
              <a:pPr eaLnBrk="1" hangingPunct="1"/>
              <a:t>43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47107" name="圖片 2" descr="f9-36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2263"/>
            <a:ext cx="8153400" cy="63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4400" b="1" dirty="0">
                <a:ea typeface="新細明體" pitchFamily="18" charset="-120"/>
              </a:rPr>
              <a:t>Hardenability Curve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066800"/>
            <a:ext cx="7772400" cy="5674568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For </a:t>
            </a:r>
            <a:r>
              <a:rPr lang="en-US" altLang="zh-TW" dirty="0">
                <a:solidFill>
                  <a:srgbClr val="6600FF"/>
                </a:solidFill>
                <a:ea typeface="新細明體" pitchFamily="18" charset="-120"/>
              </a:rPr>
              <a:t>1080</a:t>
            </a:r>
            <a:r>
              <a:rPr lang="en-US" altLang="zh-TW" dirty="0">
                <a:ea typeface="新細明體" pitchFamily="18" charset="-120"/>
              </a:rPr>
              <a:t> plain carbon steel, the 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hardness value at quenched end is 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HRC while it is 50 HRC at 4.5 mm 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(3/16”) from quenched end.</a:t>
            </a:r>
          </a:p>
          <a:p>
            <a:r>
              <a:rPr lang="en-US" altLang="zh-TW" dirty="0">
                <a:ea typeface="新細明體" pitchFamily="18" charset="-120"/>
              </a:rPr>
              <a:t> Alloy steel 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4340</a:t>
            </a:r>
            <a:r>
              <a:rPr lang="en-US" altLang="zh-TW" dirty="0">
                <a:ea typeface="新細明體" pitchFamily="18" charset="-120"/>
              </a:rPr>
              <a:t> has high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hardenability and has 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hardness of 40 HRC 2 inches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from quenched end.</a:t>
            </a:r>
          </a:p>
          <a:p>
            <a:r>
              <a:rPr lang="en-US" altLang="zh-TW" dirty="0">
                <a:ea typeface="新細明體" pitchFamily="18" charset="-120"/>
              </a:rPr>
              <a:t> In alloy steel, decomposition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of austenite to ferrite </a:t>
            </a:r>
            <a:r>
              <a:rPr lang="en-US" altLang="zh-TW" dirty="0">
                <a:solidFill>
                  <a:srgbClr val="0070C0"/>
                </a:solidFill>
                <a:ea typeface="新細明體" pitchFamily="18" charset="-120"/>
              </a:rPr>
              <a:t>is delayed</a:t>
            </a:r>
            <a:r>
              <a:rPr lang="en-US" altLang="zh-TW" dirty="0">
                <a:ea typeface="新細明體" pitchFamily="18" charset="-120"/>
              </a:rPr>
              <a:t>.</a:t>
            </a:r>
          </a:p>
          <a:p>
            <a:r>
              <a:rPr lang="en-US" altLang="zh-TW" dirty="0">
                <a:ea typeface="新細明體" pitchFamily="18" charset="-120"/>
              </a:rPr>
              <a:t>Cooling rate depends on bar dia.,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quenching media, and bar cross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section position.</a:t>
            </a:r>
          </a:p>
        </p:txBody>
      </p:sp>
      <p:pic>
        <p:nvPicPr>
          <p:cNvPr id="48132" name="Picture 11" descr="smi53586_09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836712"/>
            <a:ext cx="4168151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92EB92-5957-487B-BE2C-D168CB3EEFB4}" type="slidenum">
              <a:rPr lang="en-US" altLang="zh-TW" smtClean="0">
                <a:ea typeface="新細明體" pitchFamily="18" charset="-120"/>
              </a:rPr>
              <a:pPr eaLnBrk="1" hangingPunct="1"/>
              <a:t>44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9C4034-787C-4E37-8622-398F88B8DF55}" type="slidenum">
              <a:rPr lang="en-US" altLang="zh-TW" smtClean="0">
                <a:ea typeface="新細明體" pitchFamily="18" charset="-120"/>
              </a:rPr>
              <a:pPr eaLnBrk="1" hangingPunct="1"/>
              <a:t>45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50179" name="圖片 2" descr="f9-38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931565"/>
            <a:ext cx="6405562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80" name="直線接點 4"/>
          <p:cNvCxnSpPr>
            <a:cxnSpLocks noChangeShapeType="1"/>
          </p:cNvCxnSpPr>
          <p:nvPr/>
        </p:nvCxnSpPr>
        <p:spPr bwMode="auto">
          <a:xfrm>
            <a:off x="2133600" y="2362200"/>
            <a:ext cx="46482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文字方塊 1"/>
          <p:cNvSpPr txBox="1"/>
          <p:nvPr/>
        </p:nvSpPr>
        <p:spPr>
          <a:xfrm>
            <a:off x="2893813" y="367496"/>
            <a:ext cx="40034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4340: 0.40 C, 1.83 Ni, 0.80 Cr, 0.25 Mo</a:t>
            </a:r>
            <a:br>
              <a:rPr lang="en-US" altLang="zh-TW" dirty="0"/>
            </a:br>
            <a:r>
              <a:rPr lang="en-US" altLang="zh-TW" dirty="0"/>
              <a:t>9840: 0.40 C, 1.00 Ni, 0.80 Cr, 0.25 Mo</a:t>
            </a:r>
          </a:p>
          <a:p>
            <a:r>
              <a:rPr lang="en-US" altLang="zh-TW" dirty="0"/>
              <a:t>4140: 0.40 C, 0.00 Ni, 0.80 Cr, 0.20 Mo</a:t>
            </a:r>
          </a:p>
          <a:p>
            <a:r>
              <a:rPr lang="en-US" altLang="zh-TW" dirty="0"/>
              <a:t>8640: 0.40 C, 0.55 Ni, 0.50 Cr, 0.20 Mo</a:t>
            </a:r>
          </a:p>
          <a:p>
            <a:r>
              <a:rPr lang="en-US" altLang="zh-TW" dirty="0"/>
              <a:t>5140: 0.40 C, 0.00 Ni, 0.80 Cr, 0.00 Mo 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C6E5B5-671E-4139-810C-4E3C62007DB6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  <p:pic>
        <p:nvPicPr>
          <p:cNvPr id="1026" name="Picture 2" descr="https://www.princeton.edu/~maelabs/mae324/10/b18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8569"/>
            <a:ext cx="5328592" cy="587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83568" y="6351711"/>
            <a:ext cx="81369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https://www.princeton.edu/~maelabs/mae324/10/10mae_33.htm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156176" y="692696"/>
            <a:ext cx="2880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T-T-T diagram for the 4340 alloy also shows distinct noses for the </a:t>
            </a:r>
            <a:r>
              <a:rPr lang="en-US" altLang="zh-TW" sz="2400" dirty="0" err="1"/>
              <a:t>bainite</a:t>
            </a:r>
            <a:r>
              <a:rPr lang="en-US" altLang="zh-TW" sz="2400" dirty="0"/>
              <a:t> and pearlite transitions. These move to longer times than the combined nose of a plane carbon steel.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4327505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AB072C-F51D-4EFB-9095-50BB271CE970}" type="slidenum">
              <a:rPr lang="en-US" altLang="zh-TW" smtClean="0">
                <a:ea typeface="新細明體" pitchFamily="18" charset="-120"/>
              </a:rPr>
              <a:pPr eaLnBrk="1" hangingPunct="1"/>
              <a:t>47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51203" name="圖片 2" descr="f9-39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4788"/>
            <a:ext cx="6918325" cy="665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8D9C7A-9E6A-4C9E-BFD7-14E8DEE72B1F}" type="slidenum">
              <a:rPr lang="en-US" altLang="zh-TW" smtClean="0">
                <a:ea typeface="新細明體" pitchFamily="18" charset="-120"/>
              </a:rPr>
              <a:pPr eaLnBrk="1" hangingPunct="1"/>
              <a:t>48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52227" name="圖片 2" descr="f9-40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28600"/>
            <a:ext cx="841851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28" name="直線接點 3"/>
          <p:cNvCxnSpPr>
            <a:cxnSpLocks noChangeShapeType="1"/>
          </p:cNvCxnSpPr>
          <p:nvPr/>
        </p:nvCxnSpPr>
        <p:spPr bwMode="auto">
          <a:xfrm>
            <a:off x="6705600" y="2743200"/>
            <a:ext cx="0" cy="114300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29" name="直線接點 7"/>
          <p:cNvCxnSpPr>
            <a:cxnSpLocks noChangeShapeType="1"/>
          </p:cNvCxnSpPr>
          <p:nvPr/>
        </p:nvCxnSpPr>
        <p:spPr bwMode="auto">
          <a:xfrm>
            <a:off x="7239000" y="2743200"/>
            <a:ext cx="0" cy="114300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直線接點 3"/>
          <p:cNvCxnSpPr>
            <a:cxnSpLocks noChangeShapeType="1"/>
          </p:cNvCxnSpPr>
          <p:nvPr/>
        </p:nvCxnSpPr>
        <p:spPr bwMode="auto">
          <a:xfrm>
            <a:off x="1691680" y="2780928"/>
            <a:ext cx="0" cy="1143000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線接點 3"/>
          <p:cNvCxnSpPr>
            <a:cxnSpLocks noChangeShapeType="1"/>
          </p:cNvCxnSpPr>
          <p:nvPr/>
        </p:nvCxnSpPr>
        <p:spPr bwMode="auto">
          <a:xfrm>
            <a:off x="2411760" y="2780928"/>
            <a:ext cx="0" cy="1143000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17461F6-B6E0-434B-9A6E-9FE0ED0713E7}" type="slidenum">
              <a:rPr lang="en-US" altLang="zh-TW" smtClean="0">
                <a:ea typeface="新細明體" pitchFamily="18" charset="-120"/>
              </a:rPr>
              <a:pPr eaLnBrk="1" hangingPunct="1"/>
              <a:t>49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8" y="990600"/>
            <a:ext cx="88455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252" name="直線接點 5"/>
          <p:cNvCxnSpPr>
            <a:cxnSpLocks noChangeShapeType="1"/>
          </p:cNvCxnSpPr>
          <p:nvPr/>
        </p:nvCxnSpPr>
        <p:spPr bwMode="auto">
          <a:xfrm>
            <a:off x="8229600" y="2895600"/>
            <a:ext cx="5334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3" name="直線接點 6"/>
          <p:cNvCxnSpPr>
            <a:cxnSpLocks noChangeShapeType="1"/>
          </p:cNvCxnSpPr>
          <p:nvPr/>
        </p:nvCxnSpPr>
        <p:spPr bwMode="auto">
          <a:xfrm>
            <a:off x="7772400" y="4114800"/>
            <a:ext cx="762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矩形 1"/>
          <p:cNvSpPr/>
          <p:nvPr/>
        </p:nvSpPr>
        <p:spPr>
          <a:xfrm>
            <a:off x="3347864" y="4715852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00B050"/>
                </a:solidFill>
              </a:rPr>
              <a:t>32 HRC.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932040" y="3212976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00B050"/>
                </a:solidFill>
              </a:rPr>
              <a:t>43 HRC.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629400" y="64166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5DF347-1735-4E10-BDD2-041B03D6357B}" type="slidenum">
              <a:rPr lang="zh-TW" altLang="en-US" smtClean="0">
                <a:ea typeface="新細明體" pitchFamily="18" charset="-120"/>
              </a:rPr>
              <a:pPr eaLnBrk="1" hangingPunct="1"/>
              <a:t>5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749300"/>
            <a:ext cx="7772400" cy="2797175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TW" sz="3200" b="1" dirty="0">
                <a:latin typeface="+mn-lt"/>
                <a:ea typeface="新細明體" charset="-120"/>
              </a:rPr>
              <a:t>Production of </a:t>
            </a:r>
            <a:r>
              <a:rPr lang="en-US" altLang="zh-TW" sz="3200" b="1" dirty="0">
                <a:solidFill>
                  <a:srgbClr val="FF6600"/>
                </a:solidFill>
                <a:latin typeface="+mn-lt"/>
                <a:ea typeface="新細明體" charset="-120"/>
              </a:rPr>
              <a:t>pig iron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TW" sz="3200" b="1" dirty="0">
                <a:latin typeface="+mn-lt"/>
                <a:ea typeface="新細明體" charset="-120"/>
              </a:rPr>
              <a:t>Fe</a:t>
            </a:r>
            <a:r>
              <a:rPr lang="en-US" altLang="zh-TW" sz="3200" b="1" baseline="-25000" dirty="0">
                <a:latin typeface="+mn-lt"/>
                <a:ea typeface="新細明體" charset="-120"/>
              </a:rPr>
              <a:t>2</a:t>
            </a:r>
            <a:r>
              <a:rPr lang="en-US" altLang="zh-TW" sz="3200" b="1" dirty="0">
                <a:latin typeface="+mn-lt"/>
                <a:ea typeface="新細明體" charset="-120"/>
              </a:rPr>
              <a:t>O</a:t>
            </a:r>
            <a:r>
              <a:rPr lang="en-US" altLang="zh-TW" sz="3200" b="1" baseline="-25000" dirty="0">
                <a:latin typeface="+mn-lt"/>
                <a:ea typeface="新細明體" charset="-120"/>
              </a:rPr>
              <a:t>3 </a:t>
            </a:r>
            <a:r>
              <a:rPr lang="en-US" altLang="zh-TW" sz="3200" b="1" dirty="0">
                <a:latin typeface="+mn-lt"/>
                <a:ea typeface="新細明體" charset="-120"/>
              </a:rPr>
              <a:t>+ 3CO   </a:t>
            </a:r>
            <a:r>
              <a:rPr lang="en-US" altLang="zh-TW" sz="3200" b="1" dirty="0">
                <a:latin typeface="+mn-lt"/>
                <a:ea typeface="新細明體" charset="-120"/>
                <a:sym typeface="Symbol"/>
              </a:rPr>
              <a:t>  </a:t>
            </a:r>
            <a:r>
              <a:rPr lang="en-US" altLang="zh-TW" sz="3200" b="1" dirty="0">
                <a:latin typeface="+mn-lt"/>
                <a:ea typeface="新細明體" charset="-120"/>
              </a:rPr>
              <a:t>2Fe + 3CO</a:t>
            </a:r>
            <a:r>
              <a:rPr lang="en-US" altLang="zh-TW" sz="3200" b="1" baseline="-25000" dirty="0">
                <a:latin typeface="+mn-lt"/>
                <a:ea typeface="新細明體" charset="-120"/>
              </a:rPr>
              <a:t>2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762000" y="21209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762000" y="24257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V="1">
            <a:off x="1752600" y="21971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981200" y="21971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1981200" y="24257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V="1">
            <a:off x="2667000" y="22733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609600" y="21209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609600" y="2654300"/>
            <a:ext cx="1588" cy="315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611188" y="2970213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V="1">
            <a:off x="2843213" y="2251075"/>
            <a:ext cx="0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3657600" y="22733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3657600" y="25781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V="1">
            <a:off x="4343400" y="22733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860425" y="2349500"/>
            <a:ext cx="587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>
                <a:solidFill>
                  <a:srgbClr val="CC3300"/>
                </a:solidFill>
                <a:ea typeface="新細明體" pitchFamily="18" charset="-120"/>
              </a:rPr>
              <a:t>Ore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1981200" y="23495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FF6600"/>
                </a:solidFill>
                <a:ea typeface="新細明體" pitchFamily="18" charset="-120"/>
              </a:rPr>
              <a:t>Coke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839788" y="2970213"/>
            <a:ext cx="200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>
                <a:solidFill>
                  <a:srgbClr val="FF6600"/>
                </a:solidFill>
                <a:ea typeface="新細明體" pitchFamily="18" charset="-120"/>
              </a:rPr>
              <a:t>Blast Furnace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3581400" y="2578100"/>
            <a:ext cx="99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chemeClr val="accent2"/>
                </a:solidFill>
                <a:ea typeface="新細明體" pitchFamily="18" charset="-120"/>
              </a:rPr>
              <a:t>Pig iron</a:t>
            </a:r>
          </a:p>
          <a:p>
            <a:pPr eaLnBrk="1" hangingPunct="1"/>
            <a:r>
              <a:rPr lang="en-US" altLang="zh-TW" b="1">
                <a:solidFill>
                  <a:schemeClr val="accent2"/>
                </a:solidFill>
                <a:ea typeface="新細明體" pitchFamily="18" charset="-120"/>
              </a:rPr>
              <a:t>(Liquid)</a:t>
            </a:r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2667000" y="21971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Production of Iron and Steel</a:t>
            </a:r>
          </a:p>
        </p:txBody>
      </p:sp>
      <p:sp>
        <p:nvSpPr>
          <p:cNvPr id="9239" name="矩形 25"/>
          <p:cNvSpPr>
            <a:spLocks noChangeArrowheads="1"/>
          </p:cNvSpPr>
          <p:nvPr/>
        </p:nvSpPr>
        <p:spPr bwMode="auto">
          <a:xfrm>
            <a:off x="539750" y="3402013"/>
            <a:ext cx="7920038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TW" sz="3200" b="1" dirty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 </a:t>
            </a:r>
            <a:r>
              <a:rPr lang="zh-TW" altLang="en-US" sz="3200" b="1" dirty="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煉鋼：</a:t>
            </a:r>
            <a:r>
              <a:rPr lang="en-US" altLang="zh-TW" sz="3200" b="1" dirty="0">
                <a:ea typeface="新細明體" pitchFamily="18" charset="-120"/>
              </a:rPr>
              <a:t>Pig iron and 30% steel crap is fed into refractory furnace to which oxygen lance is inserted.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Char char="·"/>
            </a:pPr>
            <a:r>
              <a:rPr lang="en-US" altLang="zh-TW" sz="3200" b="1" dirty="0">
                <a:ea typeface="新細明體" pitchFamily="18" charset="-120"/>
              </a:rPr>
              <a:t>Oxygen reacts with liquid bath to form iron oxide.     </a:t>
            </a:r>
          </a:p>
          <a:p>
            <a:pPr eaLnBrk="1" hangingPunct="1">
              <a:lnSpc>
                <a:spcPct val="90000"/>
              </a:lnSpc>
              <a:buFont typeface="Symbol" pitchFamily="18" charset="2"/>
              <a:buChar char="·"/>
            </a:pPr>
            <a:r>
              <a:rPr lang="en-US" altLang="zh-TW" sz="3200" b="1" dirty="0" err="1">
                <a:ea typeface="新細明體" pitchFamily="18" charset="-120"/>
              </a:rPr>
              <a:t>FeO</a:t>
            </a:r>
            <a:r>
              <a:rPr lang="en-US" altLang="zh-TW" sz="3200" b="1" dirty="0">
                <a:ea typeface="新細明體" pitchFamily="18" charset="-120"/>
              </a:rPr>
              <a:t> + C </a:t>
            </a:r>
            <a:r>
              <a:rPr lang="en-US" altLang="zh-TW" sz="3200" b="1" dirty="0">
                <a:ea typeface="新細明體" pitchFamily="18" charset="-120"/>
                <a:sym typeface="Symbol" pitchFamily="18" charset="2"/>
              </a:rPr>
              <a:t> </a:t>
            </a:r>
            <a:r>
              <a:rPr lang="en-US" altLang="zh-TW" sz="3200" b="1" dirty="0">
                <a:ea typeface="新細明體" pitchFamily="18" charset="-120"/>
              </a:rPr>
              <a:t>Fe + CO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200" b="1" dirty="0">
                <a:ea typeface="新細明體" pitchFamily="18" charset="-120"/>
                <a:sym typeface="Symbol" pitchFamily="18" charset="2"/>
              </a:rPr>
              <a:t></a:t>
            </a:r>
            <a:r>
              <a:rPr lang="en-US" altLang="zh-TW" sz="3200" b="1" dirty="0">
                <a:ea typeface="新細明體" pitchFamily="18" charset="-120"/>
              </a:rPr>
              <a:t> Slag</a:t>
            </a:r>
            <a:r>
              <a:rPr lang="zh-TW" altLang="en-US" sz="2800" b="1" dirty="0">
                <a:ea typeface="新細明體" pitchFamily="18" charset="-120"/>
              </a:rPr>
              <a:t>熔渣</a:t>
            </a:r>
            <a:r>
              <a:rPr lang="en-US" altLang="zh-TW" sz="3200" b="1" dirty="0">
                <a:ea typeface="新細明體" pitchFamily="18" charset="-120"/>
              </a:rPr>
              <a:t> forming fluxes</a:t>
            </a:r>
            <a:r>
              <a:rPr lang="zh-TW" altLang="en-US" sz="2800" b="1" dirty="0">
                <a:ea typeface="新細明體" pitchFamily="18" charset="-120"/>
              </a:rPr>
              <a:t>助熔劑</a:t>
            </a:r>
            <a:r>
              <a:rPr lang="en-US" altLang="zh-TW" sz="2800" b="1" dirty="0">
                <a:ea typeface="新細明體" pitchFamily="18" charset="-120"/>
              </a:rPr>
              <a:t> </a:t>
            </a:r>
            <a:r>
              <a:rPr lang="en-US" altLang="zh-TW" sz="3200" b="1" dirty="0">
                <a:ea typeface="新細明體" pitchFamily="18" charset="-120"/>
              </a:rPr>
              <a:t>are added. </a:t>
            </a:r>
            <a:endParaRPr lang="zh-TW" altLang="en-US" sz="3200" b="1" dirty="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9C4034-787C-4E37-8622-398F88B8DF55}" type="slidenum">
              <a:rPr lang="en-US" altLang="zh-TW" smtClean="0">
                <a:ea typeface="新細明體" pitchFamily="18" charset="-120"/>
              </a:rPr>
              <a:pPr eaLnBrk="1" hangingPunct="1"/>
              <a:t>50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50179" name="圖片 2" descr="f9-38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506413"/>
            <a:ext cx="6405562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80" name="直線接點 4"/>
          <p:cNvCxnSpPr>
            <a:cxnSpLocks noChangeShapeType="1"/>
          </p:cNvCxnSpPr>
          <p:nvPr/>
        </p:nvCxnSpPr>
        <p:spPr bwMode="auto">
          <a:xfrm>
            <a:off x="2133600" y="2362200"/>
            <a:ext cx="4648200" cy="0"/>
          </a:xfrm>
          <a:prstGeom prst="line">
            <a:avLst/>
          </a:prstGeom>
          <a:noFill/>
          <a:ln w="28575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1" name="直線接點 4"/>
          <p:cNvCxnSpPr>
            <a:cxnSpLocks noChangeShapeType="1"/>
          </p:cNvCxnSpPr>
          <p:nvPr/>
        </p:nvCxnSpPr>
        <p:spPr bwMode="auto">
          <a:xfrm>
            <a:off x="2895600" y="2133600"/>
            <a:ext cx="0" cy="20574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2" name="直線接點 8"/>
          <p:cNvCxnSpPr>
            <a:cxnSpLocks noChangeShapeType="1"/>
          </p:cNvCxnSpPr>
          <p:nvPr/>
        </p:nvCxnSpPr>
        <p:spPr bwMode="auto">
          <a:xfrm>
            <a:off x="3429000" y="2133600"/>
            <a:ext cx="0" cy="20574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3" name="直線接點 9"/>
          <p:cNvCxnSpPr>
            <a:cxnSpLocks noChangeShapeType="1"/>
          </p:cNvCxnSpPr>
          <p:nvPr/>
        </p:nvCxnSpPr>
        <p:spPr bwMode="auto">
          <a:xfrm flipH="1">
            <a:off x="2057400" y="2895600"/>
            <a:ext cx="228600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4" name="直線接點 11"/>
          <p:cNvCxnSpPr>
            <a:cxnSpLocks noChangeShapeType="1"/>
          </p:cNvCxnSpPr>
          <p:nvPr/>
        </p:nvCxnSpPr>
        <p:spPr bwMode="auto">
          <a:xfrm flipH="1">
            <a:off x="2057400" y="2209800"/>
            <a:ext cx="228600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直線單箭頭接點 2"/>
          <p:cNvCxnSpPr/>
          <p:nvPr/>
        </p:nvCxnSpPr>
        <p:spPr bwMode="auto">
          <a:xfrm flipH="1">
            <a:off x="2895600" y="1412776"/>
            <a:ext cx="812304" cy="7970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文字方塊 3"/>
          <p:cNvSpPr txBox="1"/>
          <p:nvPr/>
        </p:nvSpPr>
        <p:spPr>
          <a:xfrm>
            <a:off x="3263604" y="104344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B050"/>
                </a:solidFill>
              </a:rPr>
              <a:t>43 HRC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cxnSp>
        <p:nvCxnSpPr>
          <p:cNvPr id="12" name="直線單箭頭接點 11"/>
          <p:cNvCxnSpPr/>
          <p:nvPr/>
        </p:nvCxnSpPr>
        <p:spPr bwMode="auto">
          <a:xfrm flipH="1">
            <a:off x="3429000" y="1772072"/>
            <a:ext cx="1249205" cy="11235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文字方塊 12"/>
          <p:cNvSpPr txBox="1"/>
          <p:nvPr/>
        </p:nvSpPr>
        <p:spPr>
          <a:xfrm>
            <a:off x="4233905" y="140274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B050"/>
                </a:solidFill>
              </a:rPr>
              <a:t>32 HRC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cxnSp>
        <p:nvCxnSpPr>
          <p:cNvPr id="14" name="直線接點 3"/>
          <p:cNvCxnSpPr>
            <a:cxnSpLocks noChangeShapeType="1"/>
          </p:cNvCxnSpPr>
          <p:nvPr/>
        </p:nvCxnSpPr>
        <p:spPr bwMode="auto">
          <a:xfrm>
            <a:off x="2267744" y="1556792"/>
            <a:ext cx="0" cy="2634208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線接點 3"/>
          <p:cNvCxnSpPr>
            <a:cxnSpLocks noChangeShapeType="1"/>
          </p:cNvCxnSpPr>
          <p:nvPr/>
        </p:nvCxnSpPr>
        <p:spPr bwMode="auto">
          <a:xfrm>
            <a:off x="2895600" y="1402740"/>
            <a:ext cx="0" cy="725552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直線接點 3"/>
          <p:cNvCxnSpPr>
            <a:cxnSpLocks noChangeShapeType="1"/>
          </p:cNvCxnSpPr>
          <p:nvPr/>
        </p:nvCxnSpPr>
        <p:spPr bwMode="auto">
          <a:xfrm>
            <a:off x="3429000" y="1379494"/>
            <a:ext cx="0" cy="725552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2145035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z="3600" b="1">
                <a:ea typeface="新細明體" pitchFamily="18" charset="-120"/>
              </a:rPr>
              <a:t>Mechanical Properties of Low Alloy Steels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TW" sz="2400">
                <a:ea typeface="新細明體" pitchFamily="18" charset="-120"/>
              </a:rPr>
              <a:t> </a:t>
            </a:r>
          </a:p>
        </p:txBody>
      </p:sp>
      <p:sp>
        <p:nvSpPr>
          <p:cNvPr id="54276" name="Slide Number Placeholder 6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367C007-C3DD-48A2-94A9-5D4A47B2E6FA}" type="slidenum">
              <a:rPr lang="en-US" altLang="zh-TW" b="1">
                <a:ea typeface="ＭＳ Ｐゴシック" pitchFamily="34" charset="-128"/>
              </a:rPr>
              <a:pPr algn="r" eaLnBrk="1" hangingPunct="1"/>
              <a:t>51</a:t>
            </a:fld>
            <a:endParaRPr lang="en-US" altLang="zh-TW" b="1">
              <a:ea typeface="ＭＳ Ｐゴシック" pitchFamily="34" charset="-128"/>
            </a:endParaRPr>
          </a:p>
        </p:txBody>
      </p:sp>
      <p:pic>
        <p:nvPicPr>
          <p:cNvPr id="5427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34"/>
          <a:stretch>
            <a:fillRect/>
          </a:stretch>
        </p:blipFill>
        <p:spPr bwMode="auto">
          <a:xfrm>
            <a:off x="73025" y="908720"/>
            <a:ext cx="899477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7544C7-246F-49E3-A465-F0F9BED5C0B8}" type="slidenum">
              <a:rPr lang="en-US" altLang="zh-TW" smtClean="0">
                <a:ea typeface="新細明體" pitchFamily="18" charset="-120"/>
              </a:rPr>
              <a:pPr eaLnBrk="1" hangingPunct="1"/>
              <a:t>52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55299" name="Rectangle 2"/>
          <p:cNvSpPr txBox="1">
            <a:spLocks noChangeArrowheads="1"/>
          </p:cNvSpPr>
          <p:nvPr/>
        </p:nvSpPr>
        <p:spPr bwMode="auto">
          <a:xfrm>
            <a:off x="0" y="142875"/>
            <a:ext cx="9144000" cy="619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TW" sz="3600" b="1">
                <a:solidFill>
                  <a:schemeClr val="bg1"/>
                </a:solidFill>
                <a:ea typeface="新細明體" pitchFamily="18" charset="-120"/>
              </a:rPr>
              <a:t>Mechanical Properties of Low Alloy Steels</a:t>
            </a:r>
          </a:p>
        </p:txBody>
      </p:sp>
      <p:pic>
        <p:nvPicPr>
          <p:cNvPr id="5530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5"/>
          <a:stretch>
            <a:fillRect/>
          </a:stretch>
        </p:blipFill>
        <p:spPr bwMode="auto">
          <a:xfrm>
            <a:off x="200025" y="990600"/>
            <a:ext cx="87915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BC7FF2-C411-4E5F-AC0F-114248827D08}" type="slidenum">
              <a:rPr lang="en-US" altLang="zh-TW" smtClean="0">
                <a:ea typeface="新細明體" pitchFamily="18" charset="-120"/>
              </a:rPr>
              <a:pPr eaLnBrk="1" hangingPunct="1"/>
              <a:t>53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altLang="zh-TW" sz="4400" b="1" kern="0">
                <a:solidFill>
                  <a:schemeClr val="bg1"/>
                </a:solidFill>
                <a:latin typeface="+mj-lt"/>
                <a:ea typeface="新細明體" charset="-120"/>
                <a:cs typeface="+mj-cs"/>
              </a:rPr>
              <a:t>Aluminum Alloys</a:t>
            </a:r>
            <a:endParaRPr lang="en-US" altLang="zh-TW" sz="4400" b="1" kern="0" dirty="0">
              <a:solidFill>
                <a:schemeClr val="bg1"/>
              </a:solidFill>
              <a:latin typeface="+mj-lt"/>
              <a:ea typeface="新細明體" charset="-120"/>
              <a:cs typeface="+mj-cs"/>
            </a:endParaRPr>
          </a:p>
        </p:txBody>
      </p:sp>
      <p:pic>
        <p:nvPicPr>
          <p:cNvPr id="56324" name="圖片 3" descr="f9-4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20750"/>
            <a:ext cx="5867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矩形 8"/>
          <p:cNvSpPr>
            <a:spLocks noChangeArrowheads="1"/>
          </p:cNvSpPr>
          <p:nvPr/>
        </p:nvSpPr>
        <p:spPr bwMode="auto">
          <a:xfrm>
            <a:off x="7162800" y="1828800"/>
            <a:ext cx="5334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en-US" sz="2000" b="1">
              <a:ea typeface="新細明體" pitchFamily="18" charset="-120"/>
            </a:endParaRPr>
          </a:p>
        </p:txBody>
      </p:sp>
      <p:cxnSp>
        <p:nvCxnSpPr>
          <p:cNvPr id="56326" name="直線單箭頭接點 10"/>
          <p:cNvCxnSpPr>
            <a:cxnSpLocks noChangeShapeType="1"/>
          </p:cNvCxnSpPr>
          <p:nvPr/>
        </p:nvCxnSpPr>
        <p:spPr bwMode="auto">
          <a:xfrm flipV="1">
            <a:off x="7162800" y="1447800"/>
            <a:ext cx="0" cy="30480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 dirty="0">
                <a:ea typeface="新細明體" pitchFamily="18" charset="-120"/>
              </a:rPr>
              <a:t>Precipitation-strengthening Process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92088"/>
            <a:ext cx="8282880" cy="5029200"/>
          </a:xfrm>
        </p:spPr>
        <p:txBody>
          <a:bodyPr/>
          <a:lstStyle/>
          <a:p>
            <a:r>
              <a:rPr lang="en-US" altLang="zh-TW" sz="2800" dirty="0">
                <a:ea typeface="新細明體" pitchFamily="18" charset="-120"/>
              </a:rPr>
              <a:t> </a:t>
            </a:r>
            <a:r>
              <a:rPr lang="en-US" altLang="zh-TW" sz="2800" b="1" i="1" dirty="0">
                <a:solidFill>
                  <a:srgbClr val="FF0000"/>
                </a:solidFill>
                <a:ea typeface="新細明體" pitchFamily="18" charset="-120"/>
              </a:rPr>
              <a:t>Precipitation Strengthening</a:t>
            </a:r>
            <a:r>
              <a:rPr lang="en-US" altLang="zh-TW" sz="2800" dirty="0">
                <a:ea typeface="新細明體" pitchFamily="18" charset="-120"/>
              </a:rPr>
              <a:t>: Creates fine dispersion of precipitated particles in the metal and hinder dislocation movement.</a:t>
            </a:r>
          </a:p>
          <a:p>
            <a:r>
              <a:rPr lang="en-US" altLang="zh-TW" sz="2800" dirty="0">
                <a:ea typeface="新細明體" pitchFamily="18" charset="-120"/>
              </a:rPr>
              <a:t> Basic steps :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sz="2800" b="1" dirty="0">
                <a:solidFill>
                  <a:schemeClr val="accent2"/>
                </a:solidFill>
                <a:ea typeface="新細明體" pitchFamily="18" charset="-120"/>
              </a:rPr>
              <a:t>Solution heat treatment</a:t>
            </a:r>
            <a:r>
              <a:rPr lang="en-US" altLang="zh-TW" sz="2800" dirty="0">
                <a:ea typeface="新細明體" pitchFamily="18" charset="-120"/>
              </a:rPr>
              <a:t>: Alloy sample heated to a temperature between </a:t>
            </a:r>
            <a:r>
              <a:rPr lang="en-US" altLang="zh-TW" sz="2800" dirty="0" err="1">
                <a:ea typeface="新細明體" pitchFamily="18" charset="-120"/>
              </a:rPr>
              <a:t>solvus</a:t>
            </a:r>
            <a:r>
              <a:rPr lang="en-US" altLang="zh-TW" sz="2800" dirty="0">
                <a:ea typeface="新細明體" pitchFamily="18" charset="-120"/>
              </a:rPr>
              <a:t> and solidus and soaked at that temperature.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sz="2800" b="1" dirty="0">
                <a:solidFill>
                  <a:srgbClr val="6600FF"/>
                </a:solidFill>
                <a:ea typeface="新細明體" pitchFamily="18" charset="-120"/>
              </a:rPr>
              <a:t>Quenching</a:t>
            </a:r>
            <a:r>
              <a:rPr lang="en-US" altLang="zh-TW" sz="2800" dirty="0">
                <a:ea typeface="新細明體" pitchFamily="18" charset="-120"/>
              </a:rPr>
              <a:t>: Sample then quenched to room temperature in water. Supersaturated SS.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sz="2800" b="1" dirty="0">
                <a:solidFill>
                  <a:srgbClr val="0070C0"/>
                </a:solidFill>
                <a:ea typeface="新細明體" pitchFamily="18" charset="-120"/>
              </a:rPr>
              <a:t>Aging</a:t>
            </a:r>
            <a:r>
              <a:rPr lang="en-US" altLang="zh-TW" sz="2800" dirty="0">
                <a:ea typeface="新細明體" pitchFamily="18" charset="-120"/>
              </a:rPr>
              <a:t>: </a:t>
            </a:r>
            <a:r>
              <a:rPr lang="en-US" altLang="zh-TW" sz="2800" dirty="0" err="1">
                <a:ea typeface="新細明體" pitchFamily="18" charset="-120"/>
              </a:rPr>
              <a:t>Solutionized</a:t>
            </a:r>
            <a:r>
              <a:rPr lang="en-US" altLang="zh-TW" sz="2800" dirty="0">
                <a:ea typeface="新細明體" pitchFamily="18" charset="-120"/>
              </a:rPr>
              <a:t> and quenched sample is then aged to form finely dispersed particles.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Artificial aging vs. Nature aging. 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7CC3A5-8588-41B5-9BE4-3CE30AC282AD}" type="slidenum">
              <a:rPr lang="en-US" altLang="zh-TW" smtClean="0">
                <a:ea typeface="新細明體" pitchFamily="18" charset="-120"/>
              </a:rPr>
              <a:pPr eaLnBrk="1" hangingPunct="1"/>
              <a:t>54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3600" b="1">
                <a:ea typeface="新細明體" pitchFamily="18" charset="-120"/>
              </a:rPr>
              <a:t>Decomposition Products Created by Aging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80728"/>
            <a:ext cx="8740080" cy="5029200"/>
          </a:xfrm>
        </p:spPr>
        <p:txBody>
          <a:bodyPr/>
          <a:lstStyle/>
          <a:p>
            <a:r>
              <a:rPr lang="en-US" altLang="zh-TW" sz="2800" dirty="0">
                <a:solidFill>
                  <a:srgbClr val="0000FF"/>
                </a:solidFill>
                <a:ea typeface="新細明體" pitchFamily="18" charset="-120"/>
              </a:rPr>
              <a:t>Super saturated </a:t>
            </a:r>
            <a:br>
              <a:rPr lang="en-US" altLang="zh-TW" sz="2800" dirty="0">
                <a:solidFill>
                  <a:srgbClr val="0000FF"/>
                </a:solidFill>
                <a:ea typeface="新細明體" pitchFamily="18" charset="-120"/>
              </a:rPr>
            </a:br>
            <a:r>
              <a:rPr lang="en-US" altLang="zh-TW" sz="2800" dirty="0">
                <a:solidFill>
                  <a:srgbClr val="0000FF"/>
                </a:solidFill>
                <a:ea typeface="新細明體" pitchFamily="18" charset="-120"/>
              </a:rPr>
              <a:t>solid solution </a:t>
            </a:r>
            <a:r>
              <a:rPr lang="en-US" altLang="zh-TW" sz="2800" dirty="0">
                <a:ea typeface="新細明體" pitchFamily="18" charset="-120"/>
              </a:rPr>
              <a:t>is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in unstable </a:t>
            </a:r>
            <a:r>
              <a:rPr lang="en-US" altLang="zh-TW" sz="2800" dirty="0" err="1">
                <a:ea typeface="新細明體" pitchFamily="18" charset="-120"/>
              </a:rPr>
              <a:t>condi</a:t>
            </a:r>
            <a:r>
              <a:rPr lang="en-US" altLang="zh-TW" sz="2800" dirty="0">
                <a:ea typeface="新細明體" pitchFamily="18" charset="-120"/>
              </a:rPr>
              <a:t>-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 err="1">
                <a:ea typeface="新細明體" pitchFamily="18" charset="-120"/>
              </a:rPr>
              <a:t>tion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  <a:p>
            <a:r>
              <a:rPr lang="en-US" altLang="zh-TW" sz="2800" dirty="0">
                <a:ea typeface="新細明體" pitchFamily="18" charset="-120"/>
              </a:rPr>
              <a:t>Alloy tends to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seek a lower</a:t>
            </a:r>
          </a:p>
          <a:p>
            <a:pPr>
              <a:buFontTx/>
              <a:buNone/>
            </a:pPr>
            <a:r>
              <a:rPr lang="en-US" altLang="zh-TW" sz="2800" dirty="0">
                <a:ea typeface="新細明體" pitchFamily="18" charset="-120"/>
              </a:rPr>
              <a:t>    energy state by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decomposing</a:t>
            </a:r>
          </a:p>
          <a:p>
            <a:pPr>
              <a:buFontTx/>
              <a:buNone/>
            </a:pP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    into metastable or </a:t>
            </a:r>
            <a:b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</a:b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equilibrium phase</a:t>
            </a:r>
            <a:r>
              <a:rPr lang="en-US" altLang="zh-TW" sz="2800" dirty="0">
                <a:ea typeface="新細明體" pitchFamily="18" charset="-120"/>
              </a:rPr>
              <a:t>. </a:t>
            </a:r>
          </a:p>
          <a:p>
            <a:r>
              <a:rPr lang="en-US" altLang="zh-TW" sz="2800" dirty="0">
                <a:ea typeface="新細明體" pitchFamily="18" charset="-120"/>
              </a:rPr>
              <a:t>Supersaturated solid solution as highest energy state.</a:t>
            </a:r>
          </a:p>
          <a:p>
            <a:r>
              <a:rPr lang="en-US" altLang="zh-TW" sz="2800" dirty="0">
                <a:solidFill>
                  <a:srgbClr val="00B0F0"/>
                </a:solidFill>
                <a:ea typeface="新細明體" pitchFamily="18" charset="-120"/>
              </a:rPr>
              <a:t>Equilibrium precipitate has  lowest energy state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</p:txBody>
      </p:sp>
      <p:pic>
        <p:nvPicPr>
          <p:cNvPr id="58372" name="Picture 8" descr="smi53586_09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11751"/>
            <a:ext cx="5908713" cy="404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A30252-8BAB-44C1-9DEC-832BA514C99E}" type="slidenum">
              <a:rPr lang="en-US" altLang="zh-TW" smtClean="0">
                <a:ea typeface="新細明體" pitchFamily="18" charset="-120"/>
              </a:rPr>
              <a:pPr eaLnBrk="1" hangingPunct="1"/>
              <a:t>55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308304" y="1844824"/>
            <a:ext cx="10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GP zones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Effects of Aging on Strength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34480"/>
            <a:ext cx="7772400" cy="5029200"/>
          </a:xfrm>
        </p:spPr>
        <p:txBody>
          <a:bodyPr/>
          <a:lstStyle/>
          <a:p>
            <a:r>
              <a:rPr lang="en-US" altLang="zh-TW" sz="2800" b="1" dirty="0">
                <a:solidFill>
                  <a:srgbClr val="FF0000"/>
                </a:solidFill>
                <a:ea typeface="新細明體" pitchFamily="18" charset="-120"/>
              </a:rPr>
              <a:t>Aging curve</a:t>
            </a:r>
            <a:r>
              <a:rPr lang="en-US" altLang="zh-TW" sz="2800" dirty="0">
                <a:ea typeface="新細明體" pitchFamily="18" charset="-120"/>
              </a:rPr>
              <a:t>: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Plot of </a:t>
            </a:r>
            <a:r>
              <a:rPr lang="en-US" altLang="zh-TW" sz="2800" dirty="0" err="1">
                <a:ea typeface="新細明體" pitchFamily="18" charset="-120"/>
              </a:rPr>
              <a:t>streng</a:t>
            </a:r>
            <a:r>
              <a:rPr lang="en-US" altLang="zh-TW" sz="2800" dirty="0">
                <a:ea typeface="新細明體" pitchFamily="18" charset="-120"/>
              </a:rPr>
              <a:t>-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 err="1">
                <a:ea typeface="新細明體" pitchFamily="18" charset="-120"/>
              </a:rPr>
              <a:t>th</a:t>
            </a:r>
            <a:r>
              <a:rPr lang="en-US" altLang="zh-TW" sz="2800" dirty="0">
                <a:ea typeface="新細明體" pitchFamily="18" charset="-120"/>
              </a:rPr>
              <a:t> or hardness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versus aging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time.</a:t>
            </a:r>
          </a:p>
          <a:p>
            <a:r>
              <a:rPr lang="en-US" altLang="zh-TW" sz="2800" dirty="0">
                <a:ea typeface="新細明體" pitchFamily="18" charset="-120"/>
              </a:rPr>
              <a:t>As aging time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increases alloy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becomes </a:t>
            </a:r>
            <a: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  <a:t>strong-</a:t>
            </a:r>
            <a:b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</a:br>
            <a:r>
              <a:rPr lang="en-US" altLang="zh-TW" sz="2800" dirty="0" err="1">
                <a:solidFill>
                  <a:schemeClr val="accent2"/>
                </a:solidFill>
                <a:ea typeface="新細明體" pitchFamily="18" charset="-120"/>
              </a:rPr>
              <a:t>er</a:t>
            </a:r>
            <a: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  <a:t>, harder and </a:t>
            </a:r>
            <a:b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</a:br>
            <a: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  <a:t>less ductile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  <a:p>
            <a:r>
              <a:rPr lang="en-US" altLang="zh-TW" sz="2800" dirty="0" err="1">
                <a:solidFill>
                  <a:srgbClr val="6600FF"/>
                </a:solidFill>
                <a:ea typeface="新細明體" pitchFamily="18" charset="-120"/>
              </a:rPr>
              <a:t>Overaging</a:t>
            </a:r>
            <a:r>
              <a:rPr lang="en-US" altLang="zh-TW" sz="2800" dirty="0">
                <a:ea typeface="新細明體" pitchFamily="18" charset="-120"/>
              </a:rPr>
              <a:t> decreases strength and hardness.</a:t>
            </a:r>
          </a:p>
        </p:txBody>
      </p:sp>
      <p:pic>
        <p:nvPicPr>
          <p:cNvPr id="59396" name="Picture 8" descr="smi53586_094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5"/>
          <a:stretch/>
        </p:blipFill>
        <p:spPr bwMode="auto">
          <a:xfrm>
            <a:off x="2939256" y="1628800"/>
            <a:ext cx="6018132" cy="346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BA359B-D814-49A3-9539-F1EFEE0A82A4}" type="slidenum">
              <a:rPr lang="en-US" altLang="zh-TW" smtClean="0">
                <a:ea typeface="新細明體" pitchFamily="18" charset="-120"/>
              </a:rPr>
              <a:pPr eaLnBrk="1" hangingPunct="1"/>
              <a:t>56</a:t>
            </a:fld>
            <a:endParaRPr lang="en-US" altLang="zh-TW">
              <a:ea typeface="新細明體" pitchFamily="18" charset="-120"/>
            </a:endParaRPr>
          </a:p>
        </p:txBody>
      </p:sp>
      <p:cxnSp>
        <p:nvCxnSpPr>
          <p:cNvPr id="3" name="直線接點 2"/>
          <p:cNvCxnSpPr/>
          <p:nvPr/>
        </p:nvCxnSpPr>
        <p:spPr bwMode="auto">
          <a:xfrm>
            <a:off x="5948322" y="2276872"/>
            <a:ext cx="71191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線接點 7"/>
          <p:cNvCxnSpPr/>
          <p:nvPr/>
        </p:nvCxnSpPr>
        <p:spPr bwMode="auto">
          <a:xfrm>
            <a:off x="5508104" y="3861048"/>
            <a:ext cx="71191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線接點 8"/>
          <p:cNvCxnSpPr/>
          <p:nvPr/>
        </p:nvCxnSpPr>
        <p:spPr bwMode="auto">
          <a:xfrm>
            <a:off x="5724128" y="4509120"/>
            <a:ext cx="93610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b="1" dirty="0">
                <a:ea typeface="新細明體" pitchFamily="18" charset="-120"/>
              </a:rPr>
              <a:t>Example</a:t>
            </a:r>
            <a:r>
              <a:rPr lang="en-US" altLang="zh-TW" sz="4400" b="1">
                <a:ea typeface="新細明體" pitchFamily="18" charset="-120"/>
              </a:rPr>
              <a:t>: Al-4</a:t>
            </a:r>
            <a:r>
              <a:rPr lang="en-US" altLang="zh-TW" sz="4400" b="1" dirty="0">
                <a:ea typeface="新細明體" pitchFamily="18" charset="-120"/>
              </a:rPr>
              <a:t>% Cu Alloy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686800" cy="57549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dirty="0">
                <a:ea typeface="新細明體" pitchFamily="18" charset="-120"/>
              </a:rPr>
              <a:t> </a:t>
            </a:r>
            <a:r>
              <a:rPr lang="en-US" altLang="zh-TW" sz="2800" b="1" dirty="0">
                <a:solidFill>
                  <a:srgbClr val="FF6600"/>
                </a:solidFill>
                <a:ea typeface="新細明體" pitchFamily="18" charset="-120"/>
              </a:rPr>
              <a:t>Al-4%Cu </a:t>
            </a:r>
            <a:r>
              <a:rPr lang="en-US" altLang="zh-TW" sz="2800" dirty="0">
                <a:ea typeface="新細明體" pitchFamily="18" charset="-120"/>
              </a:rPr>
              <a:t>is </a:t>
            </a:r>
            <a:r>
              <a:rPr lang="en-US" altLang="zh-TW" sz="2800" dirty="0" err="1">
                <a:ea typeface="新細明體" pitchFamily="18" charset="-120"/>
              </a:rPr>
              <a:t>solutionized</a:t>
            </a:r>
            <a:r>
              <a:rPr lang="en-US" altLang="zh-TW" sz="2800" dirty="0">
                <a:ea typeface="新細明體" pitchFamily="18" charset="-120"/>
              </a:rPr>
              <a:t> at about 515</a:t>
            </a:r>
            <a:r>
              <a:rPr lang="en-US" altLang="zh-TW" sz="2800" baseline="30000" dirty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800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800" dirty="0">
                <a:ea typeface="新細明體" pitchFamily="18" charset="-120"/>
              </a:rPr>
              <a:t>C</a:t>
            </a:r>
          </a:p>
          <a:p>
            <a:pPr>
              <a:lnSpc>
                <a:spcPct val="90000"/>
              </a:lnSpc>
            </a:pPr>
            <a:r>
              <a:rPr lang="en-US" altLang="zh-TW" sz="2800" dirty="0">
                <a:ea typeface="新細明體" pitchFamily="18" charset="-120"/>
              </a:rPr>
              <a:t> Alloy is rapidly cooled in water.</a:t>
            </a:r>
          </a:p>
          <a:p>
            <a:pPr>
              <a:lnSpc>
                <a:spcPct val="90000"/>
              </a:lnSpc>
            </a:pPr>
            <a:r>
              <a:rPr lang="en-US" altLang="zh-TW" sz="2800" dirty="0">
                <a:ea typeface="新細明體" pitchFamily="18" charset="-120"/>
              </a:rPr>
              <a:t> Alloy is artificially aged in 130-190</a:t>
            </a:r>
            <a:r>
              <a:rPr lang="en-US" altLang="zh-TW" sz="2800" baseline="30000" dirty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800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800" dirty="0">
                <a:ea typeface="新細明體" pitchFamily="18" charset="-120"/>
              </a:rPr>
              <a:t>C</a:t>
            </a:r>
          </a:p>
          <a:p>
            <a:pPr>
              <a:lnSpc>
                <a:spcPct val="90000"/>
              </a:lnSpc>
            </a:pPr>
            <a:r>
              <a:rPr lang="en-US" altLang="zh-TW" sz="2800" dirty="0">
                <a:ea typeface="新細明體" pitchFamily="18" charset="-120"/>
              </a:rPr>
              <a:t> Structures formed :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800" i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sz="2800" b="1" i="1" dirty="0">
                <a:solidFill>
                  <a:srgbClr val="FF0000"/>
                </a:solidFill>
                <a:ea typeface="新細明體" pitchFamily="18" charset="-120"/>
              </a:rPr>
              <a:t>GP1 Zone</a:t>
            </a:r>
            <a:r>
              <a:rPr lang="en-US" altLang="zh-TW" sz="2800" b="1" i="1" dirty="0">
                <a:ea typeface="新細明體" pitchFamily="18" charset="-120"/>
              </a:rPr>
              <a:t>:</a:t>
            </a:r>
            <a:r>
              <a:rPr lang="en-US" altLang="zh-TW" sz="2800" i="1" dirty="0">
                <a:ea typeface="新細明體" pitchFamily="18" charset="-120"/>
              </a:rPr>
              <a:t> </a:t>
            </a:r>
            <a:r>
              <a:rPr lang="en-US" altLang="zh-TW" sz="2800" dirty="0">
                <a:ea typeface="新細明體" pitchFamily="18" charset="-120"/>
              </a:rPr>
              <a:t>At lower aging temperature, copper atom is segregated in supersaturated solid solution. 0.4-0.6 nm thickness, 8-10 nm diameter.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800" dirty="0">
                <a:ea typeface="新細明體" pitchFamily="18" charset="-120"/>
              </a:rPr>
              <a:t> </a:t>
            </a:r>
            <a:r>
              <a:rPr lang="en-US" altLang="zh-TW" sz="2800" b="1" i="1" dirty="0">
                <a:solidFill>
                  <a:schemeClr val="accent2"/>
                </a:solidFill>
                <a:ea typeface="新細明體" pitchFamily="18" charset="-120"/>
              </a:rPr>
              <a:t>GP2 Zone (θ’’)</a:t>
            </a:r>
            <a:r>
              <a:rPr lang="en-US" altLang="zh-TW" sz="2800" b="1" dirty="0">
                <a:solidFill>
                  <a:schemeClr val="accent2"/>
                </a:solidFill>
                <a:ea typeface="新細明體" pitchFamily="18" charset="-120"/>
              </a:rPr>
              <a:t>: </a:t>
            </a:r>
            <a:r>
              <a:rPr lang="en-US" altLang="zh-TW" sz="2800" dirty="0">
                <a:ea typeface="新細明體" pitchFamily="18" charset="-120"/>
              </a:rPr>
              <a:t>Tetragonal structure, 1-4 nm thickness, 10-100 nm diameter (CuAl</a:t>
            </a:r>
            <a:r>
              <a:rPr lang="en-US" altLang="zh-TW" sz="2800" baseline="-25000" dirty="0">
                <a:ea typeface="新細明體" pitchFamily="18" charset="-120"/>
              </a:rPr>
              <a:t>2</a:t>
            </a:r>
            <a:r>
              <a:rPr lang="en-US" altLang="zh-TW" sz="2800" dirty="0">
                <a:ea typeface="新細明體" pitchFamily="18" charset="-120"/>
              </a:rPr>
              <a:t>).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800" dirty="0">
                <a:ea typeface="新細明體" pitchFamily="18" charset="-120"/>
              </a:rPr>
              <a:t> </a:t>
            </a:r>
            <a:r>
              <a:rPr lang="en-US" altLang="zh-TW" sz="2800" b="1" i="1" dirty="0">
                <a:solidFill>
                  <a:srgbClr val="6600FF"/>
                </a:solidFill>
                <a:ea typeface="新細明體" pitchFamily="18" charset="-120"/>
              </a:rPr>
              <a:t>θ’ Phase</a:t>
            </a:r>
            <a:r>
              <a:rPr lang="en-US" altLang="zh-TW" sz="2800" dirty="0">
                <a:ea typeface="新細明體" pitchFamily="18" charset="-120"/>
              </a:rPr>
              <a:t>: Tetragonal structure, 10-150 nm thickness nucleates heterogeneously on dislocation (CuAl</a:t>
            </a:r>
            <a:r>
              <a:rPr lang="en-US" altLang="zh-TW" sz="2800" baseline="-25000" dirty="0">
                <a:ea typeface="新細明體" pitchFamily="18" charset="-120"/>
              </a:rPr>
              <a:t>2</a:t>
            </a:r>
            <a:r>
              <a:rPr lang="en-US" altLang="zh-TW" sz="2800" dirty="0">
                <a:ea typeface="新細明體" pitchFamily="18" charset="-120"/>
              </a:rPr>
              <a:t>).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800" dirty="0">
                <a:ea typeface="新細明體" pitchFamily="18" charset="-120"/>
              </a:rPr>
              <a:t> </a:t>
            </a:r>
            <a:r>
              <a:rPr lang="en-US" altLang="zh-TW" sz="2800" b="1" i="1" dirty="0">
                <a:solidFill>
                  <a:srgbClr val="0070C0"/>
                </a:solidFill>
                <a:ea typeface="新細明體" pitchFamily="18" charset="-120"/>
              </a:rPr>
              <a:t>θ Phase</a:t>
            </a:r>
            <a:r>
              <a:rPr lang="en-US" altLang="zh-TW" sz="2800" dirty="0">
                <a:ea typeface="新細明體" pitchFamily="18" charset="-120"/>
              </a:rPr>
              <a:t>: Tetragonal structure, equilibrium phase, incoherent (CuAl</a:t>
            </a:r>
            <a:r>
              <a:rPr lang="en-US" altLang="zh-TW" sz="2800" baseline="-25000" dirty="0">
                <a:ea typeface="新細明體" pitchFamily="18" charset="-120"/>
              </a:rPr>
              <a:t>2</a:t>
            </a:r>
            <a:r>
              <a:rPr lang="en-US" altLang="zh-TW" sz="2800" dirty="0">
                <a:ea typeface="新細明體" pitchFamily="18" charset="-120"/>
              </a:rPr>
              <a:t>).</a:t>
            </a:r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333382D-5D3B-41D7-AFFD-8CFA5880F804}" type="slidenum">
              <a:rPr lang="en-US" altLang="zh-TW" smtClean="0">
                <a:ea typeface="新細明體" pitchFamily="18" charset="-120"/>
              </a:rPr>
              <a:pPr eaLnBrk="1" hangingPunct="1"/>
              <a:t>57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06EB86-0BEB-4868-AF56-B5E5783A5738}" type="slidenum">
              <a:rPr lang="en-US" altLang="zh-TW" smtClean="0">
                <a:ea typeface="新細明體" pitchFamily="18" charset="-120"/>
              </a:rPr>
              <a:pPr eaLnBrk="1" hangingPunct="1"/>
              <a:t>58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61443" name="圖片 2" descr="f9-4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8119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矩形 1"/>
          <p:cNvSpPr>
            <a:spLocks noChangeArrowheads="1"/>
          </p:cNvSpPr>
          <p:nvPr/>
        </p:nvSpPr>
        <p:spPr bwMode="auto">
          <a:xfrm>
            <a:off x="2819400" y="4410075"/>
            <a:ext cx="6172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GP zone, </a:t>
            </a:r>
            <a:r>
              <a:rPr lang="en-US" altLang="zh-TW" b="1" dirty="0" err="1">
                <a:solidFill>
                  <a:srgbClr val="00B0F0"/>
                </a:solidFill>
                <a:ea typeface="標楷體" pitchFamily="65" charset="-120"/>
              </a:rPr>
              <a:t>fcc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; θ”(CuAl</a:t>
            </a:r>
            <a:r>
              <a:rPr lang="en-US" altLang="zh-TW" b="1" baseline="-25000" dirty="0">
                <a:solidFill>
                  <a:srgbClr val="00B0F0"/>
                </a:solidFill>
                <a:ea typeface="標楷體" pitchFamily="65" charset="-120"/>
              </a:rPr>
              <a:t>2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), Tetragonal, a = 4.04 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  <a:cs typeface="Times New Roman" pitchFamily="18" charset="0"/>
              </a:rPr>
              <a:t>Å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, c = 7.8 Å;</a:t>
            </a:r>
            <a:b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</a:b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                       θ’(CuAl</a:t>
            </a:r>
            <a:r>
              <a:rPr lang="en-US" altLang="zh-TW" b="1" baseline="-25000" dirty="0">
                <a:solidFill>
                  <a:srgbClr val="00B0F0"/>
                </a:solidFill>
                <a:ea typeface="標楷體" pitchFamily="65" charset="-120"/>
              </a:rPr>
              <a:t>2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), Tetragonal, a = 4.06 Å, c = 5.8 Å; </a:t>
            </a:r>
          </a:p>
          <a:p>
            <a:pPr eaLnBrk="1" hangingPunct="1"/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                       θ(CuAl</a:t>
            </a:r>
            <a:r>
              <a:rPr lang="en-US" altLang="zh-TW" b="1" baseline="-25000" dirty="0">
                <a:solidFill>
                  <a:srgbClr val="00B0F0"/>
                </a:solidFill>
                <a:ea typeface="標楷體" pitchFamily="65" charset="-120"/>
              </a:rPr>
              <a:t>2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), Tetragonal, a = 6.07 Å, c = 4.87 Å.</a:t>
            </a:r>
            <a:r>
              <a:rPr lang="zh-TW" altLang="en-US" b="1" dirty="0">
                <a:solidFill>
                  <a:srgbClr val="00B0F0"/>
                </a:solidFill>
                <a:ea typeface="標楷體" pitchFamily="65" charset="-120"/>
              </a:rPr>
              <a:t> 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33E2E8F-E827-4E07-8825-5F5FF80862EC}" type="slidenum">
              <a:rPr lang="en-US" altLang="zh-TW" smtClean="0">
                <a:ea typeface="新細明體" pitchFamily="18" charset="-120"/>
              </a:rPr>
              <a:pPr eaLnBrk="1" hangingPunct="1"/>
              <a:t>59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62467" name="圖片 2" descr="f9-4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248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內容版面配置區 2"/>
          <p:cNvSpPr>
            <a:spLocks noGrp="1"/>
          </p:cNvSpPr>
          <p:nvPr>
            <p:ph idx="1"/>
          </p:nvPr>
        </p:nvSpPr>
        <p:spPr>
          <a:xfrm>
            <a:off x="468313" y="404813"/>
            <a:ext cx="8229600" cy="1368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3200" b="1">
                <a:solidFill>
                  <a:srgbClr val="0070C0"/>
                </a:solidFill>
                <a:ea typeface="新細明體" pitchFamily="18" charset="-120"/>
              </a:rPr>
              <a:t>Carbon content and other impurities are lowered.  Molten steel is continuously cast and formed into shapes.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zh-TW" sz="3200" b="1">
              <a:solidFill>
                <a:srgbClr val="0070C0"/>
              </a:solidFill>
              <a:ea typeface="新細明體" pitchFamily="18" charset="-12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zh-TW" sz="3200" b="1">
              <a:solidFill>
                <a:srgbClr val="0070C0"/>
              </a:solidFill>
              <a:ea typeface="新細明體" pitchFamily="18" charset="-120"/>
            </a:endParaRPr>
          </a:p>
          <a:p>
            <a:pPr>
              <a:buFontTx/>
              <a:buNone/>
            </a:pPr>
            <a:endParaRPr lang="zh-TW" altLang="en-US" sz="3200" b="1">
              <a:solidFill>
                <a:srgbClr val="0070C0"/>
              </a:solidFill>
              <a:ea typeface="新細明體" pitchFamily="18" charset="-120"/>
            </a:endParaRPr>
          </a:p>
        </p:txBody>
      </p:sp>
      <p:sp>
        <p:nvSpPr>
          <p:cNvPr id="10243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3367B0E-CF24-4121-A033-0F915B9045D8}" type="slidenum">
              <a:rPr lang="zh-TW" altLang="en-US" smtClean="0">
                <a:ea typeface="新細明體" pitchFamily="18" charset="-120"/>
              </a:rPr>
              <a:pPr eaLnBrk="1" hangingPunct="1"/>
              <a:t>6</a:t>
            </a:fld>
            <a:endParaRPr lang="zh-TW" altLang="en-US">
              <a:ea typeface="新細明體" pitchFamily="18" charset="-120"/>
            </a:endParaRPr>
          </a:p>
        </p:txBody>
      </p:sp>
      <p:pic>
        <p:nvPicPr>
          <p:cNvPr id="10244" name="圖片 4" descr="f9-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8150"/>
            <a:ext cx="7856537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文字方塊 5"/>
          <p:cNvSpPr txBox="1">
            <a:spLocks noChangeArrowheads="1"/>
          </p:cNvSpPr>
          <p:nvPr/>
        </p:nvSpPr>
        <p:spPr bwMode="auto">
          <a:xfrm>
            <a:off x="5003800" y="5516563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sz="3200" b="1">
                <a:solidFill>
                  <a:srgbClr val="FF0000"/>
                </a:solidFill>
                <a:ea typeface="新細明體" pitchFamily="18" charset="-120"/>
              </a:rPr>
              <a:t>轉爐煉鋼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EFBB55-701B-468E-8BED-B0D369892FB0}" type="slidenum">
              <a:rPr lang="en-US" altLang="zh-TW" smtClean="0">
                <a:ea typeface="新細明體" pitchFamily="18" charset="-120"/>
              </a:rPr>
              <a:pPr eaLnBrk="1" hangingPunct="1"/>
              <a:t>60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63491" name="圖片 2" descr="f9-46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/>
          <a:stretch>
            <a:fillRect/>
          </a:stretch>
        </p:blipFill>
        <p:spPr bwMode="auto">
          <a:xfrm>
            <a:off x="1646238" y="2057400"/>
            <a:ext cx="74977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圖片 3" descr="f9-46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r="17053" b="48889"/>
          <a:stretch>
            <a:fillRect/>
          </a:stretch>
        </p:blipFill>
        <p:spPr bwMode="auto">
          <a:xfrm>
            <a:off x="0" y="1219200"/>
            <a:ext cx="3352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3203848" y="1219200"/>
            <a:ext cx="37444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GP zone, 130 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  <a:sym typeface="Symbol"/>
              </a:rPr>
              <a:t>C, 16 h.  1,000,000</a:t>
            </a:r>
            <a:endParaRPr lang="zh-TW" altLang="en-US" b="1" dirty="0">
              <a:solidFill>
                <a:srgbClr val="00B0F0"/>
              </a:solidFill>
              <a:ea typeface="標楷體" pitchFamily="65" charset="-120"/>
            </a:endParaRPr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179512" y="4437112"/>
            <a:ext cx="31732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GP2 zone (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  <a:sym typeface="Symbol" panose="05050102010706020507" pitchFamily="18" charset="2"/>
              </a:rPr>
              <a:t>”)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 strain fields, </a:t>
            </a:r>
            <a:b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</a:b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130 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  <a:sym typeface="Symbol"/>
              </a:rPr>
              <a:t>C, 24 h.</a:t>
            </a:r>
          </a:p>
          <a:p>
            <a:pPr eaLnBrk="1" hangingPunct="1"/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  <a:sym typeface="Symbol"/>
              </a:rPr>
              <a:t>800,000</a:t>
            </a:r>
            <a:endParaRPr lang="zh-TW" altLang="en-US" b="1" dirty="0">
              <a:solidFill>
                <a:srgbClr val="00B0F0"/>
              </a:solidFill>
              <a:ea typeface="標楷體" pitchFamily="65" charset="-120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3356248" y="4499828"/>
            <a:ext cx="3231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  <a:sym typeface="Symbol"/>
              </a:rPr>
              <a:t>’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, 200 </a:t>
            </a:r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  <a:sym typeface="Symbol"/>
              </a:rPr>
              <a:t>C, 72 h.  25,000</a:t>
            </a:r>
            <a:endParaRPr lang="zh-TW" altLang="en-US" b="1" dirty="0">
              <a:solidFill>
                <a:srgbClr val="00B0F0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>
                <a:ea typeface="新細明體" pitchFamily="18" charset="-120"/>
              </a:rPr>
              <a:t>Correlation of Structure and Hardness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>
                <a:ea typeface="新細明體" pitchFamily="18" charset="-120"/>
              </a:rPr>
              <a:t>GP1 and GP2 Zones increases hardness by stopping dislocation movement.</a:t>
            </a:r>
          </a:p>
          <a:p>
            <a:r>
              <a:rPr lang="en-US" altLang="zh-TW" sz="2800" dirty="0">
                <a:ea typeface="新細明體" pitchFamily="18" charset="-120"/>
              </a:rPr>
              <a:t>At 130 </a:t>
            </a:r>
            <a:r>
              <a:rPr lang="en-US" altLang="zh-TW" sz="2800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sz="2800" dirty="0">
                <a:ea typeface="新細明體" pitchFamily="18" charset="-120"/>
              </a:rPr>
              <a:t>C when 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θ’ forms, hardness is maximum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  <a:p>
            <a:r>
              <a:rPr lang="en-US" altLang="zh-TW" sz="2800" dirty="0">
                <a:ea typeface="新細明體" pitchFamily="18" charset="-120"/>
              </a:rPr>
              <a:t>After θ’ forms, GP2</a:t>
            </a:r>
          </a:p>
          <a:p>
            <a:pPr>
              <a:buFontTx/>
              <a:buNone/>
            </a:pPr>
            <a:r>
              <a:rPr lang="en-US" altLang="zh-TW" sz="2800" dirty="0">
                <a:ea typeface="新細明體" pitchFamily="18" charset="-120"/>
              </a:rPr>
              <a:t>    zones are dissolved</a:t>
            </a:r>
          </a:p>
          <a:p>
            <a:pPr>
              <a:buFontTx/>
              <a:buNone/>
            </a:pPr>
            <a:r>
              <a:rPr lang="en-US" altLang="zh-TW" sz="2800" dirty="0">
                <a:ea typeface="新細明體" pitchFamily="18" charset="-120"/>
              </a:rPr>
              <a:t>    and θ’ gets coarsened</a:t>
            </a:r>
          </a:p>
          <a:p>
            <a:pPr>
              <a:buFontTx/>
              <a:buNone/>
            </a:pPr>
            <a:r>
              <a:rPr lang="en-US" altLang="zh-TW" sz="2800" dirty="0">
                <a:ea typeface="新細明體" pitchFamily="18" charset="-120"/>
              </a:rPr>
              <a:t>    reducing hardness.</a:t>
            </a:r>
          </a:p>
        </p:txBody>
      </p:sp>
      <p:pic>
        <p:nvPicPr>
          <p:cNvPr id="64516" name="Picture 8" descr="smi53586_0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838"/>
            <a:ext cx="4267200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CC9B170-05F3-438E-8007-5C1C16614A93}" type="slidenum">
              <a:rPr lang="en-US" altLang="zh-TW" smtClean="0">
                <a:ea typeface="新細明體" pitchFamily="18" charset="-120"/>
              </a:rPr>
              <a:pPr eaLnBrk="1" hangingPunct="1"/>
              <a:t>61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596336" y="386104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ym typeface="Symbol" panose="05050102010706020507" pitchFamily="18" charset="2"/>
              </a:rPr>
              <a:t></a:t>
            </a:r>
            <a:r>
              <a:rPr lang="en-US" altLang="zh-TW" dirty="0">
                <a:sym typeface="Symbol" panose="05050102010706020507" pitchFamily="18" charset="2"/>
              </a:rPr>
              <a:t>’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012160" y="48598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sym typeface="Symbol" panose="05050102010706020507" pitchFamily="18" charset="2"/>
              </a:rPr>
              <a:t>GP2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732240" y="3140968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sym typeface="Symbol" panose="05050102010706020507" pitchFamily="18" charset="2"/>
              </a:rPr>
              <a:t>GP2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705157" y="4077072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GP1</a:t>
            </a:r>
            <a:endParaRPr lang="zh-TW" alt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General Properties of Aluminum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397768" y="838200"/>
            <a:ext cx="7772400" cy="5638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 Low density, corrosion resistance.</a:t>
            </a:r>
          </a:p>
          <a:p>
            <a:pPr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 High alloy strength (about 690 </a:t>
            </a:r>
            <a:r>
              <a:rPr lang="en-US" altLang="zh-TW" dirty="0" err="1">
                <a:ea typeface="新細明體" charset="-120"/>
              </a:rPr>
              <a:t>MPa</a:t>
            </a:r>
            <a:r>
              <a:rPr lang="en-US" altLang="zh-TW" dirty="0">
                <a:ea typeface="新細明體" charset="-120"/>
              </a:rPr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 Nontoxic and good electrical properties.</a:t>
            </a:r>
          </a:p>
          <a:p>
            <a:pPr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 Production: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zh-TW" altLang="en-US" dirty="0">
                <a:ea typeface="新細明體" charset="-120"/>
              </a:rPr>
              <a:t>               鋁礬土</a:t>
            </a: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zh-TW" b="1" dirty="0">
                <a:solidFill>
                  <a:schemeClr val="accent2"/>
                </a:solidFill>
                <a:ea typeface="新細明體" charset="-120"/>
              </a:rPr>
              <a:t>Aluminum hydroxide </a:t>
            </a:r>
            <a:r>
              <a:rPr lang="en-US" altLang="zh-TW" dirty="0">
                <a:ea typeface="新細明體" charset="-120"/>
              </a:rPr>
              <a:t>is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zh-TW" dirty="0">
                <a:ea typeface="新細明體" charset="-120"/>
              </a:rPr>
              <a:t>     precipitated from the </a:t>
            </a:r>
            <a:br>
              <a:rPr lang="en-US" altLang="zh-TW" dirty="0">
                <a:ea typeface="新細明體" charset="-120"/>
              </a:rPr>
            </a:br>
            <a:r>
              <a:rPr lang="en-US" altLang="zh-TW" dirty="0">
                <a:ea typeface="新細明體" charset="-120"/>
              </a:rPr>
              <a:t>aluminate solution.</a:t>
            </a:r>
          </a:p>
          <a:p>
            <a:pPr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Aluminum hydroxide is 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zh-TW" dirty="0">
                <a:ea typeface="新細明體" charset="-120"/>
              </a:rPr>
              <a:t>     thickened and </a:t>
            </a:r>
            <a:r>
              <a:rPr lang="en-US" altLang="zh-TW" dirty="0" err="1">
                <a:ea typeface="新細明體" charset="-120"/>
              </a:rPr>
              <a:t>calcined</a:t>
            </a:r>
            <a:r>
              <a:rPr lang="en-US" altLang="zh-TW" dirty="0">
                <a:ea typeface="新細明體" charset="-120"/>
              </a:rPr>
              <a:t> to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zh-TW" dirty="0">
                <a:ea typeface="新細明體" charset="-120"/>
              </a:rPr>
              <a:t>     </a:t>
            </a:r>
            <a:r>
              <a:rPr lang="en-US" altLang="zh-TW" b="1" dirty="0">
                <a:solidFill>
                  <a:srgbClr val="6600FF"/>
                </a:solidFill>
                <a:ea typeface="新細明體" charset="-120"/>
              </a:rPr>
              <a:t>Al</a:t>
            </a:r>
            <a:r>
              <a:rPr lang="en-US" altLang="zh-TW" b="1" baseline="-25000" dirty="0">
                <a:solidFill>
                  <a:srgbClr val="6600FF"/>
                </a:solidFill>
                <a:ea typeface="新細明體" charset="-120"/>
              </a:rPr>
              <a:t>2</a:t>
            </a:r>
            <a:r>
              <a:rPr lang="en-US" altLang="zh-TW" b="1" dirty="0">
                <a:solidFill>
                  <a:srgbClr val="6600FF"/>
                </a:solidFill>
                <a:ea typeface="新細明體" charset="-120"/>
              </a:rPr>
              <a:t>O</a:t>
            </a:r>
            <a:r>
              <a:rPr lang="en-US" altLang="zh-TW" b="1" baseline="-25000" dirty="0">
                <a:solidFill>
                  <a:srgbClr val="6600FF"/>
                </a:solidFill>
                <a:ea typeface="新細明體" charset="-120"/>
              </a:rPr>
              <a:t>3</a:t>
            </a:r>
            <a:r>
              <a:rPr lang="en-US" altLang="zh-TW" b="1" dirty="0">
                <a:solidFill>
                  <a:srgbClr val="6600FF"/>
                </a:solidFill>
                <a:ea typeface="新細明體" charset="-120"/>
              </a:rPr>
              <a:t> </a:t>
            </a:r>
            <a:r>
              <a:rPr lang="en-US" altLang="zh-TW" dirty="0">
                <a:ea typeface="新細明體" charset="-120"/>
              </a:rPr>
              <a:t>which is dissolve in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zh-TW" dirty="0">
                <a:ea typeface="新細明體" charset="-120"/>
              </a:rPr>
              <a:t>     </a:t>
            </a:r>
            <a:r>
              <a:rPr lang="en-US" altLang="zh-TW" b="1" dirty="0" err="1">
                <a:solidFill>
                  <a:srgbClr val="FF6600"/>
                </a:solidFill>
                <a:ea typeface="新細明體" charset="-120"/>
              </a:rPr>
              <a:t>cryolite</a:t>
            </a:r>
            <a:r>
              <a:rPr lang="en-US" altLang="zh-TW" dirty="0">
                <a:ea typeface="新細明體" charset="-120"/>
              </a:rPr>
              <a:t> (Na</a:t>
            </a:r>
            <a:r>
              <a:rPr lang="en-US" altLang="zh-TW" baseline="-25000" dirty="0">
                <a:ea typeface="新細明體" charset="-120"/>
              </a:rPr>
              <a:t>3</a:t>
            </a:r>
            <a:r>
              <a:rPr lang="en-US" altLang="zh-TW" dirty="0">
                <a:ea typeface="新細明體" charset="-120"/>
              </a:rPr>
              <a:t>AlF</a:t>
            </a:r>
            <a:r>
              <a:rPr lang="en-US" altLang="zh-TW" baseline="-25000" dirty="0">
                <a:ea typeface="新細明體" charset="-120"/>
              </a:rPr>
              <a:t>6</a:t>
            </a:r>
            <a:r>
              <a:rPr lang="zh-TW" altLang="en-US" dirty="0">
                <a:ea typeface="新細明體" charset="-120"/>
              </a:rPr>
              <a:t>冰晶石）</a:t>
            </a:r>
            <a:r>
              <a:rPr lang="en-US" altLang="zh-TW" dirty="0">
                <a:ea typeface="新細明體" charset="-120"/>
              </a:rPr>
              <a:t> and electrolyzed.</a:t>
            </a:r>
          </a:p>
          <a:p>
            <a:pPr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ea typeface="新細明體" charset="-120"/>
              </a:rPr>
              <a:t>Metallic aluminum </a:t>
            </a:r>
            <a:r>
              <a:rPr lang="en-US" altLang="zh-TW" dirty="0">
                <a:ea typeface="新細明體" charset="-120"/>
              </a:rPr>
              <a:t>sinks to bottom and is tapped out.</a:t>
            </a:r>
          </a:p>
        </p:txBody>
      </p:sp>
      <p:sp>
        <p:nvSpPr>
          <p:cNvPr id="65540" name="Text Box 5"/>
          <p:cNvSpPr txBox="1">
            <a:spLocks noChangeArrowheads="1"/>
          </p:cNvSpPr>
          <p:nvPr/>
        </p:nvSpPr>
        <p:spPr bwMode="auto">
          <a:xfrm>
            <a:off x="2743200" y="21336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ea typeface="新細明體" pitchFamily="18" charset="-120"/>
              </a:rPr>
              <a:t>Aluminum </a:t>
            </a:r>
          </a:p>
          <a:p>
            <a:pPr eaLnBrk="1" hangingPunct="1"/>
            <a:r>
              <a:rPr lang="en-US" altLang="zh-TW" b="1" dirty="0">
                <a:ea typeface="新細明體" pitchFamily="18" charset="-120"/>
              </a:rPr>
              <a:t>Ore (Bauxite)</a:t>
            </a: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4953000" y="2133600"/>
            <a:ext cx="819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ea typeface="新細明體" pitchFamily="18" charset="-120"/>
              </a:rPr>
              <a:t>Hot</a:t>
            </a:r>
          </a:p>
          <a:p>
            <a:pPr eaLnBrk="1" hangingPunct="1"/>
            <a:r>
              <a:rPr lang="en-US" altLang="zh-TW" b="1">
                <a:ea typeface="新細明體" pitchFamily="18" charset="-120"/>
              </a:rPr>
              <a:t>NaOH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7162800" y="2057400"/>
            <a:ext cx="1212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FF0000"/>
                </a:solidFill>
                <a:ea typeface="新細明體" pitchFamily="18" charset="-120"/>
              </a:rPr>
              <a:t>Sodium</a:t>
            </a:r>
          </a:p>
          <a:p>
            <a:pPr eaLnBrk="1" hangingPunct="1"/>
            <a:r>
              <a:rPr lang="en-US" altLang="zh-TW" b="1">
                <a:solidFill>
                  <a:srgbClr val="FF0000"/>
                </a:solidFill>
                <a:ea typeface="新細明體" pitchFamily="18" charset="-120"/>
              </a:rPr>
              <a:t>Aluminate</a:t>
            </a:r>
          </a:p>
        </p:txBody>
      </p:sp>
      <p:sp>
        <p:nvSpPr>
          <p:cNvPr id="65543" name="Text Box 8"/>
          <p:cNvSpPr txBox="1">
            <a:spLocks noChangeArrowheads="1"/>
          </p:cNvSpPr>
          <p:nvPr/>
        </p:nvSpPr>
        <p:spPr bwMode="auto">
          <a:xfrm>
            <a:off x="4343400" y="2286000"/>
            <a:ext cx="312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ea typeface="新細明體" pitchFamily="18" charset="-120"/>
              </a:rPr>
              <a:t>+</a:t>
            </a:r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>
            <a:off x="5791200" y="24384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5545" name="Picture 14" descr="smi53586_09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33" y="2780928"/>
            <a:ext cx="4727147" cy="244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Slide Number Placeholder 1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C2BB32-59DA-463B-9B04-148F4EE85F0B}" type="slidenum">
              <a:rPr lang="en-US" altLang="zh-TW" smtClean="0">
                <a:ea typeface="新細明體" pitchFamily="18" charset="-120"/>
              </a:rPr>
              <a:pPr eaLnBrk="1" hangingPunct="1"/>
              <a:t>62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Wrought Aluminum Alloys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772400" cy="5638800"/>
          </a:xfrm>
        </p:spPr>
        <p:txBody>
          <a:bodyPr/>
          <a:lstStyle/>
          <a:p>
            <a:r>
              <a:rPr lang="en-US" altLang="zh-TW" b="1" i="1" dirty="0">
                <a:solidFill>
                  <a:srgbClr val="FF0000"/>
                </a:solidFill>
                <a:ea typeface="新細明體" pitchFamily="18" charset="-120"/>
              </a:rPr>
              <a:t>Primary Fabrication</a:t>
            </a:r>
            <a:r>
              <a:rPr lang="en-US" altLang="zh-TW" i="1" dirty="0">
                <a:ea typeface="新細明體" pitchFamily="18" charset="-120"/>
              </a:rPr>
              <a:t>: </a:t>
            </a:r>
            <a:r>
              <a:rPr lang="en-US" altLang="zh-TW" dirty="0">
                <a:ea typeface="新細明體" pitchFamily="18" charset="-120"/>
              </a:rPr>
              <a:t>Usually semicontinuously cast by direct chill method.</a:t>
            </a:r>
          </a:p>
          <a:p>
            <a:r>
              <a:rPr lang="en-US" altLang="zh-TW" b="1" i="1" dirty="0">
                <a:ea typeface="新細明體" pitchFamily="18" charset="-120"/>
              </a:rPr>
              <a:t>Scalping</a:t>
            </a:r>
            <a:r>
              <a:rPr lang="zh-TW" altLang="en-US" b="1" i="1" dirty="0">
                <a:ea typeface="新細明體" pitchFamily="18" charset="-120"/>
              </a:rPr>
              <a:t>刨皮</a:t>
            </a:r>
            <a:r>
              <a:rPr lang="en-US" altLang="zh-TW" dirty="0">
                <a:ea typeface="新細明體" pitchFamily="18" charset="-120"/>
              </a:rPr>
              <a:t>: 12.5 mm metal is removed from hot rolled surface for good finishing. </a:t>
            </a:r>
          </a:p>
          <a:p>
            <a:r>
              <a:rPr lang="en-US" altLang="zh-TW" dirty="0">
                <a:ea typeface="新細明體" pitchFamily="18" charset="-120"/>
              </a:rPr>
              <a:t> Ingots are homogenized and rolled. </a:t>
            </a:r>
          </a:p>
          <a:p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b="1" i="1" dirty="0">
                <a:solidFill>
                  <a:schemeClr val="accent2"/>
                </a:solidFill>
                <a:ea typeface="新細明體" pitchFamily="18" charset="-120"/>
              </a:rPr>
              <a:t>Classification:</a:t>
            </a:r>
            <a:r>
              <a:rPr lang="en-US" altLang="zh-TW" i="1" dirty="0">
                <a:ea typeface="新細明體" pitchFamily="18" charset="-120"/>
              </a:rPr>
              <a:t> </a:t>
            </a:r>
            <a:r>
              <a:rPr lang="en-US" altLang="zh-TW" dirty="0">
                <a:ea typeface="新細明體" pitchFamily="18" charset="-120"/>
              </a:rPr>
              <a:t>According to 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major alloying elements.</a:t>
            </a:r>
          </a:p>
          <a:p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b="1" dirty="0">
                <a:solidFill>
                  <a:srgbClr val="6600FF"/>
                </a:solidFill>
                <a:ea typeface="新細明體" pitchFamily="18" charset="-120"/>
              </a:rPr>
              <a:t>Four digits:</a:t>
            </a:r>
            <a:r>
              <a:rPr lang="en-US" altLang="zh-TW" dirty="0">
                <a:ea typeface="新細明體" pitchFamily="18" charset="-120"/>
              </a:rPr>
              <a:t>  First digit -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major group of </a:t>
            </a:r>
            <a:r>
              <a:rPr lang="en-US" altLang="zh-TW" dirty="0">
                <a:solidFill>
                  <a:srgbClr val="FF6600"/>
                </a:solidFill>
                <a:ea typeface="新細明體" pitchFamily="18" charset="-120"/>
              </a:rPr>
              <a:t>alloying</a:t>
            </a:r>
          </a:p>
          <a:p>
            <a:pPr>
              <a:buFontTx/>
              <a:buNone/>
            </a:pPr>
            <a:r>
              <a:rPr lang="en-US" altLang="zh-TW" dirty="0">
                <a:solidFill>
                  <a:srgbClr val="FF6600"/>
                </a:solidFill>
                <a:ea typeface="新細明體" pitchFamily="18" charset="-120"/>
              </a:rPr>
              <a:t>     elements</a:t>
            </a:r>
            <a:r>
              <a:rPr lang="en-US" altLang="zh-TW" dirty="0">
                <a:ea typeface="新細明體" pitchFamily="18" charset="-120"/>
              </a:rPr>
              <a:t>. </a:t>
            </a:r>
          </a:p>
          <a:p>
            <a:r>
              <a:rPr lang="en-US" altLang="zh-TW" dirty="0">
                <a:ea typeface="新細明體" pitchFamily="18" charset="-120"/>
              </a:rPr>
              <a:t> Second digit: </a:t>
            </a:r>
            <a:r>
              <a:rPr lang="en-US" altLang="zh-TW" dirty="0">
                <a:solidFill>
                  <a:srgbClr val="0070C0"/>
                </a:solidFill>
                <a:ea typeface="新細明體" pitchFamily="18" charset="-120"/>
              </a:rPr>
              <a:t>Impurity limits</a:t>
            </a:r>
            <a:r>
              <a:rPr lang="en-US" altLang="zh-TW" dirty="0">
                <a:ea typeface="新細明體" pitchFamily="18" charset="-120"/>
              </a:rPr>
              <a:t>.</a:t>
            </a:r>
          </a:p>
          <a:p>
            <a:r>
              <a:rPr lang="en-US" altLang="zh-TW" dirty="0">
                <a:ea typeface="新細明體" pitchFamily="18" charset="-120"/>
              </a:rPr>
              <a:t> Last 2 digits: Identify 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aluminum alloy.</a:t>
            </a:r>
          </a:p>
        </p:txBody>
      </p:sp>
      <p:pic>
        <p:nvPicPr>
          <p:cNvPr id="66564" name="Picture 8" descr="smi53586_tb09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4130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5C8F26-827B-4045-8D14-4EDB01F379CD}" type="slidenum">
              <a:rPr lang="en-US" altLang="zh-TW" smtClean="0">
                <a:ea typeface="新細明體" pitchFamily="18" charset="-120"/>
              </a:rPr>
              <a:pPr eaLnBrk="1" hangingPunct="1"/>
              <a:t>63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6EADD9-A35C-4894-86ED-012E5FB4FF67}" type="slidenum">
              <a:rPr lang="en-US" altLang="zh-TW" smtClean="0">
                <a:ea typeface="新細明體" pitchFamily="18" charset="-120"/>
              </a:rPr>
              <a:pPr eaLnBrk="1" hangingPunct="1"/>
              <a:t>64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6758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715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TW" sz="4400" b="1">
                <a:solidFill>
                  <a:schemeClr val="bg1"/>
                </a:solidFill>
                <a:ea typeface="新細明體" pitchFamily="18" charset="-120"/>
              </a:rPr>
              <a:t>Casting in Industries</a:t>
            </a:r>
          </a:p>
        </p:txBody>
      </p:sp>
      <p:sp>
        <p:nvSpPr>
          <p:cNvPr id="67588" name="Rectangle 3"/>
          <p:cNvSpPr txBox="1">
            <a:spLocks noChangeArrowheads="1"/>
          </p:cNvSpPr>
          <p:nvPr/>
        </p:nvSpPr>
        <p:spPr bwMode="auto">
          <a:xfrm>
            <a:off x="838200" y="9144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2400">
                <a:ea typeface="新細明體" pitchFamily="18" charset="-120"/>
              </a:rPr>
              <a:t> In industries, molten metal is cast into either semi finished or finished parts.</a:t>
            </a:r>
          </a:p>
          <a:p>
            <a:pPr>
              <a:spcBef>
                <a:spcPct val="20000"/>
              </a:spcBef>
            </a:pPr>
            <a:endParaRPr lang="en-US" altLang="zh-TW" sz="2400">
              <a:ea typeface="新細明體" pitchFamily="18" charset="-120"/>
            </a:endParaRPr>
          </a:p>
        </p:txBody>
      </p:sp>
      <p:sp>
        <p:nvSpPr>
          <p:cNvPr id="67590" name="Text Box 8"/>
          <p:cNvSpPr txBox="1">
            <a:spLocks noChangeArrowheads="1"/>
          </p:cNvSpPr>
          <p:nvPr/>
        </p:nvSpPr>
        <p:spPr bwMode="auto">
          <a:xfrm>
            <a:off x="179511" y="5340027"/>
            <a:ext cx="47465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ea typeface="新細明體" pitchFamily="18" charset="-120"/>
              </a:rPr>
              <a:t>Direct-chill </a:t>
            </a:r>
            <a:r>
              <a:rPr lang="en-US" altLang="zh-TW" sz="2000" b="1" dirty="0" err="1">
                <a:ea typeface="新細明體" pitchFamily="18" charset="-120"/>
              </a:rPr>
              <a:t>semicontinuous</a:t>
            </a:r>
            <a:r>
              <a:rPr lang="en-US" altLang="zh-TW" sz="2000" b="1" dirty="0">
                <a:ea typeface="新細明體" pitchFamily="18" charset="-120"/>
              </a:rPr>
              <a:t> casting unit for aluminum</a:t>
            </a:r>
          </a:p>
        </p:txBody>
      </p:sp>
      <p:pic>
        <p:nvPicPr>
          <p:cNvPr id="67592" name="Picture 13" descr="smi53586_04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828800"/>
            <a:ext cx="434498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r="681"/>
          <a:stretch/>
        </p:blipFill>
        <p:spPr>
          <a:xfrm>
            <a:off x="5148064" y="1484784"/>
            <a:ext cx="3676260" cy="506189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38200" y="60394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000" b="1" kern="0" dirty="0">
                <a:ea typeface="新細明體" charset="-120"/>
              </a:rPr>
              <a:t>Large </a:t>
            </a:r>
            <a:r>
              <a:rPr lang="en-US" altLang="zh-TW" sz="2000" b="1" kern="0" dirty="0">
                <a:solidFill>
                  <a:srgbClr val="0000FF"/>
                </a:solidFill>
                <a:ea typeface="新細明體" charset="-120"/>
              </a:rPr>
              <a:t>cast aluminum alloy ingot </a:t>
            </a:r>
            <a:r>
              <a:rPr lang="en-US" altLang="zh-TW" sz="2000" b="1" kern="0" dirty="0">
                <a:ea typeface="新細明體" charset="-120"/>
              </a:rPr>
              <a:t>being removed from casting pit . </a:t>
            </a:r>
            <a:endParaRPr lang="zh-TW" altLang="en-US" sz="2000" b="1" dirty="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4FA8361-D7F4-49D7-9D2C-E9770802A0A5}" type="slidenum">
              <a:rPr lang="en-US" altLang="zh-TW" smtClean="0">
                <a:ea typeface="新細明體" pitchFamily="18" charset="-120"/>
              </a:rPr>
              <a:pPr eaLnBrk="1" hangingPunct="1"/>
              <a:t>65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6861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TW" sz="4400" b="1">
                <a:solidFill>
                  <a:schemeClr val="bg1"/>
                </a:solidFill>
                <a:ea typeface="新細明體" pitchFamily="18" charset="-120"/>
              </a:rPr>
              <a:t>Cold Rolling (Cont..)</a:t>
            </a:r>
          </a:p>
        </p:txBody>
      </p:sp>
      <p:pic>
        <p:nvPicPr>
          <p:cNvPr id="68612" name="Content Placeholder 13" descr="smi53586_06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857250"/>
            <a:ext cx="721518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838200" y="5865813"/>
            <a:ext cx="1860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ea typeface="新細明體" pitchFamily="18" charset="-120"/>
              </a:rPr>
              <a:t>% Cold work =</a:t>
            </a:r>
          </a:p>
        </p:txBody>
      </p:sp>
      <p:sp>
        <p:nvSpPr>
          <p:cNvPr id="68614" name="Text Box 5"/>
          <p:cNvSpPr txBox="1">
            <a:spLocks noChangeArrowheads="1"/>
          </p:cNvSpPr>
          <p:nvPr/>
        </p:nvSpPr>
        <p:spPr bwMode="auto">
          <a:xfrm>
            <a:off x="2743200" y="5637213"/>
            <a:ext cx="5126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ea typeface="新細明體" pitchFamily="18" charset="-120"/>
              </a:rPr>
              <a:t>Initial metal thickness – Final metal thickness</a:t>
            </a:r>
          </a:p>
        </p:txBody>
      </p:sp>
      <p:sp>
        <p:nvSpPr>
          <p:cNvPr id="68615" name="Line 6"/>
          <p:cNvSpPr>
            <a:spLocks noChangeShapeType="1"/>
          </p:cNvSpPr>
          <p:nvPr/>
        </p:nvSpPr>
        <p:spPr bwMode="auto">
          <a:xfrm>
            <a:off x="2835275" y="6080125"/>
            <a:ext cx="4953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6" name="Text Box 9"/>
          <p:cNvSpPr txBox="1">
            <a:spLocks noChangeArrowheads="1"/>
          </p:cNvSpPr>
          <p:nvPr/>
        </p:nvSpPr>
        <p:spPr bwMode="auto">
          <a:xfrm>
            <a:off x="3521075" y="6156325"/>
            <a:ext cx="320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ea typeface="新細明體" pitchFamily="18" charset="-120"/>
              </a:rPr>
              <a:t>Initial metal thickness</a:t>
            </a:r>
          </a:p>
          <a:p>
            <a:pPr eaLnBrk="1" hangingPunct="1"/>
            <a:endParaRPr lang="en-US" altLang="zh-TW" sz="2000" b="1">
              <a:ea typeface="新細明體" pitchFamily="18" charset="-120"/>
            </a:endParaRPr>
          </a:p>
        </p:txBody>
      </p:sp>
      <p:sp>
        <p:nvSpPr>
          <p:cNvPr id="68617" name="Text Box 10"/>
          <p:cNvSpPr txBox="1">
            <a:spLocks noChangeArrowheads="1"/>
          </p:cNvSpPr>
          <p:nvPr/>
        </p:nvSpPr>
        <p:spPr bwMode="auto">
          <a:xfrm>
            <a:off x="7864475" y="5851525"/>
            <a:ext cx="755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ea typeface="新細明體" pitchFamily="18" charset="-120"/>
              </a:rPr>
              <a:t>x 100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173702-D01A-4E69-A264-4F33C542BDFB}" type="slidenum">
              <a:rPr lang="en-US" altLang="zh-TW" smtClean="0">
                <a:ea typeface="新細明體" pitchFamily="18" charset="-120"/>
              </a:rPr>
              <a:pPr eaLnBrk="1" hangingPunct="1"/>
              <a:t>66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6963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TW" sz="4400" b="1">
                <a:solidFill>
                  <a:schemeClr val="bg1"/>
                </a:solidFill>
                <a:ea typeface="新細明體" pitchFamily="18" charset="-120"/>
              </a:rPr>
              <a:t>Cold Rolling of Metal Sheet</a:t>
            </a:r>
          </a:p>
        </p:txBody>
      </p:sp>
      <p:sp>
        <p:nvSpPr>
          <p:cNvPr id="69636" name="Rectangle 3"/>
          <p:cNvSpPr txBox="1">
            <a:spLocks noChangeArrowheads="1"/>
          </p:cNvSpPr>
          <p:nvPr/>
        </p:nvSpPr>
        <p:spPr bwMode="auto">
          <a:xfrm>
            <a:off x="685800" y="10668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2400" dirty="0">
                <a:ea typeface="新細明體" pitchFamily="18" charset="-120"/>
              </a:rPr>
              <a:t>Cold rolling is rolling performed below recrystallization temperature.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2400" dirty="0">
                <a:ea typeface="新細明體" pitchFamily="18" charset="-120"/>
              </a:rPr>
              <a:t>This results in strain hardening.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2400" dirty="0">
                <a:ea typeface="新細明體" pitchFamily="18" charset="-120"/>
              </a:rPr>
              <a:t>Hot rolled slabs have to </a:t>
            </a:r>
          </a:p>
          <a:p>
            <a:pPr>
              <a:spcBef>
                <a:spcPct val="20000"/>
              </a:spcBef>
            </a:pPr>
            <a:r>
              <a:rPr lang="en-US" altLang="zh-TW" sz="2400" dirty="0">
                <a:ea typeface="新細明體" pitchFamily="18" charset="-120"/>
              </a:rPr>
              <a:t>     be annealed  before cold </a:t>
            </a:r>
          </a:p>
          <a:p>
            <a:pPr>
              <a:spcBef>
                <a:spcPct val="20000"/>
              </a:spcBef>
            </a:pPr>
            <a:r>
              <a:rPr lang="en-US" altLang="zh-TW" sz="2400" dirty="0">
                <a:ea typeface="新細明體" pitchFamily="18" charset="-120"/>
              </a:rPr>
              <a:t>     rolling.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2400" dirty="0">
                <a:ea typeface="新細明體" pitchFamily="18" charset="-120"/>
              </a:rPr>
              <a:t>Series of 4 high rolling </a:t>
            </a:r>
          </a:p>
          <a:p>
            <a:pPr>
              <a:spcBef>
                <a:spcPct val="20000"/>
              </a:spcBef>
            </a:pPr>
            <a:r>
              <a:rPr lang="en-US" altLang="zh-TW" sz="2400" dirty="0">
                <a:ea typeface="新細明體" pitchFamily="18" charset="-120"/>
              </a:rPr>
              <a:t>     mills are usually used.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2400" dirty="0">
                <a:ea typeface="新細明體" pitchFamily="18" charset="-120"/>
              </a:rPr>
              <a:t>Less reduction of </a:t>
            </a:r>
          </a:p>
          <a:p>
            <a:pPr>
              <a:spcBef>
                <a:spcPct val="20000"/>
              </a:spcBef>
            </a:pPr>
            <a:r>
              <a:rPr lang="en-US" altLang="zh-TW" sz="2400" dirty="0">
                <a:ea typeface="新細明體" pitchFamily="18" charset="-120"/>
              </a:rPr>
              <a:t>     thickness.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sz="2400" dirty="0">
                <a:ea typeface="新細明體" pitchFamily="18" charset="-120"/>
              </a:rPr>
              <a:t>Needs high power. </a:t>
            </a:r>
          </a:p>
        </p:txBody>
      </p:sp>
      <p:pic>
        <p:nvPicPr>
          <p:cNvPr id="69637" name="Picture 8" descr="smi53586_06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357438"/>
            <a:ext cx="419735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Temper Designations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ea typeface="新細明體" pitchFamily="18" charset="-120"/>
              </a:rPr>
              <a:t> </a:t>
            </a:r>
            <a:r>
              <a:rPr lang="en-US" altLang="zh-TW">
                <a:solidFill>
                  <a:srgbClr val="FF0000"/>
                </a:solidFill>
                <a:ea typeface="新細明體" pitchFamily="18" charset="-120"/>
              </a:rPr>
              <a:t>Temper designations </a:t>
            </a:r>
            <a:r>
              <a:rPr lang="en-US" altLang="zh-TW">
                <a:ea typeface="新細明體" pitchFamily="18" charset="-120"/>
              </a:rPr>
              <a:t>are designated by </a:t>
            </a:r>
            <a:r>
              <a:rPr lang="en-US" altLang="zh-TW" i="1">
                <a:ea typeface="新細明體" pitchFamily="18" charset="-120"/>
              </a:rPr>
              <a:t>hyphen.</a:t>
            </a:r>
          </a:p>
          <a:p>
            <a:r>
              <a:rPr lang="en-US" altLang="zh-TW">
                <a:ea typeface="新細明體" pitchFamily="18" charset="-120"/>
              </a:rPr>
              <a:t> Example: 2024-T6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33400" y="2819400"/>
            <a:ext cx="2305050" cy="19383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/>
              <a:t>F – as fabricated</a:t>
            </a:r>
          </a:p>
          <a:p>
            <a:pPr>
              <a:defRPr/>
            </a:pPr>
            <a:r>
              <a:rPr lang="en-US" sz="2000" dirty="0"/>
              <a:t>O – Annealed</a:t>
            </a:r>
          </a:p>
          <a:p>
            <a:pPr>
              <a:defRPr/>
            </a:pPr>
            <a:r>
              <a:rPr lang="en-US" sz="2000" dirty="0"/>
              <a:t>H – Strain hardened.</a:t>
            </a:r>
          </a:p>
          <a:p>
            <a:pPr>
              <a:defRPr/>
            </a:pPr>
            <a:r>
              <a:rPr lang="en-US" sz="2000" dirty="0"/>
              <a:t>T – Heat treated to </a:t>
            </a:r>
          </a:p>
          <a:p>
            <a:pPr>
              <a:defRPr/>
            </a:pPr>
            <a:r>
              <a:rPr lang="en-US" sz="2000" dirty="0"/>
              <a:t>       produce stable</a:t>
            </a:r>
          </a:p>
          <a:p>
            <a:pPr>
              <a:defRPr/>
            </a:pPr>
            <a:r>
              <a:rPr lang="en-US" sz="2000" dirty="0"/>
              <a:t>       temper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059832" y="2491149"/>
            <a:ext cx="2677336" cy="31700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/>
              <a:t>H1 – Strain hardened</a:t>
            </a:r>
          </a:p>
          <a:p>
            <a:pPr>
              <a:defRPr/>
            </a:pPr>
            <a:r>
              <a:rPr lang="en-US" sz="2000" dirty="0"/>
              <a:t>         alloy. H12, H14, </a:t>
            </a:r>
            <a:br>
              <a:rPr lang="en-US" sz="2000" dirty="0"/>
            </a:br>
            <a:r>
              <a:rPr lang="en-US" sz="2000" dirty="0"/>
              <a:t>         H16, H18</a:t>
            </a:r>
          </a:p>
          <a:p>
            <a:pPr>
              <a:defRPr/>
            </a:pPr>
            <a:r>
              <a:rPr lang="en-US" sz="2000" dirty="0"/>
              <a:t>H2 – Strain hardened </a:t>
            </a:r>
          </a:p>
          <a:p>
            <a:pPr>
              <a:defRPr/>
            </a:pPr>
            <a:r>
              <a:rPr lang="en-US" sz="2000" dirty="0"/>
              <a:t>         and partially</a:t>
            </a:r>
          </a:p>
          <a:p>
            <a:pPr>
              <a:defRPr/>
            </a:pPr>
            <a:r>
              <a:rPr lang="en-US" sz="2000" dirty="0"/>
              <a:t>         annealed.</a:t>
            </a:r>
            <a:r>
              <a:rPr lang="en-US" altLang="zh-TW" sz="2000" dirty="0"/>
              <a:t> H22, </a:t>
            </a:r>
            <a:br>
              <a:rPr lang="en-US" altLang="zh-TW" sz="2000" dirty="0"/>
            </a:br>
            <a:r>
              <a:rPr lang="en-US" altLang="zh-TW" sz="2000" dirty="0"/>
              <a:t>         H24, H26, H28</a:t>
            </a:r>
          </a:p>
          <a:p>
            <a:pPr>
              <a:defRPr/>
            </a:pPr>
            <a:r>
              <a:rPr lang="en-US" sz="2000" dirty="0"/>
              <a:t>H3 - Strain hardened</a:t>
            </a:r>
          </a:p>
          <a:p>
            <a:pPr>
              <a:defRPr/>
            </a:pPr>
            <a:r>
              <a:rPr lang="en-US" sz="2000" dirty="0"/>
              <a:t>         an annealed. </a:t>
            </a:r>
            <a:r>
              <a:rPr lang="en-US" altLang="zh-TW" sz="2000" dirty="0"/>
              <a:t>H32, </a:t>
            </a:r>
            <a:br>
              <a:rPr lang="en-US" altLang="zh-TW" sz="2000" dirty="0"/>
            </a:br>
            <a:r>
              <a:rPr lang="en-US" altLang="zh-TW" sz="2000" dirty="0"/>
              <a:t>         H34, H36, H8</a:t>
            </a:r>
            <a:endParaRPr lang="en-US" sz="2000" dirty="0"/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943600" y="2286000"/>
            <a:ext cx="2768600" cy="39703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T1 – Naturally aged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T3 – Solution heat treated.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T4 – Solution heat treated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         and naturally aged.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T5 -  Cooled and artificially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          aged.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T6 -   Solution heat treated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          and artificially aged.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T7 -  Solution heat treated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         and stabilized.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T8 -  Solution heat treated,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         cold worked and then</a:t>
            </a:r>
          </a:p>
          <a:p>
            <a:pPr>
              <a:defRPr/>
            </a:pPr>
            <a:r>
              <a:rPr lang="en-US" altLang="zh-TW" dirty="0">
                <a:latin typeface="Times New Roman" pitchFamily="31" charset="0"/>
                <a:ea typeface="新細明體" charset="-120"/>
              </a:rPr>
              <a:t>         artificially aged.</a:t>
            </a:r>
          </a:p>
          <a:p>
            <a:pPr>
              <a:defRPr/>
            </a:pPr>
            <a:endParaRPr lang="en-US" altLang="zh-TW" dirty="0">
              <a:latin typeface="Times New Roman" pitchFamily="31" charset="0"/>
              <a:ea typeface="新細明體" charset="-120"/>
            </a:endParaRPr>
          </a:p>
        </p:txBody>
      </p:sp>
      <p:sp>
        <p:nvSpPr>
          <p:cNvPr id="70663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6D18C1F-0CEC-4EBC-843D-BA4E0630D67A}" type="slidenum">
              <a:rPr lang="en-US" altLang="zh-TW" smtClean="0">
                <a:ea typeface="新細明體" pitchFamily="18" charset="-120"/>
              </a:rPr>
              <a:pPr eaLnBrk="1" hangingPunct="1"/>
              <a:t>67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788024" y="5229200"/>
            <a:ext cx="5822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H38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6AEB9D-7BBC-4729-88B1-483D36C9F951}" type="slidenum">
              <a:rPr lang="en-US" altLang="zh-TW" smtClean="0">
                <a:ea typeface="新細明體" pitchFamily="18" charset="-120"/>
              </a:rPr>
              <a:pPr eaLnBrk="1" hangingPunct="1"/>
              <a:t>68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71683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3200" b="1">
                <a:solidFill>
                  <a:srgbClr val="0000FF"/>
                </a:solidFill>
                <a:ea typeface="新細明體" pitchFamily="18" charset="-120"/>
              </a:rPr>
              <a:t>TX </a:t>
            </a:r>
            <a:r>
              <a:rPr lang="zh-TW" altLang="en-US" sz="3200" b="1">
                <a:solidFill>
                  <a:srgbClr val="0000FF"/>
                </a:solidFill>
                <a:ea typeface="新細明體" pitchFamily="18" charset="-120"/>
              </a:rPr>
              <a:t>之細分符號及其意義</a:t>
            </a:r>
          </a:p>
        </p:txBody>
      </p:sp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916113"/>
            <a:ext cx="473392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427538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 Box 7"/>
          <p:cNvSpPr txBox="1">
            <a:spLocks noChangeArrowheads="1"/>
          </p:cNvSpPr>
          <p:nvPr/>
        </p:nvSpPr>
        <p:spPr bwMode="auto">
          <a:xfrm>
            <a:off x="2800350" y="5949950"/>
            <a:ext cx="6343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ea typeface="新細明體" pitchFamily="18" charset="-120"/>
              </a:rPr>
              <a:t>CNS 2068 </a:t>
            </a:r>
            <a:r>
              <a:rPr lang="zh-TW" altLang="en-US">
                <a:ea typeface="新細明體" pitchFamily="18" charset="-120"/>
              </a:rPr>
              <a:t>鋁、鎂及其合金之鍊度符號 </a:t>
            </a:r>
            <a:r>
              <a:rPr lang="en-US" altLang="zh-TW">
                <a:ea typeface="新細明體" pitchFamily="18" charset="-120"/>
              </a:rPr>
              <a:t>98</a:t>
            </a:r>
            <a:r>
              <a:rPr lang="zh-TW" altLang="en-US">
                <a:ea typeface="新細明體" pitchFamily="18" charset="-120"/>
              </a:rPr>
              <a:t>年</a:t>
            </a:r>
            <a:r>
              <a:rPr lang="en-US" altLang="zh-TW">
                <a:ea typeface="新細明體" pitchFamily="18" charset="-120"/>
              </a:rPr>
              <a:t>11</a:t>
            </a:r>
            <a:r>
              <a:rPr lang="zh-TW" altLang="en-US">
                <a:ea typeface="新細明體" pitchFamily="18" charset="-120"/>
              </a:rPr>
              <a:t>月</a:t>
            </a:r>
            <a:r>
              <a:rPr lang="en-US" altLang="zh-TW">
                <a:ea typeface="新細明體" pitchFamily="18" charset="-120"/>
              </a:rPr>
              <a:t>9</a:t>
            </a:r>
            <a:r>
              <a:rPr lang="zh-TW" altLang="en-US">
                <a:ea typeface="新細明體" pitchFamily="18" charset="-120"/>
              </a:rPr>
              <a:t>日修訂公布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000" b="1" dirty="0">
                <a:ea typeface="新細明體" pitchFamily="18" charset="-120"/>
              </a:rPr>
              <a:t>Non Heat Treatable Aluminum Alloys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ea typeface="新細明體" pitchFamily="18" charset="-120"/>
              </a:rPr>
              <a:t>1xxx alloys </a:t>
            </a:r>
            <a:r>
              <a:rPr lang="en-US" altLang="zh-TW" dirty="0">
                <a:ea typeface="新細明體" pitchFamily="18" charset="-120"/>
              </a:rPr>
              <a:t>: 99% Al + Fe + Si + 0.12% Cu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                     Tensile strength</a:t>
            </a:r>
            <a:r>
              <a:rPr lang="zh-TW" altLang="en-US" dirty="0">
                <a:ea typeface="新細明體" pitchFamily="18" charset="-120"/>
              </a:rPr>
              <a:t> </a:t>
            </a:r>
            <a:r>
              <a:rPr lang="en-US" altLang="zh-TW" dirty="0">
                <a:ea typeface="新細明體" pitchFamily="18" charset="-120"/>
              </a:rPr>
              <a:t>(1100</a:t>
            </a:r>
            <a:r>
              <a:rPr lang="zh-TW" altLang="en-US" dirty="0">
                <a:ea typeface="新細明體" pitchFamily="18" charset="-120"/>
              </a:rPr>
              <a:t> </a:t>
            </a:r>
            <a:r>
              <a:rPr lang="en-US" altLang="zh-TW" dirty="0">
                <a:ea typeface="新細明體" pitchFamily="18" charset="-120"/>
              </a:rPr>
              <a:t>annealed) = 90 MPa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                     Used for sheet metals</a:t>
            </a:r>
          </a:p>
          <a:p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b="1" dirty="0">
                <a:solidFill>
                  <a:schemeClr val="accent2"/>
                </a:solidFill>
                <a:ea typeface="新細明體" pitchFamily="18" charset="-120"/>
              </a:rPr>
              <a:t>3xxx alloys </a:t>
            </a:r>
            <a:r>
              <a:rPr lang="en-US" altLang="zh-TW" dirty="0">
                <a:ea typeface="新細明體" pitchFamily="18" charset="-120"/>
              </a:rPr>
              <a:t>: Manganese is principle alloying element.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                      Al 3003 = Al 1100 + 1.25% </a:t>
            </a:r>
            <a:r>
              <a:rPr lang="en-US" altLang="zh-TW" dirty="0" err="1">
                <a:ea typeface="新細明體" pitchFamily="18" charset="-120"/>
              </a:rPr>
              <a:t>Mn</a:t>
            </a:r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                      Tensile strength = 110 MPa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                      General purpose alloy</a:t>
            </a:r>
          </a:p>
          <a:p>
            <a:r>
              <a:rPr lang="en-US" altLang="zh-TW" dirty="0">
                <a:ea typeface="新細明體" pitchFamily="18" charset="-120"/>
              </a:rPr>
              <a:t>  </a:t>
            </a:r>
            <a:r>
              <a:rPr lang="en-US" altLang="zh-TW" b="1" dirty="0">
                <a:solidFill>
                  <a:srgbClr val="6600FF"/>
                </a:solidFill>
                <a:ea typeface="新細明體" pitchFamily="18" charset="-120"/>
              </a:rPr>
              <a:t>5xxx alloys</a:t>
            </a:r>
            <a:r>
              <a:rPr lang="en-US" altLang="zh-TW" dirty="0">
                <a:ea typeface="新細明體" pitchFamily="18" charset="-120"/>
              </a:rPr>
              <a:t>:  Al + up to 5% Mg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                      Al 5052 = Al + 2.5%Mg  + 0.2% Cr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                      Tensile strength = 193 MPa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                      Used in bus, truck and marine sheet metals.</a:t>
            </a:r>
          </a:p>
        </p:txBody>
      </p:sp>
      <p:sp>
        <p:nvSpPr>
          <p:cNvPr id="7270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4586F26-35F3-4798-B486-A772218DD320}" type="slidenum">
              <a:rPr lang="en-US" altLang="zh-TW" smtClean="0">
                <a:ea typeface="新細明體" pitchFamily="18" charset="-120"/>
              </a:rPr>
              <a:pPr eaLnBrk="1" hangingPunct="1"/>
              <a:t>69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1AB6816-CCA3-49AF-9CEB-031531C3FFCE}" type="slidenum">
              <a:rPr lang="zh-TW" altLang="en-US" smtClean="0">
                <a:ea typeface="新細明體" pitchFamily="18" charset="-120"/>
              </a:rPr>
              <a:pPr eaLnBrk="1" hangingPunct="1"/>
              <a:t>7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42875"/>
            <a:ext cx="9144000" cy="6191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4400" b="1" dirty="0">
                <a:latin typeface="+mj-lt"/>
                <a:ea typeface="新細明體" charset="-120"/>
                <a:cs typeface="+mj-cs"/>
              </a:rPr>
              <a:t>轉爐煉鋼純化</a:t>
            </a:r>
            <a:endParaRPr lang="en-US" altLang="zh-TW" sz="4400" b="1" dirty="0">
              <a:latin typeface="+mj-lt"/>
              <a:ea typeface="新細明體" charset="-120"/>
              <a:cs typeface="+mj-cs"/>
            </a:endParaRPr>
          </a:p>
        </p:txBody>
      </p:sp>
      <p:pic>
        <p:nvPicPr>
          <p:cNvPr id="11268" name="圖片 3" descr="f9-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908050"/>
            <a:ext cx="5726112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151811D-4A83-48C6-B128-96BA700FEC5F}" type="slidenum">
              <a:rPr lang="en-US" altLang="zh-TW" smtClean="0">
                <a:ea typeface="新細明體" pitchFamily="18" charset="-120"/>
              </a:rPr>
              <a:pPr eaLnBrk="1" hangingPunct="1"/>
              <a:t>70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73731" name="圖片 2" descr="t9-8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" y="0"/>
            <a:ext cx="9050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接點 2"/>
          <p:cNvCxnSpPr/>
          <p:nvPr/>
        </p:nvCxnSpPr>
        <p:spPr bwMode="auto">
          <a:xfrm>
            <a:off x="93663" y="2924944"/>
            <a:ext cx="9050337" cy="18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線接點 8"/>
          <p:cNvCxnSpPr/>
          <p:nvPr/>
        </p:nvCxnSpPr>
        <p:spPr bwMode="auto">
          <a:xfrm>
            <a:off x="107504" y="3284984"/>
            <a:ext cx="9050337" cy="18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直線接點 9"/>
          <p:cNvCxnSpPr/>
          <p:nvPr/>
        </p:nvCxnSpPr>
        <p:spPr bwMode="auto">
          <a:xfrm>
            <a:off x="107504" y="1682806"/>
            <a:ext cx="9050337" cy="18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線接點 10"/>
          <p:cNvCxnSpPr/>
          <p:nvPr/>
        </p:nvCxnSpPr>
        <p:spPr bwMode="auto">
          <a:xfrm>
            <a:off x="107504" y="3933056"/>
            <a:ext cx="9050337" cy="18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線接點 11"/>
          <p:cNvCxnSpPr/>
          <p:nvPr/>
        </p:nvCxnSpPr>
        <p:spPr bwMode="auto">
          <a:xfrm>
            <a:off x="107504" y="5067182"/>
            <a:ext cx="9050337" cy="18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線接點 12"/>
          <p:cNvCxnSpPr/>
          <p:nvPr/>
        </p:nvCxnSpPr>
        <p:spPr bwMode="auto">
          <a:xfrm>
            <a:off x="107504" y="5931278"/>
            <a:ext cx="9050337" cy="18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000" b="1">
                <a:ea typeface="新細明體" pitchFamily="18" charset="-120"/>
              </a:rPr>
              <a:t>Heat Treatable Aluminum Alloys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8229600" cy="5486400"/>
          </a:xfrm>
        </p:spPr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  <a:ea typeface="新細明體" pitchFamily="18" charset="-120"/>
              </a:rPr>
              <a:t>2xxx alloys</a:t>
            </a:r>
            <a:r>
              <a:rPr lang="en-US" altLang="zh-TW" dirty="0">
                <a:ea typeface="新細明體" pitchFamily="18" charset="-120"/>
              </a:rPr>
              <a:t>: Al + Cu + Mg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Al2024 = Al + 4.5% Cu + 1.5% Mg +0.6%Mn                    Strength = 442 MPa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Used for aircraft structures.</a:t>
            </a:r>
            <a:br>
              <a:rPr lang="en-US" altLang="zh-TW" dirty="0">
                <a:ea typeface="新細明體" pitchFamily="18" charset="-120"/>
              </a:rPr>
            </a:br>
            <a:endParaRPr lang="en-US" altLang="zh-TW" dirty="0">
              <a:ea typeface="新細明體" pitchFamily="18" charset="-120"/>
            </a:endParaRPr>
          </a:p>
          <a:p>
            <a:r>
              <a:rPr lang="en-US" altLang="zh-TW" b="1" dirty="0">
                <a:solidFill>
                  <a:schemeClr val="accent2"/>
                </a:solidFill>
                <a:ea typeface="新細明體" pitchFamily="18" charset="-120"/>
              </a:rPr>
              <a:t>6xxx alloys</a:t>
            </a:r>
            <a:r>
              <a:rPr lang="en-US" altLang="zh-TW" dirty="0">
                <a:ea typeface="新細明體" pitchFamily="18" charset="-120"/>
              </a:rPr>
              <a:t>:  Al + Mg + Si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Al6061 = Al + 1% Mg + 0.6%Si + 0.3% Cu + 0.2% Cr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Strength = 290 MPa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Used for general purpose structure.</a:t>
            </a:r>
            <a:br>
              <a:rPr lang="en-US" altLang="zh-TW" dirty="0">
                <a:ea typeface="新細明體" pitchFamily="18" charset="-120"/>
              </a:rPr>
            </a:br>
            <a:endParaRPr lang="en-US" altLang="zh-TW" dirty="0">
              <a:ea typeface="新細明體" pitchFamily="18" charset="-120"/>
            </a:endParaRPr>
          </a:p>
          <a:p>
            <a:r>
              <a:rPr lang="en-US" altLang="zh-TW" b="1" dirty="0">
                <a:solidFill>
                  <a:srgbClr val="6600FF"/>
                </a:solidFill>
                <a:ea typeface="新細明體" pitchFamily="18" charset="-120"/>
              </a:rPr>
              <a:t>7xxx alloys</a:t>
            </a:r>
            <a:r>
              <a:rPr lang="en-US" altLang="zh-TW" dirty="0">
                <a:ea typeface="新細明體" pitchFamily="18" charset="-120"/>
              </a:rPr>
              <a:t>: A + Zn + Mg + Cu 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Al7075 = Al + 5.6% Zn + 2.5% Mg + 1.6% Cu + 0.25% Cr          Strength = 504 MPa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Used for aircraft structures.</a:t>
            </a:r>
          </a:p>
        </p:txBody>
      </p:sp>
      <p:sp>
        <p:nvSpPr>
          <p:cNvPr id="7475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7E925E-B680-491E-BE68-A02A8641CEE2}" type="slidenum">
              <a:rPr lang="en-US" altLang="zh-TW" smtClean="0">
                <a:ea typeface="新細明體" pitchFamily="18" charset="-120"/>
              </a:rPr>
              <a:pPr eaLnBrk="1" hangingPunct="1"/>
              <a:t>71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Aluminum Casting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772400" cy="5638800"/>
          </a:xfrm>
        </p:spPr>
        <p:txBody>
          <a:bodyPr/>
          <a:lstStyle/>
          <a:p>
            <a:r>
              <a:rPr lang="en-US" altLang="zh-TW" b="1">
                <a:solidFill>
                  <a:srgbClr val="FF0000"/>
                </a:solidFill>
                <a:ea typeface="新細明體" pitchFamily="18" charset="-120"/>
              </a:rPr>
              <a:t>Sand Casting</a:t>
            </a:r>
            <a:r>
              <a:rPr lang="en-US" altLang="zh-TW">
                <a:ea typeface="新細明體" pitchFamily="18" charset="-120"/>
              </a:rPr>
              <a:t>: Simple and used for small quantities and complex jobs.</a:t>
            </a:r>
          </a:p>
          <a:p>
            <a:r>
              <a:rPr lang="en-US" altLang="zh-TW" b="1">
                <a:solidFill>
                  <a:schemeClr val="accent2"/>
                </a:solidFill>
                <a:ea typeface="新細明體" pitchFamily="18" charset="-120"/>
              </a:rPr>
              <a:t>Permanent mold casting</a:t>
            </a:r>
            <a:r>
              <a:rPr lang="en-US" altLang="zh-TW">
                <a:ea typeface="新細明體" pitchFamily="18" charset="-120"/>
              </a:rPr>
              <a:t>: Molten metal is poured into permanent metal mold.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>
                <a:ea typeface="新細明體" pitchFamily="18" charset="-120"/>
              </a:rPr>
              <a:t> Finer grain structure and strength due to fast cooling.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>
                <a:ea typeface="新細明體" pitchFamily="18" charset="-120"/>
              </a:rPr>
              <a:t> Less shrinkage and porosity.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>
                <a:ea typeface="新細明體" pitchFamily="18" charset="-120"/>
              </a:rPr>
              <a:t> Small size and simple parts only.</a:t>
            </a:r>
          </a:p>
          <a:p>
            <a:r>
              <a:rPr lang="en-US" altLang="zh-TW" b="1">
                <a:solidFill>
                  <a:srgbClr val="6600FF"/>
                </a:solidFill>
                <a:ea typeface="新細明體" pitchFamily="18" charset="-120"/>
              </a:rPr>
              <a:t>Die casting</a:t>
            </a:r>
            <a:r>
              <a:rPr lang="en-US" altLang="zh-TW">
                <a:ea typeface="新細明體" pitchFamily="18" charset="-120"/>
              </a:rPr>
              <a:t>: Molten metal forced into molds under pressure.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>
                <a:ea typeface="新細明體" pitchFamily="18" charset="-120"/>
              </a:rPr>
              <a:t> Almost finished parts, automatic.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>
                <a:ea typeface="新細明體" pitchFamily="18" charset="-120"/>
              </a:rPr>
              <a:t> Good tolerance and surface finish.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>
                <a:ea typeface="新細明體" pitchFamily="18" charset="-120"/>
              </a:rPr>
              <a:t> Fine grain structure.</a:t>
            </a:r>
          </a:p>
          <a:p>
            <a:pPr lvl="1">
              <a:buFont typeface="Wingdings" pitchFamily="2" charset="2"/>
              <a:buNone/>
            </a:pPr>
            <a:endParaRPr lang="en-US" altLang="zh-TW">
              <a:ea typeface="新細明體" pitchFamily="18" charset="-120"/>
            </a:endParaRPr>
          </a:p>
        </p:txBody>
      </p:sp>
      <p:sp>
        <p:nvSpPr>
          <p:cNvPr id="7578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836D913-C6E4-446E-A187-ABA725228491}" type="slidenum">
              <a:rPr lang="en-US" altLang="zh-TW" smtClean="0">
                <a:ea typeface="新細明體" pitchFamily="18" charset="-120"/>
              </a:rPr>
              <a:pPr eaLnBrk="1" hangingPunct="1"/>
              <a:t>72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BF7E88-81CE-4979-A51E-44C7A216801E}" type="slidenum">
              <a:rPr lang="en-US" altLang="zh-TW" smtClean="0">
                <a:ea typeface="新細明體" pitchFamily="18" charset="-120"/>
              </a:rPr>
              <a:pPr eaLnBrk="1" hangingPunct="1"/>
              <a:t>73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76803" name="圖片 2" descr="f9-49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0"/>
            <a:ext cx="637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63688" y="26064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</a:rPr>
              <a:t>上模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131840" y="98072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</a:rPr>
              <a:t>下模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964365" y="-2738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</a:rPr>
              <a:t>砂心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892357" y="609302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</a:rPr>
              <a:t>砂箱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AC5D4F-593F-4DC8-8BCC-5E01005248FF}" type="slidenum">
              <a:rPr lang="en-US" altLang="zh-TW" smtClean="0">
                <a:ea typeface="新細明體" pitchFamily="18" charset="-120"/>
              </a:rPr>
              <a:pPr eaLnBrk="1" hangingPunct="1"/>
              <a:t>74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7782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TW" sz="4400" b="1">
                <a:solidFill>
                  <a:schemeClr val="bg1"/>
                </a:solidFill>
                <a:ea typeface="新細明體" pitchFamily="18" charset="-120"/>
              </a:rPr>
              <a:t>Permanent-Mold Casting</a:t>
            </a:r>
          </a:p>
        </p:txBody>
      </p:sp>
      <p:pic>
        <p:nvPicPr>
          <p:cNvPr id="77828" name="Content Placeholder 15" descr="smi53586_060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85875"/>
            <a:ext cx="3286125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7"/>
          <p:cNvSpPr txBox="1">
            <a:spLocks noChangeArrowheads="1"/>
          </p:cNvSpPr>
          <p:nvPr/>
        </p:nvSpPr>
        <p:spPr bwMode="auto">
          <a:xfrm>
            <a:off x="898525" y="5448300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FF0000"/>
                </a:solidFill>
                <a:ea typeface="新細明體" pitchFamily="18" charset="-120"/>
              </a:rPr>
              <a:t>Casting Process</a:t>
            </a:r>
          </a:p>
        </p:txBody>
      </p:sp>
      <p:sp>
        <p:nvSpPr>
          <p:cNvPr id="77830" name="Text Box 8"/>
          <p:cNvSpPr txBox="1">
            <a:spLocks noChangeArrowheads="1"/>
          </p:cNvSpPr>
          <p:nvPr/>
        </p:nvSpPr>
        <p:spPr bwMode="auto">
          <a:xfrm>
            <a:off x="4000500" y="1500188"/>
            <a:ext cx="1485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FF0000"/>
                </a:solidFill>
                <a:ea typeface="新細明體" pitchFamily="18" charset="-120"/>
              </a:rPr>
              <a:t>Casting mold</a:t>
            </a:r>
          </a:p>
        </p:txBody>
      </p:sp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5089525" y="4000500"/>
            <a:ext cx="119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chemeClr val="bg1"/>
                </a:solidFill>
                <a:ea typeface="新細明體" pitchFamily="18" charset="-120"/>
              </a:rPr>
              <a:t>Cast parts</a:t>
            </a:r>
          </a:p>
        </p:txBody>
      </p:sp>
      <p:pic>
        <p:nvPicPr>
          <p:cNvPr id="77832" name="Picture 16" descr="smi53586_06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000125"/>
            <a:ext cx="3071812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17" descr="smi53586_0603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000500"/>
            <a:ext cx="340995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4" name="Text Box 9"/>
          <p:cNvSpPr txBox="1">
            <a:spLocks noChangeArrowheads="1"/>
          </p:cNvSpPr>
          <p:nvPr/>
        </p:nvSpPr>
        <p:spPr bwMode="auto">
          <a:xfrm>
            <a:off x="3924300" y="4205288"/>
            <a:ext cx="119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FF0000"/>
                </a:solidFill>
                <a:ea typeface="新細明體" pitchFamily="18" charset="-120"/>
              </a:rPr>
              <a:t>Cast parts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000" b="1">
                <a:ea typeface="新細明體" pitchFamily="18" charset="-120"/>
              </a:rPr>
              <a:t>Aluminum Casting Alloy Compositions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Composition of casting alloys differs greatly from wrought alloys.</a:t>
            </a:r>
          </a:p>
          <a:p>
            <a:r>
              <a:rPr lang="en-US" altLang="zh-TW" dirty="0">
                <a:ea typeface="新細明體" pitchFamily="18" charset="-120"/>
              </a:rPr>
              <a:t>Casting properties and mechanical properties are of primary interest.</a:t>
            </a:r>
          </a:p>
          <a:p>
            <a:r>
              <a:rPr lang="en-US" altLang="zh-TW" dirty="0">
                <a:ea typeface="新細明體" pitchFamily="18" charset="-120"/>
              </a:rPr>
              <a:t>Denoted as 4 digits with a period between last two digits. </a:t>
            </a:r>
          </a:p>
        </p:txBody>
      </p:sp>
      <p:pic>
        <p:nvPicPr>
          <p:cNvPr id="78852" name="Picture 8" descr="smi53586_tb09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271838"/>
            <a:ext cx="7372350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BF070E7-39D1-4020-9464-AA0EC83A50C3}" type="slidenum">
              <a:rPr lang="en-US" altLang="zh-TW" smtClean="0">
                <a:ea typeface="新細明體" pitchFamily="18" charset="-120"/>
              </a:rPr>
              <a:pPr eaLnBrk="1" hangingPunct="1"/>
              <a:t>75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Copper Alloys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924800" cy="5029200"/>
          </a:xfrm>
        </p:spPr>
        <p:txBody>
          <a:bodyPr/>
          <a:lstStyle/>
          <a:p>
            <a:r>
              <a:rPr lang="en-US" altLang="zh-TW" sz="2800" dirty="0">
                <a:ea typeface="新細明體" pitchFamily="18" charset="-120"/>
              </a:rPr>
              <a:t>General properties of copper: Good electrical and thermal conduction, ease of fabrication, corrosion resistance, medium strength.</a:t>
            </a:r>
          </a:p>
          <a:p>
            <a:r>
              <a:rPr lang="en-US" altLang="zh-TW" sz="2800" dirty="0">
                <a:ea typeface="新細明體" pitchFamily="18" charset="-120"/>
              </a:rPr>
              <a:t>Production of copper: </a:t>
            </a:r>
          </a:p>
          <a:p>
            <a:pPr marL="812800" lvl="1" indent="-355600">
              <a:buFont typeface="Wingdings" pitchFamily="2" charset="2"/>
              <a:buChar char="Ø"/>
            </a:pP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Copper sulfide (+</a:t>
            </a:r>
            <a:r>
              <a:rPr lang="en-US" altLang="zh-TW" sz="2800" dirty="0" err="1">
                <a:solidFill>
                  <a:srgbClr val="FF0000"/>
                </a:solidFill>
                <a:ea typeface="新細明體" pitchFamily="18" charset="-120"/>
              </a:rPr>
              <a:t>FeS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) </a:t>
            </a:r>
            <a:r>
              <a:rPr lang="en-US" altLang="zh-TW" sz="2800" dirty="0">
                <a:ea typeface="新細明體" pitchFamily="18" charset="-120"/>
              </a:rPr>
              <a:t>concentrates are smelted.</a:t>
            </a:r>
          </a:p>
          <a:p>
            <a:pPr marL="812800" lvl="1" indent="-355600">
              <a:buFont typeface="Wingdings" pitchFamily="2" charset="2"/>
              <a:buChar char="Ø"/>
            </a:pPr>
            <a:r>
              <a:rPr lang="en-US" altLang="zh-TW" sz="2800" dirty="0">
                <a:ea typeface="新細明體" pitchFamily="18" charset="-120"/>
              </a:rPr>
              <a:t>Copper sulfide is converted to </a:t>
            </a:r>
            <a: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  <a:t>blister copper </a:t>
            </a:r>
            <a:r>
              <a:rPr lang="zh-TW" altLang="en-US" sz="2800" dirty="0">
                <a:solidFill>
                  <a:schemeClr val="accent2"/>
                </a:solidFill>
                <a:ea typeface="新細明體" pitchFamily="18" charset="-120"/>
              </a:rPr>
              <a:t>粗銅 </a:t>
            </a:r>
            <a: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  <a:t>(&gt;98% Cu) </a:t>
            </a:r>
            <a:r>
              <a:rPr lang="en-US" altLang="zh-TW" sz="2800" dirty="0">
                <a:ea typeface="新細明體" pitchFamily="18" charset="-120"/>
              </a:rPr>
              <a:t>by blowing air through matte.</a:t>
            </a:r>
          </a:p>
          <a:p>
            <a:pPr marL="812800" lvl="1" indent="-355600">
              <a:buFont typeface="Wingdings" pitchFamily="2" charset="2"/>
              <a:buChar char="Ø"/>
            </a:pPr>
            <a:r>
              <a:rPr lang="en-US" altLang="zh-TW" sz="2800" dirty="0">
                <a:ea typeface="新細明體" pitchFamily="18" charset="-120"/>
              </a:rPr>
              <a:t>Impurities in blister copper removed as slag in refining furnace             </a:t>
            </a: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tough pitch copper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  <a:p>
            <a:pPr marL="812800" lvl="1" indent="-355600">
              <a:buFont typeface="Wingdings" pitchFamily="2" charset="2"/>
              <a:buChar char="Ø"/>
            </a:pPr>
            <a:r>
              <a:rPr lang="en-US" altLang="zh-TW" sz="2800" dirty="0">
                <a:ea typeface="新細明體" pitchFamily="18" charset="-120"/>
              </a:rPr>
              <a:t>Tough pitch copper</a:t>
            </a:r>
            <a:r>
              <a:rPr lang="zh-TW" altLang="en-US" sz="2800" dirty="0">
                <a:ea typeface="新細明體" pitchFamily="18" charset="-120"/>
              </a:rPr>
              <a:t>韌煉銅</a:t>
            </a:r>
            <a:r>
              <a:rPr lang="en-US" altLang="zh-TW" sz="2800" dirty="0">
                <a:ea typeface="新細明體" pitchFamily="18" charset="-120"/>
              </a:rPr>
              <a:t> is further refined </a:t>
            </a:r>
            <a:r>
              <a:rPr lang="en-US" altLang="zh-TW" sz="2800" dirty="0" err="1">
                <a:ea typeface="新細明體" pitchFamily="18" charset="-120"/>
              </a:rPr>
              <a:t>electrolytically</a:t>
            </a:r>
            <a:r>
              <a:rPr lang="en-US" altLang="zh-TW" sz="2800" dirty="0">
                <a:solidFill>
                  <a:schemeClr val="accent2"/>
                </a:solidFill>
                <a:ea typeface="新細明體" pitchFamily="18" charset="-120"/>
              </a:rPr>
              <a:t> (&gt;99.95% Cu)</a:t>
            </a:r>
            <a:r>
              <a:rPr lang="en-US" altLang="zh-TW" sz="2800" dirty="0">
                <a:ea typeface="新細明體" pitchFamily="18" charset="-120"/>
              </a:rPr>
              <a:t>. </a:t>
            </a:r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auto">
          <a:xfrm>
            <a:off x="4114800" y="487680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 altLang="zh-TW">
              <a:latin typeface="Times New Roman" pitchFamily="31" charset="0"/>
              <a:ea typeface="新細明體" charset="-120"/>
            </a:endParaRPr>
          </a:p>
        </p:txBody>
      </p:sp>
      <p:sp>
        <p:nvSpPr>
          <p:cNvPr id="79877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E377F3-8F0F-4CF9-88C1-7746F58B212D}" type="slidenum">
              <a:rPr lang="en-US" altLang="zh-TW" smtClean="0">
                <a:ea typeface="新細明體" pitchFamily="18" charset="-120"/>
              </a:rPr>
              <a:pPr eaLnBrk="1" hangingPunct="1"/>
              <a:t>76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Classification of Copper Alloys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14400"/>
            <a:ext cx="8686800" cy="5029200"/>
          </a:xfrm>
        </p:spPr>
        <p:txBody>
          <a:bodyPr/>
          <a:lstStyle/>
          <a:p>
            <a:r>
              <a:rPr lang="en-US" altLang="zh-TW" sz="2800">
                <a:ea typeface="新細明體" pitchFamily="18" charset="-120"/>
              </a:rPr>
              <a:t> Numbers </a:t>
            </a:r>
            <a:r>
              <a:rPr lang="en-US" altLang="zh-TW" sz="2800">
                <a:solidFill>
                  <a:srgbClr val="FF0000"/>
                </a:solidFill>
                <a:ea typeface="新細明體" pitchFamily="18" charset="-120"/>
              </a:rPr>
              <a:t>C10100 to C79900 </a:t>
            </a:r>
            <a:r>
              <a:rPr lang="en-US" altLang="zh-TW" sz="2800">
                <a:ea typeface="新細明體" pitchFamily="18" charset="-120"/>
              </a:rPr>
              <a:t>designate wrought alloys.</a:t>
            </a:r>
          </a:p>
          <a:p>
            <a:r>
              <a:rPr lang="en-US" altLang="zh-TW" sz="2800">
                <a:ea typeface="新細明體" pitchFamily="18" charset="-120"/>
              </a:rPr>
              <a:t> Numbers </a:t>
            </a:r>
            <a:r>
              <a:rPr lang="en-US" altLang="zh-TW" sz="2800">
                <a:solidFill>
                  <a:schemeClr val="accent2"/>
                </a:solidFill>
                <a:ea typeface="新細明體" pitchFamily="18" charset="-120"/>
              </a:rPr>
              <a:t>C80000 to C99900 </a:t>
            </a:r>
            <a:r>
              <a:rPr lang="en-US" altLang="zh-TW" sz="2800">
                <a:ea typeface="新細明體" pitchFamily="18" charset="-120"/>
              </a:rPr>
              <a:t>designate casting alloys.</a:t>
            </a:r>
          </a:p>
          <a:p>
            <a:pPr>
              <a:buFontTx/>
              <a:buNone/>
            </a:pPr>
            <a:endParaRPr lang="en-US" altLang="zh-TW" sz="2800">
              <a:ea typeface="新細明體" pitchFamily="18" charset="-120"/>
            </a:endParaRPr>
          </a:p>
        </p:txBody>
      </p:sp>
      <p:pic>
        <p:nvPicPr>
          <p:cNvPr id="80900" name="Picture 7" descr="smi53586_tb09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0216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B3C0364-E04C-4167-AE2E-B31B952C7DBC}" type="slidenum">
              <a:rPr lang="en-US" altLang="zh-TW" smtClean="0">
                <a:ea typeface="新細明體" pitchFamily="18" charset="-120"/>
              </a:rPr>
              <a:pPr eaLnBrk="1" hangingPunct="1"/>
              <a:t>77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ACBF3A-1A11-45AC-A226-C424F31FEC1D}" type="slidenum">
              <a:rPr lang="en-US" altLang="zh-TW" smtClean="0">
                <a:ea typeface="新細明體" pitchFamily="18" charset="-120"/>
              </a:rPr>
              <a:pPr eaLnBrk="1" hangingPunct="1"/>
              <a:t>78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81923" name="圖片 2" descr="t9-1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>
            <a:fillRect/>
          </a:stretch>
        </p:blipFill>
        <p:spPr bwMode="auto">
          <a:xfrm>
            <a:off x="565150" y="0"/>
            <a:ext cx="83010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文字方塊 1"/>
          <p:cNvSpPr txBox="1">
            <a:spLocks noChangeArrowheads="1"/>
          </p:cNvSpPr>
          <p:nvPr/>
        </p:nvSpPr>
        <p:spPr bwMode="auto">
          <a:xfrm>
            <a:off x="1524000" y="4267200"/>
            <a:ext cx="6190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400" dirty="0">
                <a:solidFill>
                  <a:srgbClr val="FF0000"/>
                </a:solidFill>
                <a:ea typeface="新細明體" pitchFamily="18" charset="-120"/>
              </a:rPr>
              <a:t>98 Cu</a:t>
            </a:r>
            <a:endParaRPr lang="zh-TW" altLang="en-US" sz="1400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81925" name="文字方塊 4"/>
          <p:cNvSpPr txBox="1">
            <a:spLocks noChangeArrowheads="1"/>
          </p:cNvSpPr>
          <p:nvPr/>
        </p:nvSpPr>
        <p:spPr bwMode="auto">
          <a:xfrm>
            <a:off x="1524000" y="5178425"/>
            <a:ext cx="6190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400" dirty="0">
                <a:solidFill>
                  <a:srgbClr val="FF0000"/>
                </a:solidFill>
                <a:ea typeface="新細明體" pitchFamily="18" charset="-120"/>
              </a:rPr>
              <a:t>91 Cu</a:t>
            </a:r>
            <a:endParaRPr lang="zh-TW" altLang="en-US" sz="1400" dirty="0">
              <a:solidFill>
                <a:srgbClr val="FF0000"/>
              </a:solidFill>
              <a:ea typeface="新細明體" pitchFamily="18" charset="-120"/>
            </a:endParaRPr>
          </a:p>
        </p:txBody>
      </p:sp>
      <p:cxnSp>
        <p:nvCxnSpPr>
          <p:cNvPr id="81926" name="直線接點 3"/>
          <p:cNvCxnSpPr>
            <a:cxnSpLocks noChangeShapeType="1"/>
          </p:cNvCxnSpPr>
          <p:nvPr/>
        </p:nvCxnSpPr>
        <p:spPr bwMode="auto">
          <a:xfrm>
            <a:off x="565150" y="1484784"/>
            <a:ext cx="6383114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27" name="直線接點 8"/>
          <p:cNvCxnSpPr>
            <a:cxnSpLocks noChangeShapeType="1"/>
          </p:cNvCxnSpPr>
          <p:nvPr/>
        </p:nvCxnSpPr>
        <p:spPr bwMode="auto">
          <a:xfrm>
            <a:off x="609600" y="2636912"/>
            <a:ext cx="6194648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28" name="直線接點 10"/>
          <p:cNvCxnSpPr>
            <a:cxnSpLocks noChangeShapeType="1"/>
          </p:cNvCxnSpPr>
          <p:nvPr/>
        </p:nvCxnSpPr>
        <p:spPr bwMode="auto">
          <a:xfrm>
            <a:off x="609600" y="3284984"/>
            <a:ext cx="6194648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29" name="直線接點 11"/>
          <p:cNvCxnSpPr>
            <a:cxnSpLocks noChangeShapeType="1"/>
          </p:cNvCxnSpPr>
          <p:nvPr/>
        </p:nvCxnSpPr>
        <p:spPr bwMode="auto">
          <a:xfrm>
            <a:off x="609600" y="4941168"/>
            <a:ext cx="6194648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28D7798-63BF-4A97-A1F0-750EE4B2A19E}" type="slidenum">
              <a:rPr lang="en-US" altLang="zh-TW" smtClean="0">
                <a:ea typeface="新細明體" pitchFamily="18" charset="-120"/>
              </a:rPr>
              <a:pPr eaLnBrk="1" hangingPunct="1"/>
              <a:t>79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82947" name="圖片 2" descr="t9-1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2"/>
          <a:stretch>
            <a:fillRect/>
          </a:stretch>
        </p:blipFill>
        <p:spPr bwMode="auto">
          <a:xfrm>
            <a:off x="228600" y="228600"/>
            <a:ext cx="87344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文字方塊 3"/>
          <p:cNvSpPr txBox="1">
            <a:spLocks noChangeArrowheads="1"/>
          </p:cNvSpPr>
          <p:nvPr/>
        </p:nvSpPr>
        <p:spPr bwMode="auto">
          <a:xfrm>
            <a:off x="1295400" y="1905000"/>
            <a:ext cx="6190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400" dirty="0">
                <a:solidFill>
                  <a:srgbClr val="FF0000"/>
                </a:solidFill>
                <a:ea typeface="新細明體" pitchFamily="18" charset="-120"/>
              </a:rPr>
              <a:t>98 Cu</a:t>
            </a:r>
            <a:endParaRPr lang="zh-TW" altLang="en-US" sz="1400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82949" name="文字方塊 4"/>
          <p:cNvSpPr txBox="1">
            <a:spLocks noChangeArrowheads="1"/>
          </p:cNvSpPr>
          <p:nvPr/>
        </p:nvSpPr>
        <p:spPr bwMode="auto">
          <a:xfrm>
            <a:off x="1295400" y="4111625"/>
            <a:ext cx="6190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400" dirty="0">
                <a:solidFill>
                  <a:srgbClr val="FF0000"/>
                </a:solidFill>
                <a:ea typeface="新細明體" pitchFamily="18" charset="-120"/>
              </a:rPr>
              <a:t>88 Cu</a:t>
            </a:r>
            <a:endParaRPr lang="zh-TW" altLang="en-US" sz="1400" dirty="0">
              <a:solidFill>
                <a:srgbClr val="FF0000"/>
              </a:solidFill>
              <a:ea typeface="新細明體" pitchFamily="18" charset="-120"/>
            </a:endParaRPr>
          </a:p>
        </p:txBody>
      </p:sp>
      <p:cxnSp>
        <p:nvCxnSpPr>
          <p:cNvPr id="82950" name="直線接點 5"/>
          <p:cNvCxnSpPr>
            <a:cxnSpLocks noChangeShapeType="1"/>
          </p:cNvCxnSpPr>
          <p:nvPr/>
        </p:nvCxnSpPr>
        <p:spPr bwMode="auto">
          <a:xfrm>
            <a:off x="304800" y="2514600"/>
            <a:ext cx="642744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線接點 5"/>
          <p:cNvCxnSpPr>
            <a:cxnSpLocks noChangeShapeType="1"/>
          </p:cNvCxnSpPr>
          <p:nvPr/>
        </p:nvCxnSpPr>
        <p:spPr bwMode="auto">
          <a:xfrm>
            <a:off x="323528" y="692696"/>
            <a:ext cx="642744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直線接點 5"/>
          <p:cNvCxnSpPr>
            <a:cxnSpLocks noChangeShapeType="1"/>
          </p:cNvCxnSpPr>
          <p:nvPr/>
        </p:nvCxnSpPr>
        <p:spPr bwMode="auto">
          <a:xfrm>
            <a:off x="323528" y="5373216"/>
            <a:ext cx="642744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線接點 5"/>
          <p:cNvCxnSpPr>
            <a:cxnSpLocks noChangeShapeType="1"/>
          </p:cNvCxnSpPr>
          <p:nvPr/>
        </p:nvCxnSpPr>
        <p:spPr bwMode="auto">
          <a:xfrm>
            <a:off x="323528" y="5733256"/>
            <a:ext cx="642744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7818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968403-4B63-423E-B726-EB6DD56A244F}" type="slidenum">
              <a:rPr lang="zh-TW" altLang="en-US" smtClean="0">
                <a:ea typeface="新細明體" pitchFamily="18" charset="-120"/>
              </a:rPr>
              <a:pPr eaLnBrk="1" hangingPunct="1"/>
              <a:t>8</a:t>
            </a:fld>
            <a:endParaRPr lang="zh-TW" altLang="en-US">
              <a:ea typeface="新細明體" pitchFamily="18" charset="-120"/>
            </a:endParaRPr>
          </a:p>
        </p:txBody>
      </p:sp>
      <p:pic>
        <p:nvPicPr>
          <p:cNvPr id="12291" name="圖片 2" descr="f9-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7910512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7488"/>
            <a:ext cx="9144000" cy="6191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4400" b="1" dirty="0">
                <a:latin typeface="+mj-lt"/>
                <a:ea typeface="新細明體" charset="-120"/>
                <a:cs typeface="+mj-cs"/>
              </a:rPr>
              <a:t>鋼片熱軋</a:t>
            </a:r>
            <a:endParaRPr lang="en-US" altLang="zh-TW" sz="4400" b="1" dirty="0">
              <a:latin typeface="+mj-lt"/>
              <a:ea typeface="新細明體" charset="-120"/>
              <a:cs typeface="+mj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Unalloyed Copper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>
                <a:solidFill>
                  <a:srgbClr val="FF0000"/>
                </a:solidFill>
                <a:ea typeface="新細明體" pitchFamily="18" charset="-120"/>
              </a:rPr>
              <a:t>Electrolytic tough pitch copper </a:t>
            </a:r>
            <a:r>
              <a:rPr lang="en-US" altLang="zh-TW">
                <a:ea typeface="新細明體" pitchFamily="18" charset="-120"/>
              </a:rPr>
              <a:t>is least expensive and used in production of wire, rod, and strip.</a:t>
            </a:r>
          </a:p>
          <a:p>
            <a:r>
              <a:rPr lang="en-US" altLang="zh-TW" dirty="0">
                <a:ea typeface="新細明體" pitchFamily="18" charset="-120"/>
              </a:rPr>
              <a:t> Has 0.04% oxygen.</a:t>
            </a:r>
          </a:p>
          <a:p>
            <a:r>
              <a:rPr lang="en-US" altLang="zh-TW" dirty="0">
                <a:ea typeface="新細明體" pitchFamily="18" charset="-120"/>
              </a:rPr>
              <a:t> Cu</a:t>
            </a:r>
            <a:r>
              <a:rPr lang="en-US" altLang="zh-TW" baseline="-25000" dirty="0">
                <a:ea typeface="新細明體" pitchFamily="18" charset="-120"/>
              </a:rPr>
              <a:t>2</a:t>
            </a:r>
            <a:r>
              <a:rPr lang="en-US" altLang="zh-TW" dirty="0">
                <a:ea typeface="新細明體" pitchFamily="18" charset="-120"/>
              </a:rPr>
              <a:t>O + H</a:t>
            </a:r>
            <a:r>
              <a:rPr lang="en-US" altLang="zh-TW" baseline="-25000" dirty="0">
                <a:ea typeface="新細明體" pitchFamily="18" charset="-120"/>
              </a:rPr>
              <a:t>2</a:t>
            </a:r>
            <a:r>
              <a:rPr lang="en-US" altLang="zh-TW" dirty="0">
                <a:ea typeface="新細明體" pitchFamily="18" charset="-120"/>
              </a:rPr>
              <a:t>            2Cu + H</a:t>
            </a:r>
            <a:r>
              <a:rPr lang="en-US" altLang="zh-TW" baseline="-25000" dirty="0">
                <a:ea typeface="新細明體" pitchFamily="18" charset="-120"/>
              </a:rPr>
              <a:t>2</a:t>
            </a:r>
            <a:r>
              <a:rPr lang="en-US" altLang="zh-TW" dirty="0">
                <a:ea typeface="新細明體" pitchFamily="18" charset="-120"/>
              </a:rPr>
              <a:t>O</a:t>
            </a:r>
          </a:p>
          <a:p>
            <a:r>
              <a:rPr lang="en-US" altLang="zh-TW" dirty="0">
                <a:ea typeface="新細明體" pitchFamily="18" charset="-120"/>
              </a:rPr>
              <a:t> H</a:t>
            </a:r>
            <a:r>
              <a:rPr lang="en-US" altLang="zh-TW" baseline="-25000" dirty="0">
                <a:ea typeface="新細明體" pitchFamily="18" charset="-120"/>
              </a:rPr>
              <a:t>2</a:t>
            </a:r>
            <a:r>
              <a:rPr lang="en-US" altLang="zh-TW" dirty="0">
                <a:ea typeface="新細明體" pitchFamily="18" charset="-120"/>
              </a:rPr>
              <a:t>O causes inner holes and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blisters.</a:t>
            </a:r>
          </a:p>
          <a:p>
            <a:r>
              <a:rPr lang="en-US" altLang="zh-TW" dirty="0">
                <a:ea typeface="新細明體" pitchFamily="18" charset="-120"/>
              </a:rPr>
              <a:t> Copper cast in controlled</a:t>
            </a: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  reducing atmosphere</a:t>
            </a: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2590800" y="25908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2514600" y="2254250"/>
            <a:ext cx="882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FF0000"/>
                </a:solidFill>
                <a:ea typeface="新細明體" pitchFamily="18" charset="-120"/>
              </a:rPr>
              <a:t>Heated</a:t>
            </a:r>
          </a:p>
          <a:p>
            <a:pPr eaLnBrk="1" hangingPunct="1"/>
            <a:r>
              <a:rPr lang="en-US" altLang="zh-TW" b="1">
                <a:solidFill>
                  <a:srgbClr val="FF0000"/>
                </a:solidFill>
                <a:ea typeface="新細明體" pitchFamily="18" charset="-120"/>
              </a:rPr>
              <a:t>400 </a:t>
            </a:r>
            <a:r>
              <a:rPr lang="en-US" altLang="zh-TW" b="1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b="1">
                <a:solidFill>
                  <a:srgbClr val="FF0000"/>
                </a:solidFill>
                <a:ea typeface="新細明體" pitchFamily="18" charset="-120"/>
              </a:rPr>
              <a:t>C</a:t>
            </a: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>
            <a:off x="2438400" y="457200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en-CA" altLang="zh-TW">
              <a:latin typeface="Times New Roman" pitchFamily="31" charset="0"/>
              <a:ea typeface="新細明體" charset="-120"/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955675" y="5029200"/>
            <a:ext cx="3833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2400" b="1" i="1">
                <a:ea typeface="新細明體" pitchFamily="18" charset="-120"/>
              </a:rPr>
              <a:t>Oxygen free high conductive</a:t>
            </a:r>
          </a:p>
          <a:p>
            <a:pPr algn="ctr" eaLnBrk="1" hangingPunct="1"/>
            <a:r>
              <a:rPr lang="en-US" altLang="zh-TW" sz="2400" b="1" i="1">
                <a:ea typeface="新細明體" pitchFamily="18" charset="-120"/>
              </a:rPr>
              <a:t>Copper</a:t>
            </a:r>
          </a:p>
          <a:p>
            <a:pPr algn="ctr" eaLnBrk="1" hangingPunct="1"/>
            <a:r>
              <a:rPr lang="en-US" altLang="zh-TW" sz="2400" b="1">
                <a:ea typeface="新細明體" pitchFamily="18" charset="-120"/>
              </a:rPr>
              <a:t>(Alloy C10200--99.95%Cu)</a:t>
            </a:r>
          </a:p>
        </p:txBody>
      </p:sp>
      <p:pic>
        <p:nvPicPr>
          <p:cNvPr id="83976" name="Picture 14" descr="smi53586_09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6306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Line 9"/>
          <p:cNvSpPr>
            <a:spLocks noChangeShapeType="1"/>
          </p:cNvSpPr>
          <p:nvPr/>
        </p:nvSpPr>
        <p:spPr bwMode="auto">
          <a:xfrm>
            <a:off x="3657600" y="3124200"/>
            <a:ext cx="3200400" cy="1905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78" name="Slide Number Placeholder 1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EC859B3-5FD5-44CA-9977-BF66E91C163A}" type="slidenum">
              <a:rPr lang="en-US" altLang="zh-TW" smtClean="0">
                <a:ea typeface="新細明體" pitchFamily="18" charset="-120"/>
              </a:rPr>
              <a:pPr eaLnBrk="1" hangingPunct="1"/>
              <a:t>80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Copper Zinc Alloys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49263" indent="-449263"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Copper forms substitutional solid solution with Zn till 35% Zn.</a:t>
            </a:r>
          </a:p>
          <a:p>
            <a:pPr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 Cartridge brass      70% Cu &amp; 30% Zn     single phase</a:t>
            </a:r>
          </a:p>
          <a:p>
            <a:pPr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 </a:t>
            </a:r>
            <a:r>
              <a:rPr lang="en-US" altLang="zh-TW" dirty="0" err="1">
                <a:ea typeface="新細明體" charset="-120"/>
              </a:rPr>
              <a:t>Muntz</a:t>
            </a:r>
            <a:r>
              <a:rPr lang="en-US" altLang="zh-TW" dirty="0">
                <a:ea typeface="新細明體" charset="-120"/>
              </a:rPr>
              <a:t> brass       60% Cu &amp; 40% Zn        two phase.</a:t>
            </a:r>
          </a:p>
          <a:p>
            <a:pPr>
              <a:lnSpc>
                <a:spcPct val="90000"/>
              </a:lnSpc>
              <a:defRPr/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  <a:defRPr/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  <a:defRPr/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  <a:defRPr/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  <a:defRPr/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  <a:defRPr/>
            </a:pPr>
            <a:endParaRPr lang="en-US" altLang="zh-TW" dirty="0">
              <a:ea typeface="新細明體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Lead (0.5 to 3%) is always added to some Cu-Zn brasses to increase </a:t>
            </a:r>
            <a:r>
              <a:rPr lang="en-US" altLang="zh-TW" dirty="0" err="1">
                <a:ea typeface="新細明體" charset="-120"/>
              </a:rPr>
              <a:t>machinability</a:t>
            </a:r>
            <a:r>
              <a:rPr lang="en-US" altLang="zh-TW" dirty="0">
                <a:ea typeface="新細明體" charset="-120"/>
              </a:rPr>
              <a:t>. </a:t>
            </a: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>
            <a:off x="2743200" y="2438400"/>
            <a:ext cx="38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3124200" y="2057400"/>
            <a:ext cx="38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943600" y="2057400"/>
            <a:ext cx="228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5638800" y="2438400"/>
            <a:ext cx="38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85000" name="Picture 8" descr="C:\Documents and Settings\Naveen\Desktop\Mcgraw\jpegs\brassrmetallo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36576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9" descr="D:\fig9.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7000"/>
            <a:ext cx="24098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Line 10"/>
          <p:cNvSpPr>
            <a:spLocks noChangeShapeType="1"/>
          </p:cNvSpPr>
          <p:nvPr/>
        </p:nvSpPr>
        <p:spPr bwMode="auto">
          <a:xfrm flipH="1">
            <a:off x="6019800" y="3200400"/>
            <a:ext cx="1752600" cy="533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680325" y="3009900"/>
            <a:ext cx="781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ea typeface="新細明體" pitchFamily="18" charset="-120"/>
              </a:rPr>
              <a:t>Alpha</a:t>
            </a:r>
          </a:p>
        </p:txBody>
      </p:sp>
      <p:sp>
        <p:nvSpPr>
          <p:cNvPr id="85004" name="Line 12"/>
          <p:cNvSpPr>
            <a:spLocks noChangeShapeType="1"/>
          </p:cNvSpPr>
          <p:nvPr/>
        </p:nvSpPr>
        <p:spPr bwMode="auto">
          <a:xfrm flipH="1">
            <a:off x="6477000" y="3810000"/>
            <a:ext cx="1447800" cy="533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7908925" y="3543300"/>
            <a:ext cx="62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ea typeface="新細明體" pitchFamily="18" charset="-120"/>
              </a:rPr>
              <a:t>Beta</a:t>
            </a:r>
          </a:p>
        </p:txBody>
      </p:sp>
      <p:sp>
        <p:nvSpPr>
          <p:cNvPr id="85006" name="Text Box 15"/>
          <p:cNvSpPr txBox="1">
            <a:spLocks noChangeArrowheads="1"/>
          </p:cNvSpPr>
          <p:nvPr/>
        </p:nvSpPr>
        <p:spPr bwMode="auto">
          <a:xfrm>
            <a:off x="7375525" y="46101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>
                <a:ea typeface="新細明體" pitchFamily="18" charset="-120"/>
              </a:rPr>
              <a:t>Figure 9.53</a:t>
            </a:r>
          </a:p>
        </p:txBody>
      </p:sp>
      <p:sp>
        <p:nvSpPr>
          <p:cNvPr id="85007" name="Slide Number Placeholder 1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EAA8B92-315D-4B38-8AEB-5C0620F14D19}" type="slidenum">
              <a:rPr lang="en-US" altLang="zh-TW" smtClean="0">
                <a:ea typeface="新細明體" pitchFamily="18" charset="-120"/>
              </a:rPr>
              <a:pPr eaLnBrk="1" hangingPunct="1"/>
              <a:t>81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96888F-01AE-4ADB-8FA9-9B5B37601192}" type="slidenum">
              <a:rPr lang="en-US" altLang="zh-TW" smtClean="0">
                <a:ea typeface="新細明體" pitchFamily="18" charset="-120"/>
              </a:rPr>
              <a:pPr eaLnBrk="1" hangingPunct="1"/>
              <a:t>82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86019" name="圖片 2" descr="f9-5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215900"/>
            <a:ext cx="5199062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43608" y="55172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易切黃銅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Other Copper Alloys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8001000" cy="5486400"/>
          </a:xfrm>
        </p:spPr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  <a:ea typeface="新細明體" pitchFamily="18" charset="-120"/>
              </a:rPr>
              <a:t>Copper-Tin Bronzes</a:t>
            </a:r>
            <a:r>
              <a:rPr lang="en-US" altLang="zh-TW" dirty="0">
                <a:ea typeface="新細明體" pitchFamily="18" charset="-120"/>
              </a:rPr>
              <a:t>: 1 to 10% tin with Cu to form solid solution strengthened alloys.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 Stronger and less corrosive than Cu-Zn bronzes.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 Up to 16% Sn is added to alloys that are used for high strength bearings. </a:t>
            </a:r>
          </a:p>
          <a:p>
            <a:r>
              <a:rPr lang="en-US" altLang="zh-TW" b="1" dirty="0">
                <a:solidFill>
                  <a:srgbClr val="6600FF"/>
                </a:solidFill>
                <a:ea typeface="新細明體" pitchFamily="18" charset="-120"/>
              </a:rPr>
              <a:t>Copper beryllium alloys</a:t>
            </a:r>
            <a:r>
              <a:rPr lang="en-US" altLang="zh-TW" dirty="0">
                <a:ea typeface="新細明體" pitchFamily="18" charset="-120"/>
              </a:rPr>
              <a:t>: 0.6 to 2% Be and 0.2 – 2.5 % Cobalt with copper.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Can be heat treated and cold worked to produce very strong (1463 MPa) bronzes.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Excellent corrosion resistance and fatigue properties.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Used in </a:t>
            </a:r>
            <a:r>
              <a:rPr lang="en-US" altLang="zh-TW" dirty="0" err="1">
                <a:ea typeface="新細明體" pitchFamily="18" charset="-120"/>
              </a:rPr>
              <a:t>nonsparking</a:t>
            </a:r>
            <a:r>
              <a:rPr lang="en-US" altLang="zh-TW" dirty="0">
                <a:ea typeface="新細明體" pitchFamily="18" charset="-120"/>
              </a:rPr>
              <a:t> tools, springs, diaphragms, valves etc.  </a:t>
            </a:r>
          </a:p>
          <a:p>
            <a:pPr>
              <a:buFontTx/>
              <a:buNone/>
            </a:pP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8704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D11309-765F-40CE-B13B-C85F9891FC2C}" type="slidenum">
              <a:rPr lang="en-US" altLang="zh-TW" smtClean="0">
                <a:ea typeface="新細明體" pitchFamily="18" charset="-120"/>
              </a:rPr>
              <a:pPr eaLnBrk="1" hangingPunct="1"/>
              <a:t>83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Stainless Steel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838200"/>
            <a:ext cx="7772400" cy="5562600"/>
          </a:xfrm>
        </p:spPr>
        <p:txBody>
          <a:bodyPr/>
          <a:lstStyle/>
          <a:p>
            <a:r>
              <a:rPr lang="en-US" altLang="zh-TW" sz="2400" dirty="0">
                <a:ea typeface="新細明體" pitchFamily="18" charset="-120"/>
              </a:rPr>
              <a:t>Excellent corrosion resistance in stainless steel is due to high (</a:t>
            </a:r>
            <a:r>
              <a:rPr lang="en-US" altLang="zh-TW" sz="2400" dirty="0">
                <a:solidFill>
                  <a:srgbClr val="0000FF"/>
                </a:solidFill>
                <a:ea typeface="新細明體" pitchFamily="18" charset="-120"/>
              </a:rPr>
              <a:t>at least 12%</a:t>
            </a:r>
            <a:r>
              <a:rPr lang="en-US" altLang="zh-TW" sz="2400" dirty="0">
                <a:ea typeface="新細明體" pitchFamily="18" charset="-120"/>
              </a:rPr>
              <a:t>) </a:t>
            </a:r>
            <a:r>
              <a:rPr lang="en-US" altLang="zh-TW" sz="2400" b="1" dirty="0">
                <a:solidFill>
                  <a:srgbClr val="FF0000"/>
                </a:solidFill>
                <a:ea typeface="新細明體" pitchFamily="18" charset="-120"/>
              </a:rPr>
              <a:t>Chromium</a:t>
            </a:r>
            <a:r>
              <a:rPr lang="en-US" altLang="zh-TW" sz="2400" dirty="0">
                <a:ea typeface="新細明體" pitchFamily="18" charset="-120"/>
              </a:rPr>
              <a:t> forming chromium oxide on surface. </a:t>
            </a:r>
          </a:p>
          <a:p>
            <a:r>
              <a:rPr lang="en-US" altLang="zh-TW" sz="2400" dirty="0">
                <a:ea typeface="新細明體" pitchFamily="18" charset="-120"/>
              </a:rPr>
              <a:t>Ferrite stainless steel :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sz="2400" dirty="0">
                <a:ea typeface="新細明體" pitchFamily="18" charset="-120"/>
              </a:rPr>
              <a:t> 12-30% Cr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sz="2400" dirty="0">
                <a:ea typeface="新細明體" pitchFamily="18" charset="-120"/>
              </a:rPr>
              <a:t> Structure is mainly</a:t>
            </a:r>
          </a:p>
          <a:p>
            <a:pPr lvl="1">
              <a:buFont typeface="Wingdings" pitchFamily="2" charset="2"/>
              <a:buNone/>
            </a:pPr>
            <a:r>
              <a:rPr lang="en-US" altLang="zh-TW" sz="2400" dirty="0">
                <a:ea typeface="新細明體" pitchFamily="18" charset="-120"/>
              </a:rPr>
              <a:t>     </a:t>
            </a:r>
            <a:r>
              <a:rPr lang="en-US" altLang="zh-TW" sz="2400" dirty="0" err="1">
                <a:ea typeface="新細明體" pitchFamily="18" charset="-120"/>
              </a:rPr>
              <a:t>ferritic</a:t>
            </a:r>
            <a:r>
              <a:rPr lang="en-US" altLang="zh-TW" sz="2400" dirty="0">
                <a:ea typeface="新細明體" pitchFamily="18" charset="-120"/>
              </a:rPr>
              <a:t> (BCC α ).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ea typeface="新細明體" pitchFamily="18" charset="-120"/>
              </a:rPr>
              <a:t>Cr extends α  region </a:t>
            </a:r>
          </a:p>
          <a:p>
            <a:pPr lvl="1">
              <a:buFont typeface="Wingdings" pitchFamily="2" charset="2"/>
              <a:buNone/>
            </a:pPr>
            <a:r>
              <a:rPr lang="en-US" altLang="zh-TW" sz="2400" dirty="0">
                <a:solidFill>
                  <a:srgbClr val="0000FF"/>
                </a:solidFill>
                <a:ea typeface="新細明體" pitchFamily="18" charset="-120"/>
              </a:rPr>
              <a:t>     suppresses γ region</a:t>
            </a:r>
          </a:p>
          <a:p>
            <a:pPr lvl="1">
              <a:buFont typeface="Wingdings" pitchFamily="2" charset="2"/>
              <a:buNone/>
            </a:pPr>
            <a:r>
              <a:rPr lang="en-US" altLang="zh-TW" sz="2400" dirty="0">
                <a:solidFill>
                  <a:srgbClr val="0000FF"/>
                </a:solidFill>
                <a:ea typeface="新細明體" pitchFamily="18" charset="-120"/>
              </a:rPr>
              <a:t>     forming γ  loop</a:t>
            </a:r>
            <a:r>
              <a:rPr lang="en-US" altLang="zh-TW" sz="2400" dirty="0">
                <a:ea typeface="新細明體" pitchFamily="18" charset="-120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>
                <a:solidFill>
                  <a:srgbClr val="663300"/>
                </a:solidFill>
                <a:ea typeface="新細明體" pitchFamily="18" charset="-120"/>
              </a:rPr>
              <a:t>Low cost </a:t>
            </a:r>
            <a:br>
              <a:rPr lang="en-US" altLang="zh-TW" sz="2400" dirty="0">
                <a:ea typeface="新細明體" pitchFamily="18" charset="-120"/>
              </a:rPr>
            </a:br>
            <a:r>
              <a:rPr lang="en-US" altLang="zh-TW" sz="2400" dirty="0">
                <a:ea typeface="新細明體" pitchFamily="18" charset="-120"/>
              </a:rPr>
              <a:t> high strength (517 MPa) and hence used in</a:t>
            </a:r>
            <a:br>
              <a:rPr lang="en-US" altLang="zh-TW" sz="2400" dirty="0">
                <a:ea typeface="新細明體" pitchFamily="18" charset="-120"/>
              </a:rPr>
            </a:br>
            <a:r>
              <a:rPr lang="en-US" altLang="zh-TW" sz="2400" dirty="0">
                <a:ea typeface="新細明體" pitchFamily="18" charset="-120"/>
              </a:rPr>
              <a:t> construction materials.</a:t>
            </a:r>
          </a:p>
        </p:txBody>
      </p:sp>
      <p:sp>
        <p:nvSpPr>
          <p:cNvPr id="88068" name="Slide Number Placeholder 5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1E630AA-5A24-4355-BB76-CF17A7927C24}" type="slidenum">
              <a:rPr lang="en-US" altLang="zh-TW" b="1">
                <a:ea typeface="ＭＳ Ｐゴシック" pitchFamily="34" charset="-128"/>
              </a:rPr>
              <a:pPr algn="r" eaLnBrk="1" hangingPunct="1"/>
              <a:t>84</a:t>
            </a:fld>
            <a:endParaRPr lang="en-US" altLang="zh-TW" b="1">
              <a:ea typeface="ＭＳ Ｐゴシック" pitchFamily="34" charset="-128"/>
            </a:endParaRPr>
          </a:p>
        </p:txBody>
      </p:sp>
      <p:pic>
        <p:nvPicPr>
          <p:cNvPr id="8806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1670050"/>
            <a:ext cx="487045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手繪多邊形 3"/>
          <p:cNvSpPr/>
          <p:nvPr/>
        </p:nvSpPr>
        <p:spPr bwMode="auto">
          <a:xfrm>
            <a:off x="4516016" y="4254759"/>
            <a:ext cx="1754155" cy="319036"/>
          </a:xfrm>
          <a:custGeom>
            <a:avLst/>
            <a:gdLst>
              <a:gd name="connsiteX0" fmla="*/ 0 w 1754155"/>
              <a:gd name="connsiteY0" fmla="*/ 0 h 319036"/>
              <a:gd name="connsiteX1" fmla="*/ 261257 w 1754155"/>
              <a:gd name="connsiteY1" fmla="*/ 18661 h 319036"/>
              <a:gd name="connsiteX2" fmla="*/ 503853 w 1754155"/>
              <a:gd name="connsiteY2" fmla="*/ 55984 h 319036"/>
              <a:gd name="connsiteX3" fmla="*/ 765111 w 1754155"/>
              <a:gd name="connsiteY3" fmla="*/ 186612 h 319036"/>
              <a:gd name="connsiteX4" fmla="*/ 895739 w 1754155"/>
              <a:gd name="connsiteY4" fmla="*/ 261257 h 319036"/>
              <a:gd name="connsiteX5" fmla="*/ 1026368 w 1754155"/>
              <a:gd name="connsiteY5" fmla="*/ 298580 h 319036"/>
              <a:gd name="connsiteX6" fmla="*/ 1623527 w 1754155"/>
              <a:gd name="connsiteY6" fmla="*/ 317241 h 319036"/>
              <a:gd name="connsiteX7" fmla="*/ 1754155 w 1754155"/>
              <a:gd name="connsiteY7" fmla="*/ 317241 h 31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4155" h="319036">
                <a:moveTo>
                  <a:pt x="0" y="0"/>
                </a:moveTo>
                <a:cubicBezTo>
                  <a:pt x="90196" y="6220"/>
                  <a:pt x="177282" y="9330"/>
                  <a:pt x="261257" y="18661"/>
                </a:cubicBezTo>
                <a:cubicBezTo>
                  <a:pt x="345232" y="27992"/>
                  <a:pt x="419877" y="27992"/>
                  <a:pt x="503853" y="55984"/>
                </a:cubicBezTo>
                <a:cubicBezTo>
                  <a:pt x="587829" y="83976"/>
                  <a:pt x="699797" y="152400"/>
                  <a:pt x="765111" y="186612"/>
                </a:cubicBezTo>
                <a:cubicBezTo>
                  <a:pt x="830425" y="220824"/>
                  <a:pt x="852196" y="242596"/>
                  <a:pt x="895739" y="261257"/>
                </a:cubicBezTo>
                <a:cubicBezTo>
                  <a:pt x="939282" y="279918"/>
                  <a:pt x="905070" y="289249"/>
                  <a:pt x="1026368" y="298580"/>
                </a:cubicBezTo>
                <a:cubicBezTo>
                  <a:pt x="1147666" y="307911"/>
                  <a:pt x="1502229" y="314131"/>
                  <a:pt x="1623527" y="317241"/>
                </a:cubicBezTo>
                <a:cubicBezTo>
                  <a:pt x="1744825" y="320351"/>
                  <a:pt x="1749490" y="318796"/>
                  <a:pt x="1754155" y="317241"/>
                </a:cubicBezTo>
              </a:path>
            </a:pathLst>
          </a:custGeom>
          <a:noFill/>
          <a:ln w="190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27984" y="4293096"/>
            <a:ext cx="89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8000"/>
                </a:solidFill>
              </a:rPr>
              <a:t>Curie T</a:t>
            </a:r>
            <a:endParaRPr lang="zh-TW" alt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8BA9187-1189-4135-A5A0-34EAA3868C91}" type="slidenum">
              <a:rPr lang="en-US" altLang="zh-TW" smtClean="0">
                <a:ea typeface="新細明體" pitchFamily="18" charset="-120"/>
              </a:rPr>
              <a:pPr eaLnBrk="1" hangingPunct="1"/>
              <a:t>85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89091" name="圖片 2" descr="t9-1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28600"/>
            <a:ext cx="8702675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092" name="直線接點 4"/>
          <p:cNvCxnSpPr>
            <a:cxnSpLocks noChangeShapeType="1"/>
          </p:cNvCxnSpPr>
          <p:nvPr/>
        </p:nvCxnSpPr>
        <p:spPr bwMode="auto">
          <a:xfrm>
            <a:off x="1143000" y="3429000"/>
            <a:ext cx="76200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3" name="直線接點 6"/>
          <p:cNvCxnSpPr>
            <a:cxnSpLocks noChangeShapeType="1"/>
          </p:cNvCxnSpPr>
          <p:nvPr/>
        </p:nvCxnSpPr>
        <p:spPr bwMode="auto">
          <a:xfrm>
            <a:off x="1143000" y="1524000"/>
            <a:ext cx="76200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4" name="直線接點 7"/>
          <p:cNvCxnSpPr>
            <a:cxnSpLocks noChangeShapeType="1"/>
          </p:cNvCxnSpPr>
          <p:nvPr/>
        </p:nvCxnSpPr>
        <p:spPr bwMode="auto">
          <a:xfrm>
            <a:off x="1143000" y="4343400"/>
            <a:ext cx="76200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5" name="直線接點 8"/>
          <p:cNvCxnSpPr>
            <a:cxnSpLocks noChangeShapeType="1"/>
          </p:cNvCxnSpPr>
          <p:nvPr/>
        </p:nvCxnSpPr>
        <p:spPr bwMode="auto">
          <a:xfrm>
            <a:off x="1143000" y="4648200"/>
            <a:ext cx="121920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6" name="直線接點 10"/>
          <p:cNvCxnSpPr>
            <a:cxnSpLocks noChangeShapeType="1"/>
          </p:cNvCxnSpPr>
          <p:nvPr/>
        </p:nvCxnSpPr>
        <p:spPr bwMode="auto">
          <a:xfrm>
            <a:off x="1143000" y="5410200"/>
            <a:ext cx="129540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7" name="直線接點 4"/>
          <p:cNvCxnSpPr>
            <a:cxnSpLocks noChangeShapeType="1"/>
          </p:cNvCxnSpPr>
          <p:nvPr/>
        </p:nvCxnSpPr>
        <p:spPr bwMode="auto">
          <a:xfrm>
            <a:off x="7010400" y="3048000"/>
            <a:ext cx="1828800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文字方塊 1"/>
          <p:cNvSpPr txBox="1"/>
          <p:nvPr/>
        </p:nvSpPr>
        <p:spPr>
          <a:xfrm>
            <a:off x="4067944" y="3913311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008000"/>
                </a:solidFill>
              </a:rPr>
              <a:t>(1280)</a:t>
            </a:r>
            <a:endParaRPr lang="zh-TW" altLang="en-US" sz="1200" dirty="0">
              <a:solidFill>
                <a:srgbClr val="008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048973" y="4221088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008000"/>
                </a:solidFill>
              </a:rPr>
              <a:t>(760)</a:t>
            </a:r>
            <a:endParaRPr lang="zh-TW" altLang="en-US" sz="1200" dirty="0">
              <a:solidFill>
                <a:srgbClr val="008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148064" y="394408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008000"/>
                </a:solidFill>
              </a:rPr>
              <a:t>(970)</a:t>
            </a:r>
            <a:endParaRPr lang="zh-TW" altLang="en-US" sz="1200" dirty="0">
              <a:solidFill>
                <a:srgbClr val="008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148064" y="423212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008000"/>
                </a:solidFill>
              </a:rPr>
              <a:t>(520)</a:t>
            </a:r>
            <a:endParaRPr lang="zh-TW" altLang="en-US" sz="1200" dirty="0">
              <a:solidFill>
                <a:srgbClr val="008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411760" y="3944089"/>
            <a:ext cx="1427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008000"/>
                </a:solidFill>
              </a:rPr>
              <a:t>(Worked hardening)</a:t>
            </a:r>
            <a:endParaRPr lang="zh-TW" altLang="en-US" sz="1200" dirty="0">
              <a:solidFill>
                <a:srgbClr val="008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411760" y="4232121"/>
            <a:ext cx="1427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008000"/>
                </a:solidFill>
              </a:rPr>
              <a:t>(Worked hardening)</a:t>
            </a:r>
            <a:endParaRPr lang="zh-TW" altLang="en-US" sz="1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22502CC-3E68-4AD3-A828-AEA85C56C589}" type="slidenum">
              <a:rPr lang="en-US" altLang="zh-TW" smtClean="0">
                <a:ea typeface="新細明體" pitchFamily="18" charset="-120"/>
              </a:rPr>
              <a:pPr eaLnBrk="1" hangingPunct="1"/>
              <a:t>86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90115" name="圖片 2" descr="f9-5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9075"/>
            <a:ext cx="43053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圖片 3" descr="f9-5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3878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Martensitic Stainless Steel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029200"/>
          </a:xfrm>
        </p:spPr>
        <p:txBody>
          <a:bodyPr/>
          <a:lstStyle/>
          <a:p>
            <a:r>
              <a:rPr lang="en-US" altLang="zh-TW" sz="3200">
                <a:solidFill>
                  <a:srgbClr val="CC0000"/>
                </a:solidFill>
                <a:ea typeface="新細明體" pitchFamily="18" charset="-120"/>
              </a:rPr>
              <a:t>12–17% Cr and 0.15–1% C</a:t>
            </a:r>
            <a:r>
              <a:rPr lang="en-US" altLang="zh-TW" sz="3200">
                <a:ea typeface="新細明體" pitchFamily="18" charset="-120"/>
              </a:rPr>
              <a:t>.</a:t>
            </a:r>
          </a:p>
          <a:p>
            <a:r>
              <a:rPr lang="en-US" altLang="zh-TW" sz="3200">
                <a:ea typeface="新細明體" pitchFamily="18" charset="-120"/>
              </a:rPr>
              <a:t>Martensite formed from quenching from austenite region. </a:t>
            </a:r>
          </a:p>
          <a:p>
            <a:r>
              <a:rPr lang="en-US" altLang="zh-TW" sz="3200">
                <a:ea typeface="新細明體" pitchFamily="18" charset="-120"/>
              </a:rPr>
              <a:t>Poor corrosion resistance. </a:t>
            </a:r>
          </a:p>
          <a:p>
            <a:r>
              <a:rPr lang="en-US" altLang="zh-TW" sz="3200">
                <a:ea typeface="新細明體" pitchFamily="18" charset="-120"/>
              </a:rPr>
              <a:t>Heat treatment: Same as plain carbon steel.</a:t>
            </a:r>
          </a:p>
          <a:p>
            <a:r>
              <a:rPr lang="en-US" altLang="zh-TW" sz="3200">
                <a:ea typeface="新細明體" pitchFamily="18" charset="-120"/>
              </a:rPr>
              <a:t>Tensile strength: </a:t>
            </a:r>
            <a:r>
              <a:rPr lang="en-US" altLang="zh-TW" sz="3200">
                <a:solidFill>
                  <a:srgbClr val="6600FF"/>
                </a:solidFill>
                <a:ea typeface="新細明體" pitchFamily="18" charset="-120"/>
              </a:rPr>
              <a:t>517 MPa to 1966 MPa</a:t>
            </a:r>
            <a:r>
              <a:rPr lang="en-US" altLang="zh-TW" sz="3200">
                <a:ea typeface="新細明體" pitchFamily="18" charset="-120"/>
              </a:rPr>
              <a:t>.</a:t>
            </a:r>
          </a:p>
          <a:p>
            <a:r>
              <a:rPr lang="en-US" altLang="zh-TW" sz="3200">
                <a:ea typeface="新細明體" pitchFamily="18" charset="-120"/>
              </a:rPr>
              <a:t>Used for machine parts, pumps, bearings, and valve parts.</a:t>
            </a:r>
          </a:p>
          <a:p>
            <a:r>
              <a:rPr lang="en-US" altLang="zh-TW" sz="3200">
                <a:ea typeface="新細明體" pitchFamily="18" charset="-120"/>
              </a:rPr>
              <a:t>When carbon content is greater than 1%, </a:t>
            </a:r>
            <a:r>
              <a:rPr lang="en-US" altLang="zh-TW" sz="3200">
                <a:ea typeface="新細明體" pitchFamily="18" charset="-120"/>
                <a:sym typeface="Symbol" pitchFamily="18" charset="2"/>
              </a:rPr>
              <a:t></a:t>
            </a:r>
            <a:r>
              <a:rPr lang="en-US" altLang="zh-TW" sz="3200">
                <a:ea typeface="新細明體" pitchFamily="18" charset="-120"/>
              </a:rPr>
              <a:t> loop is enlarged. </a:t>
            </a:r>
          </a:p>
        </p:txBody>
      </p:sp>
      <p:sp>
        <p:nvSpPr>
          <p:cNvPr id="9114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B3C3DD-BBFF-4477-BDF1-A1B9143D94E4}" type="slidenum">
              <a:rPr lang="en-US" altLang="zh-TW" smtClean="0">
                <a:ea typeface="新細明體" pitchFamily="18" charset="-120"/>
              </a:rPr>
              <a:pPr eaLnBrk="1" hangingPunct="1"/>
              <a:t>87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Austenitic Region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066800"/>
            <a:ext cx="7086600" cy="5029200"/>
          </a:xfrm>
        </p:spPr>
        <p:txBody>
          <a:bodyPr/>
          <a:lstStyle/>
          <a:p>
            <a:r>
              <a:rPr lang="en-US" altLang="zh-TW" sz="2800" dirty="0">
                <a:ea typeface="新細明體" pitchFamily="18" charset="-120"/>
              </a:rPr>
              <a:t>Iron-Chromium (</a:t>
            </a:r>
            <a:r>
              <a:rPr lang="en-US" altLang="zh-TW" sz="2800" dirty="0">
                <a:solidFill>
                  <a:srgbClr val="CC3300"/>
                </a:solidFill>
                <a:ea typeface="新細明體" pitchFamily="18" charset="-120"/>
              </a:rPr>
              <a:t>16-25</a:t>
            </a:r>
            <a:r>
              <a:rPr lang="en-US" altLang="zh-TW" sz="2800" dirty="0">
                <a:ea typeface="新細明體" pitchFamily="18" charset="-120"/>
              </a:rPr>
              <a:t>%) – Nickel (</a:t>
            </a:r>
            <a:r>
              <a:rPr lang="en-US" altLang="zh-TW" sz="2800" dirty="0">
                <a:solidFill>
                  <a:srgbClr val="CC3300"/>
                </a:solidFill>
                <a:ea typeface="新細明體" pitchFamily="18" charset="-120"/>
              </a:rPr>
              <a:t>7-20</a:t>
            </a:r>
            <a:r>
              <a:rPr lang="en-US" altLang="zh-TW" sz="2800" dirty="0">
                <a:ea typeface="新細明體" pitchFamily="18" charset="-120"/>
              </a:rPr>
              <a:t>%) ternary alloy. </a:t>
            </a:r>
          </a:p>
          <a:p>
            <a:r>
              <a:rPr lang="en-US" altLang="zh-TW" sz="2800" dirty="0">
                <a:ea typeface="新細明體" pitchFamily="18" charset="-120"/>
              </a:rPr>
              <a:t>Austenitic structure (FCC γ ) remains austenitic at all temperature due to nickel.</a:t>
            </a:r>
          </a:p>
          <a:p>
            <a:r>
              <a:rPr lang="en-US" altLang="zh-TW" sz="2800" dirty="0">
                <a:ea typeface="新細明體" pitchFamily="18" charset="-120"/>
              </a:rPr>
              <a:t>Better corrosion resistance than other steels.</a:t>
            </a:r>
          </a:p>
          <a:p>
            <a:r>
              <a:rPr lang="en-US" altLang="zh-TW" sz="2800" dirty="0">
                <a:ea typeface="新細明體" pitchFamily="18" charset="-120"/>
              </a:rPr>
              <a:t>Tensile strength            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559-759 MPa</a:t>
            </a:r>
            <a:r>
              <a:rPr lang="en-US" altLang="zh-TW" sz="2800" dirty="0">
                <a:ea typeface="新細明體" pitchFamily="18" charset="-120"/>
              </a:rPr>
              <a:t>.</a:t>
            </a:r>
          </a:p>
          <a:p>
            <a:r>
              <a:rPr lang="en-US" altLang="zh-TW" sz="2800" dirty="0">
                <a:ea typeface="新細明體" pitchFamily="18" charset="-120"/>
              </a:rPr>
              <a:t>Used for chemical equipment, pressure vessels etc.</a:t>
            </a:r>
          </a:p>
          <a:p>
            <a:r>
              <a:rPr lang="en-US" altLang="zh-TW" sz="2800" dirty="0">
                <a:ea typeface="新細明體" pitchFamily="18" charset="-120"/>
              </a:rPr>
              <a:t>Alloying element, </a:t>
            </a:r>
            <a:r>
              <a:rPr lang="en-US" altLang="zh-TW" sz="2800" dirty="0" err="1">
                <a:ea typeface="新細明體" pitchFamily="18" charset="-120"/>
              </a:rPr>
              <a:t>Nb</a:t>
            </a:r>
            <a:r>
              <a:rPr lang="en-US" altLang="zh-TW" sz="2800" dirty="0">
                <a:ea typeface="新細明體" pitchFamily="18" charset="-120"/>
              </a:rPr>
              <a:t> or </a:t>
            </a:r>
            <a:r>
              <a:rPr lang="en-US" altLang="zh-TW" sz="2800" dirty="0" err="1">
                <a:ea typeface="新細明體" pitchFamily="18" charset="-120"/>
              </a:rPr>
              <a:t>Ti</a:t>
            </a:r>
            <a:r>
              <a:rPr lang="en-US" altLang="zh-TW" sz="2800" dirty="0">
                <a:ea typeface="新細明體" pitchFamily="18" charset="-120"/>
              </a:rPr>
              <a:t>, prevents </a:t>
            </a:r>
            <a:r>
              <a:rPr lang="en-US" altLang="zh-TW" sz="2800" dirty="0" err="1">
                <a:solidFill>
                  <a:srgbClr val="0000FF"/>
                </a:solidFill>
                <a:ea typeface="新細明體" pitchFamily="18" charset="-120"/>
              </a:rPr>
              <a:t>intergranular</a:t>
            </a:r>
            <a:r>
              <a:rPr lang="en-US" altLang="zh-TW" sz="2800" dirty="0">
                <a:solidFill>
                  <a:srgbClr val="0000FF"/>
                </a:solidFill>
                <a:ea typeface="新細明體" pitchFamily="18" charset="-120"/>
              </a:rPr>
              <a:t> corrosion </a:t>
            </a:r>
            <a:r>
              <a:rPr lang="en-US" altLang="zh-TW" sz="2800" dirty="0">
                <a:ea typeface="新細明體" pitchFamily="18" charset="-120"/>
              </a:rPr>
              <a:t>if the alloy is to  be used for welding. </a:t>
            </a: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870-600 </a:t>
            </a: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  <a:sym typeface="Symbol" pitchFamily="18" charset="2"/>
              </a:rPr>
              <a:t>C.</a:t>
            </a:r>
            <a:endParaRPr lang="en-US" altLang="zh-TW" sz="2800" dirty="0">
              <a:solidFill>
                <a:srgbClr val="6600FF"/>
              </a:solidFill>
              <a:ea typeface="新細明體" pitchFamily="18" charset="-120"/>
            </a:endParaRPr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>
            <a:off x="3886200" y="37338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16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C131A73-64B3-49B4-B33F-3D6D15506853}" type="slidenum">
              <a:rPr lang="en-US" altLang="zh-TW" smtClean="0">
                <a:ea typeface="新細明體" pitchFamily="18" charset="-120"/>
              </a:rPr>
              <a:pPr eaLnBrk="1" hangingPunct="1"/>
              <a:t>88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36F5024-074F-494A-BE68-3B1FFCD827F9}" type="slidenum">
              <a:rPr lang="en-US" altLang="zh-TW" smtClean="0">
                <a:ea typeface="新細明體" pitchFamily="18" charset="-120"/>
              </a:rPr>
              <a:pPr eaLnBrk="1" hangingPunct="1"/>
              <a:t>89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93187" name="圖片 2" descr="f9-57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5626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編號版面配置區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5C2BF0C-28ED-4D1B-9BC3-BAB4FE626B2E}" type="slidenum">
              <a:rPr lang="zh-TW" altLang="en-US" smtClean="0">
                <a:ea typeface="新細明體" pitchFamily="18" charset="-120"/>
              </a:rPr>
              <a:pPr eaLnBrk="1" hangingPunct="1"/>
              <a:t>9</a:t>
            </a:fld>
            <a:endParaRPr lang="zh-TW" altLang="en-US">
              <a:ea typeface="新細明體" pitchFamily="18" charset="-120"/>
            </a:endParaRPr>
          </a:p>
        </p:txBody>
      </p:sp>
      <p:pic>
        <p:nvPicPr>
          <p:cNvPr id="13315" name="圖片 2" descr="f9-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438"/>
            <a:ext cx="7561262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文字方塊 1"/>
          <p:cNvSpPr txBox="1">
            <a:spLocks noChangeArrowheads="1"/>
          </p:cNvSpPr>
          <p:nvPr/>
        </p:nvSpPr>
        <p:spPr bwMode="auto">
          <a:xfrm>
            <a:off x="7543800" y="144780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b="1">
                <a:solidFill>
                  <a:srgbClr val="FF0000"/>
                </a:solidFill>
                <a:ea typeface="新細明體" pitchFamily="18" charset="-120"/>
              </a:rPr>
              <a:t>塊料</a:t>
            </a:r>
          </a:p>
        </p:txBody>
      </p:sp>
      <p:sp>
        <p:nvSpPr>
          <p:cNvPr id="13317" name="文字方塊 4"/>
          <p:cNvSpPr txBox="1">
            <a:spLocks noChangeArrowheads="1"/>
          </p:cNvSpPr>
          <p:nvPr/>
        </p:nvSpPr>
        <p:spPr bwMode="auto">
          <a:xfrm>
            <a:off x="7543800" y="289560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b="1" dirty="0">
                <a:solidFill>
                  <a:srgbClr val="FF0000"/>
                </a:solidFill>
                <a:ea typeface="新細明體" pitchFamily="18" charset="-120"/>
              </a:rPr>
              <a:t>鋼胚</a:t>
            </a:r>
          </a:p>
        </p:txBody>
      </p:sp>
      <p:sp>
        <p:nvSpPr>
          <p:cNvPr id="13318" name="文字方塊 5"/>
          <p:cNvSpPr txBox="1">
            <a:spLocks noChangeArrowheads="1"/>
          </p:cNvSpPr>
          <p:nvPr/>
        </p:nvSpPr>
        <p:spPr bwMode="auto">
          <a:xfrm>
            <a:off x="7543800" y="434340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b="1">
                <a:solidFill>
                  <a:srgbClr val="FF0000"/>
                </a:solidFill>
                <a:ea typeface="新細明體" pitchFamily="18" charset="-120"/>
              </a:rPr>
              <a:t>板塊</a:t>
            </a:r>
          </a:p>
        </p:txBody>
      </p:sp>
      <p:sp>
        <p:nvSpPr>
          <p:cNvPr id="7" name="文字方塊 4"/>
          <p:cNvSpPr txBox="1">
            <a:spLocks noChangeArrowheads="1"/>
          </p:cNvSpPr>
          <p:nvPr/>
        </p:nvSpPr>
        <p:spPr bwMode="auto">
          <a:xfrm>
            <a:off x="5798095" y="2204864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b="1" dirty="0">
                <a:solidFill>
                  <a:srgbClr val="FF0000"/>
                </a:solidFill>
                <a:ea typeface="新細明體" pitchFamily="18" charset="-120"/>
              </a:rPr>
              <a:t>盛桶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Cast Iron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990600"/>
            <a:ext cx="7467600" cy="5029200"/>
          </a:xfrm>
        </p:spPr>
        <p:txBody>
          <a:bodyPr/>
          <a:lstStyle/>
          <a:p>
            <a:r>
              <a:rPr lang="en-US" altLang="zh-TW" sz="2800">
                <a:ea typeface="新細明體" pitchFamily="18" charset="-120"/>
              </a:rPr>
              <a:t>General Properties: Contains </a:t>
            </a:r>
            <a:r>
              <a:rPr lang="en-US" altLang="zh-TW" sz="2800">
                <a:solidFill>
                  <a:srgbClr val="FF0000"/>
                </a:solidFill>
                <a:ea typeface="新細明體" pitchFamily="18" charset="-120"/>
              </a:rPr>
              <a:t>2-4% Carbon and 1-3% Si</a:t>
            </a:r>
            <a:r>
              <a:rPr lang="en-US" altLang="zh-TW" sz="2800">
                <a:ea typeface="新細明體" pitchFamily="18" charset="-120"/>
              </a:rPr>
              <a:t>.</a:t>
            </a:r>
          </a:p>
          <a:p>
            <a:r>
              <a:rPr lang="en-US" altLang="zh-TW" sz="2800">
                <a:ea typeface="新細明體" pitchFamily="18" charset="-120"/>
              </a:rPr>
              <a:t>Easily melted, very fluid, low shrinkage, easily machinable, high strength and hardness, wear and corrosion resistance. </a:t>
            </a:r>
          </a:p>
          <a:p>
            <a:r>
              <a:rPr lang="en-US" altLang="zh-TW" sz="2800">
                <a:solidFill>
                  <a:srgbClr val="CC3300"/>
                </a:solidFill>
                <a:ea typeface="新細明體" pitchFamily="18" charset="-120"/>
              </a:rPr>
              <a:t>Low impact resistance and ductility</a:t>
            </a:r>
            <a:r>
              <a:rPr lang="en-US" altLang="zh-TW" sz="2800">
                <a:ea typeface="新細明體" pitchFamily="18" charset="-120"/>
              </a:rPr>
              <a:t>.</a:t>
            </a:r>
          </a:p>
          <a:p>
            <a:r>
              <a:rPr lang="en-US" altLang="zh-TW" sz="2800" b="1">
                <a:ea typeface="新細明體" pitchFamily="18" charset="-120"/>
              </a:rPr>
              <a:t>Types of Cast Iron</a:t>
            </a:r>
            <a:r>
              <a:rPr lang="en-US" altLang="zh-TW" sz="2800">
                <a:ea typeface="新細明體" pitchFamily="18" charset="-120"/>
              </a:rPr>
              <a:t>: </a:t>
            </a:r>
          </a:p>
          <a:p>
            <a:pPr lvl="3">
              <a:buFont typeface="Wingdings" pitchFamily="2" charset="2"/>
              <a:buChar char="v"/>
            </a:pPr>
            <a:r>
              <a:rPr lang="en-US" altLang="zh-TW" sz="2800">
                <a:ea typeface="新細明體" pitchFamily="18" charset="-120"/>
              </a:rPr>
              <a:t>  </a:t>
            </a:r>
            <a:r>
              <a:rPr lang="en-US" altLang="zh-TW" sz="2800" b="1" i="1">
                <a:ea typeface="新細明體" pitchFamily="18" charset="-120"/>
              </a:rPr>
              <a:t>White cast iron</a:t>
            </a:r>
            <a:r>
              <a:rPr lang="zh-TW" altLang="en-US" sz="2800" b="1" i="1">
                <a:ea typeface="新細明體" pitchFamily="18" charset="-120"/>
              </a:rPr>
              <a:t>白鑄鐵</a:t>
            </a:r>
            <a:endParaRPr lang="en-US" altLang="zh-TW" sz="2800" b="1" i="1">
              <a:ea typeface="新細明體" pitchFamily="18" charset="-120"/>
            </a:endParaRPr>
          </a:p>
          <a:p>
            <a:pPr lvl="3">
              <a:buFont typeface="Wingdings" pitchFamily="2" charset="2"/>
              <a:buChar char="v"/>
            </a:pPr>
            <a:r>
              <a:rPr lang="en-US" altLang="zh-TW" sz="2800" b="1" i="1">
                <a:ea typeface="新細明體" pitchFamily="18" charset="-120"/>
              </a:rPr>
              <a:t>  Gray cast iron</a:t>
            </a:r>
            <a:r>
              <a:rPr lang="zh-TW" altLang="en-US" sz="2800" b="1" i="1">
                <a:ea typeface="新細明體" pitchFamily="18" charset="-120"/>
              </a:rPr>
              <a:t>灰鑄鐵</a:t>
            </a:r>
            <a:endParaRPr lang="en-US" altLang="zh-TW" sz="2800" b="1" i="1">
              <a:ea typeface="新細明體" pitchFamily="18" charset="-120"/>
            </a:endParaRPr>
          </a:p>
          <a:p>
            <a:pPr lvl="3">
              <a:buFont typeface="Wingdings" pitchFamily="2" charset="2"/>
              <a:buChar char="v"/>
            </a:pPr>
            <a:r>
              <a:rPr lang="en-US" altLang="zh-TW" sz="2800" b="1" i="1">
                <a:ea typeface="新細明體" pitchFamily="18" charset="-120"/>
              </a:rPr>
              <a:t> Malleable cast iron</a:t>
            </a:r>
            <a:r>
              <a:rPr lang="zh-TW" altLang="en-US" sz="2800" b="1" i="1">
                <a:ea typeface="新細明體" pitchFamily="18" charset="-120"/>
              </a:rPr>
              <a:t>展性鑄鐵</a:t>
            </a:r>
            <a:endParaRPr lang="en-US" altLang="zh-TW" sz="2800" b="1" i="1">
              <a:ea typeface="新細明體" pitchFamily="18" charset="-120"/>
            </a:endParaRPr>
          </a:p>
          <a:p>
            <a:pPr lvl="3">
              <a:buFont typeface="Wingdings" pitchFamily="2" charset="2"/>
              <a:buChar char="v"/>
            </a:pPr>
            <a:r>
              <a:rPr lang="en-US" altLang="zh-TW" sz="2800" b="1" i="1">
                <a:ea typeface="新細明體" pitchFamily="18" charset="-120"/>
              </a:rPr>
              <a:t> Ductile cast iron</a:t>
            </a:r>
            <a:r>
              <a:rPr lang="zh-TW" altLang="en-US" sz="2800" b="1" i="1">
                <a:ea typeface="新細明體" pitchFamily="18" charset="-120"/>
              </a:rPr>
              <a:t>延性鑄鐵</a:t>
            </a:r>
            <a:endParaRPr lang="en-US" altLang="zh-TW" sz="2800" b="1" i="1">
              <a:ea typeface="新細明體" pitchFamily="18" charset="-120"/>
            </a:endParaRPr>
          </a:p>
        </p:txBody>
      </p:sp>
      <p:sp>
        <p:nvSpPr>
          <p:cNvPr id="9421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F9A072-5C51-4623-A17C-3741AE735E9D}" type="slidenum">
              <a:rPr lang="en-US" altLang="zh-TW" smtClean="0">
                <a:ea typeface="新細明體" pitchFamily="18" charset="-120"/>
              </a:rPr>
              <a:pPr eaLnBrk="1" hangingPunct="1"/>
              <a:t>90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6727EC-013C-42DC-90C0-AE07EB1DBEEB}" type="slidenum">
              <a:rPr lang="en-US" altLang="zh-TW" smtClean="0">
                <a:ea typeface="新細明體" pitchFamily="18" charset="-120"/>
              </a:rPr>
              <a:pPr eaLnBrk="1" hangingPunct="1"/>
              <a:t>91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95235" name="圖片 2" descr="t9-1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89154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6F97FC-4912-4705-A135-C2C531F4C17C}" type="slidenum">
              <a:rPr lang="en-US" altLang="zh-TW" smtClean="0">
                <a:ea typeface="新細明體" pitchFamily="18" charset="-120"/>
              </a:rPr>
              <a:pPr eaLnBrk="1" hangingPunct="1"/>
              <a:t>92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96259" name="圖片 2" descr="t9-1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841375"/>
            <a:ext cx="8821737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文字方塊 3"/>
          <p:cNvSpPr txBox="1">
            <a:spLocks noChangeArrowheads="1"/>
          </p:cNvSpPr>
          <p:nvPr/>
        </p:nvSpPr>
        <p:spPr bwMode="auto">
          <a:xfrm>
            <a:off x="228600" y="2238375"/>
            <a:ext cx="692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0000FF"/>
                </a:solidFill>
                <a:ea typeface="新細明體" pitchFamily="18" charset="-120"/>
              </a:rPr>
              <a:t>UTS ksi</a:t>
            </a:r>
            <a:endParaRPr lang="zh-TW" altLang="en-US" sz="1200">
              <a:solidFill>
                <a:srgbClr val="0000FF"/>
              </a:solidFill>
              <a:ea typeface="新細明體" pitchFamily="18" charset="-120"/>
            </a:endParaRPr>
          </a:p>
        </p:txBody>
      </p:sp>
      <p:sp>
        <p:nvSpPr>
          <p:cNvPr id="96261" name="文字方塊 4"/>
          <p:cNvSpPr txBox="1">
            <a:spLocks noChangeArrowheads="1"/>
          </p:cNvSpPr>
          <p:nvPr/>
        </p:nvSpPr>
        <p:spPr bwMode="auto">
          <a:xfrm>
            <a:off x="228600" y="3962400"/>
            <a:ext cx="1211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0000FF"/>
                </a:solidFill>
                <a:ea typeface="新細明體" pitchFamily="18" charset="-120"/>
              </a:rPr>
              <a:t>YS ksi, Elon.  %</a:t>
            </a:r>
            <a:endParaRPr lang="zh-TW" altLang="en-US" sz="1200">
              <a:solidFill>
                <a:srgbClr val="0000FF"/>
              </a:solidFill>
              <a:ea typeface="新細明體" pitchFamily="18" charset="-120"/>
            </a:endParaRPr>
          </a:p>
        </p:txBody>
      </p:sp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0" y="4648200"/>
            <a:ext cx="1790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0000FF"/>
                </a:solidFill>
                <a:ea typeface="新細明體" pitchFamily="18" charset="-120"/>
              </a:rPr>
              <a:t>UTS ksi, YS ksi, Elon.  %</a:t>
            </a:r>
            <a:endParaRPr lang="zh-TW" altLang="en-US" sz="1200">
              <a:solidFill>
                <a:srgbClr val="0000FF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White Cast Iron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ea typeface="新細明體" pitchFamily="18" charset="-120"/>
              </a:rPr>
              <a:t>Much of carbon forms </a:t>
            </a:r>
            <a:r>
              <a:rPr lang="en-US" altLang="zh-TW">
                <a:solidFill>
                  <a:srgbClr val="FF0000"/>
                </a:solidFill>
                <a:ea typeface="新細明體" pitchFamily="18" charset="-120"/>
              </a:rPr>
              <a:t>Iron Carbide </a:t>
            </a:r>
            <a:r>
              <a:rPr lang="en-US" altLang="zh-TW">
                <a:ea typeface="新細明體" pitchFamily="18" charset="-120"/>
              </a:rPr>
              <a:t>instead of graphite up on solidification. </a:t>
            </a:r>
          </a:p>
          <a:p>
            <a:r>
              <a:rPr lang="en-US" altLang="zh-TW">
                <a:ea typeface="新細明體" pitchFamily="18" charset="-120"/>
              </a:rPr>
              <a:t>Fractured surface appears white and crystalline. </a:t>
            </a:r>
          </a:p>
          <a:p>
            <a:r>
              <a:rPr lang="en-US" altLang="zh-TW">
                <a:ea typeface="新細明體" pitchFamily="18" charset="-120"/>
              </a:rPr>
              <a:t>Low carbon (2.5 – 3%) and silicon (0.5 – 1.5%) content. </a:t>
            </a:r>
          </a:p>
          <a:p>
            <a:r>
              <a:rPr lang="en-US" altLang="zh-TW">
                <a:ea typeface="新細明體" pitchFamily="18" charset="-120"/>
              </a:rPr>
              <a:t>Excellent </a:t>
            </a: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wear resistance</a:t>
            </a:r>
            <a:r>
              <a:rPr lang="en-US" altLang="zh-TW">
                <a:ea typeface="新細明體" pitchFamily="18" charset="-120"/>
              </a:rPr>
              <a:t>. </a:t>
            </a:r>
          </a:p>
        </p:txBody>
      </p:sp>
      <p:sp>
        <p:nvSpPr>
          <p:cNvPr id="97284" name="Text Box 6"/>
          <p:cNvSpPr txBox="1">
            <a:spLocks noChangeArrowheads="1"/>
          </p:cNvSpPr>
          <p:nvPr/>
        </p:nvSpPr>
        <p:spPr bwMode="auto">
          <a:xfrm>
            <a:off x="7070725" y="3771900"/>
            <a:ext cx="147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ea typeface="新細明體" pitchFamily="18" charset="-120"/>
              </a:rPr>
              <a:t>Iron Carbide</a:t>
            </a:r>
          </a:p>
        </p:txBody>
      </p:sp>
      <p:sp>
        <p:nvSpPr>
          <p:cNvPr id="97285" name="Text Box 9"/>
          <p:cNvSpPr txBox="1">
            <a:spLocks noChangeArrowheads="1"/>
          </p:cNvSpPr>
          <p:nvPr/>
        </p:nvSpPr>
        <p:spPr bwMode="auto">
          <a:xfrm>
            <a:off x="7146925" y="4457700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ea typeface="新細明體" pitchFamily="18" charset="-120"/>
              </a:rPr>
              <a:t>Pearlite</a:t>
            </a:r>
          </a:p>
        </p:txBody>
      </p:sp>
      <p:pic>
        <p:nvPicPr>
          <p:cNvPr id="97286" name="Picture 13" descr="smi53586_09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95638"/>
            <a:ext cx="3895725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Line 5"/>
          <p:cNvSpPr>
            <a:spLocks noChangeShapeType="1"/>
          </p:cNvSpPr>
          <p:nvPr/>
        </p:nvSpPr>
        <p:spPr bwMode="auto">
          <a:xfrm flipH="1">
            <a:off x="4953000" y="4038600"/>
            <a:ext cx="2133600" cy="990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 flipH="1">
            <a:off x="5257800" y="4724400"/>
            <a:ext cx="1981200" cy="1219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7289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7F09DF4-63FE-465A-9470-C1F36F447433}" type="slidenum">
              <a:rPr lang="en-US" altLang="zh-TW" smtClean="0">
                <a:ea typeface="新細明體" pitchFamily="18" charset="-120"/>
              </a:rPr>
              <a:pPr eaLnBrk="1" hangingPunct="1"/>
              <a:t>93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Gray Cast Iron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ea typeface="新細明體" pitchFamily="18" charset="-120"/>
              </a:rPr>
              <a:t>Carbon exceeds the amount that can dissolve in austenite and precipitate as </a:t>
            </a:r>
            <a:r>
              <a:rPr lang="en-US" altLang="zh-TW">
                <a:solidFill>
                  <a:srgbClr val="FF0000"/>
                </a:solidFill>
                <a:ea typeface="新細明體" pitchFamily="18" charset="-120"/>
              </a:rPr>
              <a:t>graphite flakes</a:t>
            </a:r>
            <a:r>
              <a:rPr lang="en-US" altLang="zh-TW">
                <a:ea typeface="新細明體" pitchFamily="18" charset="-120"/>
              </a:rPr>
              <a:t>. </a:t>
            </a:r>
          </a:p>
          <a:p>
            <a:r>
              <a:rPr lang="en-US" altLang="zh-TW">
                <a:ea typeface="新細明體" pitchFamily="18" charset="-120"/>
              </a:rPr>
              <a:t>Fractured surface appears gray.</a:t>
            </a:r>
          </a:p>
          <a:p>
            <a:r>
              <a:rPr lang="en-US" altLang="zh-TW">
                <a:ea typeface="新細明體" pitchFamily="18" charset="-120"/>
              </a:rPr>
              <a:t>Excellent machinability, hardness and wear resistance, and </a:t>
            </a: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vibration damping capacity</a:t>
            </a:r>
            <a:r>
              <a:rPr lang="en-US" altLang="zh-TW">
                <a:ea typeface="新細明體" pitchFamily="18" charset="-120"/>
              </a:rPr>
              <a:t>. </a:t>
            </a:r>
          </a:p>
          <a:p>
            <a:r>
              <a:rPr lang="en-US" altLang="zh-TW">
                <a:ea typeface="新細明體" pitchFamily="18" charset="-120"/>
              </a:rPr>
              <a:t>2.5 – 4% C and 1 – 3% Si (Promotes formation of graphite). </a:t>
            </a:r>
          </a:p>
        </p:txBody>
      </p:sp>
      <p:sp>
        <p:nvSpPr>
          <p:cNvPr id="98308" name="Text Box 8"/>
          <p:cNvSpPr txBox="1">
            <a:spLocks noChangeArrowheads="1"/>
          </p:cNvSpPr>
          <p:nvPr/>
        </p:nvSpPr>
        <p:spPr bwMode="auto">
          <a:xfrm>
            <a:off x="3794125" y="4457700"/>
            <a:ext cx="107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ea typeface="新細明體" pitchFamily="18" charset="-120"/>
              </a:rPr>
              <a:t>Graphite</a:t>
            </a:r>
          </a:p>
          <a:p>
            <a:pPr eaLnBrk="1" hangingPunct="1"/>
            <a:r>
              <a:rPr lang="en-US" altLang="zh-TW" b="1">
                <a:ea typeface="新細明體" pitchFamily="18" charset="-120"/>
              </a:rPr>
              <a:t>Flakes</a:t>
            </a:r>
          </a:p>
        </p:txBody>
      </p:sp>
      <p:pic>
        <p:nvPicPr>
          <p:cNvPr id="98309" name="Picture 14" descr="smi53586_096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31242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15" descr="smi53586_096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297180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Line 6"/>
          <p:cNvSpPr>
            <a:spLocks noChangeShapeType="1"/>
          </p:cNvSpPr>
          <p:nvPr/>
        </p:nvSpPr>
        <p:spPr bwMode="auto">
          <a:xfrm flipH="1">
            <a:off x="2209800" y="4800600"/>
            <a:ext cx="1524000" cy="762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8312" name="Line 7"/>
          <p:cNvSpPr>
            <a:spLocks noChangeShapeType="1"/>
          </p:cNvSpPr>
          <p:nvPr/>
        </p:nvSpPr>
        <p:spPr bwMode="auto">
          <a:xfrm flipV="1">
            <a:off x="4800600" y="4343400"/>
            <a:ext cx="1905000" cy="4572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8313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118C63C-4CD8-4B62-95DB-7DF82E9BD230}" type="slidenum">
              <a:rPr lang="en-US" altLang="zh-TW" smtClean="0">
                <a:ea typeface="新細明體" pitchFamily="18" charset="-120"/>
              </a:rPr>
              <a:pPr eaLnBrk="1" hangingPunct="1"/>
              <a:t>94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Ductile Cast iron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>
                <a:ea typeface="新細明體" pitchFamily="18" charset="-120"/>
              </a:rPr>
              <a:t>Has processing advantages of cast iron and engineering advantages of steel.</a:t>
            </a:r>
          </a:p>
          <a:p>
            <a:r>
              <a:rPr lang="en-US" altLang="zh-TW" sz="2800" dirty="0">
                <a:ea typeface="新細明體" pitchFamily="18" charset="-120"/>
              </a:rPr>
              <a:t>Good fluidity, </a:t>
            </a:r>
            <a:r>
              <a:rPr lang="en-US" altLang="zh-TW" sz="2800" dirty="0" err="1">
                <a:ea typeface="新細明體" pitchFamily="18" charset="-120"/>
              </a:rPr>
              <a:t>castability</a:t>
            </a:r>
            <a:r>
              <a:rPr lang="en-US" altLang="zh-TW" sz="2800" dirty="0">
                <a:ea typeface="新細明體" pitchFamily="18" charset="-120"/>
              </a:rPr>
              <a:t>, machinability, and wear resistance.</a:t>
            </a:r>
          </a:p>
          <a:p>
            <a:r>
              <a:rPr lang="en-US" altLang="zh-TW" sz="2800" dirty="0">
                <a:solidFill>
                  <a:srgbClr val="0000FF"/>
                </a:solidFill>
                <a:ea typeface="新細明體" pitchFamily="18" charset="-120"/>
              </a:rPr>
              <a:t>High strength, toughness, ductility, and hardenability </a:t>
            </a:r>
            <a:r>
              <a:rPr lang="en-US" altLang="zh-TW" sz="2800" dirty="0">
                <a:ea typeface="新細明體" pitchFamily="18" charset="-120"/>
              </a:rPr>
              <a:t>(due to 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spherical nodules </a:t>
            </a:r>
            <a:r>
              <a:rPr lang="en-US" altLang="zh-TW" sz="2800" dirty="0">
                <a:ea typeface="新細明體" pitchFamily="18" charset="-120"/>
              </a:rPr>
              <a:t>of graphite). </a:t>
            </a:r>
          </a:p>
          <a:p>
            <a:r>
              <a:rPr lang="en-US" altLang="zh-TW" sz="2800" dirty="0">
                <a:ea typeface="新細明體" pitchFamily="18" charset="-120"/>
              </a:rPr>
              <a:t>3-4% C and 1.8 – 2.8 % Si and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low impurities (0.03%S, 0.1%P). </a:t>
            </a:r>
          </a:p>
          <a:p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Bull’s eye </a:t>
            </a:r>
            <a:r>
              <a:rPr lang="en-US" altLang="zh-TW" sz="2800" dirty="0">
                <a:ea typeface="新細明體" pitchFamily="18" charset="-120"/>
              </a:rPr>
              <a:t>type microstructure. </a:t>
            </a:r>
          </a:p>
          <a:p>
            <a:r>
              <a:rPr lang="zh-TW" altLang="en-US" sz="2800" dirty="0">
                <a:ea typeface="新細明體" pitchFamily="18" charset="-120"/>
              </a:rPr>
              <a:t>加</a:t>
            </a:r>
            <a:r>
              <a:rPr lang="en-US" altLang="zh-TW" sz="2800" dirty="0">
                <a:ea typeface="新細明體" pitchFamily="18" charset="-120"/>
              </a:rPr>
              <a:t>Mg</a:t>
            </a:r>
            <a:r>
              <a:rPr lang="zh-TW" altLang="en-US" sz="2800" dirty="0">
                <a:ea typeface="新細明體" pitchFamily="18" charset="-120"/>
              </a:rPr>
              <a:t>反應掉</a:t>
            </a:r>
            <a:r>
              <a:rPr lang="en-US" altLang="zh-TW" sz="2800" dirty="0">
                <a:ea typeface="新細明體" pitchFamily="18" charset="-120"/>
              </a:rPr>
              <a:t>S, O</a:t>
            </a:r>
            <a:r>
              <a:rPr lang="zh-TW" altLang="en-US" sz="2800" dirty="0">
                <a:ea typeface="新細明體" pitchFamily="18" charset="-120"/>
              </a:rPr>
              <a:t>，促進球化</a:t>
            </a:r>
            <a:r>
              <a:rPr lang="en-US" altLang="zh-TW" sz="2800" dirty="0">
                <a:ea typeface="新細明體" pitchFamily="18" charset="-120"/>
              </a:rPr>
              <a:t> </a:t>
            </a:r>
          </a:p>
        </p:txBody>
      </p:sp>
      <p:pic>
        <p:nvPicPr>
          <p:cNvPr id="99332" name="Picture 4" descr="D:\fig9.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86200"/>
            <a:ext cx="2519363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Line 6"/>
          <p:cNvSpPr>
            <a:spLocks noChangeShapeType="1"/>
          </p:cNvSpPr>
          <p:nvPr/>
        </p:nvSpPr>
        <p:spPr bwMode="auto">
          <a:xfrm flipV="1">
            <a:off x="5562600" y="4876800"/>
            <a:ext cx="13716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9334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AB3789-BB6B-4D9E-95F4-B55D76AE6732}" type="slidenum">
              <a:rPr lang="en-US" altLang="zh-TW" smtClean="0">
                <a:ea typeface="新細明體" pitchFamily="18" charset="-120"/>
              </a:rPr>
              <a:pPr eaLnBrk="1" hangingPunct="1"/>
              <a:t>95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478A72-A29F-4CEE-90C2-C48F06B7C2AE}" type="slidenum">
              <a:rPr lang="en-US" altLang="zh-TW" smtClean="0">
                <a:ea typeface="新細明體" pitchFamily="18" charset="-120"/>
              </a:rPr>
              <a:pPr eaLnBrk="1" hangingPunct="1"/>
              <a:t>96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100355" name="圖片 2" descr="f9-6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4000"/>
            <a:ext cx="477678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圖片 3" descr="f9-62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990975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63D719-B621-4DB8-B755-9DCD07F8502C}" type="slidenum">
              <a:rPr lang="en-US" altLang="zh-TW" smtClean="0">
                <a:ea typeface="新細明體" pitchFamily="18" charset="-120"/>
              </a:rPr>
              <a:pPr eaLnBrk="1" hangingPunct="1"/>
              <a:t>97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101379" name="圖片 2" descr="f9-6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28600"/>
            <a:ext cx="435768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Malleable Cast Iron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>
                <a:ea typeface="新細明體" pitchFamily="18" charset="-120"/>
              </a:rPr>
              <a:t>2-2.6 % C and 1.1 – 1.6% Si.</a:t>
            </a:r>
          </a:p>
          <a:p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White cast iron is heated in </a:t>
            </a:r>
            <a:r>
              <a:rPr lang="en-US" altLang="zh-TW" sz="2800" dirty="0" err="1">
                <a:solidFill>
                  <a:srgbClr val="6600FF"/>
                </a:solidFill>
                <a:ea typeface="新細明體" pitchFamily="18" charset="-120"/>
              </a:rPr>
              <a:t>malleablizing</a:t>
            </a:r>
            <a:r>
              <a:rPr lang="en-US" altLang="zh-TW" sz="2800" dirty="0">
                <a:solidFill>
                  <a:srgbClr val="6600FF"/>
                </a:solidFill>
                <a:ea typeface="新細明體" pitchFamily="18" charset="-120"/>
              </a:rPr>
              <a:t>  </a:t>
            </a:r>
            <a:r>
              <a:rPr lang="en-US" altLang="zh-TW" sz="2800" dirty="0">
                <a:ea typeface="新細明體" pitchFamily="18" charset="-120"/>
              </a:rPr>
              <a:t>furnace to dislocate carbide into graphite.</a:t>
            </a:r>
          </a:p>
          <a:p>
            <a:r>
              <a:rPr lang="en-US" altLang="zh-TW" sz="2800" dirty="0">
                <a:solidFill>
                  <a:srgbClr val="0000FF"/>
                </a:solidFill>
                <a:ea typeface="新細明體" pitchFamily="18" charset="-120"/>
              </a:rPr>
              <a:t>Irregular nodules </a:t>
            </a:r>
            <a:r>
              <a:rPr lang="en-US" altLang="zh-TW" sz="2800" dirty="0">
                <a:ea typeface="新細明體" pitchFamily="18" charset="-120"/>
              </a:rPr>
              <a:t>of graphite are formed.</a:t>
            </a:r>
          </a:p>
          <a:p>
            <a:r>
              <a:rPr lang="en-US" altLang="zh-TW" sz="2800" dirty="0">
                <a:ea typeface="新細明體" pitchFamily="18" charset="-120"/>
              </a:rPr>
              <a:t>Good </a:t>
            </a:r>
            <a:r>
              <a:rPr lang="en-US" altLang="zh-TW" sz="2800" dirty="0" err="1">
                <a:ea typeface="新細明體" pitchFamily="18" charset="-120"/>
              </a:rPr>
              <a:t>castability</a:t>
            </a:r>
            <a:r>
              <a:rPr lang="en-US" altLang="zh-TW" sz="2800" dirty="0">
                <a:ea typeface="新細明體" pitchFamily="18" charset="-120"/>
              </a:rPr>
              <a:t>,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 err="1">
                <a:ea typeface="新細明體" pitchFamily="18" charset="-120"/>
              </a:rPr>
              <a:t>machinability</a:t>
            </a:r>
            <a:r>
              <a:rPr lang="en-US" altLang="zh-TW" sz="2800" dirty="0">
                <a:ea typeface="新細明體" pitchFamily="18" charset="-120"/>
              </a:rPr>
              <a:t>,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moderate strength,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toughness and </a:t>
            </a:r>
            <a:br>
              <a:rPr lang="en-US" altLang="zh-TW" sz="2800" dirty="0">
                <a:ea typeface="新細明體" pitchFamily="18" charset="-120"/>
              </a:rPr>
            </a:br>
            <a:r>
              <a:rPr lang="en-US" altLang="zh-TW" sz="2800" dirty="0">
                <a:ea typeface="新細明體" pitchFamily="18" charset="-120"/>
              </a:rPr>
              <a:t>uniformity. </a:t>
            </a:r>
          </a:p>
        </p:txBody>
      </p:sp>
      <p:sp>
        <p:nvSpPr>
          <p:cNvPr id="102404" name="Text Box 6"/>
          <p:cNvSpPr txBox="1">
            <a:spLocks noChangeArrowheads="1"/>
          </p:cNvSpPr>
          <p:nvPr/>
        </p:nvSpPr>
        <p:spPr bwMode="auto">
          <a:xfrm>
            <a:off x="746125" y="6553200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FF6600"/>
                </a:solidFill>
                <a:latin typeface="Arial" charset="0"/>
                <a:ea typeface="新細明體" pitchFamily="18" charset="-120"/>
                <a:cs typeface="Arial" charset="0"/>
              </a:rPr>
              <a:t>After “Metals Handbook,” vol. 7, 8</a:t>
            </a:r>
            <a:r>
              <a:rPr lang="en-US" altLang="zh-TW" sz="1200" baseline="30000">
                <a:solidFill>
                  <a:srgbClr val="FF6600"/>
                </a:solidFill>
                <a:latin typeface="Arial" charset="0"/>
                <a:ea typeface="新細明體" pitchFamily="18" charset="-120"/>
                <a:cs typeface="Arial" charset="0"/>
              </a:rPr>
              <a:t>th</a:t>
            </a:r>
            <a:r>
              <a:rPr lang="en-US" altLang="zh-TW" sz="1200">
                <a:solidFill>
                  <a:srgbClr val="FF6600"/>
                </a:solidFill>
                <a:latin typeface="Arial" charset="0"/>
                <a:ea typeface="新細明體" pitchFamily="18" charset="-120"/>
                <a:cs typeface="Arial" charset="0"/>
              </a:rPr>
              <a:t> ed., American Society for Metals, 1972, p.95.</a:t>
            </a:r>
            <a:endParaRPr lang="en-US" altLang="zh-TW" sz="1200">
              <a:solidFill>
                <a:srgbClr val="FF6600"/>
              </a:solidFill>
              <a:ea typeface="新細明體" pitchFamily="18" charset="-120"/>
              <a:cs typeface="Times New Roman" pitchFamily="18" charset="0"/>
            </a:endParaRPr>
          </a:p>
          <a:p>
            <a:pPr eaLnBrk="1" hangingPunct="1"/>
            <a:endParaRPr lang="en-US" altLang="zh-TW" sz="1200">
              <a:solidFill>
                <a:srgbClr val="FF6600"/>
              </a:solidFill>
              <a:ea typeface="新細明體" pitchFamily="18" charset="-120"/>
            </a:endParaRPr>
          </a:p>
        </p:txBody>
      </p:sp>
      <p:pic>
        <p:nvPicPr>
          <p:cNvPr id="102405" name="Picture 9" descr="smi53586_09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4191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B85E9F-44D6-473F-8A3E-C97911843DB8}" type="slidenum">
              <a:rPr lang="en-US" altLang="zh-TW" smtClean="0">
                <a:ea typeface="新細明體" pitchFamily="18" charset="-120"/>
              </a:rPr>
              <a:pPr eaLnBrk="1" hangingPunct="1"/>
              <a:t>98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TW" sz="4400" b="1">
                <a:ea typeface="新細明體" pitchFamily="18" charset="-120"/>
              </a:rPr>
              <a:t>Heat Treatment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8200"/>
            <a:ext cx="8503096" cy="5410200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 Heat treatment of white irons to produce malleable irons are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b="1" i="1" dirty="0">
                <a:solidFill>
                  <a:srgbClr val="FF0000"/>
                </a:solidFill>
                <a:ea typeface="新細明體" pitchFamily="18" charset="-120"/>
              </a:rPr>
              <a:t>Graphitization</a:t>
            </a:r>
            <a:r>
              <a:rPr lang="en-US" altLang="zh-TW" dirty="0">
                <a:ea typeface="新細明體" pitchFamily="18" charset="-120"/>
              </a:rPr>
              <a:t>: Castings heated above the eutectoid temperature (940 </a:t>
            </a:r>
            <a:r>
              <a:rPr lang="en-US" altLang="zh-TW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ea typeface="新細明體" pitchFamily="18" charset="-120"/>
              </a:rPr>
              <a:t>C) and held for 3 to 20 h depending on the composition and structure. </a:t>
            </a:r>
          </a:p>
          <a:p>
            <a:pPr lvl="1">
              <a:buFont typeface="Wingdings" pitchFamily="2" charset="2"/>
              <a:buNone/>
            </a:pPr>
            <a:r>
              <a:rPr lang="en-US" altLang="zh-TW" dirty="0">
                <a:ea typeface="新細明體" pitchFamily="18" charset="-120"/>
              </a:rPr>
              <a:t>    white iron                    graphite and austenite.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b="1" i="1" dirty="0">
                <a:ea typeface="新細明體" pitchFamily="18" charset="-120"/>
              </a:rPr>
              <a:t>Cooling</a:t>
            </a:r>
            <a:r>
              <a:rPr lang="en-US" altLang="zh-TW" dirty="0">
                <a:ea typeface="新細明體" pitchFamily="18" charset="-120"/>
              </a:rPr>
              <a:t> : </a:t>
            </a:r>
          </a:p>
          <a:p>
            <a:pPr lvl="3">
              <a:buFontTx/>
              <a:buChar char="•"/>
            </a:pPr>
            <a:r>
              <a:rPr lang="en-US" altLang="zh-TW" dirty="0">
                <a:ea typeface="新細明體" pitchFamily="18" charset="-120"/>
              </a:rPr>
              <a:t> </a:t>
            </a:r>
            <a:r>
              <a:rPr lang="en-US" altLang="zh-TW" b="1" i="1" dirty="0" err="1">
                <a:solidFill>
                  <a:srgbClr val="6600FF"/>
                </a:solidFill>
                <a:ea typeface="新細明體" pitchFamily="18" charset="-120"/>
              </a:rPr>
              <a:t>Ferritic</a:t>
            </a:r>
            <a:r>
              <a:rPr lang="en-US" altLang="zh-TW" b="1" i="1" dirty="0">
                <a:solidFill>
                  <a:srgbClr val="6600FF"/>
                </a:solidFill>
                <a:ea typeface="新細明體" pitchFamily="18" charset="-120"/>
              </a:rPr>
              <a:t> malleable iron</a:t>
            </a:r>
            <a:r>
              <a:rPr lang="en-US" altLang="zh-TW" dirty="0">
                <a:ea typeface="新細明體" pitchFamily="18" charset="-120"/>
              </a:rPr>
              <a:t>:  Fast cooled to 740-760 </a:t>
            </a:r>
            <a:r>
              <a:rPr lang="en-US" altLang="zh-TW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ea typeface="新細明體" pitchFamily="18" charset="-120"/>
              </a:rPr>
              <a:t>C and then slowly cooled at 3-11 </a:t>
            </a:r>
            <a:r>
              <a:rPr lang="en-US" altLang="zh-TW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ea typeface="新細明體" pitchFamily="18" charset="-120"/>
              </a:rPr>
              <a:t>C/s.</a:t>
            </a:r>
          </a:p>
          <a:p>
            <a:pPr lvl="3">
              <a:buFontTx/>
              <a:buChar char="•"/>
            </a:pPr>
            <a:r>
              <a:rPr lang="en-US" altLang="zh-TW" dirty="0">
                <a:solidFill>
                  <a:srgbClr val="0070C0"/>
                </a:solidFill>
                <a:ea typeface="新細明體" pitchFamily="18" charset="-120"/>
              </a:rPr>
              <a:t> </a:t>
            </a:r>
            <a:r>
              <a:rPr lang="en-US" altLang="zh-TW" b="1" i="1" dirty="0" err="1">
                <a:solidFill>
                  <a:srgbClr val="0070C0"/>
                </a:solidFill>
                <a:ea typeface="新細明體" pitchFamily="18" charset="-120"/>
              </a:rPr>
              <a:t>Pearlitic</a:t>
            </a:r>
            <a:r>
              <a:rPr lang="en-US" altLang="zh-TW" b="1" i="1" dirty="0">
                <a:solidFill>
                  <a:srgbClr val="0070C0"/>
                </a:solidFill>
                <a:ea typeface="新細明體" pitchFamily="18" charset="-120"/>
              </a:rPr>
              <a:t> malleable iron</a:t>
            </a:r>
            <a:r>
              <a:rPr lang="en-US" altLang="zh-TW" i="1" dirty="0">
                <a:ea typeface="新細明體" pitchFamily="18" charset="-120"/>
              </a:rPr>
              <a:t>:  </a:t>
            </a:r>
            <a:r>
              <a:rPr lang="en-US" altLang="zh-TW" dirty="0">
                <a:ea typeface="新細明體" pitchFamily="18" charset="-120"/>
              </a:rPr>
              <a:t>Slowly cooled up to </a:t>
            </a:r>
            <a:br>
              <a:rPr lang="en-US" altLang="zh-TW" dirty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870 </a:t>
            </a:r>
            <a:r>
              <a:rPr lang="en-US" altLang="zh-TW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ea typeface="新細明體" pitchFamily="18" charset="-120"/>
              </a:rPr>
              <a:t>C and then air cooled. </a:t>
            </a:r>
          </a:p>
          <a:p>
            <a:pPr lvl="3">
              <a:buFontTx/>
              <a:buChar char="•"/>
            </a:pPr>
            <a:r>
              <a:rPr lang="en-US" altLang="zh-TW" i="1" dirty="0">
                <a:ea typeface="新細明體" pitchFamily="18" charset="-120"/>
              </a:rPr>
              <a:t> </a:t>
            </a:r>
            <a:r>
              <a:rPr lang="en-US" altLang="zh-TW" b="1" i="1" dirty="0">
                <a:solidFill>
                  <a:srgbClr val="CC3300"/>
                </a:solidFill>
                <a:ea typeface="新細明體" pitchFamily="18" charset="-120"/>
              </a:rPr>
              <a:t>Tempered martensitic malleable iron</a:t>
            </a:r>
            <a:r>
              <a:rPr lang="en-US" altLang="zh-TW" dirty="0">
                <a:ea typeface="新細明體" pitchFamily="18" charset="-120"/>
              </a:rPr>
              <a:t>: Casting cooled in furnace to a quenching temperature and homogenized (845-870 </a:t>
            </a:r>
            <a:r>
              <a:rPr lang="en-US" altLang="zh-TW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ea typeface="新細明體" pitchFamily="18" charset="-120"/>
              </a:rPr>
              <a:t>C, 15-30 min) and quenched in agitated oil and then 590-725 </a:t>
            </a:r>
            <a:r>
              <a:rPr lang="en-US" altLang="zh-TW" dirty="0">
                <a:ea typeface="新細明體" pitchFamily="18" charset="-120"/>
                <a:sym typeface="Symbol" pitchFamily="18" charset="2"/>
              </a:rPr>
              <a:t></a:t>
            </a:r>
            <a:r>
              <a:rPr lang="en-US" altLang="zh-TW" dirty="0">
                <a:ea typeface="新細明體" pitchFamily="18" charset="-120"/>
              </a:rPr>
              <a:t>C tempering. </a:t>
            </a:r>
          </a:p>
        </p:txBody>
      </p:sp>
      <p:sp>
        <p:nvSpPr>
          <p:cNvPr id="103428" name="Line 5"/>
          <p:cNvSpPr>
            <a:spLocks noChangeShapeType="1"/>
          </p:cNvSpPr>
          <p:nvPr/>
        </p:nvSpPr>
        <p:spPr bwMode="auto">
          <a:xfrm>
            <a:off x="2500298" y="271462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42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CC67F3-5ADD-413B-9BF9-821424A23ADB}" type="slidenum">
              <a:rPr lang="en-US" altLang="zh-TW" smtClean="0">
                <a:ea typeface="新細明體" pitchFamily="18" charset="-120"/>
              </a:rPr>
              <a:pPr eaLnBrk="1" hangingPunct="1"/>
              <a:t>99</a:t>
            </a:fld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15711</TotalTime>
  <Words>4446</Words>
  <Application>Microsoft Office PowerPoint</Application>
  <PresentationFormat>如螢幕大小 (4:3)</PresentationFormat>
  <Paragraphs>798</Paragraphs>
  <Slides>118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118</vt:i4>
      </vt:variant>
    </vt:vector>
  </HeadingPairs>
  <TitlesOfParts>
    <vt:vector size="129" baseType="lpstr">
      <vt:lpstr>ＭＳ Ｐゴシック</vt:lpstr>
      <vt:lpstr>華康隸書體W5</vt:lpstr>
      <vt:lpstr>新細明體</vt:lpstr>
      <vt:lpstr>標楷體</vt:lpstr>
      <vt:lpstr>Arial</vt:lpstr>
      <vt:lpstr>Arial</vt:lpstr>
      <vt:lpstr>Cambria Math</vt:lpstr>
      <vt:lpstr>Symbol</vt:lpstr>
      <vt:lpstr>Times New Roman</vt:lpstr>
      <vt:lpstr>Wingdings</vt:lpstr>
      <vt:lpstr>1_Default Design</vt:lpstr>
      <vt:lpstr>CHAPTER   9</vt:lpstr>
      <vt:lpstr>PowerPoint 簡報</vt:lpstr>
      <vt:lpstr>Introduction</vt:lpstr>
      <vt:lpstr>Production of Iron and Steel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         Martensite</vt:lpstr>
      <vt:lpstr>Isothermal Decomposition of Austenite </vt:lpstr>
      <vt:lpstr>PowerPoint 簡報</vt:lpstr>
      <vt:lpstr>PowerPoint 簡報</vt:lpstr>
      <vt:lpstr>PowerPoint 簡報</vt:lpstr>
      <vt:lpstr>Isothermal decomposition of Austenite</vt:lpstr>
      <vt:lpstr>PowerPoint 簡報</vt:lpstr>
      <vt:lpstr>IT Diagrams for Noneutectoid Steels</vt:lpstr>
      <vt:lpstr>Continuous Cooling-Transformation Diagram</vt:lpstr>
      <vt:lpstr>Annealing and Normalizing</vt:lpstr>
      <vt:lpstr>Tempering of Plain Carbon Steel</vt:lpstr>
      <vt:lpstr>PowerPoint 簡報</vt:lpstr>
      <vt:lpstr>Effects of Tempering</vt:lpstr>
      <vt:lpstr>PowerPoint 簡報</vt:lpstr>
      <vt:lpstr>Martempering and Austempering</vt:lpstr>
      <vt:lpstr>Classification of Plain Carbon Steel</vt:lpstr>
      <vt:lpstr>PowerPoint 簡報</vt:lpstr>
      <vt:lpstr>Low Alloy Steels</vt:lpstr>
      <vt:lpstr>Classification of Alloy Steels</vt:lpstr>
      <vt:lpstr>Distribution of Alloying Elements</vt:lpstr>
      <vt:lpstr>Effects of Alloying Element on Eutectoid Temperature</vt:lpstr>
      <vt:lpstr>Hardenability </vt:lpstr>
      <vt:lpstr>PowerPoint 簡報</vt:lpstr>
      <vt:lpstr>Hardenability Curve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Mechanical Properties of Low Alloy Steels</vt:lpstr>
      <vt:lpstr>PowerPoint 簡報</vt:lpstr>
      <vt:lpstr>PowerPoint 簡報</vt:lpstr>
      <vt:lpstr>Precipitation-strengthening Process</vt:lpstr>
      <vt:lpstr>Decomposition Products Created by Aging</vt:lpstr>
      <vt:lpstr>Effects of Aging on Strength</vt:lpstr>
      <vt:lpstr>Example: Al-4% Cu Alloy</vt:lpstr>
      <vt:lpstr>PowerPoint 簡報</vt:lpstr>
      <vt:lpstr>PowerPoint 簡報</vt:lpstr>
      <vt:lpstr>PowerPoint 簡報</vt:lpstr>
      <vt:lpstr>Correlation of Structure and Hardness</vt:lpstr>
      <vt:lpstr>General Properties of Aluminum</vt:lpstr>
      <vt:lpstr>Wrought Aluminum Alloys</vt:lpstr>
      <vt:lpstr>PowerPoint 簡報</vt:lpstr>
      <vt:lpstr>PowerPoint 簡報</vt:lpstr>
      <vt:lpstr>PowerPoint 簡報</vt:lpstr>
      <vt:lpstr>Temper Designations</vt:lpstr>
      <vt:lpstr>PowerPoint 簡報</vt:lpstr>
      <vt:lpstr>Non Heat Treatable Aluminum Alloys</vt:lpstr>
      <vt:lpstr>PowerPoint 簡報</vt:lpstr>
      <vt:lpstr>Heat Treatable Aluminum Alloys</vt:lpstr>
      <vt:lpstr>Aluminum Casting</vt:lpstr>
      <vt:lpstr>PowerPoint 簡報</vt:lpstr>
      <vt:lpstr>PowerPoint 簡報</vt:lpstr>
      <vt:lpstr>Aluminum Casting Alloy Compositions</vt:lpstr>
      <vt:lpstr>Copper Alloys</vt:lpstr>
      <vt:lpstr>Classification of Copper Alloys</vt:lpstr>
      <vt:lpstr>PowerPoint 簡報</vt:lpstr>
      <vt:lpstr>PowerPoint 簡報</vt:lpstr>
      <vt:lpstr>Unalloyed Copper</vt:lpstr>
      <vt:lpstr>Copper Zinc Alloys</vt:lpstr>
      <vt:lpstr>PowerPoint 簡報</vt:lpstr>
      <vt:lpstr>Other Copper Alloys</vt:lpstr>
      <vt:lpstr>Stainless Steel</vt:lpstr>
      <vt:lpstr>PowerPoint 簡報</vt:lpstr>
      <vt:lpstr>PowerPoint 簡報</vt:lpstr>
      <vt:lpstr>Martensitic Stainless Steel</vt:lpstr>
      <vt:lpstr>Austenitic Region</vt:lpstr>
      <vt:lpstr>PowerPoint 簡報</vt:lpstr>
      <vt:lpstr>Cast Iron</vt:lpstr>
      <vt:lpstr>PowerPoint 簡報</vt:lpstr>
      <vt:lpstr>PowerPoint 簡報</vt:lpstr>
      <vt:lpstr>White Cast Iron</vt:lpstr>
      <vt:lpstr>Gray Cast Iron</vt:lpstr>
      <vt:lpstr>Ductile Cast iron</vt:lpstr>
      <vt:lpstr>PowerPoint 簡報</vt:lpstr>
      <vt:lpstr>PowerPoint 簡報</vt:lpstr>
      <vt:lpstr>Malleable Cast Iron</vt:lpstr>
      <vt:lpstr>Heat Treatment</vt:lpstr>
      <vt:lpstr>Magnesium, Titanium and Nickel Alloys</vt:lpstr>
      <vt:lpstr>PowerPoint 簡報</vt:lpstr>
      <vt:lpstr>Structure and Properties of Magnesium Alloys</vt:lpstr>
      <vt:lpstr>PowerPoint 簡報</vt:lpstr>
      <vt:lpstr>PowerPoint 簡報</vt:lpstr>
      <vt:lpstr>Titanium Alloys</vt:lpstr>
      <vt:lpstr>Nickel Alloys</vt:lpstr>
      <vt:lpstr>PowerPoint 簡報</vt:lpstr>
      <vt:lpstr>Intermetallics</vt:lpstr>
      <vt:lpstr>Shape Memory Alloys (SMA)</vt:lpstr>
      <vt:lpstr>PowerPoint 簡報</vt:lpstr>
      <vt:lpstr>PowerPoint 簡報</vt:lpstr>
      <vt:lpstr>PowerPoint 簡報</vt:lpstr>
      <vt:lpstr>SMA - Hysterisis</vt:lpstr>
      <vt:lpstr>PowerPoint 簡報</vt:lpstr>
      <vt:lpstr>PowerPoint 簡報</vt:lpstr>
      <vt:lpstr>Amorphous Metals</vt:lpstr>
      <vt:lpstr>PowerPoint 簡報</vt:lpstr>
      <vt:lpstr>PowerPoint 簡報</vt:lpstr>
    </vt:vector>
  </TitlesOfParts>
  <Company>ttu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Foundations of Materials Science and Engineering Third Edition</dc:title>
  <dc:creator>naveen chandrashekar</dc:creator>
  <cp:lastModifiedBy>蔡佳賢</cp:lastModifiedBy>
  <cp:revision>379</cp:revision>
  <dcterms:created xsi:type="dcterms:W3CDTF">2004-06-05T15:49:47Z</dcterms:created>
  <dcterms:modified xsi:type="dcterms:W3CDTF">2018-06-19T12:48:02Z</dcterms:modified>
</cp:coreProperties>
</file>