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7" r:id="rId2"/>
    <p:sldId id="282" r:id="rId3"/>
    <p:sldId id="258" r:id="rId4"/>
    <p:sldId id="259" r:id="rId5"/>
    <p:sldId id="283" r:id="rId6"/>
    <p:sldId id="260" r:id="rId7"/>
    <p:sldId id="284" r:id="rId8"/>
    <p:sldId id="277" r:id="rId9"/>
    <p:sldId id="261" r:id="rId10"/>
    <p:sldId id="286" r:id="rId11"/>
    <p:sldId id="287" r:id="rId12"/>
    <p:sldId id="262" r:id="rId13"/>
    <p:sldId id="263" r:id="rId14"/>
    <p:sldId id="288" r:id="rId15"/>
    <p:sldId id="289" r:id="rId16"/>
    <p:sldId id="264" r:id="rId17"/>
    <p:sldId id="290" r:id="rId18"/>
    <p:sldId id="265" r:id="rId19"/>
    <p:sldId id="291" r:id="rId20"/>
    <p:sldId id="295" r:id="rId21"/>
    <p:sldId id="293" r:id="rId22"/>
    <p:sldId id="267" r:id="rId23"/>
    <p:sldId id="296" r:id="rId24"/>
    <p:sldId id="307" r:id="rId25"/>
    <p:sldId id="268" r:id="rId26"/>
    <p:sldId id="297" r:id="rId27"/>
    <p:sldId id="298" r:id="rId28"/>
    <p:sldId id="299" r:id="rId29"/>
    <p:sldId id="300" r:id="rId30"/>
    <p:sldId id="270" r:id="rId31"/>
    <p:sldId id="301" r:id="rId32"/>
    <p:sldId id="278" r:id="rId33"/>
    <p:sldId id="302" r:id="rId34"/>
    <p:sldId id="279" r:id="rId35"/>
    <p:sldId id="280" r:id="rId36"/>
    <p:sldId id="274" r:id="rId37"/>
    <p:sldId id="304" r:id="rId38"/>
    <p:sldId id="275" r:id="rId39"/>
    <p:sldId id="308" r:id="rId40"/>
    <p:sldId id="305" r:id="rId41"/>
    <p:sldId id="281" r:id="rId42"/>
    <p:sldId id="306" r:id="rId43"/>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Times New Roman" pitchFamily="30" charset="0"/>
        <a:ea typeface="+mn-ea"/>
        <a:cs typeface="+mn-cs"/>
      </a:defRPr>
    </a:lvl1pPr>
    <a:lvl2pPr marL="457200" algn="l" rtl="0" fontAlgn="base">
      <a:spcBef>
        <a:spcPct val="0"/>
      </a:spcBef>
      <a:spcAft>
        <a:spcPct val="0"/>
      </a:spcAft>
      <a:defRPr kern="1200">
        <a:solidFill>
          <a:schemeClr val="tx1"/>
        </a:solidFill>
        <a:latin typeface="Times New Roman" pitchFamily="30" charset="0"/>
        <a:ea typeface="+mn-ea"/>
        <a:cs typeface="+mn-cs"/>
      </a:defRPr>
    </a:lvl2pPr>
    <a:lvl3pPr marL="914400" algn="l" rtl="0" fontAlgn="base">
      <a:spcBef>
        <a:spcPct val="0"/>
      </a:spcBef>
      <a:spcAft>
        <a:spcPct val="0"/>
      </a:spcAft>
      <a:defRPr kern="1200">
        <a:solidFill>
          <a:schemeClr val="tx1"/>
        </a:solidFill>
        <a:latin typeface="Times New Roman" pitchFamily="30" charset="0"/>
        <a:ea typeface="+mn-ea"/>
        <a:cs typeface="+mn-cs"/>
      </a:defRPr>
    </a:lvl3pPr>
    <a:lvl4pPr marL="1371600" algn="l" rtl="0" fontAlgn="base">
      <a:spcBef>
        <a:spcPct val="0"/>
      </a:spcBef>
      <a:spcAft>
        <a:spcPct val="0"/>
      </a:spcAft>
      <a:defRPr kern="1200">
        <a:solidFill>
          <a:schemeClr val="tx1"/>
        </a:solidFill>
        <a:latin typeface="Times New Roman" pitchFamily="30" charset="0"/>
        <a:ea typeface="+mn-ea"/>
        <a:cs typeface="+mn-cs"/>
      </a:defRPr>
    </a:lvl4pPr>
    <a:lvl5pPr marL="1828800" algn="l" rtl="0" fontAlgn="base">
      <a:spcBef>
        <a:spcPct val="0"/>
      </a:spcBef>
      <a:spcAft>
        <a:spcPct val="0"/>
      </a:spcAft>
      <a:defRPr kern="1200">
        <a:solidFill>
          <a:schemeClr val="tx1"/>
        </a:solidFill>
        <a:latin typeface="Times New Roman" pitchFamily="30" charset="0"/>
        <a:ea typeface="+mn-ea"/>
        <a:cs typeface="+mn-cs"/>
      </a:defRPr>
    </a:lvl5pPr>
    <a:lvl6pPr marL="2286000" algn="l" defTabSz="914400" rtl="0" eaLnBrk="1" latinLnBrk="0" hangingPunct="1">
      <a:defRPr kern="1200">
        <a:solidFill>
          <a:schemeClr val="tx1"/>
        </a:solidFill>
        <a:latin typeface="Times New Roman" pitchFamily="30" charset="0"/>
        <a:ea typeface="+mn-ea"/>
        <a:cs typeface="+mn-cs"/>
      </a:defRPr>
    </a:lvl6pPr>
    <a:lvl7pPr marL="2743200" algn="l" defTabSz="914400" rtl="0" eaLnBrk="1" latinLnBrk="0" hangingPunct="1">
      <a:defRPr kern="1200">
        <a:solidFill>
          <a:schemeClr val="tx1"/>
        </a:solidFill>
        <a:latin typeface="Times New Roman" pitchFamily="30" charset="0"/>
        <a:ea typeface="+mn-ea"/>
        <a:cs typeface="+mn-cs"/>
      </a:defRPr>
    </a:lvl7pPr>
    <a:lvl8pPr marL="3200400" algn="l" defTabSz="914400" rtl="0" eaLnBrk="1" latinLnBrk="0" hangingPunct="1">
      <a:defRPr kern="1200">
        <a:solidFill>
          <a:schemeClr val="tx1"/>
        </a:solidFill>
        <a:latin typeface="Times New Roman" pitchFamily="30" charset="0"/>
        <a:ea typeface="+mn-ea"/>
        <a:cs typeface="+mn-cs"/>
      </a:defRPr>
    </a:lvl8pPr>
    <a:lvl9pPr marL="3657600" algn="l" defTabSz="914400" rtl="0" eaLnBrk="1" latinLnBrk="0" hangingPunct="1">
      <a:defRPr kern="1200">
        <a:solidFill>
          <a:schemeClr val="tx1"/>
        </a:solidFill>
        <a:latin typeface="Times New Roman" pitchFamily="3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00FF"/>
    <a:srgbClr val="0000FF"/>
    <a:srgbClr val="FF6600"/>
    <a:srgbClr val="CC6600"/>
    <a:srgbClr val="FFFF00"/>
    <a:srgbClr val="DFDBF1"/>
    <a:srgbClr val="CCCCFF"/>
    <a:srgbClr val="99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0" autoAdjust="0"/>
    <p:restoredTop sz="90929"/>
  </p:normalViewPr>
  <p:slideViewPr>
    <p:cSldViewPr>
      <p:cViewPr varScale="1">
        <p:scale>
          <a:sx n="62" d="100"/>
          <a:sy n="62" d="100"/>
        </p:scale>
        <p:origin x="112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zh-TW"/>
          </a:p>
        </p:txBody>
      </p:sp>
      <p:sp>
        <p:nvSpPr>
          <p:cNvPr id="41987" name="Rectangle 3"/>
          <p:cNvSpPr>
            <a:spLocks noGrp="1" noChangeArrowheads="1"/>
          </p:cNvSpPr>
          <p:nvPr>
            <p:ph type="dt" sz="quarter"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D0CA5569-9BE3-4C54-9B8A-6D578B40C5CA}" type="datetimeFigureOut">
              <a:rPr lang="en-US" altLang="zh-TW"/>
              <a:pPr/>
              <a:t>6/19/2018</a:t>
            </a:fld>
            <a:endParaRPr lang="en-US" altLang="zh-TW"/>
          </a:p>
        </p:txBody>
      </p:sp>
      <p:sp>
        <p:nvSpPr>
          <p:cNvPr id="41988" name="Rectangle 4"/>
          <p:cNvSpPr>
            <a:spLocks noGrp="1" noChangeArrowheads="1"/>
          </p:cNvSpPr>
          <p:nvPr>
            <p:ph type="ftr" sz="quarter" idx="2"/>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TW"/>
          </a:p>
        </p:txBody>
      </p:sp>
      <p:sp>
        <p:nvSpPr>
          <p:cNvPr id="41989" name="Rectangle 5"/>
          <p:cNvSpPr>
            <a:spLocks noGrp="1" noChangeArrowheads="1"/>
          </p:cNvSpPr>
          <p:nvPr>
            <p:ph type="sldNum" sz="quarter" idx="3"/>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5B6C0053-A00D-480E-9632-4C95E88E5B2B}" type="slidenum">
              <a:rPr lang="en-US" altLang="zh-TW"/>
              <a:pPr/>
              <a:t>‹#›</a:t>
            </a:fld>
            <a:endParaRPr lang="en-US" altLang="zh-TW"/>
          </a:p>
        </p:txBody>
      </p:sp>
    </p:spTree>
    <p:extLst>
      <p:ext uri="{BB962C8B-B14F-4D97-AF65-F5344CB8AC3E}">
        <p14:creationId xmlns:p14="http://schemas.microsoft.com/office/powerpoint/2010/main" val="1384374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7" tIns="46644" rIns="93287" bIns="46644" numCol="1" anchor="t" anchorCtr="0" compatLnSpc="1">
            <a:prstTxWarp prst="textNoShape">
              <a:avLst/>
            </a:prstTxWarp>
          </a:bodyPr>
          <a:lstStyle>
            <a:lvl1pPr defTabSz="933450">
              <a:defRPr sz="1200"/>
            </a:lvl1pPr>
          </a:lstStyle>
          <a:p>
            <a:endParaRPr lang="zh-TW" altLang="zh-TW"/>
          </a:p>
        </p:txBody>
      </p:sp>
      <p:sp>
        <p:nvSpPr>
          <p:cNvPr id="10243" name="Rectangle 3"/>
          <p:cNvSpPr>
            <a:spLocks noGrp="1" noChangeArrowheads="1"/>
          </p:cNvSpPr>
          <p:nvPr>
            <p:ph type="dt" idx="1"/>
          </p:nvPr>
        </p:nvSpPr>
        <p:spPr bwMode="auto">
          <a:xfrm>
            <a:off x="3978275" y="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7" tIns="46644" rIns="93287" bIns="46644" numCol="1" anchor="t" anchorCtr="0" compatLnSpc="1">
            <a:prstTxWarp prst="textNoShape">
              <a:avLst/>
            </a:prstTxWarp>
          </a:bodyPr>
          <a:lstStyle>
            <a:lvl1pPr algn="r" defTabSz="933450">
              <a:defRPr sz="1200"/>
            </a:lvl1pPr>
          </a:lstStyle>
          <a:p>
            <a:endParaRPr lang="zh-TW" altLang="zh-TW"/>
          </a:p>
        </p:txBody>
      </p:sp>
      <p:sp>
        <p:nvSpPr>
          <p:cNvPr id="27652"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36625" y="4419600"/>
            <a:ext cx="51466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7" tIns="46644" rIns="93287" bIns="466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7" tIns="46644" rIns="93287" bIns="46644" numCol="1" anchor="b" anchorCtr="0" compatLnSpc="1">
            <a:prstTxWarp prst="textNoShape">
              <a:avLst/>
            </a:prstTxWarp>
          </a:bodyPr>
          <a:lstStyle>
            <a:lvl1pPr defTabSz="933450">
              <a:defRPr sz="1200"/>
            </a:lvl1pPr>
          </a:lstStyle>
          <a:p>
            <a:endParaRPr lang="zh-TW" altLang="zh-TW"/>
          </a:p>
        </p:txBody>
      </p:sp>
      <p:sp>
        <p:nvSpPr>
          <p:cNvPr id="10247" name="Rectangle 7"/>
          <p:cNvSpPr>
            <a:spLocks noGrp="1" noChangeArrowheads="1"/>
          </p:cNvSpPr>
          <p:nvPr>
            <p:ph type="sldNum" sz="quarter" idx="5"/>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7" tIns="46644" rIns="93287" bIns="46644" numCol="1" anchor="b" anchorCtr="0" compatLnSpc="1">
            <a:prstTxWarp prst="textNoShape">
              <a:avLst/>
            </a:prstTxWarp>
          </a:bodyPr>
          <a:lstStyle>
            <a:lvl1pPr algn="r" defTabSz="933450">
              <a:defRPr sz="1200"/>
            </a:lvl1pPr>
          </a:lstStyle>
          <a:p>
            <a:fld id="{7FD08D8F-3535-41DF-AB0B-45091E68608D}" type="slidenum">
              <a:rPr lang="en-US" altLang="zh-TW"/>
              <a:pPr/>
              <a:t>‹#›</a:t>
            </a:fld>
            <a:endParaRPr lang="en-US" altLang="zh-TW"/>
          </a:p>
        </p:txBody>
      </p:sp>
    </p:spTree>
    <p:extLst>
      <p:ext uri="{BB962C8B-B14F-4D97-AF65-F5344CB8AC3E}">
        <p14:creationId xmlns:p14="http://schemas.microsoft.com/office/powerpoint/2010/main" val="3169017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D08D8F-3535-41DF-AB0B-45091E68608D}" type="slidenum">
              <a:rPr lang="en-US" altLang="zh-TW" smtClean="0"/>
              <a:pPr/>
              <a:t>14</a:t>
            </a:fld>
            <a:endParaRPr lang="en-US" altLang="zh-TW"/>
          </a:p>
        </p:txBody>
      </p:sp>
    </p:spTree>
    <p:extLst>
      <p:ext uri="{BB962C8B-B14F-4D97-AF65-F5344CB8AC3E}">
        <p14:creationId xmlns:p14="http://schemas.microsoft.com/office/powerpoint/2010/main" val="307224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685800" y="6213475"/>
            <a:ext cx="762000" cy="457200"/>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zh-TW" altLang="zh-TW"/>
          </a:p>
        </p:txBody>
      </p:sp>
      <p:sp>
        <p:nvSpPr>
          <p:cNvPr id="6" name="Text Box 8"/>
          <p:cNvSpPr txBox="1">
            <a:spLocks noChangeArrowheads="1"/>
          </p:cNvSpPr>
          <p:nvPr userDrawn="1"/>
        </p:nvSpPr>
        <p:spPr bwMode="auto">
          <a:xfrm>
            <a:off x="685800" y="6248400"/>
            <a:ext cx="685800" cy="457200"/>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zh-TW" altLang="zh-TW"/>
          </a:p>
        </p:txBody>
      </p:sp>
      <p:sp>
        <p:nvSpPr>
          <p:cNvPr id="7" name="Text Box 9"/>
          <p:cNvSpPr txBox="1">
            <a:spLocks noChangeArrowheads="1"/>
          </p:cNvSpPr>
          <p:nvPr userDrawn="1"/>
        </p:nvSpPr>
        <p:spPr bwMode="auto">
          <a:xfrm>
            <a:off x="914400" y="6248400"/>
            <a:ext cx="184150" cy="457200"/>
          </a:xfrm>
          <a:prstGeom prst="rect">
            <a:avLst/>
          </a:prstGeom>
          <a:noFill/>
          <a:ln w="9525">
            <a:noFill/>
            <a:miter lim="800000"/>
            <a:headEnd/>
            <a:tailEnd/>
          </a:ln>
          <a:effec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zh-TW" altLang="zh-TW"/>
          </a:p>
        </p:txBody>
      </p:sp>
      <p:pic>
        <p:nvPicPr>
          <p:cNvPr id="8" name="Picture 11" descr="product_macmilla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214313"/>
            <a:ext cx="10715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subTitle" idx="1"/>
          </p:nvPr>
        </p:nvSpPr>
        <p:spPr>
          <a:xfrm>
            <a:off x="1371600" y="2971800"/>
            <a:ext cx="6400800" cy="2667000"/>
          </a:xfrm>
        </p:spPr>
        <p:txBody>
          <a:bodyPr/>
          <a:lstStyle>
            <a:lvl1pPr marL="0" indent="0" algn="ctr">
              <a:buFontTx/>
              <a:buNone/>
              <a:defRPr/>
            </a:lvl1pPr>
          </a:lstStyle>
          <a:p>
            <a:r>
              <a:rPr lang="en-US"/>
              <a:t>Click to edit Master subtitle style</a:t>
            </a:r>
          </a:p>
        </p:txBody>
      </p:sp>
      <p:sp>
        <p:nvSpPr>
          <p:cNvPr id="10" name="Title 9"/>
          <p:cNvSpPr>
            <a:spLocks noGrp="1"/>
          </p:cNvSpPr>
          <p:nvPr>
            <p:ph type="title"/>
          </p:nvPr>
        </p:nvSpPr>
        <p:spPr/>
        <p:txBody>
          <a:bodyPr/>
          <a:lstStyle/>
          <a:p>
            <a:r>
              <a:rPr lang="en-US"/>
              <a:t>Click to edit Master title style</a:t>
            </a:r>
            <a:endParaRPr lang="en-CA"/>
          </a:p>
        </p:txBody>
      </p:sp>
      <p:sp>
        <p:nvSpPr>
          <p:cNvPr id="13" name="Content Placeholder 12"/>
          <p:cNvSpPr>
            <a:spLocks noGrp="1"/>
          </p:cNvSpPr>
          <p:nvPr>
            <p:ph sz="quarter" idx="12"/>
          </p:nvPr>
        </p:nvSpPr>
        <p:spPr>
          <a:xfrm>
            <a:off x="2000232" y="0"/>
            <a:ext cx="5000642" cy="285737"/>
          </a:xfrm>
          <a:noFill/>
        </p:spPr>
        <p:txBody>
          <a:bodyPr/>
          <a:lstStyle>
            <a:lvl1pPr marL="342900" marR="0" indent="-342900" algn="l" defTabSz="914400" rtl="0" eaLnBrk="0" fontAlgn="base" latinLnBrk="0" hangingPunct="0">
              <a:lnSpc>
                <a:spcPct val="100000"/>
              </a:lnSpc>
              <a:spcBef>
                <a:spcPct val="20000"/>
              </a:spcBef>
              <a:spcAft>
                <a:spcPct val="0"/>
              </a:spcAft>
              <a:buClrTx/>
              <a:buSzTx/>
              <a:buFontTx/>
              <a:buNone/>
              <a:tabLst/>
              <a:defRPr sz="3200"/>
            </a:lvl1pPr>
          </a:lstStyle>
          <a:p>
            <a:pPr lvl="0"/>
            <a:r>
              <a:rPr lang="en-US" dirty="0"/>
              <a:t>Click to edit Master text styles</a:t>
            </a:r>
          </a:p>
          <a:p>
            <a:pPr lvl="1"/>
            <a:r>
              <a:rPr lang="en-US" dirty="0"/>
              <a:t>Second level</a:t>
            </a:r>
          </a:p>
        </p:txBody>
      </p:sp>
      <p:sp>
        <p:nvSpPr>
          <p:cNvPr id="9" name="Rectangle 5"/>
          <p:cNvSpPr>
            <a:spLocks noGrp="1" noChangeArrowheads="1"/>
          </p:cNvSpPr>
          <p:nvPr>
            <p:ph type="ftr" sz="quarter" idx="13"/>
          </p:nvPr>
        </p:nvSpPr>
        <p:spPr/>
        <p:txBody>
          <a:bodyPr/>
          <a:lstStyle>
            <a:lvl1pPr>
              <a:defRPr/>
            </a:lvl1pPr>
          </a:lstStyle>
          <a:p>
            <a:endParaRPr lang="zh-TW" altLang="zh-TW"/>
          </a:p>
        </p:txBody>
      </p:sp>
      <p:sp>
        <p:nvSpPr>
          <p:cNvPr id="11" name="Rectangle 6"/>
          <p:cNvSpPr>
            <a:spLocks noGrp="1" noChangeArrowheads="1"/>
          </p:cNvSpPr>
          <p:nvPr>
            <p:ph type="sldNum" sz="quarter" idx="14"/>
          </p:nvPr>
        </p:nvSpPr>
        <p:spPr>
          <a:xfrm>
            <a:off x="0" y="6400800"/>
            <a:ext cx="561975" cy="457200"/>
          </a:xfrm>
        </p:spPr>
        <p:txBody>
          <a:bodyPr/>
          <a:lstStyle>
            <a:lvl1pPr>
              <a:defRPr/>
            </a:lvl1pPr>
          </a:lstStyle>
          <a:p>
            <a:fld id="{8691993D-0575-4DF7-A8AA-09C6476DB0E0}" type="slidenum">
              <a:rPr lang="en-US" altLang="zh-TW"/>
              <a:pPr/>
              <a:t>‹#›</a:t>
            </a:fld>
            <a:endParaRPr lang="en-US" altLang="zh-TW"/>
          </a:p>
        </p:txBody>
      </p:sp>
    </p:spTree>
    <p:extLst>
      <p:ext uri="{BB962C8B-B14F-4D97-AF65-F5344CB8AC3E}">
        <p14:creationId xmlns:p14="http://schemas.microsoft.com/office/powerpoint/2010/main" val="7496769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p:cNvSpPr>
            <a:spLocks noGrp="1" noChangeArrowheads="1"/>
          </p:cNvSpPr>
          <p:nvPr>
            <p:ph type="ftr" sz="quarter" idx="10"/>
          </p:nvPr>
        </p:nvSpPr>
        <p:spPr>
          <a:ln/>
        </p:spPr>
        <p:txBody>
          <a:bodyPr/>
          <a:lstStyle>
            <a:lvl1pPr>
              <a:defRPr/>
            </a:lvl1pPr>
          </a:lstStyle>
          <a:p>
            <a:endParaRPr lang="zh-TW" altLang="zh-TW"/>
          </a:p>
        </p:txBody>
      </p:sp>
      <p:sp>
        <p:nvSpPr>
          <p:cNvPr id="5" name="Rectangle 6"/>
          <p:cNvSpPr>
            <a:spLocks noGrp="1" noChangeArrowheads="1"/>
          </p:cNvSpPr>
          <p:nvPr>
            <p:ph type="sldNum" sz="quarter" idx="11"/>
          </p:nvPr>
        </p:nvSpPr>
        <p:spPr>
          <a:ln/>
        </p:spPr>
        <p:txBody>
          <a:bodyPr/>
          <a:lstStyle>
            <a:lvl1pPr>
              <a:defRPr/>
            </a:lvl1pPr>
          </a:lstStyle>
          <a:p>
            <a:fld id="{23BD663D-FAD7-4CAF-8F13-A5E09FE34E7F}" type="slidenum">
              <a:rPr lang="en-US" altLang="zh-TW"/>
              <a:pPr/>
              <a:t>‹#›</a:t>
            </a:fld>
            <a:endParaRPr lang="en-US" altLang="zh-TW"/>
          </a:p>
        </p:txBody>
      </p:sp>
    </p:spTree>
    <p:extLst>
      <p:ext uri="{BB962C8B-B14F-4D97-AF65-F5344CB8AC3E}">
        <p14:creationId xmlns:p14="http://schemas.microsoft.com/office/powerpoint/2010/main" val="35030153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304800"/>
            <a:ext cx="2190750" cy="57912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04800" y="304800"/>
            <a:ext cx="64198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p:cNvSpPr>
            <a:spLocks noGrp="1" noChangeArrowheads="1"/>
          </p:cNvSpPr>
          <p:nvPr>
            <p:ph type="ftr" sz="quarter" idx="10"/>
          </p:nvPr>
        </p:nvSpPr>
        <p:spPr>
          <a:ln/>
        </p:spPr>
        <p:txBody>
          <a:bodyPr/>
          <a:lstStyle>
            <a:lvl1pPr>
              <a:defRPr/>
            </a:lvl1pPr>
          </a:lstStyle>
          <a:p>
            <a:endParaRPr lang="zh-TW" altLang="zh-TW"/>
          </a:p>
        </p:txBody>
      </p:sp>
      <p:sp>
        <p:nvSpPr>
          <p:cNvPr id="5" name="Rectangle 6"/>
          <p:cNvSpPr>
            <a:spLocks noGrp="1" noChangeArrowheads="1"/>
          </p:cNvSpPr>
          <p:nvPr>
            <p:ph type="sldNum" sz="quarter" idx="11"/>
          </p:nvPr>
        </p:nvSpPr>
        <p:spPr>
          <a:ln/>
        </p:spPr>
        <p:txBody>
          <a:bodyPr/>
          <a:lstStyle>
            <a:lvl1pPr>
              <a:defRPr/>
            </a:lvl1pPr>
          </a:lstStyle>
          <a:p>
            <a:fld id="{6D60CAFD-463E-4B30-AFE9-E52265719F02}" type="slidenum">
              <a:rPr lang="en-US" altLang="zh-TW"/>
              <a:pPr/>
              <a:t>‹#›</a:t>
            </a:fld>
            <a:endParaRPr lang="en-US" altLang="zh-TW"/>
          </a:p>
        </p:txBody>
      </p:sp>
    </p:spTree>
    <p:extLst>
      <p:ext uri="{BB962C8B-B14F-4D97-AF65-F5344CB8AC3E}">
        <p14:creationId xmlns:p14="http://schemas.microsoft.com/office/powerpoint/2010/main" val="20326821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5"/>
          <p:cNvSpPr>
            <a:spLocks noGrp="1" noChangeArrowheads="1"/>
          </p:cNvSpPr>
          <p:nvPr>
            <p:ph type="ftr" sz="quarter" idx="10"/>
          </p:nvPr>
        </p:nvSpPr>
        <p:spPr>
          <a:ln/>
        </p:spPr>
        <p:txBody>
          <a:bodyPr/>
          <a:lstStyle>
            <a:lvl1pPr>
              <a:defRPr/>
            </a:lvl1pPr>
          </a:lstStyle>
          <a:p>
            <a:endParaRPr lang="zh-TW" altLang="zh-TW"/>
          </a:p>
        </p:txBody>
      </p:sp>
      <p:sp>
        <p:nvSpPr>
          <p:cNvPr id="5" name="Rectangle 6"/>
          <p:cNvSpPr>
            <a:spLocks noGrp="1" noChangeArrowheads="1"/>
          </p:cNvSpPr>
          <p:nvPr>
            <p:ph type="sldNum" sz="quarter" idx="11"/>
          </p:nvPr>
        </p:nvSpPr>
        <p:spPr>
          <a:ln/>
        </p:spPr>
        <p:txBody>
          <a:bodyPr/>
          <a:lstStyle>
            <a:lvl1pPr>
              <a:defRPr/>
            </a:lvl1pPr>
          </a:lstStyle>
          <a:p>
            <a:fld id="{D1AA9403-C4FF-4916-BC41-DCF7BB7AD10B}" type="slidenum">
              <a:rPr lang="en-US" altLang="zh-TW"/>
              <a:pPr/>
              <a:t>‹#›</a:t>
            </a:fld>
            <a:endParaRPr lang="en-US" altLang="zh-TW"/>
          </a:p>
        </p:txBody>
      </p:sp>
    </p:spTree>
    <p:extLst>
      <p:ext uri="{BB962C8B-B14F-4D97-AF65-F5344CB8AC3E}">
        <p14:creationId xmlns:p14="http://schemas.microsoft.com/office/powerpoint/2010/main" val="26533487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685800" y="6213475"/>
            <a:ext cx="762000" cy="457200"/>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zh-TW" altLang="zh-TW" sz="2400"/>
          </a:p>
        </p:txBody>
      </p:sp>
      <p:sp>
        <p:nvSpPr>
          <p:cNvPr id="5" name="Text Box 8"/>
          <p:cNvSpPr txBox="1">
            <a:spLocks noChangeArrowheads="1"/>
          </p:cNvSpPr>
          <p:nvPr userDrawn="1"/>
        </p:nvSpPr>
        <p:spPr bwMode="auto">
          <a:xfrm>
            <a:off x="685800" y="6248400"/>
            <a:ext cx="685800" cy="457200"/>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zh-TW" altLang="zh-TW" sz="2400"/>
          </a:p>
        </p:txBody>
      </p:sp>
      <p:sp>
        <p:nvSpPr>
          <p:cNvPr id="6" name="Text Box 9"/>
          <p:cNvSpPr txBox="1">
            <a:spLocks noChangeArrowheads="1"/>
          </p:cNvSpPr>
          <p:nvPr userDrawn="1"/>
        </p:nvSpPr>
        <p:spPr bwMode="auto">
          <a:xfrm>
            <a:off x="914400" y="6248400"/>
            <a:ext cx="184150" cy="457200"/>
          </a:xfrm>
          <a:prstGeom prst="rect">
            <a:avLst/>
          </a:prstGeom>
          <a:noFill/>
          <a:ln w="9525">
            <a:noFill/>
            <a:miter lim="800000"/>
            <a:headEnd/>
            <a:tailEnd/>
          </a:ln>
          <a:effec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zh-TW" altLang="zh-TW" sz="2400"/>
          </a:p>
        </p:txBody>
      </p:sp>
      <p:sp>
        <p:nvSpPr>
          <p:cNvPr id="5123" name="Rectangle 3"/>
          <p:cNvSpPr>
            <a:spLocks noGrp="1" noChangeArrowheads="1"/>
          </p:cNvSpPr>
          <p:nvPr>
            <p:ph type="ctrTitle"/>
          </p:nvPr>
        </p:nvSpPr>
        <p:spPr>
          <a:xfrm>
            <a:off x="685800" y="762000"/>
            <a:ext cx="7772400" cy="2057400"/>
          </a:xfrm>
          <a:ln>
            <a:noFill/>
          </a:ln>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1371600" y="2971800"/>
            <a:ext cx="6400800" cy="2667000"/>
          </a:xfrm>
        </p:spPr>
        <p:txBody>
          <a:bodyPr/>
          <a:lstStyle>
            <a:lvl1pPr marL="0" indent="0" algn="ctr">
              <a:buFontTx/>
              <a:buNone/>
              <a:defRPr/>
            </a:lvl1pPr>
          </a:lstStyle>
          <a:p>
            <a:r>
              <a:rPr lang="en-US"/>
              <a:t>Click to edit Master subtitle style</a:t>
            </a:r>
          </a:p>
        </p:txBody>
      </p:sp>
      <p:sp>
        <p:nvSpPr>
          <p:cNvPr id="7" name="Rectangle 5"/>
          <p:cNvSpPr>
            <a:spLocks noGrp="1" noChangeArrowheads="1"/>
          </p:cNvSpPr>
          <p:nvPr>
            <p:ph type="ftr" sz="quarter" idx="10"/>
          </p:nvPr>
        </p:nvSpPr>
        <p:spPr/>
        <p:txBody>
          <a:bodyPr/>
          <a:lstStyle>
            <a:lvl1pPr>
              <a:defRPr/>
            </a:lvl1pPr>
          </a:lstStyle>
          <a:p>
            <a:endParaRPr lang="zh-TW" altLang="zh-TW"/>
          </a:p>
        </p:txBody>
      </p:sp>
      <p:sp>
        <p:nvSpPr>
          <p:cNvPr id="8" name="Rectangle 6"/>
          <p:cNvSpPr>
            <a:spLocks noGrp="1" noChangeArrowheads="1"/>
          </p:cNvSpPr>
          <p:nvPr>
            <p:ph type="sldNum" sz="quarter" idx="11"/>
          </p:nvPr>
        </p:nvSpPr>
        <p:spPr>
          <a:xfrm>
            <a:off x="152400" y="6248400"/>
            <a:ext cx="1905000" cy="457200"/>
          </a:xfrm>
        </p:spPr>
        <p:txBody>
          <a:bodyPr/>
          <a:lstStyle>
            <a:lvl1pPr>
              <a:defRPr/>
            </a:lvl1pPr>
          </a:lstStyle>
          <a:p>
            <a:fld id="{569449FD-62FA-4110-A96E-02D9D8151444}" type="slidenum">
              <a:rPr lang="en-US" altLang="zh-TW"/>
              <a:pPr/>
              <a:t>‹#›</a:t>
            </a:fld>
            <a:endParaRPr lang="en-US" altLang="zh-TW"/>
          </a:p>
        </p:txBody>
      </p:sp>
    </p:spTree>
    <p:extLst>
      <p:ext uri="{BB962C8B-B14F-4D97-AF65-F5344CB8AC3E}">
        <p14:creationId xmlns:p14="http://schemas.microsoft.com/office/powerpoint/2010/main" val="302448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12" descr="product_macmilla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8125" y="214313"/>
            <a:ext cx="9810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mcgraw.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214313"/>
            <a:ext cx="1085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ChangeArrowheads="1"/>
          </p:cNvSpPr>
          <p:nvPr userDrawn="1"/>
        </p:nvSpPr>
        <p:spPr bwMode="auto">
          <a:xfrm>
            <a:off x="0" y="6400800"/>
            <a:ext cx="561975" cy="457200"/>
          </a:xfrm>
          <a:prstGeom prst="rect">
            <a:avLst/>
          </a:prstGeom>
          <a:noFill/>
          <a:ln w="9525">
            <a:noFill/>
            <a:miter lim="800000"/>
            <a:headEnd/>
            <a:tailEnd/>
          </a:ln>
          <a:effec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algn="r" eaLnBrk="1" hangingPunct="1"/>
            <a:fld id="{F56EAD3A-F34E-41DE-9EC3-625C9BC5C1ED}" type="slidenum">
              <a:rPr lang="en-US" altLang="zh-TW">
                <a:ea typeface="新細明體" charset="-120"/>
              </a:rPr>
              <a:pPr algn="r" eaLnBrk="1" hangingPunct="1"/>
              <a:t>‹#›</a:t>
            </a:fld>
            <a:endParaRPr lang="en-US" altLang="zh-TW">
              <a:ea typeface="新細明體" charset="-120"/>
            </a:endParaRPr>
          </a:p>
        </p:txBody>
      </p:sp>
      <p:sp>
        <p:nvSpPr>
          <p:cNvPr id="2" name="Title 1"/>
          <p:cNvSpPr>
            <a:spLocks noGrp="1"/>
          </p:cNvSpPr>
          <p:nvPr>
            <p:ph type="title"/>
          </p:nvPr>
        </p:nvSpPr>
        <p:spPr>
          <a:xfrm>
            <a:off x="0" y="214290"/>
            <a:ext cx="9144000" cy="547710"/>
          </a:xfrm>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0"/>
          <p:cNvSpPr>
            <a:spLocks noGrp="1"/>
          </p:cNvSpPr>
          <p:nvPr>
            <p:ph sz="quarter" idx="12"/>
          </p:nvPr>
        </p:nvSpPr>
        <p:spPr>
          <a:xfrm>
            <a:off x="1785918" y="0"/>
            <a:ext cx="5000638" cy="285729"/>
          </a:xfrm>
          <a:noFill/>
        </p:spPr>
        <p:txBody>
          <a:bodyPr/>
          <a:lstStyle>
            <a:lvl1pPr marL="342900" marR="0" indent="-342900" algn="l" defTabSz="914400" rtl="0" eaLnBrk="0" fontAlgn="base" latinLnBrk="0" hangingPunct="0">
              <a:lnSpc>
                <a:spcPct val="100000"/>
              </a:lnSpc>
              <a:spcBef>
                <a:spcPct val="20000"/>
              </a:spcBef>
              <a:spcAft>
                <a:spcPct val="0"/>
              </a:spcAft>
              <a:buClrTx/>
              <a:buSzTx/>
              <a:buFontTx/>
              <a:buNone/>
              <a:tabLst/>
              <a:defRPr sz="3200" b="1"/>
            </a:lvl1pPr>
          </a:lstStyle>
          <a:p>
            <a:pPr lvl="0"/>
            <a:endParaRPr lang="en-CA" dirty="0"/>
          </a:p>
        </p:txBody>
      </p:sp>
      <p:sp>
        <p:nvSpPr>
          <p:cNvPr id="8" name="Rectangle 16"/>
          <p:cNvSpPr>
            <a:spLocks noGrp="1" noChangeArrowheads="1"/>
          </p:cNvSpPr>
          <p:nvPr>
            <p:ph type="ftr" sz="quarter" idx="13"/>
          </p:nvPr>
        </p:nvSpPr>
        <p:spPr/>
        <p:txBody>
          <a:bodyPr/>
          <a:lstStyle>
            <a:lvl1pPr>
              <a:defRPr/>
            </a:lvl1pPr>
          </a:lstStyle>
          <a:p>
            <a:endParaRPr lang="zh-TW" altLang="zh-TW"/>
          </a:p>
        </p:txBody>
      </p:sp>
      <p:sp>
        <p:nvSpPr>
          <p:cNvPr id="9" name="Rectangle 17"/>
          <p:cNvSpPr>
            <a:spLocks noGrp="1" noChangeArrowheads="1"/>
          </p:cNvSpPr>
          <p:nvPr>
            <p:ph type="sldNum" sz="quarter" idx="14"/>
          </p:nvPr>
        </p:nvSpPr>
        <p:spPr>
          <a:xfrm>
            <a:off x="0" y="0"/>
            <a:ext cx="9144000" cy="214313"/>
          </a:xfrm>
          <a:solidFill>
            <a:schemeClr val="tx1"/>
          </a:solidFill>
        </p:spPr>
        <p:txBody>
          <a:bodyPr/>
          <a:lstStyle>
            <a:lvl1pPr algn="ctr">
              <a:defRPr sz="800">
                <a:solidFill>
                  <a:srgbClr val="FFFF00"/>
                </a:solidFill>
                <a:latin typeface="Arial" charset="0"/>
              </a:defRPr>
            </a:lvl1pPr>
          </a:lstStyle>
          <a:p>
            <a:r>
              <a:rPr lang="en-US" altLang="zh-TW"/>
              <a:t>Copyright © The McGraw-Hill Companies, Inc. Permission required for reproduction or display</a:t>
            </a:r>
          </a:p>
          <a:p>
            <a:endParaRPr lang="en-US" altLang="zh-TW"/>
          </a:p>
        </p:txBody>
      </p:sp>
    </p:spTree>
    <p:extLst>
      <p:ext uri="{BB962C8B-B14F-4D97-AF65-F5344CB8AC3E}">
        <p14:creationId xmlns:p14="http://schemas.microsoft.com/office/powerpoint/2010/main" val="25428107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zh-TW" altLang="zh-TW"/>
          </a:p>
        </p:txBody>
      </p:sp>
      <p:sp>
        <p:nvSpPr>
          <p:cNvPr id="5" name="Rectangle 6"/>
          <p:cNvSpPr>
            <a:spLocks noGrp="1" noChangeArrowheads="1"/>
          </p:cNvSpPr>
          <p:nvPr>
            <p:ph type="sldNum" sz="quarter" idx="11"/>
          </p:nvPr>
        </p:nvSpPr>
        <p:spPr>
          <a:ln/>
        </p:spPr>
        <p:txBody>
          <a:bodyPr/>
          <a:lstStyle>
            <a:lvl1pPr>
              <a:defRPr/>
            </a:lvl1pPr>
          </a:lstStyle>
          <a:p>
            <a:fld id="{29E99F4D-9DC0-415F-B32C-67A3346859D9}" type="slidenum">
              <a:rPr lang="en-US" altLang="zh-TW"/>
              <a:pPr/>
              <a:t>‹#›</a:t>
            </a:fld>
            <a:endParaRPr lang="en-US" altLang="zh-TW"/>
          </a:p>
        </p:txBody>
      </p:sp>
    </p:spTree>
    <p:extLst>
      <p:ext uri="{BB962C8B-B14F-4D97-AF65-F5344CB8AC3E}">
        <p14:creationId xmlns:p14="http://schemas.microsoft.com/office/powerpoint/2010/main" val="32330290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descr="product_macmilla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357188"/>
            <a:ext cx="10429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mcgraw.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142875"/>
            <a:ext cx="1085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5"/>
          <p:cNvSpPr>
            <a:spLocks noGrp="1" noChangeArrowheads="1"/>
          </p:cNvSpPr>
          <p:nvPr>
            <p:ph type="ftr" sz="quarter" idx="10"/>
          </p:nvPr>
        </p:nvSpPr>
        <p:spPr/>
        <p:txBody>
          <a:bodyPr/>
          <a:lstStyle>
            <a:lvl1pPr>
              <a:defRPr/>
            </a:lvl1pPr>
          </a:lstStyle>
          <a:p>
            <a:endParaRPr lang="zh-TW" altLang="zh-TW"/>
          </a:p>
        </p:txBody>
      </p:sp>
      <p:sp>
        <p:nvSpPr>
          <p:cNvPr id="8" name="Rectangle 6"/>
          <p:cNvSpPr>
            <a:spLocks noGrp="1" noChangeArrowheads="1"/>
          </p:cNvSpPr>
          <p:nvPr>
            <p:ph type="sldNum" sz="quarter" idx="11"/>
          </p:nvPr>
        </p:nvSpPr>
        <p:spPr/>
        <p:txBody>
          <a:bodyPr/>
          <a:lstStyle>
            <a:lvl1pPr>
              <a:defRPr/>
            </a:lvl1pPr>
          </a:lstStyle>
          <a:p>
            <a:fld id="{D4B103B4-519A-4C5F-8AF2-466E35D0013E}" type="slidenum">
              <a:rPr lang="en-US" altLang="zh-TW"/>
              <a:pPr/>
              <a:t>‹#›</a:t>
            </a:fld>
            <a:endParaRPr lang="en-US" altLang="zh-TW"/>
          </a:p>
        </p:txBody>
      </p:sp>
    </p:spTree>
    <p:extLst>
      <p:ext uri="{BB962C8B-B14F-4D97-AF65-F5344CB8AC3E}">
        <p14:creationId xmlns:p14="http://schemas.microsoft.com/office/powerpoint/2010/main" val="6175866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5"/>
          <p:cNvSpPr>
            <a:spLocks noGrp="1" noChangeArrowheads="1"/>
          </p:cNvSpPr>
          <p:nvPr>
            <p:ph type="ftr" sz="quarter" idx="10"/>
          </p:nvPr>
        </p:nvSpPr>
        <p:spPr>
          <a:ln/>
        </p:spPr>
        <p:txBody>
          <a:bodyPr/>
          <a:lstStyle>
            <a:lvl1pPr>
              <a:defRPr/>
            </a:lvl1pPr>
          </a:lstStyle>
          <a:p>
            <a:endParaRPr lang="zh-TW" altLang="zh-TW"/>
          </a:p>
        </p:txBody>
      </p:sp>
      <p:sp>
        <p:nvSpPr>
          <p:cNvPr id="8" name="Rectangle 6"/>
          <p:cNvSpPr>
            <a:spLocks noGrp="1" noChangeArrowheads="1"/>
          </p:cNvSpPr>
          <p:nvPr>
            <p:ph type="sldNum" sz="quarter" idx="11"/>
          </p:nvPr>
        </p:nvSpPr>
        <p:spPr>
          <a:ln/>
        </p:spPr>
        <p:txBody>
          <a:bodyPr/>
          <a:lstStyle>
            <a:lvl1pPr>
              <a:defRPr/>
            </a:lvl1pPr>
          </a:lstStyle>
          <a:p>
            <a:fld id="{2992F946-1BE9-414C-8C11-727B6699A0FE}" type="slidenum">
              <a:rPr lang="en-US" altLang="zh-TW"/>
              <a:pPr/>
              <a:t>‹#›</a:t>
            </a:fld>
            <a:endParaRPr lang="en-US" altLang="zh-TW"/>
          </a:p>
        </p:txBody>
      </p:sp>
    </p:spTree>
    <p:extLst>
      <p:ext uri="{BB962C8B-B14F-4D97-AF65-F5344CB8AC3E}">
        <p14:creationId xmlns:p14="http://schemas.microsoft.com/office/powerpoint/2010/main" val="23836402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5"/>
          <p:cNvSpPr>
            <a:spLocks noGrp="1" noChangeArrowheads="1"/>
          </p:cNvSpPr>
          <p:nvPr>
            <p:ph type="ftr" sz="quarter" idx="10"/>
          </p:nvPr>
        </p:nvSpPr>
        <p:spPr>
          <a:ln/>
        </p:spPr>
        <p:txBody>
          <a:bodyPr/>
          <a:lstStyle>
            <a:lvl1pPr>
              <a:defRPr/>
            </a:lvl1pPr>
          </a:lstStyle>
          <a:p>
            <a:endParaRPr lang="zh-TW" altLang="zh-TW"/>
          </a:p>
        </p:txBody>
      </p:sp>
      <p:sp>
        <p:nvSpPr>
          <p:cNvPr id="4" name="Rectangle 6"/>
          <p:cNvSpPr>
            <a:spLocks noGrp="1" noChangeArrowheads="1"/>
          </p:cNvSpPr>
          <p:nvPr>
            <p:ph type="sldNum" sz="quarter" idx="11"/>
          </p:nvPr>
        </p:nvSpPr>
        <p:spPr>
          <a:ln/>
        </p:spPr>
        <p:txBody>
          <a:bodyPr/>
          <a:lstStyle>
            <a:lvl1pPr>
              <a:defRPr/>
            </a:lvl1pPr>
          </a:lstStyle>
          <a:p>
            <a:fld id="{61AE4854-17DC-4752-B294-E5C6093C19DB}" type="slidenum">
              <a:rPr lang="en-US" altLang="zh-TW"/>
              <a:pPr/>
              <a:t>‹#›</a:t>
            </a:fld>
            <a:endParaRPr lang="en-US" altLang="zh-TW"/>
          </a:p>
        </p:txBody>
      </p:sp>
    </p:spTree>
    <p:extLst>
      <p:ext uri="{BB962C8B-B14F-4D97-AF65-F5344CB8AC3E}">
        <p14:creationId xmlns:p14="http://schemas.microsoft.com/office/powerpoint/2010/main" val="15569642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zh-TW" altLang="zh-TW"/>
          </a:p>
        </p:txBody>
      </p:sp>
      <p:sp>
        <p:nvSpPr>
          <p:cNvPr id="3" name="Rectangle 6"/>
          <p:cNvSpPr>
            <a:spLocks noGrp="1" noChangeArrowheads="1"/>
          </p:cNvSpPr>
          <p:nvPr>
            <p:ph type="sldNum" sz="quarter" idx="11"/>
          </p:nvPr>
        </p:nvSpPr>
        <p:spPr>
          <a:ln/>
        </p:spPr>
        <p:txBody>
          <a:bodyPr/>
          <a:lstStyle>
            <a:lvl1pPr>
              <a:defRPr/>
            </a:lvl1pPr>
          </a:lstStyle>
          <a:p>
            <a:fld id="{584FA067-B05F-4D5D-B297-69A9D92C9549}" type="slidenum">
              <a:rPr lang="en-US" altLang="zh-TW"/>
              <a:pPr/>
              <a:t>‹#›</a:t>
            </a:fld>
            <a:endParaRPr lang="en-US" altLang="zh-TW"/>
          </a:p>
        </p:txBody>
      </p:sp>
    </p:spTree>
    <p:extLst>
      <p:ext uri="{BB962C8B-B14F-4D97-AF65-F5344CB8AC3E}">
        <p14:creationId xmlns:p14="http://schemas.microsoft.com/office/powerpoint/2010/main" val="3006979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zh-TW" altLang="zh-TW"/>
          </a:p>
        </p:txBody>
      </p:sp>
      <p:sp>
        <p:nvSpPr>
          <p:cNvPr id="6" name="Rectangle 6"/>
          <p:cNvSpPr>
            <a:spLocks noGrp="1" noChangeArrowheads="1"/>
          </p:cNvSpPr>
          <p:nvPr>
            <p:ph type="sldNum" sz="quarter" idx="11"/>
          </p:nvPr>
        </p:nvSpPr>
        <p:spPr>
          <a:ln/>
        </p:spPr>
        <p:txBody>
          <a:bodyPr/>
          <a:lstStyle>
            <a:lvl1pPr>
              <a:defRPr/>
            </a:lvl1pPr>
          </a:lstStyle>
          <a:p>
            <a:fld id="{ED1A8451-1480-4CF3-AF7F-7AC018FD5F56}" type="slidenum">
              <a:rPr lang="en-US" altLang="zh-TW"/>
              <a:pPr/>
              <a:t>‹#›</a:t>
            </a:fld>
            <a:endParaRPr lang="en-US" altLang="zh-TW"/>
          </a:p>
        </p:txBody>
      </p:sp>
    </p:spTree>
    <p:extLst>
      <p:ext uri="{BB962C8B-B14F-4D97-AF65-F5344CB8AC3E}">
        <p14:creationId xmlns:p14="http://schemas.microsoft.com/office/powerpoint/2010/main" val="9401827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zh-TW" altLang="zh-TW"/>
          </a:p>
        </p:txBody>
      </p:sp>
      <p:sp>
        <p:nvSpPr>
          <p:cNvPr id="6" name="Rectangle 6"/>
          <p:cNvSpPr>
            <a:spLocks noGrp="1" noChangeArrowheads="1"/>
          </p:cNvSpPr>
          <p:nvPr>
            <p:ph type="sldNum" sz="quarter" idx="11"/>
          </p:nvPr>
        </p:nvSpPr>
        <p:spPr>
          <a:ln/>
        </p:spPr>
        <p:txBody>
          <a:bodyPr/>
          <a:lstStyle>
            <a:lvl1pPr>
              <a:defRPr/>
            </a:lvl1pPr>
          </a:lstStyle>
          <a:p>
            <a:fld id="{64E5F6AF-0728-4890-8B64-1F04370BA297}" type="slidenum">
              <a:rPr lang="en-US" altLang="zh-TW"/>
              <a:pPr/>
              <a:t>‹#›</a:t>
            </a:fld>
            <a:endParaRPr lang="en-US" altLang="zh-TW"/>
          </a:p>
        </p:txBody>
      </p:sp>
    </p:spTree>
    <p:extLst>
      <p:ext uri="{BB962C8B-B14F-4D97-AF65-F5344CB8AC3E}">
        <p14:creationId xmlns:p14="http://schemas.microsoft.com/office/powerpoint/2010/main" val="10074693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276225" y="295275"/>
            <a:ext cx="8810625" cy="6276975"/>
          </a:xfrm>
          <a:prstGeom prst="rect">
            <a:avLst/>
          </a:prstGeom>
          <a:solidFill>
            <a:srgbClr val="FFFFFF"/>
          </a:solidFill>
          <a:ln w="9525">
            <a:noFill/>
            <a:miter lim="800000"/>
            <a:headEnd/>
            <a:tailEnd/>
          </a:ln>
          <a:effectLst/>
        </p:spPr>
        <p:txBody>
          <a:bodyPr wrap="none" anchor="ct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en-CA" altLang="zh-TW"/>
          </a:p>
        </p:txBody>
      </p:sp>
      <p:sp>
        <p:nvSpPr>
          <p:cNvPr id="1027" name="Rectangle 2"/>
          <p:cNvSpPr>
            <a:spLocks noGrp="1" noChangeArrowheads="1"/>
          </p:cNvSpPr>
          <p:nvPr>
            <p:ph type="title"/>
          </p:nvPr>
        </p:nvSpPr>
        <p:spPr bwMode="auto">
          <a:xfrm>
            <a:off x="0" y="142875"/>
            <a:ext cx="9144000" cy="619125"/>
          </a:xfrm>
          <a:prstGeom prst="rect">
            <a:avLst/>
          </a:prstGeom>
          <a:solidFill>
            <a:schemeClr val="tx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8" name="Rectangle 3"/>
          <p:cNvSpPr>
            <a:spLocks noGrp="1" noChangeArrowheads="1"/>
          </p:cNvSpPr>
          <p:nvPr>
            <p:ph type="body" idx="1"/>
          </p:nvPr>
        </p:nvSpPr>
        <p:spPr bwMode="auto">
          <a:xfrm>
            <a:off x="685800" y="1066800"/>
            <a:ext cx="7772400" cy="50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zh-TW" altLang="zh-TW"/>
          </a:p>
        </p:txBody>
      </p:sp>
      <p:sp>
        <p:nvSpPr>
          <p:cNvPr id="1030" name="Rectangle 6"/>
          <p:cNvSpPr>
            <a:spLocks noGrp="1" noChangeArrowheads="1"/>
          </p:cNvSpPr>
          <p:nvPr>
            <p:ph type="sldNum" sz="quarter" idx="4"/>
          </p:nvPr>
        </p:nvSpPr>
        <p:spPr bwMode="auto">
          <a:xfrm>
            <a:off x="0" y="6400800"/>
            <a:ext cx="5000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a:ea typeface="新細明體" charset="-120"/>
              </a:defRPr>
            </a:lvl1pPr>
          </a:lstStyle>
          <a:p>
            <a:fld id="{9EC69FF9-946A-4779-9BBC-FFC7A3BF4091}" type="slidenum">
              <a:rPr lang="en-US" altLang="zh-TW"/>
              <a:pPr/>
              <a:t>‹#›</a:t>
            </a:fld>
            <a:endParaRPr lang="en-US" altLang="zh-TW"/>
          </a:p>
        </p:txBody>
      </p:sp>
      <p:sp>
        <p:nvSpPr>
          <p:cNvPr id="1031" name="Text Box 7"/>
          <p:cNvSpPr txBox="1">
            <a:spLocks noChangeArrowheads="1"/>
          </p:cNvSpPr>
          <p:nvPr userDrawn="1"/>
        </p:nvSpPr>
        <p:spPr bwMode="auto">
          <a:xfrm>
            <a:off x="685800" y="6213475"/>
            <a:ext cx="762000" cy="457200"/>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zh-TW" altLang="zh-TW"/>
          </a:p>
        </p:txBody>
      </p:sp>
      <p:sp>
        <p:nvSpPr>
          <p:cNvPr id="1032" name="Text Box 8"/>
          <p:cNvSpPr txBox="1">
            <a:spLocks noChangeArrowheads="1"/>
          </p:cNvSpPr>
          <p:nvPr userDrawn="1"/>
        </p:nvSpPr>
        <p:spPr bwMode="auto">
          <a:xfrm>
            <a:off x="685800" y="6248400"/>
            <a:ext cx="685800" cy="457200"/>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zh-TW" altLang="zh-TW"/>
          </a:p>
        </p:txBody>
      </p:sp>
      <p:sp>
        <p:nvSpPr>
          <p:cNvPr id="1033" name="Text Box 9"/>
          <p:cNvSpPr txBox="1">
            <a:spLocks noChangeArrowheads="1"/>
          </p:cNvSpPr>
          <p:nvPr userDrawn="1"/>
        </p:nvSpPr>
        <p:spPr bwMode="auto">
          <a:xfrm>
            <a:off x="914400" y="6248400"/>
            <a:ext cx="184150" cy="457200"/>
          </a:xfrm>
          <a:prstGeom prst="rect">
            <a:avLst/>
          </a:prstGeom>
          <a:noFill/>
          <a:ln w="9525">
            <a:noFill/>
            <a:miter lim="800000"/>
            <a:headEnd/>
            <a:tailEnd/>
          </a:ln>
          <a:effec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zh-TW" altLang="zh-TW"/>
          </a:p>
        </p:txBody>
      </p:sp>
      <p:sp>
        <p:nvSpPr>
          <p:cNvPr id="11" name="Rectangle 5"/>
          <p:cNvSpPr txBox="1">
            <a:spLocks noChangeArrowheads="1"/>
          </p:cNvSpPr>
          <p:nvPr userDrawn="1"/>
        </p:nvSpPr>
        <p:spPr>
          <a:xfrm>
            <a:off x="2133600" y="6629400"/>
            <a:ext cx="5562600" cy="228600"/>
          </a:xfrm>
          <a:prstGeom prst="rect">
            <a:avLst/>
          </a:prstGeom>
        </p:spPr>
        <p:txBody>
          <a:bodyPr/>
          <a:lstStyle>
            <a:lvl1pPr algn="ctr">
              <a:defRPr sz="900" b="1" dirty="0">
                <a:solidFill>
                  <a:srgbClr val="C00000"/>
                </a:solidFill>
                <a:latin typeface="Arial" pitchFamily="34" charset="0"/>
                <a:cs typeface="Arial" pitchFamily="34" charset="0"/>
              </a:defRPr>
            </a:lvl1pPr>
          </a:lstStyle>
          <a:p>
            <a:pPr>
              <a:defRPr/>
            </a:pPr>
            <a:r>
              <a:rPr lang="en-US"/>
              <a:t>Foundations of Materials Science and Engineering, 5th Edn.  Smith and Hashemi</a:t>
            </a:r>
          </a:p>
        </p:txBody>
      </p:sp>
      <p:sp>
        <p:nvSpPr>
          <p:cNvPr id="13" name="Rectangle 6"/>
          <p:cNvSpPr txBox="1">
            <a:spLocks noChangeArrowheads="1"/>
          </p:cNvSpPr>
          <p:nvPr userDrawn="1"/>
        </p:nvSpPr>
        <p:spPr>
          <a:xfrm>
            <a:off x="0" y="0"/>
            <a:ext cx="9144000" cy="214313"/>
          </a:xfrm>
          <a:prstGeom prst="rect">
            <a:avLst/>
          </a:prstGeom>
          <a:solidFill>
            <a:schemeClr val="tx1"/>
          </a:solidFill>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algn="ctr" eaLnBrk="1" hangingPunct="1"/>
            <a:r>
              <a:rPr lang="en-US" altLang="zh-TW" sz="800">
                <a:solidFill>
                  <a:srgbClr val="FFFF00"/>
                </a:solidFill>
                <a:latin typeface="Arial" charset="0"/>
                <a:ea typeface="新細明體" charset="-120"/>
              </a:rPr>
              <a:t>Copyright © The McGraw-Hill Companies, Inc. Permission required for reproduction or display</a:t>
            </a:r>
          </a:p>
          <a:p>
            <a:pPr eaLnBrk="1" hangingPunct="1"/>
            <a:endParaRPr lang="en-US" altLang="zh-TW" sz="800">
              <a:solidFill>
                <a:srgbClr val="FFFF00"/>
              </a:solidFill>
              <a:latin typeface="Arial" charset="0"/>
              <a:ea typeface="新細明體" charset="-120"/>
            </a:endParaRPr>
          </a:p>
        </p:txBody>
      </p:sp>
      <p:pic>
        <p:nvPicPr>
          <p:cNvPr id="1036" name="Picture 13" descr="mcgraw.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86688" y="214313"/>
            <a:ext cx="1085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3" r:id="rId3"/>
    <p:sldLayoutId id="2147483706" r:id="rId4"/>
    <p:sldLayoutId id="2147483702" r:id="rId5"/>
    <p:sldLayoutId id="2147483701" r:id="rId6"/>
    <p:sldLayoutId id="2147483700" r:id="rId7"/>
    <p:sldLayoutId id="2147483699" r:id="rId8"/>
    <p:sldLayoutId id="2147483698" r:id="rId9"/>
    <p:sldLayoutId id="2147483697" r:id="rId10"/>
    <p:sldLayoutId id="2147483696" r:id="rId11"/>
    <p:sldLayoutId id="2147483695" r:id="rId12"/>
    <p:sldLayoutId id="2147483707" r:id="rId13"/>
  </p:sldLayoutIdLst>
  <p:transition/>
  <p:hf hdr="0" ftr="0" dt="0"/>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762000"/>
            <a:ext cx="7772400" cy="2971800"/>
          </a:xfrm>
          <a:solidFill>
            <a:schemeClr val="bg1"/>
          </a:solidFill>
          <a:ln w="76200">
            <a:solidFill>
              <a:schemeClr val="tx1"/>
            </a:solidFill>
          </a:ln>
        </p:spPr>
        <p:txBody>
          <a:bodyPr/>
          <a:lstStyle/>
          <a:p>
            <a:r>
              <a:rPr lang="en-US" altLang="zh-TW" sz="5400" b="1">
                <a:solidFill>
                  <a:schemeClr val="tx1"/>
                </a:solidFill>
                <a:ea typeface="新細明體" charset="-120"/>
              </a:rPr>
              <a:t>CHAPTER  </a:t>
            </a:r>
            <a:br>
              <a:rPr lang="en-US" altLang="zh-TW" sz="5400" b="1">
                <a:solidFill>
                  <a:schemeClr val="tx1"/>
                </a:solidFill>
                <a:ea typeface="新細明體" charset="-120"/>
              </a:rPr>
            </a:br>
            <a:r>
              <a:rPr lang="en-US" altLang="zh-TW" sz="9600" b="1">
                <a:solidFill>
                  <a:schemeClr val="tx1"/>
                </a:solidFill>
                <a:ea typeface="新細明體" charset="-120"/>
              </a:rPr>
              <a:t>8</a:t>
            </a:r>
          </a:p>
        </p:txBody>
      </p:sp>
      <p:sp>
        <p:nvSpPr>
          <p:cNvPr id="6147" name="Rectangle 3"/>
          <p:cNvSpPr>
            <a:spLocks noGrp="1" noChangeArrowheads="1"/>
          </p:cNvSpPr>
          <p:nvPr>
            <p:ph type="subTitle" idx="1"/>
          </p:nvPr>
        </p:nvSpPr>
        <p:spPr>
          <a:xfrm>
            <a:off x="1447800" y="3962400"/>
            <a:ext cx="6400800" cy="2667000"/>
          </a:xfrm>
          <a:ln w="76200">
            <a:solidFill>
              <a:srgbClr val="CC3300"/>
            </a:solidFill>
            <a:miter lim="800000"/>
            <a:headEnd/>
            <a:tailEnd/>
          </a:ln>
        </p:spPr>
        <p:txBody>
          <a:bodyPr/>
          <a:lstStyle/>
          <a:p>
            <a:endParaRPr lang="en-US" altLang="zh-TW" b="1">
              <a:solidFill>
                <a:srgbClr val="FF6600"/>
              </a:solidFill>
              <a:ea typeface="新細明體" charset="-120"/>
            </a:endParaRPr>
          </a:p>
          <a:p>
            <a:r>
              <a:rPr lang="en-US" altLang="zh-TW" b="1">
                <a:solidFill>
                  <a:srgbClr val="FF6600"/>
                </a:solidFill>
                <a:ea typeface="新細明體" charset="-120"/>
              </a:rPr>
              <a:t>Phase</a:t>
            </a:r>
          </a:p>
          <a:p>
            <a:r>
              <a:rPr lang="en-US" altLang="zh-TW" b="1">
                <a:solidFill>
                  <a:srgbClr val="FF6600"/>
                </a:solidFill>
                <a:ea typeface="新細明體" charset="-120"/>
              </a:rPr>
              <a:t>Diagrams</a:t>
            </a:r>
          </a:p>
        </p:txBody>
      </p:sp>
      <p:sp>
        <p:nvSpPr>
          <p:cNvPr id="6148" name="Rectangle 8"/>
          <p:cNvSpPr>
            <a:spLocks noChangeArrowheads="1"/>
          </p:cNvSpPr>
          <p:nvPr/>
        </p:nvSpPr>
        <p:spPr bwMode="auto">
          <a:xfrm>
            <a:off x="2743200" y="1066800"/>
            <a:ext cx="3810000" cy="24384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en-CA" altLang="zh-TW"/>
          </a:p>
        </p:txBody>
      </p:sp>
      <p:pic>
        <p:nvPicPr>
          <p:cNvPr id="6149" name="Picture 13" descr="mcgra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214313"/>
            <a:ext cx="1085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597E3A57-C07F-40A6-AF9A-E9AD6D2B053E}" type="slidenum">
              <a:rPr lang="en-US" altLang="zh-TW"/>
              <a:pPr eaLnBrk="1" hangingPunct="1"/>
              <a:t>1</a:t>
            </a:fld>
            <a:endParaRPr lang="en-US" altLang="zh-TW"/>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10</a:t>
            </a:fld>
            <a:endParaRPr lang="en-US" altLang="zh-TW"/>
          </a:p>
        </p:txBody>
      </p:sp>
      <p:pic>
        <p:nvPicPr>
          <p:cNvPr id="4" name="Picture 14" descr="smi53586_080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351" y="820743"/>
            <a:ext cx="8259113" cy="448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Cu-Ni Phase Diagram</a:t>
            </a:r>
          </a:p>
        </p:txBody>
      </p:sp>
      <p:sp>
        <p:nvSpPr>
          <p:cNvPr id="8" name="Rectangle 3"/>
          <p:cNvSpPr txBox="1">
            <a:spLocks noChangeArrowheads="1"/>
          </p:cNvSpPr>
          <p:nvPr/>
        </p:nvSpPr>
        <p:spPr>
          <a:xfrm>
            <a:off x="899592" y="5328592"/>
            <a:ext cx="8002056" cy="155679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TW" sz="2400" dirty="0" err="1">
                <a:solidFill>
                  <a:srgbClr val="0000FF"/>
                </a:solidFill>
                <a:ea typeface="新細明體" charset="-120"/>
              </a:rPr>
              <a:t>Liquidus</a:t>
            </a:r>
            <a:r>
              <a:rPr lang="en-US" altLang="zh-TW" sz="2400" dirty="0">
                <a:ea typeface="新細明體" charset="-120"/>
              </a:rPr>
              <a:t> vs. </a:t>
            </a:r>
            <a:r>
              <a:rPr lang="en-US" altLang="zh-TW" sz="2400" dirty="0">
                <a:solidFill>
                  <a:srgbClr val="008000"/>
                </a:solidFill>
                <a:ea typeface="新細明體" charset="-120"/>
              </a:rPr>
              <a:t>Solidus</a:t>
            </a:r>
            <a:r>
              <a:rPr lang="en-US" altLang="zh-TW" sz="2400" dirty="0">
                <a:ea typeface="新細明體" charset="-120"/>
              </a:rPr>
              <a:t>.</a:t>
            </a:r>
          </a:p>
          <a:p>
            <a:r>
              <a:rPr lang="en-US" altLang="zh-TW" sz="2400" kern="0" dirty="0">
                <a:ea typeface="新細明體" charset="-120"/>
              </a:rPr>
              <a:t>Melting point of pure components: F = 1 </a:t>
            </a:r>
            <a:r>
              <a:rPr lang="en-US" altLang="zh-TW" sz="2400" kern="0" dirty="0">
                <a:ea typeface="新細明體" charset="-120"/>
                <a:sym typeface="Symbol"/>
              </a:rPr>
              <a:t> 2 + 1 = 0</a:t>
            </a:r>
            <a:r>
              <a:rPr lang="en-US" altLang="zh-TW" sz="2400" kern="0" dirty="0">
                <a:ea typeface="新細明體" charset="-120"/>
              </a:rPr>
              <a:t>.</a:t>
            </a:r>
            <a:br>
              <a:rPr lang="en-US" altLang="zh-TW" sz="2400" kern="0" dirty="0">
                <a:ea typeface="新細明體" charset="-120"/>
              </a:rPr>
            </a:br>
            <a:r>
              <a:rPr lang="en-US" altLang="zh-TW" sz="2400" kern="0" dirty="0">
                <a:solidFill>
                  <a:srgbClr val="0070C0"/>
                </a:solidFill>
                <a:ea typeface="新細明體" charset="-120"/>
              </a:rPr>
              <a:t>Invariant point</a:t>
            </a:r>
            <a:r>
              <a:rPr lang="en-US" altLang="zh-TW" sz="2400" kern="0" dirty="0">
                <a:ea typeface="新細明體" charset="-120"/>
              </a:rPr>
              <a:t>: change in temperature will change to L or S.  </a:t>
            </a:r>
          </a:p>
        </p:txBody>
      </p:sp>
    </p:spTree>
    <p:extLst>
      <p:ext uri="{BB962C8B-B14F-4D97-AF65-F5344CB8AC3E}">
        <p14:creationId xmlns:p14="http://schemas.microsoft.com/office/powerpoint/2010/main" val="13370348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11</a:t>
            </a:fld>
            <a:endParaRPr lang="en-US" altLang="zh-TW"/>
          </a:p>
        </p:txBody>
      </p:sp>
      <p:sp>
        <p:nvSpPr>
          <p:cNvPr id="3" name="Rectangle 3"/>
          <p:cNvSpPr txBox="1">
            <a:spLocks noChangeArrowheads="1"/>
          </p:cNvSpPr>
          <p:nvPr/>
        </p:nvSpPr>
        <p:spPr>
          <a:xfrm>
            <a:off x="539552" y="850776"/>
            <a:ext cx="8136904" cy="567456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TW" sz="2600" b="1" kern="0" dirty="0">
                <a:solidFill>
                  <a:srgbClr val="0070C0"/>
                </a:solidFill>
                <a:ea typeface="新細明體" charset="-120"/>
              </a:rPr>
              <a:t>Single phase regions</a:t>
            </a:r>
            <a:r>
              <a:rPr lang="en-US" altLang="zh-TW" sz="2600" kern="0" dirty="0">
                <a:ea typeface="新細明體" charset="-120"/>
              </a:rPr>
              <a:t>: F = 2 </a:t>
            </a:r>
            <a:r>
              <a:rPr lang="en-US" altLang="zh-TW" sz="2600" kern="0" dirty="0">
                <a:ea typeface="新細明體" charset="-120"/>
                <a:sym typeface="Symbol"/>
              </a:rPr>
              <a:t> 1 + 1 = 2</a:t>
            </a:r>
            <a:r>
              <a:rPr lang="en-US" altLang="zh-TW" sz="2600" kern="0" dirty="0">
                <a:ea typeface="新細明體" charset="-120"/>
              </a:rPr>
              <a:t>. </a:t>
            </a:r>
            <a:br>
              <a:rPr lang="en-US" altLang="zh-TW" sz="2600" kern="0" dirty="0">
                <a:ea typeface="新細明體" charset="-120"/>
              </a:rPr>
            </a:br>
            <a:r>
              <a:rPr lang="en-US" altLang="zh-TW" sz="2600" kern="0" dirty="0">
                <a:ea typeface="新細明體" charset="-120"/>
              </a:rPr>
              <a:t>Maintain the single phase by varying the temperature or composition independently.</a:t>
            </a:r>
          </a:p>
          <a:p>
            <a:r>
              <a:rPr lang="en-US" altLang="zh-TW" sz="2600" b="1" kern="0" dirty="0">
                <a:solidFill>
                  <a:srgbClr val="0000FF"/>
                </a:solidFill>
                <a:ea typeface="新細明體" charset="-120"/>
              </a:rPr>
              <a:t>Two phase regions</a:t>
            </a:r>
            <a:r>
              <a:rPr lang="en-US" altLang="zh-TW" sz="2600" kern="0" dirty="0">
                <a:ea typeface="新細明體" charset="-120"/>
              </a:rPr>
              <a:t>: F = 2 </a:t>
            </a:r>
            <a:r>
              <a:rPr lang="en-US" altLang="zh-TW" sz="2600" kern="0" dirty="0">
                <a:ea typeface="新細明體" charset="-120"/>
                <a:sym typeface="Symbol"/>
              </a:rPr>
              <a:t> 2 + 1 = 1</a:t>
            </a:r>
            <a:r>
              <a:rPr lang="en-US" altLang="zh-TW" sz="2600" kern="0" dirty="0">
                <a:ea typeface="新細明體" charset="-120"/>
              </a:rPr>
              <a:t>. </a:t>
            </a:r>
            <a:br>
              <a:rPr lang="en-US" altLang="zh-TW" sz="2600" kern="0" dirty="0">
                <a:ea typeface="新細明體" charset="-120"/>
              </a:rPr>
            </a:br>
            <a:r>
              <a:rPr lang="en-US" altLang="zh-TW" sz="2600" kern="0" dirty="0">
                <a:ea typeface="新細明體" charset="-120"/>
              </a:rPr>
              <a:t>If the temperature is changed, the phase composition will also change. And vice versa.</a:t>
            </a:r>
          </a:p>
          <a:p>
            <a:r>
              <a:rPr lang="en-US" altLang="zh-TW" sz="2600" b="1" kern="0" dirty="0">
                <a:solidFill>
                  <a:srgbClr val="6600FF"/>
                </a:solidFill>
                <a:ea typeface="新細明體" charset="-120"/>
              </a:rPr>
              <a:t>Point a</a:t>
            </a:r>
            <a:r>
              <a:rPr lang="en-US" altLang="zh-TW" sz="2600" kern="0" dirty="0">
                <a:ea typeface="新細明體" charset="-120"/>
              </a:rPr>
              <a:t> (1050 </a:t>
            </a:r>
            <a:r>
              <a:rPr lang="en-US" altLang="zh-TW" sz="2600" kern="0" dirty="0">
                <a:ea typeface="新細明體" charset="-120"/>
                <a:sym typeface="Symbol"/>
              </a:rPr>
              <a:t>C, 20% Ni): </a:t>
            </a:r>
            <a:r>
              <a:rPr lang="en-US" altLang="zh-TW" sz="2600" b="1" kern="0" dirty="0">
                <a:solidFill>
                  <a:srgbClr val="6600FF"/>
                </a:solidFill>
                <a:ea typeface="新細明體" charset="-120"/>
                <a:sym typeface="Symbol"/>
              </a:rPr>
              <a:t>Solid solution  </a:t>
            </a:r>
            <a:r>
              <a:rPr lang="en-US" altLang="zh-TW" sz="2600" kern="0" dirty="0">
                <a:ea typeface="新細明體" charset="-120"/>
                <a:sym typeface="Symbol"/>
              </a:rPr>
              <a:t>microstructure appears the same as that of a pure metal. However, it has higher strength and resistivity than pure cooper.</a:t>
            </a:r>
          </a:p>
          <a:p>
            <a:r>
              <a:rPr lang="en-US" altLang="zh-TW" sz="2600" dirty="0">
                <a:ea typeface="新細明體" charset="-120"/>
              </a:rPr>
              <a:t>Composition at liquid and solid phases at any temperature can be determined by drawing a </a:t>
            </a:r>
            <a:r>
              <a:rPr lang="en-US" altLang="zh-TW" sz="2600" b="1" i="1" dirty="0">
                <a:solidFill>
                  <a:srgbClr val="FF0000"/>
                </a:solidFill>
                <a:ea typeface="新細明體" charset="-120"/>
              </a:rPr>
              <a:t>tie line</a:t>
            </a:r>
            <a:r>
              <a:rPr lang="en-US" altLang="zh-TW" sz="2600" b="1" i="1" dirty="0">
                <a:ea typeface="新細明體" charset="-120"/>
              </a:rPr>
              <a:t>.</a:t>
            </a:r>
            <a:endParaRPr lang="en-US" altLang="zh-TW" sz="2600" kern="0" dirty="0">
              <a:ea typeface="新細明體" charset="-120"/>
            </a:endParaRPr>
          </a:p>
          <a:p>
            <a:r>
              <a:rPr lang="en-US" altLang="zh-TW" sz="2600" kern="0" dirty="0">
                <a:ea typeface="新細明體" charset="-120"/>
              </a:rPr>
              <a:t>1300 </a:t>
            </a:r>
            <a:r>
              <a:rPr lang="en-US" altLang="zh-TW" sz="2600" kern="0" dirty="0">
                <a:ea typeface="新細明體" charset="-120"/>
                <a:sym typeface="Symbol"/>
              </a:rPr>
              <a:t>C, 53%Ni-47%Cu: L (45% Ni) + S (58% Ni)</a:t>
            </a:r>
          </a:p>
          <a:p>
            <a:endParaRPr lang="en-US" altLang="zh-TW" sz="2600" kern="0" dirty="0">
              <a:ea typeface="新細明體" charset="-120"/>
            </a:endParaRPr>
          </a:p>
        </p:txBody>
      </p:sp>
      <p:sp>
        <p:nvSpPr>
          <p:cNvPr id="4"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Cu-Ni Phase Diagram (Cont..)</a:t>
            </a:r>
          </a:p>
        </p:txBody>
      </p:sp>
      <p:sp>
        <p:nvSpPr>
          <p:cNvPr id="5" name="文字方塊 4"/>
          <p:cNvSpPr txBox="1"/>
          <p:nvPr/>
        </p:nvSpPr>
        <p:spPr>
          <a:xfrm>
            <a:off x="7938373" y="5477162"/>
            <a:ext cx="954107" cy="400110"/>
          </a:xfrm>
          <a:prstGeom prst="rect">
            <a:avLst/>
          </a:prstGeom>
          <a:noFill/>
        </p:spPr>
        <p:txBody>
          <a:bodyPr wrap="none" rtlCol="0">
            <a:spAutoFit/>
          </a:bodyPr>
          <a:lstStyle/>
          <a:p>
            <a:r>
              <a:rPr lang="zh-TW" altLang="en-US" sz="2000" b="1" dirty="0">
                <a:solidFill>
                  <a:srgbClr val="FF0000"/>
                </a:solidFill>
              </a:rPr>
              <a:t>連結線</a:t>
            </a:r>
          </a:p>
        </p:txBody>
      </p:sp>
    </p:spTree>
    <p:extLst>
      <p:ext uri="{BB962C8B-B14F-4D97-AF65-F5344CB8AC3E}">
        <p14:creationId xmlns:p14="http://schemas.microsoft.com/office/powerpoint/2010/main" val="20390458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Phase Diagram from Cooling Curves</a:t>
            </a:r>
          </a:p>
        </p:txBody>
      </p:sp>
      <p:sp>
        <p:nvSpPr>
          <p:cNvPr id="12291" name="Rectangle 3"/>
          <p:cNvSpPr>
            <a:spLocks noGrp="1" noChangeArrowheads="1"/>
          </p:cNvSpPr>
          <p:nvPr>
            <p:ph idx="1"/>
          </p:nvPr>
        </p:nvSpPr>
        <p:spPr/>
        <p:txBody>
          <a:bodyPr/>
          <a:lstStyle/>
          <a:p>
            <a:r>
              <a:rPr lang="en-US" altLang="zh-TW" sz="2400" b="1" dirty="0">
                <a:solidFill>
                  <a:srgbClr val="0000FF"/>
                </a:solidFill>
                <a:ea typeface="新細明體" charset="-120"/>
              </a:rPr>
              <a:t>Series of cooling curves </a:t>
            </a:r>
            <a:r>
              <a:rPr lang="en-US" altLang="zh-TW" sz="2400" dirty="0">
                <a:ea typeface="新細明體" charset="-120"/>
              </a:rPr>
              <a:t>at different metal composition are first constructed.</a:t>
            </a:r>
          </a:p>
          <a:p>
            <a:r>
              <a:rPr lang="en-US" altLang="zh-TW" sz="2400" dirty="0">
                <a:ea typeface="新細明體" charset="-120"/>
              </a:rPr>
              <a:t>Points of </a:t>
            </a:r>
            <a:r>
              <a:rPr lang="en-US" altLang="zh-TW" sz="2400" dirty="0">
                <a:solidFill>
                  <a:srgbClr val="FF6600"/>
                </a:solidFill>
                <a:ea typeface="新細明體" charset="-120"/>
              </a:rPr>
              <a:t>change of slope </a:t>
            </a:r>
            <a:r>
              <a:rPr lang="en-US" altLang="zh-TW" sz="2400" dirty="0">
                <a:ea typeface="新細明體" charset="-120"/>
              </a:rPr>
              <a:t>of cooling curves (thermal arrests) </a:t>
            </a:r>
            <a:r>
              <a:rPr lang="en-US" altLang="zh-TW" sz="2400" dirty="0">
                <a:solidFill>
                  <a:srgbClr val="FF6600"/>
                </a:solidFill>
                <a:ea typeface="新細明體" charset="-120"/>
              </a:rPr>
              <a:t>are noted </a:t>
            </a:r>
            <a:r>
              <a:rPr lang="en-US" altLang="zh-TW" sz="2400" dirty="0">
                <a:ea typeface="新細明體" charset="-120"/>
              </a:rPr>
              <a:t>and phase diagram is constructed.</a:t>
            </a:r>
          </a:p>
          <a:p>
            <a:r>
              <a:rPr lang="en-US" altLang="zh-TW" sz="2400" dirty="0">
                <a:ea typeface="新細明體" charset="-120"/>
              </a:rPr>
              <a:t>More the number of cooling curves, more accurate is the phase diagram.</a:t>
            </a:r>
          </a:p>
        </p:txBody>
      </p:sp>
      <p:sp>
        <p:nvSpPr>
          <p:cNvPr id="12292" name="Text Box 5"/>
          <p:cNvSpPr txBox="1">
            <a:spLocks noChangeArrowheads="1"/>
          </p:cNvSpPr>
          <p:nvPr/>
        </p:nvSpPr>
        <p:spPr bwMode="auto">
          <a:xfrm>
            <a:off x="4343400" y="60960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a:ea typeface="新細明體" charset="-120"/>
              </a:rPr>
              <a:t>Figure 8.4</a:t>
            </a:r>
          </a:p>
        </p:txBody>
      </p:sp>
      <p:pic>
        <p:nvPicPr>
          <p:cNvPr id="12294" name="Picture 8" descr="smi53586_08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500438"/>
            <a:ext cx="7215188"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Slide Number Placehold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CC136DAE-637D-43B4-BBA4-6C8CD575D721}" type="slidenum">
              <a:rPr lang="en-US" altLang="zh-TW"/>
              <a:pPr eaLnBrk="1" hangingPunct="1"/>
              <a:t>12</a:t>
            </a:fld>
            <a:endParaRPr lang="en-US" altLang="zh-TW"/>
          </a:p>
        </p:txBody>
      </p:sp>
      <p:sp>
        <p:nvSpPr>
          <p:cNvPr id="2" name="文字方塊 1"/>
          <p:cNvSpPr txBox="1"/>
          <p:nvPr/>
        </p:nvSpPr>
        <p:spPr>
          <a:xfrm>
            <a:off x="7065417" y="3068960"/>
            <a:ext cx="1440160" cy="646331"/>
          </a:xfrm>
          <a:prstGeom prst="rect">
            <a:avLst/>
          </a:prstGeom>
          <a:noFill/>
        </p:spPr>
        <p:txBody>
          <a:bodyPr wrap="square" rtlCol="0">
            <a:spAutoFit/>
          </a:bodyPr>
          <a:lstStyle/>
          <a:p>
            <a:r>
              <a:rPr lang="en-US" altLang="zh-TW" dirty="0"/>
              <a:t>Freezing temperature</a:t>
            </a:r>
            <a:endParaRPr lang="zh-TW" altLang="en-US" dirty="0"/>
          </a:p>
        </p:txBody>
      </p:sp>
      <p:sp>
        <p:nvSpPr>
          <p:cNvPr id="3" name="矩形圖說文字 2"/>
          <p:cNvSpPr/>
          <p:nvPr/>
        </p:nvSpPr>
        <p:spPr bwMode="auto">
          <a:xfrm>
            <a:off x="7785496" y="5157192"/>
            <a:ext cx="1251000" cy="576064"/>
          </a:xfrm>
          <a:prstGeom prst="wedgeRectCallout">
            <a:avLst>
              <a:gd name="adj1" fmla="val -91709"/>
              <a:gd name="adj2" fmla="val -86359"/>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TW" sz="1400" b="1" dirty="0">
                <a:solidFill>
                  <a:srgbClr val="0000FF"/>
                </a:solidFill>
              </a:rPr>
              <a:t>Freezing temperature</a:t>
            </a:r>
            <a:endParaRPr lang="zh-TW" altLang="en-US" sz="1400" b="1"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The Lever Rule  </a:t>
            </a:r>
            <a:r>
              <a:rPr lang="zh-TW" altLang="en-US" sz="3600" b="1" dirty="0">
                <a:ea typeface="新細明體" charset="-120"/>
              </a:rPr>
              <a:t>槓桿法則</a:t>
            </a:r>
            <a:endParaRPr lang="en-US" altLang="zh-TW" sz="3600" b="1" dirty="0">
              <a:ea typeface="新細明體" charset="-120"/>
            </a:endParaRPr>
          </a:p>
        </p:txBody>
      </p:sp>
      <p:sp>
        <p:nvSpPr>
          <p:cNvPr id="13315" name="Rectangle 3"/>
          <p:cNvSpPr>
            <a:spLocks noGrp="1" noChangeArrowheads="1"/>
          </p:cNvSpPr>
          <p:nvPr>
            <p:ph idx="1"/>
          </p:nvPr>
        </p:nvSpPr>
        <p:spPr>
          <a:xfrm>
            <a:off x="179512" y="908720"/>
            <a:ext cx="8496944" cy="5458544"/>
          </a:xfrm>
        </p:spPr>
        <p:txBody>
          <a:bodyPr/>
          <a:lstStyle/>
          <a:p>
            <a:r>
              <a:rPr lang="en-US" altLang="zh-TW" sz="2800" b="1" dirty="0">
                <a:solidFill>
                  <a:srgbClr val="0000FF"/>
                </a:solidFill>
                <a:ea typeface="新細明體" charset="-120"/>
              </a:rPr>
              <a:t>The Lever Rule </a:t>
            </a:r>
            <a:r>
              <a:rPr lang="en-US" altLang="zh-TW" sz="2800" dirty="0">
                <a:ea typeface="新細明體" charset="-120"/>
              </a:rPr>
              <a:t>gives the weight % (weight fraction </a:t>
            </a:r>
            <a:r>
              <a:rPr lang="en-US" altLang="zh-TW" sz="2800" dirty="0">
                <a:ea typeface="新細明體" charset="-120"/>
                <a:sym typeface="Symbol"/>
              </a:rPr>
              <a:t> </a:t>
            </a:r>
            <a:r>
              <a:rPr lang="en-US" altLang="zh-TW" sz="2800" dirty="0">
                <a:ea typeface="新細明體" charset="-120"/>
              </a:rPr>
              <a:t>100%) of phases in any </a:t>
            </a:r>
            <a:r>
              <a:rPr lang="en-US" altLang="zh-TW" sz="2800" dirty="0">
                <a:solidFill>
                  <a:srgbClr val="0000FF"/>
                </a:solidFill>
                <a:ea typeface="新細明體" charset="-120"/>
              </a:rPr>
              <a:t>two phase regions</a:t>
            </a:r>
            <a:r>
              <a:rPr lang="en-US" altLang="zh-TW" sz="2800" dirty="0">
                <a:ea typeface="新細明體" charset="-120"/>
              </a:rPr>
              <a:t>.</a:t>
            </a:r>
          </a:p>
          <a:p>
            <a:r>
              <a:rPr lang="en-US" altLang="zh-TW" sz="2800" b="1" dirty="0">
                <a:ea typeface="新細明體" charset="-120"/>
              </a:rPr>
              <a:t>Alloy </a:t>
            </a:r>
            <a:r>
              <a:rPr lang="en-US" altLang="zh-TW" sz="2800" b="1" i="1" dirty="0">
                <a:ea typeface="新細明體" charset="-120"/>
              </a:rPr>
              <a:t>w</a:t>
            </a:r>
            <a:r>
              <a:rPr lang="en-US" altLang="zh-TW" sz="2800" b="1" baseline="-25000" dirty="0">
                <a:ea typeface="新細明體" charset="-120"/>
              </a:rPr>
              <a:t>0</a:t>
            </a:r>
            <a:r>
              <a:rPr lang="en-US" altLang="zh-TW" sz="2800" b="1" dirty="0">
                <a:ea typeface="新細明體" charset="-120"/>
              </a:rPr>
              <a:t> (B) at T:</a:t>
            </a:r>
            <a:br>
              <a:rPr lang="en-US" altLang="zh-TW" sz="2800" b="1" dirty="0">
                <a:ea typeface="新細明體" charset="-120"/>
              </a:rPr>
            </a:br>
            <a:r>
              <a:rPr lang="en-US" altLang="zh-TW" sz="2800" b="1" i="1" dirty="0">
                <a:ea typeface="新細明體" charset="-120"/>
              </a:rPr>
              <a:t>X</a:t>
            </a:r>
            <a:r>
              <a:rPr lang="en-US" altLang="zh-TW" sz="2800" b="1" i="1" baseline="-25000" dirty="0">
                <a:ea typeface="新細明體" charset="-120"/>
              </a:rPr>
              <a:t>l</a:t>
            </a:r>
            <a:r>
              <a:rPr lang="en-US" altLang="zh-TW" sz="2800" b="1" i="1" dirty="0">
                <a:ea typeface="新細明體" charset="-120"/>
              </a:rPr>
              <a:t> + </a:t>
            </a:r>
            <a:r>
              <a:rPr lang="en-US" altLang="zh-TW" sz="2800" b="1" i="1" dirty="0" err="1">
                <a:ea typeface="新細明體" charset="-120"/>
              </a:rPr>
              <a:t>X</a:t>
            </a:r>
            <a:r>
              <a:rPr lang="en-US" altLang="zh-TW" sz="2800" b="1" i="1" baseline="-25000" dirty="0" err="1">
                <a:ea typeface="新細明體" charset="-120"/>
              </a:rPr>
              <a:t>s</a:t>
            </a:r>
            <a:r>
              <a:rPr lang="en-US" altLang="zh-TW" sz="2800" b="1" i="1" dirty="0">
                <a:ea typeface="新細明體" charset="-120"/>
              </a:rPr>
              <a:t> = </a:t>
            </a:r>
            <a:r>
              <a:rPr lang="en-US" altLang="zh-TW" sz="2800" b="1" dirty="0">
                <a:ea typeface="新細明體" charset="-120"/>
              </a:rPr>
              <a:t>1</a:t>
            </a:r>
            <a:r>
              <a:rPr lang="en-US" altLang="zh-TW" sz="2800" b="1" i="1" dirty="0">
                <a:ea typeface="新細明體" charset="-120"/>
              </a:rPr>
              <a:t> </a:t>
            </a:r>
            <a:br>
              <a:rPr lang="en-US" altLang="zh-TW" sz="2800" b="1" i="1" dirty="0">
                <a:ea typeface="新細明體" charset="-120"/>
              </a:rPr>
            </a:br>
            <a:r>
              <a:rPr lang="en-US" altLang="zh-TW" sz="2800" b="1" i="1" dirty="0">
                <a:ea typeface="新細明體" charset="-120"/>
              </a:rPr>
              <a:t>w</a:t>
            </a:r>
            <a:r>
              <a:rPr lang="en-US" altLang="zh-TW" sz="2800" b="1" baseline="-25000" dirty="0">
                <a:ea typeface="新細明體" charset="-120"/>
              </a:rPr>
              <a:t>0 </a:t>
            </a:r>
            <a:r>
              <a:rPr lang="en-US" altLang="zh-TW" sz="2800" b="1" dirty="0">
                <a:ea typeface="新細明體" charset="-120"/>
              </a:rPr>
              <a:t>= </a:t>
            </a:r>
            <a:r>
              <a:rPr lang="en-US" altLang="zh-TW" sz="2800" b="1" i="1" dirty="0">
                <a:ea typeface="新細明體" charset="-120"/>
              </a:rPr>
              <a:t>X</a:t>
            </a:r>
            <a:r>
              <a:rPr lang="en-US" altLang="zh-TW" sz="2800" b="1" i="1" baseline="-25000" dirty="0">
                <a:ea typeface="新細明體" charset="-120"/>
              </a:rPr>
              <a:t>l</a:t>
            </a:r>
            <a:r>
              <a:rPr lang="en-US" altLang="zh-TW" sz="2800" b="1" i="1" dirty="0">
                <a:ea typeface="新細明體" charset="-120"/>
              </a:rPr>
              <a:t> </a:t>
            </a:r>
            <a:r>
              <a:rPr lang="en-US" altLang="zh-TW" sz="2800" b="1" i="1" dirty="0" err="1">
                <a:ea typeface="新細明體" charset="-120"/>
              </a:rPr>
              <a:t>w</a:t>
            </a:r>
            <a:r>
              <a:rPr lang="en-US" altLang="zh-TW" sz="2800" b="1" i="1" baseline="-25000" dirty="0" err="1">
                <a:ea typeface="新細明體" charset="-120"/>
              </a:rPr>
              <a:t>l</a:t>
            </a:r>
            <a:r>
              <a:rPr lang="en-US" altLang="zh-TW" sz="2800" b="1" i="1" dirty="0">
                <a:ea typeface="新細明體" charset="-120"/>
              </a:rPr>
              <a:t> + </a:t>
            </a:r>
            <a:r>
              <a:rPr lang="en-US" altLang="zh-TW" sz="2800" b="1" i="1" dirty="0" err="1">
                <a:ea typeface="新細明體" charset="-120"/>
              </a:rPr>
              <a:t>X</a:t>
            </a:r>
            <a:r>
              <a:rPr lang="en-US" altLang="zh-TW" sz="2800" b="1" i="1" baseline="-25000" dirty="0" err="1">
                <a:ea typeface="新細明體" charset="-120"/>
              </a:rPr>
              <a:t>s</a:t>
            </a:r>
            <a:r>
              <a:rPr lang="en-US" altLang="zh-TW" sz="2800" b="1" i="1" dirty="0">
                <a:ea typeface="新細明體" charset="-120"/>
              </a:rPr>
              <a:t> </a:t>
            </a:r>
            <a:r>
              <a:rPr lang="en-US" altLang="zh-TW" sz="2800" b="1" i="1" dirty="0" err="1">
                <a:ea typeface="新細明體" charset="-120"/>
              </a:rPr>
              <a:t>w</a:t>
            </a:r>
            <a:r>
              <a:rPr lang="en-US" altLang="zh-TW" sz="2800" b="1" i="1" baseline="-25000" dirty="0" err="1">
                <a:ea typeface="新細明體" charset="-120"/>
              </a:rPr>
              <a:t>s</a:t>
            </a:r>
            <a:endParaRPr lang="en-US" altLang="zh-TW" sz="2800" b="1" i="1" baseline="-25000" dirty="0">
              <a:ea typeface="新細明體" charset="-120"/>
            </a:endParaRPr>
          </a:p>
          <a:p>
            <a:r>
              <a:rPr lang="en-US" altLang="zh-TW" sz="2800" b="1" i="1" dirty="0">
                <a:ea typeface="新細明體" charset="-120"/>
              </a:rPr>
              <a:t>w</a:t>
            </a:r>
            <a:r>
              <a:rPr lang="en-US" altLang="zh-TW" sz="2800" b="1" baseline="-25000" dirty="0">
                <a:ea typeface="新細明體" charset="-120"/>
              </a:rPr>
              <a:t>0 </a:t>
            </a:r>
            <a:r>
              <a:rPr lang="en-US" altLang="zh-TW" sz="2800" b="1" dirty="0">
                <a:ea typeface="新細明體" charset="-120"/>
              </a:rPr>
              <a:t>= </a:t>
            </a:r>
            <a:r>
              <a:rPr lang="en-US" altLang="zh-TW" sz="2800" b="1" i="1" dirty="0">
                <a:ea typeface="新細明體" charset="-120"/>
              </a:rPr>
              <a:t>X</a:t>
            </a:r>
            <a:r>
              <a:rPr lang="en-US" altLang="zh-TW" sz="2800" b="1" i="1" baseline="-25000" dirty="0">
                <a:ea typeface="新細明體" charset="-120"/>
              </a:rPr>
              <a:t>l</a:t>
            </a:r>
            <a:r>
              <a:rPr lang="en-US" altLang="zh-TW" sz="2800" b="1" i="1" dirty="0">
                <a:ea typeface="新細明體" charset="-120"/>
              </a:rPr>
              <a:t> </a:t>
            </a:r>
            <a:r>
              <a:rPr lang="en-US" altLang="zh-TW" sz="2800" b="1" i="1" dirty="0" err="1">
                <a:ea typeface="新細明體" charset="-120"/>
              </a:rPr>
              <a:t>w</a:t>
            </a:r>
            <a:r>
              <a:rPr lang="en-US" altLang="zh-TW" sz="2800" b="1" i="1" baseline="-25000" dirty="0" err="1">
                <a:ea typeface="新細明體" charset="-120"/>
              </a:rPr>
              <a:t>l</a:t>
            </a:r>
            <a:r>
              <a:rPr lang="en-US" altLang="zh-TW" sz="2800" b="1" i="1" dirty="0">
                <a:ea typeface="新細明體" charset="-120"/>
              </a:rPr>
              <a:t> + </a:t>
            </a:r>
            <a:r>
              <a:rPr lang="en-US" altLang="zh-TW" sz="2800" b="1" dirty="0">
                <a:ea typeface="新細明體" charset="-120"/>
              </a:rPr>
              <a:t>(1</a:t>
            </a:r>
            <a:r>
              <a:rPr lang="en-US" altLang="zh-TW" sz="2800" b="1" i="1" dirty="0">
                <a:ea typeface="新細明體" charset="-120"/>
              </a:rPr>
              <a:t> </a:t>
            </a:r>
            <a:r>
              <a:rPr lang="en-US" altLang="zh-TW" sz="2800" b="1" i="1" dirty="0">
                <a:ea typeface="新細明體" charset="-120"/>
                <a:sym typeface="Symbol"/>
              </a:rPr>
              <a:t> </a:t>
            </a:r>
            <a:r>
              <a:rPr lang="en-US" altLang="zh-TW" sz="2800" b="1" i="1" dirty="0">
                <a:ea typeface="新細明體" charset="-120"/>
              </a:rPr>
              <a:t>X</a:t>
            </a:r>
            <a:r>
              <a:rPr lang="en-US" altLang="zh-TW" sz="2800" b="1" i="1" baseline="-25000" dirty="0">
                <a:ea typeface="新細明體" charset="-120"/>
              </a:rPr>
              <a:t>l</a:t>
            </a:r>
            <a:r>
              <a:rPr lang="en-US" altLang="zh-TW" sz="2800" b="1" dirty="0">
                <a:ea typeface="新細明體" charset="-120"/>
              </a:rPr>
              <a:t>)</a:t>
            </a:r>
            <a:r>
              <a:rPr lang="en-US" altLang="zh-TW" sz="2800" b="1" i="1" dirty="0">
                <a:ea typeface="新細明體" charset="-120"/>
              </a:rPr>
              <a:t> </a:t>
            </a:r>
            <a:r>
              <a:rPr lang="en-US" altLang="zh-TW" sz="2800" b="1" i="1" dirty="0" err="1">
                <a:ea typeface="新細明體" charset="-120"/>
              </a:rPr>
              <a:t>w</a:t>
            </a:r>
            <a:r>
              <a:rPr lang="en-US" altLang="zh-TW" sz="2800" b="1" i="1" baseline="-25000" dirty="0" err="1">
                <a:ea typeface="新細明體" charset="-120"/>
              </a:rPr>
              <a:t>s</a:t>
            </a:r>
            <a:br>
              <a:rPr lang="en-US" altLang="zh-TW" sz="2800" b="1" i="1" baseline="-25000" dirty="0">
                <a:ea typeface="新細明體" charset="-120"/>
              </a:rPr>
            </a:br>
            <a:r>
              <a:rPr lang="en-US" altLang="zh-TW" sz="2800" b="1" i="1" dirty="0">
                <a:ea typeface="新細明體" charset="-120"/>
              </a:rPr>
              <a:t>X</a:t>
            </a:r>
            <a:r>
              <a:rPr lang="en-US" altLang="zh-TW" sz="2800" b="1" i="1" baseline="-25000" dirty="0">
                <a:ea typeface="新細明體" charset="-120"/>
              </a:rPr>
              <a:t>l</a:t>
            </a:r>
            <a:r>
              <a:rPr lang="en-US" altLang="zh-TW" sz="2800" b="1" i="1" dirty="0">
                <a:ea typeface="新細明體" charset="-120"/>
              </a:rPr>
              <a:t> </a:t>
            </a:r>
            <a:r>
              <a:rPr lang="en-US" altLang="zh-TW" sz="2800" b="1" dirty="0">
                <a:ea typeface="新細明體" charset="-120"/>
              </a:rPr>
              <a:t>(</a:t>
            </a:r>
            <a:r>
              <a:rPr lang="en-US" altLang="zh-TW" sz="2800" b="1" i="1" dirty="0" err="1">
                <a:ea typeface="新細明體" charset="-120"/>
              </a:rPr>
              <a:t>w</a:t>
            </a:r>
            <a:r>
              <a:rPr lang="en-US" altLang="zh-TW" sz="2800" b="1" i="1" baseline="-25000" dirty="0" err="1">
                <a:ea typeface="新細明體" charset="-120"/>
              </a:rPr>
              <a:t>s</a:t>
            </a:r>
            <a:r>
              <a:rPr lang="en-US" altLang="zh-TW" sz="2800" b="1" i="1" dirty="0">
                <a:ea typeface="新細明體" charset="-120"/>
              </a:rPr>
              <a:t> </a:t>
            </a:r>
            <a:r>
              <a:rPr lang="en-US" altLang="zh-TW" sz="2800" b="1" i="1" dirty="0">
                <a:ea typeface="新細明體" charset="-120"/>
                <a:sym typeface="Symbol"/>
              </a:rPr>
              <a:t> </a:t>
            </a:r>
            <a:r>
              <a:rPr lang="en-US" altLang="zh-TW" sz="2800" b="1" i="1" dirty="0" err="1">
                <a:ea typeface="新細明體" charset="-120"/>
              </a:rPr>
              <a:t>w</a:t>
            </a:r>
            <a:r>
              <a:rPr lang="en-US" altLang="zh-TW" sz="2800" b="1" i="1" baseline="-25000" dirty="0" err="1">
                <a:ea typeface="新細明體" charset="-120"/>
              </a:rPr>
              <a:t>l</a:t>
            </a:r>
            <a:r>
              <a:rPr lang="en-US" altLang="zh-TW" sz="2800" b="1" dirty="0">
                <a:ea typeface="新細明體" charset="-120"/>
              </a:rPr>
              <a:t>)</a:t>
            </a:r>
            <a:r>
              <a:rPr lang="en-US" altLang="zh-TW" sz="2800" b="1" i="1" dirty="0">
                <a:ea typeface="新細明體" charset="-120"/>
              </a:rPr>
              <a:t> </a:t>
            </a:r>
            <a:r>
              <a:rPr lang="en-US" altLang="zh-TW" sz="2800" b="1" dirty="0">
                <a:ea typeface="新細明體" charset="-120"/>
              </a:rPr>
              <a:t>= </a:t>
            </a:r>
            <a:r>
              <a:rPr lang="en-US" altLang="zh-TW" sz="2800" b="1" i="1" dirty="0" err="1">
                <a:ea typeface="新細明體" charset="-120"/>
              </a:rPr>
              <a:t>w</a:t>
            </a:r>
            <a:r>
              <a:rPr lang="en-US" altLang="zh-TW" sz="2800" b="1" i="1" baseline="-25000" dirty="0" err="1">
                <a:ea typeface="新細明體" charset="-120"/>
              </a:rPr>
              <a:t>s</a:t>
            </a:r>
            <a:r>
              <a:rPr lang="en-US" altLang="zh-TW" sz="2800" b="1" i="1" dirty="0">
                <a:ea typeface="新細明體" charset="-120"/>
                <a:sym typeface="Symbol"/>
              </a:rPr>
              <a:t>   </a:t>
            </a:r>
            <a:r>
              <a:rPr lang="en-US" altLang="zh-TW" sz="2800" b="1" i="1" dirty="0">
                <a:ea typeface="新細明體" charset="-120"/>
              </a:rPr>
              <a:t>w</a:t>
            </a:r>
            <a:r>
              <a:rPr lang="en-US" altLang="zh-TW" sz="2800" b="1" baseline="-25000" dirty="0">
                <a:ea typeface="新細明體" charset="-120"/>
              </a:rPr>
              <a:t>0 </a:t>
            </a:r>
            <a:br>
              <a:rPr lang="en-US" altLang="zh-TW" sz="2800" b="1" baseline="-25000" dirty="0">
                <a:ea typeface="新細明體" charset="-120"/>
              </a:rPr>
            </a:br>
            <a:endParaRPr lang="en-US" altLang="zh-TW" sz="2800" b="1" baseline="-25000" dirty="0">
              <a:ea typeface="新細明體" charset="-120"/>
            </a:endParaRPr>
          </a:p>
          <a:p>
            <a:pPr marL="0" indent="0">
              <a:buNone/>
            </a:pPr>
            <a:r>
              <a:rPr lang="en-US" altLang="zh-TW" sz="2800" b="1" dirty="0">
                <a:ea typeface="新細明體" charset="-120"/>
                <a:sym typeface="Symbol"/>
              </a:rPr>
              <a:t>   </a:t>
            </a:r>
            <a:br>
              <a:rPr lang="en-US" altLang="zh-TW" sz="2800" b="1" dirty="0">
                <a:ea typeface="新細明體" charset="-120"/>
                <a:sym typeface="Symbol"/>
              </a:rPr>
            </a:br>
            <a:endParaRPr lang="en-US" altLang="zh-TW" sz="2800" b="1" dirty="0">
              <a:ea typeface="新細明體" charset="-120"/>
              <a:sym typeface="Symbol"/>
            </a:endParaRPr>
          </a:p>
          <a:p>
            <a:r>
              <a:rPr lang="en-US" altLang="zh-TW" sz="2800" b="1" i="1" dirty="0">
                <a:ea typeface="新細明體" charset="-120"/>
              </a:rPr>
              <a:t>w</a:t>
            </a:r>
            <a:r>
              <a:rPr lang="en-US" altLang="zh-TW" sz="2800" b="1" baseline="-25000" dirty="0">
                <a:ea typeface="新細明體" charset="-120"/>
              </a:rPr>
              <a:t>0 </a:t>
            </a:r>
            <a:r>
              <a:rPr lang="en-US" altLang="zh-TW" sz="2800" b="1" dirty="0">
                <a:ea typeface="新細明體" charset="-120"/>
              </a:rPr>
              <a:t>= (1</a:t>
            </a:r>
            <a:r>
              <a:rPr lang="en-US" altLang="zh-TW" sz="2800" b="1" i="1" dirty="0">
                <a:ea typeface="新細明體" charset="-120"/>
              </a:rPr>
              <a:t> </a:t>
            </a:r>
            <a:r>
              <a:rPr lang="en-US" altLang="zh-TW" sz="2800" b="1" i="1" dirty="0">
                <a:ea typeface="新細明體" charset="-120"/>
                <a:sym typeface="Symbol"/>
              </a:rPr>
              <a:t> </a:t>
            </a:r>
            <a:r>
              <a:rPr lang="en-US" altLang="zh-TW" sz="2800" b="1" i="1" dirty="0" err="1">
                <a:ea typeface="新細明體" charset="-120"/>
              </a:rPr>
              <a:t>X</a:t>
            </a:r>
            <a:r>
              <a:rPr lang="en-US" altLang="zh-TW" sz="2800" b="1" i="1" baseline="-25000" dirty="0" err="1">
                <a:ea typeface="新細明體" charset="-120"/>
              </a:rPr>
              <a:t>s</a:t>
            </a:r>
            <a:r>
              <a:rPr lang="en-US" altLang="zh-TW" sz="2800" b="1" i="1" dirty="0">
                <a:ea typeface="新細明體" charset="-120"/>
              </a:rPr>
              <a:t> </a:t>
            </a:r>
            <a:r>
              <a:rPr lang="en-US" altLang="zh-TW" sz="2800" b="1" dirty="0">
                <a:ea typeface="新細明體" charset="-120"/>
              </a:rPr>
              <a:t>) </a:t>
            </a:r>
            <a:r>
              <a:rPr lang="en-US" altLang="zh-TW" sz="2800" b="1" i="1" dirty="0" err="1">
                <a:ea typeface="新細明體" charset="-120"/>
              </a:rPr>
              <a:t>w</a:t>
            </a:r>
            <a:r>
              <a:rPr lang="en-US" altLang="zh-TW" sz="2800" b="1" i="1" baseline="-25000" dirty="0" err="1">
                <a:ea typeface="新細明體" charset="-120"/>
              </a:rPr>
              <a:t>l</a:t>
            </a:r>
            <a:r>
              <a:rPr lang="en-US" altLang="zh-TW" sz="2800" b="1" i="1" dirty="0">
                <a:ea typeface="新細明體" charset="-120"/>
              </a:rPr>
              <a:t> + </a:t>
            </a:r>
            <a:r>
              <a:rPr lang="en-US" altLang="zh-TW" sz="2800" b="1" i="1" dirty="0" err="1">
                <a:ea typeface="新細明體" charset="-120"/>
              </a:rPr>
              <a:t>X</a:t>
            </a:r>
            <a:r>
              <a:rPr lang="en-US" altLang="zh-TW" sz="2800" b="1" i="1" baseline="-25000" dirty="0" err="1">
                <a:ea typeface="新細明體" charset="-120"/>
              </a:rPr>
              <a:t>s</a:t>
            </a:r>
            <a:r>
              <a:rPr lang="en-US" altLang="zh-TW" sz="2800" b="1" i="1" baseline="-25000" dirty="0">
                <a:ea typeface="新細明體" charset="-120"/>
              </a:rPr>
              <a:t> </a:t>
            </a:r>
            <a:r>
              <a:rPr lang="en-US" altLang="zh-TW" sz="2800" b="1" i="1" dirty="0" err="1">
                <a:ea typeface="新細明體" charset="-120"/>
              </a:rPr>
              <a:t>w</a:t>
            </a:r>
            <a:r>
              <a:rPr lang="en-US" altLang="zh-TW" sz="2800" b="1" i="1" baseline="-25000" dirty="0" err="1">
                <a:ea typeface="新細明體" charset="-120"/>
              </a:rPr>
              <a:t>s</a:t>
            </a:r>
            <a:br>
              <a:rPr lang="en-US" altLang="zh-TW" sz="2800" b="1" i="1" baseline="-25000" dirty="0">
                <a:ea typeface="新細明體" charset="-120"/>
              </a:rPr>
            </a:br>
            <a:r>
              <a:rPr lang="en-US" altLang="zh-TW" sz="2800" b="1" i="1" dirty="0" err="1">
                <a:ea typeface="新細明體" charset="-120"/>
              </a:rPr>
              <a:t>X</a:t>
            </a:r>
            <a:r>
              <a:rPr lang="en-US" altLang="zh-TW" sz="2800" b="1" i="1" baseline="-25000" dirty="0" err="1">
                <a:ea typeface="新細明體" charset="-120"/>
              </a:rPr>
              <a:t>s</a:t>
            </a:r>
            <a:r>
              <a:rPr lang="en-US" altLang="zh-TW" sz="2800" b="1" i="1" dirty="0">
                <a:ea typeface="新細明體" charset="-120"/>
              </a:rPr>
              <a:t> </a:t>
            </a:r>
            <a:r>
              <a:rPr lang="en-US" altLang="zh-TW" sz="2800" b="1" dirty="0">
                <a:ea typeface="新細明體" charset="-120"/>
              </a:rPr>
              <a:t>(</a:t>
            </a:r>
            <a:r>
              <a:rPr lang="en-US" altLang="zh-TW" sz="2800" b="1" i="1" dirty="0" err="1">
                <a:ea typeface="新細明體" charset="-120"/>
              </a:rPr>
              <a:t>w</a:t>
            </a:r>
            <a:r>
              <a:rPr lang="en-US" altLang="zh-TW" sz="2800" b="1" i="1" baseline="-25000" dirty="0" err="1">
                <a:ea typeface="新細明體" charset="-120"/>
              </a:rPr>
              <a:t>s</a:t>
            </a:r>
            <a:r>
              <a:rPr lang="en-US" altLang="zh-TW" sz="2800" b="1" i="1" dirty="0">
                <a:ea typeface="新細明體" charset="-120"/>
              </a:rPr>
              <a:t> </a:t>
            </a:r>
            <a:r>
              <a:rPr lang="en-US" altLang="zh-TW" sz="2800" b="1" i="1" dirty="0">
                <a:ea typeface="新細明體" charset="-120"/>
                <a:sym typeface="Symbol"/>
              </a:rPr>
              <a:t> </a:t>
            </a:r>
            <a:r>
              <a:rPr lang="en-US" altLang="zh-TW" sz="2800" b="1" i="1" dirty="0" err="1">
                <a:ea typeface="新細明體" charset="-120"/>
              </a:rPr>
              <a:t>w</a:t>
            </a:r>
            <a:r>
              <a:rPr lang="en-US" altLang="zh-TW" sz="2800" b="1" i="1" baseline="-25000" dirty="0" err="1">
                <a:ea typeface="新細明體" charset="-120"/>
              </a:rPr>
              <a:t>l</a:t>
            </a:r>
            <a:r>
              <a:rPr lang="en-US" altLang="zh-TW" sz="2800" b="1" dirty="0">
                <a:ea typeface="新細明體" charset="-120"/>
              </a:rPr>
              <a:t>)</a:t>
            </a:r>
            <a:r>
              <a:rPr lang="en-US" altLang="zh-TW" sz="2800" b="1" i="1" dirty="0">
                <a:ea typeface="新細明體" charset="-120"/>
              </a:rPr>
              <a:t> </a:t>
            </a:r>
            <a:r>
              <a:rPr lang="en-US" altLang="zh-TW" sz="2800" b="1" dirty="0">
                <a:ea typeface="新細明體" charset="-120"/>
              </a:rPr>
              <a:t>= </a:t>
            </a:r>
            <a:r>
              <a:rPr lang="en-US" altLang="zh-TW" sz="2800" b="1" i="1" dirty="0">
                <a:ea typeface="新細明體" charset="-120"/>
              </a:rPr>
              <a:t>w</a:t>
            </a:r>
            <a:r>
              <a:rPr lang="en-US" altLang="zh-TW" sz="2800" b="1" baseline="-25000" dirty="0">
                <a:ea typeface="新細明體" charset="-120"/>
              </a:rPr>
              <a:t>0</a:t>
            </a:r>
            <a:r>
              <a:rPr lang="en-US" altLang="zh-TW" sz="2800" b="1" i="1" dirty="0">
                <a:ea typeface="新細明體" charset="-120"/>
                <a:sym typeface="Symbol"/>
              </a:rPr>
              <a:t>  </a:t>
            </a:r>
            <a:r>
              <a:rPr lang="en-US" altLang="zh-TW" sz="2800" b="1" i="1" dirty="0" err="1">
                <a:ea typeface="新細明體" charset="-120"/>
              </a:rPr>
              <a:t>w</a:t>
            </a:r>
            <a:r>
              <a:rPr lang="en-US" altLang="zh-TW" sz="2800" b="1" i="1" baseline="-25000" dirty="0" err="1">
                <a:ea typeface="新細明體" charset="-120"/>
              </a:rPr>
              <a:t>l</a:t>
            </a:r>
            <a:r>
              <a:rPr lang="en-US" altLang="zh-TW" sz="2800" b="1" i="1" baseline="-25000" dirty="0">
                <a:ea typeface="新細明體" charset="-120"/>
              </a:rPr>
              <a:t>       </a:t>
            </a:r>
            <a:r>
              <a:rPr lang="en-US" altLang="zh-TW" sz="2800" b="1" dirty="0">
                <a:ea typeface="新細明體" charset="-120"/>
                <a:sym typeface="Symbol"/>
              </a:rPr>
              <a:t></a:t>
            </a:r>
            <a:endParaRPr lang="en-US" altLang="zh-TW" sz="2800" b="1" dirty="0">
              <a:ea typeface="新細明體" charset="-120"/>
            </a:endParaRPr>
          </a:p>
          <a:p>
            <a:endParaRPr lang="en-US" altLang="zh-TW" sz="2800" b="1" i="1" dirty="0">
              <a:ea typeface="新細明體" charset="-120"/>
            </a:endParaRPr>
          </a:p>
          <a:p>
            <a:endParaRPr lang="en-US" altLang="zh-TW" sz="2800" dirty="0">
              <a:ea typeface="新細明體" charset="-120"/>
            </a:endParaRPr>
          </a:p>
        </p:txBody>
      </p:sp>
      <p:sp>
        <p:nvSpPr>
          <p:cNvPr id="13317" name="Line 5"/>
          <p:cNvSpPr>
            <a:spLocks noChangeShapeType="1"/>
          </p:cNvSpPr>
          <p:nvPr/>
        </p:nvSpPr>
        <p:spPr bwMode="auto">
          <a:xfrm>
            <a:off x="6172200" y="3276600"/>
            <a:ext cx="1066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318" name="Text Box 6"/>
          <p:cNvSpPr txBox="1">
            <a:spLocks noChangeArrowheads="1"/>
          </p:cNvSpPr>
          <p:nvPr/>
        </p:nvSpPr>
        <p:spPr bwMode="auto">
          <a:xfrm>
            <a:off x="6172200" y="3200400"/>
            <a:ext cx="111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400" b="1" dirty="0" err="1">
                <a:solidFill>
                  <a:srgbClr val="FF6600"/>
                </a:solidFill>
                <a:ea typeface="新細明體" charset="-120"/>
              </a:rPr>
              <a:t>w</a:t>
            </a:r>
            <a:r>
              <a:rPr lang="en-US" altLang="zh-TW" sz="2400" b="1" baseline="-25000" dirty="0" err="1">
                <a:solidFill>
                  <a:srgbClr val="FF6600"/>
                </a:solidFill>
                <a:ea typeface="新細明體" charset="-120"/>
              </a:rPr>
              <a:t>s</a:t>
            </a:r>
            <a:r>
              <a:rPr lang="en-US" altLang="zh-TW" sz="2400" b="1" dirty="0">
                <a:solidFill>
                  <a:srgbClr val="FF6600"/>
                </a:solidFill>
                <a:ea typeface="新細明體" charset="-120"/>
              </a:rPr>
              <a:t> – w</a:t>
            </a:r>
            <a:r>
              <a:rPr lang="en-US" altLang="zh-TW" sz="2400" b="1" baseline="-25000" dirty="0">
                <a:solidFill>
                  <a:srgbClr val="FF6600"/>
                </a:solidFill>
                <a:ea typeface="新細明體" charset="-120"/>
              </a:rPr>
              <a:t>1</a:t>
            </a:r>
          </a:p>
        </p:txBody>
      </p:sp>
      <p:sp>
        <p:nvSpPr>
          <p:cNvPr id="13320" name="Line 8"/>
          <p:cNvSpPr>
            <a:spLocks noChangeShapeType="1"/>
          </p:cNvSpPr>
          <p:nvPr/>
        </p:nvSpPr>
        <p:spPr bwMode="auto">
          <a:xfrm>
            <a:off x="6248400" y="4724400"/>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321" name="Text Box 10"/>
          <p:cNvSpPr txBox="1">
            <a:spLocks noChangeArrowheads="1"/>
          </p:cNvSpPr>
          <p:nvPr/>
        </p:nvSpPr>
        <p:spPr bwMode="auto">
          <a:xfrm>
            <a:off x="6172200" y="4724400"/>
            <a:ext cx="120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400" b="1">
                <a:solidFill>
                  <a:schemeClr val="accent2"/>
                </a:solidFill>
                <a:ea typeface="新細明體" charset="-120"/>
              </a:rPr>
              <a:t>ws – w1</a:t>
            </a:r>
          </a:p>
        </p:txBody>
      </p:sp>
      <p:pic>
        <p:nvPicPr>
          <p:cNvPr id="13323" name="Picture 14" descr="smi53586_08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8896" y="1945357"/>
            <a:ext cx="49276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Slide Number Placeholder 1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ADBC0BC4-411D-4C19-9A5A-68743A0942DF}" type="slidenum">
              <a:rPr lang="en-US" altLang="zh-TW"/>
              <a:pPr eaLnBrk="1" hangingPunct="1"/>
              <a:t>13</a:t>
            </a:fld>
            <a:endParaRPr lang="en-US" altLang="zh-TW"/>
          </a:p>
        </p:txBody>
      </p:sp>
      <mc:AlternateContent xmlns:mc="http://schemas.openxmlformats.org/markup-compatibility/2006" xmlns:a14="http://schemas.microsoft.com/office/drawing/2010/main">
        <mc:Choice Requires="a14">
          <p:sp>
            <p:nvSpPr>
              <p:cNvPr id="2" name="文字方塊 1"/>
              <p:cNvSpPr txBox="1"/>
              <p:nvPr/>
            </p:nvSpPr>
            <p:spPr>
              <a:xfrm>
                <a:off x="971600" y="4365104"/>
                <a:ext cx="2967928" cy="714683"/>
              </a:xfrm>
              <a:prstGeom prst="rect">
                <a:avLst/>
              </a:prstGeom>
              <a:noFill/>
            </p:spPr>
            <p:txBody>
              <a:bodyPr wrap="none" rtlCol="0">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a:sym typeface="Symbol"/>
                          </a:rPr>
                          <m:t>  </m:t>
                        </m:r>
                        <m:r>
                          <a:rPr lang="en-US" altLang="zh-TW" sz="2800" b="1" i="1" smtClean="0">
                            <a:solidFill>
                              <a:srgbClr val="FF0000"/>
                            </a:solidFill>
                            <a:latin typeface="Cambria Math"/>
                          </a:rPr>
                          <m:t>𝑿</m:t>
                        </m:r>
                      </m:e>
                      <m:sub>
                        <m:r>
                          <a:rPr lang="en-US" altLang="zh-TW" sz="2800" b="1" i="1" smtClean="0">
                            <a:solidFill>
                              <a:srgbClr val="FF0000"/>
                            </a:solidFill>
                            <a:latin typeface="Cambria Math"/>
                          </a:rPr>
                          <m:t>𝒍</m:t>
                        </m:r>
                      </m:sub>
                    </m:sSub>
                  </m:oMath>
                </a14:m>
                <a:r>
                  <a:rPr lang="en-US" altLang="zh-TW" sz="2800" dirty="0">
                    <a:solidFill>
                      <a:srgbClr val="FF0000"/>
                    </a:solidFill>
                  </a:rPr>
                  <a:t> = </a:t>
                </a:r>
                <a14:m>
                  <m:oMath xmlns:m="http://schemas.openxmlformats.org/officeDocument/2006/math">
                    <m:f>
                      <m:fPr>
                        <m:ctrlPr>
                          <a:rPr lang="en-US" altLang="zh-TW" sz="2800" i="1" smtClean="0">
                            <a:solidFill>
                              <a:srgbClr val="FF0000"/>
                            </a:solidFill>
                            <a:latin typeface="Cambria Math" panose="02040503050406030204" pitchFamily="18" charset="0"/>
                          </a:rPr>
                        </m:ctrlPr>
                      </m:fPr>
                      <m:num>
                        <m:r>
                          <m:rPr>
                            <m:nor/>
                          </m:rPr>
                          <a:rPr lang="en-US" altLang="zh-TW" sz="2800" b="1" i="1" dirty="0">
                            <a:solidFill>
                              <a:srgbClr val="FF0000"/>
                            </a:solidFill>
                            <a:ea typeface="新細明體" charset="-120"/>
                          </a:rPr>
                          <m:t>w</m:t>
                        </m:r>
                        <m:r>
                          <m:rPr>
                            <m:nor/>
                          </m:rPr>
                          <a:rPr lang="en-US" altLang="zh-TW" sz="2800" b="1" i="1" baseline="-25000" dirty="0">
                            <a:solidFill>
                              <a:srgbClr val="FF0000"/>
                            </a:solidFill>
                            <a:ea typeface="新細明體" charset="-120"/>
                          </a:rPr>
                          <m:t>s</m:t>
                        </m:r>
                        <m:r>
                          <m:rPr>
                            <m:nor/>
                          </m:rPr>
                          <a:rPr lang="en-US" altLang="zh-TW" sz="2800" b="1" i="1" dirty="0">
                            <a:solidFill>
                              <a:srgbClr val="FF0000"/>
                            </a:solidFill>
                            <a:ea typeface="新細明體" charset="-120"/>
                            <a:sym typeface="Symbol"/>
                          </a:rPr>
                          <m:t>   </m:t>
                        </m:r>
                        <m:r>
                          <m:rPr>
                            <m:nor/>
                          </m:rPr>
                          <a:rPr lang="en-US" altLang="zh-TW" sz="2800" b="1" i="1" dirty="0">
                            <a:solidFill>
                              <a:srgbClr val="FF0000"/>
                            </a:solidFill>
                            <a:ea typeface="新細明體" charset="-120"/>
                          </a:rPr>
                          <m:t>w</m:t>
                        </m:r>
                        <m:r>
                          <m:rPr>
                            <m:nor/>
                          </m:rPr>
                          <a:rPr lang="en-US" altLang="zh-TW" sz="2800" b="1" baseline="-25000" dirty="0">
                            <a:solidFill>
                              <a:srgbClr val="FF0000"/>
                            </a:solidFill>
                            <a:ea typeface="新細明體" charset="-120"/>
                          </a:rPr>
                          <m:t>0</m:t>
                        </m:r>
                      </m:num>
                      <m:den>
                        <m:r>
                          <m:rPr>
                            <m:nor/>
                          </m:rPr>
                          <a:rPr lang="en-US" altLang="zh-TW" sz="2800" b="1" i="1" dirty="0">
                            <a:solidFill>
                              <a:srgbClr val="FF0000"/>
                            </a:solidFill>
                            <a:ea typeface="新細明體" charset="-120"/>
                          </a:rPr>
                          <m:t>w</m:t>
                        </m:r>
                        <m:r>
                          <m:rPr>
                            <m:nor/>
                          </m:rPr>
                          <a:rPr lang="en-US" altLang="zh-TW" sz="2800" b="1" i="1" baseline="-25000" dirty="0">
                            <a:solidFill>
                              <a:srgbClr val="FF0000"/>
                            </a:solidFill>
                            <a:ea typeface="新細明體" charset="-120"/>
                          </a:rPr>
                          <m:t>s</m:t>
                        </m:r>
                        <m:r>
                          <m:rPr>
                            <m:nor/>
                          </m:rPr>
                          <a:rPr lang="en-US" altLang="zh-TW" sz="2800" b="1" i="1" dirty="0">
                            <a:solidFill>
                              <a:srgbClr val="FF0000"/>
                            </a:solidFill>
                            <a:ea typeface="新細明體" charset="-120"/>
                          </a:rPr>
                          <m:t> </m:t>
                        </m:r>
                        <m:r>
                          <m:rPr>
                            <m:nor/>
                          </m:rPr>
                          <a:rPr lang="en-US" altLang="zh-TW" sz="2800" b="1" i="1" dirty="0">
                            <a:solidFill>
                              <a:srgbClr val="FF0000"/>
                            </a:solidFill>
                            <a:ea typeface="新細明體" charset="-120"/>
                            <a:sym typeface="Symbol"/>
                          </a:rPr>
                          <m:t> </m:t>
                        </m:r>
                        <m:r>
                          <m:rPr>
                            <m:nor/>
                          </m:rPr>
                          <a:rPr lang="en-US" altLang="zh-TW" sz="2800" b="1" i="1" dirty="0">
                            <a:solidFill>
                              <a:srgbClr val="FF0000"/>
                            </a:solidFill>
                            <a:ea typeface="新細明體" charset="-120"/>
                          </a:rPr>
                          <m:t>w</m:t>
                        </m:r>
                        <m:r>
                          <m:rPr>
                            <m:nor/>
                          </m:rPr>
                          <a:rPr lang="en-US" altLang="zh-TW" sz="2800" b="1" i="1" baseline="-25000" dirty="0">
                            <a:solidFill>
                              <a:srgbClr val="FF0000"/>
                            </a:solidFill>
                            <a:ea typeface="新細明體" charset="-120"/>
                          </a:rPr>
                          <m:t>l</m:t>
                        </m:r>
                      </m:den>
                    </m:f>
                  </m:oMath>
                </a14:m>
                <a:r>
                  <a:rPr lang="en-US" altLang="zh-TW" sz="2800" b="1" dirty="0">
                    <a:solidFill>
                      <a:srgbClr val="FF0000"/>
                    </a:solidFill>
                  </a:rPr>
                  <a:t> = </a:t>
                </a:r>
                <a14:m>
                  <m:oMath xmlns:m="http://schemas.openxmlformats.org/officeDocument/2006/math">
                    <m:f>
                      <m:fPr>
                        <m:ctrlPr>
                          <a:rPr lang="en-US" altLang="zh-TW" sz="2800" b="1" i="1" smtClean="0">
                            <a:solidFill>
                              <a:srgbClr val="FF0000"/>
                            </a:solidFill>
                            <a:latin typeface="Cambria Math" panose="02040503050406030204" pitchFamily="18" charset="0"/>
                          </a:rPr>
                        </m:ctrlPr>
                      </m:fPr>
                      <m:num>
                        <m:r>
                          <a:rPr lang="en-US" altLang="zh-TW" sz="2800" b="1" i="1" smtClean="0">
                            <a:solidFill>
                              <a:srgbClr val="FF0000"/>
                            </a:solidFill>
                            <a:latin typeface="Cambria Math"/>
                          </a:rPr>
                          <m:t>𝑶𝑺</m:t>
                        </m:r>
                      </m:num>
                      <m:den>
                        <m:r>
                          <a:rPr lang="en-US" altLang="zh-TW" sz="2800" b="1" i="1" smtClean="0">
                            <a:solidFill>
                              <a:srgbClr val="FF0000"/>
                            </a:solidFill>
                            <a:latin typeface="Cambria Math"/>
                          </a:rPr>
                          <m:t>𝑳𝑺</m:t>
                        </m:r>
                      </m:den>
                    </m:f>
                  </m:oMath>
                </a14:m>
                <a:endParaRPr lang="zh-TW" altLang="en-US" sz="2800" b="1" dirty="0">
                  <a:solidFill>
                    <a:srgbClr val="FF0000"/>
                  </a:solidFill>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971600" y="4365104"/>
                <a:ext cx="2967928" cy="714683"/>
              </a:xfrm>
              <a:prstGeom prst="rect">
                <a:avLst/>
              </a:prstGeom>
              <a:blipFill>
                <a:blip r:embed="rId3"/>
                <a:stretch>
                  <a:fillRect b="-940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4499992" y="5661248"/>
                <a:ext cx="2974340" cy="714683"/>
              </a:xfrm>
              <a:prstGeom prst="rect">
                <a:avLst/>
              </a:prstGeom>
              <a:noFill/>
            </p:spPr>
            <p:txBody>
              <a:bodyPr wrap="none" rtlCol="0">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a:sym typeface="Symbol"/>
                          </a:rPr>
                          <m:t>  </m:t>
                        </m:r>
                        <m:r>
                          <a:rPr lang="en-US" altLang="zh-TW" sz="2800" b="1" i="1" smtClean="0">
                            <a:solidFill>
                              <a:srgbClr val="FF0000"/>
                            </a:solidFill>
                            <a:latin typeface="Cambria Math"/>
                          </a:rPr>
                          <m:t>𝑿</m:t>
                        </m:r>
                      </m:e>
                      <m:sub>
                        <m:r>
                          <a:rPr lang="en-US" altLang="zh-TW" sz="2800" b="1" i="1" smtClean="0">
                            <a:solidFill>
                              <a:srgbClr val="FF0000"/>
                            </a:solidFill>
                            <a:latin typeface="Cambria Math"/>
                          </a:rPr>
                          <m:t>𝒔</m:t>
                        </m:r>
                      </m:sub>
                    </m:sSub>
                  </m:oMath>
                </a14:m>
                <a:r>
                  <a:rPr lang="en-US" altLang="zh-TW" sz="2800" dirty="0">
                    <a:solidFill>
                      <a:srgbClr val="FF0000"/>
                    </a:solidFill>
                  </a:rPr>
                  <a:t>= </a:t>
                </a:r>
                <a14:m>
                  <m:oMath xmlns:m="http://schemas.openxmlformats.org/officeDocument/2006/math">
                    <m:f>
                      <m:fPr>
                        <m:ctrlPr>
                          <a:rPr lang="en-US" altLang="zh-TW" sz="2800" i="1" smtClean="0">
                            <a:solidFill>
                              <a:srgbClr val="FF0000"/>
                            </a:solidFill>
                            <a:latin typeface="Cambria Math" panose="02040503050406030204" pitchFamily="18" charset="0"/>
                          </a:rPr>
                        </m:ctrlPr>
                      </m:fPr>
                      <m:num>
                        <m:r>
                          <m:rPr>
                            <m:nor/>
                          </m:rPr>
                          <a:rPr lang="en-US" altLang="zh-TW" sz="2800" b="1" i="1" dirty="0">
                            <a:solidFill>
                              <a:srgbClr val="FF0000"/>
                            </a:solidFill>
                            <a:ea typeface="新細明體" charset="-120"/>
                          </a:rPr>
                          <m:t>w</m:t>
                        </m:r>
                        <m:r>
                          <m:rPr>
                            <m:nor/>
                          </m:rPr>
                          <a:rPr lang="en-US" altLang="zh-TW" sz="2800" b="1" baseline="-25000" dirty="0" smtClean="0">
                            <a:solidFill>
                              <a:srgbClr val="FF0000"/>
                            </a:solidFill>
                            <a:ea typeface="新細明體" charset="-120"/>
                          </a:rPr>
                          <m:t>0</m:t>
                        </m:r>
                        <m:r>
                          <m:rPr>
                            <m:nor/>
                          </m:rPr>
                          <a:rPr lang="en-US" altLang="zh-TW" sz="2800" b="1" i="1" dirty="0">
                            <a:solidFill>
                              <a:srgbClr val="FF0000"/>
                            </a:solidFill>
                            <a:ea typeface="新細明體" charset="-120"/>
                            <a:sym typeface="Symbol"/>
                          </a:rPr>
                          <m:t>   </m:t>
                        </m:r>
                        <m:r>
                          <m:rPr>
                            <m:nor/>
                          </m:rPr>
                          <a:rPr lang="en-US" altLang="zh-TW" sz="2800" b="1" i="1" dirty="0">
                            <a:solidFill>
                              <a:srgbClr val="FF0000"/>
                            </a:solidFill>
                            <a:ea typeface="新細明體" charset="-120"/>
                          </a:rPr>
                          <m:t>w</m:t>
                        </m:r>
                        <m:r>
                          <m:rPr>
                            <m:nor/>
                          </m:rPr>
                          <a:rPr lang="en-US" altLang="zh-TW" sz="2800" b="1" i="1" baseline="-25000" dirty="0" smtClean="0">
                            <a:solidFill>
                              <a:srgbClr val="FF0000"/>
                            </a:solidFill>
                            <a:ea typeface="新細明體" charset="-120"/>
                          </a:rPr>
                          <m:t>l</m:t>
                        </m:r>
                      </m:num>
                      <m:den>
                        <m:r>
                          <m:rPr>
                            <m:nor/>
                          </m:rPr>
                          <a:rPr lang="en-US" altLang="zh-TW" sz="2800" b="1" i="1" dirty="0">
                            <a:solidFill>
                              <a:srgbClr val="FF0000"/>
                            </a:solidFill>
                            <a:ea typeface="新細明體" charset="-120"/>
                          </a:rPr>
                          <m:t>w</m:t>
                        </m:r>
                        <m:r>
                          <m:rPr>
                            <m:nor/>
                          </m:rPr>
                          <a:rPr lang="en-US" altLang="zh-TW" sz="2800" b="1" i="1" baseline="-25000" dirty="0">
                            <a:solidFill>
                              <a:srgbClr val="FF0000"/>
                            </a:solidFill>
                            <a:ea typeface="新細明體" charset="-120"/>
                          </a:rPr>
                          <m:t>s</m:t>
                        </m:r>
                        <m:r>
                          <m:rPr>
                            <m:nor/>
                          </m:rPr>
                          <a:rPr lang="en-US" altLang="zh-TW" sz="2800" b="1" i="1" dirty="0">
                            <a:solidFill>
                              <a:srgbClr val="FF0000"/>
                            </a:solidFill>
                            <a:ea typeface="新細明體" charset="-120"/>
                          </a:rPr>
                          <m:t> </m:t>
                        </m:r>
                        <m:r>
                          <m:rPr>
                            <m:nor/>
                          </m:rPr>
                          <a:rPr lang="en-US" altLang="zh-TW" sz="2800" b="1" i="1" dirty="0">
                            <a:solidFill>
                              <a:srgbClr val="FF0000"/>
                            </a:solidFill>
                            <a:ea typeface="新細明體" charset="-120"/>
                            <a:sym typeface="Symbol"/>
                          </a:rPr>
                          <m:t> </m:t>
                        </m:r>
                        <m:r>
                          <m:rPr>
                            <m:nor/>
                          </m:rPr>
                          <a:rPr lang="en-US" altLang="zh-TW" sz="2800" b="1" i="1" dirty="0">
                            <a:solidFill>
                              <a:srgbClr val="FF0000"/>
                            </a:solidFill>
                            <a:ea typeface="新細明體" charset="-120"/>
                          </a:rPr>
                          <m:t>w</m:t>
                        </m:r>
                        <m:r>
                          <m:rPr>
                            <m:nor/>
                          </m:rPr>
                          <a:rPr lang="en-US" altLang="zh-TW" sz="2800" b="1" i="1" baseline="-25000" dirty="0">
                            <a:solidFill>
                              <a:srgbClr val="FF0000"/>
                            </a:solidFill>
                            <a:ea typeface="新細明體" charset="-120"/>
                          </a:rPr>
                          <m:t>l</m:t>
                        </m:r>
                      </m:den>
                    </m:f>
                  </m:oMath>
                </a14:m>
                <a:r>
                  <a:rPr lang="en-US" altLang="zh-TW" sz="2800" b="1" dirty="0">
                    <a:solidFill>
                      <a:srgbClr val="FF0000"/>
                    </a:solidFill>
                  </a:rPr>
                  <a:t> = </a:t>
                </a:r>
                <a14:m>
                  <m:oMath xmlns:m="http://schemas.openxmlformats.org/officeDocument/2006/math">
                    <m:f>
                      <m:fPr>
                        <m:ctrlPr>
                          <a:rPr lang="en-US" altLang="zh-TW" sz="2800" b="1" i="1">
                            <a:solidFill>
                              <a:srgbClr val="FF0000"/>
                            </a:solidFill>
                            <a:latin typeface="Cambria Math" panose="02040503050406030204" pitchFamily="18" charset="0"/>
                          </a:rPr>
                        </m:ctrlPr>
                      </m:fPr>
                      <m:num>
                        <m:r>
                          <a:rPr lang="en-US" altLang="zh-TW" sz="2800" b="1" i="1" smtClean="0">
                            <a:solidFill>
                              <a:srgbClr val="FF0000"/>
                            </a:solidFill>
                            <a:latin typeface="Cambria Math"/>
                          </a:rPr>
                          <m:t>𝑳</m:t>
                        </m:r>
                        <m:r>
                          <a:rPr lang="en-US" altLang="zh-TW" sz="2800" b="1" i="1">
                            <a:solidFill>
                              <a:srgbClr val="FF0000"/>
                            </a:solidFill>
                            <a:latin typeface="Cambria Math"/>
                          </a:rPr>
                          <m:t>𝑶</m:t>
                        </m:r>
                      </m:num>
                      <m:den>
                        <m:r>
                          <a:rPr lang="en-US" altLang="zh-TW" sz="2800" b="1" i="1">
                            <a:solidFill>
                              <a:srgbClr val="FF0000"/>
                            </a:solidFill>
                            <a:latin typeface="Cambria Math"/>
                          </a:rPr>
                          <m:t>𝑳𝑺</m:t>
                        </m:r>
                      </m:den>
                    </m:f>
                  </m:oMath>
                </a14:m>
                <a:endParaRPr lang="zh-TW" altLang="en-US" sz="2800" b="1" dirty="0">
                  <a:solidFill>
                    <a:srgbClr val="FF0000"/>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4499992" y="5661248"/>
                <a:ext cx="2974340" cy="714683"/>
              </a:xfrm>
              <a:prstGeom prst="rect">
                <a:avLst/>
              </a:prstGeom>
              <a:blipFill>
                <a:blip r:embed="rId4"/>
                <a:stretch>
                  <a:fillRect b="-9402"/>
                </a:stretch>
              </a:blipFill>
            </p:spPr>
            <p:txBody>
              <a:bodyPr/>
              <a:lstStyle/>
              <a:p>
                <a:r>
                  <a:rPr lang="zh-TW"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14</a:t>
            </a:fld>
            <a:endParaRPr lang="en-US" altLang="zh-TW"/>
          </a:p>
        </p:txBody>
      </p:sp>
      <p:sp>
        <p:nvSpPr>
          <p:cNvPr id="3" name="文字方塊 2"/>
          <p:cNvSpPr txBox="1"/>
          <p:nvPr/>
        </p:nvSpPr>
        <p:spPr>
          <a:xfrm>
            <a:off x="467545" y="275164"/>
            <a:ext cx="8280920" cy="1569660"/>
          </a:xfrm>
          <a:prstGeom prst="rect">
            <a:avLst/>
          </a:prstGeom>
          <a:solidFill>
            <a:schemeClr val="bg1"/>
          </a:solidFill>
        </p:spPr>
        <p:txBody>
          <a:bodyPr wrap="square" rtlCol="0">
            <a:spAutoFit/>
          </a:bodyPr>
          <a:lstStyle/>
          <a:p>
            <a:r>
              <a:rPr lang="en-US" altLang="zh-TW" sz="2400" b="1" dirty="0">
                <a:solidFill>
                  <a:srgbClr val="FF6600"/>
                </a:solidFill>
              </a:rPr>
              <a:t>EP. 8.2  </a:t>
            </a:r>
            <a:r>
              <a:rPr lang="en-US" altLang="zh-TW" sz="2400" dirty="0"/>
              <a:t>A copper-nickel alloy contains 47% Cu and 53% Ni and is at 1300 </a:t>
            </a:r>
            <a:r>
              <a:rPr lang="en-US" altLang="zh-TW" sz="2400" dirty="0">
                <a:sym typeface="Symbol"/>
              </a:rPr>
              <a:t>C. (a) What is the weight percent of copper in the liquid and solid phases at this temperature? (b) What weight percent of this alloy is liquid, and what weight percent is solid? </a:t>
            </a:r>
            <a:endParaRPr lang="zh-TW" altLang="en-US" sz="2400" dirty="0"/>
          </a:p>
        </p:txBody>
      </p:sp>
      <mc:AlternateContent xmlns:mc="http://schemas.openxmlformats.org/markup-compatibility/2006" xmlns:a14="http://schemas.microsoft.com/office/drawing/2010/main">
        <mc:Choice Requires="a14">
          <p:sp>
            <p:nvSpPr>
              <p:cNvPr id="5" name="文字方塊 4"/>
              <p:cNvSpPr txBox="1"/>
              <p:nvPr/>
            </p:nvSpPr>
            <p:spPr>
              <a:xfrm>
                <a:off x="539552" y="4868081"/>
                <a:ext cx="8254975" cy="721159"/>
              </a:xfrm>
              <a:prstGeom prst="rect">
                <a:avLst/>
              </a:prstGeom>
              <a:noFill/>
            </p:spPr>
            <p:txBody>
              <a:bodyPr wrap="square" rtlCol="0">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a:sym typeface="Symbol"/>
                          </a:rPr>
                          <m:t>  </m:t>
                        </m:r>
                        <m:r>
                          <a:rPr lang="en-US" altLang="zh-TW" sz="2800" b="1" i="1" smtClean="0">
                            <a:solidFill>
                              <a:srgbClr val="FF0000"/>
                            </a:solidFill>
                            <a:latin typeface="Cambria Math"/>
                          </a:rPr>
                          <m:t>𝑿</m:t>
                        </m:r>
                      </m:e>
                      <m:sub>
                        <m:r>
                          <a:rPr lang="en-US" altLang="zh-TW" sz="2800" b="1" i="1" smtClean="0">
                            <a:solidFill>
                              <a:srgbClr val="FF0000"/>
                            </a:solidFill>
                            <a:latin typeface="Cambria Math"/>
                          </a:rPr>
                          <m:t>𝒍</m:t>
                        </m:r>
                      </m:sub>
                    </m:sSub>
                  </m:oMath>
                </a14:m>
                <a:r>
                  <a:rPr lang="en-US" altLang="zh-TW" sz="2800" dirty="0">
                    <a:solidFill>
                      <a:srgbClr val="FF0000"/>
                    </a:solidFill>
                  </a:rPr>
                  <a:t> = </a:t>
                </a:r>
                <a14:m>
                  <m:oMath xmlns:m="http://schemas.openxmlformats.org/officeDocument/2006/math">
                    <m:f>
                      <m:fPr>
                        <m:ctrlPr>
                          <a:rPr lang="en-US" altLang="zh-TW" sz="2800" i="1" smtClean="0">
                            <a:solidFill>
                              <a:srgbClr val="FF0000"/>
                            </a:solidFill>
                            <a:latin typeface="Cambria Math" panose="02040503050406030204" pitchFamily="18" charset="0"/>
                          </a:rPr>
                        </m:ctrlPr>
                      </m:fPr>
                      <m:num>
                        <m:r>
                          <m:rPr>
                            <m:nor/>
                          </m:rPr>
                          <a:rPr lang="en-US" altLang="zh-TW" sz="2800" b="1" i="1" dirty="0">
                            <a:solidFill>
                              <a:srgbClr val="FF0000"/>
                            </a:solidFill>
                            <a:ea typeface="新細明體" charset="-120"/>
                          </a:rPr>
                          <m:t>w</m:t>
                        </m:r>
                        <m:r>
                          <m:rPr>
                            <m:nor/>
                          </m:rPr>
                          <a:rPr lang="en-US" altLang="zh-TW" sz="2800" b="1" i="1" baseline="-25000" dirty="0">
                            <a:solidFill>
                              <a:srgbClr val="FF0000"/>
                            </a:solidFill>
                            <a:ea typeface="新細明體" charset="-120"/>
                          </a:rPr>
                          <m:t>s</m:t>
                        </m:r>
                        <m:r>
                          <m:rPr>
                            <m:nor/>
                          </m:rPr>
                          <a:rPr lang="en-US" altLang="zh-TW" sz="2800" b="1" i="1" dirty="0">
                            <a:solidFill>
                              <a:srgbClr val="FF0000"/>
                            </a:solidFill>
                            <a:ea typeface="新細明體" charset="-120"/>
                            <a:sym typeface="Symbol"/>
                          </a:rPr>
                          <m:t>   </m:t>
                        </m:r>
                        <m:r>
                          <m:rPr>
                            <m:nor/>
                          </m:rPr>
                          <a:rPr lang="en-US" altLang="zh-TW" sz="2800" b="1" i="1" dirty="0">
                            <a:solidFill>
                              <a:srgbClr val="FF0000"/>
                            </a:solidFill>
                            <a:ea typeface="新細明體" charset="-120"/>
                          </a:rPr>
                          <m:t>w</m:t>
                        </m:r>
                        <m:r>
                          <m:rPr>
                            <m:nor/>
                          </m:rPr>
                          <a:rPr lang="en-US" altLang="zh-TW" sz="2800" b="1" baseline="-25000" dirty="0">
                            <a:solidFill>
                              <a:srgbClr val="FF0000"/>
                            </a:solidFill>
                            <a:ea typeface="新細明體" charset="-120"/>
                          </a:rPr>
                          <m:t>0</m:t>
                        </m:r>
                      </m:num>
                      <m:den>
                        <m:r>
                          <m:rPr>
                            <m:nor/>
                          </m:rPr>
                          <a:rPr lang="en-US" altLang="zh-TW" sz="2800" b="1" i="1" dirty="0">
                            <a:solidFill>
                              <a:srgbClr val="FF0000"/>
                            </a:solidFill>
                            <a:ea typeface="新細明體" charset="-120"/>
                          </a:rPr>
                          <m:t>w</m:t>
                        </m:r>
                        <m:r>
                          <m:rPr>
                            <m:nor/>
                          </m:rPr>
                          <a:rPr lang="en-US" altLang="zh-TW" sz="2800" b="1" i="1" baseline="-25000" dirty="0">
                            <a:solidFill>
                              <a:srgbClr val="FF0000"/>
                            </a:solidFill>
                            <a:ea typeface="新細明體" charset="-120"/>
                          </a:rPr>
                          <m:t>s</m:t>
                        </m:r>
                        <m:r>
                          <m:rPr>
                            <m:nor/>
                          </m:rPr>
                          <a:rPr lang="en-US" altLang="zh-TW" sz="2800" b="1" i="1" dirty="0">
                            <a:solidFill>
                              <a:srgbClr val="FF0000"/>
                            </a:solidFill>
                            <a:ea typeface="新細明體" charset="-120"/>
                          </a:rPr>
                          <m:t> </m:t>
                        </m:r>
                        <m:r>
                          <m:rPr>
                            <m:nor/>
                          </m:rPr>
                          <a:rPr lang="en-US" altLang="zh-TW" sz="2800" b="1" i="1" dirty="0">
                            <a:solidFill>
                              <a:srgbClr val="FF0000"/>
                            </a:solidFill>
                            <a:ea typeface="新細明體" charset="-120"/>
                            <a:sym typeface="Symbol"/>
                          </a:rPr>
                          <m:t> </m:t>
                        </m:r>
                        <m:r>
                          <m:rPr>
                            <m:nor/>
                          </m:rPr>
                          <a:rPr lang="en-US" altLang="zh-TW" sz="2800" b="1" i="1" dirty="0">
                            <a:solidFill>
                              <a:srgbClr val="FF0000"/>
                            </a:solidFill>
                            <a:ea typeface="新細明體" charset="-120"/>
                          </a:rPr>
                          <m:t>w</m:t>
                        </m:r>
                        <m:r>
                          <m:rPr>
                            <m:nor/>
                          </m:rPr>
                          <a:rPr lang="en-US" altLang="zh-TW" sz="2800" b="1" i="1" baseline="-25000" dirty="0">
                            <a:solidFill>
                              <a:srgbClr val="FF0000"/>
                            </a:solidFill>
                            <a:ea typeface="新細明體" charset="-120"/>
                          </a:rPr>
                          <m:t>l</m:t>
                        </m:r>
                      </m:den>
                    </m:f>
                  </m:oMath>
                </a14:m>
                <a:r>
                  <a:rPr lang="en-US" altLang="zh-TW" sz="2800" b="1" dirty="0">
                    <a:solidFill>
                      <a:srgbClr val="FF0000"/>
                    </a:solidFill>
                  </a:rPr>
                  <a:t> = </a:t>
                </a:r>
                <a14:m>
                  <m:oMath xmlns:m="http://schemas.openxmlformats.org/officeDocument/2006/math">
                    <m:f>
                      <m:fPr>
                        <m:ctrlPr>
                          <a:rPr lang="en-US" altLang="zh-TW" sz="2800" b="1" i="1" smtClean="0">
                            <a:solidFill>
                              <a:srgbClr val="FF0000"/>
                            </a:solidFill>
                            <a:latin typeface="Cambria Math" panose="02040503050406030204" pitchFamily="18" charset="0"/>
                          </a:rPr>
                        </m:ctrlPr>
                      </m:fPr>
                      <m:num>
                        <m:r>
                          <a:rPr lang="en-US" altLang="zh-TW" sz="2800" b="1" i="1" smtClean="0">
                            <a:solidFill>
                              <a:srgbClr val="FF0000"/>
                            </a:solidFill>
                            <a:latin typeface="Cambria Math"/>
                          </a:rPr>
                          <m:t>𝟓𝟖</m:t>
                        </m:r>
                        <m:r>
                          <a:rPr lang="en-US" altLang="zh-TW" sz="2800" b="1" i="1" smtClean="0">
                            <a:solidFill>
                              <a:srgbClr val="FF0000"/>
                            </a:solidFill>
                            <a:latin typeface="Cambria Math"/>
                          </a:rPr>
                          <m:t> − </m:t>
                        </m:r>
                        <m:r>
                          <a:rPr lang="en-US" altLang="zh-TW" sz="2800" b="1" i="1" smtClean="0">
                            <a:solidFill>
                              <a:srgbClr val="FF0000"/>
                            </a:solidFill>
                            <a:latin typeface="Cambria Math"/>
                          </a:rPr>
                          <m:t>𝟓𝟑</m:t>
                        </m:r>
                      </m:num>
                      <m:den>
                        <m:r>
                          <a:rPr lang="en-US" altLang="zh-TW" sz="2800" b="1" i="1" smtClean="0">
                            <a:solidFill>
                              <a:srgbClr val="FF0000"/>
                            </a:solidFill>
                            <a:latin typeface="Cambria Math"/>
                          </a:rPr>
                          <m:t>𝟓𝟖</m:t>
                        </m:r>
                        <m:r>
                          <a:rPr lang="en-US" altLang="zh-TW" sz="2800" b="1" i="1" smtClean="0">
                            <a:solidFill>
                              <a:srgbClr val="FF0000"/>
                            </a:solidFill>
                            <a:latin typeface="Cambria Math"/>
                          </a:rPr>
                          <m:t> − </m:t>
                        </m:r>
                        <m:r>
                          <a:rPr lang="en-US" altLang="zh-TW" sz="2800" b="1" i="1" smtClean="0">
                            <a:solidFill>
                              <a:srgbClr val="FF0000"/>
                            </a:solidFill>
                            <a:latin typeface="Cambria Math"/>
                          </a:rPr>
                          <m:t>𝟒𝟓</m:t>
                        </m:r>
                      </m:den>
                    </m:f>
                  </m:oMath>
                </a14:m>
                <a:r>
                  <a:rPr lang="en-US" altLang="zh-TW" sz="2800" b="1" dirty="0">
                    <a:solidFill>
                      <a:srgbClr val="FF0000"/>
                    </a:solidFill>
                  </a:rPr>
                  <a:t> = </a:t>
                </a:r>
                <a14:m>
                  <m:oMath xmlns:m="http://schemas.openxmlformats.org/officeDocument/2006/math">
                    <m:f>
                      <m:fPr>
                        <m:ctrlPr>
                          <a:rPr lang="en-US" altLang="zh-TW" sz="2800" b="1" i="1" smtClean="0">
                            <a:solidFill>
                              <a:srgbClr val="FF0000"/>
                            </a:solidFill>
                            <a:latin typeface="Cambria Math" panose="02040503050406030204" pitchFamily="18" charset="0"/>
                          </a:rPr>
                        </m:ctrlPr>
                      </m:fPr>
                      <m:num>
                        <m:r>
                          <a:rPr lang="en-US" altLang="zh-TW" sz="2800" b="1" i="1" smtClean="0">
                            <a:solidFill>
                              <a:srgbClr val="FF0000"/>
                            </a:solidFill>
                            <a:latin typeface="Cambria Math"/>
                          </a:rPr>
                          <m:t>𝟓</m:t>
                        </m:r>
                      </m:num>
                      <m:den>
                        <m:r>
                          <a:rPr lang="en-US" altLang="zh-TW" sz="2800" b="1" i="1" smtClean="0">
                            <a:solidFill>
                              <a:srgbClr val="FF0000"/>
                            </a:solidFill>
                            <a:latin typeface="Cambria Math"/>
                          </a:rPr>
                          <m:t>𝟏𝟑</m:t>
                        </m:r>
                      </m:den>
                    </m:f>
                    <m:r>
                      <a:rPr lang="en-US" altLang="zh-TW" sz="2800" b="1" i="1" smtClean="0">
                        <a:solidFill>
                          <a:srgbClr val="FF0000"/>
                        </a:solidFill>
                        <a:latin typeface="Cambria Math"/>
                      </a:rPr>
                      <m:t>=</m:t>
                    </m:r>
                    <m:r>
                      <a:rPr lang="en-US" altLang="zh-TW" sz="2800" b="1" i="1" smtClean="0">
                        <a:solidFill>
                          <a:srgbClr val="FF0000"/>
                        </a:solidFill>
                        <a:latin typeface="Cambria Math"/>
                      </a:rPr>
                      <m:t>𝟎</m:t>
                    </m:r>
                    <m:r>
                      <a:rPr lang="en-US" altLang="zh-TW" sz="2800" b="1" i="1" smtClean="0">
                        <a:solidFill>
                          <a:srgbClr val="FF0000"/>
                        </a:solidFill>
                        <a:latin typeface="Cambria Math"/>
                      </a:rPr>
                      <m:t>.</m:t>
                    </m:r>
                    <m:r>
                      <a:rPr lang="en-US" altLang="zh-TW" sz="2800" b="1" i="1" smtClean="0">
                        <a:solidFill>
                          <a:srgbClr val="FF0000"/>
                        </a:solidFill>
                        <a:latin typeface="Cambria Math"/>
                      </a:rPr>
                      <m:t>𝟑𝟖</m:t>
                    </m:r>
                    <m:r>
                      <a:rPr lang="en-US" altLang="zh-TW" sz="2800" b="1" i="1" smtClean="0">
                        <a:solidFill>
                          <a:srgbClr val="FF0000"/>
                        </a:solidFill>
                        <a:latin typeface="Cambria Math"/>
                      </a:rPr>
                      <m:t>=</m:t>
                    </m:r>
                    <m:r>
                      <a:rPr lang="en-US" altLang="zh-TW" sz="2800" b="1" i="1" smtClean="0">
                        <a:solidFill>
                          <a:srgbClr val="FF0000"/>
                        </a:solidFill>
                        <a:latin typeface="Cambria Math"/>
                      </a:rPr>
                      <m:t>𝟑𝟖</m:t>
                    </m:r>
                    <m:r>
                      <a:rPr lang="en-US" altLang="zh-TW" sz="2800" b="1" i="1" smtClean="0">
                        <a:solidFill>
                          <a:srgbClr val="FF0000"/>
                        </a:solidFill>
                        <a:latin typeface="Cambria Math"/>
                      </a:rPr>
                      <m:t>%</m:t>
                    </m:r>
                  </m:oMath>
                </a14:m>
                <a:endParaRPr lang="zh-TW" altLang="en-US" sz="2800" b="1" dirty="0">
                  <a:solidFill>
                    <a:srgbClr val="FF0000"/>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539552" y="4868081"/>
                <a:ext cx="8254975" cy="721159"/>
              </a:xfrm>
              <a:prstGeom prst="rect">
                <a:avLst/>
              </a:prstGeom>
              <a:blipFill>
                <a:blip r:embed="rId3"/>
                <a:stretch>
                  <a:fillRect b="-9322"/>
                </a:stretch>
              </a:blipFill>
            </p:spPr>
            <p:txBody>
              <a:bodyPr/>
              <a:lstStyle/>
              <a:p>
                <a:r>
                  <a:rPr lang="zh-TW" altLang="en-US">
                    <a:noFill/>
                  </a:rPr>
                  <a:t> </a:t>
                </a:r>
              </a:p>
            </p:txBody>
          </p:sp>
        </mc:Fallback>
      </mc:AlternateContent>
      <p:pic>
        <p:nvPicPr>
          <p:cNvPr id="6" name="Picture 14" descr="smi53586_0805.jpg"/>
          <p:cNvPicPr>
            <a:picLocks noChangeAspect="1"/>
          </p:cNvPicPr>
          <p:nvPr/>
        </p:nvPicPr>
        <p:blipFill rotWithShape="1">
          <a:blip r:embed="rId4" cstate="print">
            <a:extLst>
              <a:ext uri="{28A0092B-C50C-407E-A947-70E740481C1C}">
                <a14:useLocalDpi xmlns:a14="http://schemas.microsoft.com/office/drawing/2010/main" val="0"/>
              </a:ext>
            </a:extLst>
          </a:blip>
          <a:srcRect l="25456" t="12294" r="16200" b="44337"/>
          <a:stretch/>
        </p:blipFill>
        <p:spPr bwMode="auto">
          <a:xfrm>
            <a:off x="3277466" y="2132856"/>
            <a:ext cx="5445054" cy="219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11560" y="2276872"/>
            <a:ext cx="2141933" cy="2677656"/>
          </a:xfrm>
          <a:prstGeom prst="rect">
            <a:avLst/>
          </a:prstGeom>
        </p:spPr>
        <p:txBody>
          <a:bodyPr wrap="none">
            <a:spAutoFit/>
          </a:bodyPr>
          <a:lstStyle/>
          <a:p>
            <a:r>
              <a:rPr lang="en-US" altLang="zh-TW" sz="2800" b="1" dirty="0">
                <a:ea typeface="新細明體" charset="-120"/>
              </a:rPr>
              <a:t>(a)</a:t>
            </a:r>
          </a:p>
          <a:p>
            <a:r>
              <a:rPr lang="en-US" altLang="zh-TW" sz="2800" b="1" i="1" dirty="0" err="1">
                <a:solidFill>
                  <a:srgbClr val="FF0000"/>
                </a:solidFill>
                <a:ea typeface="新細明體" charset="-120"/>
              </a:rPr>
              <a:t>w</a:t>
            </a:r>
            <a:r>
              <a:rPr lang="en-US" altLang="zh-TW" sz="2800" b="1" i="1" baseline="-25000" dirty="0" err="1">
                <a:solidFill>
                  <a:srgbClr val="FF0000"/>
                </a:solidFill>
                <a:ea typeface="新細明體" charset="-120"/>
              </a:rPr>
              <a:t>l</a:t>
            </a:r>
            <a:r>
              <a:rPr lang="en-US" altLang="zh-TW" sz="2800" b="1" i="1" dirty="0">
                <a:solidFill>
                  <a:srgbClr val="FF0000"/>
                </a:solidFill>
                <a:ea typeface="新細明體" charset="-120"/>
              </a:rPr>
              <a:t> = </a:t>
            </a:r>
            <a:r>
              <a:rPr lang="en-US" altLang="zh-TW" sz="2800" b="1" dirty="0">
                <a:solidFill>
                  <a:srgbClr val="FF0000"/>
                </a:solidFill>
                <a:ea typeface="新細明體" charset="-120"/>
              </a:rPr>
              <a:t>55% Cu</a:t>
            </a:r>
            <a:br>
              <a:rPr lang="en-US" altLang="zh-TW" sz="2800" b="1" dirty="0">
                <a:solidFill>
                  <a:srgbClr val="FF0000"/>
                </a:solidFill>
                <a:ea typeface="新細明體" charset="-120"/>
              </a:rPr>
            </a:br>
            <a:r>
              <a:rPr lang="en-US" altLang="zh-TW" sz="2800" b="1" i="1" dirty="0" err="1">
                <a:solidFill>
                  <a:srgbClr val="0000FF"/>
                </a:solidFill>
                <a:ea typeface="新細明體" charset="-120"/>
              </a:rPr>
              <a:t>w</a:t>
            </a:r>
            <a:r>
              <a:rPr lang="en-US" altLang="zh-TW" sz="2800" b="1" i="1" baseline="-25000" dirty="0" err="1">
                <a:solidFill>
                  <a:srgbClr val="0000FF"/>
                </a:solidFill>
                <a:ea typeface="新細明體" charset="-120"/>
              </a:rPr>
              <a:t>s</a:t>
            </a:r>
            <a:r>
              <a:rPr lang="en-US" altLang="zh-TW" sz="2800" b="1" i="1" baseline="-25000" dirty="0">
                <a:solidFill>
                  <a:srgbClr val="0000FF"/>
                </a:solidFill>
                <a:ea typeface="新細明體" charset="-120"/>
              </a:rPr>
              <a:t> </a:t>
            </a:r>
            <a:r>
              <a:rPr lang="en-US" altLang="zh-TW" sz="2800" b="1" dirty="0">
                <a:solidFill>
                  <a:srgbClr val="0000FF"/>
                </a:solidFill>
                <a:ea typeface="新細明體" charset="-120"/>
              </a:rPr>
              <a:t>= 42% Cu</a:t>
            </a:r>
            <a:br>
              <a:rPr lang="en-US" altLang="zh-TW" sz="2800" b="1" dirty="0">
                <a:solidFill>
                  <a:srgbClr val="FF0000"/>
                </a:solidFill>
                <a:ea typeface="新細明體" charset="-120"/>
              </a:rPr>
            </a:br>
            <a:br>
              <a:rPr lang="en-US" altLang="zh-TW" sz="2800" b="1" dirty="0">
                <a:solidFill>
                  <a:srgbClr val="FF0000"/>
                </a:solidFill>
                <a:ea typeface="新細明體" charset="-120"/>
              </a:rPr>
            </a:br>
            <a:br>
              <a:rPr lang="en-US" altLang="zh-TW" sz="2800" b="1" dirty="0">
                <a:solidFill>
                  <a:srgbClr val="FF0000"/>
                </a:solidFill>
                <a:ea typeface="新細明體" charset="-120"/>
              </a:rPr>
            </a:br>
            <a:r>
              <a:rPr lang="en-US" altLang="zh-TW" sz="2800" b="1" dirty="0">
                <a:ea typeface="新細明體" charset="-120"/>
              </a:rPr>
              <a:t>(b)</a:t>
            </a:r>
            <a:endParaRPr lang="zh-TW" altLang="en-US" sz="2800" dirty="0"/>
          </a:p>
        </p:txBody>
      </p:sp>
      <mc:AlternateContent xmlns:mc="http://schemas.openxmlformats.org/markup-compatibility/2006" xmlns:a14="http://schemas.microsoft.com/office/drawing/2010/main">
        <mc:Choice Requires="a14">
          <p:sp>
            <p:nvSpPr>
              <p:cNvPr id="8" name="文字方塊 7"/>
              <p:cNvSpPr txBox="1"/>
              <p:nvPr/>
            </p:nvSpPr>
            <p:spPr>
              <a:xfrm>
                <a:off x="539552" y="5733256"/>
                <a:ext cx="6727419" cy="721159"/>
              </a:xfrm>
              <a:prstGeom prst="rect">
                <a:avLst/>
              </a:prstGeom>
              <a:noFill/>
            </p:spPr>
            <p:txBody>
              <a:bodyPr wrap="none" rtlCol="0">
                <a:spAutoFit/>
              </a:bodyPr>
              <a:lstStyle/>
              <a:p>
                <a14:m>
                  <m:oMath xmlns:m="http://schemas.openxmlformats.org/officeDocument/2006/math">
                    <m:sSub>
                      <m:sSubPr>
                        <m:ctrlPr>
                          <a:rPr lang="en-US" altLang="zh-TW" sz="2800" b="1" i="1" smtClean="0">
                            <a:solidFill>
                              <a:srgbClr val="0000FF"/>
                            </a:solidFill>
                            <a:latin typeface="Cambria Math" panose="02040503050406030204" pitchFamily="18" charset="0"/>
                          </a:rPr>
                        </m:ctrlPr>
                      </m:sSubPr>
                      <m:e>
                        <m:r>
                          <a:rPr lang="en-US" altLang="zh-TW" sz="2800" b="1" i="1" smtClean="0">
                            <a:solidFill>
                              <a:srgbClr val="0000FF"/>
                            </a:solidFill>
                            <a:latin typeface="Cambria Math"/>
                            <a:sym typeface="Symbol"/>
                          </a:rPr>
                          <m:t>  </m:t>
                        </m:r>
                        <m:r>
                          <a:rPr lang="en-US" altLang="zh-TW" sz="2800" b="1" i="1" smtClean="0">
                            <a:solidFill>
                              <a:srgbClr val="0000FF"/>
                            </a:solidFill>
                            <a:latin typeface="Cambria Math"/>
                          </a:rPr>
                          <m:t>𝑿</m:t>
                        </m:r>
                      </m:e>
                      <m:sub>
                        <m:r>
                          <a:rPr lang="en-US" altLang="zh-TW" sz="2800" b="1" i="1" smtClean="0">
                            <a:solidFill>
                              <a:srgbClr val="0000FF"/>
                            </a:solidFill>
                            <a:latin typeface="Cambria Math"/>
                          </a:rPr>
                          <m:t>𝒔</m:t>
                        </m:r>
                      </m:sub>
                    </m:sSub>
                  </m:oMath>
                </a14:m>
                <a:r>
                  <a:rPr lang="en-US" altLang="zh-TW" sz="2800" dirty="0">
                    <a:solidFill>
                      <a:srgbClr val="0000FF"/>
                    </a:solidFill>
                  </a:rPr>
                  <a:t> = </a:t>
                </a:r>
                <a14:m>
                  <m:oMath xmlns:m="http://schemas.openxmlformats.org/officeDocument/2006/math">
                    <m:f>
                      <m:fPr>
                        <m:ctrlPr>
                          <a:rPr lang="en-US" altLang="zh-TW" sz="2800" i="1" smtClean="0">
                            <a:solidFill>
                              <a:srgbClr val="0000FF"/>
                            </a:solidFill>
                            <a:latin typeface="Cambria Math" panose="02040503050406030204" pitchFamily="18" charset="0"/>
                          </a:rPr>
                        </m:ctrlPr>
                      </m:fPr>
                      <m:num>
                        <m:r>
                          <m:rPr>
                            <m:nor/>
                          </m:rPr>
                          <a:rPr lang="en-US" altLang="zh-TW" sz="2800" b="1" i="1" dirty="0">
                            <a:solidFill>
                              <a:srgbClr val="0000FF"/>
                            </a:solidFill>
                            <a:ea typeface="新細明體" charset="-120"/>
                          </a:rPr>
                          <m:t>w</m:t>
                        </m:r>
                        <m:r>
                          <m:rPr>
                            <m:nor/>
                          </m:rPr>
                          <a:rPr lang="en-US" altLang="zh-TW" sz="2800" b="1" baseline="-25000" dirty="0" smtClean="0">
                            <a:solidFill>
                              <a:srgbClr val="0000FF"/>
                            </a:solidFill>
                            <a:ea typeface="新細明體" charset="-120"/>
                          </a:rPr>
                          <m:t>0</m:t>
                        </m:r>
                        <m:r>
                          <m:rPr>
                            <m:nor/>
                          </m:rPr>
                          <a:rPr lang="en-US" altLang="zh-TW" sz="2800" b="1" i="1" dirty="0">
                            <a:solidFill>
                              <a:srgbClr val="0000FF"/>
                            </a:solidFill>
                            <a:ea typeface="新細明體" charset="-120"/>
                            <a:sym typeface="Symbol"/>
                          </a:rPr>
                          <m:t>   </m:t>
                        </m:r>
                        <m:r>
                          <m:rPr>
                            <m:nor/>
                          </m:rPr>
                          <a:rPr lang="en-US" altLang="zh-TW" sz="2800" b="1" i="1" dirty="0">
                            <a:solidFill>
                              <a:srgbClr val="0000FF"/>
                            </a:solidFill>
                            <a:ea typeface="新細明體" charset="-120"/>
                          </a:rPr>
                          <m:t>w</m:t>
                        </m:r>
                        <m:r>
                          <m:rPr>
                            <m:nor/>
                          </m:rPr>
                          <a:rPr lang="en-US" altLang="zh-TW" sz="2800" b="1" i="1" baseline="-25000" dirty="0" smtClean="0">
                            <a:solidFill>
                              <a:srgbClr val="0000FF"/>
                            </a:solidFill>
                            <a:ea typeface="新細明體" charset="-120"/>
                          </a:rPr>
                          <m:t>l</m:t>
                        </m:r>
                      </m:num>
                      <m:den>
                        <m:r>
                          <m:rPr>
                            <m:nor/>
                          </m:rPr>
                          <a:rPr lang="en-US" altLang="zh-TW" sz="2800" b="1" i="1" dirty="0">
                            <a:solidFill>
                              <a:srgbClr val="0000FF"/>
                            </a:solidFill>
                            <a:ea typeface="新細明體" charset="-120"/>
                          </a:rPr>
                          <m:t>w</m:t>
                        </m:r>
                        <m:r>
                          <m:rPr>
                            <m:nor/>
                          </m:rPr>
                          <a:rPr lang="en-US" altLang="zh-TW" sz="2800" b="1" i="1" baseline="-25000" dirty="0">
                            <a:solidFill>
                              <a:srgbClr val="0000FF"/>
                            </a:solidFill>
                            <a:ea typeface="新細明體" charset="-120"/>
                          </a:rPr>
                          <m:t>s</m:t>
                        </m:r>
                        <m:r>
                          <m:rPr>
                            <m:nor/>
                          </m:rPr>
                          <a:rPr lang="en-US" altLang="zh-TW" sz="2800" b="1" i="1" dirty="0">
                            <a:solidFill>
                              <a:srgbClr val="0000FF"/>
                            </a:solidFill>
                            <a:ea typeface="新細明體" charset="-120"/>
                          </a:rPr>
                          <m:t> </m:t>
                        </m:r>
                        <m:r>
                          <m:rPr>
                            <m:nor/>
                          </m:rPr>
                          <a:rPr lang="en-US" altLang="zh-TW" sz="2800" b="1" i="1" dirty="0">
                            <a:solidFill>
                              <a:srgbClr val="0000FF"/>
                            </a:solidFill>
                            <a:ea typeface="新細明體" charset="-120"/>
                            <a:sym typeface="Symbol"/>
                          </a:rPr>
                          <m:t> </m:t>
                        </m:r>
                        <m:r>
                          <m:rPr>
                            <m:nor/>
                          </m:rPr>
                          <a:rPr lang="en-US" altLang="zh-TW" sz="2800" b="1" i="1" dirty="0">
                            <a:solidFill>
                              <a:srgbClr val="0000FF"/>
                            </a:solidFill>
                            <a:ea typeface="新細明體" charset="-120"/>
                          </a:rPr>
                          <m:t>w</m:t>
                        </m:r>
                        <m:r>
                          <m:rPr>
                            <m:nor/>
                          </m:rPr>
                          <a:rPr lang="en-US" altLang="zh-TW" sz="2800" b="1" i="1" baseline="-25000" dirty="0">
                            <a:solidFill>
                              <a:srgbClr val="0000FF"/>
                            </a:solidFill>
                            <a:ea typeface="新細明體" charset="-120"/>
                          </a:rPr>
                          <m:t>l</m:t>
                        </m:r>
                      </m:den>
                    </m:f>
                  </m:oMath>
                </a14:m>
                <a:r>
                  <a:rPr lang="en-US" altLang="zh-TW" sz="2800" b="1" dirty="0">
                    <a:solidFill>
                      <a:srgbClr val="0000FF"/>
                    </a:solidFill>
                  </a:rPr>
                  <a:t> = </a:t>
                </a:r>
                <a14:m>
                  <m:oMath xmlns:m="http://schemas.openxmlformats.org/officeDocument/2006/math">
                    <m:f>
                      <m:fPr>
                        <m:ctrlPr>
                          <a:rPr lang="en-US" altLang="zh-TW" sz="2800" b="1" i="1">
                            <a:solidFill>
                              <a:srgbClr val="0000FF"/>
                            </a:solidFill>
                            <a:latin typeface="Cambria Math" panose="02040503050406030204" pitchFamily="18" charset="0"/>
                          </a:rPr>
                        </m:ctrlPr>
                      </m:fPr>
                      <m:num>
                        <m:r>
                          <a:rPr lang="en-US" altLang="zh-TW" sz="2800" b="1" i="1">
                            <a:solidFill>
                              <a:srgbClr val="0000FF"/>
                            </a:solidFill>
                            <a:latin typeface="Cambria Math"/>
                          </a:rPr>
                          <m:t>𝟓</m:t>
                        </m:r>
                        <m:r>
                          <a:rPr lang="en-US" altLang="zh-TW" sz="2800" b="1" i="1" smtClean="0">
                            <a:solidFill>
                              <a:srgbClr val="0000FF"/>
                            </a:solidFill>
                            <a:latin typeface="Cambria Math"/>
                          </a:rPr>
                          <m:t>𝟑</m:t>
                        </m:r>
                        <m:r>
                          <a:rPr lang="en-US" altLang="zh-TW" sz="2800" b="1" i="1" smtClean="0">
                            <a:solidFill>
                              <a:srgbClr val="0000FF"/>
                            </a:solidFill>
                            <a:latin typeface="Cambria Math"/>
                          </a:rPr>
                          <m:t> − </m:t>
                        </m:r>
                        <m:r>
                          <a:rPr lang="en-US" altLang="zh-TW" sz="2800" b="1" i="1" smtClean="0">
                            <a:solidFill>
                              <a:srgbClr val="0000FF"/>
                            </a:solidFill>
                            <a:latin typeface="Cambria Math"/>
                          </a:rPr>
                          <m:t>𝟒𝟓</m:t>
                        </m:r>
                      </m:num>
                      <m:den>
                        <m:r>
                          <a:rPr lang="en-US" altLang="zh-TW" sz="2800" b="1" i="1">
                            <a:solidFill>
                              <a:srgbClr val="0000FF"/>
                            </a:solidFill>
                            <a:latin typeface="Cambria Math"/>
                          </a:rPr>
                          <m:t>𝟓𝟖</m:t>
                        </m:r>
                        <m:r>
                          <a:rPr lang="en-US" altLang="zh-TW" sz="2800" b="1" i="1">
                            <a:solidFill>
                              <a:srgbClr val="0000FF"/>
                            </a:solidFill>
                            <a:latin typeface="Cambria Math"/>
                          </a:rPr>
                          <m:t> − </m:t>
                        </m:r>
                        <m:r>
                          <a:rPr lang="en-US" altLang="zh-TW" sz="2800" b="1" i="1">
                            <a:solidFill>
                              <a:srgbClr val="0000FF"/>
                            </a:solidFill>
                            <a:latin typeface="Cambria Math"/>
                          </a:rPr>
                          <m:t>𝟒𝟓</m:t>
                        </m:r>
                      </m:den>
                    </m:f>
                  </m:oMath>
                </a14:m>
                <a:r>
                  <a:rPr lang="en-US" altLang="zh-TW" sz="2800" b="1" dirty="0">
                    <a:solidFill>
                      <a:srgbClr val="0000FF"/>
                    </a:solidFill>
                  </a:rPr>
                  <a:t> = </a:t>
                </a:r>
                <a14:m>
                  <m:oMath xmlns:m="http://schemas.openxmlformats.org/officeDocument/2006/math">
                    <m:f>
                      <m:fPr>
                        <m:ctrlPr>
                          <a:rPr lang="en-US" altLang="zh-TW" sz="2800" b="1" i="1">
                            <a:solidFill>
                              <a:srgbClr val="0000FF"/>
                            </a:solidFill>
                            <a:latin typeface="Cambria Math" panose="02040503050406030204" pitchFamily="18" charset="0"/>
                          </a:rPr>
                        </m:ctrlPr>
                      </m:fPr>
                      <m:num>
                        <m:r>
                          <a:rPr lang="en-US" altLang="zh-TW" sz="2800" b="1" i="1" smtClean="0">
                            <a:solidFill>
                              <a:srgbClr val="0000FF"/>
                            </a:solidFill>
                            <a:latin typeface="Cambria Math"/>
                          </a:rPr>
                          <m:t>𝟖</m:t>
                        </m:r>
                      </m:num>
                      <m:den>
                        <m:r>
                          <a:rPr lang="en-US" altLang="zh-TW" sz="2800" b="1" i="1">
                            <a:solidFill>
                              <a:srgbClr val="0000FF"/>
                            </a:solidFill>
                            <a:latin typeface="Cambria Math"/>
                          </a:rPr>
                          <m:t>𝟏𝟑</m:t>
                        </m:r>
                      </m:den>
                    </m:f>
                    <m:r>
                      <a:rPr lang="en-US" altLang="zh-TW" sz="2800" b="1" i="1">
                        <a:solidFill>
                          <a:srgbClr val="0000FF"/>
                        </a:solidFill>
                        <a:latin typeface="Cambria Math"/>
                      </a:rPr>
                      <m:t>=</m:t>
                    </m:r>
                    <m:r>
                      <a:rPr lang="en-US" altLang="zh-TW" sz="2800" b="1" i="1">
                        <a:solidFill>
                          <a:srgbClr val="0000FF"/>
                        </a:solidFill>
                        <a:latin typeface="Cambria Math"/>
                      </a:rPr>
                      <m:t>𝟎</m:t>
                    </m:r>
                    <m:r>
                      <a:rPr lang="en-US" altLang="zh-TW" sz="2800" b="1" i="1">
                        <a:solidFill>
                          <a:srgbClr val="0000FF"/>
                        </a:solidFill>
                        <a:latin typeface="Cambria Math"/>
                      </a:rPr>
                      <m:t>.</m:t>
                    </m:r>
                    <m:r>
                      <a:rPr lang="en-US" altLang="zh-TW" sz="2800" b="1" i="1" smtClean="0">
                        <a:solidFill>
                          <a:srgbClr val="0000FF"/>
                        </a:solidFill>
                        <a:latin typeface="Cambria Math"/>
                      </a:rPr>
                      <m:t>𝟔𝟐</m:t>
                    </m:r>
                    <m:r>
                      <a:rPr lang="en-US" altLang="zh-TW" sz="2800" b="1" i="1">
                        <a:solidFill>
                          <a:srgbClr val="0000FF"/>
                        </a:solidFill>
                        <a:latin typeface="Cambria Math"/>
                      </a:rPr>
                      <m:t>=</m:t>
                    </m:r>
                    <m:r>
                      <a:rPr lang="en-US" altLang="zh-TW" sz="2800" b="1" i="1" smtClean="0">
                        <a:solidFill>
                          <a:srgbClr val="0000FF"/>
                        </a:solidFill>
                        <a:latin typeface="Cambria Math"/>
                      </a:rPr>
                      <m:t>𝟔𝟐</m:t>
                    </m:r>
                    <m:r>
                      <a:rPr lang="en-US" altLang="zh-TW" sz="2800" b="1" i="1">
                        <a:solidFill>
                          <a:srgbClr val="0000FF"/>
                        </a:solidFill>
                        <a:latin typeface="Cambria Math"/>
                      </a:rPr>
                      <m:t>%</m:t>
                    </m:r>
                  </m:oMath>
                </a14:m>
                <a:endParaRPr lang="zh-TW" altLang="en-US" sz="2800" b="1" dirty="0">
                  <a:solidFill>
                    <a:srgbClr val="0000FF"/>
                  </a:solidFill>
                </a:endParaRPr>
              </a:p>
            </p:txBody>
          </p:sp>
        </mc:Choice>
        <mc:Fallback xmlns="">
          <p:sp>
            <p:nvSpPr>
              <p:cNvPr id="8" name="文字方塊 7"/>
              <p:cNvSpPr txBox="1">
                <a:spLocks noRot="1" noChangeAspect="1" noMove="1" noResize="1" noEditPoints="1" noAdjustHandles="1" noChangeArrowheads="1" noChangeShapeType="1" noTextEdit="1"/>
              </p:cNvSpPr>
              <p:nvPr/>
            </p:nvSpPr>
            <p:spPr>
              <a:xfrm>
                <a:off x="539552" y="5733256"/>
                <a:ext cx="6727419" cy="721159"/>
              </a:xfrm>
              <a:prstGeom prst="rect">
                <a:avLst/>
              </a:prstGeom>
              <a:blipFill>
                <a:blip r:embed="rId5"/>
                <a:stretch>
                  <a:fillRect b="-840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495449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15</a:t>
            </a:fld>
            <a:endParaRPr lang="en-US" altLang="zh-TW"/>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980728"/>
            <a:ext cx="4933807" cy="5112568"/>
          </a:xfrm>
          <a:prstGeom prst="rect">
            <a:avLst/>
          </a:prstGeom>
        </p:spPr>
      </p:pic>
      <p:sp>
        <p:nvSpPr>
          <p:cNvPr id="4" name="文字方塊 3"/>
          <p:cNvSpPr txBox="1"/>
          <p:nvPr/>
        </p:nvSpPr>
        <p:spPr>
          <a:xfrm>
            <a:off x="4499992" y="6165304"/>
            <a:ext cx="4346703" cy="461665"/>
          </a:xfrm>
          <a:prstGeom prst="rect">
            <a:avLst/>
          </a:prstGeom>
          <a:noFill/>
        </p:spPr>
        <p:txBody>
          <a:bodyPr wrap="none" rtlCol="0">
            <a:spAutoFit/>
          </a:bodyPr>
          <a:lstStyle/>
          <a:p>
            <a:r>
              <a:rPr lang="en-US" altLang="zh-TW" sz="2400" b="1" dirty="0">
                <a:solidFill>
                  <a:srgbClr val="0000FF"/>
                </a:solidFill>
              </a:rPr>
              <a:t>Fig. 8.8  </a:t>
            </a:r>
            <a:r>
              <a:rPr lang="en-US" altLang="zh-TW" sz="2400" dirty="0"/>
              <a:t>As-cast 70Cu-30Ni alloy</a:t>
            </a:r>
            <a:endParaRPr lang="zh-TW" altLang="en-US" sz="2400" dirty="0"/>
          </a:p>
        </p:txBody>
      </p:sp>
      <p:sp>
        <p:nvSpPr>
          <p:cNvPr id="5"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Coring Structure </a:t>
            </a:r>
            <a:r>
              <a:rPr lang="zh-TW" altLang="en-US" sz="3600" b="1" kern="0" dirty="0">
                <a:ea typeface="新細明體" charset="-120"/>
              </a:rPr>
              <a:t>內偏析</a:t>
            </a:r>
            <a:endParaRPr lang="en-US" altLang="zh-TW" sz="3600" b="1" kern="0" dirty="0">
              <a:ea typeface="新細明體" charset="-120"/>
            </a:endParaRPr>
          </a:p>
        </p:txBody>
      </p:sp>
      <p:sp>
        <p:nvSpPr>
          <p:cNvPr id="6" name="Rectangle 3"/>
          <p:cNvSpPr txBox="1">
            <a:spLocks noChangeArrowheads="1"/>
          </p:cNvSpPr>
          <p:nvPr/>
        </p:nvSpPr>
        <p:spPr>
          <a:xfrm>
            <a:off x="467544" y="980728"/>
            <a:ext cx="3567882" cy="510120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TW" sz="2800" kern="0" dirty="0">
                <a:ea typeface="新細明體" charset="-120"/>
              </a:rPr>
              <a:t>Phase Diagram:</a:t>
            </a:r>
            <a:br>
              <a:rPr lang="en-US" altLang="zh-TW" sz="2800" kern="0" dirty="0">
                <a:ea typeface="新細明體" charset="-120"/>
              </a:rPr>
            </a:br>
            <a:r>
              <a:rPr lang="en-US" altLang="zh-TW" sz="2800" kern="0" dirty="0">
                <a:ea typeface="新細明體" charset="-120"/>
              </a:rPr>
              <a:t>Very slow cooling (</a:t>
            </a:r>
            <a:r>
              <a:rPr lang="en-US" altLang="zh-TW" sz="2800" kern="0" dirty="0">
                <a:solidFill>
                  <a:srgbClr val="0000FF"/>
                </a:solidFill>
                <a:ea typeface="新細明體" charset="-120"/>
              </a:rPr>
              <a:t>equilibrium</a:t>
            </a:r>
            <a:r>
              <a:rPr lang="en-US" altLang="zh-TW" sz="2800" kern="0" dirty="0">
                <a:ea typeface="新細明體" charset="-120"/>
              </a:rPr>
              <a:t>). </a:t>
            </a:r>
          </a:p>
          <a:p>
            <a:r>
              <a:rPr lang="en-US" altLang="zh-TW" sz="2800" kern="0" dirty="0">
                <a:ea typeface="新細明體" charset="-120"/>
              </a:rPr>
              <a:t>In general: </a:t>
            </a:r>
            <a:br>
              <a:rPr lang="en-US" altLang="zh-TW" sz="2800" kern="0" dirty="0">
                <a:ea typeface="新細明體" charset="-120"/>
              </a:rPr>
            </a:br>
            <a:r>
              <a:rPr lang="en-US" altLang="zh-TW" sz="2800" kern="0" dirty="0">
                <a:ea typeface="新細明體" charset="-120"/>
              </a:rPr>
              <a:t>As-cast alloy gives rise to cored structure.</a:t>
            </a:r>
          </a:p>
          <a:p>
            <a:r>
              <a:rPr lang="en-US" altLang="zh-TW" sz="2800" b="1" kern="0" dirty="0">
                <a:solidFill>
                  <a:srgbClr val="0000FF"/>
                </a:solidFill>
                <a:ea typeface="新細明體" charset="-120"/>
              </a:rPr>
              <a:t>Cored structure</a:t>
            </a:r>
            <a:r>
              <a:rPr lang="en-US" altLang="zh-TW" sz="2800" kern="0" dirty="0">
                <a:ea typeface="新細明體" charset="-120"/>
              </a:rPr>
              <a:t>: Inner grain regions of </a:t>
            </a:r>
            <a:r>
              <a:rPr lang="en-US" altLang="zh-TW" sz="2800" kern="0" dirty="0">
                <a:solidFill>
                  <a:srgbClr val="6600FF"/>
                </a:solidFill>
                <a:ea typeface="新細明體" charset="-120"/>
              </a:rPr>
              <a:t>different chemical composition</a:t>
            </a:r>
            <a:r>
              <a:rPr lang="en-US" altLang="zh-TW" sz="2800" kern="0" dirty="0">
                <a:ea typeface="新細明體" charset="-120"/>
              </a:rPr>
              <a:t>. </a:t>
            </a:r>
          </a:p>
          <a:p>
            <a:pPr>
              <a:buFontTx/>
              <a:buNone/>
            </a:pPr>
            <a:endParaRPr lang="en-US" altLang="zh-TW" sz="2800" kern="0" dirty="0">
              <a:ea typeface="新細明體" charset="-120"/>
            </a:endParaRPr>
          </a:p>
        </p:txBody>
      </p:sp>
      <p:sp>
        <p:nvSpPr>
          <p:cNvPr id="7" name="矩形圖說文字 6"/>
          <p:cNvSpPr/>
          <p:nvPr/>
        </p:nvSpPr>
        <p:spPr bwMode="auto">
          <a:xfrm>
            <a:off x="6673342" y="1844824"/>
            <a:ext cx="1283033" cy="432048"/>
          </a:xfrm>
          <a:prstGeom prst="wedgeRectCallout">
            <a:avLst>
              <a:gd name="adj1" fmla="val -144442"/>
              <a:gd name="adj2" fmla="val 224522"/>
            </a:avLst>
          </a:prstGeom>
          <a:solidFill>
            <a:srgbClr val="FFFF00"/>
          </a:solidFill>
          <a:ln w="28575"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Times New Roman" pitchFamily="18" charset="0"/>
              </a:rPr>
              <a:t>More Ni</a:t>
            </a:r>
            <a:endParaRPr kumimoji="0" lang="zh-TW" altLang="en-US" sz="2000" b="1" i="0" u="none" strike="noStrike" cap="none" normalizeH="0" baseline="0" dirty="0">
              <a:ln>
                <a:noFill/>
              </a:ln>
              <a:solidFill>
                <a:schemeClr val="tx1"/>
              </a:solidFill>
              <a:effectLst/>
              <a:latin typeface="Times New Roman" pitchFamily="18" charset="0"/>
            </a:endParaRPr>
          </a:p>
        </p:txBody>
      </p:sp>
      <p:sp>
        <p:nvSpPr>
          <p:cNvPr id="8" name="矩形圖說文字 7"/>
          <p:cNvSpPr/>
          <p:nvPr/>
        </p:nvSpPr>
        <p:spPr bwMode="auto">
          <a:xfrm>
            <a:off x="7681455" y="2276872"/>
            <a:ext cx="1283033" cy="432048"/>
          </a:xfrm>
          <a:prstGeom prst="wedgeRectCallout">
            <a:avLst>
              <a:gd name="adj1" fmla="val -137018"/>
              <a:gd name="adj2" fmla="val 149565"/>
            </a:avLst>
          </a:prstGeom>
          <a:solidFill>
            <a:srgbClr val="FFFF00"/>
          </a:solidFill>
          <a:ln w="28575"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Times New Roman" pitchFamily="18" charset="0"/>
              </a:rPr>
              <a:t>Less Ni</a:t>
            </a:r>
            <a:endParaRPr kumimoji="0" lang="zh-TW" altLang="en-US" sz="20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059561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Non Equilibrium Solidification of Alloys</a:t>
            </a:r>
          </a:p>
        </p:txBody>
      </p:sp>
      <p:pic>
        <p:nvPicPr>
          <p:cNvPr id="14341" name="Picture 10" descr="smi53586_08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09" y="1484784"/>
            <a:ext cx="6469191" cy="519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Slide Number Placeholder 1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A330F64C-8917-45EC-B47C-2460DD1B697C}" type="slidenum">
              <a:rPr lang="en-US" altLang="zh-TW"/>
              <a:pPr eaLnBrk="1" hangingPunct="1"/>
              <a:t>16</a:t>
            </a:fld>
            <a:endParaRPr lang="en-US" altLang="zh-TW"/>
          </a:p>
        </p:txBody>
      </p:sp>
      <p:sp>
        <p:nvSpPr>
          <p:cNvPr id="6" name="文字方塊 5"/>
          <p:cNvSpPr txBox="1"/>
          <p:nvPr/>
        </p:nvSpPr>
        <p:spPr>
          <a:xfrm>
            <a:off x="5508104" y="980728"/>
            <a:ext cx="3635896" cy="6124754"/>
          </a:xfrm>
          <a:prstGeom prst="rect">
            <a:avLst/>
          </a:prstGeom>
          <a:noFill/>
        </p:spPr>
        <p:txBody>
          <a:bodyPr wrap="square" rtlCol="0">
            <a:spAutoFit/>
          </a:bodyPr>
          <a:lstStyle/>
          <a:p>
            <a:r>
              <a:rPr lang="en-US" altLang="zh-TW" sz="2000" b="1" dirty="0"/>
              <a:t>T</a:t>
            </a:r>
            <a:r>
              <a:rPr lang="en-US" altLang="zh-TW" sz="2000" b="1" baseline="-25000" dirty="0"/>
              <a:t>0</a:t>
            </a:r>
            <a:r>
              <a:rPr lang="zh-TW" altLang="en-US" sz="2000" b="1" dirty="0"/>
              <a:t> </a:t>
            </a:r>
            <a:r>
              <a:rPr lang="en-US" altLang="zh-TW" sz="2000" b="1" dirty="0"/>
              <a:t>:</a:t>
            </a:r>
            <a:r>
              <a:rPr lang="zh-TW" altLang="en-US" sz="2000" b="1" dirty="0"/>
              <a:t>  </a:t>
            </a:r>
            <a:r>
              <a:rPr lang="en-US" altLang="zh-TW" sz="2000" b="1" dirty="0"/>
              <a:t>L (30Cu)</a:t>
            </a:r>
            <a:br>
              <a:rPr lang="en-US" altLang="zh-TW" sz="2000" b="1" dirty="0"/>
            </a:br>
            <a:r>
              <a:rPr lang="en-US" altLang="zh-TW" sz="2000" b="1" dirty="0"/>
              <a:t>T</a:t>
            </a:r>
            <a:r>
              <a:rPr lang="en-US" altLang="zh-TW" sz="2000" b="1" baseline="-25000" dirty="0"/>
              <a:t>1</a:t>
            </a:r>
            <a:r>
              <a:rPr lang="zh-TW" altLang="en-US" sz="2000" b="1" dirty="0"/>
              <a:t> </a:t>
            </a:r>
            <a:r>
              <a:rPr lang="en-US" altLang="zh-TW" sz="2000" b="1" dirty="0"/>
              <a:t>:</a:t>
            </a:r>
            <a:r>
              <a:rPr lang="zh-TW" altLang="en-US" sz="2000" b="1" dirty="0"/>
              <a:t>  </a:t>
            </a:r>
            <a:r>
              <a:rPr lang="en-US" altLang="zh-TW" sz="2000" b="1" dirty="0"/>
              <a:t>L</a:t>
            </a:r>
            <a:r>
              <a:rPr lang="en-US" altLang="zh-TW" sz="2000" b="1" baseline="-25000" dirty="0"/>
              <a:t>1</a:t>
            </a:r>
            <a:r>
              <a:rPr lang="en-US" altLang="zh-TW" sz="2000" b="1" dirty="0"/>
              <a:t> (30Cu) + </a:t>
            </a:r>
            <a:r>
              <a:rPr lang="en-US" altLang="zh-TW" sz="2000" b="1" dirty="0">
                <a:sym typeface="Symbol"/>
              </a:rPr>
              <a:t></a:t>
            </a:r>
            <a:r>
              <a:rPr lang="en-US" altLang="zh-TW" sz="2000" b="1" baseline="-25000" dirty="0">
                <a:sym typeface="Symbol"/>
              </a:rPr>
              <a:t>1</a:t>
            </a:r>
            <a:r>
              <a:rPr lang="en-US" altLang="zh-TW" sz="2000" b="1" dirty="0"/>
              <a:t> (5.3Cu)</a:t>
            </a:r>
          </a:p>
          <a:p>
            <a:r>
              <a:rPr lang="en-US" altLang="zh-TW" sz="2000" b="1" dirty="0"/>
              <a:t>T</a:t>
            </a:r>
            <a:r>
              <a:rPr lang="en-US" altLang="zh-TW" sz="2000" b="1" baseline="-25000" dirty="0"/>
              <a:t>2</a:t>
            </a:r>
            <a:r>
              <a:rPr lang="zh-TW" altLang="en-US" sz="2000" b="1" dirty="0"/>
              <a:t> </a:t>
            </a:r>
            <a:r>
              <a:rPr lang="en-US" altLang="zh-TW" sz="2000" b="1" dirty="0"/>
              <a:t>:</a:t>
            </a:r>
            <a:r>
              <a:rPr lang="zh-TW" altLang="en-US" sz="2000" b="1" dirty="0"/>
              <a:t>  </a:t>
            </a:r>
            <a:r>
              <a:rPr lang="en-US" altLang="zh-TW" sz="2000" b="1" dirty="0"/>
              <a:t>L</a:t>
            </a:r>
            <a:r>
              <a:rPr lang="en-US" altLang="zh-TW" sz="2000" b="1" baseline="-25000" dirty="0"/>
              <a:t>2</a:t>
            </a:r>
            <a:r>
              <a:rPr lang="en-US" altLang="zh-TW" sz="2000" b="1" dirty="0"/>
              <a:t> (43.2Cu) + </a:t>
            </a:r>
            <a:r>
              <a:rPr lang="en-US" altLang="zh-TW" sz="2000" b="1" dirty="0">
                <a:sym typeface="Symbol"/>
              </a:rPr>
              <a:t>’</a:t>
            </a:r>
            <a:r>
              <a:rPr lang="en-US" altLang="zh-TW" sz="2000" b="1" baseline="-25000" dirty="0">
                <a:sym typeface="Symbol"/>
              </a:rPr>
              <a:t>2</a:t>
            </a:r>
            <a:r>
              <a:rPr lang="en-US" altLang="zh-TW" sz="2000" b="1" dirty="0"/>
              <a:t> (8.9Cu)</a:t>
            </a:r>
            <a:br>
              <a:rPr lang="en-US" altLang="zh-TW" sz="2000" b="1" dirty="0"/>
            </a:br>
            <a:r>
              <a:rPr lang="en-US" altLang="zh-TW" sz="2000" b="1" dirty="0">
                <a:solidFill>
                  <a:srgbClr val="FF0000"/>
                </a:solidFill>
              </a:rPr>
              <a:t>                                 </a:t>
            </a:r>
            <a:r>
              <a:rPr lang="en-US" altLang="zh-TW" sz="2000" b="1" dirty="0">
                <a:solidFill>
                  <a:srgbClr val="FF0000"/>
                </a:solidFill>
                <a:sym typeface="Symbol"/>
              </a:rPr>
              <a:t></a:t>
            </a:r>
            <a:r>
              <a:rPr lang="en-US" altLang="zh-TW" sz="2000" b="1" baseline="-25000" dirty="0">
                <a:solidFill>
                  <a:srgbClr val="FF0000"/>
                </a:solidFill>
                <a:sym typeface="Symbol"/>
              </a:rPr>
              <a:t>2</a:t>
            </a:r>
            <a:r>
              <a:rPr lang="en-US" altLang="zh-TW" sz="2000" b="1" dirty="0">
                <a:solidFill>
                  <a:srgbClr val="FF0000"/>
                </a:solidFill>
              </a:rPr>
              <a:t>  (10.5Cu) </a:t>
            </a:r>
          </a:p>
          <a:p>
            <a:r>
              <a:rPr lang="en-US" altLang="zh-TW" sz="2000" b="1" dirty="0"/>
              <a:t>T</a:t>
            </a:r>
            <a:r>
              <a:rPr lang="en-US" altLang="zh-TW" sz="2000" b="1" baseline="-25000" dirty="0"/>
              <a:t>3</a:t>
            </a:r>
            <a:r>
              <a:rPr lang="zh-TW" altLang="en-US" sz="2000" b="1" dirty="0"/>
              <a:t> </a:t>
            </a:r>
            <a:r>
              <a:rPr lang="en-US" altLang="zh-TW" sz="2000" b="1" dirty="0"/>
              <a:t>:</a:t>
            </a:r>
            <a:r>
              <a:rPr lang="zh-TW" altLang="en-US" sz="2000" b="1" dirty="0"/>
              <a:t>  </a:t>
            </a:r>
            <a:r>
              <a:rPr lang="en-US" altLang="zh-TW" sz="2000" b="1" dirty="0"/>
              <a:t>L</a:t>
            </a:r>
            <a:r>
              <a:rPr lang="en-US" altLang="zh-TW" sz="2000" b="1" baseline="-25000" dirty="0"/>
              <a:t>3</a:t>
            </a:r>
            <a:r>
              <a:rPr lang="en-US" altLang="zh-TW" sz="2000" b="1" dirty="0"/>
              <a:t> (54.7Cu) + </a:t>
            </a:r>
            <a:r>
              <a:rPr lang="en-US" altLang="zh-TW" sz="2000" b="1" dirty="0">
                <a:sym typeface="Symbol"/>
              </a:rPr>
              <a:t>’</a:t>
            </a:r>
            <a:r>
              <a:rPr lang="en-US" altLang="zh-TW" sz="2000" b="1" baseline="-25000" dirty="0">
                <a:sym typeface="Symbol"/>
              </a:rPr>
              <a:t>3</a:t>
            </a:r>
            <a:r>
              <a:rPr lang="en-US" altLang="zh-TW" sz="2000" b="1" dirty="0"/>
              <a:t> (13.2Cu)</a:t>
            </a:r>
            <a:br>
              <a:rPr lang="en-US" altLang="zh-TW" sz="2000" b="1" dirty="0"/>
            </a:br>
            <a:r>
              <a:rPr lang="en-US" altLang="zh-TW" sz="2000" b="1" dirty="0"/>
              <a:t>                                 </a:t>
            </a:r>
            <a:r>
              <a:rPr lang="en-US" altLang="zh-TW" sz="2000" b="1" dirty="0">
                <a:solidFill>
                  <a:srgbClr val="FF0000"/>
                </a:solidFill>
                <a:sym typeface="Symbol"/>
              </a:rPr>
              <a:t></a:t>
            </a:r>
            <a:r>
              <a:rPr lang="en-US" altLang="zh-TW" sz="2000" b="1" baseline="-25000" dirty="0">
                <a:solidFill>
                  <a:srgbClr val="FF0000"/>
                </a:solidFill>
                <a:sym typeface="Symbol"/>
              </a:rPr>
              <a:t>3</a:t>
            </a:r>
            <a:r>
              <a:rPr lang="en-US" altLang="zh-TW" sz="2000" b="1" dirty="0">
                <a:solidFill>
                  <a:srgbClr val="FF0000"/>
                </a:solidFill>
              </a:rPr>
              <a:t>  (17.4Cu)</a:t>
            </a:r>
            <a:r>
              <a:rPr lang="en-US" altLang="zh-TW" sz="2000" b="1" dirty="0"/>
              <a:t> </a:t>
            </a:r>
            <a:endParaRPr lang="zh-TW" altLang="en-US" sz="2000" b="1" dirty="0"/>
          </a:p>
          <a:p>
            <a:r>
              <a:rPr lang="en-US" altLang="zh-TW" sz="2000" b="1" dirty="0"/>
              <a:t>T</a:t>
            </a:r>
            <a:r>
              <a:rPr lang="en-US" altLang="zh-TW" sz="2000" b="1" baseline="-25000" dirty="0"/>
              <a:t>4</a:t>
            </a:r>
            <a:r>
              <a:rPr lang="zh-TW" altLang="en-US" sz="2000" b="1" dirty="0"/>
              <a:t> </a:t>
            </a:r>
            <a:r>
              <a:rPr lang="en-US" altLang="zh-TW" sz="2000" b="1" dirty="0"/>
              <a:t>:</a:t>
            </a:r>
            <a:r>
              <a:rPr lang="zh-TW" altLang="en-US" sz="2000" b="1" dirty="0"/>
              <a:t>  </a:t>
            </a:r>
            <a:r>
              <a:rPr lang="en-US" altLang="zh-TW" sz="2000" b="1" dirty="0"/>
              <a:t>L</a:t>
            </a:r>
            <a:r>
              <a:rPr lang="en-US" altLang="zh-TW" sz="2000" b="1" baseline="-25000" dirty="0"/>
              <a:t>4</a:t>
            </a:r>
            <a:r>
              <a:rPr lang="en-US" altLang="zh-TW" sz="2000" b="1" dirty="0"/>
              <a:t> (64.2Cu) + </a:t>
            </a:r>
            <a:r>
              <a:rPr lang="en-US" altLang="zh-TW" sz="2000" b="1" dirty="0">
                <a:sym typeface="Symbol"/>
              </a:rPr>
              <a:t>’</a:t>
            </a:r>
            <a:r>
              <a:rPr lang="en-US" altLang="zh-TW" sz="2000" b="1" baseline="-25000" dirty="0">
                <a:sym typeface="Symbol"/>
              </a:rPr>
              <a:t>4</a:t>
            </a:r>
            <a:r>
              <a:rPr lang="en-US" altLang="zh-TW" sz="2000" b="1" dirty="0"/>
              <a:t> (17.1Cu)</a:t>
            </a:r>
          </a:p>
          <a:p>
            <a:r>
              <a:rPr lang="en-US" altLang="zh-TW" sz="2000" b="1" dirty="0"/>
              <a:t>                                 </a:t>
            </a:r>
            <a:r>
              <a:rPr lang="en-US" altLang="zh-TW" sz="2000" b="1" dirty="0">
                <a:solidFill>
                  <a:srgbClr val="FF0000"/>
                </a:solidFill>
                <a:sym typeface="Symbol"/>
              </a:rPr>
              <a:t></a:t>
            </a:r>
            <a:r>
              <a:rPr lang="en-US" altLang="zh-TW" sz="2000" b="1" baseline="-25000" dirty="0">
                <a:solidFill>
                  <a:srgbClr val="FF0000"/>
                </a:solidFill>
                <a:sym typeface="Symbol"/>
              </a:rPr>
              <a:t>4</a:t>
            </a:r>
            <a:r>
              <a:rPr lang="en-US" altLang="zh-TW" sz="2000" b="1" dirty="0">
                <a:solidFill>
                  <a:srgbClr val="FF0000"/>
                </a:solidFill>
              </a:rPr>
              <a:t>  (22.8Cu) </a:t>
            </a:r>
            <a:endParaRPr lang="zh-TW" altLang="en-US" sz="2000" b="1" dirty="0">
              <a:solidFill>
                <a:srgbClr val="FF0000"/>
              </a:solidFill>
            </a:endParaRPr>
          </a:p>
          <a:p>
            <a:r>
              <a:rPr lang="en-US" altLang="zh-TW" sz="2000" b="1" dirty="0"/>
              <a:t>T</a:t>
            </a:r>
            <a:r>
              <a:rPr lang="en-US" altLang="zh-TW" sz="2000" b="1" baseline="-25000" dirty="0"/>
              <a:t>5</a:t>
            </a:r>
            <a:r>
              <a:rPr lang="zh-TW" altLang="en-US" sz="2000" b="1" dirty="0"/>
              <a:t> </a:t>
            </a:r>
            <a:r>
              <a:rPr lang="en-US" altLang="zh-TW" sz="2000" b="1" dirty="0"/>
              <a:t>:</a:t>
            </a:r>
            <a:r>
              <a:rPr lang="zh-TW" altLang="en-US" sz="2000" b="1" dirty="0"/>
              <a:t>  </a:t>
            </a:r>
            <a:r>
              <a:rPr lang="en-US" altLang="zh-TW" sz="2000" b="1" dirty="0"/>
              <a:t>L</a:t>
            </a:r>
            <a:r>
              <a:rPr lang="en-US" altLang="zh-TW" sz="2000" b="1" baseline="-25000" dirty="0"/>
              <a:t>5</a:t>
            </a:r>
            <a:r>
              <a:rPr lang="en-US" altLang="zh-TW" sz="2000" b="1" dirty="0"/>
              <a:t> (73.2Cu) + </a:t>
            </a:r>
            <a:r>
              <a:rPr lang="en-US" altLang="zh-TW" sz="2000" b="1" dirty="0">
                <a:sym typeface="Symbol"/>
              </a:rPr>
              <a:t>’</a:t>
            </a:r>
            <a:r>
              <a:rPr lang="en-US" altLang="zh-TW" sz="2000" b="1" baseline="-25000" dirty="0">
                <a:sym typeface="Symbol"/>
              </a:rPr>
              <a:t>5</a:t>
            </a:r>
            <a:r>
              <a:rPr lang="en-US" altLang="zh-TW" sz="2000" b="1" dirty="0"/>
              <a:t> (21.6Cu)</a:t>
            </a:r>
            <a:br>
              <a:rPr lang="en-US" altLang="zh-TW" sz="2000" b="1" dirty="0"/>
            </a:br>
            <a:r>
              <a:rPr lang="en-US" altLang="zh-TW" sz="2000" b="1" dirty="0">
                <a:solidFill>
                  <a:srgbClr val="FF0000"/>
                </a:solidFill>
              </a:rPr>
              <a:t>                                 </a:t>
            </a:r>
            <a:r>
              <a:rPr lang="en-US" altLang="zh-TW" sz="2000" b="1" dirty="0">
                <a:solidFill>
                  <a:srgbClr val="FF0000"/>
                </a:solidFill>
                <a:sym typeface="Symbol"/>
              </a:rPr>
              <a:t></a:t>
            </a:r>
            <a:r>
              <a:rPr lang="en-US" altLang="zh-TW" sz="2000" b="1" baseline="-25000" dirty="0">
                <a:solidFill>
                  <a:srgbClr val="FF0000"/>
                </a:solidFill>
                <a:sym typeface="Symbol"/>
              </a:rPr>
              <a:t>5</a:t>
            </a:r>
            <a:r>
              <a:rPr lang="en-US" altLang="zh-TW" sz="2000" b="1" dirty="0">
                <a:solidFill>
                  <a:srgbClr val="FF0000"/>
                </a:solidFill>
              </a:rPr>
              <a:t>  (30.0Cu)  </a:t>
            </a:r>
            <a:endParaRPr lang="zh-TW" altLang="en-US" sz="2000" b="1" dirty="0">
              <a:solidFill>
                <a:srgbClr val="FF0000"/>
              </a:solidFill>
            </a:endParaRPr>
          </a:p>
          <a:p>
            <a:r>
              <a:rPr lang="en-US" altLang="zh-TW" sz="2000" b="1" dirty="0"/>
              <a:t>T</a:t>
            </a:r>
            <a:r>
              <a:rPr lang="en-US" altLang="zh-TW" sz="2000" b="1" baseline="-25000" dirty="0"/>
              <a:t>6</a:t>
            </a:r>
            <a:r>
              <a:rPr lang="zh-TW" altLang="en-US" sz="2000" b="1" dirty="0"/>
              <a:t> </a:t>
            </a:r>
            <a:r>
              <a:rPr lang="en-US" altLang="zh-TW" sz="2000" b="1" dirty="0"/>
              <a:t>:</a:t>
            </a:r>
            <a:r>
              <a:rPr lang="zh-TW" altLang="en-US" sz="2000" b="1" dirty="0"/>
              <a:t>  </a:t>
            </a:r>
            <a:r>
              <a:rPr lang="en-US" altLang="zh-TW" sz="2000" b="1" dirty="0"/>
              <a:t>L</a:t>
            </a:r>
            <a:r>
              <a:rPr lang="en-US" altLang="zh-TW" sz="2000" b="1" baseline="-25000" dirty="0"/>
              <a:t>6</a:t>
            </a:r>
            <a:r>
              <a:rPr lang="en-US" altLang="zh-TW" sz="2000" b="1" dirty="0"/>
              <a:t> (80.5Cu) + </a:t>
            </a:r>
            <a:r>
              <a:rPr lang="en-US" altLang="zh-TW" sz="2000" b="1" dirty="0">
                <a:sym typeface="Symbol"/>
              </a:rPr>
              <a:t>’</a:t>
            </a:r>
            <a:r>
              <a:rPr lang="en-US" altLang="zh-TW" sz="2000" b="1" baseline="-25000" dirty="0">
                <a:sym typeface="Symbol"/>
              </a:rPr>
              <a:t>6</a:t>
            </a:r>
            <a:r>
              <a:rPr lang="en-US" altLang="zh-TW" sz="2000" b="1" dirty="0"/>
              <a:t> (25.8Cu)</a:t>
            </a:r>
            <a:br>
              <a:rPr lang="en-US" altLang="zh-TW" sz="2000" b="1" dirty="0"/>
            </a:br>
            <a:r>
              <a:rPr lang="en-US" altLang="zh-TW" sz="2000" b="1" dirty="0"/>
              <a:t>                                 </a:t>
            </a:r>
            <a:r>
              <a:rPr lang="en-US" altLang="zh-TW" sz="2000" b="1" dirty="0">
                <a:solidFill>
                  <a:srgbClr val="FF0000"/>
                </a:solidFill>
                <a:sym typeface="Symbol"/>
              </a:rPr>
              <a:t></a:t>
            </a:r>
            <a:r>
              <a:rPr lang="en-US" altLang="zh-TW" sz="2000" b="1" baseline="-25000" dirty="0">
                <a:solidFill>
                  <a:srgbClr val="FF0000"/>
                </a:solidFill>
                <a:sym typeface="Symbol"/>
              </a:rPr>
              <a:t>6</a:t>
            </a:r>
            <a:r>
              <a:rPr lang="en-US" altLang="zh-TW" sz="2000" b="1" dirty="0">
                <a:solidFill>
                  <a:srgbClr val="FF0000"/>
                </a:solidFill>
              </a:rPr>
              <a:t>  (37.9Cu)</a:t>
            </a:r>
            <a:endParaRPr lang="zh-TW" altLang="en-US" sz="2000" b="1" dirty="0"/>
          </a:p>
          <a:p>
            <a:r>
              <a:rPr lang="en-US" altLang="zh-TW" sz="2000" b="1" dirty="0"/>
              <a:t>T</a:t>
            </a:r>
            <a:r>
              <a:rPr lang="en-US" altLang="zh-TW" sz="2000" b="1" baseline="-25000" dirty="0"/>
              <a:t>7</a:t>
            </a:r>
            <a:r>
              <a:rPr lang="zh-TW" altLang="en-US" sz="2000" b="1" dirty="0"/>
              <a:t> </a:t>
            </a:r>
            <a:r>
              <a:rPr lang="en-US" altLang="zh-TW" sz="2000" b="1" dirty="0"/>
              <a:t>:</a:t>
            </a:r>
            <a:r>
              <a:rPr lang="zh-TW" altLang="en-US" sz="2000" b="1" dirty="0"/>
              <a:t>  </a:t>
            </a:r>
            <a:r>
              <a:rPr lang="en-US" altLang="zh-TW" sz="2000" b="1" dirty="0"/>
              <a:t>L</a:t>
            </a:r>
            <a:r>
              <a:rPr lang="en-US" altLang="zh-TW" sz="2000" b="1" baseline="-25000" dirty="0"/>
              <a:t>7</a:t>
            </a:r>
            <a:r>
              <a:rPr lang="en-US" altLang="zh-TW" sz="2000" b="1" dirty="0"/>
              <a:t> (86.8Cu) + </a:t>
            </a:r>
            <a:r>
              <a:rPr lang="en-US" altLang="zh-TW" sz="2000" b="1" dirty="0">
                <a:sym typeface="Symbol"/>
              </a:rPr>
              <a:t>’</a:t>
            </a:r>
            <a:r>
              <a:rPr lang="en-US" altLang="zh-TW" sz="2000" b="1" baseline="-25000" dirty="0">
                <a:sym typeface="Symbol"/>
              </a:rPr>
              <a:t>7</a:t>
            </a:r>
            <a:r>
              <a:rPr lang="en-US" altLang="zh-TW" sz="2000" b="1" dirty="0"/>
              <a:t> (30.0Cu)</a:t>
            </a:r>
            <a:br>
              <a:rPr lang="en-US" altLang="zh-TW" sz="2000" b="1" dirty="0"/>
            </a:br>
            <a:r>
              <a:rPr lang="en-US" altLang="zh-TW" sz="2000" b="1" dirty="0"/>
              <a:t>                                 </a:t>
            </a:r>
            <a:r>
              <a:rPr lang="en-US" altLang="zh-TW" sz="2000" b="1" dirty="0">
                <a:solidFill>
                  <a:srgbClr val="FF0000"/>
                </a:solidFill>
                <a:sym typeface="Symbol"/>
              </a:rPr>
              <a:t></a:t>
            </a:r>
            <a:r>
              <a:rPr lang="en-US" altLang="zh-TW" sz="2000" b="1" baseline="-25000" dirty="0">
                <a:solidFill>
                  <a:srgbClr val="FF0000"/>
                </a:solidFill>
                <a:sym typeface="Symbol"/>
              </a:rPr>
              <a:t>7</a:t>
            </a:r>
            <a:r>
              <a:rPr lang="en-US" altLang="zh-TW" sz="2000" b="1" dirty="0">
                <a:solidFill>
                  <a:srgbClr val="FF0000"/>
                </a:solidFill>
              </a:rPr>
              <a:t>  (45.8Cu)</a:t>
            </a:r>
          </a:p>
          <a:p>
            <a:r>
              <a:rPr lang="en-US" altLang="zh-TW" sz="2400" b="1" kern="0" dirty="0">
                <a:solidFill>
                  <a:srgbClr val="0000FF"/>
                </a:solidFill>
                <a:ea typeface="新細明體" charset="-120"/>
              </a:rPr>
              <a:t>Rapid cooling </a:t>
            </a:r>
            <a:r>
              <a:rPr lang="en-US" altLang="zh-TW" sz="2400" b="1" kern="0" dirty="0">
                <a:ea typeface="新細明體" charset="-120"/>
              </a:rPr>
              <a:t>(more liquid than equilibrium)</a:t>
            </a:r>
            <a:endParaRPr lang="zh-TW" altLang="en-US" sz="2400" b="1" dirty="0"/>
          </a:p>
          <a:p>
            <a:r>
              <a:rPr lang="en-US" altLang="zh-TW" sz="2400" b="1" kern="0" dirty="0">
                <a:solidFill>
                  <a:srgbClr val="0000FF"/>
                </a:solidFill>
                <a:ea typeface="新細明體" charset="-120"/>
              </a:rPr>
              <a:t>delays solidification</a:t>
            </a:r>
            <a:r>
              <a:rPr lang="en-US" altLang="zh-TW" sz="2400" b="1" kern="0" dirty="0">
                <a:ea typeface="新細明體" charset="-120"/>
              </a:rPr>
              <a:t>. </a:t>
            </a:r>
            <a:br>
              <a:rPr lang="en-US" altLang="zh-TW" sz="2400" b="1" kern="0" dirty="0">
                <a:ea typeface="新細明體" charset="-120"/>
              </a:rPr>
            </a:br>
            <a:r>
              <a:rPr lang="en-US" altLang="zh-TW" sz="2000" b="1" dirty="0"/>
              <a:t> </a:t>
            </a:r>
            <a:endParaRPr lang="zh-TW" altLang="en-US" sz="2000" b="1" dirty="0"/>
          </a:p>
          <a:p>
            <a:r>
              <a:rPr lang="en-US" altLang="zh-TW" sz="2000" b="1" dirty="0"/>
              <a:t> </a:t>
            </a:r>
            <a:endParaRPr lang="zh-TW" altLang="en-US"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17</a:t>
            </a:fld>
            <a:endParaRPr lang="en-US" altLang="zh-TW"/>
          </a:p>
        </p:txBody>
      </p:sp>
      <p:sp>
        <p:nvSpPr>
          <p:cNvPr id="3"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Coring Structure and Homogenization</a:t>
            </a:r>
          </a:p>
        </p:txBody>
      </p:sp>
      <p:sp>
        <p:nvSpPr>
          <p:cNvPr id="5" name="Text Box 4"/>
          <p:cNvSpPr txBox="1">
            <a:spLocks noChangeArrowheads="1"/>
          </p:cNvSpPr>
          <p:nvPr/>
        </p:nvSpPr>
        <p:spPr bwMode="auto">
          <a:xfrm>
            <a:off x="88726" y="1118349"/>
            <a:ext cx="391256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marL="266700" indent="-266700" eaLnBrk="1" hangingPunct="1">
              <a:buFontTx/>
              <a:buChar char="•"/>
            </a:pPr>
            <a:r>
              <a:rPr lang="en-US" altLang="zh-TW" sz="2400" dirty="0">
                <a:ea typeface="新細明體" charset="-120"/>
              </a:rPr>
              <a:t>The average concentration of the alloy follows </a:t>
            </a:r>
            <a:r>
              <a:rPr lang="en-US" altLang="zh-TW" sz="2400" dirty="0">
                <a:ea typeface="新細明體" charset="-120"/>
                <a:sym typeface="Symbol"/>
              </a:rPr>
              <a:t></a:t>
            </a:r>
            <a:r>
              <a:rPr lang="en-US" altLang="zh-TW" sz="2400" baseline="-25000" dirty="0">
                <a:ea typeface="新細明體" charset="-120"/>
                <a:sym typeface="Symbol"/>
              </a:rPr>
              <a:t>1</a:t>
            </a:r>
            <a:r>
              <a:rPr lang="en-US" altLang="zh-TW" sz="2400" dirty="0">
                <a:ea typeface="新細明體" charset="-120"/>
                <a:sym typeface="Symbol"/>
              </a:rPr>
              <a:t>’</a:t>
            </a:r>
            <a:r>
              <a:rPr lang="en-US" altLang="zh-TW" sz="2400" baseline="-25000" dirty="0">
                <a:ea typeface="新細明體" charset="-120"/>
                <a:sym typeface="Symbol"/>
              </a:rPr>
              <a:t>2</a:t>
            </a:r>
            <a:r>
              <a:rPr lang="en-US" altLang="zh-TW" sz="2400" dirty="0">
                <a:ea typeface="新細明體" charset="-120"/>
                <a:sym typeface="Symbol"/>
              </a:rPr>
              <a:t>’</a:t>
            </a:r>
            <a:r>
              <a:rPr lang="en-US" altLang="zh-TW" sz="2400" baseline="-25000" dirty="0">
                <a:ea typeface="新細明體" charset="-120"/>
                <a:sym typeface="Symbol"/>
              </a:rPr>
              <a:t>3</a:t>
            </a:r>
            <a:r>
              <a:rPr lang="en-US" altLang="zh-TW" sz="2400" dirty="0">
                <a:ea typeface="新細明體" charset="-120"/>
                <a:sym typeface="Symbol"/>
              </a:rPr>
              <a:t>’</a:t>
            </a:r>
            <a:r>
              <a:rPr lang="en-US" altLang="zh-TW" sz="2400" baseline="-25000" dirty="0">
                <a:ea typeface="新細明體" charset="-120"/>
                <a:sym typeface="Symbol"/>
              </a:rPr>
              <a:t>4…</a:t>
            </a:r>
            <a:r>
              <a:rPr lang="en-US" altLang="zh-TW" sz="2400" dirty="0">
                <a:ea typeface="新細明體" charset="-120"/>
                <a:sym typeface="Symbol"/>
              </a:rPr>
              <a:t>’</a:t>
            </a:r>
            <a:r>
              <a:rPr lang="en-US" altLang="zh-TW" sz="2400" baseline="-25000" dirty="0">
                <a:ea typeface="新細明體" charset="-120"/>
                <a:sym typeface="Symbol"/>
              </a:rPr>
              <a:t>6</a:t>
            </a:r>
            <a:r>
              <a:rPr lang="en-US" altLang="zh-TW" sz="2400" dirty="0">
                <a:ea typeface="新細明體" charset="-120"/>
                <a:sym typeface="Symbol"/>
              </a:rPr>
              <a:t>’</a:t>
            </a:r>
            <a:r>
              <a:rPr lang="en-US" altLang="zh-TW" sz="2400" baseline="-25000" dirty="0">
                <a:ea typeface="新細明體" charset="-120"/>
                <a:sym typeface="Symbol"/>
              </a:rPr>
              <a:t>7.</a:t>
            </a:r>
          </a:p>
          <a:p>
            <a:pPr marL="266700" indent="-266700" eaLnBrk="1" hangingPunct="1">
              <a:buFontTx/>
              <a:buChar char="•"/>
            </a:pPr>
            <a:r>
              <a:rPr lang="en-US" altLang="zh-TW" sz="2400" dirty="0">
                <a:ea typeface="新細明體" charset="-120"/>
                <a:sym typeface="Symbol"/>
              </a:rPr>
              <a:t>Composition </a:t>
            </a:r>
            <a:r>
              <a:rPr lang="en-US" altLang="zh-TW" sz="2400" dirty="0">
                <a:solidFill>
                  <a:srgbClr val="FF0000"/>
                </a:solidFill>
                <a:ea typeface="新細明體" charset="-120"/>
                <a:sym typeface="Symbol"/>
              </a:rPr>
              <a:t>varying from </a:t>
            </a:r>
            <a:r>
              <a:rPr lang="en-US" altLang="zh-TW" sz="2400" baseline="-25000" dirty="0">
                <a:solidFill>
                  <a:srgbClr val="FF0000"/>
                </a:solidFill>
                <a:ea typeface="新細明體" charset="-120"/>
                <a:sym typeface="Symbol"/>
              </a:rPr>
              <a:t>1</a:t>
            </a:r>
            <a:r>
              <a:rPr lang="en-US" altLang="zh-TW" sz="2400" dirty="0">
                <a:solidFill>
                  <a:srgbClr val="FF0000"/>
                </a:solidFill>
                <a:ea typeface="新細明體" charset="-120"/>
                <a:sym typeface="Symbol"/>
              </a:rPr>
              <a:t> to </a:t>
            </a:r>
            <a:r>
              <a:rPr lang="en-US" altLang="zh-TW" sz="2400" baseline="-25000" dirty="0">
                <a:solidFill>
                  <a:srgbClr val="FF0000"/>
                </a:solidFill>
                <a:ea typeface="新細明體" charset="-120"/>
                <a:sym typeface="Symbol"/>
              </a:rPr>
              <a:t>7</a:t>
            </a:r>
            <a:r>
              <a:rPr lang="en-US" altLang="zh-TW" sz="2400" dirty="0">
                <a:solidFill>
                  <a:srgbClr val="FF0000"/>
                </a:solidFill>
                <a:ea typeface="新細明體" charset="-120"/>
                <a:sym typeface="Symbol"/>
              </a:rPr>
              <a:t> </a:t>
            </a:r>
            <a:r>
              <a:rPr lang="en-US" altLang="zh-TW" sz="2400" dirty="0">
                <a:ea typeface="新細明體" charset="-120"/>
                <a:sym typeface="Symbol"/>
              </a:rPr>
              <a:t>as the cored structure. </a:t>
            </a:r>
            <a:endParaRPr lang="en-US" altLang="zh-TW" sz="2400" baseline="-25000" dirty="0">
              <a:ea typeface="新細明體" charset="-120"/>
            </a:endParaRPr>
          </a:p>
          <a:p>
            <a:pPr marL="266700" indent="-266700" eaLnBrk="1" hangingPunct="1">
              <a:buFontTx/>
              <a:buChar char="•"/>
            </a:pPr>
            <a:r>
              <a:rPr lang="en-US" altLang="zh-TW" sz="2400" b="1" dirty="0">
                <a:solidFill>
                  <a:srgbClr val="0000FF"/>
                </a:solidFill>
                <a:ea typeface="新細明體" charset="-120"/>
              </a:rPr>
              <a:t>Homogenization</a:t>
            </a:r>
            <a:r>
              <a:rPr lang="en-US" altLang="zh-TW" sz="2400" b="1" dirty="0">
                <a:ea typeface="新細明體" charset="-120"/>
              </a:rPr>
              <a:t>: </a:t>
            </a:r>
            <a:r>
              <a:rPr lang="en-US" altLang="zh-TW" sz="2400" dirty="0">
                <a:ea typeface="新細明體" charset="-120"/>
              </a:rPr>
              <a:t>Cast ingots heated  to elevated temperature to eliminate cored structure.</a:t>
            </a:r>
          </a:p>
          <a:p>
            <a:pPr marL="266700" indent="-266700" eaLnBrk="1" hangingPunct="1">
              <a:buFontTx/>
              <a:buChar char="•"/>
            </a:pPr>
            <a:r>
              <a:rPr lang="en-US" altLang="zh-TW" sz="2400" dirty="0">
                <a:solidFill>
                  <a:srgbClr val="008000"/>
                </a:solidFill>
                <a:ea typeface="新細明體" charset="-120"/>
              </a:rPr>
              <a:t>Temperature of </a:t>
            </a:r>
            <a:r>
              <a:rPr lang="en-US" altLang="zh-TW" sz="2400" dirty="0" err="1">
                <a:solidFill>
                  <a:srgbClr val="008000"/>
                </a:solidFill>
                <a:ea typeface="新細明體" charset="-120"/>
              </a:rPr>
              <a:t>homogeni-zation</a:t>
            </a:r>
            <a:r>
              <a:rPr lang="en-US" altLang="zh-TW" sz="2400" dirty="0">
                <a:ea typeface="新細明體" charset="-120"/>
              </a:rPr>
              <a:t> must be lower than lowest melting point of any of the alloy components.</a:t>
            </a:r>
          </a:p>
        </p:txBody>
      </p:sp>
      <p:pic>
        <p:nvPicPr>
          <p:cNvPr id="7" name="Picture 11" descr="smi53586_081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836712"/>
            <a:ext cx="497609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64088" y="4005064"/>
            <a:ext cx="4512368" cy="2643439"/>
          </a:xfrm>
          <a:prstGeom prst="rect">
            <a:avLst/>
          </a:prstGeom>
        </p:spPr>
      </p:pic>
      <p:sp>
        <p:nvSpPr>
          <p:cNvPr id="9" name="文字方塊 8"/>
          <p:cNvSpPr txBox="1"/>
          <p:nvPr/>
        </p:nvSpPr>
        <p:spPr>
          <a:xfrm>
            <a:off x="4312182" y="6279703"/>
            <a:ext cx="4220258" cy="461665"/>
          </a:xfrm>
          <a:prstGeom prst="rect">
            <a:avLst/>
          </a:prstGeom>
          <a:solidFill>
            <a:schemeClr val="bg1"/>
          </a:solidFill>
        </p:spPr>
        <p:txBody>
          <a:bodyPr wrap="none" rtlCol="0">
            <a:spAutoFit/>
          </a:bodyPr>
          <a:lstStyle/>
          <a:p>
            <a:r>
              <a:rPr lang="en-US" altLang="zh-TW" sz="2400" dirty="0">
                <a:solidFill>
                  <a:srgbClr val="6600FF"/>
                </a:solidFill>
              </a:rPr>
              <a:t>Liquation </a:t>
            </a:r>
            <a:r>
              <a:rPr lang="en-US" altLang="zh-TW" sz="2400" dirty="0"/>
              <a:t>in a 70Ni-30Cu alloy.</a:t>
            </a:r>
            <a:endParaRPr lang="zh-TW" altLang="en-US" sz="2400" dirty="0"/>
          </a:p>
        </p:txBody>
      </p:sp>
      <p:sp>
        <p:nvSpPr>
          <p:cNvPr id="4" name="橢圓 3"/>
          <p:cNvSpPr/>
          <p:nvPr/>
        </p:nvSpPr>
        <p:spPr bwMode="auto">
          <a:xfrm flipV="1">
            <a:off x="4238249" y="863002"/>
            <a:ext cx="73933" cy="18973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10" name="橢圓 9"/>
          <p:cNvSpPr/>
          <p:nvPr/>
        </p:nvSpPr>
        <p:spPr bwMode="auto">
          <a:xfrm flipV="1">
            <a:off x="8892480" y="1295050"/>
            <a:ext cx="73933" cy="18973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11" name="橢圓 10"/>
          <p:cNvSpPr/>
          <p:nvPr/>
        </p:nvSpPr>
        <p:spPr bwMode="auto">
          <a:xfrm flipV="1">
            <a:off x="8460432" y="863002"/>
            <a:ext cx="73933" cy="18973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12" name="橢圓 11"/>
          <p:cNvSpPr/>
          <p:nvPr/>
        </p:nvSpPr>
        <p:spPr bwMode="auto">
          <a:xfrm flipV="1">
            <a:off x="8028384" y="764704"/>
            <a:ext cx="73933" cy="18973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13" name="橢圓 12"/>
          <p:cNvSpPr/>
          <p:nvPr/>
        </p:nvSpPr>
        <p:spPr bwMode="auto">
          <a:xfrm flipV="1">
            <a:off x="7740352" y="764704"/>
            <a:ext cx="73933" cy="18973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14" name="橢圓 13"/>
          <p:cNvSpPr/>
          <p:nvPr/>
        </p:nvSpPr>
        <p:spPr bwMode="auto">
          <a:xfrm flipV="1">
            <a:off x="4716016" y="790994"/>
            <a:ext cx="73933" cy="18973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354338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
            <a:ext cx="9144000" cy="762000"/>
          </a:xfrm>
        </p:spPr>
        <p:txBody>
          <a:bodyPr/>
          <a:lstStyle/>
          <a:p>
            <a:r>
              <a:rPr lang="en-US" altLang="zh-TW" sz="3600" b="1" dirty="0" err="1">
                <a:ea typeface="新細明體" charset="-120"/>
              </a:rPr>
              <a:t>Pb</a:t>
            </a:r>
            <a:r>
              <a:rPr lang="en-US" altLang="zh-TW" sz="3600" b="1" dirty="0">
                <a:ea typeface="新細明體" charset="-120"/>
              </a:rPr>
              <a:t>-Sn Phase Diagram</a:t>
            </a:r>
          </a:p>
        </p:txBody>
      </p:sp>
      <p:pic>
        <p:nvPicPr>
          <p:cNvPr id="15372" name="Picture 15" descr="smi53586_08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1434" y="908720"/>
            <a:ext cx="7347012"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Slide Number Placeholder 1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35C6C08F-1F5B-47CA-9E90-FD1D27C9029D}" type="slidenum">
              <a:rPr lang="en-US" altLang="zh-TW"/>
              <a:pPr eaLnBrk="1" hangingPunct="1"/>
              <a:t>18</a:t>
            </a:fld>
            <a:endParaRPr lang="en-US" altLang="zh-TW"/>
          </a:p>
        </p:txBody>
      </p:sp>
      <p:sp>
        <p:nvSpPr>
          <p:cNvPr id="4" name="文字方塊 3"/>
          <p:cNvSpPr txBox="1"/>
          <p:nvPr/>
        </p:nvSpPr>
        <p:spPr>
          <a:xfrm>
            <a:off x="7390334" y="2924944"/>
            <a:ext cx="1728192" cy="646331"/>
          </a:xfrm>
          <a:prstGeom prst="rect">
            <a:avLst/>
          </a:prstGeom>
          <a:noFill/>
        </p:spPr>
        <p:txBody>
          <a:bodyPr wrap="square" rtlCol="0">
            <a:spAutoFit/>
          </a:bodyPr>
          <a:lstStyle/>
          <a:p>
            <a:r>
              <a:rPr lang="en-US" altLang="zh-TW" b="1" dirty="0">
                <a:solidFill>
                  <a:srgbClr val="FF0000"/>
                </a:solidFill>
              </a:rPr>
              <a:t>Terminal solid solution: </a:t>
            </a:r>
            <a:r>
              <a:rPr lang="en-US" altLang="zh-TW" b="1" dirty="0">
                <a:solidFill>
                  <a:srgbClr val="FF0000"/>
                </a:solidFill>
                <a:sym typeface="Symbol"/>
              </a:rPr>
              <a:t>, </a:t>
            </a:r>
            <a:endParaRPr lang="zh-TW" altLang="en-US" b="1" dirty="0">
              <a:solidFill>
                <a:srgbClr val="FF0000"/>
              </a:solidFill>
            </a:endParaRPr>
          </a:p>
        </p:txBody>
      </p:sp>
      <p:sp>
        <p:nvSpPr>
          <p:cNvPr id="5" name="文字方塊 4"/>
          <p:cNvSpPr txBox="1"/>
          <p:nvPr/>
        </p:nvSpPr>
        <p:spPr>
          <a:xfrm>
            <a:off x="3059832" y="5157192"/>
            <a:ext cx="800219" cy="338554"/>
          </a:xfrm>
          <a:prstGeom prst="rect">
            <a:avLst/>
          </a:prstGeom>
          <a:noFill/>
        </p:spPr>
        <p:txBody>
          <a:bodyPr wrap="none" rtlCol="0">
            <a:spAutoFit/>
          </a:bodyPr>
          <a:lstStyle/>
          <a:p>
            <a:r>
              <a:rPr lang="zh-TW" altLang="en-US" sz="1600" b="1" dirty="0">
                <a:solidFill>
                  <a:srgbClr val="6600FF"/>
                </a:solidFill>
              </a:rPr>
              <a:t>固溶線</a:t>
            </a:r>
          </a:p>
        </p:txBody>
      </p:sp>
      <p:sp>
        <p:nvSpPr>
          <p:cNvPr id="17" name="文字方塊 16"/>
          <p:cNvSpPr txBox="1"/>
          <p:nvPr/>
        </p:nvSpPr>
        <p:spPr>
          <a:xfrm>
            <a:off x="7854320" y="4386590"/>
            <a:ext cx="800219" cy="338554"/>
          </a:xfrm>
          <a:prstGeom prst="rect">
            <a:avLst/>
          </a:prstGeom>
          <a:noFill/>
        </p:spPr>
        <p:txBody>
          <a:bodyPr wrap="none" rtlCol="0">
            <a:spAutoFit/>
          </a:bodyPr>
          <a:lstStyle/>
          <a:p>
            <a:r>
              <a:rPr lang="zh-TW" altLang="en-US" sz="1600" b="1" dirty="0">
                <a:solidFill>
                  <a:srgbClr val="6600FF"/>
                </a:solidFill>
              </a:rPr>
              <a:t>固溶線</a:t>
            </a:r>
          </a:p>
        </p:txBody>
      </p:sp>
      <p:cxnSp>
        <p:nvCxnSpPr>
          <p:cNvPr id="7" name="直線接點 6"/>
          <p:cNvCxnSpPr/>
          <p:nvPr/>
        </p:nvCxnSpPr>
        <p:spPr bwMode="auto">
          <a:xfrm>
            <a:off x="7390334" y="5495746"/>
            <a:ext cx="463986"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cxnSp>
        <p:nvCxnSpPr>
          <p:cNvPr id="20" name="直線接點 19"/>
          <p:cNvCxnSpPr/>
          <p:nvPr/>
        </p:nvCxnSpPr>
        <p:spPr bwMode="auto">
          <a:xfrm>
            <a:off x="3707904" y="5517232"/>
            <a:ext cx="463986"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cxnSp>
        <p:nvCxnSpPr>
          <p:cNvPr id="21" name="直線接點 20"/>
          <p:cNvCxnSpPr/>
          <p:nvPr/>
        </p:nvCxnSpPr>
        <p:spPr bwMode="auto">
          <a:xfrm>
            <a:off x="3171910" y="4221088"/>
            <a:ext cx="463986"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cxnSp>
        <p:nvCxnSpPr>
          <p:cNvPr id="22" name="直線接點 21"/>
          <p:cNvCxnSpPr/>
          <p:nvPr/>
        </p:nvCxnSpPr>
        <p:spPr bwMode="auto">
          <a:xfrm>
            <a:off x="6156176" y="4480366"/>
            <a:ext cx="93610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3" name="文字方塊 12"/>
          <p:cNvSpPr txBox="1"/>
          <p:nvPr/>
        </p:nvSpPr>
        <p:spPr>
          <a:xfrm>
            <a:off x="6228184" y="4509120"/>
            <a:ext cx="800219" cy="338554"/>
          </a:xfrm>
          <a:prstGeom prst="rect">
            <a:avLst/>
          </a:prstGeom>
          <a:noFill/>
        </p:spPr>
        <p:txBody>
          <a:bodyPr wrap="none" rtlCol="0">
            <a:spAutoFit/>
          </a:bodyPr>
          <a:lstStyle/>
          <a:p>
            <a:r>
              <a:rPr lang="zh-TW" altLang="en-US" sz="1600" b="1" dirty="0">
                <a:solidFill>
                  <a:srgbClr val="6600FF"/>
                </a:solidFill>
              </a:rPr>
              <a:t>共晶點</a:t>
            </a:r>
          </a:p>
        </p:txBody>
      </p:sp>
      <p:sp>
        <p:nvSpPr>
          <p:cNvPr id="14" name="文字方塊 13"/>
          <p:cNvSpPr txBox="1"/>
          <p:nvPr/>
        </p:nvSpPr>
        <p:spPr>
          <a:xfrm>
            <a:off x="7454210" y="2632680"/>
            <a:ext cx="1210588" cy="338554"/>
          </a:xfrm>
          <a:prstGeom prst="rect">
            <a:avLst/>
          </a:prstGeom>
          <a:noFill/>
        </p:spPr>
        <p:txBody>
          <a:bodyPr wrap="none" rtlCol="0">
            <a:spAutoFit/>
          </a:bodyPr>
          <a:lstStyle/>
          <a:p>
            <a:r>
              <a:rPr lang="zh-TW" altLang="en-US" sz="1600" b="1" dirty="0">
                <a:solidFill>
                  <a:srgbClr val="FF0000"/>
                </a:solidFill>
              </a:rPr>
              <a:t>終端固溶體</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19</a:t>
            </a:fld>
            <a:endParaRPr lang="en-US" altLang="zh-TW"/>
          </a:p>
        </p:txBody>
      </p:sp>
      <p:sp>
        <p:nvSpPr>
          <p:cNvPr id="3"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Binary Eutectic Alloy System</a:t>
            </a:r>
          </a:p>
        </p:txBody>
      </p:sp>
      <p:sp>
        <p:nvSpPr>
          <p:cNvPr id="4" name="Rectangle 3"/>
          <p:cNvSpPr txBox="1">
            <a:spLocks noChangeArrowheads="1"/>
          </p:cNvSpPr>
          <p:nvPr/>
        </p:nvSpPr>
        <p:spPr>
          <a:xfrm>
            <a:off x="517525" y="764704"/>
            <a:ext cx="8323263" cy="502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TW" sz="2400" kern="0" dirty="0">
                <a:ea typeface="新細明體" charset="-120"/>
              </a:rPr>
              <a:t>In some binary alloy systems, components have </a:t>
            </a:r>
            <a:r>
              <a:rPr lang="en-US" altLang="zh-TW" sz="2400" kern="0" dirty="0">
                <a:solidFill>
                  <a:srgbClr val="0000FF"/>
                </a:solidFill>
                <a:ea typeface="新細明體" charset="-120"/>
              </a:rPr>
              <a:t>limited solid solubility</a:t>
            </a:r>
            <a:r>
              <a:rPr lang="en-US" altLang="zh-TW" sz="2400" kern="0" dirty="0">
                <a:ea typeface="新細明體" charset="-120"/>
              </a:rPr>
              <a:t>.</a:t>
            </a:r>
          </a:p>
          <a:p>
            <a:pPr eaLnBrk="1" hangingPunct="1"/>
            <a:r>
              <a:rPr lang="en-US" altLang="zh-TW" sz="2400" dirty="0">
                <a:ea typeface="新細明體" charset="-120"/>
              </a:rPr>
              <a:t>Eutectic composition </a:t>
            </a:r>
            <a:r>
              <a:rPr lang="en-US" altLang="zh-TW" sz="2400" dirty="0">
                <a:solidFill>
                  <a:srgbClr val="008000"/>
                </a:solidFill>
                <a:ea typeface="新細明體" charset="-120"/>
              </a:rPr>
              <a:t>freezes at lower temperature than all </a:t>
            </a:r>
            <a:r>
              <a:rPr lang="en-US" altLang="zh-TW" sz="2400" dirty="0">
                <a:ea typeface="新細明體" charset="-120"/>
              </a:rPr>
              <a:t>other compositions. </a:t>
            </a:r>
          </a:p>
          <a:p>
            <a:pPr eaLnBrk="1" hangingPunct="1"/>
            <a:r>
              <a:rPr lang="en-US" altLang="zh-TW" sz="2400" dirty="0">
                <a:ea typeface="新細明體" charset="-120"/>
              </a:rPr>
              <a:t>This lowest temperature is called</a:t>
            </a:r>
            <a:r>
              <a:rPr lang="en-US" altLang="zh-TW" sz="2400" b="1" dirty="0">
                <a:solidFill>
                  <a:srgbClr val="FF0000"/>
                </a:solidFill>
                <a:ea typeface="新細明體" charset="-120"/>
              </a:rPr>
              <a:t>  eutectic temperature</a:t>
            </a:r>
            <a:r>
              <a:rPr lang="en-US" altLang="zh-TW" sz="2400" dirty="0">
                <a:ea typeface="新細明體" charset="-120"/>
              </a:rPr>
              <a:t>.</a:t>
            </a:r>
            <a:br>
              <a:rPr lang="en-US" altLang="zh-TW" sz="2400" dirty="0">
                <a:ea typeface="新細明體" charset="-120"/>
              </a:rPr>
            </a:br>
            <a:br>
              <a:rPr lang="en-US" altLang="zh-TW" sz="2400" dirty="0">
                <a:ea typeface="新細明體" charset="-120"/>
              </a:rPr>
            </a:br>
            <a:br>
              <a:rPr lang="en-US" altLang="zh-TW" sz="2400" dirty="0">
                <a:ea typeface="新細明體" charset="-120"/>
              </a:rPr>
            </a:br>
            <a:br>
              <a:rPr lang="en-US" altLang="zh-TW" sz="2400" dirty="0">
                <a:ea typeface="新細明體" charset="-120"/>
              </a:rPr>
            </a:br>
            <a:r>
              <a:rPr lang="en-US" altLang="zh-TW" sz="2400" kern="0" dirty="0">
                <a:ea typeface="新細明體" charset="-120"/>
              </a:rPr>
              <a:t>This </a:t>
            </a:r>
            <a:r>
              <a:rPr lang="en-US" altLang="zh-TW" sz="2400" kern="0" dirty="0">
                <a:solidFill>
                  <a:srgbClr val="FF6600"/>
                </a:solidFill>
                <a:ea typeface="新細明體" charset="-120"/>
              </a:rPr>
              <a:t>eutectic reaction is an invariant reaction </a:t>
            </a:r>
            <a:r>
              <a:rPr lang="en-US" altLang="zh-TW" sz="2400" kern="0" dirty="0">
                <a:ea typeface="新細明體" charset="-120"/>
              </a:rPr>
              <a:t>(F = 0). Three phases coexist and are in equilibrium.</a:t>
            </a:r>
          </a:p>
          <a:p>
            <a:pPr eaLnBrk="1" hangingPunct="1"/>
            <a:r>
              <a:rPr lang="en-US" altLang="zh-TW" sz="2400" kern="0" dirty="0">
                <a:ea typeface="新細明體" charset="-120"/>
              </a:rPr>
              <a:t>Slow cooling of Pb-61.9Sn alloy, at 183 </a:t>
            </a:r>
            <a:r>
              <a:rPr lang="en-US" altLang="zh-TW" sz="2400" kern="0" dirty="0">
                <a:ea typeface="新細明體" charset="-120"/>
                <a:sym typeface="Symbol"/>
              </a:rPr>
              <a:t>C</a:t>
            </a:r>
            <a:r>
              <a:rPr lang="en-US" altLang="zh-TW" sz="2400" kern="0" dirty="0">
                <a:ea typeface="新細明體" charset="-120"/>
              </a:rPr>
              <a:t> :</a:t>
            </a:r>
            <a:br>
              <a:rPr lang="en-US" altLang="zh-TW" sz="2400" kern="0" dirty="0">
                <a:ea typeface="新細明體" charset="-120"/>
              </a:rPr>
            </a:br>
            <a:br>
              <a:rPr lang="en-US" altLang="zh-TW" sz="2400" kern="0" dirty="0">
                <a:ea typeface="新細明體" charset="-120"/>
              </a:rPr>
            </a:br>
            <a:endParaRPr lang="en-US" altLang="zh-TW" sz="2400" kern="0" dirty="0">
              <a:ea typeface="新細明體" charset="-120"/>
            </a:endParaRPr>
          </a:p>
          <a:p>
            <a:pPr eaLnBrk="1" hangingPunct="1"/>
            <a:r>
              <a:rPr lang="en-US" altLang="zh-TW" sz="2400" b="1" kern="0" dirty="0">
                <a:solidFill>
                  <a:srgbClr val="6600FF"/>
                </a:solidFill>
                <a:ea typeface="新細明體" charset="-120"/>
              </a:rPr>
              <a:t>Below 183 </a:t>
            </a:r>
            <a:r>
              <a:rPr lang="en-US" altLang="zh-TW" sz="2400" b="1" kern="0" dirty="0">
                <a:solidFill>
                  <a:srgbClr val="6600FF"/>
                </a:solidFill>
                <a:ea typeface="新細明體" charset="-120"/>
                <a:sym typeface="Symbol"/>
              </a:rPr>
              <a:t>C</a:t>
            </a:r>
            <a:r>
              <a:rPr lang="en-US" altLang="zh-TW" sz="2400" kern="0" dirty="0">
                <a:ea typeface="新細明體" charset="-120"/>
              </a:rPr>
              <a:t>: decreasing in solubility of solute in </a:t>
            </a:r>
            <a:r>
              <a:rPr lang="en-US" altLang="zh-TW" sz="2400" kern="0" dirty="0">
                <a:ea typeface="新細明體" charset="-120"/>
                <a:sym typeface="Symbol"/>
              </a:rPr>
              <a:t> and . However, diffusion is slow and  and  distinguished at RT.</a:t>
            </a:r>
            <a:br>
              <a:rPr lang="en-US" altLang="zh-TW" sz="2400" kern="0" dirty="0">
                <a:ea typeface="新細明體" charset="-120"/>
              </a:rPr>
            </a:br>
            <a:endParaRPr lang="en-US" altLang="zh-TW" sz="2400" kern="0" dirty="0">
              <a:ea typeface="新細明體" charset="-120"/>
            </a:endParaRPr>
          </a:p>
          <a:p>
            <a:pPr>
              <a:buFontTx/>
              <a:buNone/>
            </a:pPr>
            <a:endParaRPr lang="en-US" altLang="zh-TW" sz="2400" kern="0" dirty="0">
              <a:ea typeface="新細明體" charset="-120"/>
            </a:endParaRPr>
          </a:p>
        </p:txBody>
      </p:sp>
      <p:sp>
        <p:nvSpPr>
          <p:cNvPr id="6" name="Text Box 5"/>
          <p:cNvSpPr txBox="1">
            <a:spLocks noChangeArrowheads="1"/>
          </p:cNvSpPr>
          <p:nvPr/>
        </p:nvSpPr>
        <p:spPr bwMode="auto">
          <a:xfrm>
            <a:off x="517525" y="3110830"/>
            <a:ext cx="106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400" b="1">
                <a:ea typeface="新細明體" charset="-120"/>
              </a:rPr>
              <a:t>Liquid</a:t>
            </a:r>
          </a:p>
        </p:txBody>
      </p:sp>
      <p:sp>
        <p:nvSpPr>
          <p:cNvPr id="7" name="AutoShape 6"/>
          <p:cNvSpPr>
            <a:spLocks noChangeArrowheads="1"/>
          </p:cNvSpPr>
          <p:nvPr/>
        </p:nvSpPr>
        <p:spPr bwMode="auto">
          <a:xfrm>
            <a:off x="1676400" y="3246783"/>
            <a:ext cx="2286000" cy="194891"/>
          </a:xfrm>
          <a:prstGeom prst="rightArrow">
            <a:avLst>
              <a:gd name="adj1" fmla="val 50000"/>
              <a:gd name="adj2" fmla="val 250000"/>
            </a:avLst>
          </a:prstGeom>
          <a:solidFill>
            <a:schemeClr val="bg1">
              <a:lumMod val="85000"/>
            </a:schemeClr>
          </a:solidFill>
          <a:ln w="9525">
            <a:solidFill>
              <a:schemeClr val="tx1"/>
            </a:solidFill>
            <a:miter lim="800000"/>
            <a:headEnd/>
            <a:tailEnd/>
          </a:ln>
          <a:effectLst/>
        </p:spPr>
        <p:txBody>
          <a:bodyPr wrap="none" anchor="ct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en-CA" altLang="zh-TW"/>
          </a:p>
        </p:txBody>
      </p:sp>
      <p:sp>
        <p:nvSpPr>
          <p:cNvPr id="8" name="Text Box 7"/>
          <p:cNvSpPr txBox="1">
            <a:spLocks noChangeArrowheads="1"/>
          </p:cNvSpPr>
          <p:nvPr/>
        </p:nvSpPr>
        <p:spPr bwMode="auto">
          <a:xfrm>
            <a:off x="3962400" y="3069555"/>
            <a:ext cx="473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400" b="1">
                <a:ea typeface="新細明體" charset="-120"/>
                <a:cs typeface="Times New Roman" pitchFamily="30" charset="0"/>
              </a:rPr>
              <a:t>α</a:t>
            </a:r>
            <a:r>
              <a:rPr lang="en-US" altLang="zh-TW" sz="2400" b="1">
                <a:ea typeface="新細明體" charset="-120"/>
              </a:rPr>
              <a:t>  solid solution  +  </a:t>
            </a:r>
            <a:r>
              <a:rPr lang="en-US" altLang="zh-TW" sz="2400" b="1">
                <a:ea typeface="新細明體" charset="-120"/>
                <a:cs typeface="Times New Roman" pitchFamily="30" charset="0"/>
              </a:rPr>
              <a:t>β</a:t>
            </a:r>
            <a:r>
              <a:rPr lang="en-US" altLang="zh-TW" sz="2400" b="1">
                <a:ea typeface="新細明體" charset="-120"/>
              </a:rPr>
              <a:t>  solid solution</a:t>
            </a:r>
          </a:p>
        </p:txBody>
      </p:sp>
      <p:sp>
        <p:nvSpPr>
          <p:cNvPr id="9" name="Text Box 9"/>
          <p:cNvSpPr txBox="1">
            <a:spLocks noChangeArrowheads="1"/>
          </p:cNvSpPr>
          <p:nvPr/>
        </p:nvSpPr>
        <p:spPr bwMode="auto">
          <a:xfrm>
            <a:off x="1524000" y="2917155"/>
            <a:ext cx="226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b="1">
                <a:solidFill>
                  <a:srgbClr val="CC3300"/>
                </a:solidFill>
                <a:ea typeface="新細明體" charset="-120"/>
              </a:rPr>
              <a:t>Eutectic temperature</a:t>
            </a:r>
          </a:p>
        </p:txBody>
      </p:sp>
      <p:sp>
        <p:nvSpPr>
          <p:cNvPr id="10" name="Text Box 10"/>
          <p:cNvSpPr txBox="1">
            <a:spLocks noChangeArrowheads="1"/>
          </p:cNvSpPr>
          <p:nvPr/>
        </p:nvSpPr>
        <p:spPr bwMode="auto">
          <a:xfrm>
            <a:off x="1736725" y="3336255"/>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b="1">
                <a:solidFill>
                  <a:srgbClr val="CC3300"/>
                </a:solidFill>
                <a:ea typeface="新細明體" charset="-120"/>
              </a:rPr>
              <a:t>Cooling</a:t>
            </a:r>
          </a:p>
        </p:txBody>
      </p:sp>
      <p:sp>
        <p:nvSpPr>
          <p:cNvPr id="18" name="Text Box 5"/>
          <p:cNvSpPr txBox="1">
            <a:spLocks noChangeArrowheads="1"/>
          </p:cNvSpPr>
          <p:nvPr/>
        </p:nvSpPr>
        <p:spPr bwMode="auto">
          <a:xfrm>
            <a:off x="899592" y="5199062"/>
            <a:ext cx="1921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400" b="1" dirty="0">
                <a:ea typeface="新細明體" charset="-120"/>
              </a:rPr>
              <a:t>L (61.9% Sn)</a:t>
            </a:r>
          </a:p>
        </p:txBody>
      </p:sp>
      <p:sp>
        <p:nvSpPr>
          <p:cNvPr id="19" name="AutoShape 6"/>
          <p:cNvSpPr>
            <a:spLocks noChangeArrowheads="1"/>
          </p:cNvSpPr>
          <p:nvPr/>
        </p:nvSpPr>
        <p:spPr bwMode="auto">
          <a:xfrm>
            <a:off x="2820952" y="5315593"/>
            <a:ext cx="1523515" cy="185093"/>
          </a:xfrm>
          <a:prstGeom prst="rightArrow">
            <a:avLst>
              <a:gd name="adj1" fmla="val 50000"/>
              <a:gd name="adj2" fmla="val 250000"/>
            </a:avLst>
          </a:prstGeom>
          <a:solidFill>
            <a:schemeClr val="bg1">
              <a:lumMod val="85000"/>
            </a:schemeClr>
          </a:solidFill>
          <a:ln w="9525">
            <a:solidFill>
              <a:schemeClr val="tx1"/>
            </a:solidFill>
            <a:miter lim="800000"/>
            <a:headEnd/>
            <a:tailEnd/>
          </a:ln>
          <a:effectLst/>
        </p:spPr>
        <p:txBody>
          <a:bodyPr wrap="none" anchor="ct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en-CA" altLang="zh-TW"/>
          </a:p>
        </p:txBody>
      </p:sp>
      <p:sp>
        <p:nvSpPr>
          <p:cNvPr id="20" name="Text Box 7"/>
          <p:cNvSpPr txBox="1">
            <a:spLocks noChangeArrowheads="1"/>
          </p:cNvSpPr>
          <p:nvPr/>
        </p:nvSpPr>
        <p:spPr bwMode="auto">
          <a:xfrm>
            <a:off x="4344467" y="5157787"/>
            <a:ext cx="4251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400" b="1" dirty="0">
                <a:ea typeface="新細明體" charset="-120"/>
                <a:cs typeface="Times New Roman" pitchFamily="30" charset="0"/>
              </a:rPr>
              <a:t>α</a:t>
            </a:r>
            <a:r>
              <a:rPr lang="en-US" altLang="zh-TW" sz="2400" b="1" dirty="0">
                <a:ea typeface="新細明體" charset="-120"/>
              </a:rPr>
              <a:t>  (19.2% Sn)  +  </a:t>
            </a:r>
            <a:r>
              <a:rPr lang="en-US" altLang="zh-TW" sz="2400" b="1" dirty="0">
                <a:ea typeface="新細明體" charset="-120"/>
                <a:cs typeface="Times New Roman" pitchFamily="30" charset="0"/>
              </a:rPr>
              <a:t>β</a:t>
            </a:r>
            <a:r>
              <a:rPr lang="en-US" altLang="zh-TW" sz="2400" b="1" dirty="0">
                <a:ea typeface="新細明體" charset="-120"/>
              </a:rPr>
              <a:t>  (97.5% Sn)</a:t>
            </a:r>
          </a:p>
        </p:txBody>
      </p:sp>
      <p:sp>
        <p:nvSpPr>
          <p:cNvPr id="21" name="Text Box 9"/>
          <p:cNvSpPr txBox="1">
            <a:spLocks noChangeArrowheads="1"/>
          </p:cNvSpPr>
          <p:nvPr/>
        </p:nvSpPr>
        <p:spPr bwMode="auto">
          <a:xfrm>
            <a:off x="2931603" y="5005387"/>
            <a:ext cx="848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b="1" dirty="0">
                <a:solidFill>
                  <a:srgbClr val="CC3300"/>
                </a:solidFill>
                <a:ea typeface="新細明體" charset="-120"/>
              </a:rPr>
              <a:t>183 </a:t>
            </a:r>
            <a:r>
              <a:rPr lang="en-US" altLang="zh-TW" b="1" dirty="0">
                <a:solidFill>
                  <a:srgbClr val="CC3300"/>
                </a:solidFill>
                <a:ea typeface="新細明體" charset="-120"/>
                <a:sym typeface="Symbol"/>
              </a:rPr>
              <a:t>C</a:t>
            </a:r>
            <a:endParaRPr lang="en-US" altLang="zh-TW" b="1" dirty="0">
              <a:solidFill>
                <a:srgbClr val="CC3300"/>
              </a:solidFill>
              <a:ea typeface="新細明體" charset="-120"/>
            </a:endParaRPr>
          </a:p>
        </p:txBody>
      </p:sp>
      <p:sp>
        <p:nvSpPr>
          <p:cNvPr id="22" name="Text Box 10"/>
          <p:cNvSpPr txBox="1">
            <a:spLocks noChangeArrowheads="1"/>
          </p:cNvSpPr>
          <p:nvPr/>
        </p:nvSpPr>
        <p:spPr bwMode="auto">
          <a:xfrm>
            <a:off x="2833762" y="5424487"/>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b="1">
                <a:solidFill>
                  <a:srgbClr val="CC3300"/>
                </a:solidFill>
                <a:ea typeface="新細明體" charset="-120"/>
              </a:rPr>
              <a:t>Cooling</a:t>
            </a:r>
          </a:p>
        </p:txBody>
      </p:sp>
    </p:spTree>
    <p:extLst>
      <p:ext uri="{BB962C8B-B14F-4D97-AF65-F5344CB8AC3E}">
        <p14:creationId xmlns:p14="http://schemas.microsoft.com/office/powerpoint/2010/main" val="35685682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2</a:t>
            </a:fld>
            <a:endParaRPr lang="en-US" altLang="zh-TW"/>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762001"/>
            <a:ext cx="6840760" cy="6059282"/>
          </a:xfrm>
          <a:prstGeom prst="rect">
            <a:avLst/>
          </a:prstGeom>
        </p:spPr>
      </p:pic>
      <p:sp>
        <p:nvSpPr>
          <p:cNvPr id="4"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Al</a:t>
            </a:r>
            <a:r>
              <a:rPr lang="en-US" altLang="zh-TW" sz="3600" b="1" kern="0" baseline="-25000" dirty="0">
                <a:ea typeface="新細明體" charset="-120"/>
              </a:rPr>
              <a:t>2</a:t>
            </a:r>
            <a:r>
              <a:rPr lang="en-US" altLang="zh-TW" sz="3600" b="1" kern="0" dirty="0">
                <a:ea typeface="新細明體" charset="-120"/>
              </a:rPr>
              <a:t>CuMg Precipitate in Al-Matrix</a:t>
            </a:r>
          </a:p>
        </p:txBody>
      </p:sp>
    </p:spTree>
    <p:extLst>
      <p:ext uri="{BB962C8B-B14F-4D97-AF65-F5344CB8AC3E}">
        <p14:creationId xmlns:p14="http://schemas.microsoft.com/office/powerpoint/2010/main" val="36772866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Picture 15" descr="smi53586_0813.jpg"/>
          <p:cNvPicPr>
            <a:picLocks noChangeAspect="1"/>
          </p:cNvPicPr>
          <p:nvPr/>
        </p:nvPicPr>
        <p:blipFill rotWithShape="1">
          <a:blip r:embed="rId2">
            <a:extLst>
              <a:ext uri="{28A0092B-C50C-407E-A947-70E740481C1C}">
                <a14:useLocalDpi xmlns:a14="http://schemas.microsoft.com/office/drawing/2010/main" val="0"/>
              </a:ext>
            </a:extLst>
          </a:blip>
          <a:srcRect l="1" r="31434"/>
          <a:stretch/>
        </p:blipFill>
        <p:spPr bwMode="auto">
          <a:xfrm>
            <a:off x="4716017" y="1052736"/>
            <a:ext cx="4368582" cy="499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Slide Number Placeholder 1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35C6C08F-1F5B-47CA-9E90-FD1D27C9029D}" type="slidenum">
              <a:rPr lang="en-US" altLang="zh-TW"/>
              <a:pPr eaLnBrk="1" hangingPunct="1"/>
              <a:t>20</a:t>
            </a:fld>
            <a:endParaRPr lang="en-US" altLang="zh-TW"/>
          </a:p>
        </p:txBody>
      </p:sp>
      <p:sp>
        <p:nvSpPr>
          <p:cNvPr id="13"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Slow Cooling of 40% Sn – 60% </a:t>
            </a:r>
            <a:r>
              <a:rPr lang="en-US" altLang="zh-TW" sz="3600" b="1" dirty="0" err="1">
                <a:ea typeface="新細明體" charset="-120"/>
              </a:rPr>
              <a:t>Pb</a:t>
            </a:r>
            <a:r>
              <a:rPr lang="en-US" altLang="zh-TW" sz="3600" b="1" dirty="0">
                <a:ea typeface="新細明體" charset="-120"/>
              </a:rPr>
              <a:t> alloy</a:t>
            </a:r>
          </a:p>
        </p:txBody>
      </p:sp>
      <p:sp>
        <p:nvSpPr>
          <p:cNvPr id="14" name="Rectangle 4"/>
          <p:cNvSpPr>
            <a:spLocks noGrp="1" noChangeArrowheads="1"/>
          </p:cNvSpPr>
          <p:nvPr>
            <p:ph sz="half" idx="4294967295"/>
          </p:nvPr>
        </p:nvSpPr>
        <p:spPr>
          <a:xfrm>
            <a:off x="179512" y="908720"/>
            <a:ext cx="4536504" cy="5139630"/>
          </a:xfrm>
          <a:prstGeom prst="rect">
            <a:avLst/>
          </a:prstGeom>
        </p:spPr>
        <p:txBody>
          <a:bodyPr/>
          <a:lstStyle/>
          <a:p>
            <a:r>
              <a:rPr lang="en-US" altLang="zh-TW" sz="2400" dirty="0">
                <a:solidFill>
                  <a:srgbClr val="FF0000"/>
                </a:solidFill>
                <a:ea typeface="新細明體" charset="-120"/>
              </a:rPr>
              <a:t>Hypoeutectic</a:t>
            </a:r>
            <a:r>
              <a:rPr lang="en-US" altLang="zh-TW" sz="2400" dirty="0">
                <a:ea typeface="新細明體" charset="-120"/>
              </a:rPr>
              <a:t> vs. </a:t>
            </a:r>
            <a:r>
              <a:rPr lang="en-US" altLang="zh-TW" sz="2400" dirty="0">
                <a:solidFill>
                  <a:srgbClr val="FF0000"/>
                </a:solidFill>
                <a:ea typeface="新細明體" charset="-120"/>
              </a:rPr>
              <a:t>Hypereutectic</a:t>
            </a:r>
          </a:p>
          <a:p>
            <a:r>
              <a:rPr lang="en-US" altLang="zh-TW" sz="2400" dirty="0">
                <a:ea typeface="新細明體" charset="-120"/>
              </a:rPr>
              <a:t>Liquid at </a:t>
            </a:r>
            <a:r>
              <a:rPr lang="en-US" altLang="zh-TW" sz="2400" dirty="0">
                <a:solidFill>
                  <a:srgbClr val="0000FF"/>
                </a:solidFill>
                <a:ea typeface="新細明體" charset="-120"/>
              </a:rPr>
              <a:t>300 </a:t>
            </a:r>
            <a:r>
              <a:rPr lang="en-US" altLang="zh-TW" sz="2400" dirty="0">
                <a:solidFill>
                  <a:srgbClr val="0000FF"/>
                </a:solidFill>
                <a:ea typeface="新細明體" charset="-120"/>
                <a:sym typeface="Symbol"/>
              </a:rPr>
              <a:t></a:t>
            </a:r>
            <a:r>
              <a:rPr lang="en-US" altLang="zh-TW" sz="2400" dirty="0">
                <a:solidFill>
                  <a:srgbClr val="0000FF"/>
                </a:solidFill>
                <a:ea typeface="新細明體" charset="-120"/>
              </a:rPr>
              <a:t>C</a:t>
            </a:r>
            <a:r>
              <a:rPr lang="en-US" altLang="zh-TW" sz="2400" dirty="0">
                <a:ea typeface="新細明體" charset="-120"/>
              </a:rPr>
              <a:t>. </a:t>
            </a:r>
            <a:r>
              <a:rPr lang="zh-TW" altLang="en-US" sz="2000" b="1" dirty="0">
                <a:solidFill>
                  <a:srgbClr val="FF0000"/>
                </a:solidFill>
                <a:ea typeface="新細明體" charset="-120"/>
              </a:rPr>
              <a:t>亞共晶</a:t>
            </a:r>
            <a:r>
              <a:rPr lang="en-US" altLang="zh-TW" sz="2000" b="1" dirty="0">
                <a:solidFill>
                  <a:srgbClr val="FF0000"/>
                </a:solidFill>
                <a:ea typeface="新細明體" charset="-120"/>
              </a:rPr>
              <a:t>vs.</a:t>
            </a:r>
            <a:r>
              <a:rPr lang="zh-TW" altLang="en-US" sz="2000" b="1" dirty="0">
                <a:solidFill>
                  <a:srgbClr val="FF0000"/>
                </a:solidFill>
                <a:ea typeface="新細明體" charset="-120"/>
              </a:rPr>
              <a:t>過共晶</a:t>
            </a:r>
            <a:endParaRPr lang="en-US" altLang="zh-TW" sz="2000" b="1" dirty="0">
              <a:solidFill>
                <a:srgbClr val="FF0000"/>
              </a:solidFill>
              <a:ea typeface="新細明體" charset="-120"/>
            </a:endParaRPr>
          </a:p>
          <a:p>
            <a:r>
              <a:rPr lang="en-US" altLang="zh-TW" sz="2400" dirty="0">
                <a:ea typeface="新細明體" charset="-120"/>
              </a:rPr>
              <a:t>At about </a:t>
            </a:r>
            <a:r>
              <a:rPr lang="en-US" altLang="zh-TW" sz="2400" dirty="0">
                <a:solidFill>
                  <a:srgbClr val="008000"/>
                </a:solidFill>
                <a:ea typeface="新細明體" charset="-120"/>
              </a:rPr>
              <a:t>245 </a:t>
            </a:r>
            <a:r>
              <a:rPr lang="en-US" altLang="zh-TW" sz="2400" dirty="0">
                <a:solidFill>
                  <a:srgbClr val="008000"/>
                </a:solidFill>
                <a:ea typeface="新細明體" charset="-120"/>
                <a:sym typeface="Symbol"/>
              </a:rPr>
              <a:t></a:t>
            </a:r>
            <a:r>
              <a:rPr lang="en-US" altLang="zh-TW" sz="2400" dirty="0">
                <a:solidFill>
                  <a:srgbClr val="008000"/>
                </a:solidFill>
                <a:ea typeface="新細明體" charset="-120"/>
              </a:rPr>
              <a:t>C,</a:t>
            </a:r>
            <a:r>
              <a:rPr lang="en-US" altLang="zh-TW" sz="2400" dirty="0">
                <a:ea typeface="新細明體" charset="-120"/>
              </a:rPr>
              <a:t> first solid (</a:t>
            </a:r>
            <a:r>
              <a:rPr lang="en-US" altLang="zh-TW" sz="2400" dirty="0">
                <a:ea typeface="新細明體" charset="-120"/>
                <a:sym typeface="Symbol"/>
              </a:rPr>
              <a:t>: </a:t>
            </a:r>
            <a:r>
              <a:rPr lang="en-US" altLang="zh-TW" sz="2400" dirty="0">
                <a:ea typeface="新細明體" charset="-120"/>
              </a:rPr>
              <a:t>12% Sn) forms –</a:t>
            </a:r>
            <a:r>
              <a:rPr lang="en-US" altLang="zh-TW" sz="2400" b="1" dirty="0">
                <a:ea typeface="新細明體" charset="-120"/>
              </a:rPr>
              <a:t>Primary or </a:t>
            </a:r>
            <a:r>
              <a:rPr lang="en-US" altLang="zh-TW" sz="2400" b="1" dirty="0" err="1">
                <a:solidFill>
                  <a:srgbClr val="008000"/>
                </a:solidFill>
                <a:ea typeface="新細明體" charset="-120"/>
              </a:rPr>
              <a:t>Proeutectic</a:t>
            </a:r>
            <a:r>
              <a:rPr lang="en-US" altLang="zh-TW" sz="2400" b="1" dirty="0">
                <a:solidFill>
                  <a:srgbClr val="008000"/>
                </a:solidFill>
                <a:ea typeface="新細明體" charset="-120"/>
              </a:rPr>
              <a:t> solid</a:t>
            </a:r>
            <a:r>
              <a:rPr lang="en-US" altLang="zh-TW" sz="2400" b="1" dirty="0">
                <a:ea typeface="新細明體" charset="-120"/>
              </a:rPr>
              <a:t>. </a:t>
            </a:r>
            <a:r>
              <a:rPr lang="zh-TW" altLang="en-US" sz="2000" b="1" dirty="0">
                <a:solidFill>
                  <a:srgbClr val="008000"/>
                </a:solidFill>
                <a:ea typeface="新細明體" charset="-120"/>
              </a:rPr>
              <a:t>前共晶固體</a:t>
            </a:r>
            <a:endParaRPr lang="en-US" altLang="zh-TW" sz="2000" b="1" dirty="0">
              <a:solidFill>
                <a:srgbClr val="008000"/>
              </a:solidFill>
              <a:ea typeface="新細明體" charset="-120"/>
            </a:endParaRPr>
          </a:p>
          <a:p>
            <a:r>
              <a:rPr lang="en-US" altLang="zh-TW" sz="2400" dirty="0">
                <a:ea typeface="新細明體" charset="-120"/>
              </a:rPr>
              <a:t>From </a:t>
            </a:r>
            <a:r>
              <a:rPr lang="en-US" altLang="zh-TW" sz="2400" dirty="0">
                <a:solidFill>
                  <a:srgbClr val="6600FF"/>
                </a:solidFill>
                <a:ea typeface="新細明體" charset="-120"/>
              </a:rPr>
              <a:t>245 to 183 </a:t>
            </a:r>
            <a:r>
              <a:rPr lang="en-US" altLang="zh-TW" sz="2400" dirty="0">
                <a:solidFill>
                  <a:srgbClr val="6600FF"/>
                </a:solidFill>
                <a:ea typeface="新細明體" charset="-120"/>
                <a:sym typeface="Symbol"/>
              </a:rPr>
              <a:t></a:t>
            </a:r>
            <a:r>
              <a:rPr lang="en-US" altLang="zh-TW" sz="2400" dirty="0">
                <a:solidFill>
                  <a:srgbClr val="6600FF"/>
                </a:solidFill>
                <a:ea typeface="新細明體" charset="-120"/>
              </a:rPr>
              <a:t>C</a:t>
            </a:r>
            <a:r>
              <a:rPr lang="en-US" altLang="zh-TW" sz="2400" dirty="0">
                <a:ea typeface="新細明體" charset="-120"/>
              </a:rPr>
              <a:t>: </a:t>
            </a:r>
            <a:r>
              <a:rPr lang="en-US" altLang="zh-TW" sz="2400" dirty="0">
                <a:ea typeface="新細明體" charset="-120"/>
                <a:sym typeface="Symbol"/>
              </a:rPr>
              <a:t> + L</a:t>
            </a:r>
            <a:r>
              <a:rPr lang="en-US" altLang="zh-TW" sz="2400" dirty="0">
                <a:ea typeface="新細明體" charset="-120"/>
              </a:rPr>
              <a:t> </a:t>
            </a:r>
            <a:br>
              <a:rPr lang="en-US" altLang="zh-TW" sz="2400" dirty="0">
                <a:ea typeface="新細明體" charset="-120"/>
              </a:rPr>
            </a:br>
            <a:r>
              <a:rPr lang="en-US" altLang="zh-TW" sz="2400" dirty="0">
                <a:ea typeface="新細明體" charset="-120"/>
                <a:sym typeface="Symbol"/>
              </a:rPr>
              <a:t>: </a:t>
            </a:r>
            <a:r>
              <a:rPr lang="en-US" altLang="zh-TW" sz="2400" dirty="0">
                <a:ea typeface="新細明體" charset="-120"/>
              </a:rPr>
              <a:t>follows solidus and Sn varies from </a:t>
            </a:r>
            <a:r>
              <a:rPr lang="en-US" altLang="zh-TW" sz="2400" dirty="0">
                <a:solidFill>
                  <a:srgbClr val="6600FF"/>
                </a:solidFill>
                <a:ea typeface="新細明體" charset="-120"/>
              </a:rPr>
              <a:t>12% to 19.2%;</a:t>
            </a:r>
            <a:br>
              <a:rPr lang="en-US" altLang="zh-TW" sz="2400" dirty="0">
                <a:ea typeface="新細明體" charset="-120"/>
              </a:rPr>
            </a:br>
            <a:r>
              <a:rPr lang="en-US" altLang="zh-TW" sz="2400" dirty="0">
                <a:ea typeface="新細明體" charset="-120"/>
                <a:sym typeface="Symbol"/>
              </a:rPr>
              <a:t>L: </a:t>
            </a:r>
            <a:r>
              <a:rPr lang="en-US" altLang="zh-TW" sz="2400" dirty="0">
                <a:ea typeface="新細明體" charset="-120"/>
              </a:rPr>
              <a:t>follows </a:t>
            </a:r>
            <a:r>
              <a:rPr lang="en-US" altLang="zh-TW" sz="2400" dirty="0" err="1">
                <a:ea typeface="新細明體" charset="-120"/>
              </a:rPr>
              <a:t>liquidus</a:t>
            </a:r>
            <a:r>
              <a:rPr lang="en-US" altLang="zh-TW" sz="2400" dirty="0">
                <a:ea typeface="新細明體" charset="-120"/>
              </a:rPr>
              <a:t> and Sn varies from </a:t>
            </a:r>
            <a:r>
              <a:rPr lang="en-US" altLang="zh-TW" sz="2400" dirty="0">
                <a:solidFill>
                  <a:srgbClr val="6600FF"/>
                </a:solidFill>
                <a:ea typeface="新細明體" charset="-120"/>
              </a:rPr>
              <a:t>40% to 61.9%.</a:t>
            </a:r>
          </a:p>
          <a:p>
            <a:r>
              <a:rPr lang="en-US" altLang="zh-TW" sz="2400" dirty="0">
                <a:solidFill>
                  <a:srgbClr val="00B0F0"/>
                </a:solidFill>
                <a:ea typeface="新細明體" charset="-120"/>
              </a:rPr>
              <a:t>At 183 </a:t>
            </a:r>
            <a:r>
              <a:rPr lang="en-US" altLang="zh-TW" sz="2400" dirty="0">
                <a:solidFill>
                  <a:srgbClr val="00B0F0"/>
                </a:solidFill>
                <a:ea typeface="新細明體" charset="-120"/>
                <a:sym typeface="Symbol"/>
              </a:rPr>
              <a:t></a:t>
            </a:r>
            <a:r>
              <a:rPr lang="en-US" altLang="zh-TW" sz="2400" dirty="0">
                <a:solidFill>
                  <a:srgbClr val="00B0F0"/>
                </a:solidFill>
                <a:ea typeface="新細明體" charset="-120"/>
              </a:rPr>
              <a:t>C</a:t>
            </a:r>
            <a:r>
              <a:rPr lang="en-US" altLang="zh-TW" sz="2400" dirty="0">
                <a:ea typeface="新細明體" charset="-120"/>
              </a:rPr>
              <a:t>, remaining liquid solidifies. </a:t>
            </a:r>
            <a:r>
              <a:rPr lang="en-US" altLang="zh-TW" sz="2400" dirty="0">
                <a:ea typeface="新細明體" charset="-120"/>
                <a:sym typeface="Symbol"/>
              </a:rPr>
              <a:t> + </a:t>
            </a:r>
            <a:r>
              <a:rPr lang="en-US" altLang="zh-TW" sz="2400" dirty="0">
                <a:solidFill>
                  <a:srgbClr val="00B0F0"/>
                </a:solidFill>
                <a:ea typeface="新細明體" charset="-120"/>
                <a:sym typeface="Symbol"/>
              </a:rPr>
              <a:t>L</a:t>
            </a:r>
            <a:r>
              <a:rPr lang="en-US" altLang="zh-TW" sz="2400" dirty="0">
                <a:ea typeface="新細明體" charset="-120"/>
                <a:sym typeface="Symbol"/>
              </a:rPr>
              <a:t> </a:t>
            </a:r>
            <a:r>
              <a:rPr lang="en-US" altLang="zh-TW" sz="2400" dirty="0">
                <a:ea typeface="新細明體" charset="-120"/>
              </a:rPr>
              <a:t> </a:t>
            </a:r>
            <a:r>
              <a:rPr lang="en-US" altLang="zh-TW" sz="2400" dirty="0">
                <a:ea typeface="新細明體" charset="-120"/>
                <a:sym typeface="Symbol"/>
              </a:rPr>
              <a:t> + (</a:t>
            </a:r>
            <a:r>
              <a:rPr lang="en-US" altLang="zh-TW" sz="2400" dirty="0">
                <a:solidFill>
                  <a:srgbClr val="00B0F0"/>
                </a:solidFill>
                <a:ea typeface="新細明體" charset="-120"/>
                <a:sym typeface="Symbol"/>
              </a:rPr>
              <a:t> + </a:t>
            </a:r>
            <a:r>
              <a:rPr lang="en-US" altLang="zh-TW" sz="2400" dirty="0">
                <a:ea typeface="新細明體" charset="-120"/>
                <a:sym typeface="Symbol"/>
              </a:rPr>
              <a:t>)</a:t>
            </a:r>
            <a:br>
              <a:rPr lang="en-US" altLang="zh-TW" sz="2400" dirty="0">
                <a:ea typeface="新細明體" charset="-120"/>
                <a:sym typeface="Symbol"/>
              </a:rPr>
            </a:br>
            <a:r>
              <a:rPr lang="en-US" altLang="zh-TW" sz="2400" dirty="0">
                <a:ea typeface="新細明體" charset="-120"/>
                <a:sym typeface="Symbol"/>
              </a:rPr>
              <a:t>: 19.2% Sn; : 97.5% Sn</a:t>
            </a:r>
            <a:r>
              <a:rPr lang="en-US" altLang="zh-TW" sz="2400" dirty="0">
                <a:ea typeface="新細明體" charset="-120"/>
              </a:rPr>
              <a:t>  </a:t>
            </a:r>
          </a:p>
        </p:txBody>
      </p:sp>
      <p:sp>
        <p:nvSpPr>
          <p:cNvPr id="15" name="Rectangle 4"/>
          <p:cNvSpPr>
            <a:spLocks noGrp="1" noChangeArrowheads="1"/>
          </p:cNvSpPr>
          <p:nvPr>
            <p:ph sz="half" idx="4294967295"/>
          </p:nvPr>
        </p:nvSpPr>
        <p:spPr>
          <a:xfrm>
            <a:off x="323528" y="6030416"/>
            <a:ext cx="8280920" cy="638944"/>
          </a:xfrm>
          <a:prstGeom prst="rect">
            <a:avLst/>
          </a:prstGeom>
        </p:spPr>
        <p:txBody>
          <a:bodyPr/>
          <a:lstStyle/>
          <a:p>
            <a:r>
              <a:rPr lang="en-US" altLang="zh-TW" sz="2400" dirty="0">
                <a:solidFill>
                  <a:srgbClr val="FF6600"/>
                </a:solidFill>
                <a:ea typeface="新細明體" charset="-120"/>
              </a:rPr>
              <a:t>Below 183 </a:t>
            </a:r>
            <a:r>
              <a:rPr lang="en-US" altLang="zh-TW" sz="2400" dirty="0">
                <a:solidFill>
                  <a:srgbClr val="FF6600"/>
                </a:solidFill>
                <a:ea typeface="新細明體" charset="-120"/>
                <a:sym typeface="Symbol"/>
              </a:rPr>
              <a:t></a:t>
            </a:r>
            <a:r>
              <a:rPr lang="en-US" altLang="zh-TW" sz="2400" dirty="0">
                <a:solidFill>
                  <a:srgbClr val="FF6600"/>
                </a:solidFill>
                <a:ea typeface="新細明體" charset="-120"/>
              </a:rPr>
              <a:t>C</a:t>
            </a:r>
            <a:r>
              <a:rPr lang="en-US" altLang="zh-TW" sz="2400" dirty="0">
                <a:ea typeface="新細明體" charset="-120"/>
              </a:rPr>
              <a:t>, follows </a:t>
            </a:r>
            <a:r>
              <a:rPr lang="en-US" altLang="zh-TW" sz="2400" dirty="0" err="1">
                <a:ea typeface="新細明體" charset="-120"/>
              </a:rPr>
              <a:t>solvus</a:t>
            </a:r>
            <a:r>
              <a:rPr lang="en-US" altLang="zh-TW" sz="2400" dirty="0">
                <a:ea typeface="新細明體" charset="-120"/>
              </a:rPr>
              <a:t> and lowers the solute content. </a:t>
            </a:r>
          </a:p>
        </p:txBody>
      </p:sp>
      <p:cxnSp>
        <p:nvCxnSpPr>
          <p:cNvPr id="3" name="直線接點 2"/>
          <p:cNvCxnSpPr/>
          <p:nvPr/>
        </p:nvCxnSpPr>
        <p:spPr bwMode="auto">
          <a:xfrm>
            <a:off x="6372200" y="3212976"/>
            <a:ext cx="1656184" cy="0"/>
          </a:xfrm>
          <a:prstGeom prst="line">
            <a:avLst/>
          </a:prstGeom>
          <a:solidFill>
            <a:schemeClr val="accent1"/>
          </a:solidFill>
          <a:ln w="19050" cap="flat" cmpd="sng" algn="ctr">
            <a:solidFill>
              <a:srgbClr val="0000FF"/>
            </a:solidFill>
            <a:prstDash val="sysDash"/>
            <a:round/>
            <a:headEnd type="none" w="med" len="med"/>
            <a:tailEnd type="none" w="med" len="med"/>
          </a:ln>
          <a:effectLst/>
        </p:spPr>
      </p:cxnSp>
      <p:sp>
        <p:nvSpPr>
          <p:cNvPr id="17" name="文字方塊 16"/>
          <p:cNvSpPr txBox="1"/>
          <p:nvPr/>
        </p:nvSpPr>
        <p:spPr>
          <a:xfrm>
            <a:off x="8225818" y="3471391"/>
            <a:ext cx="378630" cy="461665"/>
          </a:xfrm>
          <a:prstGeom prst="rect">
            <a:avLst/>
          </a:prstGeom>
          <a:noFill/>
        </p:spPr>
        <p:txBody>
          <a:bodyPr wrap="none" rtlCol="0">
            <a:spAutoFit/>
          </a:bodyPr>
          <a:lstStyle/>
          <a:p>
            <a:r>
              <a:rPr lang="zh-TW" altLang="en-US" sz="2400" b="1" dirty="0">
                <a:solidFill>
                  <a:srgbClr val="00B0F0"/>
                </a:solidFill>
                <a:sym typeface="Symbol"/>
              </a:rPr>
              <a:t></a:t>
            </a:r>
            <a:endParaRPr lang="zh-TW" altLang="en-US" sz="2400" b="1" dirty="0">
              <a:solidFill>
                <a:srgbClr val="00B0F0"/>
              </a:solidFill>
            </a:endParaRPr>
          </a:p>
        </p:txBody>
      </p:sp>
      <p:sp>
        <p:nvSpPr>
          <p:cNvPr id="20" name="文字方塊 19"/>
          <p:cNvSpPr txBox="1"/>
          <p:nvPr/>
        </p:nvSpPr>
        <p:spPr>
          <a:xfrm>
            <a:off x="7350502" y="3543399"/>
            <a:ext cx="389850" cy="461665"/>
          </a:xfrm>
          <a:prstGeom prst="rect">
            <a:avLst/>
          </a:prstGeom>
          <a:noFill/>
        </p:spPr>
        <p:txBody>
          <a:bodyPr wrap="none" rtlCol="0">
            <a:spAutoFit/>
          </a:bodyPr>
          <a:lstStyle/>
          <a:p>
            <a:r>
              <a:rPr lang="en-US" altLang="zh-TW" sz="2400" b="1" dirty="0">
                <a:solidFill>
                  <a:srgbClr val="00B0F0"/>
                </a:solidFill>
                <a:sym typeface="Symbol"/>
              </a:rPr>
              <a:t>L</a:t>
            </a:r>
            <a:endParaRPr lang="zh-TW" altLang="en-US" sz="2400" b="1" dirty="0">
              <a:solidFill>
                <a:srgbClr val="00B0F0"/>
              </a:solidFill>
            </a:endParaRPr>
          </a:p>
        </p:txBody>
      </p:sp>
    </p:spTree>
    <p:extLst>
      <p:ext uri="{BB962C8B-B14F-4D97-AF65-F5344CB8AC3E}">
        <p14:creationId xmlns:p14="http://schemas.microsoft.com/office/powerpoint/2010/main" val="427532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Microstructure and Cooling Curve</a:t>
            </a:r>
          </a:p>
        </p:txBody>
      </p:sp>
      <p:sp>
        <p:nvSpPr>
          <p:cNvPr id="16391" name="Slide Number Placeholder 15"/>
          <p:cNvSpPr>
            <a:spLocks noGrp="1"/>
          </p:cNvSpPr>
          <p:nvPr>
            <p:ph type="sldNum" sz="quarter" idx="11"/>
          </p:nvPr>
        </p:nvSpPr>
        <p:spPr>
          <a:xfrm>
            <a:off x="0" y="6428184"/>
            <a:ext cx="50006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973646C0-CDC5-4A05-AEAC-C97580B00216}" type="slidenum">
              <a:rPr lang="en-US" altLang="zh-TW"/>
              <a:pPr eaLnBrk="1" hangingPunct="1"/>
              <a:t>21</a:t>
            </a:fld>
            <a:endParaRPr lang="en-US" altLang="zh-TW" dirty="0"/>
          </a:p>
        </p:txBody>
      </p:sp>
      <p:pic>
        <p:nvPicPr>
          <p:cNvPr id="8" name="Picture 9" descr="smi53586_08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812250"/>
            <a:ext cx="4608512" cy="571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468014" y="3356992"/>
            <a:ext cx="1367682" cy="400110"/>
          </a:xfrm>
          <a:prstGeom prst="rect">
            <a:avLst/>
          </a:prstGeom>
          <a:solidFill>
            <a:schemeClr val="bg1"/>
          </a:solidFill>
        </p:spPr>
        <p:txBody>
          <a:bodyPr wrap="none" rtlCol="0">
            <a:spAutoFit/>
          </a:bodyPr>
          <a:lstStyle/>
          <a:p>
            <a:r>
              <a:rPr lang="en-US" altLang="zh-TW" sz="2000" b="1" dirty="0">
                <a:solidFill>
                  <a:srgbClr val="0000FF"/>
                </a:solidFill>
              </a:rPr>
              <a:t>63Sn-37Pb</a:t>
            </a:r>
            <a:endParaRPr lang="zh-TW" altLang="en-US" sz="2000" b="1" dirty="0">
              <a:solidFill>
                <a:srgbClr val="0000FF"/>
              </a:solidFill>
            </a:endParaRPr>
          </a:p>
        </p:txBody>
      </p:sp>
      <p:sp>
        <p:nvSpPr>
          <p:cNvPr id="10" name="文字方塊 9"/>
          <p:cNvSpPr txBox="1"/>
          <p:nvPr/>
        </p:nvSpPr>
        <p:spPr>
          <a:xfrm>
            <a:off x="2772270" y="3356992"/>
            <a:ext cx="1367682" cy="400110"/>
          </a:xfrm>
          <a:prstGeom prst="rect">
            <a:avLst/>
          </a:prstGeom>
          <a:solidFill>
            <a:schemeClr val="bg1"/>
          </a:solidFill>
        </p:spPr>
        <p:txBody>
          <a:bodyPr wrap="none" rtlCol="0">
            <a:spAutoFit/>
          </a:bodyPr>
          <a:lstStyle/>
          <a:p>
            <a:r>
              <a:rPr lang="en-US" altLang="zh-TW" sz="2000" b="1" dirty="0">
                <a:solidFill>
                  <a:srgbClr val="0000FF"/>
                </a:solidFill>
              </a:rPr>
              <a:t>40Sn-60Pb</a:t>
            </a:r>
            <a:endParaRPr lang="zh-TW" altLang="en-US" sz="2000" b="1" dirty="0">
              <a:solidFill>
                <a:srgbClr val="0000FF"/>
              </a:solidFill>
            </a:endParaRPr>
          </a:p>
        </p:txBody>
      </p:sp>
      <p:sp>
        <p:nvSpPr>
          <p:cNvPr id="11" name="文字方塊 10"/>
          <p:cNvSpPr txBox="1"/>
          <p:nvPr/>
        </p:nvSpPr>
        <p:spPr>
          <a:xfrm>
            <a:off x="467544" y="6341258"/>
            <a:ext cx="1367682" cy="400110"/>
          </a:xfrm>
          <a:prstGeom prst="rect">
            <a:avLst/>
          </a:prstGeom>
          <a:solidFill>
            <a:schemeClr val="bg1"/>
          </a:solidFill>
        </p:spPr>
        <p:txBody>
          <a:bodyPr wrap="none" rtlCol="0">
            <a:spAutoFit/>
          </a:bodyPr>
          <a:lstStyle/>
          <a:p>
            <a:r>
              <a:rPr lang="en-US" altLang="zh-TW" sz="2000" b="1" dirty="0">
                <a:solidFill>
                  <a:srgbClr val="0000FF"/>
                </a:solidFill>
              </a:rPr>
              <a:t>70Sn-30Pb</a:t>
            </a:r>
            <a:endParaRPr lang="zh-TW" altLang="en-US" sz="2000" b="1" dirty="0">
              <a:solidFill>
                <a:srgbClr val="0000FF"/>
              </a:solidFill>
            </a:endParaRPr>
          </a:p>
        </p:txBody>
      </p:sp>
      <p:sp>
        <p:nvSpPr>
          <p:cNvPr id="12" name="文字方塊 11"/>
          <p:cNvSpPr txBox="1"/>
          <p:nvPr/>
        </p:nvSpPr>
        <p:spPr>
          <a:xfrm>
            <a:off x="2772270" y="6309320"/>
            <a:ext cx="1367682" cy="400110"/>
          </a:xfrm>
          <a:prstGeom prst="rect">
            <a:avLst/>
          </a:prstGeom>
          <a:solidFill>
            <a:schemeClr val="bg1"/>
          </a:solidFill>
        </p:spPr>
        <p:txBody>
          <a:bodyPr wrap="none" rtlCol="0">
            <a:spAutoFit/>
          </a:bodyPr>
          <a:lstStyle/>
          <a:p>
            <a:r>
              <a:rPr lang="en-US" altLang="zh-TW" sz="2000" b="1" dirty="0">
                <a:solidFill>
                  <a:srgbClr val="0000FF"/>
                </a:solidFill>
              </a:rPr>
              <a:t>90Sn-10Pb</a:t>
            </a:r>
            <a:endParaRPr lang="zh-TW" altLang="en-US" sz="2000" b="1" dirty="0">
              <a:solidFill>
                <a:srgbClr val="0000FF"/>
              </a:solidFill>
            </a:endParaRPr>
          </a:p>
        </p:txBody>
      </p:sp>
      <p:pic>
        <p:nvPicPr>
          <p:cNvPr id="14" name="Content Placeholder 12" descr="smi53586_0815.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3237"/>
          <a:stretch/>
        </p:blipFill>
        <p:spPr>
          <a:xfrm>
            <a:off x="4679378" y="918418"/>
            <a:ext cx="4501134" cy="4877147"/>
          </a:xfrm>
        </p:spPr>
      </p:pic>
      <p:sp>
        <p:nvSpPr>
          <p:cNvPr id="5" name="文字方塊 4"/>
          <p:cNvSpPr txBox="1"/>
          <p:nvPr/>
        </p:nvSpPr>
        <p:spPr>
          <a:xfrm>
            <a:off x="5076056" y="5856247"/>
            <a:ext cx="3816424" cy="707886"/>
          </a:xfrm>
          <a:prstGeom prst="rect">
            <a:avLst/>
          </a:prstGeom>
          <a:noFill/>
        </p:spPr>
        <p:txBody>
          <a:bodyPr wrap="square" rtlCol="0">
            <a:spAutoFit/>
          </a:bodyPr>
          <a:lstStyle/>
          <a:p>
            <a:pPr algn="ctr"/>
            <a:r>
              <a:rPr lang="en-US" altLang="zh-TW" sz="2000" b="1" dirty="0"/>
              <a:t>Fig. 8.14  Cooling curve for a 60Pb-40Sn alloy</a:t>
            </a:r>
            <a:endParaRPr lang="zh-TW" altLang="en-US" sz="2000" b="1" dirty="0"/>
          </a:p>
        </p:txBody>
      </p:sp>
    </p:spTree>
    <p:extLst>
      <p:ext uri="{BB962C8B-B14F-4D97-AF65-F5344CB8AC3E}">
        <p14:creationId xmlns:p14="http://schemas.microsoft.com/office/powerpoint/2010/main" val="393161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Various Eutectic Structures</a:t>
            </a:r>
          </a:p>
        </p:txBody>
      </p:sp>
      <p:sp>
        <p:nvSpPr>
          <p:cNvPr id="17411" name="Rectangle 3"/>
          <p:cNvSpPr>
            <a:spLocks noGrp="1" noChangeArrowheads="1"/>
          </p:cNvSpPr>
          <p:nvPr>
            <p:ph idx="1"/>
          </p:nvPr>
        </p:nvSpPr>
        <p:spPr>
          <a:xfrm>
            <a:off x="109736" y="1066800"/>
            <a:ext cx="3742184" cy="5029200"/>
          </a:xfrm>
        </p:spPr>
        <p:txBody>
          <a:bodyPr/>
          <a:lstStyle/>
          <a:p>
            <a:r>
              <a:rPr lang="en-US" altLang="zh-TW" sz="2400" dirty="0">
                <a:ea typeface="新細明體" charset="-120"/>
              </a:rPr>
              <a:t>Structure depends on factors like </a:t>
            </a:r>
            <a:r>
              <a:rPr lang="en-US" altLang="zh-TW" sz="2400" dirty="0">
                <a:solidFill>
                  <a:srgbClr val="FF0000"/>
                </a:solidFill>
                <a:ea typeface="新細明體" charset="-120"/>
              </a:rPr>
              <a:t>minimization of free energy at </a:t>
            </a:r>
            <a:r>
              <a:rPr lang="en-US" altLang="zh-TW" sz="2400" dirty="0">
                <a:solidFill>
                  <a:srgbClr val="FF0000"/>
                </a:solidFill>
                <a:ea typeface="新細明體" charset="-120"/>
                <a:cs typeface="Times New Roman" pitchFamily="30" charset="0"/>
              </a:rPr>
              <a:t>α/β interface</a:t>
            </a:r>
            <a:r>
              <a:rPr lang="en-US" altLang="zh-TW" sz="2400" dirty="0">
                <a:ea typeface="新細明體" charset="-120"/>
                <a:cs typeface="Times New Roman" pitchFamily="30" charset="0"/>
              </a:rPr>
              <a:t>. </a:t>
            </a:r>
          </a:p>
          <a:p>
            <a:r>
              <a:rPr lang="en-US" altLang="zh-TW" sz="2400" dirty="0">
                <a:ea typeface="新細明體" charset="-120"/>
                <a:cs typeface="Times New Roman" pitchFamily="30" charset="0"/>
              </a:rPr>
              <a:t>Nucleate and grow man-</a:t>
            </a:r>
            <a:r>
              <a:rPr lang="en-US" altLang="zh-TW" sz="2400" dirty="0" err="1">
                <a:ea typeface="新細明體" charset="-120"/>
                <a:cs typeface="Times New Roman" pitchFamily="30" charset="0"/>
              </a:rPr>
              <a:t>ner</a:t>
            </a:r>
            <a:r>
              <a:rPr lang="en-US" altLang="zh-TW" sz="2400" dirty="0">
                <a:ea typeface="新細明體" charset="-120"/>
                <a:cs typeface="Times New Roman" pitchFamily="30" charset="0"/>
              </a:rPr>
              <a:t> or </a:t>
            </a:r>
            <a:r>
              <a:rPr lang="en-US" altLang="zh-TW" sz="2400" dirty="0">
                <a:solidFill>
                  <a:srgbClr val="6600FF"/>
                </a:solidFill>
                <a:ea typeface="新細明體" charset="-120"/>
                <a:cs typeface="Times New Roman" pitchFamily="30" charset="0"/>
              </a:rPr>
              <a:t>relative quantity </a:t>
            </a:r>
            <a:r>
              <a:rPr lang="en-US" altLang="zh-TW" sz="2400" dirty="0">
                <a:ea typeface="新細明體" charset="-120"/>
                <a:cs typeface="Times New Roman" pitchFamily="30" charset="0"/>
              </a:rPr>
              <a:t>of α/β affects structures. </a:t>
            </a:r>
          </a:p>
          <a:p>
            <a:endParaRPr lang="en-US" altLang="zh-TW" sz="2400" dirty="0">
              <a:ea typeface="新細明體" charset="-120"/>
            </a:endParaRPr>
          </a:p>
        </p:txBody>
      </p:sp>
      <p:pic>
        <p:nvPicPr>
          <p:cNvPr id="17412" name="Picture 8" descr="smi53586_08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234306"/>
            <a:ext cx="5436149" cy="485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Slide Number Placeholder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B1C28AB7-24EC-4E38-BCEE-63F03BD7F184}" type="slidenum">
              <a:rPr lang="en-US" altLang="zh-TW"/>
              <a:pPr eaLnBrk="1" hangingPunct="1"/>
              <a:t>22</a:t>
            </a:fld>
            <a:endParaRPr lang="en-US" altLang="zh-TW"/>
          </a:p>
        </p:txBody>
      </p:sp>
      <p:pic>
        <p:nvPicPr>
          <p:cNvPr id="2" name="圖片 1"/>
          <p:cNvPicPr>
            <a:picLocks noChangeAspect="1"/>
          </p:cNvPicPr>
          <p:nvPr/>
        </p:nvPicPr>
        <p:blipFill>
          <a:blip r:embed="rId3">
            <a:extLst>
              <a:ext uri="{BEBA8EAE-BF5A-486C-A8C5-ECC9F3942E4B}">
                <a14:imgProps xmlns:a14="http://schemas.microsoft.com/office/drawing/2010/main">
                  <a14:imgLayer r:embed="rId4">
                    <a14:imgEffect>
                      <a14:brightnessContrast bright="-34000" contrast="46000"/>
                    </a14:imgEffect>
                  </a14:imgLayer>
                </a14:imgProps>
              </a:ext>
              <a:ext uri="{28A0092B-C50C-407E-A947-70E740481C1C}">
                <a14:useLocalDpi xmlns:a14="http://schemas.microsoft.com/office/drawing/2010/main" val="0"/>
              </a:ext>
            </a:extLst>
          </a:blip>
          <a:stretch>
            <a:fillRect/>
          </a:stretch>
        </p:blipFill>
        <p:spPr>
          <a:xfrm>
            <a:off x="395536" y="3861048"/>
            <a:ext cx="2974848" cy="2633472"/>
          </a:xfrm>
          <a:prstGeom prst="rect">
            <a:avLst/>
          </a:prstGeom>
        </p:spPr>
      </p:pic>
      <p:sp>
        <p:nvSpPr>
          <p:cNvPr id="3" name="文字方塊 2"/>
          <p:cNvSpPr txBox="1"/>
          <p:nvPr/>
        </p:nvSpPr>
        <p:spPr>
          <a:xfrm>
            <a:off x="4716016" y="3284984"/>
            <a:ext cx="1093569" cy="400110"/>
          </a:xfrm>
          <a:prstGeom prst="rect">
            <a:avLst/>
          </a:prstGeom>
          <a:solidFill>
            <a:schemeClr val="bg1"/>
          </a:solidFill>
        </p:spPr>
        <p:txBody>
          <a:bodyPr wrap="none" rtlCol="0">
            <a:spAutoFit/>
          </a:bodyPr>
          <a:lstStyle/>
          <a:p>
            <a:r>
              <a:rPr lang="en-US" altLang="zh-TW" sz="2000" b="1" dirty="0">
                <a:solidFill>
                  <a:srgbClr val="0000FF"/>
                </a:solidFill>
              </a:rPr>
              <a:t>lamellar</a:t>
            </a:r>
            <a:endParaRPr lang="zh-TW" altLang="en-US" sz="2000" b="1" dirty="0">
              <a:solidFill>
                <a:srgbClr val="0000FF"/>
              </a:solidFill>
            </a:endParaRPr>
          </a:p>
        </p:txBody>
      </p:sp>
      <p:sp>
        <p:nvSpPr>
          <p:cNvPr id="10" name="文字方塊 9"/>
          <p:cNvSpPr txBox="1"/>
          <p:nvPr/>
        </p:nvSpPr>
        <p:spPr>
          <a:xfrm>
            <a:off x="7452320" y="3284984"/>
            <a:ext cx="962315" cy="400110"/>
          </a:xfrm>
          <a:prstGeom prst="rect">
            <a:avLst/>
          </a:prstGeom>
          <a:solidFill>
            <a:schemeClr val="bg1"/>
          </a:solidFill>
        </p:spPr>
        <p:txBody>
          <a:bodyPr wrap="none" rtlCol="0">
            <a:spAutoFit/>
          </a:bodyPr>
          <a:lstStyle/>
          <a:p>
            <a:r>
              <a:rPr lang="en-US" altLang="zh-TW" sz="2000" b="1" dirty="0" err="1">
                <a:solidFill>
                  <a:srgbClr val="0000FF"/>
                </a:solidFill>
              </a:rPr>
              <a:t>rodlike</a:t>
            </a:r>
            <a:endParaRPr lang="zh-TW" altLang="en-US" sz="2000" b="1" dirty="0">
              <a:solidFill>
                <a:srgbClr val="0000FF"/>
              </a:solidFill>
            </a:endParaRPr>
          </a:p>
        </p:txBody>
      </p:sp>
      <p:sp>
        <p:nvSpPr>
          <p:cNvPr id="11" name="文字方塊 10"/>
          <p:cNvSpPr txBox="1"/>
          <p:nvPr/>
        </p:nvSpPr>
        <p:spPr>
          <a:xfrm>
            <a:off x="7524328" y="5837202"/>
            <a:ext cx="1066318" cy="400110"/>
          </a:xfrm>
          <a:prstGeom prst="rect">
            <a:avLst/>
          </a:prstGeom>
          <a:solidFill>
            <a:schemeClr val="bg1"/>
          </a:solidFill>
        </p:spPr>
        <p:txBody>
          <a:bodyPr wrap="none" rtlCol="0">
            <a:spAutoFit/>
          </a:bodyPr>
          <a:lstStyle/>
          <a:p>
            <a:r>
              <a:rPr lang="en-US" altLang="zh-TW" sz="2000" b="1" dirty="0">
                <a:solidFill>
                  <a:srgbClr val="0000FF"/>
                </a:solidFill>
              </a:rPr>
              <a:t>acicular</a:t>
            </a:r>
            <a:endParaRPr lang="zh-TW" altLang="en-US" sz="2000" b="1" dirty="0">
              <a:solidFill>
                <a:srgbClr val="0000FF"/>
              </a:solidFill>
            </a:endParaRPr>
          </a:p>
        </p:txBody>
      </p:sp>
      <p:sp>
        <p:nvSpPr>
          <p:cNvPr id="12" name="文字方塊 11"/>
          <p:cNvSpPr txBox="1"/>
          <p:nvPr/>
        </p:nvSpPr>
        <p:spPr>
          <a:xfrm>
            <a:off x="4830553" y="5837202"/>
            <a:ext cx="1109599" cy="400110"/>
          </a:xfrm>
          <a:prstGeom prst="rect">
            <a:avLst/>
          </a:prstGeom>
          <a:solidFill>
            <a:schemeClr val="bg1"/>
          </a:solidFill>
        </p:spPr>
        <p:txBody>
          <a:bodyPr wrap="none" rtlCol="0">
            <a:spAutoFit/>
          </a:bodyPr>
          <a:lstStyle/>
          <a:p>
            <a:r>
              <a:rPr lang="en-US" altLang="zh-TW" sz="2000" b="1" dirty="0">
                <a:solidFill>
                  <a:srgbClr val="0000FF"/>
                </a:solidFill>
              </a:rPr>
              <a:t>globular</a:t>
            </a:r>
            <a:endParaRPr lang="zh-TW" altLang="en-US" sz="2000" b="1" dirty="0">
              <a:solidFill>
                <a:srgbClr val="0000FF"/>
              </a:solidFill>
            </a:endParaRPr>
          </a:p>
        </p:txBody>
      </p:sp>
      <p:sp>
        <p:nvSpPr>
          <p:cNvPr id="13" name="文字方塊 12"/>
          <p:cNvSpPr txBox="1"/>
          <p:nvPr/>
        </p:nvSpPr>
        <p:spPr>
          <a:xfrm>
            <a:off x="3419872" y="6197242"/>
            <a:ext cx="5168787" cy="400110"/>
          </a:xfrm>
          <a:prstGeom prst="rect">
            <a:avLst/>
          </a:prstGeom>
          <a:solidFill>
            <a:schemeClr val="bg1"/>
          </a:solidFill>
        </p:spPr>
        <p:txBody>
          <a:bodyPr wrap="none" rtlCol="0">
            <a:spAutoFit/>
          </a:bodyPr>
          <a:lstStyle/>
          <a:p>
            <a:r>
              <a:rPr lang="en-US" altLang="zh-TW" sz="2000" b="1" dirty="0">
                <a:solidFill>
                  <a:srgbClr val="008000"/>
                </a:solidFill>
              </a:rPr>
              <a:t>Lamellar eutectic structure </a:t>
            </a:r>
            <a:r>
              <a:rPr lang="en-US" altLang="zh-TW" sz="2000" b="1" dirty="0"/>
              <a:t>of the </a:t>
            </a:r>
            <a:r>
              <a:rPr lang="en-US" altLang="zh-TW" sz="2000" b="1" dirty="0" err="1"/>
              <a:t>Pb</a:t>
            </a:r>
            <a:r>
              <a:rPr lang="en-US" altLang="zh-TW" sz="2000" b="1" dirty="0"/>
              <a:t>-Sn alloy.</a:t>
            </a:r>
            <a:endParaRPr lang="zh-TW" altLang="en-US" sz="2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23</a:t>
            </a:fld>
            <a:endParaRPr lang="en-US" altLang="zh-TW"/>
          </a:p>
        </p:txBody>
      </p:sp>
      <p:sp>
        <p:nvSpPr>
          <p:cNvPr id="3" name="投影片編號版面配置區 1"/>
          <p:cNvSpPr txBox="1">
            <a:spLocks/>
          </p:cNvSpPr>
          <p:nvPr/>
        </p:nvSpPr>
        <p:spPr bwMode="auto">
          <a:xfrm>
            <a:off x="0" y="6400800"/>
            <a:ext cx="5000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b="1" kern="1200">
                <a:solidFill>
                  <a:schemeClr val="tx1"/>
                </a:solidFill>
                <a:latin typeface="Times New Roman" pitchFamily="30" charset="0"/>
                <a:ea typeface="新細明體" charset="-120"/>
                <a:cs typeface="+mn-cs"/>
              </a:defRPr>
            </a:lvl1pPr>
            <a:lvl2pPr marL="457200" algn="l" rtl="0" fontAlgn="base">
              <a:spcBef>
                <a:spcPct val="0"/>
              </a:spcBef>
              <a:spcAft>
                <a:spcPct val="0"/>
              </a:spcAft>
              <a:defRPr kern="1200">
                <a:solidFill>
                  <a:schemeClr val="tx1"/>
                </a:solidFill>
                <a:latin typeface="Times New Roman" pitchFamily="30" charset="0"/>
                <a:ea typeface="+mn-ea"/>
                <a:cs typeface="+mn-cs"/>
              </a:defRPr>
            </a:lvl2pPr>
            <a:lvl3pPr marL="914400" algn="l" rtl="0" fontAlgn="base">
              <a:spcBef>
                <a:spcPct val="0"/>
              </a:spcBef>
              <a:spcAft>
                <a:spcPct val="0"/>
              </a:spcAft>
              <a:defRPr kern="1200">
                <a:solidFill>
                  <a:schemeClr val="tx1"/>
                </a:solidFill>
                <a:latin typeface="Times New Roman" pitchFamily="30" charset="0"/>
                <a:ea typeface="+mn-ea"/>
                <a:cs typeface="+mn-cs"/>
              </a:defRPr>
            </a:lvl3pPr>
            <a:lvl4pPr marL="1371600" algn="l" rtl="0" fontAlgn="base">
              <a:spcBef>
                <a:spcPct val="0"/>
              </a:spcBef>
              <a:spcAft>
                <a:spcPct val="0"/>
              </a:spcAft>
              <a:defRPr kern="1200">
                <a:solidFill>
                  <a:schemeClr val="tx1"/>
                </a:solidFill>
                <a:latin typeface="Times New Roman" pitchFamily="30" charset="0"/>
                <a:ea typeface="+mn-ea"/>
                <a:cs typeface="+mn-cs"/>
              </a:defRPr>
            </a:lvl4pPr>
            <a:lvl5pPr marL="1828800" algn="l" rtl="0" fontAlgn="base">
              <a:spcBef>
                <a:spcPct val="0"/>
              </a:spcBef>
              <a:spcAft>
                <a:spcPct val="0"/>
              </a:spcAft>
              <a:defRPr kern="1200">
                <a:solidFill>
                  <a:schemeClr val="tx1"/>
                </a:solidFill>
                <a:latin typeface="Times New Roman" pitchFamily="30" charset="0"/>
                <a:ea typeface="+mn-ea"/>
                <a:cs typeface="+mn-cs"/>
              </a:defRPr>
            </a:lvl5pPr>
            <a:lvl6pPr marL="2286000" algn="l" defTabSz="914400" rtl="0" eaLnBrk="1" latinLnBrk="0" hangingPunct="1">
              <a:defRPr kern="1200">
                <a:solidFill>
                  <a:schemeClr val="tx1"/>
                </a:solidFill>
                <a:latin typeface="Times New Roman" pitchFamily="30" charset="0"/>
                <a:ea typeface="+mn-ea"/>
                <a:cs typeface="+mn-cs"/>
              </a:defRPr>
            </a:lvl6pPr>
            <a:lvl7pPr marL="2743200" algn="l" defTabSz="914400" rtl="0" eaLnBrk="1" latinLnBrk="0" hangingPunct="1">
              <a:defRPr kern="1200">
                <a:solidFill>
                  <a:schemeClr val="tx1"/>
                </a:solidFill>
                <a:latin typeface="Times New Roman" pitchFamily="30" charset="0"/>
                <a:ea typeface="+mn-ea"/>
                <a:cs typeface="+mn-cs"/>
              </a:defRPr>
            </a:lvl7pPr>
            <a:lvl8pPr marL="3200400" algn="l" defTabSz="914400" rtl="0" eaLnBrk="1" latinLnBrk="0" hangingPunct="1">
              <a:defRPr kern="1200">
                <a:solidFill>
                  <a:schemeClr val="tx1"/>
                </a:solidFill>
                <a:latin typeface="Times New Roman" pitchFamily="30" charset="0"/>
                <a:ea typeface="+mn-ea"/>
                <a:cs typeface="+mn-cs"/>
              </a:defRPr>
            </a:lvl8pPr>
            <a:lvl9pPr marL="3657600" algn="l" defTabSz="914400" rtl="0" eaLnBrk="1" latinLnBrk="0" hangingPunct="1">
              <a:defRPr kern="1200">
                <a:solidFill>
                  <a:schemeClr val="tx1"/>
                </a:solidFill>
                <a:latin typeface="Times New Roman" pitchFamily="30" charset="0"/>
                <a:ea typeface="+mn-ea"/>
                <a:cs typeface="+mn-cs"/>
              </a:defRPr>
            </a:lvl9pPr>
          </a:lstStyle>
          <a:p>
            <a:fld id="{584FA067-B05F-4D5D-B297-69A9D92C9549}" type="slidenum">
              <a:rPr lang="en-US" altLang="zh-TW" smtClean="0"/>
              <a:pPr/>
              <a:t>23</a:t>
            </a:fld>
            <a:endParaRPr lang="en-US" altLang="zh-TW"/>
          </a:p>
        </p:txBody>
      </p:sp>
      <p:sp>
        <p:nvSpPr>
          <p:cNvPr id="4" name="文字方塊 3"/>
          <p:cNvSpPr txBox="1"/>
          <p:nvPr/>
        </p:nvSpPr>
        <p:spPr>
          <a:xfrm>
            <a:off x="250032" y="275164"/>
            <a:ext cx="8893968" cy="2308324"/>
          </a:xfrm>
          <a:prstGeom prst="rect">
            <a:avLst/>
          </a:prstGeom>
          <a:solidFill>
            <a:schemeClr val="bg1"/>
          </a:solidFill>
        </p:spPr>
        <p:txBody>
          <a:bodyPr wrap="square" rtlCol="0">
            <a:spAutoFit/>
          </a:bodyPr>
          <a:lstStyle/>
          <a:p>
            <a:r>
              <a:rPr lang="en-US" altLang="zh-TW" sz="2400" b="1" dirty="0">
                <a:solidFill>
                  <a:srgbClr val="FF6600"/>
                </a:solidFill>
              </a:rPr>
              <a:t>EP. 8.5  </a:t>
            </a:r>
            <a:r>
              <a:rPr lang="en-US" altLang="zh-TW" sz="2400" dirty="0"/>
              <a:t>One kilogram of an alloy of 70 percent </a:t>
            </a:r>
            <a:r>
              <a:rPr lang="en-US" altLang="zh-TW" sz="2400" dirty="0" err="1"/>
              <a:t>Pb</a:t>
            </a:r>
            <a:r>
              <a:rPr lang="en-US" altLang="zh-TW" sz="2400" dirty="0"/>
              <a:t> and 30 percent Sn is slowly cooling from 300 </a:t>
            </a:r>
            <a:r>
              <a:rPr lang="en-US" altLang="zh-TW" sz="2400" dirty="0">
                <a:sym typeface="Symbol"/>
              </a:rPr>
              <a:t>C.  Calculate the following:</a:t>
            </a:r>
            <a:br>
              <a:rPr lang="en-US" altLang="zh-TW" sz="2400" dirty="0">
                <a:sym typeface="Symbol"/>
              </a:rPr>
            </a:br>
            <a:r>
              <a:rPr lang="en-US" altLang="zh-TW" sz="2400" dirty="0">
                <a:sym typeface="Symbol"/>
              </a:rPr>
              <a:t>(a) The </a:t>
            </a:r>
            <a:r>
              <a:rPr lang="en-US" altLang="zh-TW" sz="2400" dirty="0" err="1">
                <a:sym typeface="Symbol"/>
              </a:rPr>
              <a:t>wt</a:t>
            </a:r>
            <a:r>
              <a:rPr lang="en-US" altLang="zh-TW" sz="2400" dirty="0">
                <a:sym typeface="Symbol"/>
              </a:rPr>
              <a:t>% of the liquid and </a:t>
            </a:r>
            <a:r>
              <a:rPr lang="en-US" altLang="zh-TW" sz="2400" dirty="0" err="1">
                <a:sym typeface="Symbol"/>
              </a:rPr>
              <a:t>proeutectic</a:t>
            </a:r>
            <a:r>
              <a:rPr lang="en-US" altLang="zh-TW" sz="2400" dirty="0">
                <a:sym typeface="Symbol"/>
              </a:rPr>
              <a:t> alpha at </a:t>
            </a:r>
            <a:r>
              <a:rPr lang="en-US" altLang="zh-TW" sz="2400" dirty="0"/>
              <a:t>250 </a:t>
            </a:r>
            <a:r>
              <a:rPr lang="en-US" altLang="zh-TW" sz="2400" dirty="0">
                <a:sym typeface="Symbol"/>
              </a:rPr>
              <a:t>C.</a:t>
            </a:r>
            <a:br>
              <a:rPr lang="en-US" altLang="zh-TW" sz="2400" dirty="0">
                <a:sym typeface="Symbol"/>
              </a:rPr>
            </a:br>
            <a:r>
              <a:rPr lang="en-US" altLang="zh-TW" sz="2400" dirty="0">
                <a:sym typeface="Symbol"/>
              </a:rPr>
              <a:t>(b) The </a:t>
            </a:r>
            <a:r>
              <a:rPr lang="en-US" altLang="zh-TW" sz="2400" dirty="0" err="1">
                <a:sym typeface="Symbol"/>
              </a:rPr>
              <a:t>wt</a:t>
            </a:r>
            <a:r>
              <a:rPr lang="en-US" altLang="zh-TW" sz="2400" dirty="0">
                <a:sym typeface="Symbol"/>
              </a:rPr>
              <a:t>% of the liquid and </a:t>
            </a:r>
            <a:r>
              <a:rPr lang="en-US" altLang="zh-TW" sz="2400" dirty="0" err="1">
                <a:sym typeface="Symbol"/>
              </a:rPr>
              <a:t>proeutectic</a:t>
            </a:r>
            <a:r>
              <a:rPr lang="en-US" altLang="zh-TW" sz="2400" dirty="0">
                <a:sym typeface="Symbol"/>
              </a:rPr>
              <a:t> alpha at </a:t>
            </a:r>
            <a:r>
              <a:rPr lang="en-US" altLang="zh-TW" sz="2400" dirty="0"/>
              <a:t>184 </a:t>
            </a:r>
            <a:r>
              <a:rPr lang="en-US" altLang="zh-TW" sz="2400" dirty="0">
                <a:sym typeface="Symbol"/>
              </a:rPr>
              <a:t>C and the weight in kilograms of these phases.</a:t>
            </a:r>
            <a:br>
              <a:rPr lang="en-US" altLang="zh-TW" sz="2400" dirty="0">
                <a:sym typeface="Symbol"/>
              </a:rPr>
            </a:br>
            <a:r>
              <a:rPr lang="en-US" altLang="zh-TW" sz="2400" dirty="0">
                <a:sym typeface="Symbol"/>
              </a:rPr>
              <a:t>(c) The weight in kilograms of  and  formed at </a:t>
            </a:r>
            <a:r>
              <a:rPr lang="en-US" altLang="zh-TW" sz="2400" dirty="0"/>
              <a:t>182 </a:t>
            </a:r>
            <a:r>
              <a:rPr lang="en-US" altLang="zh-TW" sz="2400" dirty="0">
                <a:sym typeface="Symbol"/>
              </a:rPr>
              <a:t>C .</a:t>
            </a:r>
            <a:endParaRPr lang="zh-TW" altLang="en-US" sz="2400" dirty="0"/>
          </a:p>
        </p:txBody>
      </p:sp>
      <mc:AlternateContent xmlns:mc="http://schemas.openxmlformats.org/markup-compatibility/2006" xmlns:a14="http://schemas.microsoft.com/office/drawing/2010/main">
        <mc:Choice Requires="a14">
          <p:sp>
            <p:nvSpPr>
              <p:cNvPr id="5" name="文字方塊 4"/>
              <p:cNvSpPr txBox="1"/>
              <p:nvPr/>
            </p:nvSpPr>
            <p:spPr>
              <a:xfrm>
                <a:off x="205457" y="2659172"/>
                <a:ext cx="8254975" cy="625812"/>
              </a:xfrm>
              <a:prstGeom prst="rect">
                <a:avLst/>
              </a:prstGeom>
              <a:noFill/>
            </p:spPr>
            <p:txBody>
              <a:bodyPr wrap="square" rtlCol="0">
                <a:spAutoFit/>
              </a:bodyPr>
              <a:lstStyle/>
              <a:p>
                <a14:m>
                  <m:oMath xmlns:m="http://schemas.openxmlformats.org/officeDocument/2006/math">
                    <m:r>
                      <m:rPr>
                        <m:nor/>
                      </m:rPr>
                      <a:rPr lang="en-US" altLang="zh-TW" sz="2400" b="1" dirty="0" smtClean="0">
                        <a:solidFill>
                          <a:schemeClr val="tx1"/>
                        </a:solidFill>
                      </a:rPr>
                      <m:t>(</m:t>
                    </m:r>
                    <m:r>
                      <m:rPr>
                        <m:nor/>
                      </m:rPr>
                      <a:rPr lang="en-US" altLang="zh-TW" sz="2400" b="1" dirty="0" smtClean="0">
                        <a:solidFill>
                          <a:schemeClr val="tx1"/>
                        </a:solidFill>
                      </a:rPr>
                      <m:t>a</m:t>
                    </m:r>
                    <m:r>
                      <m:rPr>
                        <m:nor/>
                      </m:rPr>
                      <a:rPr lang="en-US" altLang="zh-TW" sz="2400" b="1" dirty="0" smtClean="0">
                        <a:solidFill>
                          <a:schemeClr val="tx1"/>
                        </a:solidFill>
                      </a:rPr>
                      <m:t>)</m:t>
                    </m:r>
                    <m:r>
                      <a:rPr lang="en-US" altLang="zh-TW" sz="2400" b="1" i="1" dirty="0" smtClean="0">
                        <a:solidFill>
                          <a:srgbClr val="0000FF"/>
                        </a:solidFill>
                        <a:latin typeface="Cambria Math"/>
                      </a:rPr>
                      <m:t> </m:t>
                    </m:r>
                    <m:r>
                      <a:rPr lang="en-US" altLang="zh-TW" sz="2400" b="1" i="1" smtClean="0">
                        <a:solidFill>
                          <a:srgbClr val="0000FF"/>
                        </a:solidFill>
                        <a:latin typeface="Cambria Math"/>
                      </a:rPr>
                      <m:t>𝑳</m:t>
                    </m:r>
                    <m:r>
                      <a:rPr lang="en-US" altLang="zh-TW" sz="2400" b="1" i="1" smtClean="0">
                        <a:solidFill>
                          <a:srgbClr val="0000FF"/>
                        </a:solidFill>
                        <a:latin typeface="Cambria Math"/>
                      </a:rPr>
                      <m:t>: </m:t>
                    </m:r>
                    <m:f>
                      <m:fPr>
                        <m:ctrlPr>
                          <a:rPr lang="en-US" altLang="zh-TW" sz="2400" b="1" i="1" smtClean="0">
                            <a:solidFill>
                              <a:srgbClr val="0000FF"/>
                            </a:solidFill>
                            <a:latin typeface="Cambria Math" panose="02040503050406030204" pitchFamily="18" charset="0"/>
                          </a:rPr>
                        </m:ctrlPr>
                      </m:fPr>
                      <m:num>
                        <m:r>
                          <a:rPr lang="en-US" altLang="zh-TW" sz="2400" b="1" i="1" smtClean="0">
                            <a:solidFill>
                              <a:srgbClr val="0000FF"/>
                            </a:solidFill>
                            <a:latin typeface="Cambria Math"/>
                          </a:rPr>
                          <m:t>𝟑𝟎</m:t>
                        </m:r>
                        <m:r>
                          <a:rPr lang="en-US" altLang="zh-TW" sz="2400" b="1" i="1" smtClean="0">
                            <a:solidFill>
                              <a:srgbClr val="0000FF"/>
                            </a:solidFill>
                            <a:latin typeface="Cambria Math"/>
                          </a:rPr>
                          <m:t> −</m:t>
                        </m:r>
                        <m:r>
                          <a:rPr lang="en-US" altLang="zh-TW" sz="2400" b="1" i="1" smtClean="0">
                            <a:solidFill>
                              <a:srgbClr val="0000FF"/>
                            </a:solidFill>
                            <a:latin typeface="Cambria Math"/>
                          </a:rPr>
                          <m:t>𝟏𝟐</m:t>
                        </m:r>
                      </m:num>
                      <m:den>
                        <m:r>
                          <a:rPr lang="en-US" altLang="zh-TW" sz="2400" b="1" i="1" smtClean="0">
                            <a:solidFill>
                              <a:srgbClr val="0000FF"/>
                            </a:solidFill>
                            <a:latin typeface="Cambria Math"/>
                          </a:rPr>
                          <m:t>𝟒𝟎</m:t>
                        </m:r>
                        <m:r>
                          <a:rPr lang="en-US" altLang="zh-TW" sz="2400" b="1" i="1" smtClean="0">
                            <a:solidFill>
                              <a:srgbClr val="0000FF"/>
                            </a:solidFill>
                            <a:latin typeface="Cambria Math"/>
                          </a:rPr>
                          <m:t> −</m:t>
                        </m:r>
                        <m:r>
                          <a:rPr lang="en-US" altLang="zh-TW" sz="2400" b="1" i="1" smtClean="0">
                            <a:solidFill>
                              <a:srgbClr val="0000FF"/>
                            </a:solidFill>
                            <a:latin typeface="Cambria Math"/>
                          </a:rPr>
                          <m:t>𝟏𝟐</m:t>
                        </m:r>
                      </m:den>
                    </m:f>
                    <m:r>
                      <a:rPr lang="en-US" altLang="zh-TW" sz="2400" b="1" i="1" dirty="0" smtClean="0">
                        <a:solidFill>
                          <a:srgbClr val="0000FF"/>
                        </a:solidFill>
                        <a:latin typeface="Cambria Math"/>
                        <a:ea typeface="Cambria Math"/>
                      </a:rPr>
                      <m:t>×</m:t>
                    </m:r>
                    <m:r>
                      <a:rPr lang="en-US" altLang="zh-TW" sz="2400" b="1" i="1" dirty="0" smtClean="0">
                        <a:solidFill>
                          <a:srgbClr val="0000FF"/>
                        </a:solidFill>
                        <a:latin typeface="Cambria Math"/>
                        <a:ea typeface="Cambria Math"/>
                      </a:rPr>
                      <m:t>𝟏𝟎𝟎</m:t>
                    </m:r>
                    <m:r>
                      <a:rPr lang="en-US" altLang="zh-TW" sz="2400" b="1" i="1" dirty="0" smtClean="0">
                        <a:solidFill>
                          <a:srgbClr val="0000FF"/>
                        </a:solidFill>
                        <a:latin typeface="Cambria Math"/>
                        <a:ea typeface="Cambria Math"/>
                      </a:rPr>
                      <m:t>% </m:t>
                    </m:r>
                  </m:oMath>
                </a14:m>
                <a:r>
                  <a:rPr lang="en-US" altLang="zh-TW" sz="2400" b="1" dirty="0">
                    <a:solidFill>
                      <a:srgbClr val="0000FF"/>
                    </a:solidFill>
                  </a:rPr>
                  <a:t>= </a:t>
                </a:r>
                <a14:m>
                  <m:oMath xmlns:m="http://schemas.openxmlformats.org/officeDocument/2006/math">
                    <m:r>
                      <a:rPr lang="en-US" altLang="zh-TW" sz="2400" b="1" i="1" smtClean="0">
                        <a:solidFill>
                          <a:srgbClr val="0000FF"/>
                        </a:solidFill>
                        <a:latin typeface="Cambria Math"/>
                      </a:rPr>
                      <m:t>𝟔𝟒</m:t>
                    </m:r>
                    <m:r>
                      <a:rPr lang="en-US" altLang="zh-TW" sz="2400" b="1" i="1" smtClean="0">
                        <a:solidFill>
                          <a:srgbClr val="0000FF"/>
                        </a:solidFill>
                        <a:latin typeface="Cambria Math"/>
                      </a:rPr>
                      <m:t>%  </m:t>
                    </m:r>
                    <m:r>
                      <a:rPr lang="zh-TW" altLang="en-US" sz="2400" b="1" i="1" smtClean="0">
                        <a:solidFill>
                          <a:srgbClr val="0070C0"/>
                        </a:solidFill>
                        <a:latin typeface="Cambria Math"/>
                      </a:rPr>
                      <m:t>𝜶</m:t>
                    </m:r>
                    <m:r>
                      <a:rPr lang="en-US" altLang="zh-TW" sz="2400" b="1" i="1">
                        <a:solidFill>
                          <a:srgbClr val="0070C0"/>
                        </a:solidFill>
                        <a:latin typeface="Cambria Math"/>
                      </a:rPr>
                      <m:t>: </m:t>
                    </m:r>
                    <m:f>
                      <m:fPr>
                        <m:ctrlPr>
                          <a:rPr lang="en-US" altLang="zh-TW" sz="2400" b="1" i="1">
                            <a:solidFill>
                              <a:srgbClr val="0070C0"/>
                            </a:solidFill>
                            <a:latin typeface="Cambria Math" panose="02040503050406030204" pitchFamily="18" charset="0"/>
                          </a:rPr>
                        </m:ctrlPr>
                      </m:fPr>
                      <m:num>
                        <m:r>
                          <a:rPr lang="en-US" altLang="zh-TW" sz="2400" b="1" i="1" smtClean="0">
                            <a:solidFill>
                              <a:srgbClr val="0070C0"/>
                            </a:solidFill>
                            <a:latin typeface="Cambria Math"/>
                          </a:rPr>
                          <m:t>𝟒</m:t>
                        </m:r>
                        <m:r>
                          <a:rPr lang="en-US" altLang="zh-TW" sz="2400" b="1" i="1">
                            <a:solidFill>
                              <a:srgbClr val="0070C0"/>
                            </a:solidFill>
                            <a:latin typeface="Cambria Math"/>
                          </a:rPr>
                          <m:t>𝟎</m:t>
                        </m:r>
                        <m:r>
                          <a:rPr lang="en-US" altLang="zh-TW" sz="2400" b="1" i="1">
                            <a:solidFill>
                              <a:srgbClr val="0070C0"/>
                            </a:solidFill>
                            <a:latin typeface="Cambria Math"/>
                          </a:rPr>
                          <m:t> −</m:t>
                        </m:r>
                        <m:r>
                          <a:rPr lang="en-US" altLang="zh-TW" sz="2400" b="1" i="1" smtClean="0">
                            <a:solidFill>
                              <a:srgbClr val="0070C0"/>
                            </a:solidFill>
                            <a:latin typeface="Cambria Math"/>
                          </a:rPr>
                          <m:t>𝟑𝟎</m:t>
                        </m:r>
                      </m:num>
                      <m:den>
                        <m:r>
                          <a:rPr lang="en-US" altLang="zh-TW" sz="2400" b="1" i="1">
                            <a:solidFill>
                              <a:srgbClr val="0070C0"/>
                            </a:solidFill>
                            <a:latin typeface="Cambria Math"/>
                          </a:rPr>
                          <m:t>𝟒𝟎</m:t>
                        </m:r>
                        <m:r>
                          <a:rPr lang="en-US" altLang="zh-TW" sz="2400" b="1" i="1">
                            <a:solidFill>
                              <a:srgbClr val="0070C0"/>
                            </a:solidFill>
                            <a:latin typeface="Cambria Math"/>
                          </a:rPr>
                          <m:t> −</m:t>
                        </m:r>
                        <m:r>
                          <a:rPr lang="en-US" altLang="zh-TW" sz="2400" b="1" i="1">
                            <a:solidFill>
                              <a:srgbClr val="0070C0"/>
                            </a:solidFill>
                            <a:latin typeface="Cambria Math"/>
                          </a:rPr>
                          <m:t>𝟏𝟐</m:t>
                        </m:r>
                      </m:den>
                    </m:f>
                    <m:r>
                      <a:rPr lang="en-US" altLang="zh-TW" sz="2400" b="1" i="1" dirty="0">
                        <a:solidFill>
                          <a:srgbClr val="0070C0"/>
                        </a:solidFill>
                        <a:latin typeface="Cambria Math"/>
                        <a:ea typeface="Cambria Math"/>
                      </a:rPr>
                      <m:t>×</m:t>
                    </m:r>
                    <m:r>
                      <a:rPr lang="en-US" altLang="zh-TW" sz="2400" b="1" i="1" dirty="0">
                        <a:solidFill>
                          <a:srgbClr val="0070C0"/>
                        </a:solidFill>
                        <a:latin typeface="Cambria Math"/>
                        <a:ea typeface="Cambria Math"/>
                      </a:rPr>
                      <m:t>𝟏𝟎𝟎</m:t>
                    </m:r>
                    <m:r>
                      <a:rPr lang="en-US" altLang="zh-TW" sz="2400" b="1" i="1" dirty="0">
                        <a:solidFill>
                          <a:srgbClr val="0070C0"/>
                        </a:solidFill>
                        <a:latin typeface="Cambria Math"/>
                        <a:ea typeface="Cambria Math"/>
                      </a:rPr>
                      <m:t>% </m:t>
                    </m:r>
                  </m:oMath>
                </a14:m>
                <a:r>
                  <a:rPr lang="en-US" altLang="zh-TW" sz="2400" b="1" dirty="0">
                    <a:solidFill>
                      <a:srgbClr val="0070C0"/>
                    </a:solidFill>
                  </a:rPr>
                  <a:t>= </a:t>
                </a:r>
                <a14:m>
                  <m:oMath xmlns:m="http://schemas.openxmlformats.org/officeDocument/2006/math">
                    <m:r>
                      <a:rPr lang="en-US" altLang="zh-TW" sz="2400" b="1" i="1" smtClean="0">
                        <a:solidFill>
                          <a:srgbClr val="0070C0"/>
                        </a:solidFill>
                        <a:latin typeface="Cambria Math"/>
                      </a:rPr>
                      <m:t>𝟑𝟔</m:t>
                    </m:r>
                    <m:r>
                      <a:rPr lang="en-US" altLang="zh-TW" sz="2400" b="1" i="1">
                        <a:solidFill>
                          <a:srgbClr val="0070C0"/>
                        </a:solidFill>
                        <a:latin typeface="Cambria Math"/>
                      </a:rPr>
                      <m:t>%</m:t>
                    </m:r>
                  </m:oMath>
                </a14:m>
                <a:endParaRPr lang="zh-TW" altLang="en-US" sz="2400" b="1" dirty="0">
                  <a:solidFill>
                    <a:srgbClr val="0070C0"/>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205457" y="2659172"/>
                <a:ext cx="8254975" cy="625812"/>
              </a:xfrm>
              <a:prstGeom prst="rect">
                <a:avLst/>
              </a:prstGeom>
              <a:blipFill rotWithShape="1">
                <a:blip r:embed="rId2"/>
                <a:stretch>
                  <a:fillRect b="-77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250032" y="3523268"/>
                <a:ext cx="8786464" cy="625812"/>
              </a:xfrm>
              <a:prstGeom prst="rect">
                <a:avLst/>
              </a:prstGeom>
              <a:noFill/>
            </p:spPr>
            <p:txBody>
              <a:bodyPr wrap="square" rtlCol="0">
                <a:spAutoFit/>
              </a:bodyPr>
              <a:lstStyle/>
              <a:p>
                <a14:m>
                  <m:oMath xmlns:m="http://schemas.openxmlformats.org/officeDocument/2006/math">
                    <m:r>
                      <m:rPr>
                        <m:nor/>
                      </m:rPr>
                      <a:rPr lang="en-US" altLang="zh-TW" sz="2400" b="1" dirty="0" smtClean="0">
                        <a:solidFill>
                          <a:schemeClr val="tx1"/>
                        </a:solidFill>
                      </a:rPr>
                      <m:t>(</m:t>
                    </m:r>
                    <m:r>
                      <m:rPr>
                        <m:nor/>
                      </m:rPr>
                      <a:rPr lang="en-US" altLang="zh-TW" sz="2400" b="1" i="0" dirty="0" smtClean="0">
                        <a:solidFill>
                          <a:schemeClr val="tx1"/>
                        </a:solidFill>
                      </a:rPr>
                      <m:t>b</m:t>
                    </m:r>
                    <m:r>
                      <m:rPr>
                        <m:nor/>
                      </m:rPr>
                      <a:rPr lang="en-US" altLang="zh-TW" sz="2400" b="1" dirty="0" smtClean="0">
                        <a:solidFill>
                          <a:schemeClr val="tx1"/>
                        </a:solidFill>
                      </a:rPr>
                      <m:t>)</m:t>
                    </m:r>
                    <m:r>
                      <a:rPr lang="en-US" altLang="zh-TW" sz="2400" b="1" i="1" dirty="0" smtClean="0">
                        <a:solidFill>
                          <a:srgbClr val="0000FF"/>
                        </a:solidFill>
                        <a:latin typeface="Cambria Math"/>
                      </a:rPr>
                      <m:t> </m:t>
                    </m:r>
                    <m:r>
                      <a:rPr lang="en-US" altLang="zh-TW" sz="2400" b="1" i="1" smtClean="0">
                        <a:solidFill>
                          <a:srgbClr val="0000FF"/>
                        </a:solidFill>
                        <a:latin typeface="Cambria Math"/>
                      </a:rPr>
                      <m:t>𝑳</m:t>
                    </m:r>
                    <m:r>
                      <a:rPr lang="en-US" altLang="zh-TW" sz="2400" b="1" i="1" smtClean="0">
                        <a:solidFill>
                          <a:srgbClr val="0000FF"/>
                        </a:solidFill>
                        <a:latin typeface="Cambria Math"/>
                      </a:rPr>
                      <m:t>: </m:t>
                    </m:r>
                    <m:f>
                      <m:fPr>
                        <m:ctrlPr>
                          <a:rPr lang="en-US" altLang="zh-TW" sz="2400" b="1" i="1" smtClean="0">
                            <a:solidFill>
                              <a:srgbClr val="0000FF"/>
                            </a:solidFill>
                            <a:latin typeface="Cambria Math" panose="02040503050406030204" pitchFamily="18" charset="0"/>
                          </a:rPr>
                        </m:ctrlPr>
                      </m:fPr>
                      <m:num>
                        <m:r>
                          <a:rPr lang="en-US" altLang="zh-TW" sz="2400" b="1" i="1" smtClean="0">
                            <a:solidFill>
                              <a:srgbClr val="0000FF"/>
                            </a:solidFill>
                            <a:latin typeface="Cambria Math"/>
                          </a:rPr>
                          <m:t>𝟑𝟎</m:t>
                        </m:r>
                        <m:r>
                          <a:rPr lang="en-US" altLang="zh-TW" sz="2400" b="1" i="1" smtClean="0">
                            <a:solidFill>
                              <a:srgbClr val="0000FF"/>
                            </a:solidFill>
                            <a:latin typeface="Cambria Math"/>
                          </a:rPr>
                          <m:t> −</m:t>
                        </m:r>
                        <m:r>
                          <a:rPr lang="en-US" altLang="zh-TW" sz="2400" b="1" i="1" smtClean="0">
                            <a:solidFill>
                              <a:srgbClr val="0000FF"/>
                            </a:solidFill>
                            <a:latin typeface="Cambria Math"/>
                          </a:rPr>
                          <m:t>𝟏𝟗</m:t>
                        </m:r>
                        <m:r>
                          <a:rPr lang="en-US" altLang="zh-TW" sz="2400" b="1" i="1" smtClean="0">
                            <a:solidFill>
                              <a:srgbClr val="0000FF"/>
                            </a:solidFill>
                            <a:latin typeface="Cambria Math"/>
                          </a:rPr>
                          <m:t>.</m:t>
                        </m:r>
                        <m:r>
                          <a:rPr lang="en-US" altLang="zh-TW" sz="2400" b="1" i="1" smtClean="0">
                            <a:solidFill>
                              <a:srgbClr val="0000FF"/>
                            </a:solidFill>
                            <a:latin typeface="Cambria Math"/>
                          </a:rPr>
                          <m:t>𝟐</m:t>
                        </m:r>
                      </m:num>
                      <m:den>
                        <m:r>
                          <a:rPr lang="en-US" altLang="zh-TW" sz="2400" b="1" i="1" smtClean="0">
                            <a:solidFill>
                              <a:srgbClr val="0000FF"/>
                            </a:solidFill>
                            <a:latin typeface="Cambria Math"/>
                          </a:rPr>
                          <m:t>𝟔𝟏</m:t>
                        </m:r>
                        <m:r>
                          <a:rPr lang="en-US" altLang="zh-TW" sz="2400" b="1" i="1" smtClean="0">
                            <a:solidFill>
                              <a:srgbClr val="0000FF"/>
                            </a:solidFill>
                            <a:latin typeface="Cambria Math"/>
                          </a:rPr>
                          <m:t>.</m:t>
                        </m:r>
                        <m:r>
                          <a:rPr lang="en-US" altLang="zh-TW" sz="2400" b="1" i="1" smtClean="0">
                            <a:solidFill>
                              <a:srgbClr val="0000FF"/>
                            </a:solidFill>
                            <a:latin typeface="Cambria Math"/>
                          </a:rPr>
                          <m:t>𝟗</m:t>
                        </m:r>
                        <m:r>
                          <a:rPr lang="en-US" altLang="zh-TW" sz="2400" b="1" i="1" smtClean="0">
                            <a:solidFill>
                              <a:srgbClr val="0000FF"/>
                            </a:solidFill>
                            <a:latin typeface="Cambria Math"/>
                          </a:rPr>
                          <m:t>−</m:t>
                        </m:r>
                        <m:r>
                          <a:rPr lang="en-US" altLang="zh-TW" sz="2400" b="1" i="1" smtClean="0">
                            <a:solidFill>
                              <a:srgbClr val="0000FF"/>
                            </a:solidFill>
                            <a:latin typeface="Cambria Math"/>
                          </a:rPr>
                          <m:t>𝟏𝟗</m:t>
                        </m:r>
                        <m:r>
                          <a:rPr lang="en-US" altLang="zh-TW" sz="2400" b="1" i="1" smtClean="0">
                            <a:solidFill>
                              <a:srgbClr val="0000FF"/>
                            </a:solidFill>
                            <a:latin typeface="Cambria Math"/>
                          </a:rPr>
                          <m:t>.</m:t>
                        </m:r>
                        <m:r>
                          <a:rPr lang="en-US" altLang="zh-TW" sz="2400" b="1" i="1" smtClean="0">
                            <a:solidFill>
                              <a:srgbClr val="0000FF"/>
                            </a:solidFill>
                            <a:latin typeface="Cambria Math"/>
                          </a:rPr>
                          <m:t>𝟐</m:t>
                        </m:r>
                      </m:den>
                    </m:f>
                    <m:r>
                      <a:rPr lang="en-US" altLang="zh-TW" sz="2400" b="1" i="1" dirty="0" smtClean="0">
                        <a:solidFill>
                          <a:srgbClr val="0000FF"/>
                        </a:solidFill>
                        <a:latin typeface="Cambria Math"/>
                        <a:ea typeface="Cambria Math"/>
                      </a:rPr>
                      <m:t>×</m:t>
                    </m:r>
                    <m:r>
                      <a:rPr lang="en-US" altLang="zh-TW" sz="2400" b="1" i="1" dirty="0" smtClean="0">
                        <a:solidFill>
                          <a:srgbClr val="0000FF"/>
                        </a:solidFill>
                        <a:latin typeface="Cambria Math"/>
                        <a:ea typeface="Cambria Math"/>
                      </a:rPr>
                      <m:t>𝟏𝟎𝟎</m:t>
                    </m:r>
                    <m:r>
                      <a:rPr lang="en-US" altLang="zh-TW" sz="2400" b="1" i="1" dirty="0" smtClean="0">
                        <a:solidFill>
                          <a:srgbClr val="0000FF"/>
                        </a:solidFill>
                        <a:latin typeface="Cambria Math"/>
                        <a:ea typeface="Cambria Math"/>
                      </a:rPr>
                      <m:t>% </m:t>
                    </m:r>
                  </m:oMath>
                </a14:m>
                <a:r>
                  <a:rPr lang="en-US" altLang="zh-TW" sz="2400" b="1" dirty="0">
                    <a:solidFill>
                      <a:srgbClr val="0000FF"/>
                    </a:solidFill>
                  </a:rPr>
                  <a:t>= </a:t>
                </a:r>
                <a14:m>
                  <m:oMath xmlns:m="http://schemas.openxmlformats.org/officeDocument/2006/math">
                    <m:r>
                      <a:rPr lang="en-US" altLang="zh-TW" sz="2400" b="1" i="1" smtClean="0">
                        <a:solidFill>
                          <a:srgbClr val="0000FF"/>
                        </a:solidFill>
                        <a:latin typeface="Cambria Math"/>
                      </a:rPr>
                      <m:t>𝟐𝟓</m:t>
                    </m:r>
                    <m:r>
                      <a:rPr lang="en-US" altLang="zh-TW" sz="2400" b="1" i="1" smtClean="0">
                        <a:solidFill>
                          <a:srgbClr val="0000FF"/>
                        </a:solidFill>
                        <a:latin typeface="Cambria Math"/>
                      </a:rPr>
                      <m:t>.</m:t>
                    </m:r>
                    <m:r>
                      <a:rPr lang="en-US" altLang="zh-TW" sz="2400" b="1" i="1" smtClean="0">
                        <a:solidFill>
                          <a:srgbClr val="0000FF"/>
                        </a:solidFill>
                        <a:latin typeface="Cambria Math"/>
                      </a:rPr>
                      <m:t>𝟑</m:t>
                    </m:r>
                    <m:r>
                      <a:rPr lang="en-US" altLang="zh-TW" sz="2400" b="1" i="1" smtClean="0">
                        <a:solidFill>
                          <a:srgbClr val="0000FF"/>
                        </a:solidFill>
                        <a:latin typeface="Cambria Math"/>
                      </a:rPr>
                      <m:t>%  </m:t>
                    </m:r>
                    <m:r>
                      <a:rPr lang="zh-TW" altLang="en-US" sz="2400" b="1" i="1" smtClean="0">
                        <a:solidFill>
                          <a:srgbClr val="0070C0"/>
                        </a:solidFill>
                        <a:latin typeface="Cambria Math"/>
                      </a:rPr>
                      <m:t>𝜶</m:t>
                    </m:r>
                    <m:r>
                      <a:rPr lang="en-US" altLang="zh-TW" sz="2400" b="1" i="1">
                        <a:solidFill>
                          <a:srgbClr val="0070C0"/>
                        </a:solidFill>
                        <a:latin typeface="Cambria Math"/>
                      </a:rPr>
                      <m:t>: </m:t>
                    </m:r>
                    <m:f>
                      <m:fPr>
                        <m:ctrlPr>
                          <a:rPr lang="en-US" altLang="zh-TW" sz="2400" b="1" i="1">
                            <a:solidFill>
                              <a:srgbClr val="0070C0"/>
                            </a:solidFill>
                            <a:latin typeface="Cambria Math" panose="02040503050406030204" pitchFamily="18" charset="0"/>
                          </a:rPr>
                        </m:ctrlPr>
                      </m:fPr>
                      <m:num>
                        <m:r>
                          <a:rPr lang="en-US" altLang="zh-TW" sz="2400" b="1" i="1" smtClean="0">
                            <a:solidFill>
                              <a:srgbClr val="0070C0"/>
                            </a:solidFill>
                            <a:latin typeface="Cambria Math"/>
                          </a:rPr>
                          <m:t>𝟔𝟏</m:t>
                        </m:r>
                        <m:r>
                          <a:rPr lang="en-US" altLang="zh-TW" sz="2400" b="1" i="1" smtClean="0">
                            <a:solidFill>
                              <a:srgbClr val="0070C0"/>
                            </a:solidFill>
                            <a:latin typeface="Cambria Math"/>
                          </a:rPr>
                          <m:t>.</m:t>
                        </m:r>
                        <m:r>
                          <a:rPr lang="en-US" altLang="zh-TW" sz="2400" b="1" i="1" smtClean="0">
                            <a:solidFill>
                              <a:srgbClr val="0070C0"/>
                            </a:solidFill>
                            <a:latin typeface="Cambria Math"/>
                          </a:rPr>
                          <m:t>𝟗</m:t>
                        </m:r>
                        <m:r>
                          <a:rPr lang="en-US" altLang="zh-TW" sz="2400" b="1" i="1">
                            <a:solidFill>
                              <a:srgbClr val="0070C0"/>
                            </a:solidFill>
                            <a:latin typeface="Cambria Math"/>
                          </a:rPr>
                          <m:t> −</m:t>
                        </m:r>
                        <m:r>
                          <a:rPr lang="en-US" altLang="zh-TW" sz="2400" b="1" i="1" smtClean="0">
                            <a:solidFill>
                              <a:srgbClr val="0070C0"/>
                            </a:solidFill>
                            <a:latin typeface="Cambria Math"/>
                          </a:rPr>
                          <m:t>𝟑𝟎</m:t>
                        </m:r>
                      </m:num>
                      <m:den>
                        <m:r>
                          <a:rPr lang="en-US" altLang="zh-TW" sz="2400" b="1" i="1">
                            <a:solidFill>
                              <a:srgbClr val="0070C0"/>
                            </a:solidFill>
                            <a:latin typeface="Cambria Math"/>
                          </a:rPr>
                          <m:t>𝟔𝟏</m:t>
                        </m:r>
                        <m:r>
                          <a:rPr lang="en-US" altLang="zh-TW" sz="2400" b="1" i="1">
                            <a:solidFill>
                              <a:srgbClr val="0070C0"/>
                            </a:solidFill>
                            <a:latin typeface="Cambria Math"/>
                          </a:rPr>
                          <m:t>.</m:t>
                        </m:r>
                        <m:r>
                          <a:rPr lang="en-US" altLang="zh-TW" sz="2400" b="1" i="1">
                            <a:solidFill>
                              <a:srgbClr val="0070C0"/>
                            </a:solidFill>
                            <a:latin typeface="Cambria Math"/>
                          </a:rPr>
                          <m:t>𝟗</m:t>
                        </m:r>
                        <m:r>
                          <a:rPr lang="en-US" altLang="zh-TW" sz="2400" b="1" i="1">
                            <a:solidFill>
                              <a:srgbClr val="0070C0"/>
                            </a:solidFill>
                            <a:latin typeface="Cambria Math"/>
                          </a:rPr>
                          <m:t>−</m:t>
                        </m:r>
                        <m:r>
                          <a:rPr lang="en-US" altLang="zh-TW" sz="2400" b="1" i="1">
                            <a:solidFill>
                              <a:srgbClr val="0070C0"/>
                            </a:solidFill>
                            <a:latin typeface="Cambria Math"/>
                          </a:rPr>
                          <m:t>𝟏𝟗</m:t>
                        </m:r>
                        <m:r>
                          <a:rPr lang="en-US" altLang="zh-TW" sz="2400" b="1" i="1">
                            <a:solidFill>
                              <a:srgbClr val="0070C0"/>
                            </a:solidFill>
                            <a:latin typeface="Cambria Math"/>
                          </a:rPr>
                          <m:t>.</m:t>
                        </m:r>
                        <m:r>
                          <a:rPr lang="en-US" altLang="zh-TW" sz="2400" b="1" i="1">
                            <a:solidFill>
                              <a:srgbClr val="0070C0"/>
                            </a:solidFill>
                            <a:latin typeface="Cambria Math"/>
                          </a:rPr>
                          <m:t>𝟐</m:t>
                        </m:r>
                      </m:den>
                    </m:f>
                    <m:r>
                      <a:rPr lang="en-US" altLang="zh-TW" sz="2400" b="1" i="1" dirty="0">
                        <a:solidFill>
                          <a:srgbClr val="0070C0"/>
                        </a:solidFill>
                        <a:latin typeface="Cambria Math"/>
                        <a:ea typeface="Cambria Math"/>
                      </a:rPr>
                      <m:t>×</m:t>
                    </m:r>
                    <m:r>
                      <a:rPr lang="en-US" altLang="zh-TW" sz="2400" b="1" i="1" dirty="0">
                        <a:solidFill>
                          <a:srgbClr val="0070C0"/>
                        </a:solidFill>
                        <a:latin typeface="Cambria Math"/>
                        <a:ea typeface="Cambria Math"/>
                      </a:rPr>
                      <m:t>𝟏𝟎𝟎</m:t>
                    </m:r>
                    <m:r>
                      <a:rPr lang="en-US" altLang="zh-TW" sz="2400" b="1" i="1" dirty="0">
                        <a:solidFill>
                          <a:srgbClr val="0070C0"/>
                        </a:solidFill>
                        <a:latin typeface="Cambria Math"/>
                        <a:ea typeface="Cambria Math"/>
                      </a:rPr>
                      <m:t>%</m:t>
                    </m:r>
                  </m:oMath>
                </a14:m>
                <a:r>
                  <a:rPr lang="en-US" altLang="zh-TW" sz="2400" b="1" dirty="0">
                    <a:solidFill>
                      <a:srgbClr val="0070C0"/>
                    </a:solidFill>
                  </a:rPr>
                  <a:t>= </a:t>
                </a:r>
                <a14:m>
                  <m:oMath xmlns:m="http://schemas.openxmlformats.org/officeDocument/2006/math">
                    <m:r>
                      <a:rPr lang="en-US" altLang="zh-TW" sz="2400" b="1" i="1" smtClean="0">
                        <a:solidFill>
                          <a:srgbClr val="0070C0"/>
                        </a:solidFill>
                        <a:latin typeface="Cambria Math"/>
                      </a:rPr>
                      <m:t>𝟕𝟒</m:t>
                    </m:r>
                    <m:r>
                      <a:rPr lang="en-US" altLang="zh-TW" sz="2400" b="1" i="1" smtClean="0">
                        <a:solidFill>
                          <a:srgbClr val="0070C0"/>
                        </a:solidFill>
                        <a:latin typeface="Cambria Math"/>
                      </a:rPr>
                      <m:t>.</m:t>
                    </m:r>
                    <m:r>
                      <a:rPr lang="en-US" altLang="zh-TW" sz="2400" b="1" i="1" smtClean="0">
                        <a:solidFill>
                          <a:srgbClr val="0070C0"/>
                        </a:solidFill>
                        <a:latin typeface="Cambria Math"/>
                      </a:rPr>
                      <m:t>𝟕</m:t>
                    </m:r>
                    <m:r>
                      <a:rPr lang="en-US" altLang="zh-TW" sz="2400" b="1" i="1">
                        <a:solidFill>
                          <a:srgbClr val="0070C0"/>
                        </a:solidFill>
                        <a:latin typeface="Cambria Math"/>
                      </a:rPr>
                      <m:t>%</m:t>
                    </m:r>
                  </m:oMath>
                </a14:m>
                <a:endParaRPr lang="zh-TW" altLang="en-US" sz="2400" b="1" dirty="0">
                  <a:solidFill>
                    <a:srgbClr val="0000FF"/>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250032" y="3523268"/>
                <a:ext cx="8786464" cy="625812"/>
              </a:xfrm>
              <a:prstGeom prst="rect">
                <a:avLst/>
              </a:prstGeom>
              <a:blipFill rotWithShape="1">
                <a:blip r:embed="rId3"/>
                <a:stretch>
                  <a:fillRect b="-77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971600" y="4182179"/>
                <a:ext cx="7056784" cy="830997"/>
              </a:xfrm>
              <a:prstGeom prst="rect">
                <a:avLst/>
              </a:prstGeom>
              <a:noFill/>
            </p:spPr>
            <p:txBody>
              <a:bodyPr wrap="square" rtlCol="0">
                <a:spAutoFit/>
              </a:bodyPr>
              <a:lstStyle/>
              <a:p>
                <a14:m>
                  <m:oMath xmlns:m="http://schemas.openxmlformats.org/officeDocument/2006/math">
                    <m:r>
                      <a:rPr lang="en-US" altLang="zh-TW" sz="2400" b="1" i="0" dirty="0" smtClean="0">
                        <a:solidFill>
                          <a:srgbClr val="0000FF"/>
                        </a:solidFill>
                        <a:latin typeface="Cambria Math"/>
                      </a:rPr>
                      <m:t>𝐖𝐞𝐢𝐠𝐡𝐭</m:t>
                    </m:r>
                    <m:r>
                      <a:rPr lang="en-US" altLang="zh-TW" sz="2400" b="1" i="0" dirty="0" smtClean="0">
                        <a:solidFill>
                          <a:srgbClr val="0000FF"/>
                        </a:solidFill>
                        <a:latin typeface="Cambria Math"/>
                      </a:rPr>
                      <m:t> </m:t>
                    </m:r>
                    <m:r>
                      <a:rPr lang="en-US" altLang="zh-TW" sz="2400" b="1" i="0" dirty="0" smtClean="0">
                        <a:solidFill>
                          <a:srgbClr val="0000FF"/>
                        </a:solidFill>
                        <a:latin typeface="Cambria Math"/>
                      </a:rPr>
                      <m:t>𝐨𝐟</m:t>
                    </m:r>
                    <m:r>
                      <a:rPr lang="en-US" altLang="zh-TW" sz="2400" b="1" i="0" dirty="0" smtClean="0">
                        <a:solidFill>
                          <a:srgbClr val="0000FF"/>
                        </a:solidFill>
                        <a:latin typeface="Cambria Math"/>
                      </a:rPr>
                      <m:t> </m:t>
                    </m:r>
                    <m:r>
                      <a:rPr lang="en-US" altLang="zh-TW" sz="2400" b="1" i="0" dirty="0" smtClean="0">
                        <a:solidFill>
                          <a:srgbClr val="0000FF"/>
                        </a:solidFill>
                        <a:latin typeface="Cambria Math"/>
                      </a:rPr>
                      <m:t>𝐋𝐢𝐪𝐮𝐢𝐝</m:t>
                    </m:r>
                    <m:r>
                      <a:rPr lang="en-US" altLang="zh-TW" sz="2400" b="1" i="1" dirty="0" smtClean="0">
                        <a:solidFill>
                          <a:srgbClr val="0000FF"/>
                        </a:solidFill>
                        <a:latin typeface="Cambria Math"/>
                      </a:rPr>
                      <m:t>=</m:t>
                    </m:r>
                  </m:oMath>
                </a14:m>
                <a:r>
                  <a:rPr lang="en-US" altLang="zh-TW" sz="2400" b="1" dirty="0">
                    <a:solidFill>
                      <a:srgbClr val="0000FF"/>
                    </a:solidFill>
                  </a:rPr>
                  <a:t> 1 kg </a:t>
                </a:r>
                <a14:m>
                  <m:oMath xmlns:m="http://schemas.openxmlformats.org/officeDocument/2006/math">
                    <m:r>
                      <a:rPr lang="en-US" altLang="zh-TW" sz="2400" b="1" i="1" dirty="0">
                        <a:solidFill>
                          <a:srgbClr val="0000FF"/>
                        </a:solidFill>
                        <a:latin typeface="Cambria Math"/>
                        <a:ea typeface="Cambria Math"/>
                      </a:rPr>
                      <m:t>×</m:t>
                    </m:r>
                    <m:r>
                      <a:rPr lang="en-US" altLang="zh-TW" sz="2400" b="1" i="1" dirty="0" smtClean="0">
                        <a:solidFill>
                          <a:srgbClr val="0000FF"/>
                        </a:solidFill>
                        <a:latin typeface="Cambria Math"/>
                        <a:ea typeface="Cambria Math"/>
                      </a:rPr>
                      <m:t>𝟎</m:t>
                    </m:r>
                    <m:r>
                      <a:rPr lang="en-US" altLang="zh-TW" sz="2400" b="1" i="1" dirty="0" smtClean="0">
                        <a:solidFill>
                          <a:srgbClr val="0000FF"/>
                        </a:solidFill>
                        <a:latin typeface="Cambria Math"/>
                        <a:ea typeface="Cambria Math"/>
                      </a:rPr>
                      <m:t>.</m:t>
                    </m:r>
                    <m:r>
                      <a:rPr lang="en-US" altLang="zh-TW" sz="2400" b="1" i="1" dirty="0" smtClean="0">
                        <a:solidFill>
                          <a:srgbClr val="0000FF"/>
                        </a:solidFill>
                        <a:latin typeface="Cambria Math"/>
                        <a:ea typeface="Cambria Math"/>
                      </a:rPr>
                      <m:t>𝟐𝟓𝟑</m:t>
                    </m:r>
                    <m:r>
                      <a:rPr lang="en-US" altLang="zh-TW" sz="2400" b="1" i="1" dirty="0" smtClean="0">
                        <a:solidFill>
                          <a:srgbClr val="0000FF"/>
                        </a:solidFill>
                        <a:latin typeface="Cambria Math"/>
                        <a:ea typeface="Cambria Math"/>
                      </a:rPr>
                      <m:t>=</m:t>
                    </m:r>
                    <m:r>
                      <a:rPr lang="en-US" altLang="zh-TW" sz="2400" b="1" i="1" dirty="0" smtClean="0">
                        <a:solidFill>
                          <a:srgbClr val="0000FF"/>
                        </a:solidFill>
                        <a:latin typeface="Cambria Math"/>
                        <a:ea typeface="Cambria Math"/>
                      </a:rPr>
                      <m:t>𝟎</m:t>
                    </m:r>
                    <m:r>
                      <a:rPr lang="en-US" altLang="zh-TW" sz="2400" b="1" i="1" dirty="0" smtClean="0">
                        <a:solidFill>
                          <a:srgbClr val="0000FF"/>
                        </a:solidFill>
                        <a:latin typeface="Cambria Math"/>
                        <a:ea typeface="Cambria Math"/>
                      </a:rPr>
                      <m:t>.</m:t>
                    </m:r>
                    <m:r>
                      <a:rPr lang="en-US" altLang="zh-TW" sz="2400" b="1" i="1" dirty="0" smtClean="0">
                        <a:solidFill>
                          <a:srgbClr val="0000FF"/>
                        </a:solidFill>
                        <a:latin typeface="Cambria Math"/>
                        <a:ea typeface="Cambria Math"/>
                      </a:rPr>
                      <m:t>𝟐𝟓𝟑</m:t>
                    </m:r>
                    <m:r>
                      <a:rPr lang="en-US" altLang="zh-TW" sz="2400" b="1" i="1" dirty="0" smtClean="0">
                        <a:solidFill>
                          <a:srgbClr val="0000FF"/>
                        </a:solidFill>
                        <a:latin typeface="Cambria Math"/>
                        <a:ea typeface="Cambria Math"/>
                      </a:rPr>
                      <m:t> </m:t>
                    </m:r>
                    <m:r>
                      <a:rPr lang="en-US" altLang="zh-TW" sz="2400" b="1" i="0" dirty="0" smtClean="0">
                        <a:solidFill>
                          <a:srgbClr val="0000FF"/>
                        </a:solidFill>
                        <a:latin typeface="Cambria Math"/>
                        <a:ea typeface="Cambria Math"/>
                      </a:rPr>
                      <m:t>𝐤𝐠</m:t>
                    </m:r>
                    <m:r>
                      <a:rPr lang="en-US" altLang="zh-TW" sz="2400" b="1" i="1" dirty="0" smtClean="0">
                        <a:solidFill>
                          <a:srgbClr val="0000FF"/>
                        </a:solidFill>
                        <a:latin typeface="Cambria Math"/>
                        <a:ea typeface="Cambria Math"/>
                      </a:rPr>
                      <m:t> </m:t>
                    </m:r>
                  </m:oMath>
                </a14:m>
                <a:br>
                  <a:rPr lang="en-US" altLang="zh-TW" sz="2400" b="1" i="1" dirty="0">
                    <a:solidFill>
                      <a:srgbClr val="0000FF"/>
                    </a:solidFill>
                    <a:latin typeface="Cambria Math"/>
                    <a:ea typeface="Cambria Math"/>
                  </a:rPr>
                </a:br>
                <a14:m>
                  <m:oMath xmlns:m="http://schemas.openxmlformats.org/officeDocument/2006/math">
                    <m:r>
                      <a:rPr lang="en-US" altLang="zh-TW" sz="2400" b="1" dirty="0" smtClean="0">
                        <a:solidFill>
                          <a:srgbClr val="0070C0"/>
                        </a:solidFill>
                        <a:latin typeface="Cambria Math"/>
                      </a:rPr>
                      <m:t>𝐖𝐞𝐢𝐠𝐡𝐭</m:t>
                    </m:r>
                    <m:r>
                      <a:rPr lang="en-US" altLang="zh-TW" sz="2400" b="1" dirty="0" smtClean="0">
                        <a:solidFill>
                          <a:srgbClr val="0070C0"/>
                        </a:solidFill>
                        <a:latin typeface="Cambria Math"/>
                      </a:rPr>
                      <m:t> </m:t>
                    </m:r>
                    <m:r>
                      <a:rPr lang="en-US" altLang="zh-TW" sz="2400" b="1" dirty="0" smtClean="0">
                        <a:solidFill>
                          <a:srgbClr val="0070C0"/>
                        </a:solidFill>
                        <a:latin typeface="Cambria Math"/>
                      </a:rPr>
                      <m:t>𝐨𝐟</m:t>
                    </m:r>
                    <m:r>
                      <a:rPr lang="en-US" altLang="zh-TW" sz="2400" b="1" dirty="0" smtClean="0">
                        <a:solidFill>
                          <a:srgbClr val="0070C0"/>
                        </a:solidFill>
                        <a:latin typeface="Cambria Math"/>
                      </a:rPr>
                      <m:t> </m:t>
                    </m:r>
                    <m:r>
                      <a:rPr lang="en-US" altLang="zh-TW" sz="2400" b="1" i="0" dirty="0" smtClean="0">
                        <a:solidFill>
                          <a:srgbClr val="0070C0"/>
                        </a:solidFill>
                        <a:latin typeface="Cambria Math"/>
                      </a:rPr>
                      <m:t>𝐚𝐥𝐩𝐡𝐚</m:t>
                    </m:r>
                    <m:r>
                      <a:rPr lang="en-US" altLang="zh-TW" sz="2400" b="1" i="1" dirty="0">
                        <a:solidFill>
                          <a:srgbClr val="0070C0"/>
                        </a:solidFill>
                        <a:latin typeface="Cambria Math"/>
                      </a:rPr>
                      <m:t>=</m:t>
                    </m:r>
                  </m:oMath>
                </a14:m>
                <a:r>
                  <a:rPr lang="en-US" altLang="zh-TW" sz="2400" b="1" dirty="0">
                    <a:solidFill>
                      <a:srgbClr val="0070C0"/>
                    </a:solidFill>
                  </a:rPr>
                  <a:t> 1 kg </a:t>
                </a:r>
                <a14:m>
                  <m:oMath xmlns:m="http://schemas.openxmlformats.org/officeDocument/2006/math">
                    <m:r>
                      <a:rPr lang="en-US" altLang="zh-TW" sz="2400" b="1" i="1" dirty="0">
                        <a:solidFill>
                          <a:srgbClr val="0070C0"/>
                        </a:solidFill>
                        <a:latin typeface="Cambria Math"/>
                        <a:ea typeface="Cambria Math"/>
                      </a:rPr>
                      <m:t>×</m:t>
                    </m:r>
                    <m:r>
                      <a:rPr lang="en-US" altLang="zh-TW" sz="2400" b="1" i="1" dirty="0">
                        <a:solidFill>
                          <a:srgbClr val="0070C0"/>
                        </a:solidFill>
                        <a:latin typeface="Cambria Math"/>
                        <a:ea typeface="Cambria Math"/>
                      </a:rPr>
                      <m:t>𝟎</m:t>
                    </m:r>
                    <m:r>
                      <a:rPr lang="en-US" altLang="zh-TW" sz="2400" b="1" i="1" dirty="0">
                        <a:solidFill>
                          <a:srgbClr val="0070C0"/>
                        </a:solidFill>
                        <a:latin typeface="Cambria Math"/>
                        <a:ea typeface="Cambria Math"/>
                      </a:rPr>
                      <m:t>.</m:t>
                    </m:r>
                    <m:r>
                      <a:rPr lang="en-US" altLang="zh-TW" sz="2400" b="1" i="1" dirty="0" smtClean="0">
                        <a:solidFill>
                          <a:srgbClr val="0070C0"/>
                        </a:solidFill>
                        <a:latin typeface="Cambria Math"/>
                        <a:ea typeface="Cambria Math"/>
                      </a:rPr>
                      <m:t>𝟕𝟒𝟕</m:t>
                    </m:r>
                    <m:r>
                      <a:rPr lang="en-US" altLang="zh-TW" sz="2400" b="1" i="1" dirty="0">
                        <a:solidFill>
                          <a:srgbClr val="0070C0"/>
                        </a:solidFill>
                        <a:latin typeface="Cambria Math"/>
                        <a:ea typeface="Cambria Math"/>
                      </a:rPr>
                      <m:t>=</m:t>
                    </m:r>
                    <m:r>
                      <a:rPr lang="en-US" altLang="zh-TW" sz="2400" b="1" i="1" dirty="0">
                        <a:solidFill>
                          <a:srgbClr val="0070C0"/>
                        </a:solidFill>
                        <a:latin typeface="Cambria Math"/>
                        <a:ea typeface="Cambria Math"/>
                      </a:rPr>
                      <m:t>𝟎</m:t>
                    </m:r>
                    <m:r>
                      <a:rPr lang="en-US" altLang="zh-TW" sz="2400" b="1" i="1" dirty="0">
                        <a:solidFill>
                          <a:srgbClr val="0070C0"/>
                        </a:solidFill>
                        <a:latin typeface="Cambria Math"/>
                        <a:ea typeface="Cambria Math"/>
                      </a:rPr>
                      <m:t>.</m:t>
                    </m:r>
                    <m:r>
                      <a:rPr lang="en-US" altLang="zh-TW" sz="2400" b="1" i="1" dirty="0" smtClean="0">
                        <a:solidFill>
                          <a:srgbClr val="0070C0"/>
                        </a:solidFill>
                        <a:latin typeface="Cambria Math"/>
                        <a:ea typeface="Cambria Math"/>
                      </a:rPr>
                      <m:t>𝟕𝟒𝟕</m:t>
                    </m:r>
                    <m:r>
                      <a:rPr lang="en-US" altLang="zh-TW" sz="2400" b="1" i="1" dirty="0">
                        <a:solidFill>
                          <a:srgbClr val="0070C0"/>
                        </a:solidFill>
                        <a:latin typeface="Cambria Math"/>
                        <a:ea typeface="Cambria Math"/>
                      </a:rPr>
                      <m:t> </m:t>
                    </m:r>
                    <m:r>
                      <a:rPr lang="en-US" altLang="zh-TW" sz="2400" b="1" dirty="0">
                        <a:solidFill>
                          <a:srgbClr val="0070C0"/>
                        </a:solidFill>
                        <a:latin typeface="Cambria Math"/>
                        <a:ea typeface="Cambria Math"/>
                      </a:rPr>
                      <m:t>𝐤𝐠</m:t>
                    </m:r>
                  </m:oMath>
                </a14:m>
                <a:endParaRPr lang="zh-TW" altLang="en-US" sz="2400" b="1" dirty="0">
                  <a:solidFill>
                    <a:srgbClr val="0070C0"/>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971600" y="4182179"/>
                <a:ext cx="7056784" cy="830997"/>
              </a:xfrm>
              <a:prstGeom prst="rect">
                <a:avLst/>
              </a:prstGeom>
              <a:blipFill rotWithShape="1">
                <a:blip r:embed="rId4"/>
                <a:stretch>
                  <a:fillRect l="-691" t="-5882"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251520" y="5211008"/>
                <a:ext cx="8496944" cy="1170320"/>
              </a:xfrm>
              <a:prstGeom prst="rect">
                <a:avLst/>
              </a:prstGeom>
              <a:noFill/>
            </p:spPr>
            <p:txBody>
              <a:bodyPr wrap="square" rtlCol="0">
                <a:spAutoFit/>
              </a:bodyPr>
              <a:lstStyle/>
              <a:p>
                <a:pPr/>
                <a14:m>
                  <m:oMath xmlns:m="http://schemas.openxmlformats.org/officeDocument/2006/math">
                    <m:r>
                      <m:rPr>
                        <m:nor/>
                      </m:rPr>
                      <a:rPr lang="en-US" altLang="zh-TW" sz="2400" b="1" dirty="0" smtClean="0">
                        <a:solidFill>
                          <a:schemeClr val="tx1"/>
                        </a:solidFill>
                      </a:rPr>
                      <m:t>(</m:t>
                    </m:r>
                    <m:r>
                      <m:rPr>
                        <m:nor/>
                      </m:rPr>
                      <a:rPr lang="en-US" altLang="zh-TW" sz="2400" b="1" i="0" dirty="0" smtClean="0">
                        <a:solidFill>
                          <a:schemeClr val="tx1"/>
                        </a:solidFill>
                      </a:rPr>
                      <m:t>c</m:t>
                    </m:r>
                    <m:r>
                      <m:rPr>
                        <m:nor/>
                      </m:rPr>
                      <a:rPr lang="en-US" altLang="zh-TW" sz="2400" b="1" dirty="0" smtClean="0">
                        <a:solidFill>
                          <a:schemeClr val="tx1"/>
                        </a:solidFill>
                      </a:rPr>
                      <m:t>)</m:t>
                    </m:r>
                    <m:r>
                      <a:rPr lang="en-US" altLang="zh-TW" sz="2400" b="1" i="1" dirty="0" smtClean="0">
                        <a:solidFill>
                          <a:srgbClr val="0000FF"/>
                        </a:solidFill>
                        <a:latin typeface="Cambria Math"/>
                      </a:rPr>
                      <m:t>  </m:t>
                    </m:r>
                    <m:r>
                      <a:rPr lang="zh-TW" altLang="en-US" sz="2400" b="1" i="1" smtClean="0">
                        <a:solidFill>
                          <a:srgbClr val="0070C0"/>
                        </a:solidFill>
                        <a:latin typeface="Cambria Math"/>
                      </a:rPr>
                      <m:t>𝜶</m:t>
                    </m:r>
                    <m:r>
                      <a:rPr lang="en-US" altLang="zh-TW" sz="2400" b="1" i="1" smtClean="0">
                        <a:solidFill>
                          <a:srgbClr val="0070C0"/>
                        </a:solidFill>
                        <a:latin typeface="Cambria Math"/>
                      </a:rPr>
                      <m:t>: </m:t>
                    </m:r>
                    <m:f>
                      <m:fPr>
                        <m:ctrlPr>
                          <a:rPr lang="en-US" altLang="zh-TW" sz="2400" b="1" i="1" smtClean="0">
                            <a:solidFill>
                              <a:srgbClr val="0070C0"/>
                            </a:solidFill>
                            <a:latin typeface="Cambria Math" panose="02040503050406030204" pitchFamily="18" charset="0"/>
                          </a:rPr>
                        </m:ctrlPr>
                      </m:fPr>
                      <m:num>
                        <m:r>
                          <a:rPr lang="en-US" altLang="zh-TW" sz="2400" b="1" i="1" smtClean="0">
                            <a:solidFill>
                              <a:srgbClr val="0070C0"/>
                            </a:solidFill>
                            <a:latin typeface="Cambria Math"/>
                          </a:rPr>
                          <m:t>𝟗𝟕</m:t>
                        </m:r>
                        <m:r>
                          <a:rPr lang="en-US" altLang="zh-TW" sz="2400" b="1" i="1" smtClean="0">
                            <a:solidFill>
                              <a:srgbClr val="0070C0"/>
                            </a:solidFill>
                            <a:latin typeface="Cambria Math"/>
                          </a:rPr>
                          <m:t>.</m:t>
                        </m:r>
                        <m:r>
                          <a:rPr lang="en-US" altLang="zh-TW" sz="2400" b="1" i="1" smtClean="0">
                            <a:solidFill>
                              <a:srgbClr val="0070C0"/>
                            </a:solidFill>
                            <a:latin typeface="Cambria Math"/>
                          </a:rPr>
                          <m:t>𝟓</m:t>
                        </m:r>
                        <m:r>
                          <a:rPr lang="en-US" altLang="zh-TW" sz="2400" b="1" i="1" smtClean="0">
                            <a:solidFill>
                              <a:srgbClr val="0070C0"/>
                            </a:solidFill>
                            <a:latin typeface="Cambria Math"/>
                          </a:rPr>
                          <m:t> −</m:t>
                        </m:r>
                        <m:r>
                          <a:rPr lang="en-US" altLang="zh-TW" sz="2400" b="1" i="1" smtClean="0">
                            <a:solidFill>
                              <a:srgbClr val="0070C0"/>
                            </a:solidFill>
                            <a:latin typeface="Cambria Math"/>
                          </a:rPr>
                          <m:t>𝟑𝟎</m:t>
                        </m:r>
                      </m:num>
                      <m:den>
                        <m:r>
                          <a:rPr lang="en-US" altLang="zh-TW" sz="2400" b="1" i="1" smtClean="0">
                            <a:solidFill>
                              <a:srgbClr val="0070C0"/>
                            </a:solidFill>
                            <a:latin typeface="Cambria Math"/>
                          </a:rPr>
                          <m:t>𝟗𝟕</m:t>
                        </m:r>
                        <m:r>
                          <a:rPr lang="en-US" altLang="zh-TW" sz="2400" b="1" i="1" smtClean="0">
                            <a:solidFill>
                              <a:srgbClr val="0070C0"/>
                            </a:solidFill>
                            <a:latin typeface="Cambria Math"/>
                          </a:rPr>
                          <m:t>.</m:t>
                        </m:r>
                        <m:r>
                          <a:rPr lang="en-US" altLang="zh-TW" sz="2400" b="1" i="1" smtClean="0">
                            <a:solidFill>
                              <a:srgbClr val="0070C0"/>
                            </a:solidFill>
                            <a:latin typeface="Cambria Math"/>
                          </a:rPr>
                          <m:t>𝟓</m:t>
                        </m:r>
                        <m:r>
                          <a:rPr lang="en-US" altLang="zh-TW" sz="2400" b="1" i="1" smtClean="0">
                            <a:solidFill>
                              <a:srgbClr val="0070C0"/>
                            </a:solidFill>
                            <a:latin typeface="Cambria Math"/>
                          </a:rPr>
                          <m:t>−</m:t>
                        </m:r>
                        <m:r>
                          <a:rPr lang="en-US" altLang="zh-TW" sz="2400" b="1" i="1" smtClean="0">
                            <a:solidFill>
                              <a:srgbClr val="0070C0"/>
                            </a:solidFill>
                            <a:latin typeface="Cambria Math"/>
                          </a:rPr>
                          <m:t>𝟏𝟗</m:t>
                        </m:r>
                        <m:r>
                          <a:rPr lang="en-US" altLang="zh-TW" sz="2400" b="1" i="1" smtClean="0">
                            <a:solidFill>
                              <a:srgbClr val="0070C0"/>
                            </a:solidFill>
                            <a:latin typeface="Cambria Math"/>
                          </a:rPr>
                          <m:t>.</m:t>
                        </m:r>
                        <m:r>
                          <a:rPr lang="en-US" altLang="zh-TW" sz="2400" b="1" i="1" smtClean="0">
                            <a:solidFill>
                              <a:srgbClr val="0070C0"/>
                            </a:solidFill>
                            <a:latin typeface="Cambria Math"/>
                          </a:rPr>
                          <m:t>𝟐</m:t>
                        </m:r>
                      </m:den>
                    </m:f>
                    <m:r>
                      <a:rPr lang="en-US" altLang="zh-TW" sz="2400" b="1" i="1" dirty="0" smtClean="0">
                        <a:solidFill>
                          <a:srgbClr val="0070C0"/>
                        </a:solidFill>
                        <a:latin typeface="Cambria Math"/>
                        <a:ea typeface="Cambria Math"/>
                      </a:rPr>
                      <m:t>×</m:t>
                    </m:r>
                    <m:r>
                      <a:rPr lang="en-US" altLang="zh-TW" sz="2400" b="1" i="1" dirty="0" smtClean="0">
                        <a:solidFill>
                          <a:srgbClr val="0070C0"/>
                        </a:solidFill>
                        <a:latin typeface="Cambria Math"/>
                        <a:ea typeface="Cambria Math"/>
                      </a:rPr>
                      <m:t>𝟏𝟎𝟎</m:t>
                    </m:r>
                    <m:r>
                      <a:rPr lang="en-US" altLang="zh-TW" sz="2400" b="1" i="1" dirty="0" smtClean="0">
                        <a:solidFill>
                          <a:srgbClr val="0070C0"/>
                        </a:solidFill>
                        <a:latin typeface="Cambria Math"/>
                        <a:ea typeface="Cambria Math"/>
                      </a:rPr>
                      <m:t>%</m:t>
                    </m:r>
                  </m:oMath>
                </a14:m>
                <a:r>
                  <a:rPr lang="en-US" altLang="zh-TW" sz="2400" b="1" dirty="0">
                    <a:solidFill>
                      <a:srgbClr val="0070C0"/>
                    </a:solidFill>
                  </a:rPr>
                  <a:t> = </a:t>
                </a:r>
                <a14:m>
                  <m:oMath xmlns:m="http://schemas.openxmlformats.org/officeDocument/2006/math">
                    <m:r>
                      <a:rPr lang="en-US" altLang="zh-TW" sz="2400" b="1" i="1" smtClean="0">
                        <a:solidFill>
                          <a:srgbClr val="0070C0"/>
                        </a:solidFill>
                        <a:latin typeface="Cambria Math"/>
                      </a:rPr>
                      <m:t>𝟖𝟔</m:t>
                    </m:r>
                    <m:r>
                      <a:rPr lang="en-US" altLang="zh-TW" sz="2400" b="1" i="1" smtClean="0">
                        <a:solidFill>
                          <a:srgbClr val="0070C0"/>
                        </a:solidFill>
                        <a:latin typeface="Cambria Math"/>
                      </a:rPr>
                      <m:t>.</m:t>
                    </m:r>
                    <m:r>
                      <a:rPr lang="en-US" altLang="zh-TW" sz="2400" b="1" i="1" smtClean="0">
                        <a:solidFill>
                          <a:srgbClr val="0070C0"/>
                        </a:solidFill>
                        <a:latin typeface="Cambria Math"/>
                      </a:rPr>
                      <m:t>𝟐</m:t>
                    </m:r>
                    <m:r>
                      <a:rPr lang="en-US" altLang="zh-TW" sz="2400" b="1" i="1" smtClean="0">
                        <a:solidFill>
                          <a:srgbClr val="0070C0"/>
                        </a:solidFill>
                        <a:latin typeface="Cambria Math"/>
                      </a:rPr>
                      <m:t>%=</m:t>
                    </m:r>
                    <m:r>
                      <a:rPr lang="en-US" altLang="zh-TW" sz="2400" b="1" i="1" smtClean="0">
                        <a:solidFill>
                          <a:srgbClr val="0070C0"/>
                        </a:solidFill>
                        <a:latin typeface="Cambria Math"/>
                      </a:rPr>
                      <m:t>𝟎</m:t>
                    </m:r>
                    <m:r>
                      <a:rPr lang="en-US" altLang="zh-TW" sz="2400" b="1" i="1" smtClean="0">
                        <a:solidFill>
                          <a:srgbClr val="0070C0"/>
                        </a:solidFill>
                        <a:latin typeface="Cambria Math"/>
                      </a:rPr>
                      <m:t>.</m:t>
                    </m:r>
                    <m:r>
                      <a:rPr lang="en-US" altLang="zh-TW" sz="2400" b="1" i="1" smtClean="0">
                        <a:solidFill>
                          <a:srgbClr val="0070C0"/>
                        </a:solidFill>
                        <a:latin typeface="Cambria Math"/>
                      </a:rPr>
                      <m:t>𝟖𝟔𝟐</m:t>
                    </m:r>
                    <m:r>
                      <a:rPr lang="en-US" altLang="zh-TW" sz="2400" b="1" i="1" smtClean="0">
                        <a:solidFill>
                          <a:srgbClr val="0070C0"/>
                        </a:solidFill>
                        <a:latin typeface="Cambria Math"/>
                      </a:rPr>
                      <m:t> </m:t>
                    </m:r>
                    <m:r>
                      <a:rPr lang="en-US" altLang="zh-TW" sz="2400" b="1" i="0" smtClean="0">
                        <a:solidFill>
                          <a:srgbClr val="0070C0"/>
                        </a:solidFill>
                        <a:latin typeface="Cambria Math"/>
                      </a:rPr>
                      <m:t>𝐤𝐠</m:t>
                    </m:r>
                  </m:oMath>
                </a14:m>
                <a:br>
                  <a:rPr lang="en-US" altLang="zh-TW" sz="2400" b="1" i="1" dirty="0">
                    <a:solidFill>
                      <a:srgbClr val="0000FF"/>
                    </a:solidFill>
                    <a:latin typeface="Cambria Math"/>
                  </a:rPr>
                </a:br>
                <a14:m>
                  <m:oMathPara xmlns:m="http://schemas.openxmlformats.org/officeDocument/2006/math">
                    <m:oMathParaPr>
                      <m:jc m:val="centerGroup"/>
                    </m:oMathParaPr>
                    <m:oMath xmlns:m="http://schemas.openxmlformats.org/officeDocument/2006/math">
                      <m:r>
                        <a:rPr lang="en-US" altLang="zh-TW" sz="2400" b="1" i="1" smtClean="0">
                          <a:solidFill>
                            <a:srgbClr val="0000FF"/>
                          </a:solidFill>
                          <a:latin typeface="Cambria Math"/>
                        </a:rPr>
                        <m:t> </m:t>
                      </m:r>
                      <m:r>
                        <a:rPr lang="zh-TW" altLang="en-US" sz="2400" b="1" i="1" smtClean="0">
                          <a:solidFill>
                            <a:srgbClr val="6600FF"/>
                          </a:solidFill>
                          <a:latin typeface="Cambria Math"/>
                        </a:rPr>
                        <m:t>𝜷</m:t>
                      </m:r>
                      <m:r>
                        <a:rPr lang="en-US" altLang="zh-TW" sz="2400" b="1" i="1">
                          <a:solidFill>
                            <a:srgbClr val="6600FF"/>
                          </a:solidFill>
                          <a:latin typeface="Cambria Math"/>
                        </a:rPr>
                        <m:t>:</m:t>
                      </m:r>
                      <m:f>
                        <m:fPr>
                          <m:ctrlPr>
                            <a:rPr lang="en-US" altLang="zh-TW" sz="2400" b="1" i="1">
                              <a:solidFill>
                                <a:srgbClr val="6600FF"/>
                              </a:solidFill>
                              <a:latin typeface="Cambria Math" panose="02040503050406030204" pitchFamily="18" charset="0"/>
                            </a:rPr>
                          </m:ctrlPr>
                        </m:fPr>
                        <m:num>
                          <m:r>
                            <a:rPr lang="en-US" altLang="zh-TW" sz="2400" b="1" i="1" smtClean="0">
                              <a:solidFill>
                                <a:srgbClr val="6600FF"/>
                              </a:solidFill>
                              <a:latin typeface="Cambria Math"/>
                            </a:rPr>
                            <m:t>𝟑𝟎</m:t>
                          </m:r>
                          <m:r>
                            <a:rPr lang="en-US" altLang="zh-TW" sz="2400" b="1" i="1">
                              <a:solidFill>
                                <a:srgbClr val="6600FF"/>
                              </a:solidFill>
                              <a:latin typeface="Cambria Math"/>
                            </a:rPr>
                            <m:t>−</m:t>
                          </m:r>
                          <m:r>
                            <a:rPr lang="en-US" altLang="zh-TW" sz="2400" b="1" i="1" smtClean="0">
                              <a:solidFill>
                                <a:srgbClr val="6600FF"/>
                              </a:solidFill>
                              <a:latin typeface="Cambria Math"/>
                            </a:rPr>
                            <m:t>𝟏𝟗</m:t>
                          </m:r>
                          <m:r>
                            <a:rPr lang="en-US" altLang="zh-TW" sz="2400" b="1" i="1" smtClean="0">
                              <a:solidFill>
                                <a:srgbClr val="6600FF"/>
                              </a:solidFill>
                              <a:latin typeface="Cambria Math"/>
                            </a:rPr>
                            <m:t>.</m:t>
                          </m:r>
                          <m:r>
                            <a:rPr lang="en-US" altLang="zh-TW" sz="2400" b="1" i="1" smtClean="0">
                              <a:solidFill>
                                <a:srgbClr val="6600FF"/>
                              </a:solidFill>
                              <a:latin typeface="Cambria Math"/>
                            </a:rPr>
                            <m:t>𝟐</m:t>
                          </m:r>
                        </m:num>
                        <m:den>
                          <m:r>
                            <a:rPr lang="en-US" altLang="zh-TW" sz="2400" b="1" i="1">
                              <a:solidFill>
                                <a:srgbClr val="6600FF"/>
                              </a:solidFill>
                              <a:latin typeface="Cambria Math"/>
                            </a:rPr>
                            <m:t>𝟗𝟕</m:t>
                          </m:r>
                          <m:r>
                            <a:rPr lang="en-US" altLang="zh-TW" sz="2400" b="1" i="1">
                              <a:solidFill>
                                <a:srgbClr val="6600FF"/>
                              </a:solidFill>
                              <a:latin typeface="Cambria Math"/>
                            </a:rPr>
                            <m:t>.</m:t>
                          </m:r>
                          <m:r>
                            <a:rPr lang="en-US" altLang="zh-TW" sz="2400" b="1" i="1">
                              <a:solidFill>
                                <a:srgbClr val="6600FF"/>
                              </a:solidFill>
                              <a:latin typeface="Cambria Math"/>
                            </a:rPr>
                            <m:t>𝟓</m:t>
                          </m:r>
                          <m:r>
                            <a:rPr lang="en-US" altLang="zh-TW" sz="2400" b="1" i="1">
                              <a:solidFill>
                                <a:srgbClr val="6600FF"/>
                              </a:solidFill>
                              <a:latin typeface="Cambria Math"/>
                            </a:rPr>
                            <m:t>−</m:t>
                          </m:r>
                          <m:r>
                            <a:rPr lang="en-US" altLang="zh-TW" sz="2400" b="1" i="1">
                              <a:solidFill>
                                <a:srgbClr val="6600FF"/>
                              </a:solidFill>
                              <a:latin typeface="Cambria Math"/>
                            </a:rPr>
                            <m:t>𝟏𝟗</m:t>
                          </m:r>
                          <m:r>
                            <a:rPr lang="en-US" altLang="zh-TW" sz="2400" b="1" i="1">
                              <a:solidFill>
                                <a:srgbClr val="6600FF"/>
                              </a:solidFill>
                              <a:latin typeface="Cambria Math"/>
                            </a:rPr>
                            <m:t>.</m:t>
                          </m:r>
                          <m:r>
                            <a:rPr lang="en-US" altLang="zh-TW" sz="2400" b="1" i="1">
                              <a:solidFill>
                                <a:srgbClr val="6600FF"/>
                              </a:solidFill>
                              <a:latin typeface="Cambria Math"/>
                            </a:rPr>
                            <m:t>𝟐</m:t>
                          </m:r>
                        </m:den>
                      </m:f>
                      <m:r>
                        <m:rPr>
                          <m:nor/>
                        </m:rPr>
                        <a:rPr lang="zh-TW" altLang="en-US" sz="2400" b="1" dirty="0">
                          <a:solidFill>
                            <a:srgbClr val="6600FF"/>
                          </a:solidFill>
                        </a:rPr>
                        <m:t> </m:t>
                      </m:r>
                      <m:r>
                        <a:rPr lang="en-US" altLang="zh-TW" sz="2400" b="1" i="1" dirty="0">
                          <a:solidFill>
                            <a:srgbClr val="6600FF"/>
                          </a:solidFill>
                          <a:latin typeface="Cambria Math"/>
                          <a:ea typeface="Cambria Math"/>
                        </a:rPr>
                        <m:t>×</m:t>
                      </m:r>
                      <m:r>
                        <a:rPr lang="en-US" altLang="zh-TW" sz="2400" b="1" i="1" dirty="0">
                          <a:solidFill>
                            <a:srgbClr val="6600FF"/>
                          </a:solidFill>
                          <a:latin typeface="Cambria Math"/>
                          <a:ea typeface="Cambria Math"/>
                        </a:rPr>
                        <m:t>𝟏𝟎𝟎</m:t>
                      </m:r>
                      <m:r>
                        <a:rPr lang="en-US" altLang="zh-TW" sz="2400" b="1" i="1" dirty="0">
                          <a:solidFill>
                            <a:srgbClr val="6600FF"/>
                          </a:solidFill>
                          <a:latin typeface="Cambria Math"/>
                          <a:ea typeface="Cambria Math"/>
                        </a:rPr>
                        <m:t>%</m:t>
                      </m:r>
                      <m:r>
                        <m:rPr>
                          <m:nor/>
                        </m:rPr>
                        <a:rPr lang="en-US" altLang="zh-TW" sz="2400" b="1" dirty="0">
                          <a:solidFill>
                            <a:srgbClr val="6600FF"/>
                          </a:solidFill>
                        </a:rPr>
                        <m:t> = </m:t>
                      </m:r>
                      <m:r>
                        <a:rPr lang="en-US" altLang="zh-TW" sz="2400" b="1" i="1" smtClean="0">
                          <a:solidFill>
                            <a:srgbClr val="6600FF"/>
                          </a:solidFill>
                          <a:latin typeface="Cambria Math"/>
                        </a:rPr>
                        <m:t>𝟏𝟑</m:t>
                      </m:r>
                      <m:r>
                        <a:rPr lang="en-US" altLang="zh-TW" sz="2400" b="1" i="1" smtClean="0">
                          <a:solidFill>
                            <a:srgbClr val="6600FF"/>
                          </a:solidFill>
                          <a:latin typeface="Cambria Math"/>
                        </a:rPr>
                        <m:t>.</m:t>
                      </m:r>
                      <m:r>
                        <a:rPr lang="en-US" altLang="zh-TW" sz="2400" b="1" i="1" smtClean="0">
                          <a:solidFill>
                            <a:srgbClr val="6600FF"/>
                          </a:solidFill>
                          <a:latin typeface="Cambria Math"/>
                        </a:rPr>
                        <m:t>𝟖</m:t>
                      </m:r>
                      <m:r>
                        <a:rPr lang="en-US" altLang="zh-TW" sz="2400" b="1" i="1">
                          <a:solidFill>
                            <a:srgbClr val="6600FF"/>
                          </a:solidFill>
                          <a:latin typeface="Cambria Math"/>
                        </a:rPr>
                        <m:t>%=</m:t>
                      </m:r>
                      <m:r>
                        <a:rPr lang="en-US" altLang="zh-TW" sz="2400" b="1" i="1">
                          <a:solidFill>
                            <a:srgbClr val="6600FF"/>
                          </a:solidFill>
                          <a:latin typeface="Cambria Math"/>
                        </a:rPr>
                        <m:t>𝟎</m:t>
                      </m:r>
                      <m:r>
                        <a:rPr lang="en-US" altLang="zh-TW" sz="2400" b="1" i="1">
                          <a:solidFill>
                            <a:srgbClr val="6600FF"/>
                          </a:solidFill>
                          <a:latin typeface="Cambria Math"/>
                        </a:rPr>
                        <m:t>.</m:t>
                      </m:r>
                      <m:r>
                        <a:rPr lang="en-US" altLang="zh-TW" sz="2400" b="1" i="1" smtClean="0">
                          <a:solidFill>
                            <a:srgbClr val="6600FF"/>
                          </a:solidFill>
                          <a:latin typeface="Cambria Math"/>
                        </a:rPr>
                        <m:t>𝟏𝟑𝟖</m:t>
                      </m:r>
                      <m:r>
                        <a:rPr lang="en-US" altLang="zh-TW" sz="2400" b="1" i="1">
                          <a:solidFill>
                            <a:srgbClr val="6600FF"/>
                          </a:solidFill>
                          <a:latin typeface="Cambria Math"/>
                        </a:rPr>
                        <m:t> </m:t>
                      </m:r>
                      <m:r>
                        <a:rPr lang="en-US" altLang="zh-TW" sz="2400" b="1">
                          <a:solidFill>
                            <a:srgbClr val="6600FF"/>
                          </a:solidFill>
                          <a:latin typeface="Cambria Math"/>
                        </a:rPr>
                        <m:t>𝐤𝐠</m:t>
                      </m:r>
                    </m:oMath>
                  </m:oMathPara>
                </a14:m>
                <a:endParaRPr lang="zh-TW" altLang="en-US" sz="2400" b="1" dirty="0">
                  <a:solidFill>
                    <a:srgbClr val="6600FF"/>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251520" y="5211008"/>
                <a:ext cx="8496944" cy="1170320"/>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266290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24</a:t>
            </a:fld>
            <a:endParaRPr lang="en-US" altLang="zh-TW"/>
          </a:p>
        </p:txBody>
      </p:sp>
      <p:sp>
        <p:nvSpPr>
          <p:cNvPr id="3"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a:ea typeface="新細明體" charset="-120"/>
              </a:rPr>
              <a:t>Pb-Sn Phase Diagram</a:t>
            </a:r>
            <a:endParaRPr lang="en-US" altLang="zh-TW" sz="3600" b="1" kern="0" dirty="0">
              <a:ea typeface="新細明體" charset="-120"/>
            </a:endParaRPr>
          </a:p>
        </p:txBody>
      </p:sp>
      <p:pic>
        <p:nvPicPr>
          <p:cNvPr id="4" name="Picture 15" descr="smi53586_08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1434" y="908720"/>
            <a:ext cx="7347012"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接點 5"/>
          <p:cNvCxnSpPr/>
          <p:nvPr/>
        </p:nvCxnSpPr>
        <p:spPr bwMode="auto">
          <a:xfrm>
            <a:off x="4427984" y="2420888"/>
            <a:ext cx="0" cy="3312368"/>
          </a:xfrm>
          <a:prstGeom prst="line">
            <a:avLst/>
          </a:prstGeom>
          <a:solidFill>
            <a:schemeClr val="accent1"/>
          </a:solidFill>
          <a:ln w="19050" cap="flat" cmpd="sng" algn="ctr">
            <a:solidFill>
              <a:srgbClr val="0000FF"/>
            </a:solidFill>
            <a:prstDash val="sysDash"/>
            <a:round/>
            <a:headEnd type="none" w="med" len="med"/>
            <a:tailEnd type="none" w="med" len="med"/>
          </a:ln>
          <a:effectLst/>
        </p:spPr>
      </p:cxnSp>
      <p:cxnSp>
        <p:nvCxnSpPr>
          <p:cNvPr id="12" name="直線接點 11"/>
          <p:cNvCxnSpPr/>
          <p:nvPr/>
        </p:nvCxnSpPr>
        <p:spPr bwMode="auto">
          <a:xfrm>
            <a:off x="3059832" y="3356992"/>
            <a:ext cx="1909124" cy="0"/>
          </a:xfrm>
          <a:prstGeom prst="line">
            <a:avLst/>
          </a:prstGeom>
          <a:solidFill>
            <a:schemeClr val="accent1"/>
          </a:solidFill>
          <a:ln w="19050" cap="flat" cmpd="sng" algn="ctr">
            <a:solidFill>
              <a:srgbClr val="00B0F0"/>
            </a:solidFill>
            <a:prstDash val="sysDash"/>
            <a:round/>
            <a:headEnd type="none" w="med" len="med"/>
            <a:tailEnd type="none" w="med" len="med"/>
          </a:ln>
          <a:effectLst/>
        </p:spPr>
      </p:cxnSp>
    </p:spTree>
    <p:extLst>
      <p:ext uri="{BB962C8B-B14F-4D97-AF65-F5344CB8AC3E}">
        <p14:creationId xmlns:p14="http://schemas.microsoft.com/office/powerpoint/2010/main" val="19542040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Binary </a:t>
            </a:r>
            <a:r>
              <a:rPr lang="en-US" altLang="zh-TW" sz="3600" b="1" dirty="0" err="1">
                <a:ea typeface="新細明體" charset="-120"/>
              </a:rPr>
              <a:t>Peritectic</a:t>
            </a:r>
            <a:r>
              <a:rPr lang="en-US" altLang="zh-TW" sz="3600" b="1" dirty="0">
                <a:ea typeface="新細明體" charset="-120"/>
              </a:rPr>
              <a:t> Alloy System</a:t>
            </a:r>
          </a:p>
        </p:txBody>
      </p:sp>
      <p:sp>
        <p:nvSpPr>
          <p:cNvPr id="18435" name="Rectangle 3"/>
          <p:cNvSpPr>
            <a:spLocks noGrp="1" noChangeArrowheads="1"/>
          </p:cNvSpPr>
          <p:nvPr>
            <p:ph idx="1"/>
          </p:nvPr>
        </p:nvSpPr>
        <p:spPr>
          <a:xfrm>
            <a:off x="685800" y="848072"/>
            <a:ext cx="7772400" cy="5029200"/>
          </a:xfrm>
        </p:spPr>
        <p:txBody>
          <a:bodyPr/>
          <a:lstStyle/>
          <a:p>
            <a:r>
              <a:rPr lang="en-US" altLang="zh-TW" sz="2400" b="1" dirty="0" err="1">
                <a:solidFill>
                  <a:srgbClr val="FF0000"/>
                </a:solidFill>
                <a:ea typeface="新細明體" charset="-120"/>
              </a:rPr>
              <a:t>Peritectic</a:t>
            </a:r>
            <a:r>
              <a:rPr lang="en-US" altLang="zh-TW" sz="2400" b="1" dirty="0">
                <a:solidFill>
                  <a:srgbClr val="FF0000"/>
                </a:solidFill>
                <a:ea typeface="新細明體" charset="-120"/>
              </a:rPr>
              <a:t> reaction</a:t>
            </a:r>
            <a:r>
              <a:rPr lang="en-US" altLang="zh-TW" sz="2400" dirty="0">
                <a:ea typeface="新細明體" charset="-120"/>
              </a:rPr>
              <a:t>: Liquid phase reacts with a solid phase to form a new and different solid phase. </a:t>
            </a:r>
          </a:p>
          <a:p>
            <a:pPr>
              <a:buFontTx/>
              <a:buNone/>
            </a:pPr>
            <a:r>
              <a:rPr lang="en-US" altLang="zh-TW" sz="2400" dirty="0">
                <a:ea typeface="新細明體" charset="-120"/>
              </a:rPr>
              <a:t>      Liquid + </a:t>
            </a:r>
            <a:r>
              <a:rPr lang="en-US" altLang="zh-TW" sz="2400" dirty="0">
                <a:ea typeface="新細明體" charset="-120"/>
                <a:cs typeface="Times New Roman" pitchFamily="30" charset="0"/>
              </a:rPr>
              <a:t>α                     β</a:t>
            </a:r>
          </a:p>
          <a:p>
            <a:pPr>
              <a:buFontTx/>
              <a:buNone/>
            </a:pPr>
            <a:endParaRPr lang="en-US" altLang="zh-TW" sz="2400" dirty="0">
              <a:ea typeface="新細明體" charset="-120"/>
              <a:cs typeface="Times New Roman" pitchFamily="30" charset="0"/>
            </a:endParaRPr>
          </a:p>
          <a:p>
            <a:pPr>
              <a:buFontTx/>
              <a:buNone/>
            </a:pPr>
            <a:r>
              <a:rPr lang="en-US" altLang="zh-TW" sz="2400" dirty="0">
                <a:ea typeface="新細明體" charset="-120"/>
                <a:cs typeface="Times New Roman" pitchFamily="30" charset="0"/>
              </a:rPr>
              <a:t> </a:t>
            </a:r>
          </a:p>
          <a:p>
            <a:pPr>
              <a:buFontTx/>
              <a:buNone/>
            </a:pPr>
            <a:endParaRPr lang="en-US" altLang="zh-TW" sz="2400" dirty="0">
              <a:ea typeface="新細明體" charset="-120"/>
            </a:endParaRPr>
          </a:p>
        </p:txBody>
      </p:sp>
      <p:sp>
        <p:nvSpPr>
          <p:cNvPr id="38916" name="AutoShape 4"/>
          <p:cNvSpPr>
            <a:spLocks noChangeArrowheads="1"/>
          </p:cNvSpPr>
          <p:nvPr/>
        </p:nvSpPr>
        <p:spPr bwMode="auto">
          <a:xfrm>
            <a:off x="2819400" y="1757759"/>
            <a:ext cx="1219200" cy="304800"/>
          </a:xfrm>
          <a:prstGeom prst="rightArrow">
            <a:avLst>
              <a:gd name="adj1" fmla="val 50000"/>
              <a:gd name="adj2" fmla="val 100000"/>
            </a:avLst>
          </a:prstGeom>
          <a:solidFill>
            <a:schemeClr val="bg1">
              <a:lumMod val="85000"/>
            </a:schemeClr>
          </a:solidFill>
          <a:ln w="9525">
            <a:solidFill>
              <a:schemeClr val="tx1"/>
            </a:solidFill>
            <a:miter lim="800000"/>
            <a:headEnd/>
            <a:tailEnd/>
          </a:ln>
          <a:effectLst/>
        </p:spPr>
        <p:txBody>
          <a:bodyPr wrap="none" anchor="ct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en-CA" altLang="zh-TW"/>
          </a:p>
        </p:txBody>
      </p:sp>
      <p:sp>
        <p:nvSpPr>
          <p:cNvPr id="18437" name="Text Box 5"/>
          <p:cNvSpPr txBox="1">
            <a:spLocks noChangeArrowheads="1"/>
          </p:cNvSpPr>
          <p:nvPr/>
        </p:nvSpPr>
        <p:spPr bwMode="auto">
          <a:xfrm>
            <a:off x="2895600" y="1910159"/>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b="1" dirty="0">
                <a:solidFill>
                  <a:srgbClr val="008000"/>
                </a:solidFill>
                <a:ea typeface="新細明體" charset="-120"/>
              </a:rPr>
              <a:t>cooling</a:t>
            </a:r>
          </a:p>
        </p:txBody>
      </p:sp>
      <p:sp>
        <p:nvSpPr>
          <p:cNvPr id="18438" name="Text Box 6"/>
          <p:cNvSpPr txBox="1">
            <a:spLocks noChangeArrowheads="1"/>
          </p:cNvSpPr>
          <p:nvPr/>
        </p:nvSpPr>
        <p:spPr bwMode="auto">
          <a:xfrm>
            <a:off x="6064621" y="2204864"/>
            <a:ext cx="304388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marL="171450" indent="-171450" eaLnBrk="1" hangingPunct="1">
              <a:buFontTx/>
              <a:buChar char="•"/>
            </a:pPr>
            <a:r>
              <a:rPr lang="en-US" altLang="zh-TW" sz="2400" b="1" dirty="0" err="1">
                <a:solidFill>
                  <a:srgbClr val="0000FF"/>
                </a:solidFill>
                <a:ea typeface="新細明體" charset="-120"/>
              </a:rPr>
              <a:t>Peritectic</a:t>
            </a:r>
            <a:r>
              <a:rPr lang="en-US" altLang="zh-TW" sz="2400" b="1" dirty="0">
                <a:solidFill>
                  <a:srgbClr val="0000FF"/>
                </a:solidFill>
                <a:ea typeface="新細明體" charset="-120"/>
              </a:rPr>
              <a:t> reaction </a:t>
            </a:r>
            <a:r>
              <a:rPr lang="en-US" altLang="zh-TW" sz="2400" dirty="0">
                <a:ea typeface="新細明體" charset="-120"/>
              </a:rPr>
              <a:t>occurs when a slowly cooled alloy of Fe-4.3 </a:t>
            </a:r>
            <a:r>
              <a:rPr lang="en-US" altLang="zh-TW" sz="2400" dirty="0" err="1">
                <a:ea typeface="新細明體" charset="-120"/>
              </a:rPr>
              <a:t>wt</a:t>
            </a:r>
            <a:r>
              <a:rPr lang="en-US" altLang="zh-TW" sz="2400" dirty="0">
                <a:ea typeface="新細明體" charset="-120"/>
              </a:rPr>
              <a:t>% Ni passes through </a:t>
            </a:r>
            <a:r>
              <a:rPr lang="en-US" altLang="zh-TW" sz="2400" dirty="0" err="1">
                <a:ea typeface="新細明體" charset="-120"/>
              </a:rPr>
              <a:t>peritectic</a:t>
            </a:r>
            <a:r>
              <a:rPr lang="en-US" altLang="zh-TW" sz="2400" dirty="0">
                <a:ea typeface="新細明體" charset="-120"/>
              </a:rPr>
              <a:t>    temperature of 1517 </a:t>
            </a:r>
            <a:r>
              <a:rPr lang="en-US" altLang="zh-TW" sz="2400" dirty="0">
                <a:ea typeface="新細明體" charset="-120"/>
                <a:sym typeface="Symbol"/>
              </a:rPr>
              <a:t></a:t>
            </a:r>
            <a:r>
              <a:rPr lang="en-US" altLang="zh-TW" sz="2400" dirty="0">
                <a:ea typeface="新細明體" charset="-120"/>
              </a:rPr>
              <a:t>C.</a:t>
            </a:r>
          </a:p>
          <a:p>
            <a:pPr marL="171450" indent="-171450" eaLnBrk="1" hangingPunct="1">
              <a:buFontTx/>
              <a:buChar char="•"/>
            </a:pPr>
            <a:r>
              <a:rPr lang="en-US" altLang="zh-TW" sz="2400" dirty="0" err="1">
                <a:ea typeface="新細明體" charset="-120"/>
              </a:rPr>
              <a:t>Peritectic</a:t>
            </a:r>
            <a:r>
              <a:rPr lang="en-US" altLang="zh-TW" sz="2400" dirty="0">
                <a:ea typeface="新細明體" charset="-120"/>
              </a:rPr>
              <a:t> point is invariant.</a:t>
            </a:r>
          </a:p>
        </p:txBody>
      </p:sp>
      <p:sp>
        <p:nvSpPr>
          <p:cNvPr id="18439" name="Text Box 7"/>
          <p:cNvSpPr txBox="1">
            <a:spLocks noChangeArrowheads="1"/>
          </p:cNvSpPr>
          <p:nvPr/>
        </p:nvSpPr>
        <p:spPr bwMode="auto">
          <a:xfrm>
            <a:off x="365125" y="5984875"/>
            <a:ext cx="8531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400" b="1" dirty="0">
                <a:ea typeface="新細明體" charset="-120"/>
              </a:rPr>
              <a:t>Liquid (5.4 </a:t>
            </a:r>
            <a:r>
              <a:rPr lang="en-US" altLang="zh-TW" sz="2400" b="1" dirty="0" err="1">
                <a:ea typeface="新細明體" charset="-120"/>
              </a:rPr>
              <a:t>wt</a:t>
            </a:r>
            <a:r>
              <a:rPr lang="en-US" altLang="zh-TW" sz="2400" b="1" dirty="0">
                <a:ea typeface="新細明體" charset="-120"/>
              </a:rPr>
              <a:t>% Ni) + </a:t>
            </a:r>
            <a:r>
              <a:rPr lang="en-US" altLang="zh-TW" sz="2400" b="1" dirty="0">
                <a:ea typeface="新細明體" charset="-120"/>
                <a:cs typeface="Times New Roman" pitchFamily="30" charset="0"/>
              </a:rPr>
              <a:t>δ</a:t>
            </a:r>
            <a:r>
              <a:rPr lang="en-US" altLang="zh-TW" sz="2400" b="1" dirty="0">
                <a:ea typeface="新細明體" charset="-120"/>
              </a:rPr>
              <a:t> (4.0 </a:t>
            </a:r>
            <a:r>
              <a:rPr lang="en-US" altLang="zh-TW" sz="2400" b="1" dirty="0" err="1">
                <a:ea typeface="新細明體" charset="-120"/>
              </a:rPr>
              <a:t>wt</a:t>
            </a:r>
            <a:r>
              <a:rPr lang="en-US" altLang="zh-TW" sz="2400" b="1" dirty="0">
                <a:ea typeface="新細明體" charset="-120"/>
              </a:rPr>
              <a:t>% Ni)                    </a:t>
            </a:r>
            <a:r>
              <a:rPr lang="en-US" altLang="zh-TW" sz="2400" b="1" dirty="0">
                <a:ea typeface="新細明體" charset="-120"/>
                <a:cs typeface="Times New Roman" pitchFamily="30" charset="0"/>
              </a:rPr>
              <a:t>γ</a:t>
            </a:r>
            <a:r>
              <a:rPr lang="en-US" altLang="zh-TW" sz="2400" b="1" dirty="0">
                <a:ea typeface="新細明體" charset="-120"/>
              </a:rPr>
              <a:t> (4.3 </a:t>
            </a:r>
            <a:r>
              <a:rPr lang="en-US" altLang="zh-TW" sz="2400" b="1" dirty="0" err="1">
                <a:ea typeface="新細明體" charset="-120"/>
              </a:rPr>
              <a:t>wt</a:t>
            </a:r>
            <a:r>
              <a:rPr lang="en-US" altLang="zh-TW" sz="2400" b="1" dirty="0">
                <a:ea typeface="新細明體" charset="-120"/>
              </a:rPr>
              <a:t>% Ni)</a:t>
            </a:r>
          </a:p>
        </p:txBody>
      </p:sp>
      <p:sp>
        <p:nvSpPr>
          <p:cNvPr id="38920" name="AutoShape 8"/>
          <p:cNvSpPr>
            <a:spLocks noChangeArrowheads="1"/>
          </p:cNvSpPr>
          <p:nvPr/>
        </p:nvSpPr>
        <p:spPr bwMode="auto">
          <a:xfrm>
            <a:off x="5441032" y="6096000"/>
            <a:ext cx="1219200" cy="304800"/>
          </a:xfrm>
          <a:prstGeom prst="rightArrow">
            <a:avLst>
              <a:gd name="adj1" fmla="val 50000"/>
              <a:gd name="adj2" fmla="val 100000"/>
            </a:avLst>
          </a:prstGeom>
          <a:solidFill>
            <a:schemeClr val="bg1">
              <a:lumMod val="85000"/>
            </a:schemeClr>
          </a:solidFill>
          <a:ln w="9525">
            <a:solidFill>
              <a:schemeClr val="tx1"/>
            </a:solidFill>
            <a:miter lim="800000"/>
            <a:headEnd/>
            <a:tailEnd/>
          </a:ln>
          <a:effectLst/>
        </p:spPr>
        <p:txBody>
          <a:bodyPr wrap="none" anchor="ct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en-CA" altLang="zh-TW"/>
          </a:p>
        </p:txBody>
      </p:sp>
      <p:sp>
        <p:nvSpPr>
          <p:cNvPr id="18441" name="Text Box 9"/>
          <p:cNvSpPr txBox="1">
            <a:spLocks noChangeArrowheads="1"/>
          </p:cNvSpPr>
          <p:nvPr/>
        </p:nvSpPr>
        <p:spPr bwMode="auto">
          <a:xfrm>
            <a:off x="5489550" y="6302647"/>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b="1" dirty="0">
                <a:solidFill>
                  <a:srgbClr val="FF3300"/>
                </a:solidFill>
                <a:ea typeface="新細明體" charset="-120"/>
              </a:rPr>
              <a:t>cooling</a:t>
            </a:r>
          </a:p>
        </p:txBody>
      </p:sp>
      <p:pic>
        <p:nvPicPr>
          <p:cNvPr id="18442" name="Picture 13" descr="smi53586_08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891" y="2268833"/>
            <a:ext cx="5653261" cy="371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Slide Number Placeholder 1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589E4C13-C8B0-4587-BFBF-C94323223F06}" type="slidenum">
              <a:rPr lang="en-US" altLang="zh-TW"/>
              <a:pPr eaLnBrk="1" hangingPunct="1"/>
              <a:t>25</a:t>
            </a:fld>
            <a:endParaRPr lang="en-US" altLang="zh-TW"/>
          </a:p>
        </p:txBody>
      </p:sp>
      <p:sp>
        <p:nvSpPr>
          <p:cNvPr id="13" name="Text Box 9"/>
          <p:cNvSpPr txBox="1">
            <a:spLocks noChangeArrowheads="1"/>
          </p:cNvSpPr>
          <p:nvPr/>
        </p:nvSpPr>
        <p:spPr bwMode="auto">
          <a:xfrm>
            <a:off x="5508104" y="5798591"/>
            <a:ext cx="963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b="1" dirty="0">
                <a:solidFill>
                  <a:srgbClr val="FF3300"/>
                </a:solidFill>
                <a:ea typeface="新細明體" charset="-120"/>
              </a:rPr>
              <a:t>1517 </a:t>
            </a:r>
            <a:r>
              <a:rPr lang="en-US" altLang="zh-TW" b="1" dirty="0">
                <a:solidFill>
                  <a:srgbClr val="FF3300"/>
                </a:solidFill>
                <a:ea typeface="新細明體" charset="-120"/>
                <a:sym typeface="Symbol"/>
              </a:rPr>
              <a:t>C</a:t>
            </a:r>
            <a:endParaRPr lang="en-US" altLang="zh-TW" b="1" dirty="0">
              <a:solidFill>
                <a:srgbClr val="FF3300"/>
              </a:solidFill>
              <a:ea typeface="新細明體" charset="-120"/>
            </a:endParaRPr>
          </a:p>
        </p:txBody>
      </p:sp>
      <p:sp>
        <p:nvSpPr>
          <p:cNvPr id="2" name="文字方塊 1"/>
          <p:cNvSpPr txBox="1"/>
          <p:nvPr/>
        </p:nvSpPr>
        <p:spPr>
          <a:xfrm>
            <a:off x="6732240" y="1916832"/>
            <a:ext cx="1210588" cy="400110"/>
          </a:xfrm>
          <a:prstGeom prst="rect">
            <a:avLst/>
          </a:prstGeom>
          <a:noFill/>
        </p:spPr>
        <p:txBody>
          <a:bodyPr wrap="none" rtlCol="0">
            <a:spAutoFit/>
          </a:bodyPr>
          <a:lstStyle/>
          <a:p>
            <a:r>
              <a:rPr lang="zh-TW" altLang="en-US" sz="2000" b="1" dirty="0">
                <a:solidFill>
                  <a:srgbClr val="0000FF"/>
                </a:solidFill>
              </a:rPr>
              <a:t>包晶反應</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26</a:t>
            </a:fld>
            <a:endParaRPr lang="en-US" altLang="zh-TW"/>
          </a:p>
        </p:txBody>
      </p:sp>
      <p:sp>
        <p:nvSpPr>
          <p:cNvPr id="3"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Cooling of </a:t>
            </a:r>
            <a:r>
              <a:rPr lang="en-US" altLang="zh-TW" sz="3600" b="1" kern="0" dirty="0" err="1">
                <a:ea typeface="新細明體" charset="-120"/>
              </a:rPr>
              <a:t>Peritectic</a:t>
            </a:r>
            <a:r>
              <a:rPr lang="en-US" altLang="zh-TW" sz="3600" b="1" kern="0" dirty="0">
                <a:ea typeface="新細明體" charset="-120"/>
              </a:rPr>
              <a:t> Alloy</a:t>
            </a:r>
          </a:p>
        </p:txBody>
      </p:sp>
      <p:pic>
        <p:nvPicPr>
          <p:cNvPr id="5" name="Picture 13" descr="smi53586_0818.jpg"/>
          <p:cNvPicPr>
            <a:picLocks noChangeAspect="1"/>
          </p:cNvPicPr>
          <p:nvPr/>
        </p:nvPicPr>
        <p:blipFill rotWithShape="1">
          <a:blip r:embed="rId2">
            <a:extLst>
              <a:ext uri="{28A0092B-C50C-407E-A947-70E740481C1C}">
                <a14:useLocalDpi xmlns:a14="http://schemas.microsoft.com/office/drawing/2010/main" val="0"/>
              </a:ext>
            </a:extLst>
          </a:blip>
          <a:srcRect l="35834" t="2075" r="28333"/>
          <a:stretch/>
        </p:blipFill>
        <p:spPr bwMode="auto">
          <a:xfrm>
            <a:off x="5796136" y="848072"/>
            <a:ext cx="3322290" cy="596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7740352" y="3810550"/>
            <a:ext cx="290464" cy="400110"/>
          </a:xfrm>
          <a:prstGeom prst="rect">
            <a:avLst/>
          </a:prstGeom>
          <a:noFill/>
        </p:spPr>
        <p:txBody>
          <a:bodyPr wrap="none" rtlCol="0">
            <a:spAutoFit/>
          </a:bodyPr>
          <a:lstStyle/>
          <a:p>
            <a:r>
              <a:rPr lang="zh-TW" altLang="en-US" sz="2000" b="1" dirty="0">
                <a:solidFill>
                  <a:srgbClr val="0000FF"/>
                </a:solidFill>
                <a:sym typeface="Symbol"/>
              </a:rPr>
              <a:t></a:t>
            </a:r>
            <a:endParaRPr lang="zh-TW" altLang="en-US" sz="2000" b="1" dirty="0">
              <a:solidFill>
                <a:srgbClr val="0000FF"/>
              </a:solidFill>
            </a:endParaRPr>
          </a:p>
        </p:txBody>
      </p:sp>
      <p:sp>
        <p:nvSpPr>
          <p:cNvPr id="7" name="文字方塊 6"/>
          <p:cNvSpPr txBox="1"/>
          <p:nvPr/>
        </p:nvSpPr>
        <p:spPr>
          <a:xfrm>
            <a:off x="5940152" y="2420888"/>
            <a:ext cx="311304" cy="400110"/>
          </a:xfrm>
          <a:prstGeom prst="rect">
            <a:avLst/>
          </a:prstGeom>
          <a:noFill/>
        </p:spPr>
        <p:txBody>
          <a:bodyPr wrap="none" rtlCol="0">
            <a:spAutoFit/>
          </a:bodyPr>
          <a:lstStyle/>
          <a:p>
            <a:r>
              <a:rPr lang="zh-TW" altLang="en-US" sz="2000" b="1" dirty="0">
                <a:solidFill>
                  <a:srgbClr val="0000FF"/>
                </a:solidFill>
                <a:sym typeface="Symbol"/>
              </a:rPr>
              <a:t></a:t>
            </a:r>
            <a:endParaRPr lang="zh-TW" altLang="en-US" sz="2000" b="1" dirty="0">
              <a:solidFill>
                <a:srgbClr val="0000FF"/>
              </a:solidFill>
            </a:endParaRPr>
          </a:p>
        </p:txBody>
      </p:sp>
      <p:sp>
        <p:nvSpPr>
          <p:cNvPr id="8" name="文字方塊 7"/>
          <p:cNvSpPr txBox="1"/>
          <p:nvPr/>
        </p:nvSpPr>
        <p:spPr>
          <a:xfrm>
            <a:off x="8100392" y="1700808"/>
            <a:ext cx="356188" cy="400110"/>
          </a:xfrm>
          <a:prstGeom prst="rect">
            <a:avLst/>
          </a:prstGeom>
          <a:noFill/>
        </p:spPr>
        <p:txBody>
          <a:bodyPr wrap="none" rtlCol="0">
            <a:spAutoFit/>
          </a:bodyPr>
          <a:lstStyle/>
          <a:p>
            <a:r>
              <a:rPr lang="en-US" altLang="zh-TW" sz="2000" b="1" dirty="0">
                <a:solidFill>
                  <a:srgbClr val="0000FF"/>
                </a:solidFill>
                <a:sym typeface="Symbol"/>
              </a:rPr>
              <a:t>L</a:t>
            </a:r>
            <a:endParaRPr lang="zh-TW" altLang="en-US" sz="2000" b="1" dirty="0">
              <a:solidFill>
                <a:srgbClr val="0000FF"/>
              </a:solidFill>
            </a:endParaRPr>
          </a:p>
        </p:txBody>
      </p:sp>
      <p:sp>
        <p:nvSpPr>
          <p:cNvPr id="4" name="Rectangle 3"/>
          <p:cNvSpPr txBox="1">
            <a:spLocks noChangeArrowheads="1"/>
          </p:cNvSpPr>
          <p:nvPr/>
        </p:nvSpPr>
        <p:spPr>
          <a:xfrm>
            <a:off x="685800" y="848072"/>
            <a:ext cx="5758408" cy="56772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TW" sz="2400" b="1" kern="0" dirty="0">
                <a:ea typeface="新細明體" charset="-120"/>
              </a:rPr>
              <a:t>Fe-4.3 </a:t>
            </a:r>
            <a:r>
              <a:rPr lang="en-US" altLang="zh-TW" sz="2400" b="1" kern="0" dirty="0" err="1">
                <a:ea typeface="新細明體" charset="-120"/>
              </a:rPr>
              <a:t>wt</a:t>
            </a:r>
            <a:r>
              <a:rPr lang="en-US" altLang="zh-TW" sz="2400" b="1" kern="0" dirty="0">
                <a:ea typeface="新細明體" charset="-120"/>
              </a:rPr>
              <a:t>% Ni</a:t>
            </a:r>
          </a:p>
          <a:p>
            <a:pPr marL="361950" indent="-361950">
              <a:buNone/>
            </a:pPr>
            <a:r>
              <a:rPr lang="en-US" altLang="zh-TW" sz="2400" b="1" kern="0" dirty="0">
                <a:ea typeface="新細明體" charset="-120"/>
              </a:rPr>
              <a:t>a	1550 </a:t>
            </a:r>
            <a:r>
              <a:rPr lang="en-US" altLang="zh-TW" sz="2400" b="1" kern="0" dirty="0">
                <a:ea typeface="新細明體" charset="-120"/>
                <a:sym typeface="Symbol"/>
              </a:rPr>
              <a:t>C: L (4.3Ni)</a:t>
            </a:r>
          </a:p>
          <a:p>
            <a:pPr marL="361950" indent="-361950">
              <a:buNone/>
            </a:pPr>
            <a:r>
              <a:rPr lang="en-US" altLang="zh-TW" sz="2400" b="1" kern="0" dirty="0">
                <a:ea typeface="新細明體" charset="-120"/>
                <a:sym typeface="Symbol"/>
              </a:rPr>
              <a:t>b	</a:t>
            </a:r>
            <a:r>
              <a:rPr lang="en-US" altLang="zh-TW" sz="2400" b="1" kern="0" dirty="0">
                <a:ea typeface="新細明體" charset="-120"/>
              </a:rPr>
              <a:t>1525 </a:t>
            </a:r>
            <a:r>
              <a:rPr lang="en-US" altLang="zh-TW" sz="2400" b="1" kern="0" dirty="0">
                <a:ea typeface="新細明體" charset="-120"/>
                <a:sym typeface="Symbol"/>
              </a:rPr>
              <a:t>C:  (3.0Ni) + L (4.3Ni) </a:t>
            </a:r>
            <a:br>
              <a:rPr lang="en-US" altLang="zh-TW" sz="2400" b="1" kern="0" dirty="0">
                <a:ea typeface="新細明體" charset="-120"/>
                <a:sym typeface="Symbol"/>
              </a:rPr>
            </a:br>
            <a:r>
              <a:rPr lang="en-US" altLang="zh-TW" sz="2400" b="1" kern="0" dirty="0">
                <a:ea typeface="新細明體" charset="-120"/>
              </a:rPr>
              <a:t>1518 </a:t>
            </a:r>
            <a:r>
              <a:rPr lang="en-US" altLang="zh-TW" sz="2400" b="1" kern="0" dirty="0">
                <a:ea typeface="新細明體" charset="-120"/>
                <a:sym typeface="Symbol"/>
              </a:rPr>
              <a:t>C:  (4.0Ni) + L (5.4Ni) </a:t>
            </a:r>
          </a:p>
          <a:p>
            <a:pPr marL="361950" indent="-361950">
              <a:buNone/>
            </a:pPr>
            <a:r>
              <a:rPr lang="en-US" altLang="zh-TW" sz="2400" b="1" kern="0" dirty="0">
                <a:ea typeface="新細明體" charset="-120"/>
                <a:sym typeface="Symbol"/>
              </a:rPr>
              <a:t>c	</a:t>
            </a:r>
            <a:r>
              <a:rPr lang="en-US" altLang="zh-TW" sz="2400" b="1" kern="0" dirty="0">
                <a:ea typeface="新細明體" charset="-120"/>
              </a:rPr>
              <a:t>1517 </a:t>
            </a:r>
            <a:r>
              <a:rPr lang="en-US" altLang="zh-TW" sz="2400" b="1" kern="0" dirty="0">
                <a:ea typeface="新細明體" charset="-120"/>
                <a:sym typeface="Symbol"/>
              </a:rPr>
              <a:t>C: </a:t>
            </a:r>
            <a:br>
              <a:rPr lang="en-US" altLang="zh-TW" sz="2400" b="1" kern="0" dirty="0">
                <a:ea typeface="新細明體" charset="-120"/>
                <a:sym typeface="Symbol"/>
              </a:rPr>
            </a:br>
            <a:r>
              <a:rPr lang="en-US" altLang="zh-TW" sz="2400" b="1" kern="0" dirty="0">
                <a:ea typeface="新細明體" charset="-120"/>
                <a:sym typeface="Symbol"/>
              </a:rPr>
              <a:t> (4.0Ni) + L (5.4Ni)   (4.3Ni)</a:t>
            </a:r>
            <a:br>
              <a:rPr lang="en-US" altLang="zh-TW" sz="2400" b="1" kern="0" dirty="0">
                <a:ea typeface="新細明體" charset="-120"/>
                <a:sym typeface="Symbol"/>
              </a:rPr>
            </a:br>
            <a:r>
              <a:rPr lang="en-US" altLang="zh-TW" sz="2400" b="1" kern="0" dirty="0">
                <a:ea typeface="新細明體" charset="-120"/>
              </a:rPr>
              <a:t>1516 </a:t>
            </a:r>
            <a:r>
              <a:rPr lang="en-US" altLang="zh-TW" sz="2400" b="1" kern="0" dirty="0">
                <a:ea typeface="新細明體" charset="-120"/>
                <a:sym typeface="Symbol"/>
              </a:rPr>
              <a:t>C:  (4.3Ni)</a:t>
            </a:r>
            <a:endParaRPr lang="en-US" altLang="zh-TW" sz="2400" b="1" kern="0" dirty="0">
              <a:ea typeface="新細明體" charset="-120"/>
            </a:endParaRPr>
          </a:p>
          <a:p>
            <a:r>
              <a:rPr lang="en-US" altLang="zh-TW" sz="2400" b="1" kern="0" dirty="0">
                <a:ea typeface="新細明體" charset="-120"/>
              </a:rPr>
              <a:t>Lever rule is used for two-phase regions.</a:t>
            </a:r>
          </a:p>
          <a:p>
            <a:r>
              <a:rPr lang="en-US" altLang="zh-TW" sz="2400" b="1" kern="0" dirty="0">
                <a:ea typeface="新細明體" charset="-120"/>
              </a:rPr>
              <a:t>&lt; 4.0%Ni: L </a:t>
            </a:r>
            <a:r>
              <a:rPr lang="en-US" altLang="zh-TW" sz="2400" b="1" kern="0" dirty="0">
                <a:ea typeface="新細明體" charset="-120"/>
                <a:sym typeface="Symbol"/>
              </a:rPr>
              <a:t> L +      +    </a:t>
            </a:r>
          </a:p>
          <a:p>
            <a:r>
              <a:rPr lang="en-US" altLang="zh-TW" sz="2400" b="1" kern="0" dirty="0">
                <a:ea typeface="新細明體" charset="-120"/>
              </a:rPr>
              <a:t>4.0-4.3%Ni: L </a:t>
            </a:r>
            <a:r>
              <a:rPr lang="en-US" altLang="zh-TW" sz="2400" b="1" kern="0" dirty="0">
                <a:ea typeface="新細明體" charset="-120"/>
                <a:sym typeface="Symbol"/>
              </a:rPr>
              <a:t> L +    +    </a:t>
            </a:r>
          </a:p>
          <a:p>
            <a:r>
              <a:rPr lang="en-US" altLang="zh-TW" sz="2400" b="1" kern="0" dirty="0">
                <a:ea typeface="新細明體" charset="-120"/>
              </a:rPr>
              <a:t>4.3%Ni: L </a:t>
            </a:r>
            <a:r>
              <a:rPr lang="en-US" altLang="zh-TW" sz="2400" b="1" kern="0" dirty="0">
                <a:ea typeface="新細明體" charset="-120"/>
                <a:sym typeface="Symbol"/>
              </a:rPr>
              <a:t> L +    </a:t>
            </a:r>
          </a:p>
          <a:p>
            <a:r>
              <a:rPr lang="en-US" altLang="zh-TW" sz="2400" b="1" kern="0" dirty="0">
                <a:ea typeface="新細明體" charset="-120"/>
              </a:rPr>
              <a:t>4.3-5.4%Ni: L </a:t>
            </a:r>
            <a:r>
              <a:rPr lang="en-US" altLang="zh-TW" sz="2400" b="1" kern="0" dirty="0">
                <a:ea typeface="新細明體" charset="-120"/>
                <a:sym typeface="Symbol"/>
              </a:rPr>
              <a:t> L +   L +    </a:t>
            </a:r>
          </a:p>
          <a:p>
            <a:r>
              <a:rPr lang="en-US" altLang="zh-TW" sz="2400" b="1" kern="0" dirty="0">
                <a:ea typeface="新細明體" charset="-120"/>
              </a:rPr>
              <a:t>&gt; 5.4%Ni: L </a:t>
            </a:r>
            <a:r>
              <a:rPr lang="en-US" altLang="zh-TW" sz="2400" b="1" kern="0" dirty="0">
                <a:ea typeface="新細明體" charset="-120"/>
                <a:sym typeface="Symbol"/>
              </a:rPr>
              <a:t> L +    </a:t>
            </a:r>
            <a:endParaRPr lang="en-US" altLang="zh-TW" sz="2400" kern="0" dirty="0">
              <a:ea typeface="新細明體" charset="-120"/>
              <a:cs typeface="Times New Roman" pitchFamily="30" charset="0"/>
            </a:endParaRPr>
          </a:p>
          <a:p>
            <a:endParaRPr lang="en-US" altLang="zh-TW" sz="2400" kern="0" dirty="0">
              <a:ea typeface="新細明體" charset="-120"/>
              <a:cs typeface="Times New Roman" pitchFamily="30" charset="0"/>
            </a:endParaRPr>
          </a:p>
          <a:p>
            <a:endParaRPr lang="en-US" altLang="zh-TW" sz="2400" kern="0" dirty="0">
              <a:ea typeface="新細明體" charset="-120"/>
              <a:cs typeface="Times New Roman" pitchFamily="30" charset="0"/>
            </a:endParaRPr>
          </a:p>
          <a:p>
            <a:endParaRPr lang="en-US" altLang="zh-TW" sz="2400" kern="0" dirty="0">
              <a:ea typeface="新細明體" charset="-120"/>
              <a:cs typeface="Times New Roman" pitchFamily="30" charset="0"/>
            </a:endParaRPr>
          </a:p>
          <a:p>
            <a:pPr>
              <a:buFontTx/>
              <a:buNone/>
            </a:pPr>
            <a:endParaRPr lang="en-US" altLang="zh-TW" sz="2400" kern="0" dirty="0">
              <a:ea typeface="新細明體" charset="-120"/>
            </a:endParaRPr>
          </a:p>
        </p:txBody>
      </p:sp>
      <p:cxnSp>
        <p:nvCxnSpPr>
          <p:cNvPr id="12" name="直線接點 11"/>
          <p:cNvCxnSpPr/>
          <p:nvPr/>
        </p:nvCxnSpPr>
        <p:spPr bwMode="auto">
          <a:xfrm flipH="1">
            <a:off x="6095804" y="2204864"/>
            <a:ext cx="1361478" cy="0"/>
          </a:xfrm>
          <a:prstGeom prst="line">
            <a:avLst/>
          </a:prstGeom>
          <a:solidFill>
            <a:schemeClr val="accent1"/>
          </a:solidFill>
          <a:ln w="9525" cap="flat" cmpd="sng" algn="ctr">
            <a:solidFill>
              <a:srgbClr val="008000"/>
            </a:solidFill>
            <a:prstDash val="sysDash"/>
            <a:round/>
            <a:headEnd type="none" w="med" len="med"/>
            <a:tailEnd type="none" w="med" len="med"/>
          </a:ln>
          <a:effectLst/>
        </p:spPr>
      </p:cxnSp>
      <p:cxnSp>
        <p:nvCxnSpPr>
          <p:cNvPr id="15" name="直線接點 14"/>
          <p:cNvCxnSpPr/>
          <p:nvPr/>
        </p:nvCxnSpPr>
        <p:spPr bwMode="auto">
          <a:xfrm>
            <a:off x="6228184" y="1556792"/>
            <a:ext cx="0" cy="3240360"/>
          </a:xfrm>
          <a:prstGeom prst="line">
            <a:avLst/>
          </a:prstGeom>
          <a:solidFill>
            <a:schemeClr val="accent1"/>
          </a:solidFill>
          <a:ln w="9525" cap="flat" cmpd="sng" algn="ctr">
            <a:solidFill>
              <a:srgbClr val="00B0F0"/>
            </a:solidFill>
            <a:prstDash val="sysDash"/>
            <a:round/>
            <a:headEnd type="none" w="med" len="med"/>
            <a:tailEnd type="none" w="med" len="med"/>
          </a:ln>
          <a:effectLst/>
        </p:spPr>
      </p:cxnSp>
      <p:cxnSp>
        <p:nvCxnSpPr>
          <p:cNvPr id="16" name="直線接點 15"/>
          <p:cNvCxnSpPr/>
          <p:nvPr/>
        </p:nvCxnSpPr>
        <p:spPr bwMode="auto">
          <a:xfrm>
            <a:off x="7092280" y="1556792"/>
            <a:ext cx="0" cy="3240360"/>
          </a:xfrm>
          <a:prstGeom prst="line">
            <a:avLst/>
          </a:prstGeom>
          <a:solidFill>
            <a:schemeClr val="accent1"/>
          </a:solidFill>
          <a:ln w="9525" cap="flat" cmpd="sng" algn="ctr">
            <a:solidFill>
              <a:srgbClr val="00B0F0"/>
            </a:solidFill>
            <a:prstDash val="sysDash"/>
            <a:round/>
            <a:headEnd type="none" w="med" len="med"/>
            <a:tailEnd type="none" w="med" len="med"/>
          </a:ln>
          <a:effectLst/>
        </p:spPr>
      </p:cxnSp>
      <p:cxnSp>
        <p:nvCxnSpPr>
          <p:cNvPr id="17" name="直線接點 16"/>
          <p:cNvCxnSpPr/>
          <p:nvPr/>
        </p:nvCxnSpPr>
        <p:spPr bwMode="auto">
          <a:xfrm>
            <a:off x="8388424" y="1556792"/>
            <a:ext cx="0" cy="3240360"/>
          </a:xfrm>
          <a:prstGeom prst="line">
            <a:avLst/>
          </a:prstGeom>
          <a:solidFill>
            <a:schemeClr val="accent1"/>
          </a:solidFill>
          <a:ln w="9525" cap="flat" cmpd="sng" algn="ctr">
            <a:solidFill>
              <a:srgbClr val="00B0F0"/>
            </a:solidFill>
            <a:prstDash val="sysDash"/>
            <a:round/>
            <a:headEnd type="none" w="med" len="med"/>
            <a:tailEnd type="none" w="med" len="med"/>
          </a:ln>
          <a:effectLst/>
        </p:spPr>
      </p:cxnSp>
    </p:spTree>
    <p:extLst>
      <p:ext uri="{BB962C8B-B14F-4D97-AF65-F5344CB8AC3E}">
        <p14:creationId xmlns:p14="http://schemas.microsoft.com/office/powerpoint/2010/main" val="40038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27</a:t>
            </a:fld>
            <a:endParaRPr lang="en-US" altLang="zh-TW"/>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836712"/>
            <a:ext cx="8613222" cy="5633350"/>
          </a:xfrm>
          <a:prstGeom prst="rect">
            <a:avLst/>
          </a:prstGeom>
        </p:spPr>
      </p:pic>
      <p:sp>
        <p:nvSpPr>
          <p:cNvPr id="4"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err="1">
                <a:ea typeface="新細明體" charset="-120"/>
              </a:rPr>
              <a:t>Peritectic</a:t>
            </a:r>
            <a:r>
              <a:rPr lang="en-US" altLang="zh-TW" sz="3600" b="1" kern="0" dirty="0">
                <a:ea typeface="新細明體" charset="-120"/>
              </a:rPr>
              <a:t> Pt-Ag Alloy System</a:t>
            </a:r>
          </a:p>
        </p:txBody>
      </p:sp>
      <p:sp>
        <p:nvSpPr>
          <p:cNvPr id="5" name="文字方塊 4"/>
          <p:cNvSpPr txBox="1"/>
          <p:nvPr/>
        </p:nvSpPr>
        <p:spPr>
          <a:xfrm>
            <a:off x="4799385" y="3409255"/>
            <a:ext cx="780727" cy="307777"/>
          </a:xfrm>
          <a:prstGeom prst="rect">
            <a:avLst/>
          </a:prstGeom>
          <a:noFill/>
        </p:spPr>
        <p:txBody>
          <a:bodyPr wrap="none" rtlCol="0">
            <a:spAutoFit/>
          </a:bodyPr>
          <a:lstStyle/>
          <a:p>
            <a:r>
              <a:rPr lang="en-US" altLang="zh-TW" sz="1400" b="1" dirty="0"/>
              <a:t>1150 </a:t>
            </a:r>
            <a:r>
              <a:rPr lang="en-US" altLang="zh-TW" sz="1400" b="1" dirty="0">
                <a:sym typeface="Symbol"/>
              </a:rPr>
              <a:t>C</a:t>
            </a:r>
            <a:endParaRPr lang="zh-TW" altLang="en-US" sz="1400" b="1" dirty="0"/>
          </a:p>
        </p:txBody>
      </p:sp>
      <p:sp>
        <p:nvSpPr>
          <p:cNvPr id="6" name="文字方塊 5"/>
          <p:cNvSpPr txBox="1"/>
          <p:nvPr/>
        </p:nvSpPr>
        <p:spPr>
          <a:xfrm>
            <a:off x="2483768" y="2689175"/>
            <a:ext cx="790601" cy="307777"/>
          </a:xfrm>
          <a:prstGeom prst="rect">
            <a:avLst/>
          </a:prstGeom>
          <a:noFill/>
        </p:spPr>
        <p:txBody>
          <a:bodyPr wrap="none" rtlCol="0">
            <a:spAutoFit/>
          </a:bodyPr>
          <a:lstStyle/>
          <a:p>
            <a:r>
              <a:rPr lang="en-US" altLang="zh-TW" sz="1400" b="1" dirty="0"/>
              <a:t>1400 </a:t>
            </a:r>
            <a:r>
              <a:rPr lang="en-US" altLang="zh-TW" sz="1400" b="1" dirty="0">
                <a:sym typeface="Symbol"/>
              </a:rPr>
              <a:t>C</a:t>
            </a:r>
            <a:endParaRPr lang="zh-TW" altLang="en-US" sz="1400" b="1" dirty="0"/>
          </a:p>
        </p:txBody>
      </p:sp>
    </p:spTree>
    <p:extLst>
      <p:ext uri="{BB962C8B-B14F-4D97-AF65-F5344CB8AC3E}">
        <p14:creationId xmlns:p14="http://schemas.microsoft.com/office/powerpoint/2010/main" val="33571050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28</a:t>
            </a:fld>
            <a:endParaRPr lang="en-US" altLang="zh-TW"/>
          </a:p>
        </p:txBody>
      </p:sp>
      <p:sp>
        <p:nvSpPr>
          <p:cNvPr id="4" name="投影片編號版面配置區 1"/>
          <p:cNvSpPr txBox="1">
            <a:spLocks/>
          </p:cNvSpPr>
          <p:nvPr/>
        </p:nvSpPr>
        <p:spPr bwMode="auto">
          <a:xfrm>
            <a:off x="0" y="6400800"/>
            <a:ext cx="5000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b="1" kern="1200">
                <a:solidFill>
                  <a:schemeClr val="tx1"/>
                </a:solidFill>
                <a:latin typeface="Times New Roman" pitchFamily="30" charset="0"/>
                <a:ea typeface="新細明體" charset="-120"/>
                <a:cs typeface="+mn-cs"/>
              </a:defRPr>
            </a:lvl1pPr>
            <a:lvl2pPr marL="457200" algn="l" rtl="0" fontAlgn="base">
              <a:spcBef>
                <a:spcPct val="0"/>
              </a:spcBef>
              <a:spcAft>
                <a:spcPct val="0"/>
              </a:spcAft>
              <a:defRPr kern="1200">
                <a:solidFill>
                  <a:schemeClr val="tx1"/>
                </a:solidFill>
                <a:latin typeface="Times New Roman" pitchFamily="30" charset="0"/>
                <a:ea typeface="+mn-ea"/>
                <a:cs typeface="+mn-cs"/>
              </a:defRPr>
            </a:lvl2pPr>
            <a:lvl3pPr marL="914400" algn="l" rtl="0" fontAlgn="base">
              <a:spcBef>
                <a:spcPct val="0"/>
              </a:spcBef>
              <a:spcAft>
                <a:spcPct val="0"/>
              </a:spcAft>
              <a:defRPr kern="1200">
                <a:solidFill>
                  <a:schemeClr val="tx1"/>
                </a:solidFill>
                <a:latin typeface="Times New Roman" pitchFamily="30" charset="0"/>
                <a:ea typeface="+mn-ea"/>
                <a:cs typeface="+mn-cs"/>
              </a:defRPr>
            </a:lvl3pPr>
            <a:lvl4pPr marL="1371600" algn="l" rtl="0" fontAlgn="base">
              <a:spcBef>
                <a:spcPct val="0"/>
              </a:spcBef>
              <a:spcAft>
                <a:spcPct val="0"/>
              </a:spcAft>
              <a:defRPr kern="1200">
                <a:solidFill>
                  <a:schemeClr val="tx1"/>
                </a:solidFill>
                <a:latin typeface="Times New Roman" pitchFamily="30" charset="0"/>
                <a:ea typeface="+mn-ea"/>
                <a:cs typeface="+mn-cs"/>
              </a:defRPr>
            </a:lvl4pPr>
            <a:lvl5pPr marL="1828800" algn="l" rtl="0" fontAlgn="base">
              <a:spcBef>
                <a:spcPct val="0"/>
              </a:spcBef>
              <a:spcAft>
                <a:spcPct val="0"/>
              </a:spcAft>
              <a:defRPr kern="1200">
                <a:solidFill>
                  <a:schemeClr val="tx1"/>
                </a:solidFill>
                <a:latin typeface="Times New Roman" pitchFamily="30" charset="0"/>
                <a:ea typeface="+mn-ea"/>
                <a:cs typeface="+mn-cs"/>
              </a:defRPr>
            </a:lvl5pPr>
            <a:lvl6pPr marL="2286000" algn="l" defTabSz="914400" rtl="0" eaLnBrk="1" latinLnBrk="0" hangingPunct="1">
              <a:defRPr kern="1200">
                <a:solidFill>
                  <a:schemeClr val="tx1"/>
                </a:solidFill>
                <a:latin typeface="Times New Roman" pitchFamily="30" charset="0"/>
                <a:ea typeface="+mn-ea"/>
                <a:cs typeface="+mn-cs"/>
              </a:defRPr>
            </a:lvl6pPr>
            <a:lvl7pPr marL="2743200" algn="l" defTabSz="914400" rtl="0" eaLnBrk="1" latinLnBrk="0" hangingPunct="1">
              <a:defRPr kern="1200">
                <a:solidFill>
                  <a:schemeClr val="tx1"/>
                </a:solidFill>
                <a:latin typeface="Times New Roman" pitchFamily="30" charset="0"/>
                <a:ea typeface="+mn-ea"/>
                <a:cs typeface="+mn-cs"/>
              </a:defRPr>
            </a:lvl7pPr>
            <a:lvl8pPr marL="3200400" algn="l" defTabSz="914400" rtl="0" eaLnBrk="1" latinLnBrk="0" hangingPunct="1">
              <a:defRPr kern="1200">
                <a:solidFill>
                  <a:schemeClr val="tx1"/>
                </a:solidFill>
                <a:latin typeface="Times New Roman" pitchFamily="30" charset="0"/>
                <a:ea typeface="+mn-ea"/>
                <a:cs typeface="+mn-cs"/>
              </a:defRPr>
            </a:lvl8pPr>
            <a:lvl9pPr marL="3657600" algn="l" defTabSz="914400" rtl="0" eaLnBrk="1" latinLnBrk="0" hangingPunct="1">
              <a:defRPr kern="1200">
                <a:solidFill>
                  <a:schemeClr val="tx1"/>
                </a:solidFill>
                <a:latin typeface="Times New Roman" pitchFamily="30" charset="0"/>
                <a:ea typeface="+mn-ea"/>
                <a:cs typeface="+mn-cs"/>
              </a:defRPr>
            </a:lvl9pPr>
          </a:lstStyle>
          <a:p>
            <a:fld id="{584FA067-B05F-4D5D-B297-69A9D92C9549}" type="slidenum">
              <a:rPr lang="en-US" altLang="zh-TW" smtClean="0"/>
              <a:pPr/>
              <a:t>28</a:t>
            </a:fld>
            <a:endParaRPr lang="en-US" altLang="zh-TW"/>
          </a:p>
        </p:txBody>
      </p:sp>
      <p:sp>
        <p:nvSpPr>
          <p:cNvPr id="5" name="投影片編號版面配置區 1"/>
          <p:cNvSpPr txBox="1">
            <a:spLocks/>
          </p:cNvSpPr>
          <p:nvPr/>
        </p:nvSpPr>
        <p:spPr bwMode="auto">
          <a:xfrm>
            <a:off x="0" y="6400800"/>
            <a:ext cx="5000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b="1" kern="1200">
                <a:solidFill>
                  <a:schemeClr val="tx1"/>
                </a:solidFill>
                <a:latin typeface="Times New Roman" pitchFamily="30" charset="0"/>
                <a:ea typeface="新細明體" charset="-120"/>
                <a:cs typeface="+mn-cs"/>
              </a:defRPr>
            </a:lvl1pPr>
            <a:lvl2pPr marL="457200" algn="l" rtl="0" fontAlgn="base">
              <a:spcBef>
                <a:spcPct val="0"/>
              </a:spcBef>
              <a:spcAft>
                <a:spcPct val="0"/>
              </a:spcAft>
              <a:defRPr kern="1200">
                <a:solidFill>
                  <a:schemeClr val="tx1"/>
                </a:solidFill>
                <a:latin typeface="Times New Roman" pitchFamily="30" charset="0"/>
                <a:ea typeface="+mn-ea"/>
                <a:cs typeface="+mn-cs"/>
              </a:defRPr>
            </a:lvl2pPr>
            <a:lvl3pPr marL="914400" algn="l" rtl="0" fontAlgn="base">
              <a:spcBef>
                <a:spcPct val="0"/>
              </a:spcBef>
              <a:spcAft>
                <a:spcPct val="0"/>
              </a:spcAft>
              <a:defRPr kern="1200">
                <a:solidFill>
                  <a:schemeClr val="tx1"/>
                </a:solidFill>
                <a:latin typeface="Times New Roman" pitchFamily="30" charset="0"/>
                <a:ea typeface="+mn-ea"/>
                <a:cs typeface="+mn-cs"/>
              </a:defRPr>
            </a:lvl3pPr>
            <a:lvl4pPr marL="1371600" algn="l" rtl="0" fontAlgn="base">
              <a:spcBef>
                <a:spcPct val="0"/>
              </a:spcBef>
              <a:spcAft>
                <a:spcPct val="0"/>
              </a:spcAft>
              <a:defRPr kern="1200">
                <a:solidFill>
                  <a:schemeClr val="tx1"/>
                </a:solidFill>
                <a:latin typeface="Times New Roman" pitchFamily="30" charset="0"/>
                <a:ea typeface="+mn-ea"/>
                <a:cs typeface="+mn-cs"/>
              </a:defRPr>
            </a:lvl4pPr>
            <a:lvl5pPr marL="1828800" algn="l" rtl="0" fontAlgn="base">
              <a:spcBef>
                <a:spcPct val="0"/>
              </a:spcBef>
              <a:spcAft>
                <a:spcPct val="0"/>
              </a:spcAft>
              <a:defRPr kern="1200">
                <a:solidFill>
                  <a:schemeClr val="tx1"/>
                </a:solidFill>
                <a:latin typeface="Times New Roman" pitchFamily="30" charset="0"/>
                <a:ea typeface="+mn-ea"/>
                <a:cs typeface="+mn-cs"/>
              </a:defRPr>
            </a:lvl5pPr>
            <a:lvl6pPr marL="2286000" algn="l" defTabSz="914400" rtl="0" eaLnBrk="1" latinLnBrk="0" hangingPunct="1">
              <a:defRPr kern="1200">
                <a:solidFill>
                  <a:schemeClr val="tx1"/>
                </a:solidFill>
                <a:latin typeface="Times New Roman" pitchFamily="30" charset="0"/>
                <a:ea typeface="+mn-ea"/>
                <a:cs typeface="+mn-cs"/>
              </a:defRPr>
            </a:lvl6pPr>
            <a:lvl7pPr marL="2743200" algn="l" defTabSz="914400" rtl="0" eaLnBrk="1" latinLnBrk="0" hangingPunct="1">
              <a:defRPr kern="1200">
                <a:solidFill>
                  <a:schemeClr val="tx1"/>
                </a:solidFill>
                <a:latin typeface="Times New Roman" pitchFamily="30" charset="0"/>
                <a:ea typeface="+mn-ea"/>
                <a:cs typeface="+mn-cs"/>
              </a:defRPr>
            </a:lvl7pPr>
            <a:lvl8pPr marL="3200400" algn="l" defTabSz="914400" rtl="0" eaLnBrk="1" latinLnBrk="0" hangingPunct="1">
              <a:defRPr kern="1200">
                <a:solidFill>
                  <a:schemeClr val="tx1"/>
                </a:solidFill>
                <a:latin typeface="Times New Roman" pitchFamily="30" charset="0"/>
                <a:ea typeface="+mn-ea"/>
                <a:cs typeface="+mn-cs"/>
              </a:defRPr>
            </a:lvl8pPr>
            <a:lvl9pPr marL="3657600" algn="l" defTabSz="914400" rtl="0" eaLnBrk="1" latinLnBrk="0" hangingPunct="1">
              <a:defRPr kern="1200">
                <a:solidFill>
                  <a:schemeClr val="tx1"/>
                </a:solidFill>
                <a:latin typeface="Times New Roman" pitchFamily="30" charset="0"/>
                <a:ea typeface="+mn-ea"/>
                <a:cs typeface="+mn-cs"/>
              </a:defRPr>
            </a:lvl9pPr>
          </a:lstStyle>
          <a:p>
            <a:fld id="{584FA067-B05F-4D5D-B297-69A9D92C9549}" type="slidenum">
              <a:rPr lang="en-US" altLang="zh-TW" smtClean="0"/>
              <a:pPr/>
              <a:t>28</a:t>
            </a:fld>
            <a:endParaRPr lang="en-US" altLang="zh-TW"/>
          </a:p>
        </p:txBody>
      </p:sp>
      <p:sp>
        <p:nvSpPr>
          <p:cNvPr id="6" name="文字方塊 5"/>
          <p:cNvSpPr txBox="1"/>
          <p:nvPr/>
        </p:nvSpPr>
        <p:spPr>
          <a:xfrm>
            <a:off x="107504" y="212447"/>
            <a:ext cx="8893968" cy="1200329"/>
          </a:xfrm>
          <a:prstGeom prst="rect">
            <a:avLst/>
          </a:prstGeom>
          <a:solidFill>
            <a:schemeClr val="bg1"/>
          </a:solidFill>
        </p:spPr>
        <p:txBody>
          <a:bodyPr wrap="square" rtlCol="0">
            <a:spAutoFit/>
          </a:bodyPr>
          <a:lstStyle/>
          <a:p>
            <a:r>
              <a:rPr lang="en-US" altLang="zh-TW" sz="2400" b="1" dirty="0">
                <a:solidFill>
                  <a:srgbClr val="FF6600"/>
                </a:solidFill>
              </a:rPr>
              <a:t>EP. 8.7  </a:t>
            </a:r>
            <a:r>
              <a:rPr lang="en-US" altLang="zh-TW" sz="2400" dirty="0"/>
              <a:t>Make phase analyses at the following points in the Pt-Ag phase diagram. </a:t>
            </a:r>
            <a:r>
              <a:rPr lang="en-US" altLang="zh-TW" sz="2400" dirty="0">
                <a:sym typeface="Symbol"/>
              </a:rPr>
              <a:t>(a) 42.4% Ag, 1400</a:t>
            </a:r>
            <a:r>
              <a:rPr lang="en-US" altLang="zh-TW" sz="2400" dirty="0"/>
              <a:t> </a:t>
            </a:r>
            <a:r>
              <a:rPr lang="en-US" altLang="zh-TW" sz="2400" dirty="0">
                <a:sym typeface="Symbol"/>
              </a:rPr>
              <a:t>C; (b) 42.4% Ag, 1187</a:t>
            </a:r>
            <a:r>
              <a:rPr lang="en-US" altLang="zh-TW" sz="2400" dirty="0"/>
              <a:t> </a:t>
            </a:r>
            <a:r>
              <a:rPr lang="en-US" altLang="zh-TW" sz="2400" dirty="0">
                <a:sym typeface="Symbol"/>
              </a:rPr>
              <a:t>C; </a:t>
            </a:r>
            <a:r>
              <a:rPr lang="en-US" altLang="zh-TW" sz="2400" dirty="0"/>
              <a:t> </a:t>
            </a:r>
            <a:r>
              <a:rPr lang="en-US" altLang="zh-TW" sz="2400" dirty="0">
                <a:sym typeface="Symbol"/>
              </a:rPr>
              <a:t>(c) 42.4% Ag, 1185</a:t>
            </a:r>
            <a:r>
              <a:rPr lang="en-US" altLang="zh-TW" sz="2400" dirty="0"/>
              <a:t> </a:t>
            </a:r>
            <a:r>
              <a:rPr lang="en-US" altLang="zh-TW" sz="2400" dirty="0">
                <a:sym typeface="Symbol"/>
              </a:rPr>
              <a:t>C;</a:t>
            </a:r>
            <a:r>
              <a:rPr lang="en-US" altLang="zh-TW" sz="2400" dirty="0"/>
              <a:t> </a:t>
            </a:r>
            <a:r>
              <a:rPr lang="en-US" altLang="zh-TW" sz="2400" dirty="0">
                <a:sym typeface="Symbol"/>
              </a:rPr>
              <a:t>(d) 60% Ag, 1150</a:t>
            </a:r>
            <a:r>
              <a:rPr lang="en-US" altLang="zh-TW" sz="2400" dirty="0"/>
              <a:t> </a:t>
            </a:r>
            <a:r>
              <a:rPr lang="en-US" altLang="zh-TW" sz="2400" dirty="0">
                <a:sym typeface="Symbol"/>
              </a:rPr>
              <a:t>C.</a:t>
            </a:r>
            <a:endParaRPr lang="zh-TW" altLang="en-US" sz="2400" dirty="0"/>
          </a:p>
        </p:txBody>
      </p:sp>
      <mc:AlternateContent xmlns:mc="http://schemas.openxmlformats.org/markup-compatibility/2006" xmlns:a14="http://schemas.microsoft.com/office/drawing/2010/main">
        <mc:Choice Requires="a14">
          <p:sp>
            <p:nvSpPr>
              <p:cNvPr id="7" name="文字方塊 6"/>
              <p:cNvSpPr txBox="1"/>
              <p:nvPr/>
            </p:nvSpPr>
            <p:spPr>
              <a:xfrm>
                <a:off x="179512" y="1700808"/>
                <a:ext cx="8254975" cy="1159292"/>
              </a:xfrm>
              <a:prstGeom prst="rect">
                <a:avLst/>
              </a:prstGeom>
              <a:noFill/>
            </p:spPr>
            <p:txBody>
              <a:bodyPr wrap="square" rtlCol="0">
                <a:spAutoFit/>
              </a:bodyPr>
              <a:lstStyle/>
              <a:p>
                <a:pPr marL="457200" indent="-457200"/>
                <a14:m>
                  <m:oMath xmlns:m="http://schemas.openxmlformats.org/officeDocument/2006/math">
                    <m:r>
                      <m:rPr>
                        <m:nor/>
                      </m:rPr>
                      <a:rPr lang="en-US" altLang="zh-TW" sz="2400" b="1" dirty="0" smtClean="0">
                        <a:solidFill>
                          <a:schemeClr val="tx1"/>
                        </a:solidFill>
                      </a:rPr>
                      <m:t>(</m:t>
                    </m:r>
                    <m:r>
                      <m:rPr>
                        <m:nor/>
                      </m:rPr>
                      <a:rPr lang="en-US" altLang="zh-TW" sz="2400" b="1" dirty="0" smtClean="0">
                        <a:solidFill>
                          <a:schemeClr val="tx1"/>
                        </a:solidFill>
                      </a:rPr>
                      <m:t>a</m:t>
                    </m:r>
                    <m:r>
                      <m:rPr>
                        <m:nor/>
                      </m:rPr>
                      <a:rPr lang="en-US" altLang="zh-TW" sz="2400" b="1" dirty="0" smtClean="0">
                        <a:solidFill>
                          <a:schemeClr val="tx1"/>
                        </a:solidFill>
                      </a:rPr>
                      <m:t>)</m:t>
                    </m:r>
                    <m:r>
                      <a:rPr lang="en-US" altLang="zh-TW" sz="2400" b="1" i="0" dirty="0" smtClean="0">
                        <a:solidFill>
                          <a:srgbClr val="0000FF"/>
                        </a:solidFill>
                        <a:latin typeface="Cambria Math"/>
                      </a:rPr>
                      <m:t> </m:t>
                    </m:r>
                    <m:r>
                      <a:rPr lang="en-US" altLang="zh-TW" sz="2400" b="1" i="0" smtClean="0">
                        <a:solidFill>
                          <a:srgbClr val="0000FF"/>
                        </a:solidFill>
                        <a:latin typeface="Cambria Math"/>
                      </a:rPr>
                      <m:t>𝐋</m:t>
                    </m:r>
                    <m:r>
                      <a:rPr lang="en-US" altLang="zh-TW" sz="2400" b="1" i="0" smtClean="0">
                        <a:solidFill>
                          <a:srgbClr val="0000FF"/>
                        </a:solidFill>
                        <a:latin typeface="Cambria Math"/>
                      </a:rPr>
                      <m:t> (</m:t>
                    </m:r>
                    <m:r>
                      <a:rPr lang="en-US" altLang="zh-TW" sz="2400" b="1" i="0" smtClean="0">
                        <a:solidFill>
                          <a:srgbClr val="0000FF"/>
                        </a:solidFill>
                        <a:latin typeface="Cambria Math"/>
                      </a:rPr>
                      <m:t>𝟓𝟓</m:t>
                    </m:r>
                    <m:r>
                      <a:rPr lang="en-US" altLang="zh-TW" sz="2400" b="1" i="0" smtClean="0">
                        <a:solidFill>
                          <a:srgbClr val="0000FF"/>
                        </a:solidFill>
                        <a:latin typeface="Cambria Math"/>
                      </a:rPr>
                      <m:t>%</m:t>
                    </m:r>
                    <m:r>
                      <a:rPr lang="en-US" altLang="zh-TW" sz="2400" b="1" i="0" smtClean="0">
                        <a:solidFill>
                          <a:srgbClr val="0000FF"/>
                        </a:solidFill>
                        <a:latin typeface="Cambria Math"/>
                      </a:rPr>
                      <m:t>𝐀𝐠</m:t>
                    </m:r>
                    <m:r>
                      <a:rPr lang="en-US" altLang="zh-TW" sz="2400" b="1" i="0" smtClean="0">
                        <a:solidFill>
                          <a:srgbClr val="0000FF"/>
                        </a:solidFill>
                        <a:latin typeface="Cambria Math"/>
                      </a:rPr>
                      <m:t>): </m:t>
                    </m:r>
                    <m:f>
                      <m:fPr>
                        <m:ctrlPr>
                          <a:rPr lang="en-US" altLang="zh-TW" sz="2400" b="1" i="1" smtClean="0">
                            <a:solidFill>
                              <a:srgbClr val="0000FF"/>
                            </a:solidFill>
                            <a:latin typeface="Cambria Math" panose="02040503050406030204" pitchFamily="18" charset="0"/>
                          </a:rPr>
                        </m:ctrlPr>
                      </m:fPr>
                      <m:num>
                        <m:r>
                          <a:rPr lang="en-US" altLang="zh-TW" sz="2400" b="1" i="0" smtClean="0">
                            <a:solidFill>
                              <a:srgbClr val="0000FF"/>
                            </a:solidFill>
                            <a:latin typeface="Cambria Math"/>
                          </a:rPr>
                          <m:t>𝟒𝟐</m:t>
                        </m:r>
                        <m:r>
                          <a:rPr lang="en-US" altLang="zh-TW" sz="2400" b="1" i="0" smtClean="0">
                            <a:solidFill>
                              <a:srgbClr val="0000FF"/>
                            </a:solidFill>
                            <a:latin typeface="Cambria Math"/>
                          </a:rPr>
                          <m:t>.</m:t>
                        </m:r>
                        <m:r>
                          <a:rPr lang="en-US" altLang="zh-TW" sz="2400" b="1" i="0" smtClean="0">
                            <a:solidFill>
                              <a:srgbClr val="0000FF"/>
                            </a:solidFill>
                            <a:latin typeface="Cambria Math"/>
                          </a:rPr>
                          <m:t>𝟒</m:t>
                        </m:r>
                        <m:r>
                          <a:rPr lang="en-US" altLang="zh-TW" sz="2400" b="1" i="0" smtClean="0">
                            <a:solidFill>
                              <a:srgbClr val="0000FF"/>
                            </a:solidFill>
                            <a:latin typeface="Cambria Math"/>
                          </a:rPr>
                          <m:t> −</m:t>
                        </m:r>
                        <m:r>
                          <a:rPr lang="en-US" altLang="zh-TW" sz="2400" b="1" i="0" smtClean="0">
                            <a:solidFill>
                              <a:srgbClr val="0000FF"/>
                            </a:solidFill>
                            <a:latin typeface="Cambria Math"/>
                          </a:rPr>
                          <m:t>𝟕</m:t>
                        </m:r>
                      </m:num>
                      <m:den>
                        <m:r>
                          <a:rPr lang="en-US" altLang="zh-TW" sz="2400" b="1" i="0" smtClean="0">
                            <a:solidFill>
                              <a:srgbClr val="0000FF"/>
                            </a:solidFill>
                            <a:latin typeface="Cambria Math"/>
                          </a:rPr>
                          <m:t>𝟓𝟓</m:t>
                        </m:r>
                        <m:r>
                          <a:rPr lang="en-US" altLang="zh-TW" sz="2400" b="1" i="0" smtClean="0">
                            <a:solidFill>
                              <a:srgbClr val="0000FF"/>
                            </a:solidFill>
                            <a:latin typeface="Cambria Math"/>
                          </a:rPr>
                          <m:t> −</m:t>
                        </m:r>
                        <m:r>
                          <a:rPr lang="en-US" altLang="zh-TW" sz="2400" b="1" i="0" smtClean="0">
                            <a:solidFill>
                              <a:srgbClr val="0000FF"/>
                            </a:solidFill>
                            <a:latin typeface="Cambria Math"/>
                          </a:rPr>
                          <m:t>𝟕</m:t>
                        </m:r>
                      </m:den>
                    </m:f>
                    <m:r>
                      <a:rPr lang="en-US" altLang="zh-TW" sz="2400" b="1" i="0" dirty="0" smtClean="0">
                        <a:solidFill>
                          <a:srgbClr val="0000FF"/>
                        </a:solidFill>
                        <a:latin typeface="Cambria Math"/>
                        <a:ea typeface="Cambria Math"/>
                      </a:rPr>
                      <m:t>×</m:t>
                    </m:r>
                    <m:r>
                      <a:rPr lang="en-US" altLang="zh-TW" sz="2400" b="1" i="0" dirty="0" smtClean="0">
                        <a:solidFill>
                          <a:srgbClr val="0000FF"/>
                        </a:solidFill>
                        <a:latin typeface="Cambria Math"/>
                        <a:ea typeface="Cambria Math"/>
                      </a:rPr>
                      <m:t>𝟏𝟎𝟎</m:t>
                    </m:r>
                    <m:r>
                      <a:rPr lang="en-US" altLang="zh-TW" sz="2400" b="1" i="0" dirty="0" smtClean="0">
                        <a:solidFill>
                          <a:srgbClr val="0000FF"/>
                        </a:solidFill>
                        <a:latin typeface="Cambria Math"/>
                        <a:ea typeface="Cambria Math"/>
                      </a:rPr>
                      <m:t>% </m:t>
                    </m:r>
                  </m:oMath>
                </a14:m>
                <a:r>
                  <a:rPr lang="en-US" altLang="zh-TW" sz="2400" b="1" dirty="0">
                    <a:solidFill>
                      <a:srgbClr val="0000FF"/>
                    </a:solidFill>
                  </a:rPr>
                  <a:t>= </a:t>
                </a:r>
                <a14:m>
                  <m:oMath xmlns:m="http://schemas.openxmlformats.org/officeDocument/2006/math">
                    <m:r>
                      <a:rPr lang="en-US" altLang="zh-TW" sz="2400" b="1" i="0" smtClean="0">
                        <a:solidFill>
                          <a:srgbClr val="0000FF"/>
                        </a:solidFill>
                        <a:latin typeface="Cambria Math"/>
                      </a:rPr>
                      <m:t>𝟕𝟒</m:t>
                    </m:r>
                    <m:r>
                      <a:rPr lang="en-US" altLang="zh-TW" sz="2400" b="1" i="0" smtClean="0">
                        <a:solidFill>
                          <a:srgbClr val="0000FF"/>
                        </a:solidFill>
                        <a:latin typeface="Cambria Math"/>
                      </a:rPr>
                      <m:t>%            </m:t>
                    </m:r>
                  </m:oMath>
                </a14:m>
                <a:br>
                  <a:rPr lang="en-US" altLang="zh-TW" sz="2400" b="1" dirty="0">
                    <a:solidFill>
                      <a:srgbClr val="0000FF"/>
                    </a:solidFill>
                    <a:latin typeface="Cambria Math"/>
                  </a:rPr>
                </a:br>
                <a14:m>
                  <m:oMath xmlns:m="http://schemas.openxmlformats.org/officeDocument/2006/math">
                    <m:r>
                      <a:rPr lang="zh-TW" altLang="en-US" sz="2400" b="1" i="0" smtClean="0">
                        <a:solidFill>
                          <a:srgbClr val="0070C0"/>
                        </a:solidFill>
                        <a:latin typeface="Cambria Math"/>
                      </a:rPr>
                      <m:t>𝛂</m:t>
                    </m:r>
                    <m:r>
                      <a:rPr lang="en-US" altLang="zh-TW" sz="2400" b="1" i="0" smtClean="0">
                        <a:solidFill>
                          <a:srgbClr val="0070C0"/>
                        </a:solidFill>
                        <a:latin typeface="Cambria Math"/>
                      </a:rPr>
                      <m:t> (</m:t>
                    </m:r>
                    <m:r>
                      <a:rPr lang="en-US" altLang="zh-TW" sz="2400" b="1" i="0" smtClean="0">
                        <a:solidFill>
                          <a:srgbClr val="0070C0"/>
                        </a:solidFill>
                        <a:latin typeface="Cambria Math"/>
                      </a:rPr>
                      <m:t>𝟕</m:t>
                    </m:r>
                    <m:r>
                      <a:rPr lang="en-US" altLang="zh-TW" sz="2400" b="1" i="0" smtClean="0">
                        <a:solidFill>
                          <a:srgbClr val="0070C0"/>
                        </a:solidFill>
                        <a:latin typeface="Cambria Math"/>
                      </a:rPr>
                      <m:t>%</m:t>
                    </m:r>
                    <m:r>
                      <a:rPr lang="en-US" altLang="zh-TW" sz="2400" b="1" i="0" smtClean="0">
                        <a:solidFill>
                          <a:srgbClr val="0070C0"/>
                        </a:solidFill>
                        <a:latin typeface="Cambria Math"/>
                      </a:rPr>
                      <m:t>𝐀𝐠</m:t>
                    </m:r>
                    <m:r>
                      <a:rPr lang="en-US" altLang="zh-TW" sz="2400" b="1" i="0" smtClean="0">
                        <a:solidFill>
                          <a:srgbClr val="0070C0"/>
                        </a:solidFill>
                        <a:latin typeface="Cambria Math"/>
                      </a:rPr>
                      <m:t>): </m:t>
                    </m:r>
                    <m:f>
                      <m:fPr>
                        <m:ctrlPr>
                          <a:rPr lang="en-US" altLang="zh-TW" sz="2400" b="1" i="1">
                            <a:solidFill>
                              <a:srgbClr val="0070C0"/>
                            </a:solidFill>
                            <a:latin typeface="Cambria Math" panose="02040503050406030204" pitchFamily="18" charset="0"/>
                          </a:rPr>
                        </m:ctrlPr>
                      </m:fPr>
                      <m:num>
                        <m:r>
                          <a:rPr lang="en-US" altLang="zh-TW" sz="2400" b="1" i="0" smtClean="0">
                            <a:solidFill>
                              <a:srgbClr val="0070C0"/>
                            </a:solidFill>
                            <a:latin typeface="Cambria Math"/>
                          </a:rPr>
                          <m:t>𝟓𝟓</m:t>
                        </m:r>
                        <m:r>
                          <a:rPr lang="en-US" altLang="zh-TW" sz="2400" b="1" i="0">
                            <a:solidFill>
                              <a:srgbClr val="0070C0"/>
                            </a:solidFill>
                            <a:latin typeface="Cambria Math"/>
                          </a:rPr>
                          <m:t> −</m:t>
                        </m:r>
                        <m:r>
                          <a:rPr lang="en-US" altLang="zh-TW" sz="2400" b="1" i="0" smtClean="0">
                            <a:solidFill>
                              <a:srgbClr val="0070C0"/>
                            </a:solidFill>
                            <a:latin typeface="Cambria Math"/>
                          </a:rPr>
                          <m:t>𝟒𝟐</m:t>
                        </m:r>
                        <m:r>
                          <a:rPr lang="en-US" altLang="zh-TW" sz="2400" b="1" i="0" smtClean="0">
                            <a:solidFill>
                              <a:srgbClr val="0070C0"/>
                            </a:solidFill>
                            <a:latin typeface="Cambria Math"/>
                          </a:rPr>
                          <m:t>.</m:t>
                        </m:r>
                        <m:r>
                          <a:rPr lang="en-US" altLang="zh-TW" sz="2400" b="1" i="0" smtClean="0">
                            <a:solidFill>
                              <a:srgbClr val="0070C0"/>
                            </a:solidFill>
                            <a:latin typeface="Cambria Math"/>
                          </a:rPr>
                          <m:t>𝟒</m:t>
                        </m:r>
                      </m:num>
                      <m:den>
                        <m:r>
                          <a:rPr lang="en-US" altLang="zh-TW" sz="2400" b="1" i="0" smtClean="0">
                            <a:solidFill>
                              <a:srgbClr val="0070C0"/>
                            </a:solidFill>
                            <a:latin typeface="Cambria Math"/>
                          </a:rPr>
                          <m:t>𝟓𝟓</m:t>
                        </m:r>
                        <m:r>
                          <a:rPr lang="en-US" altLang="zh-TW" sz="2400" b="1" i="0">
                            <a:solidFill>
                              <a:srgbClr val="0070C0"/>
                            </a:solidFill>
                            <a:latin typeface="Cambria Math"/>
                          </a:rPr>
                          <m:t> −</m:t>
                        </m:r>
                        <m:r>
                          <a:rPr lang="en-US" altLang="zh-TW" sz="2400" b="1" i="0" smtClean="0">
                            <a:solidFill>
                              <a:srgbClr val="0070C0"/>
                            </a:solidFill>
                            <a:latin typeface="Cambria Math"/>
                          </a:rPr>
                          <m:t>𝟕</m:t>
                        </m:r>
                      </m:den>
                    </m:f>
                    <m:r>
                      <a:rPr lang="en-US" altLang="zh-TW" sz="2400" b="1" i="0" dirty="0">
                        <a:solidFill>
                          <a:srgbClr val="0070C0"/>
                        </a:solidFill>
                        <a:latin typeface="Cambria Math"/>
                        <a:ea typeface="Cambria Math"/>
                      </a:rPr>
                      <m:t>×</m:t>
                    </m:r>
                    <m:r>
                      <a:rPr lang="en-US" altLang="zh-TW" sz="2400" b="1" i="0" dirty="0">
                        <a:solidFill>
                          <a:srgbClr val="0070C0"/>
                        </a:solidFill>
                        <a:latin typeface="Cambria Math"/>
                        <a:ea typeface="Cambria Math"/>
                      </a:rPr>
                      <m:t>𝟏𝟎𝟎</m:t>
                    </m:r>
                    <m:r>
                      <a:rPr lang="en-US" altLang="zh-TW" sz="2400" b="1" i="0" dirty="0">
                        <a:solidFill>
                          <a:srgbClr val="0070C0"/>
                        </a:solidFill>
                        <a:latin typeface="Cambria Math"/>
                        <a:ea typeface="Cambria Math"/>
                      </a:rPr>
                      <m:t>% </m:t>
                    </m:r>
                  </m:oMath>
                </a14:m>
                <a:r>
                  <a:rPr lang="en-US" altLang="zh-TW" sz="2400" b="1" dirty="0">
                    <a:solidFill>
                      <a:srgbClr val="0070C0"/>
                    </a:solidFill>
                  </a:rPr>
                  <a:t>= </a:t>
                </a:r>
                <a14:m>
                  <m:oMath xmlns:m="http://schemas.openxmlformats.org/officeDocument/2006/math">
                    <m:r>
                      <a:rPr lang="en-US" altLang="zh-TW" sz="2400" b="1" i="0" smtClean="0">
                        <a:solidFill>
                          <a:srgbClr val="0070C0"/>
                        </a:solidFill>
                        <a:latin typeface="Cambria Math"/>
                      </a:rPr>
                      <m:t>𝟐𝟔</m:t>
                    </m:r>
                    <m:r>
                      <a:rPr lang="en-US" altLang="zh-TW" sz="2400" b="1" i="0">
                        <a:solidFill>
                          <a:srgbClr val="0070C0"/>
                        </a:solidFill>
                        <a:latin typeface="Cambria Math"/>
                      </a:rPr>
                      <m:t>%</m:t>
                    </m:r>
                  </m:oMath>
                </a14:m>
                <a:endParaRPr lang="zh-TW" altLang="en-US" sz="2400" b="1" dirty="0">
                  <a:solidFill>
                    <a:srgbClr val="0070C0"/>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179512" y="1700808"/>
                <a:ext cx="8254975" cy="1159292"/>
              </a:xfrm>
              <a:prstGeom prst="rect">
                <a:avLst/>
              </a:prstGeom>
              <a:blipFill rotWithShape="1">
                <a:blip r:embed="rId2"/>
                <a:stretch>
                  <a:fillRect b="-47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203288" y="3071087"/>
                <a:ext cx="6192688" cy="1164871"/>
              </a:xfrm>
              <a:prstGeom prst="rect">
                <a:avLst/>
              </a:prstGeom>
              <a:noFill/>
            </p:spPr>
            <p:txBody>
              <a:bodyPr wrap="square" rtlCol="0">
                <a:spAutoFit/>
              </a:bodyPr>
              <a:lstStyle/>
              <a:p>
                <a:pPr marL="457200" indent="-457200"/>
                <a14:m>
                  <m:oMath xmlns:m="http://schemas.openxmlformats.org/officeDocument/2006/math">
                    <m:r>
                      <m:rPr>
                        <m:nor/>
                      </m:rPr>
                      <a:rPr lang="en-US" altLang="zh-TW" sz="2400" b="1" dirty="0" smtClean="0">
                        <a:solidFill>
                          <a:schemeClr val="tx1"/>
                        </a:solidFill>
                      </a:rPr>
                      <m:t>(</m:t>
                    </m:r>
                    <m:r>
                      <m:rPr>
                        <m:nor/>
                      </m:rPr>
                      <a:rPr lang="en-US" altLang="zh-TW" sz="2400" b="1" i="0" dirty="0" smtClean="0">
                        <a:solidFill>
                          <a:schemeClr val="tx1"/>
                        </a:solidFill>
                      </a:rPr>
                      <m:t>b</m:t>
                    </m:r>
                    <m:r>
                      <m:rPr>
                        <m:nor/>
                      </m:rPr>
                      <a:rPr lang="en-US" altLang="zh-TW" sz="2400" b="1" dirty="0" smtClean="0">
                        <a:solidFill>
                          <a:schemeClr val="tx1"/>
                        </a:solidFill>
                      </a:rPr>
                      <m:t>)</m:t>
                    </m:r>
                    <m:r>
                      <a:rPr lang="en-US" altLang="zh-TW" sz="2400" b="1" i="0" dirty="0" smtClean="0">
                        <a:solidFill>
                          <a:srgbClr val="0000FF"/>
                        </a:solidFill>
                        <a:latin typeface="Cambria Math"/>
                      </a:rPr>
                      <m:t> </m:t>
                    </m:r>
                    <m:r>
                      <a:rPr lang="en-US" altLang="zh-TW" sz="2400" b="1" i="0" smtClean="0">
                        <a:solidFill>
                          <a:srgbClr val="0000FF"/>
                        </a:solidFill>
                        <a:latin typeface="Cambria Math"/>
                      </a:rPr>
                      <m:t>𝐋</m:t>
                    </m:r>
                    <m:r>
                      <a:rPr lang="en-US" altLang="zh-TW" sz="2400" b="1" i="0" smtClean="0">
                        <a:solidFill>
                          <a:srgbClr val="0000FF"/>
                        </a:solidFill>
                        <a:latin typeface="Cambria Math"/>
                      </a:rPr>
                      <m:t> (</m:t>
                    </m:r>
                    <m:r>
                      <a:rPr lang="en-US" altLang="zh-TW" sz="2400" b="1" i="0" smtClean="0">
                        <a:solidFill>
                          <a:srgbClr val="0000FF"/>
                        </a:solidFill>
                        <a:latin typeface="Cambria Math"/>
                      </a:rPr>
                      <m:t>𝟔𝟔</m:t>
                    </m:r>
                    <m:r>
                      <a:rPr lang="en-US" altLang="zh-TW" sz="2400" b="1" i="0" smtClean="0">
                        <a:solidFill>
                          <a:srgbClr val="0000FF"/>
                        </a:solidFill>
                        <a:latin typeface="Cambria Math"/>
                      </a:rPr>
                      <m:t>.</m:t>
                    </m:r>
                    <m:r>
                      <a:rPr lang="en-US" altLang="zh-TW" sz="2400" b="1" i="0" smtClean="0">
                        <a:solidFill>
                          <a:srgbClr val="0000FF"/>
                        </a:solidFill>
                        <a:latin typeface="Cambria Math"/>
                      </a:rPr>
                      <m:t>𝟑</m:t>
                    </m:r>
                    <m:r>
                      <a:rPr lang="en-US" altLang="zh-TW" sz="2400" b="1" i="0" smtClean="0">
                        <a:solidFill>
                          <a:srgbClr val="0000FF"/>
                        </a:solidFill>
                        <a:latin typeface="Cambria Math"/>
                      </a:rPr>
                      <m:t>%</m:t>
                    </m:r>
                    <m:r>
                      <a:rPr lang="en-US" altLang="zh-TW" sz="2400" b="1" i="0" smtClean="0">
                        <a:solidFill>
                          <a:srgbClr val="0000FF"/>
                        </a:solidFill>
                        <a:latin typeface="Cambria Math"/>
                      </a:rPr>
                      <m:t>𝐀𝐠</m:t>
                    </m:r>
                    <m:r>
                      <a:rPr lang="en-US" altLang="zh-TW" sz="2400" b="1" i="0" smtClean="0">
                        <a:solidFill>
                          <a:srgbClr val="0000FF"/>
                        </a:solidFill>
                        <a:latin typeface="Cambria Math"/>
                      </a:rPr>
                      <m:t>): </m:t>
                    </m:r>
                    <m:f>
                      <m:fPr>
                        <m:ctrlPr>
                          <a:rPr lang="en-US" altLang="zh-TW" sz="2400" b="1" i="1" smtClean="0">
                            <a:solidFill>
                              <a:srgbClr val="0000FF"/>
                            </a:solidFill>
                            <a:latin typeface="Cambria Math" panose="02040503050406030204" pitchFamily="18" charset="0"/>
                          </a:rPr>
                        </m:ctrlPr>
                      </m:fPr>
                      <m:num>
                        <m:r>
                          <a:rPr lang="en-US" altLang="zh-TW" sz="2400" b="1" i="0" smtClean="0">
                            <a:solidFill>
                              <a:srgbClr val="0000FF"/>
                            </a:solidFill>
                            <a:latin typeface="Cambria Math"/>
                          </a:rPr>
                          <m:t>𝟒𝟐</m:t>
                        </m:r>
                        <m:r>
                          <a:rPr lang="en-US" altLang="zh-TW" sz="2400" b="1" i="0" smtClean="0">
                            <a:solidFill>
                              <a:srgbClr val="0000FF"/>
                            </a:solidFill>
                            <a:latin typeface="Cambria Math"/>
                          </a:rPr>
                          <m:t>.</m:t>
                        </m:r>
                        <m:r>
                          <a:rPr lang="en-US" altLang="zh-TW" sz="2400" b="1" i="0" smtClean="0">
                            <a:solidFill>
                              <a:srgbClr val="0000FF"/>
                            </a:solidFill>
                            <a:latin typeface="Cambria Math"/>
                          </a:rPr>
                          <m:t>𝟒</m:t>
                        </m:r>
                        <m:r>
                          <a:rPr lang="en-US" altLang="zh-TW" sz="2400" b="1" i="0" smtClean="0">
                            <a:solidFill>
                              <a:srgbClr val="0000FF"/>
                            </a:solidFill>
                            <a:latin typeface="Cambria Math"/>
                          </a:rPr>
                          <m:t> −</m:t>
                        </m:r>
                        <m:r>
                          <a:rPr lang="en-US" altLang="zh-TW" sz="2400" b="1" i="0" smtClean="0">
                            <a:solidFill>
                              <a:srgbClr val="0000FF"/>
                            </a:solidFill>
                            <a:latin typeface="Cambria Math"/>
                          </a:rPr>
                          <m:t>𝟏𝟎</m:t>
                        </m:r>
                        <m:r>
                          <a:rPr lang="en-US" altLang="zh-TW" sz="2400" b="1" i="0" smtClean="0">
                            <a:solidFill>
                              <a:srgbClr val="0000FF"/>
                            </a:solidFill>
                            <a:latin typeface="Cambria Math"/>
                          </a:rPr>
                          <m:t>.</m:t>
                        </m:r>
                        <m:r>
                          <a:rPr lang="en-US" altLang="zh-TW" sz="2400" b="1" i="0" smtClean="0">
                            <a:solidFill>
                              <a:srgbClr val="0000FF"/>
                            </a:solidFill>
                            <a:latin typeface="Cambria Math"/>
                          </a:rPr>
                          <m:t>𝟓</m:t>
                        </m:r>
                      </m:num>
                      <m:den>
                        <m:r>
                          <a:rPr lang="en-US" altLang="zh-TW" sz="2400" b="1" i="0" smtClean="0">
                            <a:solidFill>
                              <a:srgbClr val="0000FF"/>
                            </a:solidFill>
                            <a:latin typeface="Cambria Math"/>
                          </a:rPr>
                          <m:t>𝟔𝟔</m:t>
                        </m:r>
                        <m:r>
                          <a:rPr lang="en-US" altLang="zh-TW" sz="2400" b="1" i="0" smtClean="0">
                            <a:solidFill>
                              <a:srgbClr val="0000FF"/>
                            </a:solidFill>
                            <a:latin typeface="Cambria Math"/>
                          </a:rPr>
                          <m:t>.</m:t>
                        </m:r>
                        <m:r>
                          <a:rPr lang="en-US" altLang="zh-TW" sz="2400" b="1" i="0" smtClean="0">
                            <a:solidFill>
                              <a:srgbClr val="0000FF"/>
                            </a:solidFill>
                            <a:latin typeface="Cambria Math"/>
                          </a:rPr>
                          <m:t>𝟑</m:t>
                        </m:r>
                        <m:r>
                          <a:rPr lang="en-US" altLang="zh-TW" sz="2400" b="1" i="0" smtClean="0">
                            <a:solidFill>
                              <a:srgbClr val="0000FF"/>
                            </a:solidFill>
                            <a:latin typeface="Cambria Math"/>
                          </a:rPr>
                          <m:t> −</m:t>
                        </m:r>
                        <m:r>
                          <a:rPr lang="en-US" altLang="zh-TW" sz="2400" b="1" i="0" smtClean="0">
                            <a:solidFill>
                              <a:srgbClr val="0000FF"/>
                            </a:solidFill>
                            <a:latin typeface="Cambria Math"/>
                          </a:rPr>
                          <m:t>𝟏𝟎</m:t>
                        </m:r>
                        <m:r>
                          <a:rPr lang="en-US" altLang="zh-TW" sz="2400" b="1" i="0" smtClean="0">
                            <a:solidFill>
                              <a:srgbClr val="0000FF"/>
                            </a:solidFill>
                            <a:latin typeface="Cambria Math"/>
                          </a:rPr>
                          <m:t>.</m:t>
                        </m:r>
                        <m:r>
                          <a:rPr lang="en-US" altLang="zh-TW" sz="2400" b="1" i="0" smtClean="0">
                            <a:solidFill>
                              <a:srgbClr val="0000FF"/>
                            </a:solidFill>
                            <a:latin typeface="Cambria Math"/>
                          </a:rPr>
                          <m:t>𝟓</m:t>
                        </m:r>
                      </m:den>
                    </m:f>
                    <m:r>
                      <a:rPr lang="en-US" altLang="zh-TW" sz="2400" b="1" i="0" dirty="0" smtClean="0">
                        <a:solidFill>
                          <a:srgbClr val="0000FF"/>
                        </a:solidFill>
                        <a:latin typeface="Cambria Math"/>
                        <a:ea typeface="Cambria Math"/>
                      </a:rPr>
                      <m:t>×</m:t>
                    </m:r>
                    <m:r>
                      <a:rPr lang="en-US" altLang="zh-TW" sz="2400" b="1" i="0" dirty="0" smtClean="0">
                        <a:solidFill>
                          <a:srgbClr val="0000FF"/>
                        </a:solidFill>
                        <a:latin typeface="Cambria Math"/>
                        <a:ea typeface="Cambria Math"/>
                      </a:rPr>
                      <m:t>𝟏𝟎𝟎</m:t>
                    </m:r>
                    <m:r>
                      <a:rPr lang="en-US" altLang="zh-TW" sz="2400" b="1" i="0" dirty="0" smtClean="0">
                        <a:solidFill>
                          <a:srgbClr val="0000FF"/>
                        </a:solidFill>
                        <a:latin typeface="Cambria Math"/>
                        <a:ea typeface="Cambria Math"/>
                      </a:rPr>
                      <m:t>% </m:t>
                    </m:r>
                  </m:oMath>
                </a14:m>
                <a:r>
                  <a:rPr lang="en-US" altLang="zh-TW" sz="2400" b="1" dirty="0">
                    <a:solidFill>
                      <a:srgbClr val="0000FF"/>
                    </a:solidFill>
                  </a:rPr>
                  <a:t>= </a:t>
                </a:r>
                <a14:m>
                  <m:oMath xmlns:m="http://schemas.openxmlformats.org/officeDocument/2006/math">
                    <m:r>
                      <a:rPr lang="en-US" altLang="zh-TW" sz="2400" b="1" i="0" smtClean="0">
                        <a:solidFill>
                          <a:srgbClr val="0000FF"/>
                        </a:solidFill>
                        <a:latin typeface="Cambria Math"/>
                      </a:rPr>
                      <m:t>𝟓𝟕</m:t>
                    </m:r>
                    <m:r>
                      <a:rPr lang="en-US" altLang="zh-TW" sz="2400" b="1" i="0" smtClean="0">
                        <a:solidFill>
                          <a:srgbClr val="0000FF"/>
                        </a:solidFill>
                        <a:latin typeface="Cambria Math"/>
                      </a:rPr>
                      <m:t>% </m:t>
                    </m:r>
                  </m:oMath>
                </a14:m>
                <a:br>
                  <a:rPr lang="en-US" altLang="zh-TW" sz="2400" b="1" dirty="0">
                    <a:solidFill>
                      <a:srgbClr val="0000FF"/>
                    </a:solidFill>
                    <a:latin typeface="Cambria Math"/>
                  </a:rPr>
                </a:br>
                <a14:m>
                  <m:oMath xmlns:m="http://schemas.openxmlformats.org/officeDocument/2006/math">
                    <m:r>
                      <a:rPr lang="zh-TW" altLang="en-US" sz="2400" b="1" i="0" smtClean="0">
                        <a:solidFill>
                          <a:srgbClr val="0070C0"/>
                        </a:solidFill>
                        <a:latin typeface="Cambria Math"/>
                      </a:rPr>
                      <m:t>𝛂</m:t>
                    </m:r>
                    <m:r>
                      <a:rPr lang="en-US" altLang="zh-TW" sz="2400" b="1" i="0" smtClean="0">
                        <a:solidFill>
                          <a:srgbClr val="0070C0"/>
                        </a:solidFill>
                        <a:latin typeface="Cambria Math"/>
                      </a:rPr>
                      <m:t> (</m:t>
                    </m:r>
                    <m:r>
                      <a:rPr lang="en-US" altLang="zh-TW" sz="2400" b="1" i="0" smtClean="0">
                        <a:solidFill>
                          <a:srgbClr val="0070C0"/>
                        </a:solidFill>
                        <a:latin typeface="Cambria Math"/>
                      </a:rPr>
                      <m:t>𝟏𝟎</m:t>
                    </m:r>
                    <m:r>
                      <a:rPr lang="en-US" altLang="zh-TW" sz="2400" b="1" i="0" smtClean="0">
                        <a:solidFill>
                          <a:srgbClr val="0070C0"/>
                        </a:solidFill>
                        <a:latin typeface="Cambria Math"/>
                      </a:rPr>
                      <m:t>.</m:t>
                    </m:r>
                    <m:r>
                      <a:rPr lang="en-US" altLang="zh-TW" sz="2400" b="1" i="0" smtClean="0">
                        <a:solidFill>
                          <a:srgbClr val="0070C0"/>
                        </a:solidFill>
                        <a:latin typeface="Cambria Math"/>
                      </a:rPr>
                      <m:t>𝟓</m:t>
                    </m:r>
                    <m:r>
                      <a:rPr lang="en-US" altLang="zh-TW" sz="2400" b="1" i="0" smtClean="0">
                        <a:solidFill>
                          <a:srgbClr val="0070C0"/>
                        </a:solidFill>
                        <a:latin typeface="Cambria Math"/>
                      </a:rPr>
                      <m:t>%</m:t>
                    </m:r>
                    <m:r>
                      <a:rPr lang="en-US" altLang="zh-TW" sz="2400" b="1" i="0" smtClean="0">
                        <a:solidFill>
                          <a:srgbClr val="0070C0"/>
                        </a:solidFill>
                        <a:latin typeface="Cambria Math"/>
                      </a:rPr>
                      <m:t>𝐀𝐠</m:t>
                    </m:r>
                    <m:r>
                      <a:rPr lang="en-US" altLang="zh-TW" sz="2400" b="1" i="0" smtClean="0">
                        <a:solidFill>
                          <a:srgbClr val="0070C0"/>
                        </a:solidFill>
                        <a:latin typeface="Cambria Math"/>
                      </a:rPr>
                      <m:t>): </m:t>
                    </m:r>
                    <m:f>
                      <m:fPr>
                        <m:ctrlPr>
                          <a:rPr lang="en-US" altLang="zh-TW" sz="2400" b="1" i="1">
                            <a:solidFill>
                              <a:srgbClr val="0070C0"/>
                            </a:solidFill>
                            <a:latin typeface="Cambria Math" panose="02040503050406030204" pitchFamily="18" charset="0"/>
                          </a:rPr>
                        </m:ctrlPr>
                      </m:fPr>
                      <m:num>
                        <m:r>
                          <a:rPr lang="en-US" altLang="zh-TW" sz="2400" b="1" i="0" smtClean="0">
                            <a:solidFill>
                              <a:srgbClr val="0070C0"/>
                            </a:solidFill>
                            <a:latin typeface="Cambria Math"/>
                          </a:rPr>
                          <m:t>𝟔𝟔</m:t>
                        </m:r>
                        <m:r>
                          <a:rPr lang="en-US" altLang="zh-TW" sz="2400" b="1" i="0" smtClean="0">
                            <a:solidFill>
                              <a:srgbClr val="0070C0"/>
                            </a:solidFill>
                            <a:latin typeface="Cambria Math"/>
                          </a:rPr>
                          <m:t>.</m:t>
                        </m:r>
                        <m:r>
                          <a:rPr lang="en-US" altLang="zh-TW" sz="2400" b="1" i="0" smtClean="0">
                            <a:solidFill>
                              <a:srgbClr val="0070C0"/>
                            </a:solidFill>
                            <a:latin typeface="Cambria Math"/>
                          </a:rPr>
                          <m:t>𝟑</m:t>
                        </m:r>
                        <m:r>
                          <a:rPr lang="en-US" altLang="zh-TW" sz="2400" b="1" i="0">
                            <a:solidFill>
                              <a:srgbClr val="0070C0"/>
                            </a:solidFill>
                            <a:latin typeface="Cambria Math"/>
                          </a:rPr>
                          <m:t> −</m:t>
                        </m:r>
                        <m:r>
                          <a:rPr lang="en-US" altLang="zh-TW" sz="2400" b="1" i="0" smtClean="0">
                            <a:solidFill>
                              <a:srgbClr val="0070C0"/>
                            </a:solidFill>
                            <a:latin typeface="Cambria Math"/>
                          </a:rPr>
                          <m:t>𝟒𝟐</m:t>
                        </m:r>
                        <m:r>
                          <a:rPr lang="en-US" altLang="zh-TW" sz="2400" b="1" i="0" smtClean="0">
                            <a:solidFill>
                              <a:srgbClr val="0070C0"/>
                            </a:solidFill>
                            <a:latin typeface="Cambria Math"/>
                          </a:rPr>
                          <m:t>.</m:t>
                        </m:r>
                        <m:r>
                          <a:rPr lang="en-US" altLang="zh-TW" sz="2400" b="1" i="0" smtClean="0">
                            <a:solidFill>
                              <a:srgbClr val="0070C0"/>
                            </a:solidFill>
                            <a:latin typeface="Cambria Math"/>
                          </a:rPr>
                          <m:t>𝟒</m:t>
                        </m:r>
                      </m:num>
                      <m:den>
                        <m:r>
                          <a:rPr lang="en-US" altLang="zh-TW" sz="2400" b="1" i="0" smtClean="0">
                            <a:solidFill>
                              <a:srgbClr val="0070C0"/>
                            </a:solidFill>
                            <a:latin typeface="Cambria Math"/>
                          </a:rPr>
                          <m:t>𝟔𝟔</m:t>
                        </m:r>
                        <m:r>
                          <a:rPr lang="en-US" altLang="zh-TW" sz="2400" b="1" i="0" smtClean="0">
                            <a:solidFill>
                              <a:srgbClr val="0070C0"/>
                            </a:solidFill>
                            <a:latin typeface="Cambria Math"/>
                          </a:rPr>
                          <m:t>.</m:t>
                        </m:r>
                        <m:r>
                          <a:rPr lang="en-US" altLang="zh-TW" sz="2400" b="1" i="0" smtClean="0">
                            <a:solidFill>
                              <a:srgbClr val="0070C0"/>
                            </a:solidFill>
                            <a:latin typeface="Cambria Math"/>
                          </a:rPr>
                          <m:t>𝟑𝟓</m:t>
                        </m:r>
                        <m:r>
                          <a:rPr lang="en-US" altLang="zh-TW" sz="2400" b="1" i="0">
                            <a:solidFill>
                              <a:srgbClr val="0070C0"/>
                            </a:solidFill>
                            <a:latin typeface="Cambria Math"/>
                          </a:rPr>
                          <m:t> −</m:t>
                        </m:r>
                        <m:r>
                          <a:rPr lang="en-US" altLang="zh-TW" sz="2400" b="1" i="0" smtClean="0">
                            <a:solidFill>
                              <a:srgbClr val="0070C0"/>
                            </a:solidFill>
                            <a:latin typeface="Cambria Math"/>
                          </a:rPr>
                          <m:t>𝟏𝟎</m:t>
                        </m:r>
                        <m:r>
                          <a:rPr lang="en-US" altLang="zh-TW" sz="2400" b="1" i="0" smtClean="0">
                            <a:solidFill>
                              <a:srgbClr val="0070C0"/>
                            </a:solidFill>
                            <a:latin typeface="Cambria Math"/>
                          </a:rPr>
                          <m:t>.</m:t>
                        </m:r>
                        <m:r>
                          <a:rPr lang="en-US" altLang="zh-TW" sz="2400" b="1" i="0" smtClean="0">
                            <a:solidFill>
                              <a:srgbClr val="0070C0"/>
                            </a:solidFill>
                            <a:latin typeface="Cambria Math"/>
                          </a:rPr>
                          <m:t>𝟓</m:t>
                        </m:r>
                      </m:den>
                    </m:f>
                    <m:r>
                      <a:rPr lang="en-US" altLang="zh-TW" sz="2400" b="1" i="0" dirty="0">
                        <a:solidFill>
                          <a:srgbClr val="0070C0"/>
                        </a:solidFill>
                        <a:latin typeface="Cambria Math"/>
                        <a:ea typeface="Cambria Math"/>
                      </a:rPr>
                      <m:t>×</m:t>
                    </m:r>
                    <m:r>
                      <a:rPr lang="en-US" altLang="zh-TW" sz="2400" b="1" i="0" dirty="0">
                        <a:solidFill>
                          <a:srgbClr val="0070C0"/>
                        </a:solidFill>
                        <a:latin typeface="Cambria Math"/>
                        <a:ea typeface="Cambria Math"/>
                      </a:rPr>
                      <m:t>𝟏𝟎𝟎</m:t>
                    </m:r>
                    <m:r>
                      <a:rPr lang="en-US" altLang="zh-TW" sz="2400" b="1" i="0" dirty="0">
                        <a:solidFill>
                          <a:srgbClr val="0070C0"/>
                        </a:solidFill>
                        <a:latin typeface="Cambria Math"/>
                        <a:ea typeface="Cambria Math"/>
                      </a:rPr>
                      <m:t>% </m:t>
                    </m:r>
                  </m:oMath>
                </a14:m>
                <a:r>
                  <a:rPr lang="en-US" altLang="zh-TW" sz="2400" b="1" dirty="0">
                    <a:solidFill>
                      <a:srgbClr val="0070C0"/>
                    </a:solidFill>
                  </a:rPr>
                  <a:t>= </a:t>
                </a:r>
                <a14:m>
                  <m:oMath xmlns:m="http://schemas.openxmlformats.org/officeDocument/2006/math">
                    <m:r>
                      <a:rPr lang="en-US" altLang="zh-TW" sz="2400" b="1" i="0" smtClean="0">
                        <a:solidFill>
                          <a:srgbClr val="0070C0"/>
                        </a:solidFill>
                        <a:latin typeface="Cambria Math"/>
                      </a:rPr>
                      <m:t>𝟒𝟑</m:t>
                    </m:r>
                    <m:r>
                      <a:rPr lang="en-US" altLang="zh-TW" sz="2400" b="1" i="0">
                        <a:solidFill>
                          <a:srgbClr val="0070C0"/>
                        </a:solidFill>
                        <a:latin typeface="Cambria Math"/>
                      </a:rPr>
                      <m:t>%</m:t>
                    </m:r>
                  </m:oMath>
                </a14:m>
                <a:endParaRPr lang="zh-TW" altLang="en-US" sz="2400" b="1" dirty="0">
                  <a:solidFill>
                    <a:srgbClr val="0070C0"/>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203288" y="3071087"/>
                <a:ext cx="6192688" cy="1164871"/>
              </a:xfrm>
              <a:prstGeom prst="rect">
                <a:avLst/>
              </a:prstGeom>
              <a:blipFill rotWithShape="1">
                <a:blip r:embed="rId3"/>
                <a:stretch>
                  <a:fillRect b="-41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203288" y="4446403"/>
                <a:ext cx="8254975" cy="461665"/>
              </a:xfrm>
              <a:prstGeom prst="rect">
                <a:avLst/>
              </a:prstGeom>
              <a:noFill/>
            </p:spPr>
            <p:txBody>
              <a:bodyPr wrap="square" rtlCol="0">
                <a:spAutoFit/>
              </a:bodyPr>
              <a:lstStyle/>
              <a:p>
                <a:pPr marL="457200" indent="-457200"/>
                <a14:m>
                  <m:oMathPara xmlns:m="http://schemas.openxmlformats.org/officeDocument/2006/math">
                    <m:oMathParaPr>
                      <m:jc m:val="left"/>
                    </m:oMathParaPr>
                    <m:oMath xmlns:m="http://schemas.openxmlformats.org/officeDocument/2006/math">
                      <m:r>
                        <m:rPr>
                          <m:nor/>
                        </m:rPr>
                        <a:rPr lang="en-US" altLang="zh-TW" sz="2400" b="1" dirty="0" smtClean="0">
                          <a:solidFill>
                            <a:schemeClr val="tx1"/>
                          </a:solidFill>
                        </a:rPr>
                        <m:t>(</m:t>
                      </m:r>
                      <m:r>
                        <m:rPr>
                          <m:nor/>
                        </m:rPr>
                        <a:rPr lang="en-US" altLang="zh-TW" sz="2400" b="1" i="0" dirty="0" smtClean="0">
                          <a:solidFill>
                            <a:schemeClr val="tx1"/>
                          </a:solidFill>
                        </a:rPr>
                        <m:t>c</m:t>
                      </m:r>
                      <m:r>
                        <m:rPr>
                          <m:nor/>
                        </m:rPr>
                        <a:rPr lang="en-US" altLang="zh-TW" sz="2400" b="1" dirty="0" smtClean="0">
                          <a:solidFill>
                            <a:schemeClr val="tx1"/>
                          </a:solidFill>
                        </a:rPr>
                        <m:t>)</m:t>
                      </m:r>
                      <m:r>
                        <a:rPr lang="en-US" altLang="zh-TW" sz="2400" b="1" i="0" dirty="0" smtClean="0">
                          <a:solidFill>
                            <a:srgbClr val="0000FF"/>
                          </a:solidFill>
                          <a:latin typeface="Cambria Math"/>
                        </a:rPr>
                        <m:t> </m:t>
                      </m:r>
                      <m:r>
                        <a:rPr lang="zh-TW" altLang="en-US" sz="2400" b="1" i="1" smtClean="0">
                          <a:solidFill>
                            <a:srgbClr val="6600FF"/>
                          </a:solidFill>
                          <a:latin typeface="Cambria Math"/>
                        </a:rPr>
                        <m:t>𝛃</m:t>
                      </m:r>
                      <m:r>
                        <a:rPr lang="en-US" altLang="zh-TW" sz="2400" b="1" i="1" smtClean="0">
                          <a:solidFill>
                            <a:srgbClr val="6600FF"/>
                          </a:solidFill>
                          <a:latin typeface="Cambria Math"/>
                        </a:rPr>
                        <m:t> </m:t>
                      </m:r>
                      <m:r>
                        <a:rPr lang="en-US" altLang="zh-TW" sz="2400" b="1" i="0" smtClean="0">
                          <a:solidFill>
                            <a:srgbClr val="6600FF"/>
                          </a:solidFill>
                          <a:latin typeface="Cambria Math"/>
                        </a:rPr>
                        <m:t>(</m:t>
                      </m:r>
                      <m:r>
                        <a:rPr lang="en-US" altLang="zh-TW" sz="2400" b="1" i="0" smtClean="0">
                          <a:solidFill>
                            <a:srgbClr val="6600FF"/>
                          </a:solidFill>
                          <a:latin typeface="Cambria Math"/>
                        </a:rPr>
                        <m:t>𝟒𝟐</m:t>
                      </m:r>
                      <m:r>
                        <a:rPr lang="en-US" altLang="zh-TW" sz="2400" b="1" i="0" smtClean="0">
                          <a:solidFill>
                            <a:srgbClr val="6600FF"/>
                          </a:solidFill>
                          <a:latin typeface="Cambria Math"/>
                        </a:rPr>
                        <m:t>.</m:t>
                      </m:r>
                      <m:r>
                        <a:rPr lang="en-US" altLang="zh-TW" sz="2400" b="1" i="0" smtClean="0">
                          <a:solidFill>
                            <a:srgbClr val="6600FF"/>
                          </a:solidFill>
                          <a:latin typeface="Cambria Math"/>
                        </a:rPr>
                        <m:t>𝟒</m:t>
                      </m:r>
                      <m:r>
                        <a:rPr lang="en-US" altLang="zh-TW" sz="2400" b="1" i="0" smtClean="0">
                          <a:solidFill>
                            <a:srgbClr val="6600FF"/>
                          </a:solidFill>
                          <a:latin typeface="Cambria Math"/>
                        </a:rPr>
                        <m:t>%</m:t>
                      </m:r>
                      <m:r>
                        <a:rPr lang="en-US" altLang="zh-TW" sz="2400" b="1" i="0" smtClean="0">
                          <a:solidFill>
                            <a:srgbClr val="6600FF"/>
                          </a:solidFill>
                          <a:latin typeface="Cambria Math"/>
                        </a:rPr>
                        <m:t>𝐀𝐠</m:t>
                      </m:r>
                      <m:r>
                        <a:rPr lang="en-US" altLang="zh-TW" sz="2400" b="1" i="0" smtClean="0">
                          <a:solidFill>
                            <a:srgbClr val="6600FF"/>
                          </a:solidFill>
                          <a:latin typeface="Cambria Math"/>
                        </a:rPr>
                        <m:t>): </m:t>
                      </m:r>
                      <m:r>
                        <a:rPr lang="en-US" altLang="zh-TW" sz="2400" b="1" i="0" dirty="0">
                          <a:solidFill>
                            <a:srgbClr val="6600FF"/>
                          </a:solidFill>
                          <a:latin typeface="Cambria Math"/>
                          <a:ea typeface="Cambria Math"/>
                        </a:rPr>
                        <m:t>𝟏𝟎𝟎</m:t>
                      </m:r>
                      <m:r>
                        <a:rPr lang="en-US" altLang="zh-TW" sz="2400" b="1" i="0" dirty="0">
                          <a:solidFill>
                            <a:srgbClr val="6600FF"/>
                          </a:solidFill>
                          <a:latin typeface="Cambria Math"/>
                          <a:ea typeface="Cambria Math"/>
                        </a:rPr>
                        <m:t>%</m:t>
                      </m:r>
                    </m:oMath>
                  </m:oMathPara>
                </a14:m>
                <a:endParaRPr lang="zh-TW" altLang="en-US" sz="2400" b="1" dirty="0">
                  <a:solidFill>
                    <a:srgbClr val="6600FF"/>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203288" y="4446403"/>
                <a:ext cx="8254975" cy="461665"/>
              </a:xfrm>
              <a:prstGeom prst="rect">
                <a:avLst/>
              </a:prstGeom>
              <a:blipFill rotWithShape="1">
                <a:blip r:embed="rId4"/>
                <a:stretch>
                  <a:fillRect l="-517" b="-1842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203288" y="5149772"/>
                <a:ext cx="5616623" cy="1159548"/>
              </a:xfrm>
              <a:prstGeom prst="rect">
                <a:avLst/>
              </a:prstGeom>
              <a:noFill/>
            </p:spPr>
            <p:txBody>
              <a:bodyPr wrap="square" rtlCol="0">
                <a:spAutoFit/>
              </a:bodyPr>
              <a:lstStyle/>
              <a:p>
                <a:pPr marL="457200" indent="-457200"/>
                <a14:m>
                  <m:oMath xmlns:m="http://schemas.openxmlformats.org/officeDocument/2006/math">
                    <m:r>
                      <m:rPr>
                        <m:nor/>
                      </m:rPr>
                      <a:rPr lang="en-US" altLang="zh-TW" sz="2400" b="1" dirty="0" smtClean="0">
                        <a:solidFill>
                          <a:schemeClr val="tx1"/>
                        </a:solidFill>
                      </a:rPr>
                      <m:t>(</m:t>
                    </m:r>
                    <m:r>
                      <m:rPr>
                        <m:nor/>
                      </m:rPr>
                      <a:rPr lang="en-US" altLang="zh-TW" sz="2400" b="1" i="0" dirty="0" smtClean="0">
                        <a:solidFill>
                          <a:schemeClr val="tx1"/>
                        </a:solidFill>
                      </a:rPr>
                      <m:t>d</m:t>
                    </m:r>
                    <m:r>
                      <m:rPr>
                        <m:nor/>
                      </m:rPr>
                      <a:rPr lang="en-US" altLang="zh-TW" sz="2400" b="1" dirty="0" smtClean="0">
                        <a:solidFill>
                          <a:schemeClr val="tx1"/>
                        </a:solidFill>
                      </a:rPr>
                      <m:t>)</m:t>
                    </m:r>
                    <m:r>
                      <a:rPr lang="en-US" altLang="zh-TW" sz="2400" b="1" i="0" dirty="0" smtClean="0">
                        <a:solidFill>
                          <a:srgbClr val="0000FF"/>
                        </a:solidFill>
                        <a:latin typeface="Cambria Math"/>
                      </a:rPr>
                      <m:t> </m:t>
                    </m:r>
                    <m:r>
                      <a:rPr lang="en-US" altLang="zh-TW" sz="2400" b="1" i="0" smtClean="0">
                        <a:solidFill>
                          <a:srgbClr val="0000FF"/>
                        </a:solidFill>
                        <a:latin typeface="Cambria Math"/>
                      </a:rPr>
                      <m:t>𝐋</m:t>
                    </m:r>
                    <m:r>
                      <a:rPr lang="en-US" altLang="zh-TW" sz="2400" b="1" i="0" smtClean="0">
                        <a:solidFill>
                          <a:srgbClr val="0000FF"/>
                        </a:solidFill>
                        <a:latin typeface="Cambria Math"/>
                      </a:rPr>
                      <m:t> (</m:t>
                    </m:r>
                    <m:r>
                      <a:rPr lang="en-US" altLang="zh-TW" sz="2400" b="1" i="0" smtClean="0">
                        <a:solidFill>
                          <a:srgbClr val="0000FF"/>
                        </a:solidFill>
                        <a:latin typeface="Cambria Math"/>
                      </a:rPr>
                      <m:t>𝟕𝟕</m:t>
                    </m:r>
                    <m:r>
                      <a:rPr lang="en-US" altLang="zh-TW" sz="2400" b="1" i="0" smtClean="0">
                        <a:solidFill>
                          <a:srgbClr val="0000FF"/>
                        </a:solidFill>
                        <a:latin typeface="Cambria Math"/>
                      </a:rPr>
                      <m:t>%</m:t>
                    </m:r>
                    <m:r>
                      <a:rPr lang="en-US" altLang="zh-TW" sz="2400" b="1" i="0" smtClean="0">
                        <a:solidFill>
                          <a:srgbClr val="0000FF"/>
                        </a:solidFill>
                        <a:latin typeface="Cambria Math"/>
                      </a:rPr>
                      <m:t>𝐀𝐠</m:t>
                    </m:r>
                    <m:r>
                      <a:rPr lang="en-US" altLang="zh-TW" sz="2400" b="1" i="0" smtClean="0">
                        <a:solidFill>
                          <a:srgbClr val="0000FF"/>
                        </a:solidFill>
                        <a:latin typeface="Cambria Math"/>
                      </a:rPr>
                      <m:t>): </m:t>
                    </m:r>
                    <m:f>
                      <m:fPr>
                        <m:ctrlPr>
                          <a:rPr lang="en-US" altLang="zh-TW" sz="2400" b="1" i="1" smtClean="0">
                            <a:solidFill>
                              <a:srgbClr val="0000FF"/>
                            </a:solidFill>
                            <a:latin typeface="Cambria Math" panose="02040503050406030204" pitchFamily="18" charset="0"/>
                          </a:rPr>
                        </m:ctrlPr>
                      </m:fPr>
                      <m:num>
                        <m:r>
                          <a:rPr lang="en-US" altLang="zh-TW" sz="2400" b="1" i="0" smtClean="0">
                            <a:solidFill>
                              <a:srgbClr val="0000FF"/>
                            </a:solidFill>
                            <a:latin typeface="Cambria Math"/>
                          </a:rPr>
                          <m:t>𝟔𝟎</m:t>
                        </m:r>
                        <m:r>
                          <a:rPr lang="en-US" altLang="zh-TW" sz="2400" b="1" i="0" smtClean="0">
                            <a:solidFill>
                              <a:srgbClr val="0000FF"/>
                            </a:solidFill>
                            <a:latin typeface="Cambria Math"/>
                          </a:rPr>
                          <m:t> − </m:t>
                        </m:r>
                        <m:r>
                          <a:rPr lang="en-US" altLang="zh-TW" sz="2400" b="1" i="0" smtClean="0">
                            <a:solidFill>
                              <a:srgbClr val="0000FF"/>
                            </a:solidFill>
                            <a:latin typeface="Cambria Math"/>
                          </a:rPr>
                          <m:t>𝟒𝟖</m:t>
                        </m:r>
                      </m:num>
                      <m:den>
                        <m:r>
                          <a:rPr lang="en-US" altLang="zh-TW" sz="2400" b="1" i="0" smtClean="0">
                            <a:solidFill>
                              <a:srgbClr val="0000FF"/>
                            </a:solidFill>
                            <a:latin typeface="Cambria Math"/>
                          </a:rPr>
                          <m:t>𝟕𝟕</m:t>
                        </m:r>
                        <m:r>
                          <a:rPr lang="en-US" altLang="zh-TW" sz="2400" b="1" i="0" smtClean="0">
                            <a:solidFill>
                              <a:srgbClr val="0000FF"/>
                            </a:solidFill>
                            <a:latin typeface="Cambria Math"/>
                          </a:rPr>
                          <m:t> − </m:t>
                        </m:r>
                        <m:r>
                          <a:rPr lang="en-US" altLang="zh-TW" sz="2400" b="1" i="0" smtClean="0">
                            <a:solidFill>
                              <a:srgbClr val="0000FF"/>
                            </a:solidFill>
                            <a:latin typeface="Cambria Math"/>
                          </a:rPr>
                          <m:t>𝟒𝟖</m:t>
                        </m:r>
                      </m:den>
                    </m:f>
                    <m:r>
                      <a:rPr lang="en-US" altLang="zh-TW" sz="2400" b="1" i="0" dirty="0" smtClean="0">
                        <a:solidFill>
                          <a:srgbClr val="0000FF"/>
                        </a:solidFill>
                        <a:latin typeface="Cambria Math"/>
                        <a:ea typeface="Cambria Math"/>
                      </a:rPr>
                      <m:t>×</m:t>
                    </m:r>
                    <m:r>
                      <a:rPr lang="en-US" altLang="zh-TW" sz="2400" b="1" i="0" dirty="0" smtClean="0">
                        <a:solidFill>
                          <a:srgbClr val="0000FF"/>
                        </a:solidFill>
                        <a:latin typeface="Cambria Math"/>
                        <a:ea typeface="Cambria Math"/>
                      </a:rPr>
                      <m:t>𝟏𝟎𝟎</m:t>
                    </m:r>
                    <m:r>
                      <a:rPr lang="en-US" altLang="zh-TW" sz="2400" b="1" i="0" dirty="0" smtClean="0">
                        <a:solidFill>
                          <a:srgbClr val="0000FF"/>
                        </a:solidFill>
                        <a:latin typeface="Cambria Math"/>
                        <a:ea typeface="Cambria Math"/>
                      </a:rPr>
                      <m:t>% </m:t>
                    </m:r>
                  </m:oMath>
                </a14:m>
                <a:r>
                  <a:rPr lang="en-US" altLang="zh-TW" sz="2400" b="1" dirty="0">
                    <a:solidFill>
                      <a:srgbClr val="0000FF"/>
                    </a:solidFill>
                  </a:rPr>
                  <a:t>= </a:t>
                </a:r>
                <a14:m>
                  <m:oMath xmlns:m="http://schemas.openxmlformats.org/officeDocument/2006/math">
                    <m:r>
                      <a:rPr lang="en-US" altLang="zh-TW" sz="2400" b="1" i="0" smtClean="0">
                        <a:solidFill>
                          <a:srgbClr val="0000FF"/>
                        </a:solidFill>
                        <a:latin typeface="Cambria Math"/>
                      </a:rPr>
                      <m:t>𝟒𝟏</m:t>
                    </m:r>
                    <m:r>
                      <a:rPr lang="en-US" altLang="zh-TW" sz="2400" b="1" i="0" smtClean="0">
                        <a:solidFill>
                          <a:srgbClr val="0000FF"/>
                        </a:solidFill>
                        <a:latin typeface="Cambria Math"/>
                      </a:rPr>
                      <m:t>% </m:t>
                    </m:r>
                  </m:oMath>
                </a14:m>
                <a:br>
                  <a:rPr lang="en-US" altLang="zh-TW" sz="2400" b="1" dirty="0">
                    <a:solidFill>
                      <a:srgbClr val="0000FF"/>
                    </a:solidFill>
                    <a:latin typeface="Cambria Math"/>
                  </a:rPr>
                </a:br>
                <a14:m>
                  <m:oMath xmlns:m="http://schemas.openxmlformats.org/officeDocument/2006/math">
                    <m:r>
                      <a:rPr lang="zh-TW" altLang="en-US" sz="2400" b="1" i="1" smtClean="0">
                        <a:solidFill>
                          <a:srgbClr val="6600FF"/>
                        </a:solidFill>
                        <a:latin typeface="Cambria Math"/>
                      </a:rPr>
                      <m:t>𝛃</m:t>
                    </m:r>
                    <m:r>
                      <a:rPr lang="en-US" altLang="zh-TW" sz="2400" b="1" i="0" smtClean="0">
                        <a:solidFill>
                          <a:srgbClr val="6600FF"/>
                        </a:solidFill>
                        <a:latin typeface="Cambria Math"/>
                      </a:rPr>
                      <m:t> (</m:t>
                    </m:r>
                    <m:r>
                      <a:rPr lang="en-US" altLang="zh-TW" sz="2400" b="1" i="0" smtClean="0">
                        <a:solidFill>
                          <a:srgbClr val="6600FF"/>
                        </a:solidFill>
                        <a:latin typeface="Cambria Math"/>
                      </a:rPr>
                      <m:t>𝟒𝟖</m:t>
                    </m:r>
                    <m:r>
                      <a:rPr lang="en-US" altLang="zh-TW" sz="2400" b="1" i="0" smtClean="0">
                        <a:solidFill>
                          <a:srgbClr val="6600FF"/>
                        </a:solidFill>
                        <a:latin typeface="Cambria Math"/>
                      </a:rPr>
                      <m:t>%</m:t>
                    </m:r>
                    <m:r>
                      <a:rPr lang="en-US" altLang="zh-TW" sz="2400" b="1" i="0" smtClean="0">
                        <a:solidFill>
                          <a:srgbClr val="6600FF"/>
                        </a:solidFill>
                        <a:latin typeface="Cambria Math"/>
                      </a:rPr>
                      <m:t>𝐀𝐠</m:t>
                    </m:r>
                    <m:r>
                      <a:rPr lang="en-US" altLang="zh-TW" sz="2400" b="1" i="0" smtClean="0">
                        <a:solidFill>
                          <a:srgbClr val="6600FF"/>
                        </a:solidFill>
                        <a:latin typeface="Cambria Math"/>
                      </a:rPr>
                      <m:t>): </m:t>
                    </m:r>
                    <m:f>
                      <m:fPr>
                        <m:ctrlPr>
                          <a:rPr lang="en-US" altLang="zh-TW" sz="2400" b="1" i="1">
                            <a:solidFill>
                              <a:srgbClr val="6600FF"/>
                            </a:solidFill>
                            <a:latin typeface="Cambria Math" panose="02040503050406030204" pitchFamily="18" charset="0"/>
                          </a:rPr>
                        </m:ctrlPr>
                      </m:fPr>
                      <m:num>
                        <m:r>
                          <a:rPr lang="en-US" altLang="zh-TW" sz="2400" b="1" i="0" smtClean="0">
                            <a:solidFill>
                              <a:srgbClr val="6600FF"/>
                            </a:solidFill>
                            <a:latin typeface="Cambria Math"/>
                          </a:rPr>
                          <m:t>𝟕𝟕</m:t>
                        </m:r>
                        <m:r>
                          <a:rPr lang="en-US" altLang="zh-TW" sz="2400" b="1" i="0" smtClean="0">
                            <a:solidFill>
                              <a:srgbClr val="6600FF"/>
                            </a:solidFill>
                            <a:latin typeface="Cambria Math"/>
                          </a:rPr>
                          <m:t> − </m:t>
                        </m:r>
                        <m:r>
                          <a:rPr lang="en-US" altLang="zh-TW" sz="2400" b="1" i="0" smtClean="0">
                            <a:solidFill>
                              <a:srgbClr val="6600FF"/>
                            </a:solidFill>
                            <a:latin typeface="Cambria Math"/>
                          </a:rPr>
                          <m:t>𝟔𝟎</m:t>
                        </m:r>
                      </m:num>
                      <m:den>
                        <m:r>
                          <a:rPr lang="en-US" altLang="zh-TW" sz="2400" b="1" i="0" smtClean="0">
                            <a:solidFill>
                              <a:srgbClr val="6600FF"/>
                            </a:solidFill>
                            <a:latin typeface="Cambria Math"/>
                          </a:rPr>
                          <m:t>𝟕𝟕</m:t>
                        </m:r>
                        <m:r>
                          <a:rPr lang="en-US" altLang="zh-TW" sz="2400" b="1" i="0" smtClean="0">
                            <a:solidFill>
                              <a:srgbClr val="6600FF"/>
                            </a:solidFill>
                            <a:latin typeface="Cambria Math"/>
                          </a:rPr>
                          <m:t> − </m:t>
                        </m:r>
                        <m:r>
                          <a:rPr lang="en-US" altLang="zh-TW" sz="2400" b="1" i="0" smtClean="0">
                            <a:solidFill>
                              <a:srgbClr val="6600FF"/>
                            </a:solidFill>
                            <a:latin typeface="Cambria Math"/>
                          </a:rPr>
                          <m:t>𝟒𝟖</m:t>
                        </m:r>
                      </m:den>
                    </m:f>
                    <m:r>
                      <a:rPr lang="en-US" altLang="zh-TW" sz="2400" b="1" i="0" dirty="0">
                        <a:solidFill>
                          <a:srgbClr val="6600FF"/>
                        </a:solidFill>
                        <a:latin typeface="Cambria Math"/>
                        <a:ea typeface="Cambria Math"/>
                      </a:rPr>
                      <m:t>×</m:t>
                    </m:r>
                    <m:r>
                      <a:rPr lang="en-US" altLang="zh-TW" sz="2400" b="1" i="0" dirty="0">
                        <a:solidFill>
                          <a:srgbClr val="6600FF"/>
                        </a:solidFill>
                        <a:latin typeface="Cambria Math"/>
                        <a:ea typeface="Cambria Math"/>
                      </a:rPr>
                      <m:t>𝟏𝟎𝟎</m:t>
                    </m:r>
                    <m:r>
                      <a:rPr lang="en-US" altLang="zh-TW" sz="2400" b="1" i="0" dirty="0">
                        <a:solidFill>
                          <a:srgbClr val="6600FF"/>
                        </a:solidFill>
                        <a:latin typeface="Cambria Math"/>
                        <a:ea typeface="Cambria Math"/>
                      </a:rPr>
                      <m:t>% </m:t>
                    </m:r>
                  </m:oMath>
                </a14:m>
                <a:r>
                  <a:rPr lang="en-US" altLang="zh-TW" sz="2400" b="1" dirty="0">
                    <a:solidFill>
                      <a:srgbClr val="6600FF"/>
                    </a:solidFill>
                  </a:rPr>
                  <a:t>= </a:t>
                </a:r>
                <a14:m>
                  <m:oMath xmlns:m="http://schemas.openxmlformats.org/officeDocument/2006/math">
                    <m:r>
                      <a:rPr lang="en-US" altLang="zh-TW" sz="2400" b="1" i="0" smtClean="0">
                        <a:solidFill>
                          <a:srgbClr val="6600FF"/>
                        </a:solidFill>
                        <a:latin typeface="Cambria Math"/>
                      </a:rPr>
                      <m:t>𝟓𝟗</m:t>
                    </m:r>
                    <m:r>
                      <a:rPr lang="en-US" altLang="zh-TW" sz="2400" b="1" i="0">
                        <a:solidFill>
                          <a:srgbClr val="6600FF"/>
                        </a:solidFill>
                        <a:latin typeface="Cambria Math"/>
                      </a:rPr>
                      <m:t>%</m:t>
                    </m:r>
                  </m:oMath>
                </a14:m>
                <a:endParaRPr lang="zh-TW" altLang="en-US" sz="2400" b="1" dirty="0">
                  <a:solidFill>
                    <a:srgbClr val="6600FF"/>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203288" y="5149772"/>
                <a:ext cx="5616623" cy="1159548"/>
              </a:xfrm>
              <a:prstGeom prst="rect">
                <a:avLst/>
              </a:prstGeom>
              <a:blipFill rotWithShape="1">
                <a:blip r:embed="rId5"/>
                <a:stretch>
                  <a:fillRect b="-4211"/>
                </a:stretch>
              </a:blipFill>
            </p:spPr>
            <p:txBody>
              <a:bodyPr/>
              <a:lstStyle/>
              <a:p>
                <a:r>
                  <a:rPr lang="zh-TW" altLang="en-US">
                    <a:noFill/>
                  </a:rPr>
                  <a:t> </a:t>
                </a:r>
              </a:p>
            </p:txBody>
          </p:sp>
        </mc:Fallback>
      </mc:AlternateContent>
      <p:pic>
        <p:nvPicPr>
          <p:cNvPr id="14" name="圖片 13"/>
          <p:cNvPicPr>
            <a:picLocks noChangeAspect="1"/>
          </p:cNvPicPr>
          <p:nvPr/>
        </p:nvPicPr>
        <p:blipFill rotWithShape="1">
          <a:blip r:embed="rId6" cstate="print">
            <a:extLst>
              <a:ext uri="{28A0092B-C50C-407E-A947-70E740481C1C}">
                <a14:useLocalDpi xmlns:a14="http://schemas.microsoft.com/office/drawing/2010/main" val="0"/>
              </a:ext>
            </a:extLst>
          </a:blip>
          <a:srcRect l="30372" t="5113" r="39347"/>
          <a:stretch/>
        </p:blipFill>
        <p:spPr>
          <a:xfrm>
            <a:off x="6356337" y="1412776"/>
            <a:ext cx="2608151" cy="5345318"/>
          </a:xfrm>
          <a:prstGeom prst="rect">
            <a:avLst/>
          </a:prstGeom>
        </p:spPr>
      </p:pic>
      <p:sp>
        <p:nvSpPr>
          <p:cNvPr id="3" name="文字方塊 2"/>
          <p:cNvSpPr txBox="1"/>
          <p:nvPr/>
        </p:nvSpPr>
        <p:spPr>
          <a:xfrm>
            <a:off x="6588224" y="2852936"/>
            <a:ext cx="312906" cy="400110"/>
          </a:xfrm>
          <a:prstGeom prst="rect">
            <a:avLst/>
          </a:prstGeom>
          <a:noFill/>
        </p:spPr>
        <p:txBody>
          <a:bodyPr wrap="none" rtlCol="0">
            <a:spAutoFit/>
          </a:bodyPr>
          <a:lstStyle/>
          <a:p>
            <a:r>
              <a:rPr lang="en-US" altLang="zh-TW" sz="2000" b="1" dirty="0">
                <a:solidFill>
                  <a:srgbClr val="00B0F0"/>
                </a:solidFill>
              </a:rPr>
              <a:t>a</a:t>
            </a:r>
            <a:endParaRPr lang="zh-TW" altLang="en-US" sz="2000" b="1" dirty="0">
              <a:solidFill>
                <a:srgbClr val="00B0F0"/>
              </a:solidFill>
            </a:endParaRPr>
          </a:p>
        </p:txBody>
      </p:sp>
      <p:sp>
        <p:nvSpPr>
          <p:cNvPr id="15" name="文字方塊 14"/>
          <p:cNvSpPr txBox="1"/>
          <p:nvPr/>
        </p:nvSpPr>
        <p:spPr>
          <a:xfrm>
            <a:off x="6588224" y="3255367"/>
            <a:ext cx="327334" cy="400110"/>
          </a:xfrm>
          <a:prstGeom prst="rect">
            <a:avLst/>
          </a:prstGeom>
          <a:noFill/>
        </p:spPr>
        <p:txBody>
          <a:bodyPr wrap="none" rtlCol="0">
            <a:spAutoFit/>
          </a:bodyPr>
          <a:lstStyle/>
          <a:p>
            <a:r>
              <a:rPr lang="en-US" altLang="zh-TW" sz="2000" b="1" dirty="0">
                <a:solidFill>
                  <a:srgbClr val="00B0F0"/>
                </a:solidFill>
              </a:rPr>
              <a:t>b</a:t>
            </a:r>
            <a:endParaRPr lang="zh-TW" altLang="en-US" sz="2000" b="1" dirty="0">
              <a:solidFill>
                <a:srgbClr val="00B0F0"/>
              </a:solidFill>
            </a:endParaRPr>
          </a:p>
        </p:txBody>
      </p:sp>
      <p:sp>
        <p:nvSpPr>
          <p:cNvPr id="16" name="文字方塊 15"/>
          <p:cNvSpPr txBox="1"/>
          <p:nvPr/>
        </p:nvSpPr>
        <p:spPr>
          <a:xfrm>
            <a:off x="6588224" y="3471391"/>
            <a:ext cx="298480" cy="400110"/>
          </a:xfrm>
          <a:prstGeom prst="rect">
            <a:avLst/>
          </a:prstGeom>
          <a:noFill/>
        </p:spPr>
        <p:txBody>
          <a:bodyPr wrap="none" rtlCol="0">
            <a:spAutoFit/>
          </a:bodyPr>
          <a:lstStyle/>
          <a:p>
            <a:r>
              <a:rPr lang="en-US" altLang="zh-TW" sz="2000" b="1" dirty="0">
                <a:solidFill>
                  <a:srgbClr val="00B0F0"/>
                </a:solidFill>
              </a:rPr>
              <a:t>c</a:t>
            </a:r>
            <a:endParaRPr lang="zh-TW" altLang="en-US" sz="2000" b="1" dirty="0">
              <a:solidFill>
                <a:srgbClr val="00B0F0"/>
              </a:solidFill>
            </a:endParaRPr>
          </a:p>
        </p:txBody>
      </p:sp>
      <p:sp>
        <p:nvSpPr>
          <p:cNvPr id="17" name="文字方塊 16"/>
          <p:cNvSpPr txBox="1"/>
          <p:nvPr/>
        </p:nvSpPr>
        <p:spPr>
          <a:xfrm>
            <a:off x="7596336" y="3501008"/>
            <a:ext cx="327334" cy="400110"/>
          </a:xfrm>
          <a:prstGeom prst="rect">
            <a:avLst/>
          </a:prstGeom>
          <a:noFill/>
        </p:spPr>
        <p:txBody>
          <a:bodyPr wrap="none" rtlCol="0">
            <a:spAutoFit/>
          </a:bodyPr>
          <a:lstStyle/>
          <a:p>
            <a:r>
              <a:rPr lang="en-US" altLang="zh-TW" sz="2000" b="1" dirty="0">
                <a:solidFill>
                  <a:srgbClr val="00B0F0"/>
                </a:solidFill>
              </a:rPr>
              <a:t>d</a:t>
            </a:r>
            <a:endParaRPr lang="zh-TW" altLang="en-US" sz="2000" b="1" dirty="0">
              <a:solidFill>
                <a:srgbClr val="00B0F0"/>
              </a:solidFill>
            </a:endParaRPr>
          </a:p>
        </p:txBody>
      </p:sp>
      <p:sp>
        <p:nvSpPr>
          <p:cNvPr id="8" name="文字方塊 7"/>
          <p:cNvSpPr txBox="1"/>
          <p:nvPr/>
        </p:nvSpPr>
        <p:spPr>
          <a:xfrm>
            <a:off x="6156176" y="2833191"/>
            <a:ext cx="274434" cy="307777"/>
          </a:xfrm>
          <a:prstGeom prst="rect">
            <a:avLst/>
          </a:prstGeom>
          <a:noFill/>
        </p:spPr>
        <p:txBody>
          <a:bodyPr wrap="none" rtlCol="0">
            <a:spAutoFit/>
          </a:bodyPr>
          <a:lstStyle/>
          <a:p>
            <a:r>
              <a:rPr lang="en-US" altLang="zh-TW" sz="1400" b="1" dirty="0"/>
              <a:t>7</a:t>
            </a:r>
            <a:endParaRPr lang="zh-TW" altLang="en-US" sz="1400" b="1" dirty="0"/>
          </a:p>
        </p:txBody>
      </p:sp>
      <p:sp>
        <p:nvSpPr>
          <p:cNvPr id="18" name="文字方塊 17"/>
          <p:cNvSpPr txBox="1"/>
          <p:nvPr/>
        </p:nvSpPr>
        <p:spPr>
          <a:xfrm>
            <a:off x="8637270" y="3393286"/>
            <a:ext cx="364202" cy="307777"/>
          </a:xfrm>
          <a:prstGeom prst="rect">
            <a:avLst/>
          </a:prstGeom>
          <a:noFill/>
        </p:spPr>
        <p:txBody>
          <a:bodyPr wrap="none" rtlCol="0">
            <a:spAutoFit/>
          </a:bodyPr>
          <a:lstStyle/>
          <a:p>
            <a:r>
              <a:rPr lang="en-US" altLang="zh-TW" sz="1400" b="1" dirty="0"/>
              <a:t>77</a:t>
            </a:r>
            <a:endParaRPr lang="zh-TW" altLang="en-US" sz="1400" b="1" dirty="0"/>
          </a:p>
        </p:txBody>
      </p:sp>
      <p:sp>
        <p:nvSpPr>
          <p:cNvPr id="19" name="文字方塊 18"/>
          <p:cNvSpPr txBox="1"/>
          <p:nvPr/>
        </p:nvSpPr>
        <p:spPr>
          <a:xfrm>
            <a:off x="5868144" y="3481263"/>
            <a:ext cx="498855" cy="307777"/>
          </a:xfrm>
          <a:prstGeom prst="rect">
            <a:avLst/>
          </a:prstGeom>
          <a:noFill/>
        </p:spPr>
        <p:txBody>
          <a:bodyPr wrap="none" rtlCol="0">
            <a:spAutoFit/>
          </a:bodyPr>
          <a:lstStyle/>
          <a:p>
            <a:r>
              <a:rPr lang="en-US" altLang="zh-TW" sz="1400" b="1" dirty="0"/>
              <a:t>10.5</a:t>
            </a:r>
            <a:endParaRPr lang="zh-TW" altLang="en-US" sz="1400" b="1" dirty="0"/>
          </a:p>
        </p:txBody>
      </p:sp>
    </p:spTree>
    <p:extLst>
      <p:ext uri="{BB962C8B-B14F-4D97-AF65-F5344CB8AC3E}">
        <p14:creationId xmlns:p14="http://schemas.microsoft.com/office/powerpoint/2010/main" val="12454836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29</a:t>
            </a:fld>
            <a:endParaRPr lang="en-US" altLang="zh-TW"/>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t="14444"/>
          <a:stretch/>
        </p:blipFill>
        <p:spPr>
          <a:xfrm>
            <a:off x="524374" y="764704"/>
            <a:ext cx="8224090" cy="3528392"/>
          </a:xfrm>
          <a:prstGeom prst="rect">
            <a:avLst/>
          </a:prstGeom>
        </p:spPr>
      </p:pic>
      <p:sp>
        <p:nvSpPr>
          <p:cNvPr id="4"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err="1">
                <a:ea typeface="新細明體" charset="-120"/>
              </a:rPr>
              <a:t>Peritectic</a:t>
            </a:r>
            <a:r>
              <a:rPr lang="en-US" altLang="zh-TW" sz="3600" b="1" kern="0" dirty="0">
                <a:ea typeface="新細明體" charset="-120"/>
              </a:rPr>
              <a:t> Reaction Progress</a:t>
            </a:r>
          </a:p>
        </p:txBody>
      </p:sp>
      <p:sp>
        <p:nvSpPr>
          <p:cNvPr id="5" name="文字方塊 4"/>
          <p:cNvSpPr txBox="1"/>
          <p:nvPr/>
        </p:nvSpPr>
        <p:spPr>
          <a:xfrm>
            <a:off x="2928397" y="764704"/>
            <a:ext cx="851515" cy="369332"/>
          </a:xfrm>
          <a:prstGeom prst="rect">
            <a:avLst/>
          </a:prstGeom>
          <a:solidFill>
            <a:schemeClr val="bg1"/>
          </a:solidFill>
        </p:spPr>
        <p:txBody>
          <a:bodyPr wrap="none" rtlCol="0">
            <a:spAutoFit/>
          </a:bodyPr>
          <a:lstStyle/>
          <a:p>
            <a:r>
              <a:rPr lang="en-US" altLang="zh-TW" b="1" dirty="0"/>
              <a:t>Liquid</a:t>
            </a:r>
            <a:endParaRPr lang="zh-TW" altLang="en-US" b="1" dirty="0"/>
          </a:p>
        </p:txBody>
      </p:sp>
      <p:pic>
        <p:nvPicPr>
          <p:cNvPr id="6" name="Picture 13" descr="smi53586_08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05064"/>
            <a:ext cx="2580080" cy="261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3354898" y="4509120"/>
            <a:ext cx="5393566" cy="218028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TW" sz="2400" b="1" kern="0" dirty="0">
                <a:solidFill>
                  <a:srgbClr val="0000FF"/>
                </a:solidFill>
                <a:ea typeface="新細明體" charset="-120"/>
              </a:rPr>
              <a:t>Surrounding or Encasement</a:t>
            </a:r>
            <a:r>
              <a:rPr lang="en-US" altLang="zh-TW" sz="2400" b="1" i="1" kern="0" dirty="0">
                <a:ea typeface="新細明體" charset="-120"/>
              </a:rPr>
              <a:t>: </a:t>
            </a:r>
            <a:r>
              <a:rPr lang="en-US" altLang="zh-TW" sz="2400" kern="0" dirty="0">
                <a:ea typeface="新細明體" charset="-120"/>
              </a:rPr>
              <a:t>During </a:t>
            </a:r>
            <a:r>
              <a:rPr lang="en-US" altLang="zh-TW" sz="2400" kern="0" dirty="0" err="1">
                <a:ea typeface="新細明體" charset="-120"/>
              </a:rPr>
              <a:t>peritectic</a:t>
            </a:r>
            <a:r>
              <a:rPr lang="en-US" altLang="zh-TW" sz="2400" kern="0" dirty="0">
                <a:ea typeface="新細明體" charset="-120"/>
              </a:rPr>
              <a:t> reaction, L + </a:t>
            </a:r>
            <a:r>
              <a:rPr lang="en-US" altLang="zh-TW" sz="2400" kern="0" dirty="0">
                <a:ea typeface="新細明體" charset="-120"/>
                <a:cs typeface="Times New Roman" pitchFamily="30" charset="0"/>
              </a:rPr>
              <a:t>α </a:t>
            </a:r>
            <a:r>
              <a:rPr lang="en-US" altLang="zh-TW" sz="2400" kern="0" dirty="0">
                <a:ea typeface="新細明體" charset="-120"/>
                <a:cs typeface="Times New Roman" pitchFamily="30" charset="0"/>
                <a:sym typeface="Symbol"/>
              </a:rPr>
              <a:t></a:t>
            </a:r>
            <a:r>
              <a:rPr lang="en-US" altLang="zh-TW" sz="2400" kern="0" dirty="0">
                <a:ea typeface="新細明體" charset="-120"/>
                <a:cs typeface="Times New Roman" pitchFamily="30" charset="0"/>
              </a:rPr>
              <a:t> β</a:t>
            </a:r>
            <a:r>
              <a:rPr lang="en-US" altLang="zh-TW" sz="2400" kern="0" dirty="0">
                <a:ea typeface="新細明體" charset="-120"/>
              </a:rPr>
              <a:t> , the beta phase created surrounds primary alpha.</a:t>
            </a:r>
          </a:p>
          <a:p>
            <a:r>
              <a:rPr lang="en-US" altLang="zh-TW" sz="2400" kern="0" dirty="0">
                <a:ea typeface="新細明體" charset="-120"/>
              </a:rPr>
              <a:t>Beta creates </a:t>
            </a:r>
            <a:r>
              <a:rPr lang="en-US" altLang="zh-TW" sz="2400" kern="0" dirty="0">
                <a:solidFill>
                  <a:srgbClr val="FF0000"/>
                </a:solidFill>
                <a:ea typeface="新細明體" charset="-120"/>
              </a:rPr>
              <a:t>diffusion barrier </a:t>
            </a:r>
            <a:r>
              <a:rPr lang="en-US" altLang="zh-TW" sz="2400" kern="0" dirty="0">
                <a:ea typeface="新細明體" charset="-120"/>
              </a:rPr>
              <a:t>resulting in coring. </a:t>
            </a:r>
          </a:p>
        </p:txBody>
      </p:sp>
    </p:spTree>
    <p:extLst>
      <p:ext uri="{BB962C8B-B14F-4D97-AF65-F5344CB8AC3E}">
        <p14:creationId xmlns:p14="http://schemas.microsoft.com/office/powerpoint/2010/main" val="13152205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Introduction</a:t>
            </a:r>
          </a:p>
        </p:txBody>
      </p:sp>
      <p:sp>
        <p:nvSpPr>
          <p:cNvPr id="7171" name="Rectangle 3"/>
          <p:cNvSpPr>
            <a:spLocks noGrp="1" noChangeArrowheads="1"/>
          </p:cNvSpPr>
          <p:nvPr>
            <p:ph idx="1"/>
          </p:nvPr>
        </p:nvSpPr>
        <p:spPr>
          <a:xfrm>
            <a:off x="685800" y="1066800"/>
            <a:ext cx="7772400" cy="5458544"/>
          </a:xfrm>
        </p:spPr>
        <p:txBody>
          <a:bodyPr/>
          <a:lstStyle/>
          <a:p>
            <a:r>
              <a:rPr lang="en-US" altLang="zh-TW" sz="2600" dirty="0">
                <a:ea typeface="新細明體" charset="-120"/>
              </a:rPr>
              <a:t> </a:t>
            </a:r>
            <a:r>
              <a:rPr lang="en-US" altLang="zh-TW" sz="2600" b="1" dirty="0">
                <a:solidFill>
                  <a:srgbClr val="FF0000"/>
                </a:solidFill>
                <a:ea typeface="新細明體" charset="-120"/>
              </a:rPr>
              <a:t>Phase: </a:t>
            </a:r>
            <a:r>
              <a:rPr lang="en-US" altLang="zh-TW" sz="2600" dirty="0">
                <a:ea typeface="新細明體" charset="-120"/>
              </a:rPr>
              <a:t>A region in a material that differs in structure and/or composition from other regions. </a:t>
            </a:r>
          </a:p>
          <a:p>
            <a:r>
              <a:rPr lang="en-US" altLang="zh-TW" sz="2600" dirty="0">
                <a:ea typeface="新細明體" charset="-120"/>
              </a:rPr>
              <a:t> </a:t>
            </a:r>
            <a:r>
              <a:rPr lang="en-US" altLang="zh-TW" sz="2600" b="1" dirty="0">
                <a:solidFill>
                  <a:srgbClr val="FF0000"/>
                </a:solidFill>
                <a:ea typeface="新細明體" charset="-120"/>
              </a:rPr>
              <a:t>Phase diagrams (equilibrium condition) :</a:t>
            </a:r>
          </a:p>
          <a:p>
            <a:pPr marL="723900" lvl="2" indent="-361950">
              <a:buFont typeface="Wingdings" pitchFamily="2" charset="2"/>
              <a:buChar char="Ø"/>
            </a:pPr>
            <a:r>
              <a:rPr lang="en-US" altLang="zh-TW" sz="2600" dirty="0">
                <a:ea typeface="新細明體" charset="-120"/>
              </a:rPr>
              <a:t>Represents </a:t>
            </a:r>
            <a:r>
              <a:rPr lang="en-US" altLang="zh-TW" sz="2600" b="1" dirty="0">
                <a:solidFill>
                  <a:srgbClr val="0000FF"/>
                </a:solidFill>
                <a:ea typeface="新細明體" charset="-120"/>
              </a:rPr>
              <a:t>phases present </a:t>
            </a:r>
            <a:r>
              <a:rPr lang="en-US" altLang="zh-TW" sz="2600" dirty="0">
                <a:ea typeface="新細明體" charset="-120"/>
              </a:rPr>
              <a:t>in metal (materials) at different conditions (Temperature, pressure and composition). </a:t>
            </a:r>
          </a:p>
          <a:p>
            <a:pPr marL="723900" lvl="2" indent="-361950">
              <a:buFont typeface="Wingdings" pitchFamily="2" charset="2"/>
              <a:buChar char="Ø"/>
            </a:pPr>
            <a:r>
              <a:rPr lang="en-US" altLang="zh-TW" sz="2600" dirty="0">
                <a:ea typeface="新細明體" charset="-120"/>
              </a:rPr>
              <a:t>Indicates solid </a:t>
            </a:r>
            <a:r>
              <a:rPr lang="en-US" altLang="zh-TW" sz="2600" b="1" dirty="0">
                <a:solidFill>
                  <a:srgbClr val="0000FF"/>
                </a:solidFill>
                <a:ea typeface="新細明體" charset="-120"/>
              </a:rPr>
              <a:t>solubility</a:t>
            </a:r>
            <a:r>
              <a:rPr lang="en-US" altLang="zh-TW" sz="2600" dirty="0">
                <a:ea typeface="新細明體" charset="-120"/>
              </a:rPr>
              <a:t> of one element in another.</a:t>
            </a:r>
          </a:p>
          <a:p>
            <a:pPr marL="723900" lvl="2" indent="-361950">
              <a:buFont typeface="Wingdings" pitchFamily="2" charset="2"/>
              <a:buChar char="Ø"/>
            </a:pPr>
            <a:r>
              <a:rPr lang="en-US" altLang="zh-TW" sz="2600" dirty="0">
                <a:ea typeface="新細明體" charset="-120"/>
              </a:rPr>
              <a:t>Indicates temperature range under which </a:t>
            </a:r>
            <a:r>
              <a:rPr lang="en-US" altLang="zh-TW" sz="2600" b="1" dirty="0">
                <a:solidFill>
                  <a:srgbClr val="0000FF"/>
                </a:solidFill>
                <a:ea typeface="新細明體" charset="-120"/>
              </a:rPr>
              <a:t>solidification</a:t>
            </a:r>
            <a:r>
              <a:rPr lang="en-US" altLang="zh-TW" sz="2600" dirty="0">
                <a:ea typeface="新細明體" charset="-120"/>
              </a:rPr>
              <a:t> occurs.</a:t>
            </a:r>
          </a:p>
          <a:p>
            <a:pPr marL="723900" lvl="2" indent="-361950">
              <a:buFont typeface="Wingdings" pitchFamily="2" charset="2"/>
              <a:buChar char="Ø"/>
            </a:pPr>
            <a:r>
              <a:rPr lang="en-US" altLang="zh-TW" sz="2600" dirty="0">
                <a:ea typeface="新細明體" charset="-120"/>
              </a:rPr>
              <a:t>Indicates temperature at which different phases start to </a:t>
            </a:r>
            <a:r>
              <a:rPr lang="en-US" altLang="zh-TW" sz="2600" b="1" dirty="0">
                <a:solidFill>
                  <a:srgbClr val="0000FF"/>
                </a:solidFill>
                <a:ea typeface="新細明體" charset="-120"/>
              </a:rPr>
              <a:t>melt</a:t>
            </a:r>
            <a:r>
              <a:rPr lang="en-US" altLang="zh-TW" sz="2600" dirty="0">
                <a:ea typeface="新細明體" charset="-120"/>
              </a:rPr>
              <a:t>. </a:t>
            </a:r>
          </a:p>
        </p:txBody>
      </p:sp>
      <p:sp>
        <p:nvSpPr>
          <p:cNvPr id="717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58A877AA-52CD-4E99-9525-74C0CF1CEA0E}" type="slidenum">
              <a:rPr lang="en-US" altLang="zh-TW"/>
              <a:pPr eaLnBrk="1" hangingPunct="1"/>
              <a:t>3</a:t>
            </a:fld>
            <a:endParaRPr lang="en-US" altLang="zh-TW"/>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764704"/>
          </a:xfrm>
        </p:spPr>
        <p:txBody>
          <a:bodyPr/>
          <a:lstStyle/>
          <a:p>
            <a:r>
              <a:rPr lang="en-US" altLang="zh-TW" sz="3600" b="1" dirty="0">
                <a:ea typeface="新細明體" charset="-120"/>
              </a:rPr>
              <a:t>Rapid Solidification in </a:t>
            </a:r>
            <a:r>
              <a:rPr lang="en-US" altLang="zh-TW" sz="3600" b="1" dirty="0" err="1">
                <a:ea typeface="新細明體" charset="-120"/>
              </a:rPr>
              <a:t>Peritectic</a:t>
            </a:r>
            <a:r>
              <a:rPr lang="en-US" altLang="zh-TW" sz="3600" b="1" dirty="0">
                <a:ea typeface="新細明體" charset="-120"/>
              </a:rPr>
              <a:t> System</a:t>
            </a:r>
          </a:p>
        </p:txBody>
      </p:sp>
      <p:pic>
        <p:nvPicPr>
          <p:cNvPr id="20486" name="Picture 12" descr="smi53586_082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5264" y="900462"/>
            <a:ext cx="7535168" cy="59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Slide Number Placeholder 1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0F5B49D4-D04A-409F-B837-D6B2C0E5A2A1}" type="slidenum">
              <a:rPr lang="en-US" altLang="zh-TW"/>
              <a:pPr eaLnBrk="1" hangingPunct="1"/>
              <a:t>30</a:t>
            </a:fld>
            <a:endParaRPr lang="en-US" altLang="zh-TW"/>
          </a:p>
        </p:txBody>
      </p:sp>
      <p:sp>
        <p:nvSpPr>
          <p:cNvPr id="3" name="文字方塊 2"/>
          <p:cNvSpPr txBox="1"/>
          <p:nvPr/>
        </p:nvSpPr>
        <p:spPr>
          <a:xfrm>
            <a:off x="5580112" y="1186151"/>
            <a:ext cx="3374642" cy="1200329"/>
          </a:xfrm>
          <a:prstGeom prst="rect">
            <a:avLst/>
          </a:prstGeom>
          <a:solidFill>
            <a:schemeClr val="bg1"/>
          </a:solidFill>
        </p:spPr>
        <p:txBody>
          <a:bodyPr wrap="none" rtlCol="0">
            <a:spAutoFit/>
          </a:bodyPr>
          <a:lstStyle/>
          <a:p>
            <a:r>
              <a:rPr lang="en-US" altLang="zh-TW" sz="2400" b="1" dirty="0" err="1">
                <a:solidFill>
                  <a:srgbClr val="0000FF"/>
                </a:solidFill>
              </a:rPr>
              <a:t>Nonequilibrium</a:t>
            </a:r>
            <a:r>
              <a:rPr lang="en-US" altLang="zh-TW" sz="2400" b="1" dirty="0">
                <a:solidFill>
                  <a:srgbClr val="0000FF"/>
                </a:solidFill>
              </a:rPr>
              <a:t> solidus:</a:t>
            </a:r>
            <a:br>
              <a:rPr lang="en-US" altLang="zh-TW" sz="2400" b="1" dirty="0">
                <a:solidFill>
                  <a:srgbClr val="0000FF"/>
                </a:solidFill>
              </a:rPr>
            </a:br>
            <a:r>
              <a:rPr lang="en-US" altLang="zh-TW" sz="2400" b="1" dirty="0">
                <a:solidFill>
                  <a:srgbClr val="0000FF"/>
                </a:solidFill>
              </a:rPr>
              <a:t> </a:t>
            </a:r>
            <a:r>
              <a:rPr lang="en-US" altLang="zh-TW" sz="2400" b="1" dirty="0">
                <a:solidFill>
                  <a:srgbClr val="0000FF"/>
                </a:solidFill>
                <a:sym typeface="Symbol"/>
              </a:rPr>
              <a:t></a:t>
            </a:r>
            <a:r>
              <a:rPr lang="en-US" altLang="zh-TW" sz="2400" b="1" baseline="-25000" dirty="0">
                <a:solidFill>
                  <a:srgbClr val="0000FF"/>
                </a:solidFill>
                <a:sym typeface="Symbol"/>
              </a:rPr>
              <a:t>1</a:t>
            </a:r>
            <a:r>
              <a:rPr lang="en-US" altLang="zh-TW" sz="2400" b="1" dirty="0">
                <a:solidFill>
                  <a:srgbClr val="0000FF"/>
                </a:solidFill>
                <a:sym typeface="Symbol"/>
              </a:rPr>
              <a:t> ’</a:t>
            </a:r>
            <a:r>
              <a:rPr lang="en-US" altLang="zh-TW" sz="2400" b="1" baseline="-25000" dirty="0">
                <a:solidFill>
                  <a:srgbClr val="0000FF"/>
                </a:solidFill>
                <a:sym typeface="Symbol"/>
              </a:rPr>
              <a:t>2 </a:t>
            </a:r>
            <a:r>
              <a:rPr lang="en-US" altLang="zh-TW" sz="2400" b="1" dirty="0">
                <a:solidFill>
                  <a:srgbClr val="0000FF"/>
                </a:solidFill>
                <a:sym typeface="Symbol"/>
              </a:rPr>
              <a:t>’</a:t>
            </a:r>
            <a:r>
              <a:rPr lang="en-US" altLang="zh-TW" sz="2400" b="1" baseline="-25000" dirty="0">
                <a:solidFill>
                  <a:srgbClr val="0000FF"/>
                </a:solidFill>
                <a:sym typeface="Symbol"/>
              </a:rPr>
              <a:t>3 </a:t>
            </a:r>
            <a:r>
              <a:rPr lang="en-US" altLang="zh-TW" sz="2400" b="1" dirty="0">
                <a:solidFill>
                  <a:srgbClr val="0000FF"/>
                </a:solidFill>
                <a:sym typeface="Symbol"/>
              </a:rPr>
              <a:t>’</a:t>
            </a:r>
            <a:r>
              <a:rPr lang="en-US" altLang="zh-TW" sz="2400" b="1" baseline="-25000" dirty="0">
                <a:solidFill>
                  <a:srgbClr val="0000FF"/>
                </a:solidFill>
                <a:sym typeface="Symbol"/>
              </a:rPr>
              <a:t>4</a:t>
            </a:r>
            <a:br>
              <a:rPr lang="en-US" altLang="zh-TW" sz="2400" b="1" baseline="-25000" dirty="0">
                <a:solidFill>
                  <a:srgbClr val="0000FF"/>
                </a:solidFill>
                <a:sym typeface="Symbol"/>
              </a:rPr>
            </a:br>
            <a:r>
              <a:rPr lang="en-US" altLang="zh-TW" sz="2400" b="1" baseline="-25000" dirty="0">
                <a:solidFill>
                  <a:srgbClr val="0000FF"/>
                </a:solidFill>
                <a:sym typeface="Symbol"/>
              </a:rPr>
              <a:t> </a:t>
            </a:r>
            <a:r>
              <a:rPr lang="en-US" altLang="zh-TW" sz="2400" b="1" dirty="0">
                <a:solidFill>
                  <a:srgbClr val="0000FF"/>
                </a:solidFill>
                <a:sym typeface="Symbol"/>
              </a:rPr>
              <a:t></a:t>
            </a:r>
            <a:r>
              <a:rPr lang="en-US" altLang="zh-TW" sz="2400" b="1" baseline="-25000" dirty="0">
                <a:solidFill>
                  <a:srgbClr val="0000FF"/>
                </a:solidFill>
                <a:sym typeface="Symbol"/>
              </a:rPr>
              <a:t>4</a:t>
            </a:r>
            <a:r>
              <a:rPr lang="en-US" altLang="zh-TW" sz="2400" b="1" dirty="0">
                <a:solidFill>
                  <a:srgbClr val="0000FF"/>
                </a:solidFill>
                <a:sym typeface="Symbol"/>
              </a:rPr>
              <a:t> ’</a:t>
            </a:r>
            <a:r>
              <a:rPr lang="en-US" altLang="zh-TW" sz="2400" b="1" baseline="-25000" dirty="0">
                <a:solidFill>
                  <a:srgbClr val="0000FF"/>
                </a:solidFill>
                <a:sym typeface="Symbol"/>
              </a:rPr>
              <a:t>5 </a:t>
            </a:r>
            <a:r>
              <a:rPr lang="en-US" altLang="zh-TW" sz="2400" b="1" dirty="0">
                <a:solidFill>
                  <a:srgbClr val="0000FF"/>
                </a:solidFill>
                <a:sym typeface="Symbol"/>
              </a:rPr>
              <a:t>’</a:t>
            </a:r>
            <a:r>
              <a:rPr lang="en-US" altLang="zh-TW" sz="2400" b="1" baseline="-25000" dirty="0">
                <a:solidFill>
                  <a:srgbClr val="0000FF"/>
                </a:solidFill>
                <a:sym typeface="Symbol"/>
              </a:rPr>
              <a:t>6 </a:t>
            </a:r>
            <a:r>
              <a:rPr lang="en-US" altLang="zh-TW" sz="2400" b="1" dirty="0">
                <a:solidFill>
                  <a:srgbClr val="0000FF"/>
                </a:solidFill>
                <a:sym typeface="Symbol"/>
              </a:rPr>
              <a:t>’</a:t>
            </a:r>
            <a:r>
              <a:rPr lang="en-US" altLang="zh-TW" sz="2400" b="1" baseline="-25000" dirty="0">
                <a:solidFill>
                  <a:srgbClr val="0000FF"/>
                </a:solidFill>
                <a:sym typeface="Symbol"/>
              </a:rPr>
              <a:t>7</a:t>
            </a:r>
            <a:endParaRPr lang="zh-TW" altLang="en-US" sz="2400" b="1" baseline="-25000" dirty="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31</a:t>
            </a:fld>
            <a:endParaRPr lang="en-US" altLang="zh-TW"/>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59" y="908720"/>
            <a:ext cx="3970293" cy="4072232"/>
          </a:xfrm>
          <a:prstGeom prst="rect">
            <a:avLst/>
          </a:prstGeom>
        </p:spPr>
      </p:pic>
      <p:sp>
        <p:nvSpPr>
          <p:cNvPr id="5" name="Rectangle 2"/>
          <p:cNvSpPr txBox="1">
            <a:spLocks noChangeArrowheads="1"/>
          </p:cNvSpPr>
          <p:nvPr/>
        </p:nvSpPr>
        <p:spPr>
          <a:xfrm>
            <a:off x="0" y="0"/>
            <a:ext cx="9144000" cy="764704"/>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err="1">
                <a:ea typeface="新細明體" charset="-120"/>
              </a:rPr>
              <a:t>Peritectic</a:t>
            </a:r>
            <a:r>
              <a:rPr lang="en-US" altLang="zh-TW" sz="3600" b="1" kern="0" dirty="0">
                <a:ea typeface="新細明體" charset="-120"/>
              </a:rPr>
              <a:t> Coring</a:t>
            </a:r>
          </a:p>
        </p:txBody>
      </p:sp>
      <p:pic>
        <p:nvPicPr>
          <p:cNvPr id="1026" name="Picture 2" descr="G:\DCIM\104MSDCF\DSC081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61" t="4923" r="9029"/>
          <a:stretch/>
        </p:blipFill>
        <p:spPr bwMode="auto">
          <a:xfrm>
            <a:off x="4788023" y="1124744"/>
            <a:ext cx="4132073" cy="3856208"/>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395537" y="5157192"/>
            <a:ext cx="4176464" cy="1200329"/>
          </a:xfrm>
          <a:prstGeom prst="rect">
            <a:avLst/>
          </a:prstGeom>
          <a:noFill/>
        </p:spPr>
        <p:txBody>
          <a:bodyPr wrap="square" rtlCol="0">
            <a:spAutoFit/>
          </a:bodyPr>
          <a:lstStyle/>
          <a:p>
            <a:r>
              <a:rPr lang="en-US" altLang="zh-TW" sz="2400" b="1" dirty="0">
                <a:solidFill>
                  <a:srgbClr val="0000FF"/>
                </a:solidFill>
              </a:rPr>
              <a:t>Fig. 8.22 </a:t>
            </a:r>
            <a:r>
              <a:rPr lang="en-US" altLang="zh-TW" sz="2400" dirty="0"/>
              <a:t>Surrounding or encasement in a cast </a:t>
            </a:r>
            <a:r>
              <a:rPr lang="en-US" altLang="zh-TW" sz="2400" dirty="0" err="1"/>
              <a:t>peritectic</a:t>
            </a:r>
            <a:r>
              <a:rPr lang="en-US" altLang="zh-TW" sz="2400" dirty="0"/>
              <a:t>-type alloy.</a:t>
            </a:r>
            <a:endParaRPr lang="zh-TW" altLang="en-US" sz="2400" dirty="0"/>
          </a:p>
        </p:txBody>
      </p:sp>
      <p:sp>
        <p:nvSpPr>
          <p:cNvPr id="9" name="文字方塊 8"/>
          <p:cNvSpPr txBox="1"/>
          <p:nvPr/>
        </p:nvSpPr>
        <p:spPr>
          <a:xfrm>
            <a:off x="4644008" y="5157192"/>
            <a:ext cx="4176464" cy="830997"/>
          </a:xfrm>
          <a:prstGeom prst="rect">
            <a:avLst/>
          </a:prstGeom>
          <a:noFill/>
        </p:spPr>
        <p:txBody>
          <a:bodyPr wrap="square" rtlCol="0">
            <a:spAutoFit/>
          </a:bodyPr>
          <a:lstStyle/>
          <a:p>
            <a:r>
              <a:rPr lang="en-US" altLang="zh-TW" sz="2400" b="1" dirty="0">
                <a:solidFill>
                  <a:srgbClr val="0000FF"/>
                </a:solidFill>
              </a:rPr>
              <a:t>Fig. 8.23 </a:t>
            </a:r>
            <a:r>
              <a:rPr lang="en-US" altLang="zh-TW" sz="2400" dirty="0"/>
              <a:t>Cast  60Ag-40Pt </a:t>
            </a:r>
            <a:r>
              <a:rPr lang="en-US" altLang="zh-TW" sz="2400" dirty="0" err="1"/>
              <a:t>hyperperitectic</a:t>
            </a:r>
            <a:r>
              <a:rPr lang="en-US" altLang="zh-TW" sz="2400" dirty="0"/>
              <a:t> alloy. </a:t>
            </a:r>
            <a:endParaRPr lang="zh-TW" altLang="en-US" sz="2400" dirty="0"/>
          </a:p>
        </p:txBody>
      </p:sp>
      <p:sp>
        <p:nvSpPr>
          <p:cNvPr id="8" name="文字方塊 7"/>
          <p:cNvSpPr txBox="1"/>
          <p:nvPr/>
        </p:nvSpPr>
        <p:spPr>
          <a:xfrm>
            <a:off x="5940152" y="2420888"/>
            <a:ext cx="864532" cy="707886"/>
          </a:xfrm>
          <a:prstGeom prst="rect">
            <a:avLst/>
          </a:prstGeom>
          <a:noFill/>
        </p:spPr>
        <p:txBody>
          <a:bodyPr wrap="none" rtlCol="0">
            <a:spAutoFit/>
          </a:bodyPr>
          <a:lstStyle/>
          <a:p>
            <a:r>
              <a:rPr lang="en-US" altLang="zh-TW" sz="2000" b="1" dirty="0">
                <a:solidFill>
                  <a:schemeClr val="bg1"/>
                </a:solidFill>
                <a:sym typeface="Symbol"/>
              </a:rPr>
              <a:t>Cored</a:t>
            </a:r>
            <a:br>
              <a:rPr lang="en-US" altLang="zh-TW" sz="2000" b="1" dirty="0">
                <a:solidFill>
                  <a:schemeClr val="bg1"/>
                </a:solidFill>
                <a:sym typeface="Symbol"/>
              </a:rPr>
            </a:br>
            <a:r>
              <a:rPr lang="zh-TW" altLang="en-US" sz="2000" b="1" dirty="0">
                <a:solidFill>
                  <a:schemeClr val="bg1"/>
                </a:solidFill>
                <a:sym typeface="Symbol"/>
              </a:rPr>
              <a:t> </a:t>
            </a:r>
            <a:r>
              <a:rPr lang="en-US" altLang="zh-TW" sz="2000" b="1" dirty="0">
                <a:solidFill>
                  <a:schemeClr val="bg1"/>
                </a:solidFill>
                <a:sym typeface="Symbol"/>
              </a:rPr>
              <a:t>(Pt)</a:t>
            </a:r>
            <a:endParaRPr lang="zh-TW" altLang="en-US" sz="2000" b="1" dirty="0">
              <a:solidFill>
                <a:schemeClr val="bg1"/>
              </a:solidFill>
            </a:endParaRPr>
          </a:p>
        </p:txBody>
      </p:sp>
      <p:sp>
        <p:nvSpPr>
          <p:cNvPr id="10" name="矩形圖說文字 9"/>
          <p:cNvSpPr/>
          <p:nvPr/>
        </p:nvSpPr>
        <p:spPr bwMode="auto">
          <a:xfrm>
            <a:off x="7668344" y="3181618"/>
            <a:ext cx="936104" cy="679430"/>
          </a:xfrm>
          <a:prstGeom prst="wedgeRectCallout">
            <a:avLst>
              <a:gd name="adj1" fmla="val -102234"/>
              <a:gd name="adj2" fmla="val 67411"/>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Times New Roman" pitchFamily="18" charset="0"/>
                <a:sym typeface="Symbol"/>
              </a:rPr>
              <a:t>Cored</a:t>
            </a:r>
            <a:br>
              <a:rPr kumimoji="0" lang="en-US" altLang="zh-TW" sz="2000" b="1" i="0" u="none" strike="noStrike" cap="none" normalizeH="0" baseline="0" dirty="0">
                <a:ln>
                  <a:noFill/>
                </a:ln>
                <a:solidFill>
                  <a:schemeClr val="tx1"/>
                </a:solidFill>
                <a:effectLst/>
                <a:latin typeface="Times New Roman" pitchFamily="18" charset="0"/>
                <a:sym typeface="Symbol"/>
              </a:rPr>
            </a:br>
            <a:r>
              <a:rPr kumimoji="0" lang="en-US" altLang="zh-TW" sz="2000" b="1" i="0" u="none" strike="noStrike" cap="none" normalizeH="0" baseline="0" dirty="0">
                <a:ln>
                  <a:noFill/>
                </a:ln>
                <a:solidFill>
                  <a:schemeClr val="tx1"/>
                </a:solidFill>
                <a:effectLst/>
                <a:latin typeface="Times New Roman" pitchFamily="18" charset="0"/>
                <a:sym typeface="Symbol"/>
              </a:rPr>
              <a:t> </a:t>
            </a:r>
            <a:r>
              <a:rPr kumimoji="0" lang="en-US" altLang="zh-TW" sz="2000" b="1" i="0" u="none" strike="noStrike" cap="none" normalizeH="0" baseline="0" dirty="0">
                <a:ln>
                  <a:noFill/>
                </a:ln>
                <a:solidFill>
                  <a:schemeClr val="tx1"/>
                </a:solidFill>
                <a:effectLst/>
                <a:latin typeface="Times New Roman" pitchFamily="18" charset="0"/>
              </a:rPr>
              <a:t>(Ag)</a:t>
            </a:r>
            <a:endParaRPr kumimoji="0" lang="zh-TW" altLang="en-US" sz="2000" b="1" i="0" u="none" strike="noStrike" cap="none" normalizeH="0" baseline="0" dirty="0">
              <a:ln>
                <a:noFill/>
              </a:ln>
              <a:solidFill>
                <a:schemeClr val="tx1"/>
              </a:solidFill>
              <a:effectLst/>
              <a:latin typeface="Times New Roman" pitchFamily="18" charset="0"/>
            </a:endParaRPr>
          </a:p>
        </p:txBody>
      </p:sp>
      <p:sp>
        <p:nvSpPr>
          <p:cNvPr id="11" name="矩形圖說文字 10"/>
          <p:cNvSpPr/>
          <p:nvPr/>
        </p:nvSpPr>
        <p:spPr bwMode="auto">
          <a:xfrm>
            <a:off x="7668344" y="2101498"/>
            <a:ext cx="936104" cy="463406"/>
          </a:xfrm>
          <a:prstGeom prst="wedgeRectCallout">
            <a:avLst>
              <a:gd name="adj1" fmla="val -110374"/>
              <a:gd name="adj2" fmla="val 166072"/>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Times New Roman" pitchFamily="18" charset="0"/>
                <a:sym typeface="Symbol"/>
              </a:rPr>
              <a:t> </a:t>
            </a:r>
            <a:r>
              <a:rPr kumimoji="0" lang="en-US" altLang="zh-TW" sz="2000" b="1" i="0" u="none" strike="noStrike" cap="none" normalizeH="0" baseline="0" dirty="0">
                <a:ln>
                  <a:noFill/>
                </a:ln>
                <a:solidFill>
                  <a:schemeClr val="tx1"/>
                </a:solidFill>
                <a:effectLst/>
                <a:latin typeface="Times New Roman" pitchFamily="18" charset="0"/>
              </a:rPr>
              <a:t>(Ag)</a:t>
            </a:r>
            <a:endParaRPr kumimoji="0" lang="zh-TW" altLang="en-US" sz="2000" b="1" i="0" u="none" strike="noStrike" cap="none" normalizeH="0" baseline="0" dirty="0">
              <a:ln>
                <a:noFill/>
              </a:ln>
              <a:solidFill>
                <a:schemeClr val="tx1"/>
              </a:solidFill>
              <a:effectLst/>
              <a:latin typeface="Times New Roman" pitchFamily="18" charset="0"/>
            </a:endParaRPr>
          </a:p>
        </p:txBody>
      </p:sp>
      <p:sp>
        <p:nvSpPr>
          <p:cNvPr id="12" name="矩形圖說文字 11"/>
          <p:cNvSpPr/>
          <p:nvPr/>
        </p:nvSpPr>
        <p:spPr bwMode="auto">
          <a:xfrm>
            <a:off x="3415681" y="1869795"/>
            <a:ext cx="1152127" cy="463406"/>
          </a:xfrm>
          <a:prstGeom prst="wedgeRectCallout">
            <a:avLst>
              <a:gd name="adj1" fmla="val -60897"/>
              <a:gd name="adj2" fmla="val 186626"/>
            </a:avLst>
          </a:prstGeom>
          <a:solidFill>
            <a:srgbClr val="00B0F0"/>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Times New Roman" pitchFamily="18" charset="0"/>
                <a:sym typeface="Symbol"/>
              </a:rPr>
              <a:t>Cored </a:t>
            </a:r>
            <a:endParaRPr kumimoji="0" lang="zh-TW" altLang="en-US" sz="2000" b="1" i="0" u="none" strike="noStrike" cap="none" normalizeH="0" baseline="0" dirty="0">
              <a:ln>
                <a:noFill/>
              </a:ln>
              <a:solidFill>
                <a:schemeClr val="tx1"/>
              </a:solidFill>
              <a:effectLst/>
              <a:latin typeface="Times New Roman" pitchFamily="18" charset="0"/>
            </a:endParaRPr>
          </a:p>
        </p:txBody>
      </p:sp>
      <p:sp>
        <p:nvSpPr>
          <p:cNvPr id="13" name="矩形圖說文字 12"/>
          <p:cNvSpPr/>
          <p:nvPr/>
        </p:nvSpPr>
        <p:spPr bwMode="auto">
          <a:xfrm>
            <a:off x="3429725" y="3629345"/>
            <a:ext cx="422195" cy="463406"/>
          </a:xfrm>
          <a:prstGeom prst="wedgeRectCallout">
            <a:avLst>
              <a:gd name="adj1" fmla="val -49322"/>
              <a:gd name="adj2" fmla="val -134022"/>
            </a:avLst>
          </a:prstGeom>
          <a:solidFill>
            <a:srgbClr val="00B0F0"/>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Times New Roman" pitchFamily="18" charset="0"/>
                <a:sym typeface="Symbol"/>
              </a:rPr>
              <a:t></a:t>
            </a:r>
            <a:endParaRPr kumimoji="0" lang="zh-TW" altLang="en-US" sz="2000" b="1" i="0" u="none" strike="noStrike" cap="none" normalizeH="0" baseline="0" dirty="0">
              <a:ln>
                <a:noFill/>
              </a:ln>
              <a:solidFill>
                <a:schemeClr val="tx1"/>
              </a:solidFill>
              <a:effectLst/>
              <a:latin typeface="Times New Roman" pitchFamily="18" charset="0"/>
            </a:endParaRPr>
          </a:p>
        </p:txBody>
      </p:sp>
      <p:sp>
        <p:nvSpPr>
          <p:cNvPr id="14" name="矩形圖說文字 13"/>
          <p:cNvSpPr/>
          <p:nvPr/>
        </p:nvSpPr>
        <p:spPr bwMode="auto">
          <a:xfrm>
            <a:off x="611559" y="2025090"/>
            <a:ext cx="1152127" cy="463406"/>
          </a:xfrm>
          <a:prstGeom prst="wedgeRectCallout">
            <a:avLst>
              <a:gd name="adj1" fmla="val 79648"/>
              <a:gd name="adj2" fmla="val 198958"/>
            </a:avLst>
          </a:prstGeom>
          <a:solidFill>
            <a:srgbClr val="00B0F0"/>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Times New Roman" pitchFamily="18" charset="0"/>
                <a:sym typeface="Symbol"/>
              </a:rPr>
              <a:t>Cored </a:t>
            </a:r>
            <a:endParaRPr kumimoji="0" lang="zh-TW" altLang="en-US" sz="20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8219084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1"/>
            <a:ext cx="9144000" cy="762000"/>
          </a:xfrm>
          <a:ln/>
        </p:spPr>
        <p:txBody>
          <a:bodyPr/>
          <a:lstStyle/>
          <a:p>
            <a:r>
              <a:rPr lang="en-US" altLang="zh-TW" sz="3600" b="1" dirty="0">
                <a:ea typeface="新細明體" charset="-120"/>
              </a:rPr>
              <a:t>Binary </a:t>
            </a:r>
            <a:r>
              <a:rPr lang="en-US" altLang="zh-TW" sz="3600" b="1" dirty="0" err="1">
                <a:ea typeface="新細明體" charset="-120"/>
              </a:rPr>
              <a:t>Monotectic</a:t>
            </a:r>
            <a:r>
              <a:rPr lang="en-US" altLang="zh-TW" sz="3600" b="1" dirty="0">
                <a:ea typeface="新細明體" charset="-120"/>
              </a:rPr>
              <a:t> Systems </a:t>
            </a:r>
            <a:r>
              <a:rPr lang="zh-TW" altLang="en-US" sz="3600" b="1" dirty="0">
                <a:ea typeface="新細明體" charset="-120"/>
              </a:rPr>
              <a:t>二元偏晶系</a:t>
            </a:r>
            <a:endParaRPr lang="en-US" altLang="zh-TW" sz="3600" b="1" dirty="0">
              <a:ea typeface="新細明體" charset="-120"/>
            </a:endParaRPr>
          </a:p>
        </p:txBody>
      </p:sp>
      <p:sp>
        <p:nvSpPr>
          <p:cNvPr id="44035" name="Rectangle 3"/>
          <p:cNvSpPr>
            <a:spLocks noGrp="1" noChangeArrowheads="1"/>
          </p:cNvSpPr>
          <p:nvPr>
            <p:ph idx="4294967295"/>
          </p:nvPr>
        </p:nvSpPr>
        <p:spPr>
          <a:xfrm>
            <a:off x="71406" y="908720"/>
            <a:ext cx="3672408" cy="5029200"/>
          </a:xfrm>
        </p:spPr>
        <p:txBody>
          <a:bodyPr/>
          <a:lstStyle/>
          <a:p>
            <a:r>
              <a:rPr lang="en-US" altLang="zh-TW" sz="2400" b="1" dirty="0" err="1">
                <a:solidFill>
                  <a:srgbClr val="0000FF"/>
                </a:solidFill>
                <a:ea typeface="新細明體" charset="-120"/>
              </a:rPr>
              <a:t>Monotectic</a:t>
            </a:r>
            <a:r>
              <a:rPr lang="en-US" altLang="zh-TW" sz="2400" b="1" dirty="0">
                <a:solidFill>
                  <a:srgbClr val="0000FF"/>
                </a:solidFill>
                <a:ea typeface="新細明體" charset="-120"/>
              </a:rPr>
              <a:t> Reaction</a:t>
            </a:r>
            <a:r>
              <a:rPr lang="en-US" altLang="zh-TW" sz="2400" b="1" dirty="0">
                <a:ea typeface="新細明體" charset="-120"/>
              </a:rPr>
              <a:t>: Liquid phase transforms into solid phase and another liquid. </a:t>
            </a:r>
            <a:endParaRPr lang="en-US" altLang="zh-TW" sz="2400" b="1" baseline="-25000" dirty="0">
              <a:solidFill>
                <a:srgbClr val="FF0000"/>
              </a:solidFill>
              <a:ea typeface="新細明體" charset="-120"/>
            </a:endParaRPr>
          </a:p>
          <a:p>
            <a:r>
              <a:rPr lang="en-US" altLang="zh-TW" sz="2400" b="1" dirty="0">
                <a:ea typeface="新細明體" charset="-120"/>
              </a:rPr>
              <a:t>955 </a:t>
            </a:r>
            <a:r>
              <a:rPr lang="en-US" altLang="zh-TW" sz="2400" b="1" dirty="0">
                <a:ea typeface="新細明體" charset="-120"/>
                <a:sym typeface="Symbol"/>
              </a:rPr>
              <a:t>C, 36%Pb</a:t>
            </a:r>
            <a:br>
              <a:rPr lang="en-US" altLang="zh-TW" sz="2400" b="1" dirty="0">
                <a:ea typeface="新細明體" charset="-120"/>
                <a:sym typeface="Symbol"/>
              </a:rPr>
            </a:br>
            <a:r>
              <a:rPr lang="en-US" altLang="zh-TW" sz="2400" b="1" dirty="0" err="1">
                <a:ea typeface="新細明體" charset="-120"/>
                <a:sym typeface="Symbol"/>
              </a:rPr>
              <a:t>Monotectic</a:t>
            </a:r>
            <a:r>
              <a:rPr lang="zh-TW" altLang="en-US" sz="2400" b="1" dirty="0">
                <a:ea typeface="新細明體" charset="-120"/>
                <a:sym typeface="Symbol"/>
              </a:rPr>
              <a:t> 偏晶</a:t>
            </a:r>
            <a:r>
              <a:rPr lang="en-US" altLang="zh-TW" sz="2400" b="1" dirty="0">
                <a:ea typeface="新細明體" charset="-120"/>
                <a:sym typeface="Symbol"/>
              </a:rPr>
              <a:t>:</a:t>
            </a:r>
            <a:br>
              <a:rPr lang="en-US" altLang="zh-TW" sz="2400" b="1" dirty="0">
                <a:ea typeface="新細明體" charset="-120"/>
                <a:sym typeface="Symbol"/>
              </a:rPr>
            </a:br>
            <a:r>
              <a:rPr lang="en-US" altLang="zh-TW" sz="2400" b="1" dirty="0">
                <a:solidFill>
                  <a:srgbClr val="FF0000"/>
                </a:solidFill>
                <a:ea typeface="新細明體" charset="-120"/>
              </a:rPr>
              <a:t>L</a:t>
            </a:r>
            <a:r>
              <a:rPr lang="en-US" altLang="zh-TW" sz="2400" b="1" baseline="-25000" dirty="0">
                <a:solidFill>
                  <a:srgbClr val="FF0000"/>
                </a:solidFill>
                <a:ea typeface="新細明體" charset="-120"/>
              </a:rPr>
              <a:t>1 </a:t>
            </a:r>
            <a:r>
              <a:rPr lang="en-US" altLang="zh-TW" sz="2400" b="1" dirty="0">
                <a:solidFill>
                  <a:srgbClr val="FF0000"/>
                </a:solidFill>
                <a:ea typeface="新細明體" charset="-120"/>
              </a:rPr>
              <a:t>(36Pb) </a:t>
            </a:r>
            <a:r>
              <a:rPr lang="en-US" altLang="zh-TW" sz="2400" b="1" dirty="0">
                <a:solidFill>
                  <a:srgbClr val="FF0000"/>
                </a:solidFill>
                <a:ea typeface="新細明體" charset="-120"/>
                <a:sym typeface="Symbol"/>
              </a:rPr>
              <a:t> </a:t>
            </a:r>
            <a:br>
              <a:rPr lang="en-US" altLang="zh-TW" sz="2400" b="1" dirty="0">
                <a:solidFill>
                  <a:srgbClr val="FF0000"/>
                </a:solidFill>
                <a:ea typeface="新細明體" charset="-120"/>
                <a:sym typeface="Symbol"/>
              </a:rPr>
            </a:br>
            <a:r>
              <a:rPr lang="en-US" altLang="zh-TW" sz="2400" b="1" dirty="0">
                <a:solidFill>
                  <a:srgbClr val="FF0000"/>
                </a:solidFill>
                <a:ea typeface="新細明體" charset="-120"/>
                <a:sym typeface="Symbol"/>
              </a:rPr>
              <a:t>  (Cu) </a:t>
            </a:r>
            <a:r>
              <a:rPr lang="en-US" altLang="zh-TW" sz="2400" b="1" dirty="0">
                <a:solidFill>
                  <a:srgbClr val="FF0000"/>
                </a:solidFill>
                <a:ea typeface="新細明體" charset="-120"/>
              </a:rPr>
              <a:t>+ L</a:t>
            </a:r>
            <a:r>
              <a:rPr lang="en-US" altLang="zh-TW" sz="2400" b="1" baseline="-25000" dirty="0">
                <a:solidFill>
                  <a:srgbClr val="FF0000"/>
                </a:solidFill>
                <a:ea typeface="新細明體" charset="-120"/>
              </a:rPr>
              <a:t>2</a:t>
            </a:r>
            <a:r>
              <a:rPr lang="en-US" altLang="zh-TW" sz="2400" b="1" dirty="0">
                <a:solidFill>
                  <a:srgbClr val="FF0000"/>
                </a:solidFill>
                <a:ea typeface="新細明體" charset="-120"/>
              </a:rPr>
              <a:t> (87Pb)</a:t>
            </a:r>
            <a:r>
              <a:rPr lang="en-US" altLang="zh-TW" sz="2400" b="1" baseline="-25000" dirty="0">
                <a:solidFill>
                  <a:srgbClr val="FF0000"/>
                </a:solidFill>
                <a:ea typeface="新細明體" charset="-120"/>
              </a:rPr>
              <a:t> </a:t>
            </a:r>
          </a:p>
          <a:p>
            <a:r>
              <a:rPr lang="en-US" altLang="zh-TW" sz="2400" b="1" dirty="0">
                <a:ea typeface="新細明體" charset="-120"/>
              </a:rPr>
              <a:t>326 </a:t>
            </a:r>
            <a:r>
              <a:rPr lang="en-US" altLang="zh-TW" sz="2400" b="1" dirty="0">
                <a:ea typeface="新細明體" charset="-120"/>
                <a:sym typeface="Symbol"/>
              </a:rPr>
              <a:t>C, 99.94%Pb</a:t>
            </a:r>
            <a:br>
              <a:rPr lang="en-US" altLang="zh-TW" sz="2400" b="1" dirty="0">
                <a:ea typeface="新細明體" charset="-120"/>
                <a:sym typeface="Symbol"/>
              </a:rPr>
            </a:br>
            <a:r>
              <a:rPr lang="en-US" altLang="zh-TW" sz="2400" b="1" dirty="0">
                <a:ea typeface="新細明體" charset="-120"/>
                <a:sym typeface="Symbol"/>
              </a:rPr>
              <a:t>Eutectic</a:t>
            </a:r>
            <a:r>
              <a:rPr lang="zh-TW" altLang="en-US" sz="2400" b="1" dirty="0">
                <a:ea typeface="新細明體" charset="-120"/>
                <a:sym typeface="Symbol"/>
              </a:rPr>
              <a:t> 共晶</a:t>
            </a:r>
            <a:r>
              <a:rPr lang="en-US" altLang="zh-TW" sz="2400" b="1" dirty="0">
                <a:ea typeface="新細明體" charset="-120"/>
                <a:sym typeface="Symbol"/>
              </a:rPr>
              <a:t>:</a:t>
            </a:r>
            <a:br>
              <a:rPr lang="en-US" altLang="zh-TW" sz="2400" b="1" dirty="0">
                <a:ea typeface="新細明體" charset="-120"/>
                <a:sym typeface="Symbol"/>
              </a:rPr>
            </a:br>
            <a:r>
              <a:rPr lang="en-US" altLang="zh-TW" sz="2400" b="1" dirty="0">
                <a:solidFill>
                  <a:srgbClr val="FF0000"/>
                </a:solidFill>
                <a:ea typeface="新細明體" charset="-120"/>
              </a:rPr>
              <a:t>L </a:t>
            </a:r>
            <a:r>
              <a:rPr lang="en-US" altLang="zh-TW" sz="2400" b="1" dirty="0">
                <a:solidFill>
                  <a:srgbClr val="FF0000"/>
                </a:solidFill>
                <a:ea typeface="新細明體" charset="-120"/>
                <a:sym typeface="Symbol"/>
              </a:rPr>
              <a:t>  (Cu) </a:t>
            </a:r>
            <a:r>
              <a:rPr lang="en-US" altLang="zh-TW" sz="2400" b="1" dirty="0">
                <a:solidFill>
                  <a:srgbClr val="FF0000"/>
                </a:solidFill>
                <a:ea typeface="新細明體" charset="-120"/>
              </a:rPr>
              <a:t>+ </a:t>
            </a:r>
            <a:r>
              <a:rPr lang="en-US" altLang="zh-TW" sz="2400" b="1" dirty="0">
                <a:solidFill>
                  <a:srgbClr val="FF0000"/>
                </a:solidFill>
                <a:ea typeface="新細明體" charset="-120"/>
                <a:sym typeface="Symbol"/>
              </a:rPr>
              <a:t> (</a:t>
            </a:r>
            <a:r>
              <a:rPr lang="en-US" altLang="zh-TW" sz="2400" b="1" dirty="0" err="1">
                <a:solidFill>
                  <a:srgbClr val="FF0000"/>
                </a:solidFill>
                <a:ea typeface="新細明體" charset="-120"/>
                <a:sym typeface="Symbol"/>
              </a:rPr>
              <a:t>Pb</a:t>
            </a:r>
            <a:r>
              <a:rPr lang="en-US" altLang="zh-TW" sz="2400" b="1" dirty="0">
                <a:solidFill>
                  <a:srgbClr val="FF0000"/>
                </a:solidFill>
                <a:ea typeface="新細明體" charset="-120"/>
                <a:sym typeface="Symbol"/>
              </a:rPr>
              <a:t>)</a:t>
            </a:r>
          </a:p>
          <a:p>
            <a:r>
              <a:rPr lang="en-US" altLang="zh-TW" sz="2400" b="1" dirty="0">
                <a:ea typeface="新細明體" charset="-120"/>
                <a:sym typeface="Symbol"/>
              </a:rPr>
              <a:t>Add 0.5%Pb to improve machinability.</a:t>
            </a:r>
            <a:endParaRPr lang="en-US" altLang="zh-TW" sz="2400" b="1" dirty="0">
              <a:ea typeface="新細明體" charset="-120"/>
            </a:endParaRPr>
          </a:p>
          <a:p>
            <a:endParaRPr lang="en-US" altLang="zh-TW" sz="2400" b="1" dirty="0">
              <a:ea typeface="新細明體" charset="-120"/>
            </a:endParaRPr>
          </a:p>
          <a:p>
            <a:pPr>
              <a:buFontTx/>
              <a:buNone/>
            </a:pPr>
            <a:r>
              <a:rPr lang="en-US" altLang="zh-TW" sz="2400" b="1" dirty="0">
                <a:ea typeface="新細明體" charset="-120"/>
              </a:rPr>
              <a:t>       </a:t>
            </a:r>
            <a:endParaRPr lang="en-US" altLang="zh-TW" sz="2400" b="1" baseline="-25000" dirty="0">
              <a:ea typeface="新細明體" charset="-120"/>
            </a:endParaRPr>
          </a:p>
          <a:p>
            <a:pPr>
              <a:buFontTx/>
              <a:buNone/>
            </a:pPr>
            <a:endParaRPr lang="en-US" altLang="zh-TW" sz="2400" b="1" dirty="0">
              <a:ea typeface="新細明體" charset="-120"/>
            </a:endParaRPr>
          </a:p>
          <a:p>
            <a:pPr>
              <a:buFontTx/>
              <a:buNone/>
            </a:pPr>
            <a:endParaRPr lang="en-US" altLang="zh-TW" sz="2400" b="1" dirty="0">
              <a:ea typeface="新細明體" charset="-120"/>
            </a:endParaRPr>
          </a:p>
        </p:txBody>
      </p:sp>
      <p:sp>
        <p:nvSpPr>
          <p:cNvPr id="44041" name="Slide Number Placeholder 17"/>
          <p:cNvSpPr txBox="1">
            <a:spLocks noGrp="1"/>
          </p:cNvSpPr>
          <p:nvPr/>
        </p:nvSpPr>
        <p:spPr bwMode="auto">
          <a:xfrm>
            <a:off x="0" y="64008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37931725" indent="-37474525" eaLnBrk="0" hangingPunct="0">
              <a:defRPr>
                <a:solidFill>
                  <a:schemeClr val="tx1"/>
                </a:solidFill>
                <a:latin typeface="Times New Roman" pitchFamily="30" charset="0"/>
              </a:defRPr>
            </a:lvl2pPr>
            <a:lvl3pPr eaLnBrk="0" hangingPunct="0">
              <a:defRPr>
                <a:solidFill>
                  <a:schemeClr val="tx1"/>
                </a:solidFill>
                <a:latin typeface="Times New Roman" pitchFamily="30" charset="0"/>
              </a:defRPr>
            </a:lvl3pPr>
            <a:lvl4pPr eaLnBrk="0" hangingPunct="0">
              <a:defRPr>
                <a:solidFill>
                  <a:schemeClr val="tx1"/>
                </a:solidFill>
                <a:latin typeface="Times New Roman" pitchFamily="30" charset="0"/>
              </a:defRPr>
            </a:lvl4pPr>
            <a:lvl5pPr eaLnBrk="0" hangingPunct="0">
              <a:defRPr>
                <a:solidFill>
                  <a:schemeClr val="tx1"/>
                </a:solidFill>
                <a:latin typeface="Times New Roman" pitchFamily="30" charset="0"/>
              </a:defRPr>
            </a:lvl5pPr>
            <a:lvl6pPr marL="457200" eaLnBrk="0" fontAlgn="base" hangingPunct="0">
              <a:spcBef>
                <a:spcPct val="0"/>
              </a:spcBef>
              <a:spcAft>
                <a:spcPct val="0"/>
              </a:spcAft>
              <a:defRPr>
                <a:solidFill>
                  <a:schemeClr val="tx1"/>
                </a:solidFill>
                <a:latin typeface="Times New Roman" pitchFamily="30" charset="0"/>
              </a:defRPr>
            </a:lvl6pPr>
            <a:lvl7pPr marL="914400" eaLnBrk="0" fontAlgn="base" hangingPunct="0">
              <a:spcBef>
                <a:spcPct val="0"/>
              </a:spcBef>
              <a:spcAft>
                <a:spcPct val="0"/>
              </a:spcAft>
              <a:defRPr>
                <a:solidFill>
                  <a:schemeClr val="tx1"/>
                </a:solidFill>
                <a:latin typeface="Times New Roman" pitchFamily="30" charset="0"/>
              </a:defRPr>
            </a:lvl7pPr>
            <a:lvl8pPr marL="1371600" eaLnBrk="0" fontAlgn="base" hangingPunct="0">
              <a:spcBef>
                <a:spcPct val="0"/>
              </a:spcBef>
              <a:spcAft>
                <a:spcPct val="0"/>
              </a:spcAft>
              <a:defRPr>
                <a:solidFill>
                  <a:schemeClr val="tx1"/>
                </a:solidFill>
                <a:latin typeface="Times New Roman" pitchFamily="30" charset="0"/>
              </a:defRPr>
            </a:lvl8pPr>
            <a:lvl9pPr marL="1828800" eaLnBrk="0" fontAlgn="base" hangingPunct="0">
              <a:spcBef>
                <a:spcPct val="0"/>
              </a:spcBef>
              <a:spcAft>
                <a:spcPct val="0"/>
              </a:spcAft>
              <a:defRPr>
                <a:solidFill>
                  <a:schemeClr val="tx1"/>
                </a:solidFill>
                <a:latin typeface="Times New Roman" pitchFamily="30" charset="0"/>
              </a:defRPr>
            </a:lvl9pPr>
          </a:lstStyle>
          <a:p>
            <a:pPr algn="r" eaLnBrk="1" hangingPunct="1"/>
            <a:fld id="{739EE73D-8E28-4127-9CAD-198C797F1C01}" type="slidenum">
              <a:rPr lang="en-US" altLang="zh-TW" b="1">
                <a:ea typeface="ＭＳ Ｐゴシック" pitchFamily="30" charset="-128"/>
              </a:rPr>
              <a:pPr algn="r" eaLnBrk="1" hangingPunct="1"/>
              <a:t>32</a:t>
            </a:fld>
            <a:endParaRPr lang="en-US" altLang="zh-TW" b="1">
              <a:ea typeface="ＭＳ Ｐゴシック" pitchFamily="30" charset="-128"/>
            </a:endParaRPr>
          </a:p>
        </p:txBody>
      </p:sp>
      <p:pic>
        <p:nvPicPr>
          <p:cNvPr id="44042" name="Picture 10" descr="35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806488"/>
            <a:ext cx="5652120" cy="544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MyDocuments\課程資料\材導\2011Smith圖表\Fig. 8.25.JPG"/>
          <p:cNvPicPr>
            <a:picLocks noChangeAspect="1" noChangeArrowheads="1"/>
          </p:cNvPicPr>
          <p:nvPr/>
        </p:nvPicPr>
        <p:blipFill rotWithShape="1">
          <a:blip r:embed="rId3">
            <a:extLst>
              <a:ext uri="{28A0092B-C50C-407E-A947-70E740481C1C}">
                <a14:useLocalDpi xmlns:a14="http://schemas.microsoft.com/office/drawing/2010/main" val="0"/>
              </a:ext>
            </a:extLst>
          </a:blip>
          <a:srcRect l="14609" t="6980" r="22345" b="10000"/>
          <a:stretch/>
        </p:blipFill>
        <p:spPr bwMode="auto">
          <a:xfrm>
            <a:off x="4067944" y="2239684"/>
            <a:ext cx="2808312" cy="27734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txBox="1">
            <a:spLocks noChangeArrowheads="1"/>
          </p:cNvSpPr>
          <p:nvPr/>
        </p:nvSpPr>
        <p:spPr bwMode="auto">
          <a:xfrm>
            <a:off x="428596" y="6309320"/>
            <a:ext cx="4248472" cy="4400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zh-TW" sz="2400" b="1" kern="0" dirty="0">
                <a:ea typeface="新細明體" charset="-120"/>
              </a:rPr>
              <a:t>Leaded alloys for bearing.</a:t>
            </a:r>
          </a:p>
          <a:p>
            <a:pPr>
              <a:buFontTx/>
              <a:buNone/>
            </a:pPr>
            <a:r>
              <a:rPr lang="en-US" altLang="zh-TW" sz="2400" b="1" kern="0" dirty="0">
                <a:ea typeface="新細明體" charset="-120"/>
              </a:rPr>
              <a:t>       </a:t>
            </a:r>
            <a:endParaRPr lang="en-US" altLang="zh-TW" sz="2400" b="1" kern="0" baseline="-25000" dirty="0">
              <a:ea typeface="新細明體" charset="-120"/>
            </a:endParaRPr>
          </a:p>
          <a:p>
            <a:pPr>
              <a:buFontTx/>
              <a:buNone/>
            </a:pPr>
            <a:endParaRPr lang="en-US" altLang="zh-TW" sz="2400" b="1" kern="0" dirty="0">
              <a:ea typeface="新細明體" charset="-120"/>
            </a:endParaRPr>
          </a:p>
          <a:p>
            <a:pPr>
              <a:buFontTx/>
              <a:buNone/>
            </a:pPr>
            <a:endParaRPr lang="en-US" altLang="zh-TW" sz="2400" b="1" kern="0" dirty="0">
              <a:ea typeface="新細明體" charset="-120"/>
            </a:endParaRPr>
          </a:p>
        </p:txBody>
      </p:sp>
      <p:sp>
        <p:nvSpPr>
          <p:cNvPr id="18" name="矩形圖說文字 17"/>
          <p:cNvSpPr/>
          <p:nvPr/>
        </p:nvSpPr>
        <p:spPr bwMode="auto">
          <a:xfrm>
            <a:off x="5148064" y="2312688"/>
            <a:ext cx="936104" cy="463406"/>
          </a:xfrm>
          <a:prstGeom prst="wedgeRectCallout">
            <a:avLst>
              <a:gd name="adj1" fmla="val -118514"/>
              <a:gd name="adj2" fmla="val 123298"/>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Times New Roman" pitchFamily="18" charset="0"/>
                <a:sym typeface="Symbol"/>
              </a:rPr>
              <a:t> </a:t>
            </a:r>
            <a:r>
              <a:rPr kumimoji="0" lang="en-US" altLang="zh-TW" sz="2000" b="1" i="0" u="none" strike="noStrike" cap="none" normalizeH="0" baseline="0" dirty="0">
                <a:ln>
                  <a:noFill/>
                </a:ln>
                <a:solidFill>
                  <a:schemeClr val="tx1"/>
                </a:solidFill>
                <a:effectLst/>
                <a:latin typeface="Times New Roman" pitchFamily="18" charset="0"/>
              </a:rPr>
              <a:t>(</a:t>
            </a:r>
            <a:r>
              <a:rPr kumimoji="0" lang="en-US" altLang="zh-TW" sz="2000" b="1" i="0" u="none" strike="noStrike" cap="none" normalizeH="0" baseline="0" dirty="0" err="1">
                <a:ln>
                  <a:noFill/>
                </a:ln>
                <a:solidFill>
                  <a:schemeClr val="tx1"/>
                </a:solidFill>
                <a:effectLst/>
                <a:latin typeface="Times New Roman" pitchFamily="18" charset="0"/>
              </a:rPr>
              <a:t>Pb</a:t>
            </a:r>
            <a:r>
              <a:rPr kumimoji="0" lang="en-US" altLang="zh-TW" sz="2000" b="1" i="0" u="none" strike="noStrike" cap="none" normalizeH="0" baseline="0" dirty="0">
                <a:ln>
                  <a:noFill/>
                </a:ln>
                <a:solidFill>
                  <a:schemeClr val="tx1"/>
                </a:solidFill>
                <a:effectLst/>
                <a:latin typeface="Times New Roman" pitchFamily="18" charset="0"/>
              </a:rPr>
              <a:t>)</a:t>
            </a:r>
            <a:endParaRPr kumimoji="0" lang="zh-TW" altLang="en-US" sz="2000" b="1" i="0" u="none" strike="noStrike" cap="none" normalizeH="0" baseline="0" dirty="0">
              <a:ln>
                <a:noFill/>
              </a:ln>
              <a:solidFill>
                <a:schemeClr val="tx1"/>
              </a:solidFill>
              <a:effectLst/>
              <a:latin typeface="Times New Roman" pitchFamily="18" charset="0"/>
            </a:endParaRPr>
          </a:p>
        </p:txBody>
      </p:sp>
      <p:sp>
        <p:nvSpPr>
          <p:cNvPr id="19" name="文字方塊 18"/>
          <p:cNvSpPr txBox="1"/>
          <p:nvPr/>
        </p:nvSpPr>
        <p:spPr>
          <a:xfrm>
            <a:off x="5097414" y="3426375"/>
            <a:ext cx="410690" cy="400110"/>
          </a:xfrm>
          <a:prstGeom prst="rect">
            <a:avLst/>
          </a:prstGeom>
          <a:noFill/>
        </p:spPr>
        <p:txBody>
          <a:bodyPr wrap="none" rtlCol="0">
            <a:spAutoFit/>
          </a:bodyPr>
          <a:lstStyle/>
          <a:p>
            <a:r>
              <a:rPr lang="zh-TW" altLang="en-US" sz="2000" b="1" dirty="0">
                <a:solidFill>
                  <a:schemeClr val="bg1"/>
                </a:solidFill>
                <a:sym typeface="Symbol"/>
              </a:rPr>
              <a:t> </a:t>
            </a:r>
            <a:endParaRPr lang="zh-TW" altLang="en-US" sz="2000" b="1" dirty="0">
              <a:solidFill>
                <a:schemeClr val="bg1"/>
              </a:solidFill>
            </a:endParaRPr>
          </a:p>
        </p:txBody>
      </p:sp>
      <p:sp>
        <p:nvSpPr>
          <p:cNvPr id="20" name="文字方塊 19"/>
          <p:cNvSpPr txBox="1"/>
          <p:nvPr/>
        </p:nvSpPr>
        <p:spPr>
          <a:xfrm>
            <a:off x="5868144" y="3464816"/>
            <a:ext cx="410690" cy="400110"/>
          </a:xfrm>
          <a:prstGeom prst="rect">
            <a:avLst/>
          </a:prstGeom>
          <a:noFill/>
        </p:spPr>
        <p:txBody>
          <a:bodyPr wrap="none" rtlCol="0">
            <a:spAutoFit/>
          </a:bodyPr>
          <a:lstStyle/>
          <a:p>
            <a:r>
              <a:rPr lang="zh-TW" altLang="en-US" sz="2000" b="1" dirty="0">
                <a:solidFill>
                  <a:schemeClr val="bg1"/>
                </a:solidFill>
                <a:sym typeface="Symbol"/>
              </a:rPr>
              <a:t> </a:t>
            </a:r>
            <a:endParaRPr lang="zh-TW" altLang="en-US" sz="2000" b="1" dirty="0">
              <a:solidFill>
                <a:schemeClr val="bg1"/>
              </a:solidFill>
            </a:endParaRPr>
          </a:p>
        </p:txBody>
      </p:sp>
      <p:sp>
        <p:nvSpPr>
          <p:cNvPr id="3" name="文字方塊 2"/>
          <p:cNvSpPr txBox="1"/>
          <p:nvPr/>
        </p:nvSpPr>
        <p:spPr>
          <a:xfrm>
            <a:off x="4067944" y="4613066"/>
            <a:ext cx="2808312" cy="400110"/>
          </a:xfrm>
          <a:prstGeom prst="rect">
            <a:avLst/>
          </a:prstGeom>
          <a:noFill/>
        </p:spPr>
        <p:txBody>
          <a:bodyPr wrap="square" rtlCol="0">
            <a:spAutoFit/>
          </a:bodyPr>
          <a:lstStyle/>
          <a:p>
            <a:pPr algn="ctr"/>
            <a:r>
              <a:rPr lang="en-US" altLang="zh-TW" sz="2000" b="1" dirty="0">
                <a:solidFill>
                  <a:srgbClr val="FFFF00"/>
                </a:solidFill>
              </a:rPr>
              <a:t>Cast Cu-36Pb alloy</a:t>
            </a:r>
            <a:endParaRPr lang="zh-TW" altLang="en-US" sz="2000" b="1" dirty="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33</a:t>
            </a:fld>
            <a:endParaRPr lang="en-US" altLang="zh-TW"/>
          </a:p>
        </p:txBody>
      </p:sp>
      <p:pic>
        <p:nvPicPr>
          <p:cNvPr id="3" name="Picture 3" descr="has52929_08_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12175"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0" y="1"/>
            <a:ext cx="9144000" cy="762000"/>
          </a:xfrm>
          <a:prstGeom prst="rect">
            <a:avLst/>
          </a:prstGeom>
          <a:solidFill>
            <a:schemeClr val="tx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Three-phase Invariant Reaction</a:t>
            </a:r>
          </a:p>
        </p:txBody>
      </p:sp>
      <p:sp>
        <p:nvSpPr>
          <p:cNvPr id="5" name="文字方塊 4"/>
          <p:cNvSpPr txBox="1"/>
          <p:nvPr/>
        </p:nvSpPr>
        <p:spPr>
          <a:xfrm>
            <a:off x="1642125" y="2132856"/>
            <a:ext cx="697627" cy="400110"/>
          </a:xfrm>
          <a:prstGeom prst="rect">
            <a:avLst/>
          </a:prstGeom>
          <a:noFill/>
        </p:spPr>
        <p:txBody>
          <a:bodyPr wrap="none" rtlCol="0">
            <a:spAutoFit/>
          </a:bodyPr>
          <a:lstStyle/>
          <a:p>
            <a:r>
              <a:rPr lang="zh-TW" altLang="en-US" sz="2000" b="1" dirty="0">
                <a:solidFill>
                  <a:srgbClr val="0000FF"/>
                </a:solidFill>
              </a:rPr>
              <a:t>共晶</a:t>
            </a:r>
          </a:p>
        </p:txBody>
      </p:sp>
      <p:sp>
        <p:nvSpPr>
          <p:cNvPr id="6" name="文字方塊 5"/>
          <p:cNvSpPr txBox="1"/>
          <p:nvPr/>
        </p:nvSpPr>
        <p:spPr>
          <a:xfrm>
            <a:off x="1619672" y="2708920"/>
            <a:ext cx="697627" cy="400110"/>
          </a:xfrm>
          <a:prstGeom prst="rect">
            <a:avLst/>
          </a:prstGeom>
          <a:noFill/>
        </p:spPr>
        <p:txBody>
          <a:bodyPr wrap="none" rtlCol="0">
            <a:spAutoFit/>
          </a:bodyPr>
          <a:lstStyle/>
          <a:p>
            <a:r>
              <a:rPr lang="zh-TW" altLang="en-US" sz="2000" b="1" dirty="0">
                <a:solidFill>
                  <a:srgbClr val="0000FF"/>
                </a:solidFill>
              </a:rPr>
              <a:t>共析</a:t>
            </a:r>
          </a:p>
        </p:txBody>
      </p:sp>
      <p:sp>
        <p:nvSpPr>
          <p:cNvPr id="7" name="文字方塊 6"/>
          <p:cNvSpPr txBox="1"/>
          <p:nvPr/>
        </p:nvSpPr>
        <p:spPr>
          <a:xfrm>
            <a:off x="1619672" y="3284984"/>
            <a:ext cx="697627" cy="400110"/>
          </a:xfrm>
          <a:prstGeom prst="rect">
            <a:avLst/>
          </a:prstGeom>
          <a:noFill/>
        </p:spPr>
        <p:txBody>
          <a:bodyPr wrap="none" rtlCol="0">
            <a:spAutoFit/>
          </a:bodyPr>
          <a:lstStyle/>
          <a:p>
            <a:r>
              <a:rPr lang="zh-TW" altLang="en-US" sz="2000" b="1" dirty="0">
                <a:solidFill>
                  <a:srgbClr val="0000FF"/>
                </a:solidFill>
              </a:rPr>
              <a:t>包晶</a:t>
            </a:r>
          </a:p>
        </p:txBody>
      </p:sp>
      <p:sp>
        <p:nvSpPr>
          <p:cNvPr id="8" name="文字方塊 7"/>
          <p:cNvSpPr txBox="1"/>
          <p:nvPr/>
        </p:nvSpPr>
        <p:spPr>
          <a:xfrm>
            <a:off x="1642125" y="3892986"/>
            <a:ext cx="697627" cy="400110"/>
          </a:xfrm>
          <a:prstGeom prst="rect">
            <a:avLst/>
          </a:prstGeom>
          <a:noFill/>
        </p:spPr>
        <p:txBody>
          <a:bodyPr wrap="none" rtlCol="0">
            <a:spAutoFit/>
          </a:bodyPr>
          <a:lstStyle/>
          <a:p>
            <a:r>
              <a:rPr lang="zh-TW" altLang="en-US" sz="2000" b="1" dirty="0">
                <a:solidFill>
                  <a:srgbClr val="0000FF"/>
                </a:solidFill>
              </a:rPr>
              <a:t>包析</a:t>
            </a:r>
          </a:p>
        </p:txBody>
      </p:sp>
      <p:sp>
        <p:nvSpPr>
          <p:cNvPr id="9" name="文字方塊 8"/>
          <p:cNvSpPr txBox="1"/>
          <p:nvPr/>
        </p:nvSpPr>
        <p:spPr>
          <a:xfrm>
            <a:off x="1619672" y="4437112"/>
            <a:ext cx="697627" cy="400110"/>
          </a:xfrm>
          <a:prstGeom prst="rect">
            <a:avLst/>
          </a:prstGeom>
          <a:noFill/>
        </p:spPr>
        <p:txBody>
          <a:bodyPr wrap="none" rtlCol="0">
            <a:spAutoFit/>
          </a:bodyPr>
          <a:lstStyle/>
          <a:p>
            <a:r>
              <a:rPr lang="zh-TW" altLang="en-US" sz="2000" b="1" dirty="0">
                <a:solidFill>
                  <a:srgbClr val="0000FF"/>
                </a:solidFill>
              </a:rPr>
              <a:t>偏晶</a:t>
            </a:r>
          </a:p>
        </p:txBody>
      </p:sp>
      <p:sp>
        <p:nvSpPr>
          <p:cNvPr id="10" name="Rectangle 3"/>
          <p:cNvSpPr txBox="1">
            <a:spLocks noChangeArrowheads="1"/>
          </p:cNvSpPr>
          <p:nvPr/>
        </p:nvSpPr>
        <p:spPr>
          <a:xfrm>
            <a:off x="685800" y="4941168"/>
            <a:ext cx="7772400" cy="127513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TW" sz="2400" kern="0" dirty="0">
                <a:ea typeface="新細明體" charset="-120"/>
              </a:rPr>
              <a:t>The </a:t>
            </a:r>
            <a:r>
              <a:rPr lang="en-US" altLang="zh-TW" sz="2400" kern="0" dirty="0" err="1">
                <a:solidFill>
                  <a:srgbClr val="FF0000"/>
                </a:solidFill>
                <a:ea typeface="新細明體" charset="-120"/>
              </a:rPr>
              <a:t>peritectic</a:t>
            </a:r>
            <a:r>
              <a:rPr lang="en-US" altLang="zh-TW" sz="2400" kern="0" dirty="0">
                <a:solidFill>
                  <a:srgbClr val="FF0000"/>
                </a:solidFill>
                <a:ea typeface="新細明體" charset="-120"/>
              </a:rPr>
              <a:t> and </a:t>
            </a:r>
            <a:r>
              <a:rPr lang="en-US" altLang="zh-TW" sz="2400" kern="0" dirty="0" err="1">
                <a:solidFill>
                  <a:srgbClr val="FF0000"/>
                </a:solidFill>
                <a:ea typeface="新細明體" charset="-120"/>
              </a:rPr>
              <a:t>peritectoid</a:t>
            </a:r>
            <a:r>
              <a:rPr lang="en-US" altLang="zh-TW" sz="2400" kern="0" dirty="0">
                <a:solidFill>
                  <a:srgbClr val="FF0000"/>
                </a:solidFill>
                <a:ea typeface="新細明體" charset="-120"/>
              </a:rPr>
              <a:t> </a:t>
            </a:r>
            <a:r>
              <a:rPr lang="en-US" altLang="zh-TW" sz="2400" kern="0" dirty="0">
                <a:ea typeface="新細明體" charset="-120"/>
              </a:rPr>
              <a:t>reactions are the inverse of the corresponding </a:t>
            </a:r>
            <a:r>
              <a:rPr lang="en-US" altLang="zh-TW" sz="2400" kern="0" dirty="0">
                <a:solidFill>
                  <a:srgbClr val="6600FF"/>
                </a:solidFill>
                <a:ea typeface="新細明體" charset="-120"/>
              </a:rPr>
              <a:t>eutectic and eutectoid </a:t>
            </a:r>
            <a:r>
              <a:rPr lang="en-US" altLang="zh-TW" sz="2400" kern="0" dirty="0">
                <a:ea typeface="新細明體" charset="-120"/>
              </a:rPr>
              <a:t>reactions.</a:t>
            </a:r>
          </a:p>
          <a:p>
            <a:r>
              <a:rPr lang="en-US" altLang="zh-TW" sz="2400" kern="0" dirty="0">
                <a:ea typeface="新細明體" charset="-120"/>
              </a:rPr>
              <a:t>The temperatures and compositions of these invariant reactions are </a:t>
            </a:r>
            <a:r>
              <a:rPr lang="en-US" altLang="zh-TW" sz="2400" kern="0" dirty="0">
                <a:solidFill>
                  <a:srgbClr val="008000"/>
                </a:solidFill>
                <a:ea typeface="新細明體" charset="-120"/>
              </a:rPr>
              <a:t>fixed</a:t>
            </a:r>
            <a:r>
              <a:rPr lang="en-US" altLang="zh-TW" sz="2400" kern="0" dirty="0">
                <a:ea typeface="新細明體" charset="-120"/>
              </a:rPr>
              <a:t>, i.e. F = 0. </a:t>
            </a:r>
          </a:p>
          <a:p>
            <a:pPr>
              <a:buFontTx/>
              <a:buNone/>
            </a:pPr>
            <a:endParaRPr lang="en-US" altLang="zh-TW" sz="2400" kern="0" dirty="0">
              <a:ea typeface="新細明體" charset="-120"/>
              <a:cs typeface="Times New Roman" pitchFamily="30" charset="0"/>
            </a:endParaRPr>
          </a:p>
          <a:p>
            <a:pPr>
              <a:buFontTx/>
              <a:buNone/>
            </a:pPr>
            <a:r>
              <a:rPr lang="en-US" altLang="zh-TW" sz="2400" kern="0" dirty="0">
                <a:ea typeface="新細明體" charset="-120"/>
                <a:cs typeface="Times New Roman" pitchFamily="30" charset="0"/>
              </a:rPr>
              <a:t> </a:t>
            </a:r>
          </a:p>
          <a:p>
            <a:pPr>
              <a:buFontTx/>
              <a:buNone/>
            </a:pPr>
            <a:endParaRPr lang="en-US" altLang="zh-TW" sz="2400" kern="0" dirty="0">
              <a:ea typeface="新細明體" charset="-120"/>
            </a:endParaRPr>
          </a:p>
        </p:txBody>
      </p:sp>
    </p:spTree>
    <p:extLst>
      <p:ext uri="{BB962C8B-B14F-4D97-AF65-F5344CB8AC3E}">
        <p14:creationId xmlns:p14="http://schemas.microsoft.com/office/powerpoint/2010/main" val="30199909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35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00" y="796925"/>
            <a:ext cx="5787876"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idx="4294967295"/>
          </p:nvPr>
        </p:nvSpPr>
        <p:spPr>
          <a:xfrm>
            <a:off x="0" y="1"/>
            <a:ext cx="9144000" cy="762000"/>
          </a:xfrm>
        </p:spPr>
        <p:txBody>
          <a:bodyPr/>
          <a:lstStyle/>
          <a:p>
            <a:r>
              <a:rPr lang="en-US" altLang="zh-TW" sz="3600" b="1" dirty="0">
                <a:ea typeface="新細明體" charset="-120"/>
              </a:rPr>
              <a:t>Intermediate Phases and Compounds</a:t>
            </a:r>
          </a:p>
        </p:txBody>
      </p:sp>
      <p:sp>
        <p:nvSpPr>
          <p:cNvPr id="45060" name="Rectangle 4"/>
          <p:cNvSpPr>
            <a:spLocks noGrp="1" noChangeArrowheads="1"/>
          </p:cNvSpPr>
          <p:nvPr>
            <p:ph sz="half" idx="4294967295"/>
          </p:nvPr>
        </p:nvSpPr>
        <p:spPr>
          <a:xfrm>
            <a:off x="5816078" y="980728"/>
            <a:ext cx="3220418" cy="5420072"/>
          </a:xfrm>
        </p:spPr>
        <p:txBody>
          <a:bodyPr/>
          <a:lstStyle/>
          <a:p>
            <a:pPr>
              <a:lnSpc>
                <a:spcPct val="90000"/>
              </a:lnSpc>
            </a:pPr>
            <a:r>
              <a:rPr lang="en-US" altLang="zh-TW" sz="2400" b="1" dirty="0">
                <a:solidFill>
                  <a:srgbClr val="FF0000"/>
                </a:solidFill>
                <a:ea typeface="新細明體" charset="-120"/>
              </a:rPr>
              <a:t>Terminal phases: </a:t>
            </a:r>
            <a:r>
              <a:rPr lang="en-US" altLang="zh-TW" sz="2400" dirty="0">
                <a:ea typeface="新細明體" charset="-120"/>
              </a:rPr>
              <a:t>Phases occur at the end of phase diagrams.</a:t>
            </a:r>
          </a:p>
          <a:p>
            <a:pPr>
              <a:lnSpc>
                <a:spcPct val="90000"/>
              </a:lnSpc>
            </a:pPr>
            <a:r>
              <a:rPr lang="en-US" altLang="zh-TW" sz="2400" b="1" i="1" dirty="0">
                <a:solidFill>
                  <a:srgbClr val="008000"/>
                </a:solidFill>
                <a:ea typeface="新細明體" charset="-120"/>
              </a:rPr>
              <a:t>Intermediate phases: </a:t>
            </a:r>
            <a:r>
              <a:rPr lang="en-US" altLang="zh-TW" sz="2400" dirty="0">
                <a:ea typeface="新細明體" charset="-120"/>
              </a:rPr>
              <a:t>Phases occur in a composition range inside phase diagram.</a:t>
            </a:r>
          </a:p>
          <a:p>
            <a:pPr>
              <a:lnSpc>
                <a:spcPct val="90000"/>
              </a:lnSpc>
            </a:pPr>
            <a:r>
              <a:rPr lang="en-US" altLang="zh-TW" sz="2400" dirty="0">
                <a:ea typeface="新細明體" charset="-120"/>
              </a:rPr>
              <a:t>Examples: </a:t>
            </a:r>
            <a:r>
              <a:rPr lang="en-US" altLang="zh-TW" sz="2400" dirty="0">
                <a:solidFill>
                  <a:srgbClr val="00B0F0"/>
                </a:solidFill>
                <a:ea typeface="新細明體" charset="-120"/>
              </a:rPr>
              <a:t>Cu-Zn diagram </a:t>
            </a:r>
            <a:r>
              <a:rPr lang="en-US" altLang="zh-TW" sz="2400" dirty="0">
                <a:ea typeface="新細明體" charset="-120"/>
              </a:rPr>
              <a:t>has both terminal and intermediate phases.</a:t>
            </a:r>
            <a:br>
              <a:rPr lang="en-US" altLang="zh-TW" sz="2400" dirty="0">
                <a:ea typeface="新細明體" charset="-120"/>
              </a:rPr>
            </a:br>
            <a:r>
              <a:rPr lang="en-US" altLang="zh-TW" sz="2400" dirty="0">
                <a:solidFill>
                  <a:srgbClr val="6600FF"/>
                </a:solidFill>
                <a:ea typeface="新細明體" charset="-120"/>
              </a:rPr>
              <a:t>Five invariant </a:t>
            </a:r>
            <a:r>
              <a:rPr lang="en-US" altLang="zh-TW" sz="2400" dirty="0" err="1">
                <a:solidFill>
                  <a:srgbClr val="6600FF"/>
                </a:solidFill>
                <a:ea typeface="新細明體" charset="-120"/>
              </a:rPr>
              <a:t>peritectic</a:t>
            </a:r>
            <a:r>
              <a:rPr lang="en-US" altLang="zh-TW" sz="2400" dirty="0">
                <a:solidFill>
                  <a:srgbClr val="6600FF"/>
                </a:solidFill>
                <a:ea typeface="新細明體" charset="-120"/>
              </a:rPr>
              <a:t> points </a:t>
            </a:r>
            <a:r>
              <a:rPr lang="en-US" altLang="zh-TW" sz="2400" dirty="0">
                <a:ea typeface="新細明體" charset="-120"/>
              </a:rPr>
              <a:t>and </a:t>
            </a:r>
            <a:r>
              <a:rPr lang="en-US" altLang="zh-TW" sz="2400" dirty="0">
                <a:solidFill>
                  <a:srgbClr val="FF6600"/>
                </a:solidFill>
                <a:ea typeface="新細明體" charset="-120"/>
              </a:rPr>
              <a:t>one eutectoid point</a:t>
            </a:r>
            <a:r>
              <a:rPr lang="en-US" altLang="zh-TW" sz="2400" dirty="0">
                <a:ea typeface="新細明體" charset="-120"/>
              </a:rPr>
              <a:t>. </a:t>
            </a:r>
          </a:p>
          <a:p>
            <a:pPr>
              <a:lnSpc>
                <a:spcPct val="90000"/>
              </a:lnSpc>
            </a:pPr>
            <a:endParaRPr lang="en-US" altLang="zh-TW" sz="2400" dirty="0">
              <a:ea typeface="新細明體" charset="-120"/>
            </a:endParaRPr>
          </a:p>
        </p:txBody>
      </p:sp>
      <p:sp>
        <p:nvSpPr>
          <p:cNvPr id="45061" name="Text Box 6"/>
          <p:cNvSpPr txBox="1">
            <a:spLocks noChangeArrowheads="1"/>
          </p:cNvSpPr>
          <p:nvPr/>
        </p:nvSpPr>
        <p:spPr bwMode="auto">
          <a:xfrm>
            <a:off x="5940152" y="6291237"/>
            <a:ext cx="1419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37931725" indent="-37474525" eaLnBrk="0" hangingPunct="0">
              <a:defRPr>
                <a:solidFill>
                  <a:schemeClr val="tx1"/>
                </a:solidFill>
                <a:latin typeface="Times New Roman" pitchFamily="30" charset="0"/>
              </a:defRPr>
            </a:lvl2pPr>
            <a:lvl3pPr eaLnBrk="0" hangingPunct="0">
              <a:defRPr>
                <a:solidFill>
                  <a:schemeClr val="tx1"/>
                </a:solidFill>
                <a:latin typeface="Times New Roman" pitchFamily="30" charset="0"/>
              </a:defRPr>
            </a:lvl3pPr>
            <a:lvl4pPr eaLnBrk="0" hangingPunct="0">
              <a:defRPr>
                <a:solidFill>
                  <a:schemeClr val="tx1"/>
                </a:solidFill>
                <a:latin typeface="Times New Roman" pitchFamily="30" charset="0"/>
              </a:defRPr>
            </a:lvl4pPr>
            <a:lvl5pPr eaLnBrk="0" hangingPunct="0">
              <a:defRPr>
                <a:solidFill>
                  <a:schemeClr val="tx1"/>
                </a:solidFill>
                <a:latin typeface="Times New Roman" pitchFamily="30" charset="0"/>
              </a:defRPr>
            </a:lvl5pPr>
            <a:lvl6pPr marL="457200" eaLnBrk="0" fontAlgn="base" hangingPunct="0">
              <a:spcBef>
                <a:spcPct val="0"/>
              </a:spcBef>
              <a:spcAft>
                <a:spcPct val="0"/>
              </a:spcAft>
              <a:defRPr>
                <a:solidFill>
                  <a:schemeClr val="tx1"/>
                </a:solidFill>
                <a:latin typeface="Times New Roman" pitchFamily="30" charset="0"/>
              </a:defRPr>
            </a:lvl6pPr>
            <a:lvl7pPr marL="914400" eaLnBrk="0" fontAlgn="base" hangingPunct="0">
              <a:spcBef>
                <a:spcPct val="0"/>
              </a:spcBef>
              <a:spcAft>
                <a:spcPct val="0"/>
              </a:spcAft>
              <a:defRPr>
                <a:solidFill>
                  <a:schemeClr val="tx1"/>
                </a:solidFill>
                <a:latin typeface="Times New Roman" pitchFamily="30" charset="0"/>
              </a:defRPr>
            </a:lvl7pPr>
            <a:lvl8pPr marL="1371600" eaLnBrk="0" fontAlgn="base" hangingPunct="0">
              <a:spcBef>
                <a:spcPct val="0"/>
              </a:spcBef>
              <a:spcAft>
                <a:spcPct val="0"/>
              </a:spcAft>
              <a:defRPr>
                <a:solidFill>
                  <a:schemeClr val="tx1"/>
                </a:solidFill>
                <a:latin typeface="Times New Roman" pitchFamily="30" charset="0"/>
              </a:defRPr>
            </a:lvl8pPr>
            <a:lvl9pPr marL="18288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000" b="1" dirty="0">
                <a:solidFill>
                  <a:srgbClr val="0000FF"/>
                </a:solidFill>
                <a:ea typeface="ＭＳ Ｐゴシック" pitchFamily="30" charset="-128"/>
              </a:rPr>
              <a:t>Figure 8.26</a:t>
            </a:r>
          </a:p>
        </p:txBody>
      </p:sp>
      <p:sp>
        <p:nvSpPr>
          <p:cNvPr id="45063" name="Slide Number Placeholder 11"/>
          <p:cNvSpPr txBox="1">
            <a:spLocks noGrp="1"/>
          </p:cNvSpPr>
          <p:nvPr/>
        </p:nvSpPr>
        <p:spPr bwMode="auto">
          <a:xfrm>
            <a:off x="0" y="64008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37931725" indent="-37474525" eaLnBrk="0" hangingPunct="0">
              <a:defRPr>
                <a:solidFill>
                  <a:schemeClr val="tx1"/>
                </a:solidFill>
                <a:latin typeface="Times New Roman" pitchFamily="30" charset="0"/>
              </a:defRPr>
            </a:lvl2pPr>
            <a:lvl3pPr eaLnBrk="0" hangingPunct="0">
              <a:defRPr>
                <a:solidFill>
                  <a:schemeClr val="tx1"/>
                </a:solidFill>
                <a:latin typeface="Times New Roman" pitchFamily="30" charset="0"/>
              </a:defRPr>
            </a:lvl3pPr>
            <a:lvl4pPr eaLnBrk="0" hangingPunct="0">
              <a:defRPr>
                <a:solidFill>
                  <a:schemeClr val="tx1"/>
                </a:solidFill>
                <a:latin typeface="Times New Roman" pitchFamily="30" charset="0"/>
              </a:defRPr>
            </a:lvl4pPr>
            <a:lvl5pPr eaLnBrk="0" hangingPunct="0">
              <a:defRPr>
                <a:solidFill>
                  <a:schemeClr val="tx1"/>
                </a:solidFill>
                <a:latin typeface="Times New Roman" pitchFamily="30" charset="0"/>
              </a:defRPr>
            </a:lvl5pPr>
            <a:lvl6pPr marL="457200" eaLnBrk="0" fontAlgn="base" hangingPunct="0">
              <a:spcBef>
                <a:spcPct val="0"/>
              </a:spcBef>
              <a:spcAft>
                <a:spcPct val="0"/>
              </a:spcAft>
              <a:defRPr>
                <a:solidFill>
                  <a:schemeClr val="tx1"/>
                </a:solidFill>
                <a:latin typeface="Times New Roman" pitchFamily="30" charset="0"/>
              </a:defRPr>
            </a:lvl6pPr>
            <a:lvl7pPr marL="914400" eaLnBrk="0" fontAlgn="base" hangingPunct="0">
              <a:spcBef>
                <a:spcPct val="0"/>
              </a:spcBef>
              <a:spcAft>
                <a:spcPct val="0"/>
              </a:spcAft>
              <a:defRPr>
                <a:solidFill>
                  <a:schemeClr val="tx1"/>
                </a:solidFill>
                <a:latin typeface="Times New Roman" pitchFamily="30" charset="0"/>
              </a:defRPr>
            </a:lvl7pPr>
            <a:lvl8pPr marL="1371600" eaLnBrk="0" fontAlgn="base" hangingPunct="0">
              <a:spcBef>
                <a:spcPct val="0"/>
              </a:spcBef>
              <a:spcAft>
                <a:spcPct val="0"/>
              </a:spcAft>
              <a:defRPr>
                <a:solidFill>
                  <a:schemeClr val="tx1"/>
                </a:solidFill>
                <a:latin typeface="Times New Roman" pitchFamily="30" charset="0"/>
              </a:defRPr>
            </a:lvl8pPr>
            <a:lvl9pPr marL="1828800" eaLnBrk="0" fontAlgn="base" hangingPunct="0">
              <a:spcBef>
                <a:spcPct val="0"/>
              </a:spcBef>
              <a:spcAft>
                <a:spcPct val="0"/>
              </a:spcAft>
              <a:defRPr>
                <a:solidFill>
                  <a:schemeClr val="tx1"/>
                </a:solidFill>
                <a:latin typeface="Times New Roman" pitchFamily="30" charset="0"/>
              </a:defRPr>
            </a:lvl9pPr>
          </a:lstStyle>
          <a:p>
            <a:pPr algn="r" eaLnBrk="1" hangingPunct="1"/>
            <a:fld id="{413A2B83-3124-47EB-93CF-BE4C444821B1}" type="slidenum">
              <a:rPr lang="en-US" altLang="zh-TW" b="1">
                <a:ea typeface="ＭＳ Ｐゴシック" pitchFamily="30" charset="-128"/>
              </a:rPr>
              <a:pPr algn="r" eaLnBrk="1" hangingPunct="1"/>
              <a:t>34</a:t>
            </a:fld>
            <a:endParaRPr lang="en-US" altLang="zh-TW" b="1">
              <a:ea typeface="ＭＳ Ｐゴシック" pitchFamily="30" charset="-128"/>
            </a:endParaRPr>
          </a:p>
        </p:txBody>
      </p:sp>
      <p:sp>
        <p:nvSpPr>
          <p:cNvPr id="2" name="文字方塊 1"/>
          <p:cNvSpPr txBox="1"/>
          <p:nvPr/>
        </p:nvSpPr>
        <p:spPr>
          <a:xfrm>
            <a:off x="1475656" y="3964994"/>
            <a:ext cx="346570" cy="400110"/>
          </a:xfrm>
          <a:prstGeom prst="rect">
            <a:avLst/>
          </a:prstGeom>
          <a:noFill/>
        </p:spPr>
        <p:txBody>
          <a:bodyPr wrap="none" rtlCol="0">
            <a:spAutoFit/>
          </a:bodyPr>
          <a:lstStyle/>
          <a:p>
            <a:r>
              <a:rPr lang="zh-TW" altLang="en-US" sz="2000" b="1" dirty="0">
                <a:solidFill>
                  <a:srgbClr val="0000FF"/>
                </a:solidFill>
                <a:sym typeface="Symbol"/>
              </a:rPr>
              <a:t></a:t>
            </a:r>
            <a:endParaRPr lang="zh-TW" altLang="en-US" sz="2000" b="1" dirty="0">
              <a:solidFill>
                <a:srgbClr val="0000FF"/>
              </a:solidFill>
            </a:endParaRPr>
          </a:p>
        </p:txBody>
      </p:sp>
      <p:sp>
        <p:nvSpPr>
          <p:cNvPr id="8" name="文字方塊 7"/>
          <p:cNvSpPr txBox="1"/>
          <p:nvPr/>
        </p:nvSpPr>
        <p:spPr>
          <a:xfrm>
            <a:off x="5305550" y="5189130"/>
            <a:ext cx="346570" cy="400110"/>
          </a:xfrm>
          <a:prstGeom prst="rect">
            <a:avLst/>
          </a:prstGeom>
          <a:noFill/>
        </p:spPr>
        <p:txBody>
          <a:bodyPr wrap="none" rtlCol="0">
            <a:spAutoFit/>
          </a:bodyPr>
          <a:lstStyle/>
          <a:p>
            <a:r>
              <a:rPr lang="zh-TW" altLang="en-US" sz="2000" b="1" dirty="0">
                <a:solidFill>
                  <a:srgbClr val="0000FF"/>
                </a:solidFill>
                <a:sym typeface="Symbol"/>
              </a:rPr>
              <a:t></a:t>
            </a:r>
            <a:endParaRPr lang="zh-TW" altLang="en-US" sz="2000" b="1" dirty="0">
              <a:solidFill>
                <a:srgbClr val="0000FF"/>
              </a:solidFill>
            </a:endParaRPr>
          </a:p>
        </p:txBody>
      </p:sp>
      <p:sp>
        <p:nvSpPr>
          <p:cNvPr id="9" name="文字方塊 8"/>
          <p:cNvSpPr txBox="1"/>
          <p:nvPr/>
        </p:nvSpPr>
        <p:spPr>
          <a:xfrm>
            <a:off x="2915816" y="3789040"/>
            <a:ext cx="325730" cy="400110"/>
          </a:xfrm>
          <a:prstGeom prst="rect">
            <a:avLst/>
          </a:prstGeom>
          <a:noFill/>
        </p:spPr>
        <p:txBody>
          <a:bodyPr wrap="none" rtlCol="0">
            <a:spAutoFit/>
          </a:bodyPr>
          <a:lstStyle/>
          <a:p>
            <a:r>
              <a:rPr lang="zh-TW" altLang="en-US" sz="2000" b="1" dirty="0">
                <a:solidFill>
                  <a:srgbClr val="008000"/>
                </a:solidFill>
                <a:sym typeface="Symbol"/>
              </a:rPr>
              <a:t></a:t>
            </a:r>
            <a:endParaRPr lang="zh-TW" altLang="en-US" sz="2000" b="1" dirty="0">
              <a:solidFill>
                <a:srgbClr val="008000"/>
              </a:solidFill>
            </a:endParaRPr>
          </a:p>
        </p:txBody>
      </p:sp>
      <p:sp>
        <p:nvSpPr>
          <p:cNvPr id="10" name="文字方塊 9"/>
          <p:cNvSpPr txBox="1"/>
          <p:nvPr/>
        </p:nvSpPr>
        <p:spPr>
          <a:xfrm>
            <a:off x="3670206" y="3941440"/>
            <a:ext cx="290464" cy="400110"/>
          </a:xfrm>
          <a:prstGeom prst="rect">
            <a:avLst/>
          </a:prstGeom>
          <a:noFill/>
        </p:spPr>
        <p:txBody>
          <a:bodyPr wrap="none" rtlCol="0">
            <a:spAutoFit/>
          </a:bodyPr>
          <a:lstStyle/>
          <a:p>
            <a:r>
              <a:rPr lang="zh-TW" altLang="en-US" sz="2000" b="1" dirty="0">
                <a:solidFill>
                  <a:srgbClr val="008000"/>
                </a:solidFill>
                <a:sym typeface="Symbol"/>
              </a:rPr>
              <a:t></a:t>
            </a:r>
            <a:endParaRPr lang="zh-TW" altLang="en-US" sz="2000" b="1" dirty="0">
              <a:solidFill>
                <a:srgbClr val="008000"/>
              </a:solidFill>
            </a:endParaRPr>
          </a:p>
        </p:txBody>
      </p:sp>
      <p:sp>
        <p:nvSpPr>
          <p:cNvPr id="11" name="文字方塊 10"/>
          <p:cNvSpPr txBox="1"/>
          <p:nvPr/>
        </p:nvSpPr>
        <p:spPr>
          <a:xfrm>
            <a:off x="4534302" y="3892986"/>
            <a:ext cx="311304" cy="400110"/>
          </a:xfrm>
          <a:prstGeom prst="rect">
            <a:avLst/>
          </a:prstGeom>
          <a:noFill/>
        </p:spPr>
        <p:txBody>
          <a:bodyPr wrap="none" rtlCol="0">
            <a:spAutoFit/>
          </a:bodyPr>
          <a:lstStyle/>
          <a:p>
            <a:r>
              <a:rPr lang="zh-TW" altLang="en-US" sz="2000" b="1" dirty="0">
                <a:solidFill>
                  <a:srgbClr val="008000"/>
                </a:solidFill>
                <a:sym typeface="Symbol"/>
              </a:rPr>
              <a:t></a:t>
            </a:r>
            <a:endParaRPr lang="zh-TW" altLang="en-US" sz="2000" b="1" dirty="0">
              <a:solidFill>
                <a:srgbClr val="008000"/>
              </a:solidFill>
            </a:endParaRPr>
          </a:p>
        </p:txBody>
      </p:sp>
      <p:sp>
        <p:nvSpPr>
          <p:cNvPr id="12" name="文字方塊 11"/>
          <p:cNvSpPr txBox="1"/>
          <p:nvPr/>
        </p:nvSpPr>
        <p:spPr>
          <a:xfrm>
            <a:off x="4716016" y="5045114"/>
            <a:ext cx="296876" cy="400110"/>
          </a:xfrm>
          <a:prstGeom prst="rect">
            <a:avLst/>
          </a:prstGeom>
          <a:noFill/>
        </p:spPr>
        <p:txBody>
          <a:bodyPr wrap="none" rtlCol="0">
            <a:spAutoFit/>
          </a:bodyPr>
          <a:lstStyle/>
          <a:p>
            <a:r>
              <a:rPr lang="zh-TW" altLang="en-US" sz="2000" b="1" dirty="0">
                <a:solidFill>
                  <a:srgbClr val="008000"/>
                </a:solidFill>
                <a:sym typeface="Symbol"/>
              </a:rPr>
              <a:t></a:t>
            </a:r>
            <a:endParaRPr lang="zh-TW" altLang="en-US" sz="2000" b="1" dirty="0">
              <a:solidFill>
                <a:srgbClr val="008000"/>
              </a:solidFill>
            </a:endParaRPr>
          </a:p>
        </p:txBody>
      </p:sp>
      <p:sp>
        <p:nvSpPr>
          <p:cNvPr id="3" name="文字方塊 2"/>
          <p:cNvSpPr txBox="1"/>
          <p:nvPr/>
        </p:nvSpPr>
        <p:spPr>
          <a:xfrm>
            <a:off x="4355976" y="980728"/>
            <a:ext cx="1300612" cy="2246769"/>
          </a:xfrm>
          <a:prstGeom prst="rect">
            <a:avLst/>
          </a:prstGeom>
          <a:noFill/>
        </p:spPr>
        <p:txBody>
          <a:bodyPr wrap="none" rtlCol="0">
            <a:spAutoFit/>
          </a:bodyPr>
          <a:lstStyle/>
          <a:p>
            <a:r>
              <a:rPr lang="en-US" altLang="zh-TW" sz="2000" b="1" dirty="0"/>
              <a:t>L + </a:t>
            </a:r>
            <a:r>
              <a:rPr lang="en-US" altLang="zh-TW" sz="2000" b="1" dirty="0">
                <a:sym typeface="Symbol"/>
              </a:rPr>
              <a:t>  </a:t>
            </a:r>
            <a:br>
              <a:rPr lang="en-US" altLang="zh-TW" sz="2000" b="1" dirty="0">
                <a:sym typeface="Symbol"/>
              </a:rPr>
            </a:br>
            <a:r>
              <a:rPr lang="en-US" altLang="zh-TW" sz="2000" b="1" dirty="0"/>
              <a:t>L + </a:t>
            </a:r>
            <a:r>
              <a:rPr lang="en-US" altLang="zh-TW" sz="2000" b="1" dirty="0">
                <a:sym typeface="Symbol"/>
              </a:rPr>
              <a:t>  </a:t>
            </a:r>
            <a:br>
              <a:rPr lang="en-US" altLang="zh-TW" sz="2000" b="1" dirty="0">
                <a:sym typeface="Symbol"/>
              </a:rPr>
            </a:br>
            <a:r>
              <a:rPr lang="en-US" altLang="zh-TW" sz="2000" b="1" dirty="0"/>
              <a:t>L + </a:t>
            </a:r>
            <a:r>
              <a:rPr lang="en-US" altLang="zh-TW" sz="2000" b="1" dirty="0">
                <a:sym typeface="Symbol"/>
              </a:rPr>
              <a:t>  </a:t>
            </a:r>
            <a:br>
              <a:rPr lang="en-US" altLang="zh-TW" sz="2000" b="1" dirty="0">
                <a:sym typeface="Symbol"/>
              </a:rPr>
            </a:br>
            <a:r>
              <a:rPr lang="en-US" altLang="zh-TW" sz="2000" b="1" dirty="0"/>
              <a:t>L + </a:t>
            </a:r>
            <a:r>
              <a:rPr lang="en-US" altLang="zh-TW" sz="2000" b="1" dirty="0">
                <a:sym typeface="Symbol"/>
              </a:rPr>
              <a:t>  </a:t>
            </a:r>
            <a:br>
              <a:rPr lang="en-US" altLang="zh-TW" sz="2000" b="1" dirty="0">
                <a:sym typeface="Symbol"/>
              </a:rPr>
            </a:br>
            <a:r>
              <a:rPr lang="en-US" altLang="zh-TW" sz="2000" b="1" dirty="0"/>
              <a:t>L + </a:t>
            </a:r>
            <a:r>
              <a:rPr lang="en-US" altLang="zh-TW" sz="2000" b="1" dirty="0">
                <a:sym typeface="Symbol"/>
              </a:rPr>
              <a:t>  </a:t>
            </a:r>
          </a:p>
          <a:p>
            <a:br>
              <a:rPr lang="en-US" altLang="zh-TW" sz="2000" b="1" dirty="0">
                <a:sym typeface="Symbol"/>
              </a:rPr>
            </a:br>
            <a:r>
              <a:rPr lang="en-US" altLang="zh-TW" sz="2000" b="1" dirty="0">
                <a:solidFill>
                  <a:srgbClr val="FF0000"/>
                </a:solidFill>
                <a:sym typeface="Symbol"/>
              </a:rPr>
              <a:t></a:t>
            </a:r>
            <a:r>
              <a:rPr lang="en-US" altLang="zh-TW" sz="2000" b="1" dirty="0">
                <a:solidFill>
                  <a:srgbClr val="FF0000"/>
                </a:solidFill>
              </a:rPr>
              <a:t> </a:t>
            </a:r>
            <a:r>
              <a:rPr lang="en-US" altLang="zh-TW" sz="2000" b="1" dirty="0">
                <a:solidFill>
                  <a:srgbClr val="FF0000"/>
                </a:solidFill>
                <a:sym typeface="Symbol"/>
              </a:rPr>
              <a:t></a:t>
            </a:r>
            <a:r>
              <a:rPr lang="en-US" altLang="zh-TW" sz="2000" b="1" dirty="0">
                <a:solidFill>
                  <a:srgbClr val="FF0000"/>
                </a:solidFill>
              </a:rPr>
              <a:t> </a:t>
            </a:r>
            <a:r>
              <a:rPr lang="en-US" altLang="zh-TW" sz="2000" b="1" dirty="0">
                <a:solidFill>
                  <a:srgbClr val="FF0000"/>
                </a:solidFill>
                <a:sym typeface="Symbol"/>
              </a:rPr>
              <a:t> </a:t>
            </a:r>
            <a:r>
              <a:rPr lang="en-US" altLang="zh-TW" sz="2000" b="1" dirty="0">
                <a:solidFill>
                  <a:srgbClr val="FF0000"/>
                </a:solidFill>
              </a:rPr>
              <a:t>+ </a:t>
            </a:r>
            <a:r>
              <a:rPr lang="en-US" altLang="zh-TW" sz="2000" b="1" dirty="0">
                <a:solidFill>
                  <a:srgbClr val="FF0000"/>
                </a:solidFill>
                <a:sym typeface="Symbol"/>
              </a:rPr>
              <a:t></a:t>
            </a:r>
            <a:endParaRPr lang="zh-TW" altLang="en-US" sz="2000" b="1" dirty="0">
              <a:solidFill>
                <a:srgbClr val="FF0000"/>
              </a:solidFill>
            </a:endParaRPr>
          </a:p>
        </p:txBody>
      </p:sp>
      <p:sp>
        <p:nvSpPr>
          <p:cNvPr id="4" name="文字方塊 3"/>
          <p:cNvSpPr txBox="1"/>
          <p:nvPr/>
        </p:nvSpPr>
        <p:spPr>
          <a:xfrm>
            <a:off x="7359323" y="764704"/>
            <a:ext cx="877163" cy="369332"/>
          </a:xfrm>
          <a:prstGeom prst="rect">
            <a:avLst/>
          </a:prstGeom>
          <a:noFill/>
        </p:spPr>
        <p:txBody>
          <a:bodyPr wrap="none" rtlCol="0">
            <a:spAutoFit/>
          </a:bodyPr>
          <a:lstStyle/>
          <a:p>
            <a:r>
              <a:rPr lang="zh-TW" altLang="en-US" b="1" dirty="0">
                <a:solidFill>
                  <a:srgbClr val="FF0000"/>
                </a:solidFill>
              </a:rPr>
              <a:t>終端相</a:t>
            </a:r>
          </a:p>
        </p:txBody>
      </p:sp>
      <p:sp>
        <p:nvSpPr>
          <p:cNvPr id="15" name="文字方塊 14"/>
          <p:cNvSpPr txBox="1"/>
          <p:nvPr/>
        </p:nvSpPr>
        <p:spPr>
          <a:xfrm>
            <a:off x="7797904" y="2037953"/>
            <a:ext cx="877163" cy="369332"/>
          </a:xfrm>
          <a:prstGeom prst="rect">
            <a:avLst/>
          </a:prstGeom>
          <a:noFill/>
        </p:spPr>
        <p:txBody>
          <a:bodyPr wrap="none" rtlCol="0">
            <a:spAutoFit/>
          </a:bodyPr>
          <a:lstStyle/>
          <a:p>
            <a:r>
              <a:rPr lang="zh-TW" altLang="en-US" b="1" dirty="0">
                <a:solidFill>
                  <a:srgbClr val="008000"/>
                </a:solidFill>
              </a:rPr>
              <a:t>中間相</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1"/>
            <a:ext cx="9144000" cy="762000"/>
          </a:xfrm>
          <a:ln/>
        </p:spPr>
        <p:txBody>
          <a:bodyPr/>
          <a:lstStyle/>
          <a:p>
            <a:r>
              <a:rPr lang="en-US" altLang="zh-TW" sz="3600" b="1" dirty="0">
                <a:ea typeface="新細明體" charset="-120"/>
              </a:rPr>
              <a:t>Intermediate Phases in Ceramics</a:t>
            </a:r>
          </a:p>
        </p:txBody>
      </p:sp>
      <p:sp>
        <p:nvSpPr>
          <p:cNvPr id="46083" name="Rectangle 3"/>
          <p:cNvSpPr>
            <a:spLocks noGrp="1" noChangeArrowheads="1"/>
          </p:cNvSpPr>
          <p:nvPr>
            <p:ph idx="4294967295"/>
          </p:nvPr>
        </p:nvSpPr>
        <p:spPr>
          <a:xfrm>
            <a:off x="138609" y="1406071"/>
            <a:ext cx="3137247" cy="1374857"/>
          </a:xfrm>
        </p:spPr>
        <p:txBody>
          <a:bodyPr/>
          <a:lstStyle/>
          <a:p>
            <a:pPr marL="0" indent="0">
              <a:buNone/>
            </a:pPr>
            <a:r>
              <a:rPr lang="en-US" altLang="zh-TW" sz="2400" b="1" dirty="0">
                <a:solidFill>
                  <a:srgbClr val="0000FF"/>
                </a:solidFill>
                <a:ea typeface="新細明體" charset="-120"/>
              </a:rPr>
              <a:t>Fig. 8.27   </a:t>
            </a:r>
            <a:r>
              <a:rPr lang="en-US" altLang="zh-TW" sz="2400" dirty="0">
                <a:ea typeface="新細明體" charset="-120"/>
              </a:rPr>
              <a:t>The phase diagram of Al</a:t>
            </a:r>
            <a:r>
              <a:rPr lang="en-US" altLang="zh-TW" sz="2400" baseline="-25000" dirty="0">
                <a:ea typeface="新細明體" charset="-120"/>
              </a:rPr>
              <a:t>2</a:t>
            </a:r>
            <a:r>
              <a:rPr lang="en-US" altLang="zh-TW" sz="2400" dirty="0">
                <a:ea typeface="新細明體" charset="-120"/>
              </a:rPr>
              <a:t>O</a:t>
            </a:r>
            <a:r>
              <a:rPr lang="en-US" altLang="zh-TW" sz="2400" baseline="-25000" dirty="0">
                <a:ea typeface="新細明體" charset="-120"/>
              </a:rPr>
              <a:t>3</a:t>
            </a:r>
            <a:r>
              <a:rPr lang="en-US" altLang="zh-TW" sz="2400" dirty="0">
                <a:ea typeface="新細明體" charset="-120"/>
              </a:rPr>
              <a:t>–SiO</a:t>
            </a:r>
            <a:r>
              <a:rPr lang="en-US" altLang="zh-TW" sz="2400" baseline="-25000" dirty="0">
                <a:ea typeface="新細明體" charset="-120"/>
              </a:rPr>
              <a:t>2 </a:t>
            </a:r>
            <a:r>
              <a:rPr lang="en-US" altLang="zh-TW" sz="2400" dirty="0">
                <a:ea typeface="新細明體" charset="-120"/>
              </a:rPr>
              <a:t>system.</a:t>
            </a:r>
          </a:p>
        </p:txBody>
      </p:sp>
      <p:sp>
        <p:nvSpPr>
          <p:cNvPr id="46085" name="Slide Number Placeholder 10"/>
          <p:cNvSpPr txBox="1">
            <a:spLocks noGrp="1"/>
          </p:cNvSpPr>
          <p:nvPr/>
        </p:nvSpPr>
        <p:spPr bwMode="auto">
          <a:xfrm>
            <a:off x="0" y="64008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37931725" indent="-37474525" eaLnBrk="0" hangingPunct="0">
              <a:defRPr>
                <a:solidFill>
                  <a:schemeClr val="tx1"/>
                </a:solidFill>
                <a:latin typeface="Times New Roman" pitchFamily="30" charset="0"/>
              </a:defRPr>
            </a:lvl2pPr>
            <a:lvl3pPr eaLnBrk="0" hangingPunct="0">
              <a:defRPr>
                <a:solidFill>
                  <a:schemeClr val="tx1"/>
                </a:solidFill>
                <a:latin typeface="Times New Roman" pitchFamily="30" charset="0"/>
              </a:defRPr>
            </a:lvl3pPr>
            <a:lvl4pPr eaLnBrk="0" hangingPunct="0">
              <a:defRPr>
                <a:solidFill>
                  <a:schemeClr val="tx1"/>
                </a:solidFill>
                <a:latin typeface="Times New Roman" pitchFamily="30" charset="0"/>
              </a:defRPr>
            </a:lvl4pPr>
            <a:lvl5pPr eaLnBrk="0" hangingPunct="0">
              <a:defRPr>
                <a:solidFill>
                  <a:schemeClr val="tx1"/>
                </a:solidFill>
                <a:latin typeface="Times New Roman" pitchFamily="30" charset="0"/>
              </a:defRPr>
            </a:lvl5pPr>
            <a:lvl6pPr marL="457200" eaLnBrk="0" fontAlgn="base" hangingPunct="0">
              <a:spcBef>
                <a:spcPct val="0"/>
              </a:spcBef>
              <a:spcAft>
                <a:spcPct val="0"/>
              </a:spcAft>
              <a:defRPr>
                <a:solidFill>
                  <a:schemeClr val="tx1"/>
                </a:solidFill>
                <a:latin typeface="Times New Roman" pitchFamily="30" charset="0"/>
              </a:defRPr>
            </a:lvl6pPr>
            <a:lvl7pPr marL="914400" eaLnBrk="0" fontAlgn="base" hangingPunct="0">
              <a:spcBef>
                <a:spcPct val="0"/>
              </a:spcBef>
              <a:spcAft>
                <a:spcPct val="0"/>
              </a:spcAft>
              <a:defRPr>
                <a:solidFill>
                  <a:schemeClr val="tx1"/>
                </a:solidFill>
                <a:latin typeface="Times New Roman" pitchFamily="30" charset="0"/>
              </a:defRPr>
            </a:lvl7pPr>
            <a:lvl8pPr marL="1371600" eaLnBrk="0" fontAlgn="base" hangingPunct="0">
              <a:spcBef>
                <a:spcPct val="0"/>
              </a:spcBef>
              <a:spcAft>
                <a:spcPct val="0"/>
              </a:spcAft>
              <a:defRPr>
                <a:solidFill>
                  <a:schemeClr val="tx1"/>
                </a:solidFill>
                <a:latin typeface="Times New Roman" pitchFamily="30" charset="0"/>
              </a:defRPr>
            </a:lvl8pPr>
            <a:lvl9pPr marL="1828800" eaLnBrk="0" fontAlgn="base" hangingPunct="0">
              <a:spcBef>
                <a:spcPct val="0"/>
              </a:spcBef>
              <a:spcAft>
                <a:spcPct val="0"/>
              </a:spcAft>
              <a:defRPr>
                <a:solidFill>
                  <a:schemeClr val="tx1"/>
                </a:solidFill>
                <a:latin typeface="Times New Roman" pitchFamily="30" charset="0"/>
              </a:defRPr>
            </a:lvl9pPr>
          </a:lstStyle>
          <a:p>
            <a:pPr algn="r" eaLnBrk="1" hangingPunct="1"/>
            <a:fld id="{18A7F491-E63F-43F6-B940-989A966CFFF1}" type="slidenum">
              <a:rPr lang="en-US" altLang="zh-TW" b="1">
                <a:ea typeface="ＭＳ Ｐゴシック" pitchFamily="30" charset="-128"/>
              </a:rPr>
              <a:pPr algn="r" eaLnBrk="1" hangingPunct="1"/>
              <a:t>35</a:t>
            </a:fld>
            <a:endParaRPr lang="en-US" altLang="zh-TW" b="1">
              <a:ea typeface="ＭＳ Ｐゴシック" pitchFamily="30" charset="-128"/>
            </a:endParaRPr>
          </a:p>
        </p:txBody>
      </p:sp>
      <p:pic>
        <p:nvPicPr>
          <p:cNvPr id="46086" name="Picture 6" descr="35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566" y="883950"/>
            <a:ext cx="5976938" cy="592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288032" y="3212976"/>
            <a:ext cx="3707904" cy="32403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TW" sz="2400" kern="0" dirty="0">
                <a:ea typeface="新細明體" charset="-120"/>
              </a:rPr>
              <a:t>In Al</a:t>
            </a:r>
            <a:r>
              <a:rPr lang="en-US" altLang="zh-TW" sz="2400" kern="0" baseline="-25000" dirty="0">
                <a:ea typeface="新細明體" charset="-120"/>
              </a:rPr>
              <a:t>2</a:t>
            </a:r>
            <a:r>
              <a:rPr lang="en-US" altLang="zh-TW" sz="2400" kern="0" dirty="0">
                <a:ea typeface="新細明體" charset="-120"/>
              </a:rPr>
              <a:t>O</a:t>
            </a:r>
            <a:r>
              <a:rPr lang="en-US" altLang="zh-TW" sz="2400" kern="0" baseline="-25000" dirty="0">
                <a:ea typeface="新細明體" charset="-120"/>
              </a:rPr>
              <a:t>3</a:t>
            </a:r>
            <a:r>
              <a:rPr lang="en-US" altLang="zh-TW" sz="2400" kern="0" dirty="0">
                <a:ea typeface="新細明體" charset="-120"/>
              </a:rPr>
              <a:t>–SiO</a:t>
            </a:r>
            <a:r>
              <a:rPr lang="en-US" altLang="zh-TW" sz="2400" kern="0" baseline="-25000" dirty="0">
                <a:ea typeface="新細明體" charset="-120"/>
              </a:rPr>
              <a:t>2</a:t>
            </a:r>
            <a:r>
              <a:rPr lang="en-US" altLang="zh-TW" sz="2400" kern="0" dirty="0">
                <a:ea typeface="新細明體" charset="-120"/>
              </a:rPr>
              <a:t> system, an intermediate phase called </a:t>
            </a:r>
            <a:r>
              <a:rPr lang="en-US" altLang="zh-TW" sz="2400" b="1" kern="0" dirty="0" err="1">
                <a:solidFill>
                  <a:srgbClr val="FF0000"/>
                </a:solidFill>
                <a:ea typeface="新細明體" charset="-120"/>
              </a:rPr>
              <a:t>Mullite</a:t>
            </a:r>
            <a:r>
              <a:rPr lang="en-US" altLang="zh-TW" sz="2400" kern="0" dirty="0">
                <a:ea typeface="新細明體" charset="-120"/>
              </a:rPr>
              <a:t> is formed, which includes the compound </a:t>
            </a:r>
            <a:r>
              <a:rPr lang="en-US" altLang="zh-TW" sz="2400" kern="0" dirty="0">
                <a:solidFill>
                  <a:srgbClr val="FF0000"/>
                </a:solidFill>
                <a:ea typeface="新細明體" charset="-120"/>
              </a:rPr>
              <a:t>3Al</a:t>
            </a:r>
            <a:r>
              <a:rPr lang="en-US" altLang="zh-TW" sz="2400" kern="0" baseline="-25000" dirty="0">
                <a:solidFill>
                  <a:srgbClr val="FF0000"/>
                </a:solidFill>
                <a:ea typeface="新細明體" charset="-120"/>
              </a:rPr>
              <a:t>2</a:t>
            </a:r>
            <a:r>
              <a:rPr lang="en-US" altLang="zh-TW" sz="2400" kern="0" dirty="0">
                <a:solidFill>
                  <a:srgbClr val="FF0000"/>
                </a:solidFill>
                <a:ea typeface="新細明體" charset="-120"/>
              </a:rPr>
              <a:t>O</a:t>
            </a:r>
            <a:r>
              <a:rPr lang="en-US" altLang="zh-TW" sz="2400" kern="0" baseline="-25000" dirty="0">
                <a:solidFill>
                  <a:srgbClr val="FF0000"/>
                </a:solidFill>
                <a:ea typeface="新細明體" charset="-120"/>
              </a:rPr>
              <a:t>3</a:t>
            </a:r>
            <a:r>
              <a:rPr lang="en-US" altLang="zh-TW" sz="2400" kern="0" dirty="0">
                <a:solidFill>
                  <a:srgbClr val="FF0000"/>
                </a:solidFill>
                <a:ea typeface="新細明體" charset="-120"/>
                <a:sym typeface="Symbol"/>
              </a:rPr>
              <a:t></a:t>
            </a:r>
            <a:r>
              <a:rPr lang="en-US" altLang="zh-TW" sz="2400" kern="0" dirty="0">
                <a:solidFill>
                  <a:srgbClr val="FF0000"/>
                </a:solidFill>
                <a:ea typeface="新細明體" charset="-120"/>
              </a:rPr>
              <a:t>2SiO</a:t>
            </a:r>
            <a:r>
              <a:rPr lang="en-US" altLang="zh-TW" sz="2400" kern="0" baseline="-25000" dirty="0">
                <a:solidFill>
                  <a:srgbClr val="FF0000"/>
                </a:solidFill>
                <a:ea typeface="新細明體" charset="-120"/>
              </a:rPr>
              <a:t>2</a:t>
            </a:r>
            <a:r>
              <a:rPr lang="en-US" altLang="zh-TW" sz="2400" kern="0" dirty="0">
                <a:ea typeface="新細明體" charset="-120"/>
              </a:rPr>
              <a:t>.</a:t>
            </a:r>
          </a:p>
          <a:p>
            <a:r>
              <a:rPr lang="en-US" altLang="zh-TW" sz="2400" kern="0" dirty="0">
                <a:ea typeface="新細明體" charset="-120"/>
              </a:rPr>
              <a:t>Many refractories have Al</a:t>
            </a:r>
            <a:r>
              <a:rPr lang="en-US" altLang="zh-TW" sz="2400" kern="0" baseline="-25000" dirty="0">
                <a:ea typeface="新細明體" charset="-120"/>
              </a:rPr>
              <a:t>2</a:t>
            </a:r>
            <a:r>
              <a:rPr lang="en-US" altLang="zh-TW" sz="2400" kern="0" dirty="0">
                <a:ea typeface="新細明體" charset="-120"/>
              </a:rPr>
              <a:t>O</a:t>
            </a:r>
            <a:r>
              <a:rPr lang="en-US" altLang="zh-TW" sz="2400" kern="0" baseline="-25000" dirty="0">
                <a:ea typeface="新細明體" charset="-120"/>
              </a:rPr>
              <a:t>3</a:t>
            </a:r>
            <a:r>
              <a:rPr lang="en-US" altLang="zh-TW" sz="2400" kern="0" dirty="0">
                <a:ea typeface="新細明體" charset="-120"/>
              </a:rPr>
              <a:t> and SiO</a:t>
            </a:r>
            <a:r>
              <a:rPr lang="en-US" altLang="zh-TW" sz="2400" kern="0" baseline="-25000" dirty="0">
                <a:ea typeface="新細明體" charset="-120"/>
              </a:rPr>
              <a:t>2</a:t>
            </a:r>
            <a:r>
              <a:rPr lang="en-US" altLang="zh-TW" sz="2400" kern="0" dirty="0">
                <a:ea typeface="新細明體" charset="-120"/>
              </a:rPr>
              <a:t> as their main components.</a:t>
            </a:r>
          </a:p>
          <a:p>
            <a:endParaRPr lang="en-US" altLang="zh-TW" sz="2400" kern="0" dirty="0">
              <a:ea typeface="新細明體"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Intermediate Compounds</a:t>
            </a:r>
          </a:p>
        </p:txBody>
      </p:sp>
      <p:sp>
        <p:nvSpPr>
          <p:cNvPr id="24579" name="Rectangle 3"/>
          <p:cNvSpPr>
            <a:spLocks noGrp="1" noChangeArrowheads="1"/>
          </p:cNvSpPr>
          <p:nvPr>
            <p:ph idx="1"/>
          </p:nvPr>
        </p:nvSpPr>
        <p:spPr>
          <a:xfrm>
            <a:off x="381000" y="836712"/>
            <a:ext cx="8534400" cy="5029200"/>
          </a:xfrm>
        </p:spPr>
        <p:txBody>
          <a:bodyPr/>
          <a:lstStyle/>
          <a:p>
            <a:r>
              <a:rPr lang="en-US" altLang="zh-TW" sz="2400" dirty="0">
                <a:ea typeface="新細明體" charset="-120"/>
              </a:rPr>
              <a:t>In some phase diagrams, intermediate compound are formed – </a:t>
            </a:r>
            <a:r>
              <a:rPr lang="en-US" altLang="zh-TW" sz="2400" b="1" i="1" dirty="0">
                <a:solidFill>
                  <a:srgbClr val="FF0000"/>
                </a:solidFill>
                <a:ea typeface="新細明體" charset="-120"/>
              </a:rPr>
              <a:t>Stoichiometric</a:t>
            </a:r>
            <a:r>
              <a:rPr lang="zh-TW" altLang="en-US" sz="2400" b="1" i="1" dirty="0">
                <a:solidFill>
                  <a:srgbClr val="FF0000"/>
                </a:solidFill>
                <a:ea typeface="新細明體" charset="-120"/>
              </a:rPr>
              <a:t> </a:t>
            </a:r>
            <a:r>
              <a:rPr lang="zh-TW" altLang="en-US" sz="2200" b="1" dirty="0">
                <a:solidFill>
                  <a:srgbClr val="FF0000"/>
                </a:solidFill>
                <a:ea typeface="新細明體" charset="-120"/>
              </a:rPr>
              <a:t>量論比</a:t>
            </a:r>
            <a:r>
              <a:rPr lang="zh-TW" altLang="en-US" sz="2400" b="1" i="1" dirty="0">
                <a:solidFill>
                  <a:srgbClr val="FF0000"/>
                </a:solidFill>
                <a:ea typeface="新細明體" charset="-120"/>
              </a:rPr>
              <a:t> </a:t>
            </a:r>
            <a:r>
              <a:rPr lang="en-US" altLang="zh-TW" sz="2400" b="1" i="1" dirty="0">
                <a:solidFill>
                  <a:srgbClr val="FF0000"/>
                </a:solidFill>
                <a:ea typeface="新細明體" charset="-120"/>
              </a:rPr>
              <a:t>or Non-Stoichiometric compound</a:t>
            </a:r>
            <a:br>
              <a:rPr lang="en-US" altLang="zh-TW" sz="2400" b="1" i="1" dirty="0">
                <a:ea typeface="新細明體" charset="-120"/>
              </a:rPr>
            </a:br>
            <a:r>
              <a:rPr lang="en-US" altLang="zh-TW" sz="2400" dirty="0">
                <a:ea typeface="新細明體" charset="-120"/>
              </a:rPr>
              <a:t>Metal systems</a:t>
            </a:r>
            <a:r>
              <a:rPr lang="en-US" altLang="zh-TW" sz="2400" dirty="0">
                <a:solidFill>
                  <a:srgbClr val="008000"/>
                </a:solidFill>
                <a:ea typeface="新細明體" charset="-120"/>
              </a:rPr>
              <a:t>: intermetallic compound </a:t>
            </a:r>
            <a:r>
              <a:rPr lang="en-US" altLang="zh-TW" sz="2400" dirty="0">
                <a:ea typeface="新細明體" charset="-120"/>
              </a:rPr>
              <a:t>or </a:t>
            </a:r>
            <a:r>
              <a:rPr lang="en-US" altLang="zh-TW" sz="2400" dirty="0">
                <a:solidFill>
                  <a:srgbClr val="008000"/>
                </a:solidFill>
                <a:ea typeface="新細明體" charset="-120"/>
              </a:rPr>
              <a:t>intermetallic</a:t>
            </a:r>
            <a:r>
              <a:rPr lang="en-US" altLang="zh-TW" sz="2400" dirty="0">
                <a:ea typeface="新細明體" charset="-120"/>
              </a:rPr>
              <a:t>.</a:t>
            </a:r>
          </a:p>
          <a:p>
            <a:r>
              <a:rPr lang="en-US" altLang="zh-TW" sz="2400" dirty="0">
                <a:ea typeface="新細明體" charset="-120"/>
              </a:rPr>
              <a:t>Percent </a:t>
            </a:r>
            <a:r>
              <a:rPr lang="en-US" altLang="zh-TW" sz="2400" dirty="0">
                <a:solidFill>
                  <a:srgbClr val="6600FF"/>
                </a:solidFill>
                <a:ea typeface="新細明體" charset="-120"/>
              </a:rPr>
              <a:t>Ionic/Covalent bond  </a:t>
            </a:r>
            <a:r>
              <a:rPr lang="en-US" altLang="zh-TW" sz="2400" dirty="0">
                <a:ea typeface="新細明體" charset="-120"/>
              </a:rPr>
              <a:t>depends on </a:t>
            </a:r>
            <a:r>
              <a:rPr lang="en-US" altLang="zh-TW" sz="2400" dirty="0" err="1">
                <a:ea typeface="新細明體" charset="-120"/>
              </a:rPr>
              <a:t>electronegativeness</a:t>
            </a:r>
            <a:r>
              <a:rPr lang="en-US" altLang="zh-TW" sz="2400" dirty="0">
                <a:ea typeface="新細明體" charset="-120"/>
              </a:rPr>
              <a:t>.</a:t>
            </a:r>
          </a:p>
          <a:p>
            <a:r>
              <a:rPr lang="en-US" altLang="zh-TW" sz="2400" dirty="0">
                <a:ea typeface="新細明體" charset="-120"/>
              </a:rPr>
              <a:t>Example: Mg-Ni phase diagram contains</a:t>
            </a:r>
          </a:p>
          <a:p>
            <a:pPr lvl="2">
              <a:buFont typeface="Wingdings" pitchFamily="2" charset="2"/>
              <a:buChar char="Ø"/>
            </a:pPr>
            <a:r>
              <a:rPr lang="en-US" altLang="zh-TW" sz="2000" dirty="0">
                <a:ea typeface="新細明體" charset="-120"/>
              </a:rPr>
              <a:t> MgNi</a:t>
            </a:r>
            <a:r>
              <a:rPr lang="en-US" altLang="zh-TW" sz="2000" baseline="-25000" dirty="0">
                <a:ea typeface="新細明體" charset="-120"/>
              </a:rPr>
              <a:t>2</a:t>
            </a:r>
            <a:r>
              <a:rPr lang="en-US" altLang="zh-TW" sz="2000" dirty="0">
                <a:ea typeface="新細明體" charset="-120"/>
              </a:rPr>
              <a:t>: </a:t>
            </a:r>
            <a:r>
              <a:rPr lang="en-US" altLang="zh-TW" sz="2000" dirty="0">
                <a:solidFill>
                  <a:srgbClr val="0000FF"/>
                </a:solidFill>
                <a:ea typeface="新細明體" charset="-120"/>
              </a:rPr>
              <a:t>Congruently melting compound </a:t>
            </a:r>
            <a:r>
              <a:rPr lang="zh-TW" altLang="en-US" sz="1800" b="1" dirty="0">
                <a:solidFill>
                  <a:srgbClr val="0000FF"/>
                </a:solidFill>
                <a:ea typeface="新細明體" charset="-120"/>
              </a:rPr>
              <a:t>調和熔化化合物</a:t>
            </a:r>
            <a:endParaRPr lang="en-US" altLang="zh-TW" sz="1800" b="1" dirty="0">
              <a:solidFill>
                <a:srgbClr val="0000FF"/>
              </a:solidFill>
              <a:ea typeface="新細明體" charset="-120"/>
            </a:endParaRPr>
          </a:p>
          <a:p>
            <a:pPr lvl="2">
              <a:buFont typeface="Wingdings" pitchFamily="2" charset="2"/>
              <a:buChar char="Ø"/>
            </a:pPr>
            <a:r>
              <a:rPr lang="en-US" altLang="zh-TW" sz="2000" dirty="0">
                <a:ea typeface="新細明體" charset="-120"/>
              </a:rPr>
              <a:t>Mg</a:t>
            </a:r>
            <a:r>
              <a:rPr lang="en-US" altLang="zh-TW" sz="2000" baseline="-25000" dirty="0">
                <a:ea typeface="新細明體" charset="-120"/>
              </a:rPr>
              <a:t>2</a:t>
            </a:r>
            <a:r>
              <a:rPr lang="en-US" altLang="zh-TW" sz="2000" dirty="0">
                <a:ea typeface="新細明體" charset="-120"/>
              </a:rPr>
              <a:t>Ni : </a:t>
            </a:r>
            <a:r>
              <a:rPr lang="en-US" altLang="zh-TW" sz="2000" dirty="0">
                <a:solidFill>
                  <a:srgbClr val="0000FF"/>
                </a:solidFill>
                <a:ea typeface="新細明體" charset="-120"/>
              </a:rPr>
              <a:t>Incongruently melting compound</a:t>
            </a:r>
            <a:r>
              <a:rPr lang="zh-TW" altLang="en-US" sz="2000" dirty="0">
                <a:solidFill>
                  <a:srgbClr val="0000FF"/>
                </a:solidFill>
                <a:ea typeface="新細明體" charset="-120"/>
              </a:rPr>
              <a:t> </a:t>
            </a:r>
            <a:r>
              <a:rPr lang="zh-TW" altLang="en-US" sz="1800" b="1" dirty="0">
                <a:solidFill>
                  <a:srgbClr val="0000FF"/>
                </a:solidFill>
                <a:ea typeface="新細明體" charset="-120"/>
              </a:rPr>
              <a:t>非調和熔化化合物</a:t>
            </a:r>
            <a:endParaRPr lang="en-US" altLang="zh-TW" sz="1800" dirty="0">
              <a:solidFill>
                <a:srgbClr val="0000FF"/>
              </a:solidFill>
              <a:ea typeface="新細明體" charset="-120"/>
            </a:endParaRPr>
          </a:p>
        </p:txBody>
      </p:sp>
      <p:pic>
        <p:nvPicPr>
          <p:cNvPr id="24580" name="Picture 8" descr="smi53586_082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581" y="3647901"/>
            <a:ext cx="81438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Slide Number Placeholder 10"/>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75EE9412-FE9A-482D-89D0-B9F0876E42B7}" type="slidenum">
              <a:rPr lang="en-US" altLang="zh-TW"/>
              <a:pPr eaLnBrk="1" hangingPunct="1"/>
              <a:t>36</a:t>
            </a:fld>
            <a:endParaRPr lang="en-US" altLang="zh-TW"/>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37</a:t>
            </a:fld>
            <a:endParaRPr lang="en-US" altLang="zh-TW"/>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488832" cy="6121234"/>
          </a:xfrm>
          <a:prstGeom prst="rect">
            <a:avLst/>
          </a:prstGeom>
        </p:spPr>
      </p:pic>
      <p:sp>
        <p:nvSpPr>
          <p:cNvPr id="4"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err="1">
                <a:ea typeface="新細明體" charset="-120"/>
              </a:rPr>
              <a:t>Ti</a:t>
            </a:r>
            <a:r>
              <a:rPr lang="en-US" altLang="zh-TW" sz="3600" b="1" kern="0" dirty="0">
                <a:ea typeface="新細明體" charset="-120"/>
              </a:rPr>
              <a:t>-Ni Phase Diagram</a:t>
            </a:r>
          </a:p>
        </p:txBody>
      </p:sp>
      <p:sp>
        <p:nvSpPr>
          <p:cNvPr id="5" name="文字方塊 4"/>
          <p:cNvSpPr txBox="1"/>
          <p:nvPr/>
        </p:nvSpPr>
        <p:spPr>
          <a:xfrm>
            <a:off x="2195736" y="5013176"/>
            <a:ext cx="473206" cy="369332"/>
          </a:xfrm>
          <a:prstGeom prst="rect">
            <a:avLst/>
          </a:prstGeom>
          <a:solidFill>
            <a:schemeClr val="bg1"/>
          </a:solidFill>
        </p:spPr>
        <p:txBody>
          <a:bodyPr wrap="none" rtlCol="0">
            <a:spAutoFit/>
          </a:bodyPr>
          <a:lstStyle/>
          <a:p>
            <a:r>
              <a:rPr lang="en-US" altLang="zh-TW" b="1" dirty="0">
                <a:solidFill>
                  <a:srgbClr val="0000FF"/>
                </a:solidFill>
              </a:rPr>
              <a:t>5.5</a:t>
            </a:r>
            <a:endParaRPr lang="zh-TW" altLang="en-US" b="1" dirty="0">
              <a:solidFill>
                <a:srgbClr val="0000FF"/>
              </a:solidFill>
            </a:endParaRPr>
          </a:p>
        </p:txBody>
      </p:sp>
      <p:sp>
        <p:nvSpPr>
          <p:cNvPr id="6" name="文字方塊 5"/>
          <p:cNvSpPr txBox="1"/>
          <p:nvPr/>
        </p:nvSpPr>
        <p:spPr>
          <a:xfrm>
            <a:off x="2946666" y="5013176"/>
            <a:ext cx="588623" cy="369332"/>
          </a:xfrm>
          <a:prstGeom prst="rect">
            <a:avLst/>
          </a:prstGeom>
          <a:solidFill>
            <a:schemeClr val="bg1"/>
          </a:solidFill>
        </p:spPr>
        <p:txBody>
          <a:bodyPr wrap="none" rtlCol="0">
            <a:spAutoFit/>
          </a:bodyPr>
          <a:lstStyle/>
          <a:p>
            <a:r>
              <a:rPr lang="en-US" altLang="zh-TW" b="1" dirty="0">
                <a:solidFill>
                  <a:srgbClr val="008000"/>
                </a:solidFill>
              </a:rPr>
              <a:t>27.9</a:t>
            </a:r>
            <a:endParaRPr lang="zh-TW" altLang="en-US" b="1" dirty="0">
              <a:solidFill>
                <a:srgbClr val="008000"/>
              </a:solidFill>
            </a:endParaRPr>
          </a:p>
        </p:txBody>
      </p:sp>
      <p:sp>
        <p:nvSpPr>
          <p:cNvPr id="7" name="文字方塊 6"/>
          <p:cNvSpPr txBox="1"/>
          <p:nvPr/>
        </p:nvSpPr>
        <p:spPr>
          <a:xfrm>
            <a:off x="4199401" y="4797152"/>
            <a:ext cx="588623" cy="369332"/>
          </a:xfrm>
          <a:prstGeom prst="rect">
            <a:avLst/>
          </a:prstGeom>
          <a:solidFill>
            <a:schemeClr val="bg1"/>
          </a:solidFill>
        </p:spPr>
        <p:txBody>
          <a:bodyPr wrap="none" rtlCol="0">
            <a:spAutoFit/>
          </a:bodyPr>
          <a:lstStyle/>
          <a:p>
            <a:r>
              <a:rPr lang="en-US" altLang="zh-TW" b="1" dirty="0">
                <a:solidFill>
                  <a:srgbClr val="FF0000"/>
                </a:solidFill>
              </a:rPr>
              <a:t>37.8</a:t>
            </a:r>
            <a:endParaRPr lang="zh-TW" altLang="en-US" b="1" dirty="0">
              <a:solidFill>
                <a:srgbClr val="FF0000"/>
              </a:solidFill>
            </a:endParaRPr>
          </a:p>
        </p:txBody>
      </p:sp>
      <p:sp>
        <p:nvSpPr>
          <p:cNvPr id="8" name="文字方塊 7"/>
          <p:cNvSpPr txBox="1"/>
          <p:nvPr/>
        </p:nvSpPr>
        <p:spPr>
          <a:xfrm>
            <a:off x="5652120" y="4293096"/>
            <a:ext cx="588623" cy="369332"/>
          </a:xfrm>
          <a:prstGeom prst="rect">
            <a:avLst/>
          </a:prstGeom>
          <a:solidFill>
            <a:schemeClr val="bg1"/>
          </a:solidFill>
        </p:spPr>
        <p:txBody>
          <a:bodyPr wrap="none" rtlCol="0">
            <a:spAutoFit/>
          </a:bodyPr>
          <a:lstStyle/>
          <a:p>
            <a:r>
              <a:rPr lang="en-US" altLang="zh-TW" b="1" dirty="0">
                <a:solidFill>
                  <a:srgbClr val="008000"/>
                </a:solidFill>
              </a:rPr>
              <a:t>65.7</a:t>
            </a:r>
            <a:endParaRPr lang="zh-TW" altLang="en-US" b="1" dirty="0">
              <a:solidFill>
                <a:srgbClr val="008000"/>
              </a:solidFill>
            </a:endParaRPr>
          </a:p>
        </p:txBody>
      </p:sp>
      <p:sp>
        <p:nvSpPr>
          <p:cNvPr id="9" name="文字方塊 8"/>
          <p:cNvSpPr txBox="1"/>
          <p:nvPr/>
        </p:nvSpPr>
        <p:spPr>
          <a:xfrm>
            <a:off x="5508104" y="5579948"/>
            <a:ext cx="588623" cy="369332"/>
          </a:xfrm>
          <a:prstGeom prst="rect">
            <a:avLst/>
          </a:prstGeom>
          <a:solidFill>
            <a:schemeClr val="bg1"/>
          </a:solidFill>
        </p:spPr>
        <p:txBody>
          <a:bodyPr wrap="none" rtlCol="0">
            <a:spAutoFit/>
          </a:bodyPr>
          <a:lstStyle/>
          <a:p>
            <a:r>
              <a:rPr lang="en-US" altLang="zh-TW" b="1" dirty="0">
                <a:solidFill>
                  <a:srgbClr val="0000FF"/>
                </a:solidFill>
              </a:rPr>
              <a:t>54.5</a:t>
            </a:r>
            <a:endParaRPr lang="zh-TW" altLang="en-US" b="1" dirty="0">
              <a:solidFill>
                <a:srgbClr val="0000FF"/>
              </a:solidFill>
            </a:endParaRPr>
          </a:p>
        </p:txBody>
      </p:sp>
      <p:sp>
        <p:nvSpPr>
          <p:cNvPr id="10" name="文字方塊 9"/>
          <p:cNvSpPr txBox="1"/>
          <p:nvPr/>
        </p:nvSpPr>
        <p:spPr>
          <a:xfrm>
            <a:off x="6732240" y="3501008"/>
            <a:ext cx="588623" cy="369332"/>
          </a:xfrm>
          <a:prstGeom prst="rect">
            <a:avLst/>
          </a:prstGeom>
          <a:solidFill>
            <a:schemeClr val="bg1"/>
          </a:solidFill>
        </p:spPr>
        <p:txBody>
          <a:bodyPr wrap="none" rtlCol="0">
            <a:spAutoFit/>
          </a:bodyPr>
          <a:lstStyle/>
          <a:p>
            <a:r>
              <a:rPr lang="en-US" altLang="zh-TW" b="1" dirty="0">
                <a:solidFill>
                  <a:srgbClr val="008000"/>
                </a:solidFill>
              </a:rPr>
              <a:t>86.1</a:t>
            </a:r>
            <a:endParaRPr lang="zh-TW" altLang="en-US" b="1" dirty="0">
              <a:solidFill>
                <a:srgbClr val="008000"/>
              </a:solidFill>
            </a:endParaRPr>
          </a:p>
        </p:txBody>
      </p:sp>
      <p:sp>
        <p:nvSpPr>
          <p:cNvPr id="11" name="文字方塊 10"/>
          <p:cNvSpPr txBox="1"/>
          <p:nvPr/>
        </p:nvSpPr>
        <p:spPr>
          <a:xfrm>
            <a:off x="4493712" y="2743138"/>
            <a:ext cx="1212833" cy="400110"/>
          </a:xfrm>
          <a:prstGeom prst="rect">
            <a:avLst/>
          </a:prstGeom>
          <a:noFill/>
        </p:spPr>
        <p:txBody>
          <a:bodyPr wrap="none" rtlCol="0">
            <a:spAutoFit/>
          </a:bodyPr>
          <a:lstStyle/>
          <a:p>
            <a:r>
              <a:rPr lang="en-US" altLang="zh-TW" sz="2000" b="1" dirty="0"/>
              <a:t>L </a:t>
            </a:r>
            <a:r>
              <a:rPr lang="en-US" altLang="zh-TW" sz="2000" b="1" dirty="0">
                <a:sym typeface="Symbol"/>
              </a:rPr>
              <a:t> </a:t>
            </a:r>
            <a:r>
              <a:rPr lang="en-US" altLang="zh-TW" sz="2000" b="1" dirty="0" err="1">
                <a:sym typeface="Symbol"/>
              </a:rPr>
              <a:t>TiNi</a:t>
            </a:r>
            <a:endParaRPr lang="zh-TW" altLang="en-US" sz="2000" b="1" dirty="0"/>
          </a:p>
        </p:txBody>
      </p:sp>
      <p:sp>
        <p:nvSpPr>
          <p:cNvPr id="12" name="文字方塊 11"/>
          <p:cNvSpPr txBox="1"/>
          <p:nvPr/>
        </p:nvSpPr>
        <p:spPr>
          <a:xfrm>
            <a:off x="6023463" y="2527684"/>
            <a:ext cx="1341073" cy="400110"/>
          </a:xfrm>
          <a:prstGeom prst="rect">
            <a:avLst/>
          </a:prstGeom>
          <a:noFill/>
        </p:spPr>
        <p:txBody>
          <a:bodyPr wrap="none" rtlCol="0">
            <a:spAutoFit/>
          </a:bodyPr>
          <a:lstStyle/>
          <a:p>
            <a:r>
              <a:rPr lang="en-US" altLang="zh-TW" sz="2000" b="1" dirty="0"/>
              <a:t>L </a:t>
            </a:r>
            <a:r>
              <a:rPr lang="en-US" altLang="zh-TW" sz="2000" b="1" dirty="0">
                <a:sym typeface="Symbol"/>
              </a:rPr>
              <a:t> TiNi</a:t>
            </a:r>
            <a:r>
              <a:rPr lang="en-US" altLang="zh-TW" sz="2000" b="1" baseline="-25000" dirty="0">
                <a:sym typeface="Symbol"/>
              </a:rPr>
              <a:t>3</a:t>
            </a:r>
            <a:endParaRPr lang="zh-TW" altLang="en-US" sz="2000" b="1" baseline="-25000" dirty="0"/>
          </a:p>
        </p:txBody>
      </p:sp>
      <p:sp>
        <p:nvSpPr>
          <p:cNvPr id="13" name="文字方塊 12"/>
          <p:cNvSpPr txBox="1"/>
          <p:nvPr/>
        </p:nvSpPr>
        <p:spPr>
          <a:xfrm>
            <a:off x="2285984" y="1496978"/>
            <a:ext cx="5715040" cy="1015663"/>
          </a:xfrm>
          <a:prstGeom prst="rect">
            <a:avLst/>
          </a:prstGeom>
          <a:solidFill>
            <a:schemeClr val="bg1"/>
          </a:solidFill>
        </p:spPr>
        <p:txBody>
          <a:bodyPr wrap="square" rtlCol="0">
            <a:spAutoFit/>
          </a:bodyPr>
          <a:lstStyle/>
          <a:p>
            <a:r>
              <a:rPr lang="en-US" altLang="zh-TW" sz="2000" dirty="0"/>
              <a:t>Singular points: 1670 </a:t>
            </a:r>
            <a:r>
              <a:rPr lang="en-US" altLang="zh-TW" sz="2000" dirty="0">
                <a:sym typeface="Symbol"/>
              </a:rPr>
              <a:t>C, </a:t>
            </a:r>
            <a:r>
              <a:rPr lang="en-US" altLang="zh-TW" sz="2000" dirty="0"/>
              <a:t>1310 </a:t>
            </a:r>
            <a:r>
              <a:rPr lang="en-US" altLang="zh-TW" sz="2000" dirty="0">
                <a:sym typeface="Symbol"/>
              </a:rPr>
              <a:t>C, 1380 C, 1455 C</a:t>
            </a:r>
            <a:endParaRPr lang="zh-TW" altLang="en-US" sz="2000" dirty="0"/>
          </a:p>
          <a:p>
            <a:r>
              <a:rPr lang="en-US" altLang="zh-TW" sz="2000" dirty="0"/>
              <a:t>Congruent points: 1310 </a:t>
            </a:r>
            <a:r>
              <a:rPr lang="en-US" altLang="zh-TW" sz="2000" dirty="0">
                <a:sym typeface="Symbol"/>
              </a:rPr>
              <a:t>C, 1380 C</a:t>
            </a:r>
          </a:p>
          <a:p>
            <a:r>
              <a:rPr lang="en-US" altLang="zh-TW" sz="2000" dirty="0">
                <a:solidFill>
                  <a:srgbClr val="FF0000"/>
                </a:solidFill>
                <a:sym typeface="Symbol"/>
              </a:rPr>
              <a:t>Red: </a:t>
            </a:r>
            <a:r>
              <a:rPr lang="en-US" altLang="zh-TW" sz="2000" dirty="0" err="1">
                <a:solidFill>
                  <a:srgbClr val="FF0000"/>
                </a:solidFill>
                <a:sym typeface="Symbol"/>
              </a:rPr>
              <a:t>Peritectic</a:t>
            </a:r>
            <a:r>
              <a:rPr lang="en-US" altLang="zh-TW" sz="2000" dirty="0">
                <a:solidFill>
                  <a:srgbClr val="FF0000"/>
                </a:solidFill>
                <a:sym typeface="Symbol"/>
              </a:rPr>
              <a:t> 1;</a:t>
            </a:r>
            <a:r>
              <a:rPr lang="en-US" altLang="zh-TW" sz="2000" dirty="0">
                <a:sym typeface="Symbol"/>
              </a:rPr>
              <a:t> </a:t>
            </a:r>
            <a:r>
              <a:rPr lang="en-US" altLang="zh-TW" sz="2000" dirty="0">
                <a:solidFill>
                  <a:srgbClr val="0000FF"/>
                </a:solidFill>
                <a:sym typeface="Symbol"/>
              </a:rPr>
              <a:t>Blue: Eutectoid 2; </a:t>
            </a:r>
            <a:r>
              <a:rPr lang="en-US" altLang="zh-TW" sz="2000" dirty="0">
                <a:solidFill>
                  <a:srgbClr val="008000"/>
                </a:solidFill>
                <a:sym typeface="Symbol"/>
              </a:rPr>
              <a:t>Green: Eutectic 3 </a:t>
            </a:r>
            <a:endParaRPr lang="zh-TW" altLang="en-US" sz="2000" dirty="0">
              <a:solidFill>
                <a:srgbClr val="008000"/>
              </a:solidFill>
            </a:endParaRPr>
          </a:p>
        </p:txBody>
      </p:sp>
      <p:sp>
        <p:nvSpPr>
          <p:cNvPr id="14" name="文字方塊 13"/>
          <p:cNvSpPr txBox="1"/>
          <p:nvPr/>
        </p:nvSpPr>
        <p:spPr>
          <a:xfrm>
            <a:off x="1691680" y="5445224"/>
            <a:ext cx="300082" cy="369332"/>
          </a:xfrm>
          <a:prstGeom prst="rect">
            <a:avLst/>
          </a:prstGeom>
          <a:noFill/>
        </p:spPr>
        <p:txBody>
          <a:bodyPr wrap="none" rtlCol="0">
            <a:spAutoFit/>
          </a:bodyPr>
          <a:lstStyle/>
          <a:p>
            <a:r>
              <a:rPr lang="en-US" altLang="zh-TW" b="1" dirty="0">
                <a:solidFill>
                  <a:srgbClr val="00B0F0"/>
                </a:solidFill>
              </a:rPr>
              <a:t>a</a:t>
            </a:r>
            <a:endParaRPr lang="zh-TW" altLang="en-US" b="1" dirty="0">
              <a:solidFill>
                <a:srgbClr val="00B0F0"/>
              </a:solidFill>
            </a:endParaRPr>
          </a:p>
        </p:txBody>
      </p:sp>
      <p:sp>
        <p:nvSpPr>
          <p:cNvPr id="15" name="文字方塊 14"/>
          <p:cNvSpPr txBox="1"/>
          <p:nvPr/>
        </p:nvSpPr>
        <p:spPr>
          <a:xfrm>
            <a:off x="7359323" y="796925"/>
            <a:ext cx="877163" cy="369332"/>
          </a:xfrm>
          <a:prstGeom prst="rect">
            <a:avLst/>
          </a:prstGeom>
          <a:noFill/>
        </p:spPr>
        <p:txBody>
          <a:bodyPr wrap="none" rtlCol="0">
            <a:spAutoFit/>
          </a:bodyPr>
          <a:lstStyle/>
          <a:p>
            <a:r>
              <a:rPr lang="zh-TW" altLang="en-US" b="1" dirty="0">
                <a:solidFill>
                  <a:srgbClr val="FF0000"/>
                </a:solidFill>
              </a:rPr>
              <a:t>終端相</a:t>
            </a:r>
          </a:p>
        </p:txBody>
      </p:sp>
      <p:sp>
        <p:nvSpPr>
          <p:cNvPr id="16" name="文字方塊 15"/>
          <p:cNvSpPr txBox="1"/>
          <p:nvPr/>
        </p:nvSpPr>
        <p:spPr>
          <a:xfrm>
            <a:off x="3203848" y="4787860"/>
            <a:ext cx="312906" cy="369332"/>
          </a:xfrm>
          <a:prstGeom prst="rect">
            <a:avLst/>
          </a:prstGeom>
          <a:noFill/>
        </p:spPr>
        <p:txBody>
          <a:bodyPr wrap="none" rtlCol="0">
            <a:spAutoFit/>
          </a:bodyPr>
          <a:lstStyle/>
          <a:p>
            <a:r>
              <a:rPr lang="en-US" altLang="zh-TW" b="1" dirty="0">
                <a:solidFill>
                  <a:srgbClr val="00B0F0"/>
                </a:solidFill>
              </a:rPr>
              <a:t>b</a:t>
            </a:r>
            <a:endParaRPr lang="zh-TW" altLang="en-US" b="1" dirty="0">
              <a:solidFill>
                <a:srgbClr val="00B0F0"/>
              </a:solidFill>
            </a:endParaRPr>
          </a:p>
        </p:txBody>
      </p:sp>
      <p:sp>
        <p:nvSpPr>
          <p:cNvPr id="17" name="文字方塊 16"/>
          <p:cNvSpPr txBox="1"/>
          <p:nvPr/>
        </p:nvSpPr>
        <p:spPr>
          <a:xfrm>
            <a:off x="3967031" y="4365104"/>
            <a:ext cx="287258" cy="369332"/>
          </a:xfrm>
          <a:prstGeom prst="rect">
            <a:avLst/>
          </a:prstGeom>
          <a:noFill/>
        </p:spPr>
        <p:txBody>
          <a:bodyPr wrap="none" rtlCol="0">
            <a:spAutoFit/>
          </a:bodyPr>
          <a:lstStyle/>
          <a:p>
            <a:r>
              <a:rPr lang="en-US" altLang="zh-TW" b="1" dirty="0">
                <a:solidFill>
                  <a:srgbClr val="00B0F0"/>
                </a:solidFill>
              </a:rPr>
              <a:t>c</a:t>
            </a:r>
            <a:endParaRPr lang="zh-TW" altLang="en-US" b="1" dirty="0">
              <a:solidFill>
                <a:srgbClr val="00B0F0"/>
              </a:solidFill>
            </a:endParaRPr>
          </a:p>
        </p:txBody>
      </p:sp>
      <p:sp>
        <p:nvSpPr>
          <p:cNvPr id="18" name="文字方塊 17"/>
          <p:cNvSpPr txBox="1"/>
          <p:nvPr/>
        </p:nvSpPr>
        <p:spPr>
          <a:xfrm>
            <a:off x="5004822" y="6011996"/>
            <a:ext cx="312906" cy="369332"/>
          </a:xfrm>
          <a:prstGeom prst="rect">
            <a:avLst/>
          </a:prstGeom>
          <a:noFill/>
        </p:spPr>
        <p:txBody>
          <a:bodyPr wrap="none" rtlCol="0">
            <a:spAutoFit/>
          </a:bodyPr>
          <a:lstStyle/>
          <a:p>
            <a:r>
              <a:rPr lang="en-US" altLang="zh-TW" b="1" dirty="0">
                <a:solidFill>
                  <a:srgbClr val="00B0F0"/>
                </a:solidFill>
              </a:rPr>
              <a:t>d</a:t>
            </a:r>
            <a:endParaRPr lang="zh-TW" altLang="en-US" b="1" dirty="0">
              <a:solidFill>
                <a:srgbClr val="00B0F0"/>
              </a:solidFill>
            </a:endParaRPr>
          </a:p>
        </p:txBody>
      </p:sp>
      <p:sp>
        <p:nvSpPr>
          <p:cNvPr id="19" name="文字方塊 18"/>
          <p:cNvSpPr txBox="1"/>
          <p:nvPr/>
        </p:nvSpPr>
        <p:spPr>
          <a:xfrm>
            <a:off x="5580112" y="3995772"/>
            <a:ext cx="287258" cy="369332"/>
          </a:xfrm>
          <a:prstGeom prst="rect">
            <a:avLst/>
          </a:prstGeom>
          <a:noFill/>
        </p:spPr>
        <p:txBody>
          <a:bodyPr wrap="none" rtlCol="0">
            <a:spAutoFit/>
          </a:bodyPr>
          <a:lstStyle/>
          <a:p>
            <a:r>
              <a:rPr lang="en-US" altLang="zh-TW" b="1" dirty="0">
                <a:solidFill>
                  <a:srgbClr val="00B0F0"/>
                </a:solidFill>
              </a:rPr>
              <a:t>e</a:t>
            </a:r>
            <a:endParaRPr lang="zh-TW" altLang="en-US" b="1" dirty="0">
              <a:solidFill>
                <a:srgbClr val="00B0F0"/>
              </a:solidFill>
            </a:endParaRPr>
          </a:p>
        </p:txBody>
      </p:sp>
      <p:sp>
        <p:nvSpPr>
          <p:cNvPr id="20" name="文字方塊 19"/>
          <p:cNvSpPr txBox="1"/>
          <p:nvPr/>
        </p:nvSpPr>
        <p:spPr>
          <a:xfrm>
            <a:off x="7046694" y="3284984"/>
            <a:ext cx="261610" cy="369332"/>
          </a:xfrm>
          <a:prstGeom prst="rect">
            <a:avLst/>
          </a:prstGeom>
          <a:noFill/>
        </p:spPr>
        <p:txBody>
          <a:bodyPr wrap="none" rtlCol="0">
            <a:spAutoFit/>
          </a:bodyPr>
          <a:lstStyle/>
          <a:p>
            <a:r>
              <a:rPr lang="en-US" altLang="zh-TW" b="1" dirty="0">
                <a:solidFill>
                  <a:srgbClr val="00B0F0"/>
                </a:solidFill>
              </a:rPr>
              <a:t>f</a:t>
            </a:r>
            <a:endParaRPr lang="zh-TW" altLang="en-US" b="1" dirty="0">
              <a:solidFill>
                <a:srgbClr val="00B0F0"/>
              </a:solidFill>
            </a:endParaRPr>
          </a:p>
        </p:txBody>
      </p:sp>
    </p:spTree>
    <p:extLst>
      <p:ext uri="{BB962C8B-B14F-4D97-AF65-F5344CB8AC3E}">
        <p14:creationId xmlns:p14="http://schemas.microsoft.com/office/powerpoint/2010/main" val="33339155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Ternary Phase Diagrams</a:t>
            </a:r>
          </a:p>
        </p:txBody>
      </p:sp>
      <p:pic>
        <p:nvPicPr>
          <p:cNvPr id="25608" name="Picture 11" descr="smi53586_083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178868"/>
            <a:ext cx="5529682" cy="534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Slide Number Placeholder 1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0EA497A9-186D-4264-B5A7-88EC41EF9788}" type="slidenum">
              <a:rPr lang="en-US" altLang="zh-TW"/>
              <a:pPr eaLnBrk="1" hangingPunct="1"/>
              <a:t>38</a:t>
            </a:fld>
            <a:endParaRPr lang="en-US" altLang="zh-TW"/>
          </a:p>
        </p:txBody>
      </p:sp>
      <p:sp>
        <p:nvSpPr>
          <p:cNvPr id="25603" name="Rectangle 3"/>
          <p:cNvSpPr>
            <a:spLocks noGrp="1" noChangeArrowheads="1"/>
          </p:cNvSpPr>
          <p:nvPr>
            <p:ph idx="1"/>
          </p:nvPr>
        </p:nvSpPr>
        <p:spPr>
          <a:xfrm>
            <a:off x="323528" y="1210816"/>
            <a:ext cx="4536504" cy="1282080"/>
          </a:xfrm>
        </p:spPr>
        <p:txBody>
          <a:bodyPr/>
          <a:lstStyle/>
          <a:p>
            <a:r>
              <a:rPr lang="en-US" altLang="zh-TW" sz="2400" dirty="0">
                <a:ea typeface="新細明體" charset="-120"/>
              </a:rPr>
              <a:t>Three components</a:t>
            </a:r>
          </a:p>
          <a:p>
            <a:r>
              <a:rPr lang="en-US" altLang="zh-TW" sz="2400" dirty="0">
                <a:ea typeface="新細明體" charset="-120"/>
              </a:rPr>
              <a:t>Constructed by using a </a:t>
            </a:r>
            <a:r>
              <a:rPr lang="en-US" altLang="zh-TW" sz="2400" b="1" dirty="0">
                <a:solidFill>
                  <a:srgbClr val="FF0000"/>
                </a:solidFill>
                <a:ea typeface="新細明體" charset="-120"/>
              </a:rPr>
              <a:t>equilateral triangle</a:t>
            </a:r>
            <a:r>
              <a:rPr lang="en-US" altLang="zh-TW" sz="2400" b="1" dirty="0">
                <a:ea typeface="新細明體" charset="-120"/>
              </a:rPr>
              <a:t> </a:t>
            </a:r>
            <a:r>
              <a:rPr lang="en-US" altLang="zh-TW" sz="2400" dirty="0">
                <a:ea typeface="新細明體" charset="-120"/>
              </a:rPr>
              <a:t>as base.</a:t>
            </a:r>
          </a:p>
          <a:p>
            <a:pPr>
              <a:buFontTx/>
              <a:buNone/>
            </a:pPr>
            <a:endParaRPr lang="en-US" altLang="zh-TW" sz="2400" dirty="0">
              <a:ea typeface="新細明體" charset="-120"/>
            </a:endParaRPr>
          </a:p>
        </p:txBody>
      </p:sp>
      <p:sp>
        <p:nvSpPr>
          <p:cNvPr id="25604" name="Text Box 4"/>
          <p:cNvSpPr txBox="1">
            <a:spLocks noChangeArrowheads="1"/>
          </p:cNvSpPr>
          <p:nvPr/>
        </p:nvSpPr>
        <p:spPr bwMode="auto">
          <a:xfrm>
            <a:off x="341122" y="2460148"/>
            <a:ext cx="372682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marL="361950" indent="-361950" eaLnBrk="1" hangingPunct="1">
              <a:buFontTx/>
              <a:buChar char="•"/>
            </a:pPr>
            <a:r>
              <a:rPr lang="en-US" altLang="zh-TW" sz="2400" dirty="0">
                <a:ea typeface="新細明體" charset="-120"/>
              </a:rPr>
              <a:t>Pure components at each  end of triangle.</a:t>
            </a:r>
          </a:p>
          <a:p>
            <a:pPr marL="361950" indent="-361950" eaLnBrk="1" hangingPunct="1">
              <a:buFontTx/>
              <a:buChar char="•"/>
            </a:pPr>
            <a:r>
              <a:rPr lang="en-US" altLang="zh-TW" sz="2400" dirty="0">
                <a:ea typeface="新細明體" charset="-120"/>
              </a:rPr>
              <a:t>Binary alloy composition represented on edges.</a:t>
            </a:r>
          </a:p>
          <a:p>
            <a:pPr marL="361950" indent="-361950" eaLnBrk="1" hangingPunct="1">
              <a:buFontTx/>
              <a:buChar char="•"/>
            </a:pPr>
            <a:r>
              <a:rPr lang="en-US" altLang="zh-TW" sz="2400" b="1" dirty="0">
                <a:solidFill>
                  <a:srgbClr val="00B0F0"/>
                </a:solidFill>
                <a:ea typeface="新細明體" charset="-120"/>
              </a:rPr>
              <a:t>Temperature</a:t>
            </a:r>
            <a:r>
              <a:rPr lang="en-US" altLang="zh-TW" sz="2400" dirty="0">
                <a:ea typeface="新細明體" charset="-120"/>
              </a:rPr>
              <a:t> can be represented as uniform throughout the Whole Diagram </a:t>
            </a:r>
            <a:r>
              <a:rPr lang="en-US" altLang="zh-TW" sz="2400" dirty="0">
                <a:ea typeface="新細明體" charset="-120"/>
                <a:sym typeface="Symbol"/>
              </a:rPr>
              <a:t> </a:t>
            </a:r>
            <a:r>
              <a:rPr lang="en-US" altLang="zh-TW" sz="2400" dirty="0">
                <a:solidFill>
                  <a:srgbClr val="6600FF"/>
                </a:solidFill>
                <a:ea typeface="新細明體" charset="-120"/>
              </a:rPr>
              <a:t>Isothermal section</a:t>
            </a:r>
            <a:r>
              <a:rPr lang="en-US" altLang="zh-TW" sz="2400" dirty="0">
                <a:ea typeface="新細明體" charset="-120"/>
              </a:rPr>
              <a:t>. </a:t>
            </a:r>
          </a:p>
          <a:p>
            <a:pPr eaLnBrk="1" hangingPunct="1"/>
            <a:endParaRPr lang="en-US" altLang="zh-TW" sz="2400" dirty="0">
              <a:ea typeface="新細明體" charset="-120"/>
            </a:endParaRPr>
          </a:p>
        </p:txBody>
      </p:sp>
      <p:sp>
        <p:nvSpPr>
          <p:cNvPr id="2" name="橢圓 1"/>
          <p:cNvSpPr/>
          <p:nvPr/>
        </p:nvSpPr>
        <p:spPr bwMode="auto">
          <a:xfrm>
            <a:off x="6156176" y="3225738"/>
            <a:ext cx="144016" cy="131254"/>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11" name="橢圓 10"/>
          <p:cNvSpPr/>
          <p:nvPr/>
        </p:nvSpPr>
        <p:spPr bwMode="auto">
          <a:xfrm>
            <a:off x="6444208" y="4509120"/>
            <a:ext cx="144016" cy="131254"/>
          </a:xfrm>
          <a:prstGeom prst="ellipse">
            <a:avLst/>
          </a:prstGeom>
          <a:solidFill>
            <a:schemeClr val="accent1"/>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12" name="矩形圖說文字 11"/>
          <p:cNvSpPr/>
          <p:nvPr/>
        </p:nvSpPr>
        <p:spPr bwMode="auto">
          <a:xfrm>
            <a:off x="7020272" y="1772816"/>
            <a:ext cx="1709221" cy="421032"/>
          </a:xfrm>
          <a:prstGeom prst="wedgeRectCallout">
            <a:avLst>
              <a:gd name="adj1" fmla="val -96622"/>
              <a:gd name="adj2" fmla="val 307049"/>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FF"/>
                </a:solidFill>
                <a:effectLst/>
                <a:latin typeface="Times New Roman" pitchFamily="18" charset="0"/>
              </a:rPr>
              <a:t>60A20B20C</a:t>
            </a:r>
            <a:endParaRPr kumimoji="0" lang="zh-TW" altLang="en-US" sz="2000" b="1" i="0" u="none" strike="noStrike" cap="none" normalizeH="0" baseline="0" dirty="0">
              <a:ln>
                <a:noFill/>
              </a:ln>
              <a:solidFill>
                <a:srgbClr val="0000FF"/>
              </a:solidFill>
              <a:effectLst/>
              <a:latin typeface="Times New Roman" pitchFamily="18" charset="0"/>
            </a:endParaRPr>
          </a:p>
        </p:txBody>
      </p:sp>
      <p:sp>
        <p:nvSpPr>
          <p:cNvPr id="13" name="矩形圖說文字 12"/>
          <p:cNvSpPr/>
          <p:nvPr/>
        </p:nvSpPr>
        <p:spPr bwMode="auto">
          <a:xfrm>
            <a:off x="1187624" y="5877272"/>
            <a:ext cx="1709221" cy="421032"/>
          </a:xfrm>
          <a:prstGeom prst="wedgeRectCallout">
            <a:avLst>
              <a:gd name="adj1" fmla="val 262261"/>
              <a:gd name="adj2" fmla="val -358067"/>
            </a:avLst>
          </a:prstGeom>
          <a:no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8000"/>
                </a:solidFill>
                <a:effectLst/>
                <a:latin typeface="Times New Roman" pitchFamily="18" charset="0"/>
              </a:rPr>
              <a:t>30A30B40C</a:t>
            </a:r>
            <a:endParaRPr kumimoji="0" lang="zh-TW" altLang="en-US" sz="2000" b="1" i="0" u="none" strike="noStrike" cap="none" normalizeH="0" baseline="0" dirty="0">
              <a:ln>
                <a:noFill/>
              </a:ln>
              <a:solidFill>
                <a:srgbClr val="008000"/>
              </a:solidFill>
              <a:effectLst/>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39</a:t>
            </a:fld>
            <a:endParaRPr lang="en-US" altLang="zh-TW"/>
          </a:p>
        </p:txBody>
      </p:sp>
      <p:grpSp>
        <p:nvGrpSpPr>
          <p:cNvPr id="9" name="群組 8"/>
          <p:cNvGrpSpPr/>
          <p:nvPr/>
        </p:nvGrpSpPr>
        <p:grpSpPr>
          <a:xfrm>
            <a:off x="1383382" y="1196752"/>
            <a:ext cx="6068938" cy="5328592"/>
            <a:chOff x="3039566" y="1124744"/>
            <a:chExt cx="6068938" cy="5328592"/>
          </a:xfrm>
        </p:grpSpPr>
        <p:pic>
          <p:nvPicPr>
            <p:cNvPr id="4"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5978"/>
            <a:stretch/>
          </p:blipFill>
          <p:spPr bwMode="auto">
            <a:xfrm>
              <a:off x="3039566" y="1124744"/>
              <a:ext cx="6068938"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單箭頭接點 4"/>
            <p:cNvCxnSpPr/>
            <p:nvPr/>
          </p:nvCxnSpPr>
          <p:spPr bwMode="auto">
            <a:xfrm flipH="1" flipV="1">
              <a:off x="4454273" y="4509120"/>
              <a:ext cx="261744" cy="24679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6" name="直線單箭頭接點 5"/>
            <p:cNvCxnSpPr/>
            <p:nvPr/>
          </p:nvCxnSpPr>
          <p:spPr bwMode="auto">
            <a:xfrm flipH="1" flipV="1">
              <a:off x="4211960" y="5589240"/>
              <a:ext cx="265172" cy="10900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7" name="直線單箭頭接點 6"/>
            <p:cNvCxnSpPr/>
            <p:nvPr/>
          </p:nvCxnSpPr>
          <p:spPr bwMode="auto">
            <a:xfrm flipH="1">
              <a:off x="3995936" y="5270442"/>
              <a:ext cx="481196" cy="102774"/>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sp>
          <p:nvSpPr>
            <p:cNvPr id="8" name="文字方塊 7"/>
            <p:cNvSpPr txBox="1"/>
            <p:nvPr/>
          </p:nvSpPr>
          <p:spPr>
            <a:xfrm>
              <a:off x="6372200" y="4941168"/>
              <a:ext cx="279244" cy="369332"/>
            </a:xfrm>
            <a:prstGeom prst="rect">
              <a:avLst/>
            </a:prstGeom>
            <a:noFill/>
          </p:spPr>
          <p:txBody>
            <a:bodyPr wrap="none" rtlCol="0">
              <a:spAutoFit/>
            </a:bodyPr>
            <a:lstStyle/>
            <a:p>
              <a:r>
                <a:rPr lang="zh-TW" altLang="en-US" b="1" dirty="0">
                  <a:sym typeface="Symbol"/>
                </a:rPr>
                <a:t></a:t>
              </a:r>
              <a:endParaRPr lang="zh-TW" altLang="en-US" b="1" dirty="0"/>
            </a:p>
          </p:txBody>
        </p:sp>
      </p:grpSp>
      <p:sp>
        <p:nvSpPr>
          <p:cNvPr id="10" name="Rectangle 2"/>
          <p:cNvSpPr txBox="1">
            <a:spLocks noChangeArrowheads="1"/>
          </p:cNvSpPr>
          <p:nvPr/>
        </p:nvSpPr>
        <p:spPr>
          <a:xfrm>
            <a:off x="-35496" y="0"/>
            <a:ext cx="9179496" cy="1124744"/>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Ternary Phase Diagrams</a:t>
            </a:r>
            <a:r>
              <a:rPr lang="en-US" altLang="zh-TW" sz="3600" b="1" dirty="0">
                <a:ea typeface="新細明體" charset="-120"/>
              </a:rPr>
              <a:t> </a:t>
            </a:r>
            <a:br>
              <a:rPr lang="en-US" altLang="zh-TW" sz="3600" b="1" dirty="0">
                <a:ea typeface="新細明體" charset="-120"/>
              </a:rPr>
            </a:br>
            <a:r>
              <a:rPr lang="en-US" altLang="zh-TW" sz="3600" b="1" dirty="0">
                <a:ea typeface="新細明體" charset="-120"/>
              </a:rPr>
              <a:t>Isothermal section</a:t>
            </a:r>
            <a:endParaRPr lang="en-US" altLang="zh-TW" sz="3600" b="1" kern="0" dirty="0">
              <a:ea typeface="新細明體" charset="-120"/>
            </a:endParaRPr>
          </a:p>
        </p:txBody>
      </p:sp>
    </p:spTree>
    <p:extLst>
      <p:ext uri="{BB962C8B-B14F-4D97-AF65-F5344CB8AC3E}">
        <p14:creationId xmlns:p14="http://schemas.microsoft.com/office/powerpoint/2010/main" val="16498584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Phase Diagram of Pure Substances</a:t>
            </a:r>
          </a:p>
        </p:txBody>
      </p:sp>
      <p:sp>
        <p:nvSpPr>
          <p:cNvPr id="8195" name="Rectangle 3"/>
          <p:cNvSpPr>
            <a:spLocks noGrp="1" noChangeArrowheads="1"/>
          </p:cNvSpPr>
          <p:nvPr>
            <p:ph idx="1"/>
          </p:nvPr>
        </p:nvSpPr>
        <p:spPr>
          <a:xfrm>
            <a:off x="469776" y="914400"/>
            <a:ext cx="8475992" cy="870570"/>
          </a:xfrm>
        </p:spPr>
        <p:txBody>
          <a:bodyPr/>
          <a:lstStyle/>
          <a:p>
            <a:r>
              <a:rPr lang="en-US" altLang="zh-TW" sz="2800" dirty="0">
                <a:ea typeface="新細明體" charset="-120"/>
              </a:rPr>
              <a:t>Pure substance exist as </a:t>
            </a:r>
            <a:r>
              <a:rPr lang="en-US" altLang="zh-TW" sz="2800" dirty="0">
                <a:solidFill>
                  <a:srgbClr val="FF0000"/>
                </a:solidFill>
                <a:ea typeface="新細明體" charset="-120"/>
              </a:rPr>
              <a:t>solid</a:t>
            </a:r>
            <a:r>
              <a:rPr lang="en-US" altLang="zh-TW" sz="2800" dirty="0">
                <a:ea typeface="新細明體" charset="-120"/>
              </a:rPr>
              <a:t>, </a:t>
            </a:r>
            <a:r>
              <a:rPr lang="en-US" altLang="zh-TW" sz="2800" dirty="0">
                <a:solidFill>
                  <a:srgbClr val="6600FF"/>
                </a:solidFill>
                <a:ea typeface="新細明體" charset="-120"/>
              </a:rPr>
              <a:t>liquid</a:t>
            </a:r>
            <a:r>
              <a:rPr lang="en-US" altLang="zh-TW" sz="2800" dirty="0">
                <a:ea typeface="新細明體" charset="-120"/>
              </a:rPr>
              <a:t> and </a:t>
            </a:r>
            <a:r>
              <a:rPr lang="en-US" altLang="zh-TW" sz="2800" dirty="0">
                <a:solidFill>
                  <a:srgbClr val="0000FF"/>
                </a:solidFill>
                <a:ea typeface="新細明體" charset="-120"/>
              </a:rPr>
              <a:t>vapor</a:t>
            </a:r>
            <a:r>
              <a:rPr lang="en-US" altLang="zh-TW" sz="2800" dirty="0">
                <a:ea typeface="新細明體" charset="-120"/>
              </a:rPr>
              <a:t>, depending on the conditions of temperature and pressure.</a:t>
            </a:r>
          </a:p>
          <a:p>
            <a:endParaRPr lang="en-US" altLang="zh-TW" sz="2800" dirty="0">
              <a:ea typeface="新細明體" charset="-120"/>
            </a:endParaRPr>
          </a:p>
          <a:p>
            <a:endParaRPr lang="en-US" altLang="zh-TW" sz="2800" dirty="0">
              <a:ea typeface="新細明體" charset="-120"/>
            </a:endParaRPr>
          </a:p>
          <a:p>
            <a:endParaRPr lang="en-US" altLang="zh-TW" sz="2800" dirty="0">
              <a:ea typeface="新細明體" charset="-120"/>
            </a:endParaRPr>
          </a:p>
          <a:p>
            <a:pPr marL="0" indent="0">
              <a:buNone/>
            </a:pPr>
            <a:endParaRPr lang="en-US" altLang="zh-TW" sz="2800" b="1" dirty="0">
              <a:ea typeface="新細明體" charset="-120"/>
            </a:endParaRPr>
          </a:p>
        </p:txBody>
      </p:sp>
      <p:pic>
        <p:nvPicPr>
          <p:cNvPr id="8197" name="Picture 11" descr="smi53586_08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0225" y="1784970"/>
            <a:ext cx="4724263"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Slide Number Placeholder 1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F66EE658-3588-4B95-8FD5-10DC0283A4F7}" type="slidenum">
              <a:rPr lang="en-US" altLang="zh-TW"/>
              <a:pPr eaLnBrk="1" hangingPunct="1"/>
              <a:t>4</a:t>
            </a:fld>
            <a:endParaRPr lang="en-US" altLang="zh-TW"/>
          </a:p>
        </p:txBody>
      </p:sp>
      <p:sp>
        <p:nvSpPr>
          <p:cNvPr id="6" name="Rectangle 3"/>
          <p:cNvSpPr txBox="1">
            <a:spLocks noChangeArrowheads="1"/>
          </p:cNvSpPr>
          <p:nvPr/>
        </p:nvSpPr>
        <p:spPr bwMode="auto">
          <a:xfrm>
            <a:off x="467544" y="2276872"/>
            <a:ext cx="3772681" cy="44046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TW" sz="2800" dirty="0">
                <a:ea typeface="新細明體" charset="-120"/>
              </a:rPr>
              <a:t>Phases are separated by </a:t>
            </a:r>
            <a:r>
              <a:rPr lang="en-US" altLang="zh-TW" sz="2800" dirty="0">
                <a:solidFill>
                  <a:srgbClr val="008000"/>
                </a:solidFill>
                <a:ea typeface="新細明體" charset="-120"/>
              </a:rPr>
              <a:t>phase boundaries</a:t>
            </a:r>
            <a:r>
              <a:rPr lang="en-US" altLang="zh-TW" sz="2800" dirty="0">
                <a:ea typeface="新細明體" charset="-120"/>
              </a:rPr>
              <a:t>. </a:t>
            </a:r>
          </a:p>
          <a:p>
            <a:r>
              <a:rPr lang="en-US" altLang="zh-TW" sz="2800" kern="0" dirty="0">
                <a:ea typeface="新細明體" charset="-120"/>
              </a:rPr>
              <a:t>Different phases (S + L + V) coexist at </a:t>
            </a:r>
            <a:r>
              <a:rPr lang="en-US" altLang="zh-TW" sz="2800" b="1" kern="0" dirty="0">
                <a:solidFill>
                  <a:srgbClr val="FF0000"/>
                </a:solidFill>
                <a:ea typeface="新細明體" charset="-120"/>
              </a:rPr>
              <a:t>triple point</a:t>
            </a:r>
            <a:r>
              <a:rPr lang="en-US" altLang="zh-TW" sz="2800" b="1" kern="0" dirty="0">
                <a:ea typeface="新細明體" charset="-120"/>
              </a:rPr>
              <a:t>: </a:t>
            </a:r>
            <a:r>
              <a:rPr lang="en-US" altLang="zh-TW" sz="2800" kern="0" dirty="0">
                <a:ea typeface="新細明體" charset="-120"/>
              </a:rPr>
              <a:t>4.579 </a:t>
            </a:r>
            <a:r>
              <a:rPr lang="en-US" altLang="zh-TW" sz="2800" kern="0" dirty="0" err="1">
                <a:ea typeface="新細明體" charset="-120"/>
              </a:rPr>
              <a:t>torr</a:t>
            </a:r>
            <a:r>
              <a:rPr lang="en-US" altLang="zh-TW" sz="2800" kern="0" dirty="0">
                <a:ea typeface="新細明體" charset="-120"/>
              </a:rPr>
              <a:t> and 0.0098 </a:t>
            </a:r>
            <a:r>
              <a:rPr lang="en-US" altLang="zh-TW" sz="2800" kern="0" dirty="0">
                <a:ea typeface="新細明體" charset="-120"/>
                <a:sym typeface="Symbol"/>
              </a:rPr>
              <a:t>C.</a:t>
            </a:r>
          </a:p>
          <a:p>
            <a:r>
              <a:rPr lang="en-US" altLang="zh-TW" sz="2800" b="1" kern="0" dirty="0">
                <a:solidFill>
                  <a:srgbClr val="6600FF"/>
                </a:solidFill>
                <a:ea typeface="新細明體" charset="-120"/>
                <a:sym typeface="Symbol"/>
              </a:rPr>
              <a:t>Vaporization line</a:t>
            </a:r>
            <a:r>
              <a:rPr lang="en-US" altLang="zh-TW" sz="2800" kern="0" dirty="0">
                <a:ea typeface="新細明體" charset="-120"/>
                <a:sym typeface="Symbol"/>
              </a:rPr>
              <a:t>: </a:t>
            </a:r>
            <a:br>
              <a:rPr lang="en-US" altLang="zh-TW" sz="2800" kern="0" dirty="0">
                <a:ea typeface="新細明體" charset="-120"/>
                <a:sym typeface="Symbol"/>
              </a:rPr>
            </a:br>
            <a:r>
              <a:rPr lang="en-US" altLang="zh-TW" sz="2800" kern="0" dirty="0">
                <a:ea typeface="新細明體" charset="-120"/>
                <a:sym typeface="Symbol"/>
              </a:rPr>
              <a:t>L +</a:t>
            </a:r>
            <a:r>
              <a:rPr lang="zh-TW" altLang="en-US" sz="2800" kern="0" dirty="0">
                <a:ea typeface="新細明體" charset="-120"/>
                <a:sym typeface="Symbol"/>
              </a:rPr>
              <a:t> </a:t>
            </a:r>
            <a:r>
              <a:rPr lang="en-US" altLang="zh-TW" sz="2800" kern="0" dirty="0">
                <a:ea typeface="新細明體" charset="-120"/>
                <a:sym typeface="Symbol"/>
              </a:rPr>
              <a:t>V.</a:t>
            </a:r>
          </a:p>
          <a:p>
            <a:r>
              <a:rPr lang="en-US" altLang="zh-TW" sz="2800" b="1" kern="0" dirty="0">
                <a:solidFill>
                  <a:srgbClr val="0000FF"/>
                </a:solidFill>
                <a:ea typeface="新細明體" charset="-120"/>
                <a:sym typeface="Symbol"/>
              </a:rPr>
              <a:t>Freezing line</a:t>
            </a:r>
            <a:r>
              <a:rPr lang="en-US" altLang="zh-TW" sz="2800" kern="0" dirty="0">
                <a:ea typeface="新細明體" charset="-120"/>
                <a:sym typeface="Symbol"/>
              </a:rPr>
              <a:t>: S + L.</a:t>
            </a:r>
            <a:r>
              <a:rPr lang="en-US" altLang="zh-TW" sz="2800" b="1" kern="0" dirty="0">
                <a:ea typeface="新細明體" charset="-120"/>
              </a:rPr>
              <a:t> </a:t>
            </a:r>
          </a:p>
        </p:txBody>
      </p:sp>
      <p:sp>
        <p:nvSpPr>
          <p:cNvPr id="2" name="文字方塊 1"/>
          <p:cNvSpPr txBox="1"/>
          <p:nvPr/>
        </p:nvSpPr>
        <p:spPr>
          <a:xfrm>
            <a:off x="5335026" y="6321474"/>
            <a:ext cx="3197414" cy="400110"/>
          </a:xfrm>
          <a:prstGeom prst="rect">
            <a:avLst/>
          </a:prstGeom>
          <a:noFill/>
        </p:spPr>
        <p:txBody>
          <a:bodyPr wrap="none" rtlCol="0">
            <a:spAutoFit/>
          </a:bodyPr>
          <a:lstStyle/>
          <a:p>
            <a:r>
              <a:rPr lang="en-US" altLang="zh-TW" sz="2000" b="1" dirty="0"/>
              <a:t>PT phase diagram of water.</a:t>
            </a:r>
            <a:endParaRPr lang="zh-TW" altLang="en-US" sz="2000" b="1" dirty="0"/>
          </a:p>
        </p:txBody>
      </p:sp>
      <p:cxnSp>
        <p:nvCxnSpPr>
          <p:cNvPr id="4" name="直線接點 3"/>
          <p:cNvCxnSpPr/>
          <p:nvPr/>
        </p:nvCxnSpPr>
        <p:spPr bwMode="auto">
          <a:xfrm>
            <a:off x="6876256" y="2852936"/>
            <a:ext cx="1094651" cy="0"/>
          </a:xfrm>
          <a:prstGeom prst="line">
            <a:avLst/>
          </a:prstGeom>
          <a:solidFill>
            <a:schemeClr val="accent1"/>
          </a:solidFill>
          <a:ln w="28575" cap="flat" cmpd="sng" algn="ctr">
            <a:solidFill>
              <a:srgbClr val="008000"/>
            </a:solidFill>
            <a:prstDash val="solid"/>
            <a:round/>
            <a:headEnd type="none" w="med" len="med"/>
            <a:tailEnd type="none" w="med" len="med"/>
          </a:ln>
          <a:effectLst/>
        </p:spPr>
      </p:cxnSp>
      <p:cxnSp>
        <p:nvCxnSpPr>
          <p:cNvPr id="10" name="直線接點 9"/>
          <p:cNvCxnSpPr/>
          <p:nvPr/>
        </p:nvCxnSpPr>
        <p:spPr bwMode="auto">
          <a:xfrm>
            <a:off x="5868144" y="3789040"/>
            <a:ext cx="878627"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cxnSp>
        <p:nvCxnSpPr>
          <p:cNvPr id="12" name="直線接點 11"/>
          <p:cNvCxnSpPr/>
          <p:nvPr/>
        </p:nvCxnSpPr>
        <p:spPr bwMode="auto">
          <a:xfrm>
            <a:off x="5991806" y="5805264"/>
            <a:ext cx="1460514" cy="0"/>
          </a:xfrm>
          <a:prstGeom prst="line">
            <a:avLst/>
          </a:prstGeom>
          <a:solidFill>
            <a:schemeClr val="accent1"/>
          </a:solidFill>
          <a:ln w="28575" cap="flat" cmpd="sng" algn="ctr">
            <a:solidFill>
              <a:srgbClr val="FF6600"/>
            </a:solidFill>
            <a:prstDash val="solid"/>
            <a:round/>
            <a:headEnd type="none" w="med" len="med"/>
            <a:tailEnd type="none" w="med" len="med"/>
          </a:ln>
          <a:effec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40</a:t>
            </a:fld>
            <a:endParaRPr lang="en-US" altLang="zh-TW"/>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861277"/>
            <a:ext cx="6967666" cy="5803206"/>
          </a:xfrm>
          <a:prstGeom prst="rect">
            <a:avLst/>
          </a:prstGeom>
        </p:spPr>
      </p:pic>
      <p:sp>
        <p:nvSpPr>
          <p:cNvPr id="4"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Silica-</a:t>
            </a:r>
            <a:r>
              <a:rPr lang="en-US" altLang="zh-TW" sz="3600" b="1" kern="0" dirty="0" err="1">
                <a:ea typeface="新細明體" charset="-120"/>
              </a:rPr>
              <a:t>Leucite</a:t>
            </a:r>
            <a:r>
              <a:rPr lang="en-US" altLang="zh-TW" sz="3600" b="1" kern="0" dirty="0">
                <a:ea typeface="新細明體" charset="-120"/>
              </a:rPr>
              <a:t>-</a:t>
            </a:r>
            <a:r>
              <a:rPr lang="en-US" altLang="zh-TW" sz="3600" b="1" kern="0" dirty="0" err="1">
                <a:ea typeface="新細明體" charset="-120"/>
              </a:rPr>
              <a:t>Mullite</a:t>
            </a:r>
            <a:r>
              <a:rPr lang="en-US" altLang="zh-TW" sz="3600" b="1" kern="0" dirty="0">
                <a:ea typeface="新細明體" charset="-120"/>
              </a:rPr>
              <a:t> Phase Diagram</a:t>
            </a:r>
          </a:p>
        </p:txBody>
      </p:sp>
      <p:sp>
        <p:nvSpPr>
          <p:cNvPr id="5" name="矩形 4"/>
          <p:cNvSpPr/>
          <p:nvPr/>
        </p:nvSpPr>
        <p:spPr>
          <a:xfrm>
            <a:off x="755576" y="6021288"/>
            <a:ext cx="827222" cy="338554"/>
          </a:xfrm>
          <a:prstGeom prst="rect">
            <a:avLst/>
          </a:prstGeom>
        </p:spPr>
        <p:txBody>
          <a:bodyPr wrap="square">
            <a:spAutoFit/>
          </a:bodyPr>
          <a:lstStyle/>
          <a:p>
            <a:r>
              <a:rPr lang="zh-TW" altLang="en-US" sz="1600" dirty="0"/>
              <a:t>白榴石</a:t>
            </a:r>
          </a:p>
        </p:txBody>
      </p:sp>
      <p:sp>
        <p:nvSpPr>
          <p:cNvPr id="6" name="矩形 5"/>
          <p:cNvSpPr/>
          <p:nvPr/>
        </p:nvSpPr>
        <p:spPr>
          <a:xfrm>
            <a:off x="4248834" y="5939988"/>
            <a:ext cx="595035" cy="338554"/>
          </a:xfrm>
          <a:prstGeom prst="rect">
            <a:avLst/>
          </a:prstGeom>
        </p:spPr>
        <p:txBody>
          <a:bodyPr wrap="none">
            <a:spAutoFit/>
          </a:bodyPr>
          <a:lstStyle/>
          <a:p>
            <a:r>
              <a:rPr lang="zh-TW" altLang="en-US" sz="1600" dirty="0"/>
              <a:t>剛玉</a:t>
            </a:r>
          </a:p>
        </p:txBody>
      </p:sp>
      <p:sp>
        <p:nvSpPr>
          <p:cNvPr id="7" name="矩形 6"/>
          <p:cNvSpPr/>
          <p:nvPr/>
        </p:nvSpPr>
        <p:spPr>
          <a:xfrm>
            <a:off x="7740352" y="5909210"/>
            <a:ext cx="800219" cy="338554"/>
          </a:xfrm>
          <a:prstGeom prst="rect">
            <a:avLst/>
          </a:prstGeom>
        </p:spPr>
        <p:txBody>
          <a:bodyPr wrap="none">
            <a:spAutoFit/>
          </a:bodyPr>
          <a:lstStyle/>
          <a:p>
            <a:r>
              <a:rPr lang="zh-TW" altLang="en-US" sz="1600" dirty="0"/>
              <a:t>莫來石</a:t>
            </a:r>
          </a:p>
        </p:txBody>
      </p:sp>
      <p:sp>
        <p:nvSpPr>
          <p:cNvPr id="8" name="矩形 7"/>
          <p:cNvSpPr/>
          <p:nvPr/>
        </p:nvSpPr>
        <p:spPr>
          <a:xfrm>
            <a:off x="5004048" y="1124744"/>
            <a:ext cx="595035" cy="338554"/>
          </a:xfrm>
          <a:prstGeom prst="rect">
            <a:avLst/>
          </a:prstGeom>
        </p:spPr>
        <p:txBody>
          <a:bodyPr wrap="none">
            <a:spAutoFit/>
          </a:bodyPr>
          <a:lstStyle/>
          <a:p>
            <a:r>
              <a:rPr lang="zh-TW" altLang="en-US" sz="1600" dirty="0"/>
              <a:t>矽氧</a:t>
            </a:r>
          </a:p>
        </p:txBody>
      </p:sp>
      <p:sp>
        <p:nvSpPr>
          <p:cNvPr id="9" name="矩形 8"/>
          <p:cNvSpPr/>
          <p:nvPr/>
        </p:nvSpPr>
        <p:spPr>
          <a:xfrm>
            <a:off x="3118773" y="1844824"/>
            <a:ext cx="800219" cy="338554"/>
          </a:xfrm>
          <a:prstGeom prst="rect">
            <a:avLst/>
          </a:prstGeom>
        </p:spPr>
        <p:txBody>
          <a:bodyPr wrap="none">
            <a:spAutoFit/>
          </a:bodyPr>
          <a:lstStyle/>
          <a:p>
            <a:r>
              <a:rPr lang="zh-TW" altLang="en-US" sz="1600" dirty="0"/>
              <a:t>白矽石</a:t>
            </a:r>
          </a:p>
        </p:txBody>
      </p:sp>
      <p:sp>
        <p:nvSpPr>
          <p:cNvPr id="10" name="矩形 9"/>
          <p:cNvSpPr/>
          <p:nvPr/>
        </p:nvSpPr>
        <p:spPr>
          <a:xfrm>
            <a:off x="2627784" y="2204864"/>
            <a:ext cx="800219" cy="338554"/>
          </a:xfrm>
          <a:prstGeom prst="rect">
            <a:avLst/>
          </a:prstGeom>
        </p:spPr>
        <p:txBody>
          <a:bodyPr wrap="none">
            <a:spAutoFit/>
          </a:bodyPr>
          <a:lstStyle/>
          <a:p>
            <a:r>
              <a:rPr lang="zh-TW" altLang="en-US" sz="1600" dirty="0"/>
              <a:t>鱗石英</a:t>
            </a:r>
          </a:p>
        </p:txBody>
      </p:sp>
      <p:sp>
        <p:nvSpPr>
          <p:cNvPr id="11" name="矩形 10"/>
          <p:cNvSpPr/>
          <p:nvPr/>
        </p:nvSpPr>
        <p:spPr>
          <a:xfrm>
            <a:off x="2269485" y="3275692"/>
            <a:ext cx="595035" cy="338554"/>
          </a:xfrm>
          <a:prstGeom prst="rect">
            <a:avLst/>
          </a:prstGeom>
        </p:spPr>
        <p:txBody>
          <a:bodyPr wrap="none">
            <a:spAutoFit/>
          </a:bodyPr>
          <a:lstStyle/>
          <a:p>
            <a:r>
              <a:rPr lang="zh-TW" altLang="en-US" sz="1600" dirty="0"/>
              <a:t>長石</a:t>
            </a:r>
          </a:p>
        </p:txBody>
      </p:sp>
      <p:sp>
        <p:nvSpPr>
          <p:cNvPr id="12" name="矩形圖說文字 11"/>
          <p:cNvSpPr/>
          <p:nvPr/>
        </p:nvSpPr>
        <p:spPr bwMode="auto">
          <a:xfrm>
            <a:off x="5599082" y="1628800"/>
            <a:ext cx="1709221" cy="612648"/>
          </a:xfrm>
          <a:prstGeom prst="wedgeRectCallout">
            <a:avLst>
              <a:gd name="adj1" fmla="val -128944"/>
              <a:gd name="adj2" fmla="val 168221"/>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Times New Roman" pitchFamily="18" charset="0"/>
              </a:rPr>
              <a:t>Temperature contour</a:t>
            </a:r>
            <a:endParaRPr kumimoji="0" lang="zh-TW" altLang="en-US" sz="20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3851428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
            <a:ext cx="9144000" cy="762000"/>
          </a:xfrm>
          <a:ln/>
        </p:spPr>
        <p:txBody>
          <a:bodyPr/>
          <a:lstStyle/>
          <a:p>
            <a:r>
              <a:rPr lang="en-US" altLang="zh-TW" sz="3600" b="1" dirty="0">
                <a:ea typeface="新細明體" charset="-120"/>
              </a:rPr>
              <a:t>Iron-Chromium-Nickel Phase Diagram</a:t>
            </a:r>
          </a:p>
        </p:txBody>
      </p:sp>
      <p:sp>
        <p:nvSpPr>
          <p:cNvPr id="47110" name="Slide Number Placeholder 11"/>
          <p:cNvSpPr txBox="1">
            <a:spLocks noGrp="1"/>
          </p:cNvSpPr>
          <p:nvPr/>
        </p:nvSpPr>
        <p:spPr bwMode="auto">
          <a:xfrm>
            <a:off x="0" y="64008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37931725" indent="-37474525" eaLnBrk="0" hangingPunct="0">
              <a:defRPr>
                <a:solidFill>
                  <a:schemeClr val="tx1"/>
                </a:solidFill>
                <a:latin typeface="Times New Roman" pitchFamily="30" charset="0"/>
              </a:defRPr>
            </a:lvl2pPr>
            <a:lvl3pPr eaLnBrk="0" hangingPunct="0">
              <a:defRPr>
                <a:solidFill>
                  <a:schemeClr val="tx1"/>
                </a:solidFill>
                <a:latin typeface="Times New Roman" pitchFamily="30" charset="0"/>
              </a:defRPr>
            </a:lvl3pPr>
            <a:lvl4pPr eaLnBrk="0" hangingPunct="0">
              <a:defRPr>
                <a:solidFill>
                  <a:schemeClr val="tx1"/>
                </a:solidFill>
                <a:latin typeface="Times New Roman" pitchFamily="30" charset="0"/>
              </a:defRPr>
            </a:lvl4pPr>
            <a:lvl5pPr eaLnBrk="0" hangingPunct="0">
              <a:defRPr>
                <a:solidFill>
                  <a:schemeClr val="tx1"/>
                </a:solidFill>
                <a:latin typeface="Times New Roman" pitchFamily="30" charset="0"/>
              </a:defRPr>
            </a:lvl5pPr>
            <a:lvl6pPr marL="457200" eaLnBrk="0" fontAlgn="base" hangingPunct="0">
              <a:spcBef>
                <a:spcPct val="0"/>
              </a:spcBef>
              <a:spcAft>
                <a:spcPct val="0"/>
              </a:spcAft>
              <a:defRPr>
                <a:solidFill>
                  <a:schemeClr val="tx1"/>
                </a:solidFill>
                <a:latin typeface="Times New Roman" pitchFamily="30" charset="0"/>
              </a:defRPr>
            </a:lvl6pPr>
            <a:lvl7pPr marL="914400" eaLnBrk="0" fontAlgn="base" hangingPunct="0">
              <a:spcBef>
                <a:spcPct val="0"/>
              </a:spcBef>
              <a:spcAft>
                <a:spcPct val="0"/>
              </a:spcAft>
              <a:defRPr>
                <a:solidFill>
                  <a:schemeClr val="tx1"/>
                </a:solidFill>
                <a:latin typeface="Times New Roman" pitchFamily="30" charset="0"/>
              </a:defRPr>
            </a:lvl7pPr>
            <a:lvl8pPr marL="1371600" eaLnBrk="0" fontAlgn="base" hangingPunct="0">
              <a:spcBef>
                <a:spcPct val="0"/>
              </a:spcBef>
              <a:spcAft>
                <a:spcPct val="0"/>
              </a:spcAft>
              <a:defRPr>
                <a:solidFill>
                  <a:schemeClr val="tx1"/>
                </a:solidFill>
                <a:latin typeface="Times New Roman" pitchFamily="30" charset="0"/>
              </a:defRPr>
            </a:lvl8pPr>
            <a:lvl9pPr marL="1828800" eaLnBrk="0" fontAlgn="base" hangingPunct="0">
              <a:spcBef>
                <a:spcPct val="0"/>
              </a:spcBef>
              <a:spcAft>
                <a:spcPct val="0"/>
              </a:spcAft>
              <a:defRPr>
                <a:solidFill>
                  <a:schemeClr val="tx1"/>
                </a:solidFill>
                <a:latin typeface="Times New Roman" pitchFamily="30" charset="0"/>
              </a:defRPr>
            </a:lvl9pPr>
          </a:lstStyle>
          <a:p>
            <a:pPr algn="r" eaLnBrk="1" hangingPunct="1"/>
            <a:fld id="{262F4CD3-13D1-456F-8BB2-EAF991B5443E}" type="slidenum">
              <a:rPr lang="en-US" altLang="zh-TW" b="1">
                <a:ea typeface="ＭＳ Ｐゴシック" pitchFamily="30" charset="-128"/>
              </a:rPr>
              <a:pPr algn="r" eaLnBrk="1" hangingPunct="1"/>
              <a:t>41</a:t>
            </a:fld>
            <a:endParaRPr lang="en-US" altLang="zh-TW" b="1">
              <a:ea typeface="ＭＳ Ｐゴシック" pitchFamily="30" charset="-128"/>
            </a:endParaRPr>
          </a:p>
        </p:txBody>
      </p:sp>
      <p:pic>
        <p:nvPicPr>
          <p:cNvPr id="47111"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5978"/>
          <a:stretch/>
        </p:blipFill>
        <p:spPr bwMode="auto">
          <a:xfrm>
            <a:off x="3039566" y="1124744"/>
            <a:ext cx="6068938"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243383" y="968400"/>
            <a:ext cx="4730782"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37931725" indent="-37474525" eaLnBrk="0" hangingPunct="0">
              <a:defRPr>
                <a:solidFill>
                  <a:schemeClr val="tx1"/>
                </a:solidFill>
                <a:latin typeface="Times New Roman" pitchFamily="30" charset="0"/>
              </a:defRPr>
            </a:lvl2pPr>
            <a:lvl3pPr eaLnBrk="0" hangingPunct="0">
              <a:defRPr>
                <a:solidFill>
                  <a:schemeClr val="tx1"/>
                </a:solidFill>
                <a:latin typeface="Times New Roman" pitchFamily="30" charset="0"/>
              </a:defRPr>
            </a:lvl3pPr>
            <a:lvl4pPr eaLnBrk="0" hangingPunct="0">
              <a:defRPr>
                <a:solidFill>
                  <a:schemeClr val="tx1"/>
                </a:solidFill>
                <a:latin typeface="Times New Roman" pitchFamily="30" charset="0"/>
              </a:defRPr>
            </a:lvl4pPr>
            <a:lvl5pPr eaLnBrk="0" hangingPunct="0">
              <a:defRPr>
                <a:solidFill>
                  <a:schemeClr val="tx1"/>
                </a:solidFill>
                <a:latin typeface="Times New Roman" pitchFamily="30" charset="0"/>
              </a:defRPr>
            </a:lvl5pPr>
            <a:lvl6pPr marL="457200" eaLnBrk="0" fontAlgn="base" hangingPunct="0">
              <a:spcBef>
                <a:spcPct val="0"/>
              </a:spcBef>
              <a:spcAft>
                <a:spcPct val="0"/>
              </a:spcAft>
              <a:defRPr>
                <a:solidFill>
                  <a:schemeClr val="tx1"/>
                </a:solidFill>
                <a:latin typeface="Times New Roman" pitchFamily="30" charset="0"/>
              </a:defRPr>
            </a:lvl6pPr>
            <a:lvl7pPr marL="914400" eaLnBrk="0" fontAlgn="base" hangingPunct="0">
              <a:spcBef>
                <a:spcPct val="0"/>
              </a:spcBef>
              <a:spcAft>
                <a:spcPct val="0"/>
              </a:spcAft>
              <a:defRPr>
                <a:solidFill>
                  <a:schemeClr val="tx1"/>
                </a:solidFill>
                <a:latin typeface="Times New Roman" pitchFamily="30" charset="0"/>
              </a:defRPr>
            </a:lvl7pPr>
            <a:lvl8pPr marL="1371600" eaLnBrk="0" fontAlgn="base" hangingPunct="0">
              <a:spcBef>
                <a:spcPct val="0"/>
              </a:spcBef>
              <a:spcAft>
                <a:spcPct val="0"/>
              </a:spcAft>
              <a:defRPr>
                <a:solidFill>
                  <a:schemeClr val="tx1"/>
                </a:solidFill>
                <a:latin typeface="Times New Roman" pitchFamily="30" charset="0"/>
              </a:defRPr>
            </a:lvl8pPr>
            <a:lvl9pPr marL="1828800" eaLnBrk="0" fontAlgn="base" hangingPunct="0">
              <a:spcBef>
                <a:spcPct val="0"/>
              </a:spcBef>
              <a:spcAft>
                <a:spcPct val="0"/>
              </a:spcAft>
              <a:defRPr>
                <a:solidFill>
                  <a:schemeClr val="tx1"/>
                </a:solidFill>
                <a:latin typeface="Times New Roman" pitchFamily="30" charset="0"/>
              </a:defRPr>
            </a:lvl9pPr>
          </a:lstStyle>
          <a:p>
            <a:pPr marL="266700" indent="-266700" eaLnBrk="1" hangingPunct="1">
              <a:spcBef>
                <a:spcPct val="20000"/>
              </a:spcBef>
              <a:buFontTx/>
              <a:buChar char="•"/>
            </a:pPr>
            <a:r>
              <a:rPr lang="en-US" altLang="zh-TW" sz="2400" dirty="0">
                <a:solidFill>
                  <a:srgbClr val="FF0000"/>
                </a:solidFill>
                <a:ea typeface="ＭＳ Ｐゴシック" pitchFamily="30" charset="-128"/>
              </a:rPr>
              <a:t>Isothermal reaction at 650 </a:t>
            </a:r>
            <a:r>
              <a:rPr lang="en-US" altLang="zh-TW" sz="2400" dirty="0">
                <a:solidFill>
                  <a:srgbClr val="FF0000"/>
                </a:solidFill>
                <a:ea typeface="ＭＳ Ｐゴシック" pitchFamily="30" charset="-128"/>
                <a:sym typeface="Symbol"/>
              </a:rPr>
              <a:t></a:t>
            </a:r>
            <a:r>
              <a:rPr lang="en-US" altLang="zh-TW" sz="2400" dirty="0">
                <a:solidFill>
                  <a:srgbClr val="FF0000"/>
                </a:solidFill>
                <a:ea typeface="ＭＳ Ｐゴシック" pitchFamily="30" charset="-128"/>
              </a:rPr>
              <a:t>C</a:t>
            </a:r>
            <a:br>
              <a:rPr lang="en-US" altLang="zh-TW" sz="2400" dirty="0">
                <a:solidFill>
                  <a:srgbClr val="FF0000"/>
                </a:solidFill>
                <a:ea typeface="ＭＳ Ｐゴシック" pitchFamily="30" charset="-128"/>
              </a:rPr>
            </a:br>
            <a:r>
              <a:rPr lang="en-US" altLang="zh-TW" sz="2400" dirty="0">
                <a:ea typeface="ＭＳ Ｐゴシック" pitchFamily="30" charset="-128"/>
              </a:rPr>
              <a:t>for this system</a:t>
            </a:r>
          </a:p>
          <a:p>
            <a:pPr marL="266700" indent="-266700" eaLnBrk="1" hangingPunct="1">
              <a:spcBef>
                <a:spcPct val="20000"/>
              </a:spcBef>
              <a:buFontTx/>
              <a:buChar char="•"/>
            </a:pPr>
            <a:r>
              <a:rPr lang="en-US" altLang="zh-TW" sz="2400" dirty="0">
                <a:ea typeface="ＭＳ Ｐゴシック" pitchFamily="30" charset="-128"/>
              </a:rPr>
              <a:t>Composition of any metal at any </a:t>
            </a:r>
            <a:br>
              <a:rPr lang="en-US" altLang="zh-TW" sz="2400" dirty="0">
                <a:ea typeface="ＭＳ Ｐゴシック" pitchFamily="30" charset="-128"/>
              </a:rPr>
            </a:br>
            <a:r>
              <a:rPr lang="en-US" altLang="zh-TW" sz="2400" dirty="0">
                <a:ea typeface="ＭＳ Ｐゴシック" pitchFamily="30" charset="-128"/>
              </a:rPr>
              <a:t>point on the phase diagram can be </a:t>
            </a:r>
            <a:br>
              <a:rPr lang="en-US" altLang="zh-TW" sz="2400" dirty="0">
                <a:ea typeface="ＭＳ Ｐゴシック" pitchFamily="30" charset="-128"/>
              </a:rPr>
            </a:br>
            <a:r>
              <a:rPr lang="en-US" altLang="zh-TW" sz="2400" dirty="0">
                <a:ea typeface="ＭＳ Ｐゴシック" pitchFamily="30" charset="-128"/>
              </a:rPr>
              <a:t>found by drawing perpendicular</a:t>
            </a:r>
            <a:br>
              <a:rPr lang="en-US" altLang="zh-TW" sz="2400" dirty="0">
                <a:ea typeface="ＭＳ Ｐゴシック" pitchFamily="30" charset="-128"/>
              </a:rPr>
            </a:br>
            <a:r>
              <a:rPr lang="en-US" altLang="zh-TW" sz="2400" dirty="0">
                <a:ea typeface="ＭＳ Ｐゴシック" pitchFamily="30" charset="-128"/>
              </a:rPr>
              <a:t>from pure metal corner to  </a:t>
            </a:r>
            <a:br>
              <a:rPr lang="en-US" altLang="zh-TW" sz="2400" dirty="0">
                <a:ea typeface="ＭＳ Ｐゴシック" pitchFamily="30" charset="-128"/>
              </a:rPr>
            </a:br>
            <a:r>
              <a:rPr lang="en-US" altLang="zh-TW" sz="2400" dirty="0">
                <a:ea typeface="ＭＳ Ｐゴシック" pitchFamily="30" charset="-128"/>
              </a:rPr>
              <a:t>opposite side and calculating</a:t>
            </a:r>
            <a:br>
              <a:rPr lang="en-US" altLang="zh-TW" sz="2400" dirty="0">
                <a:ea typeface="ＭＳ Ｐゴシック" pitchFamily="30" charset="-128"/>
              </a:rPr>
            </a:br>
            <a:r>
              <a:rPr lang="en-US" altLang="zh-TW" sz="2400" dirty="0">
                <a:ea typeface="ＭＳ Ｐゴシック" pitchFamily="30" charset="-128"/>
              </a:rPr>
              <a:t>the % length of line at that</a:t>
            </a:r>
            <a:br>
              <a:rPr lang="en-US" altLang="zh-TW" sz="2400" dirty="0">
                <a:ea typeface="ＭＳ Ｐゴシック" pitchFamily="30" charset="-128"/>
              </a:rPr>
            </a:br>
            <a:r>
              <a:rPr lang="en-US" altLang="zh-TW" sz="2400" dirty="0">
                <a:ea typeface="ＭＳ Ｐゴシック" pitchFamily="30" charset="-128"/>
              </a:rPr>
              <a:t>point.</a:t>
            </a:r>
          </a:p>
          <a:p>
            <a:pPr eaLnBrk="1" hangingPunct="1"/>
            <a:endParaRPr lang="en-US" altLang="zh-TW" sz="2400" dirty="0">
              <a:ea typeface="ＭＳ Ｐゴシック" pitchFamily="30" charset="-128"/>
            </a:endParaRPr>
          </a:p>
        </p:txBody>
      </p:sp>
      <p:sp>
        <p:nvSpPr>
          <p:cNvPr id="8" name="橢圓 7"/>
          <p:cNvSpPr/>
          <p:nvPr/>
        </p:nvSpPr>
        <p:spPr bwMode="auto">
          <a:xfrm>
            <a:off x="4454273" y="5149323"/>
            <a:ext cx="45719" cy="65627"/>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9" name="矩形圖說文字 8"/>
          <p:cNvSpPr/>
          <p:nvPr/>
        </p:nvSpPr>
        <p:spPr bwMode="auto">
          <a:xfrm>
            <a:off x="735271" y="5517232"/>
            <a:ext cx="2304295" cy="362016"/>
          </a:xfrm>
          <a:prstGeom prst="wedgeRectCallout">
            <a:avLst>
              <a:gd name="adj1" fmla="val 113493"/>
              <a:gd name="adj2" fmla="val -146324"/>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FF"/>
                </a:solidFill>
                <a:effectLst/>
                <a:latin typeface="Times New Roman" pitchFamily="18" charset="0"/>
              </a:rPr>
              <a:t>18-8 Stainless Steel</a:t>
            </a:r>
            <a:endParaRPr kumimoji="0" lang="zh-TW" altLang="en-US" sz="2000" b="1" i="0" u="none" strike="noStrike" cap="none" normalizeH="0" baseline="0" dirty="0">
              <a:ln>
                <a:noFill/>
              </a:ln>
              <a:solidFill>
                <a:srgbClr val="0000FF"/>
              </a:solidFill>
              <a:effectLst/>
              <a:latin typeface="Times New Roman" pitchFamily="18" charset="0"/>
            </a:endParaRPr>
          </a:p>
        </p:txBody>
      </p:sp>
      <p:cxnSp>
        <p:nvCxnSpPr>
          <p:cNvPr id="3" name="直線單箭頭接點 2"/>
          <p:cNvCxnSpPr/>
          <p:nvPr/>
        </p:nvCxnSpPr>
        <p:spPr bwMode="auto">
          <a:xfrm flipH="1" flipV="1">
            <a:off x="4454273" y="4509120"/>
            <a:ext cx="261744" cy="24679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14" name="直線單箭頭接點 13"/>
          <p:cNvCxnSpPr/>
          <p:nvPr/>
        </p:nvCxnSpPr>
        <p:spPr bwMode="auto">
          <a:xfrm flipH="1" flipV="1">
            <a:off x="4211960" y="5589240"/>
            <a:ext cx="265172" cy="10900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cxnSp>
        <p:nvCxnSpPr>
          <p:cNvPr id="16" name="直線單箭頭接點 15"/>
          <p:cNvCxnSpPr/>
          <p:nvPr/>
        </p:nvCxnSpPr>
        <p:spPr bwMode="auto">
          <a:xfrm flipH="1">
            <a:off x="3995936" y="5270442"/>
            <a:ext cx="481196" cy="102774"/>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sp>
        <p:nvSpPr>
          <p:cNvPr id="10" name="文字方塊 9"/>
          <p:cNvSpPr txBox="1"/>
          <p:nvPr/>
        </p:nvSpPr>
        <p:spPr>
          <a:xfrm>
            <a:off x="6372200" y="4941168"/>
            <a:ext cx="279244" cy="369332"/>
          </a:xfrm>
          <a:prstGeom prst="rect">
            <a:avLst/>
          </a:prstGeom>
          <a:noFill/>
        </p:spPr>
        <p:txBody>
          <a:bodyPr wrap="none" rtlCol="0">
            <a:spAutoFit/>
          </a:bodyPr>
          <a:lstStyle/>
          <a:p>
            <a:r>
              <a:rPr lang="zh-TW" altLang="en-US" b="1" dirty="0">
                <a:sym typeface="Symbol"/>
              </a:rPr>
              <a:t></a:t>
            </a:r>
            <a:endParaRPr lang="zh-TW" altLang="en-US" b="1" dirty="0"/>
          </a:p>
        </p:txBody>
      </p:sp>
      <p:sp>
        <p:nvSpPr>
          <p:cNvPr id="19" name="矩形圖說文字 18"/>
          <p:cNvSpPr/>
          <p:nvPr/>
        </p:nvSpPr>
        <p:spPr bwMode="auto">
          <a:xfrm>
            <a:off x="1979731" y="4867184"/>
            <a:ext cx="1152148" cy="362016"/>
          </a:xfrm>
          <a:prstGeom prst="wedgeRectCallout">
            <a:avLst>
              <a:gd name="adj1" fmla="val 167100"/>
              <a:gd name="adj2" fmla="val -66567"/>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FF"/>
                </a:solidFill>
                <a:effectLst/>
                <a:latin typeface="Times New Roman" pitchFamily="18" charset="0"/>
                <a:sym typeface="Symbol"/>
              </a:rPr>
              <a:t> +  + </a:t>
            </a:r>
            <a:endParaRPr kumimoji="0" lang="zh-TW" altLang="en-US" sz="2000" b="1" i="0" u="none" strike="noStrike" cap="none" normalizeH="0" baseline="0" dirty="0">
              <a:ln>
                <a:noFill/>
              </a:ln>
              <a:solidFill>
                <a:srgbClr val="0000FF"/>
              </a:solidFill>
              <a:effectLst/>
              <a:latin typeface="Times New Roman" pitchFamily="18" charset="0"/>
            </a:endParaRPr>
          </a:p>
        </p:txBody>
      </p:sp>
      <p:sp>
        <p:nvSpPr>
          <p:cNvPr id="20" name="矩形圖說文字 19"/>
          <p:cNvSpPr/>
          <p:nvPr/>
        </p:nvSpPr>
        <p:spPr bwMode="auto">
          <a:xfrm>
            <a:off x="1979712" y="4149080"/>
            <a:ext cx="1152148" cy="362016"/>
          </a:xfrm>
          <a:prstGeom prst="wedgeRectCallout">
            <a:avLst>
              <a:gd name="adj1" fmla="val 286147"/>
              <a:gd name="adj2" fmla="val -240219"/>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FF"/>
                </a:solidFill>
                <a:effectLst/>
                <a:latin typeface="Times New Roman" pitchFamily="18" charset="0"/>
                <a:sym typeface="Symbol"/>
              </a:rPr>
              <a:t> +  + </a:t>
            </a:r>
            <a:endParaRPr kumimoji="0" lang="zh-TW" altLang="en-US" sz="2000" b="1" i="0" u="none" strike="noStrike" cap="none" normalizeH="0" baseline="0" dirty="0">
              <a:ln>
                <a:noFill/>
              </a:ln>
              <a:solidFill>
                <a:srgbClr val="0000FF"/>
              </a:solidFill>
              <a:effectLst/>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42</a:t>
            </a:fld>
            <a:endParaRPr lang="en-US" altLang="zh-TW"/>
          </a:p>
        </p:txBody>
      </p:sp>
      <p:sp>
        <p:nvSpPr>
          <p:cNvPr id="4" name="Rectangle 2"/>
          <p:cNvSpPr txBox="1">
            <a:spLocks noChangeArrowheads="1"/>
          </p:cNvSpPr>
          <p:nvPr/>
        </p:nvSpPr>
        <p:spPr bwMode="auto">
          <a:xfrm>
            <a:off x="0" y="1"/>
            <a:ext cx="9144000" cy="762000"/>
          </a:xfrm>
          <a:prstGeom prst="rect">
            <a:avLst/>
          </a:prstGeom>
          <a:solidFill>
            <a:schemeClr val="tx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Summary</a:t>
            </a:r>
          </a:p>
        </p:txBody>
      </p:sp>
      <p:sp>
        <p:nvSpPr>
          <p:cNvPr id="5" name="Text Box 4"/>
          <p:cNvSpPr txBox="1">
            <a:spLocks noChangeArrowheads="1"/>
          </p:cNvSpPr>
          <p:nvPr/>
        </p:nvSpPr>
        <p:spPr bwMode="auto">
          <a:xfrm>
            <a:off x="315391" y="968400"/>
            <a:ext cx="8577089"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30" charset="0"/>
              </a:defRPr>
            </a:lvl1pPr>
            <a:lvl2pPr marL="37931725" indent="-37474525" eaLnBrk="0" hangingPunct="0">
              <a:defRPr>
                <a:solidFill>
                  <a:schemeClr val="tx1"/>
                </a:solidFill>
                <a:latin typeface="Times New Roman" pitchFamily="30" charset="0"/>
              </a:defRPr>
            </a:lvl2pPr>
            <a:lvl3pPr eaLnBrk="0" hangingPunct="0">
              <a:defRPr>
                <a:solidFill>
                  <a:schemeClr val="tx1"/>
                </a:solidFill>
                <a:latin typeface="Times New Roman" pitchFamily="30" charset="0"/>
              </a:defRPr>
            </a:lvl3pPr>
            <a:lvl4pPr eaLnBrk="0" hangingPunct="0">
              <a:defRPr>
                <a:solidFill>
                  <a:schemeClr val="tx1"/>
                </a:solidFill>
                <a:latin typeface="Times New Roman" pitchFamily="30" charset="0"/>
              </a:defRPr>
            </a:lvl4pPr>
            <a:lvl5pPr eaLnBrk="0" hangingPunct="0">
              <a:defRPr>
                <a:solidFill>
                  <a:schemeClr val="tx1"/>
                </a:solidFill>
                <a:latin typeface="Times New Roman" pitchFamily="30" charset="0"/>
              </a:defRPr>
            </a:lvl5pPr>
            <a:lvl6pPr marL="457200" eaLnBrk="0" fontAlgn="base" hangingPunct="0">
              <a:spcBef>
                <a:spcPct val="0"/>
              </a:spcBef>
              <a:spcAft>
                <a:spcPct val="0"/>
              </a:spcAft>
              <a:defRPr>
                <a:solidFill>
                  <a:schemeClr val="tx1"/>
                </a:solidFill>
                <a:latin typeface="Times New Roman" pitchFamily="30" charset="0"/>
              </a:defRPr>
            </a:lvl6pPr>
            <a:lvl7pPr marL="914400" eaLnBrk="0" fontAlgn="base" hangingPunct="0">
              <a:spcBef>
                <a:spcPct val="0"/>
              </a:spcBef>
              <a:spcAft>
                <a:spcPct val="0"/>
              </a:spcAft>
              <a:defRPr>
                <a:solidFill>
                  <a:schemeClr val="tx1"/>
                </a:solidFill>
                <a:latin typeface="Times New Roman" pitchFamily="30" charset="0"/>
              </a:defRPr>
            </a:lvl7pPr>
            <a:lvl8pPr marL="1371600" eaLnBrk="0" fontAlgn="base" hangingPunct="0">
              <a:spcBef>
                <a:spcPct val="0"/>
              </a:spcBef>
              <a:spcAft>
                <a:spcPct val="0"/>
              </a:spcAft>
              <a:defRPr>
                <a:solidFill>
                  <a:schemeClr val="tx1"/>
                </a:solidFill>
                <a:latin typeface="Times New Roman" pitchFamily="30" charset="0"/>
              </a:defRPr>
            </a:lvl8pPr>
            <a:lvl9pPr marL="1828800" eaLnBrk="0" fontAlgn="base" hangingPunct="0">
              <a:spcBef>
                <a:spcPct val="0"/>
              </a:spcBef>
              <a:spcAft>
                <a:spcPct val="0"/>
              </a:spcAft>
              <a:defRPr>
                <a:solidFill>
                  <a:schemeClr val="tx1"/>
                </a:solidFill>
                <a:latin typeface="Times New Roman" pitchFamily="30" charset="0"/>
              </a:defRPr>
            </a:lvl9pPr>
          </a:lstStyle>
          <a:p>
            <a:pPr marL="266700" indent="-266700" eaLnBrk="1" hangingPunct="1">
              <a:spcBef>
                <a:spcPct val="20000"/>
              </a:spcBef>
              <a:buFontTx/>
              <a:buChar char="•"/>
            </a:pPr>
            <a:r>
              <a:rPr lang="en-US" altLang="zh-TW" sz="2600" dirty="0">
                <a:solidFill>
                  <a:srgbClr val="FF0000"/>
                </a:solidFill>
                <a:ea typeface="ＭＳ Ｐゴシック" pitchFamily="30" charset="-128"/>
              </a:rPr>
              <a:t>Phase diagram</a:t>
            </a:r>
            <a:r>
              <a:rPr lang="en-US" altLang="zh-TW" sz="2600" dirty="0">
                <a:ea typeface="ＭＳ Ｐゴシック" pitchFamily="30" charset="-128"/>
              </a:rPr>
              <a:t>: Constructed from cooling curves. Phases are equilibrium present at various Temperature and Composition.</a:t>
            </a:r>
          </a:p>
          <a:p>
            <a:pPr marL="266700" indent="-266700" eaLnBrk="1" hangingPunct="1">
              <a:spcBef>
                <a:spcPct val="20000"/>
              </a:spcBef>
              <a:buFontTx/>
              <a:buChar char="•"/>
            </a:pPr>
            <a:r>
              <a:rPr lang="en-US" altLang="zh-TW" sz="2600" dirty="0">
                <a:ea typeface="ＭＳ Ｐゴシック" pitchFamily="30" charset="-128"/>
              </a:rPr>
              <a:t>Using </a:t>
            </a:r>
            <a:r>
              <a:rPr lang="en-US" altLang="zh-TW" sz="2600" dirty="0">
                <a:solidFill>
                  <a:srgbClr val="0000FF"/>
                </a:solidFill>
                <a:ea typeface="ＭＳ Ｐゴシック" pitchFamily="30" charset="-128"/>
              </a:rPr>
              <a:t>level rule </a:t>
            </a:r>
            <a:r>
              <a:rPr lang="en-US" altLang="zh-TW" sz="2600" dirty="0">
                <a:ea typeface="ＭＳ Ｐゴシック" pitchFamily="30" charset="-128"/>
              </a:rPr>
              <a:t>to calculate the </a:t>
            </a:r>
            <a:r>
              <a:rPr lang="en-US" altLang="zh-TW" sz="2600" dirty="0" err="1">
                <a:ea typeface="ＭＳ Ｐゴシック" pitchFamily="30" charset="-128"/>
              </a:rPr>
              <a:t>wt</a:t>
            </a:r>
            <a:r>
              <a:rPr lang="en-US" altLang="zh-TW" sz="2600" dirty="0">
                <a:ea typeface="ＭＳ Ｐゴシック" pitchFamily="30" charset="-128"/>
              </a:rPr>
              <a:t>% of each phase.</a:t>
            </a:r>
          </a:p>
          <a:p>
            <a:pPr marL="266700" indent="-266700" eaLnBrk="1" hangingPunct="1">
              <a:spcBef>
                <a:spcPct val="20000"/>
              </a:spcBef>
              <a:buFontTx/>
              <a:buChar char="•"/>
            </a:pPr>
            <a:r>
              <a:rPr lang="en-US" altLang="zh-TW" sz="2600" dirty="0" err="1">
                <a:ea typeface="ＭＳ Ｐゴシック" pitchFamily="30" charset="-128"/>
              </a:rPr>
              <a:t>Liquidus</a:t>
            </a:r>
            <a:r>
              <a:rPr lang="en-US" altLang="zh-TW" sz="2600" dirty="0">
                <a:ea typeface="ＭＳ Ｐゴシック" pitchFamily="30" charset="-128"/>
              </a:rPr>
              <a:t>, Solidus, </a:t>
            </a:r>
            <a:r>
              <a:rPr lang="en-US" altLang="zh-TW" sz="2600" dirty="0" err="1">
                <a:ea typeface="ＭＳ Ｐゴシック" pitchFamily="30" charset="-128"/>
              </a:rPr>
              <a:t>Solvus</a:t>
            </a:r>
            <a:r>
              <a:rPr lang="en-US" altLang="zh-TW" sz="2600" dirty="0">
                <a:ea typeface="ＭＳ Ｐゴシック" pitchFamily="30" charset="-128"/>
              </a:rPr>
              <a:t>, Terminal phases, Intermediate phases, Intermetallic Compound, Stoichiometric and Non-stoichiometric, Congruent and Incongruent melting compounds.</a:t>
            </a:r>
          </a:p>
          <a:p>
            <a:pPr marL="266700" indent="-266700" eaLnBrk="1" hangingPunct="1">
              <a:spcBef>
                <a:spcPct val="20000"/>
              </a:spcBef>
              <a:buFontTx/>
              <a:buChar char="•"/>
            </a:pPr>
            <a:r>
              <a:rPr lang="en-US" altLang="zh-TW" sz="2600" dirty="0">
                <a:solidFill>
                  <a:srgbClr val="008000"/>
                </a:solidFill>
                <a:ea typeface="ＭＳ Ｐゴシック" pitchFamily="30" charset="-128"/>
              </a:rPr>
              <a:t>Invariant Reactions</a:t>
            </a:r>
            <a:r>
              <a:rPr lang="en-US" altLang="zh-TW" sz="2600" dirty="0">
                <a:ea typeface="ＭＳ Ｐゴシック" pitchFamily="30" charset="-128"/>
              </a:rPr>
              <a:t>: Eutectic, </a:t>
            </a:r>
            <a:r>
              <a:rPr lang="en-US" altLang="zh-TW" sz="2600" dirty="0" err="1">
                <a:ea typeface="ＭＳ Ｐゴシック" pitchFamily="30" charset="-128"/>
              </a:rPr>
              <a:t>Peritetic</a:t>
            </a:r>
            <a:r>
              <a:rPr lang="en-US" altLang="zh-TW" sz="2600" dirty="0">
                <a:ea typeface="ＭＳ Ｐゴシック" pitchFamily="30" charset="-128"/>
              </a:rPr>
              <a:t>, </a:t>
            </a:r>
            <a:r>
              <a:rPr lang="en-US" altLang="zh-TW" sz="2600" dirty="0" err="1">
                <a:ea typeface="ＭＳ Ｐゴシック" pitchFamily="30" charset="-128"/>
              </a:rPr>
              <a:t>Monotectic</a:t>
            </a:r>
            <a:r>
              <a:rPr lang="en-US" altLang="zh-TW" sz="2600" dirty="0">
                <a:ea typeface="ＭＳ Ｐゴシック" pitchFamily="30" charset="-128"/>
              </a:rPr>
              <a:t>, Eutectoid, </a:t>
            </a:r>
            <a:r>
              <a:rPr lang="en-US" altLang="zh-TW" sz="2600" dirty="0" err="1">
                <a:ea typeface="ＭＳ Ｐゴシック" pitchFamily="30" charset="-128"/>
              </a:rPr>
              <a:t>Peritectoid</a:t>
            </a:r>
            <a:r>
              <a:rPr lang="en-US" altLang="zh-TW" sz="2600" dirty="0">
                <a:ea typeface="ＭＳ Ｐゴシック" pitchFamily="30" charset="-128"/>
              </a:rPr>
              <a:t> reactions.</a:t>
            </a:r>
          </a:p>
          <a:p>
            <a:pPr marL="266700" indent="-266700" eaLnBrk="1" hangingPunct="1">
              <a:spcBef>
                <a:spcPct val="20000"/>
              </a:spcBef>
              <a:buFontTx/>
              <a:buChar char="•"/>
            </a:pPr>
            <a:r>
              <a:rPr lang="en-US" altLang="zh-TW" sz="2600" dirty="0">
                <a:solidFill>
                  <a:srgbClr val="6600FF"/>
                </a:solidFill>
                <a:ea typeface="ＭＳ Ｐゴシック" pitchFamily="30" charset="-128"/>
              </a:rPr>
              <a:t>Rapid cooling </a:t>
            </a:r>
            <a:r>
              <a:rPr lang="en-US" altLang="zh-TW" sz="2600" dirty="0">
                <a:ea typeface="ＭＳ Ｐゴシック" pitchFamily="30" charset="-128"/>
                <a:sym typeface="Symbol"/>
              </a:rPr>
              <a:t> </a:t>
            </a:r>
            <a:r>
              <a:rPr lang="en-US" altLang="zh-TW" sz="2600" dirty="0">
                <a:ea typeface="ＭＳ Ｐゴシック" pitchFamily="30" charset="-128"/>
              </a:rPr>
              <a:t>Non-equilibrium solidus, Coring structure</a:t>
            </a:r>
            <a:br>
              <a:rPr lang="en-US" altLang="zh-TW" sz="2600" dirty="0">
                <a:ea typeface="ＭＳ Ｐゴシック" pitchFamily="30" charset="-128"/>
              </a:rPr>
            </a:br>
            <a:r>
              <a:rPr lang="en-US" altLang="zh-TW" sz="2600" dirty="0">
                <a:ea typeface="ＭＳ Ｐゴシック" pitchFamily="30" charset="-128"/>
                <a:sym typeface="Symbol"/>
              </a:rPr>
              <a:t> </a:t>
            </a:r>
            <a:r>
              <a:rPr lang="en-US" altLang="zh-TW" sz="2600" dirty="0">
                <a:ea typeface="ＭＳ Ｐゴシック" pitchFamily="30" charset="-128"/>
              </a:rPr>
              <a:t>Can be eliminated by homogenizing.  </a:t>
            </a:r>
          </a:p>
          <a:p>
            <a:pPr marL="266700" indent="-266700" eaLnBrk="1" hangingPunct="1">
              <a:spcBef>
                <a:spcPct val="20000"/>
              </a:spcBef>
              <a:buFontTx/>
              <a:buChar char="•"/>
            </a:pPr>
            <a:r>
              <a:rPr lang="en-US" altLang="zh-TW" sz="2600" dirty="0">
                <a:solidFill>
                  <a:srgbClr val="00B0F0"/>
                </a:solidFill>
                <a:ea typeface="ＭＳ Ｐゴシック" pitchFamily="30" charset="-128"/>
              </a:rPr>
              <a:t>Ternary phase diagram</a:t>
            </a:r>
            <a:r>
              <a:rPr lang="en-US" altLang="zh-TW" sz="2600" dirty="0">
                <a:ea typeface="ＭＳ Ｐゴシック" pitchFamily="30" charset="-128"/>
              </a:rPr>
              <a:t>: An equilateral triangle as a base with temperature on a vertical axis.</a:t>
            </a:r>
          </a:p>
          <a:p>
            <a:pPr eaLnBrk="1" hangingPunct="1"/>
            <a:endParaRPr lang="en-US" altLang="zh-TW" sz="2600" dirty="0">
              <a:ea typeface="ＭＳ Ｐゴシック" pitchFamily="30" charset="-128"/>
            </a:endParaRPr>
          </a:p>
        </p:txBody>
      </p:sp>
    </p:spTree>
    <p:extLst>
      <p:ext uri="{BB962C8B-B14F-4D97-AF65-F5344CB8AC3E}">
        <p14:creationId xmlns:p14="http://schemas.microsoft.com/office/powerpoint/2010/main" val="19509625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5</a:t>
            </a:fld>
            <a:endParaRPr lang="en-US" altLang="zh-TW"/>
          </a:p>
        </p:txBody>
      </p:sp>
      <p:sp>
        <p:nvSpPr>
          <p:cNvPr id="3"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Phase Diagram of Pure Fe</a:t>
            </a:r>
          </a:p>
        </p:txBody>
      </p:sp>
      <p:pic>
        <p:nvPicPr>
          <p:cNvPr id="4" name="Picture 12" descr="smi53586_08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4009"/>
            <a:ext cx="7912430" cy="576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接點 5"/>
          <p:cNvCxnSpPr/>
          <p:nvPr/>
        </p:nvCxnSpPr>
        <p:spPr bwMode="auto">
          <a:xfrm flipV="1">
            <a:off x="5898604" y="980728"/>
            <a:ext cx="0" cy="4896544"/>
          </a:xfrm>
          <a:prstGeom prst="line">
            <a:avLst/>
          </a:prstGeom>
          <a:solidFill>
            <a:schemeClr val="accent1"/>
          </a:solidFill>
          <a:ln w="28575" cap="flat" cmpd="sng" algn="ctr">
            <a:solidFill>
              <a:srgbClr val="0000FF"/>
            </a:solidFill>
            <a:prstDash val="dash"/>
            <a:round/>
            <a:headEnd type="none" w="med" len="med"/>
            <a:tailEnd type="none" w="med" len="med"/>
          </a:ln>
          <a:effectLst/>
        </p:spPr>
      </p:cxnSp>
      <p:sp>
        <p:nvSpPr>
          <p:cNvPr id="7" name="圓角矩形 6"/>
          <p:cNvSpPr/>
          <p:nvPr/>
        </p:nvSpPr>
        <p:spPr bwMode="auto">
          <a:xfrm>
            <a:off x="4211960" y="4005064"/>
            <a:ext cx="1440160" cy="457200"/>
          </a:xfrm>
          <a:prstGeom prst="roundRect">
            <a:avLst/>
          </a:prstGeom>
          <a:noFill/>
          <a:ln w="28575" cap="flat" cmpd="sng" algn="ctr">
            <a:solidFill>
              <a:srgbClr val="66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8" name="圓角矩形 7"/>
          <p:cNvSpPr/>
          <p:nvPr/>
        </p:nvSpPr>
        <p:spPr bwMode="auto">
          <a:xfrm>
            <a:off x="4211960" y="4772000"/>
            <a:ext cx="1440160" cy="457200"/>
          </a:xfrm>
          <a:prstGeom prst="roundRect">
            <a:avLst/>
          </a:prstGeom>
          <a:noFill/>
          <a:ln w="28575" cap="flat" cmpd="sng" algn="ctr">
            <a:solidFill>
              <a:srgbClr val="66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9" name="圓角矩形 8"/>
          <p:cNvSpPr/>
          <p:nvPr/>
        </p:nvSpPr>
        <p:spPr bwMode="auto">
          <a:xfrm>
            <a:off x="7452320" y="3356992"/>
            <a:ext cx="1296144" cy="457200"/>
          </a:xfrm>
          <a:prstGeom prst="roundRect">
            <a:avLst/>
          </a:prstGeom>
          <a:noFill/>
          <a:ln w="28575" cap="flat" cmpd="sng" algn="ctr">
            <a:solidFill>
              <a:srgbClr val="66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10" name="圓角矩形 9"/>
          <p:cNvSpPr/>
          <p:nvPr/>
        </p:nvSpPr>
        <p:spPr bwMode="auto">
          <a:xfrm>
            <a:off x="5618534" y="2132856"/>
            <a:ext cx="1113706" cy="457200"/>
          </a:xfrm>
          <a:prstGeom prst="roundRect">
            <a:avLst/>
          </a:prstGeom>
          <a:noFill/>
          <a:ln w="28575" cap="flat" cmpd="sng" algn="ctr">
            <a:solidFill>
              <a:srgbClr val="66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11" name="圓角矩形 10"/>
          <p:cNvSpPr/>
          <p:nvPr/>
        </p:nvSpPr>
        <p:spPr bwMode="auto">
          <a:xfrm>
            <a:off x="2915816" y="2492896"/>
            <a:ext cx="1440160" cy="457200"/>
          </a:xfrm>
          <a:prstGeom prst="roundRect">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018959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Gibbs Phase Rule</a:t>
            </a:r>
          </a:p>
        </p:txBody>
      </p:sp>
      <p:sp>
        <p:nvSpPr>
          <p:cNvPr id="9219" name="Rectangle 3"/>
          <p:cNvSpPr>
            <a:spLocks noGrp="1" noChangeArrowheads="1"/>
          </p:cNvSpPr>
          <p:nvPr>
            <p:ph idx="1"/>
          </p:nvPr>
        </p:nvSpPr>
        <p:spPr>
          <a:xfrm>
            <a:off x="685800" y="1354832"/>
            <a:ext cx="7772400" cy="5530552"/>
          </a:xfrm>
        </p:spPr>
        <p:txBody>
          <a:bodyPr/>
          <a:lstStyle/>
          <a:p>
            <a:r>
              <a:rPr lang="en-US" altLang="zh-TW" sz="2400" b="1" dirty="0">
                <a:solidFill>
                  <a:srgbClr val="0000FF"/>
                </a:solidFill>
                <a:ea typeface="新細明體" charset="-120"/>
              </a:rPr>
              <a:t>P + F = C + 2  </a:t>
            </a:r>
            <a:br>
              <a:rPr lang="en-US" altLang="zh-TW" sz="2400" b="1" dirty="0">
                <a:ea typeface="新細明體" charset="-120"/>
              </a:rPr>
            </a:br>
            <a:br>
              <a:rPr lang="en-US" altLang="zh-TW" sz="2400" b="1" dirty="0">
                <a:ea typeface="新細明體" charset="-120"/>
              </a:rPr>
            </a:br>
            <a:endParaRPr lang="en-US" altLang="zh-TW" sz="2400" b="1" dirty="0">
              <a:ea typeface="新細明體" charset="-120"/>
            </a:endParaRPr>
          </a:p>
          <a:p>
            <a:endParaRPr lang="en-US" altLang="zh-TW" sz="2400" dirty="0">
              <a:ea typeface="新細明體" charset="-120"/>
            </a:endParaRPr>
          </a:p>
          <a:p>
            <a:r>
              <a:rPr lang="en-US" altLang="zh-TW" sz="2400" dirty="0">
                <a:solidFill>
                  <a:srgbClr val="6600FF"/>
                </a:solidFill>
                <a:ea typeface="新細明體" charset="-120"/>
              </a:rPr>
              <a:t>Degrees of freedom </a:t>
            </a:r>
            <a:r>
              <a:rPr lang="en-US" altLang="zh-TW" sz="2400" dirty="0">
                <a:ea typeface="新細明體" charset="-120"/>
              </a:rPr>
              <a:t>indicate number of variables that can be changed without changing number of phases.      </a:t>
            </a:r>
          </a:p>
          <a:p>
            <a:r>
              <a:rPr lang="en-US" altLang="zh-TW" sz="2400" dirty="0">
                <a:ea typeface="新細明體" charset="-120"/>
              </a:rPr>
              <a:t>For pure water, </a:t>
            </a:r>
            <a:r>
              <a:rPr lang="en-US" altLang="zh-TW" sz="2400" b="1" dirty="0">
                <a:solidFill>
                  <a:srgbClr val="FF0000"/>
                </a:solidFill>
                <a:ea typeface="新細明體" charset="-120"/>
              </a:rPr>
              <a:t>at triple point</a:t>
            </a:r>
            <a:r>
              <a:rPr lang="en-US" altLang="zh-TW" sz="2400" dirty="0">
                <a:ea typeface="新細明體" charset="-120"/>
              </a:rPr>
              <a:t>, 3 phases coexist.</a:t>
            </a:r>
            <a:br>
              <a:rPr lang="en-US" altLang="zh-TW" sz="2400" dirty="0">
                <a:ea typeface="新細明體" charset="-120"/>
              </a:rPr>
            </a:br>
            <a:r>
              <a:rPr lang="en-US" altLang="zh-TW" sz="2400" dirty="0">
                <a:ea typeface="新細明體" charset="-120"/>
              </a:rPr>
              <a:t>There is one component (water) in this system.</a:t>
            </a:r>
            <a:br>
              <a:rPr lang="en-US" altLang="zh-TW" sz="2400" dirty="0">
                <a:ea typeface="新細明體" charset="-120"/>
              </a:rPr>
            </a:br>
            <a:r>
              <a:rPr lang="en-US" altLang="zh-TW" sz="2400" dirty="0">
                <a:ea typeface="新細明體" charset="-120"/>
              </a:rPr>
              <a:t>Therefore 3 + F = 1 + 2  </a:t>
            </a:r>
            <a:r>
              <a:rPr lang="en-US" altLang="zh-TW" sz="2400" dirty="0">
                <a:ea typeface="新細明體" charset="-120"/>
                <a:sym typeface="Symbol"/>
              </a:rPr>
              <a:t></a:t>
            </a:r>
            <a:r>
              <a:rPr lang="en-US" altLang="zh-TW" sz="2400" dirty="0">
                <a:ea typeface="新細明體" charset="-120"/>
              </a:rPr>
              <a:t>   F = 0 </a:t>
            </a:r>
            <a:r>
              <a:rPr lang="en-US" altLang="zh-TW" sz="2400" dirty="0">
                <a:ea typeface="新細明體" charset="-120"/>
                <a:sym typeface="Symbol"/>
              </a:rPr>
              <a:t></a:t>
            </a:r>
            <a:r>
              <a:rPr lang="en-US" altLang="zh-TW" sz="2400" dirty="0">
                <a:ea typeface="新細明體" charset="-120"/>
              </a:rPr>
              <a:t> </a:t>
            </a:r>
            <a:r>
              <a:rPr lang="en-US" altLang="zh-TW" sz="2400" b="1" dirty="0">
                <a:solidFill>
                  <a:srgbClr val="FF0000"/>
                </a:solidFill>
                <a:ea typeface="新細明體" charset="-120"/>
              </a:rPr>
              <a:t>Invariant point</a:t>
            </a:r>
            <a:r>
              <a:rPr lang="en-US" altLang="zh-TW" sz="2400" dirty="0">
                <a:ea typeface="新細明體" charset="-120"/>
              </a:rPr>
              <a:t>.</a:t>
            </a:r>
          </a:p>
          <a:p>
            <a:r>
              <a:rPr lang="en-US" altLang="zh-TW" sz="2400" b="1" dirty="0">
                <a:solidFill>
                  <a:srgbClr val="008000"/>
                </a:solidFill>
                <a:ea typeface="新細明體" charset="-120"/>
              </a:rPr>
              <a:t>L-S freezing curve</a:t>
            </a:r>
            <a:r>
              <a:rPr lang="en-US" altLang="zh-TW" sz="2400" dirty="0">
                <a:ea typeface="新細明體" charset="-120"/>
              </a:rPr>
              <a:t>: 2 + F = 1 + 2  </a:t>
            </a:r>
            <a:r>
              <a:rPr lang="en-US" altLang="zh-TW" sz="2400" dirty="0">
                <a:ea typeface="新細明體" charset="-120"/>
                <a:sym typeface="Symbol"/>
              </a:rPr>
              <a:t></a:t>
            </a:r>
            <a:r>
              <a:rPr lang="en-US" altLang="zh-TW" sz="2400" dirty="0">
                <a:ea typeface="新細明體" charset="-120"/>
              </a:rPr>
              <a:t>   F = 1 </a:t>
            </a:r>
            <a:r>
              <a:rPr lang="en-US" altLang="zh-TW" sz="2400" dirty="0">
                <a:ea typeface="新細明體" charset="-120"/>
                <a:sym typeface="Symbol"/>
              </a:rPr>
              <a:t> </a:t>
            </a:r>
            <a:r>
              <a:rPr lang="en-US" altLang="zh-TW" sz="2400" b="1" dirty="0">
                <a:solidFill>
                  <a:srgbClr val="008000"/>
                </a:solidFill>
                <a:ea typeface="新細明體" charset="-120"/>
                <a:sym typeface="Symbol"/>
              </a:rPr>
              <a:t>P or T</a:t>
            </a:r>
            <a:r>
              <a:rPr lang="en-US" altLang="zh-TW" sz="2400" dirty="0">
                <a:ea typeface="新細明體" charset="-120"/>
                <a:sym typeface="Symbol"/>
              </a:rPr>
              <a:t>.</a:t>
            </a:r>
          </a:p>
          <a:p>
            <a:r>
              <a:rPr lang="en-US" altLang="zh-TW" sz="2400" b="1" dirty="0">
                <a:solidFill>
                  <a:srgbClr val="0070C0"/>
                </a:solidFill>
                <a:ea typeface="新細明體" charset="-120"/>
                <a:sym typeface="Symbol"/>
              </a:rPr>
              <a:t>Single phase</a:t>
            </a:r>
            <a:r>
              <a:rPr lang="en-US" altLang="zh-TW" sz="2400" dirty="0">
                <a:ea typeface="新細明體" charset="-120"/>
                <a:sym typeface="Symbol"/>
              </a:rPr>
              <a:t>: </a:t>
            </a:r>
            <a:r>
              <a:rPr lang="en-US" altLang="zh-TW" sz="2400" dirty="0">
                <a:ea typeface="新細明體" charset="-120"/>
              </a:rPr>
              <a:t>1 + F = 1 + 2  </a:t>
            </a:r>
            <a:r>
              <a:rPr lang="en-US" altLang="zh-TW" sz="2400" dirty="0">
                <a:ea typeface="新細明體" charset="-120"/>
                <a:sym typeface="Symbol"/>
              </a:rPr>
              <a:t></a:t>
            </a:r>
            <a:r>
              <a:rPr lang="en-US" altLang="zh-TW" sz="2400" dirty="0">
                <a:ea typeface="新細明體" charset="-120"/>
              </a:rPr>
              <a:t>   F = 2 </a:t>
            </a:r>
            <a:r>
              <a:rPr lang="en-US" altLang="zh-TW" sz="2400" dirty="0">
                <a:ea typeface="新細明體" charset="-120"/>
                <a:sym typeface="Symbol"/>
              </a:rPr>
              <a:t> </a:t>
            </a:r>
            <a:r>
              <a:rPr lang="en-US" altLang="zh-TW" sz="2400" b="1" dirty="0">
                <a:solidFill>
                  <a:srgbClr val="0070C0"/>
                </a:solidFill>
                <a:ea typeface="新細明體" charset="-120"/>
                <a:sym typeface="Symbol"/>
              </a:rPr>
              <a:t>P and T</a:t>
            </a:r>
            <a:r>
              <a:rPr lang="en-US" altLang="zh-TW" sz="2400" dirty="0">
                <a:ea typeface="新細明體" charset="-120"/>
                <a:sym typeface="Symbol"/>
              </a:rPr>
              <a:t>.</a:t>
            </a:r>
          </a:p>
          <a:p>
            <a:r>
              <a:rPr lang="en-US" altLang="zh-TW" sz="2400" dirty="0">
                <a:solidFill>
                  <a:srgbClr val="FF6600"/>
                </a:solidFill>
                <a:ea typeface="新細明體" charset="-120"/>
                <a:sym typeface="Symbol"/>
              </a:rPr>
              <a:t>Pressure is always kept constant </a:t>
            </a:r>
            <a:r>
              <a:rPr lang="en-US" altLang="zh-TW" sz="2400" dirty="0">
                <a:ea typeface="新細明體" charset="-120"/>
                <a:sym typeface="Symbol"/>
              </a:rPr>
              <a:t>(In general):</a:t>
            </a:r>
          </a:p>
          <a:p>
            <a:pPr marL="0" indent="0" algn="ctr">
              <a:buNone/>
            </a:pPr>
            <a:r>
              <a:rPr lang="en-US" altLang="zh-TW" sz="2400" b="1" dirty="0">
                <a:solidFill>
                  <a:srgbClr val="0000FF"/>
                </a:solidFill>
                <a:ea typeface="新細明體" charset="-120"/>
              </a:rPr>
              <a:t>P + F = C + 1  </a:t>
            </a:r>
            <a:br>
              <a:rPr lang="en-US" altLang="zh-TW" sz="2400" b="1" dirty="0">
                <a:ea typeface="新細明體" charset="-120"/>
              </a:rPr>
            </a:br>
            <a:r>
              <a:rPr lang="en-US" altLang="zh-TW" sz="2400" dirty="0">
                <a:ea typeface="新細明體" charset="-120"/>
                <a:sym typeface="Symbol"/>
              </a:rPr>
              <a:t> </a:t>
            </a:r>
            <a:endParaRPr lang="en-US" altLang="zh-TW" sz="2400" dirty="0">
              <a:ea typeface="新細明體" charset="-120"/>
            </a:endParaRPr>
          </a:p>
        </p:txBody>
      </p:sp>
      <p:sp>
        <p:nvSpPr>
          <p:cNvPr id="9220" name="Text Box 4"/>
          <p:cNvSpPr txBox="1">
            <a:spLocks noChangeArrowheads="1"/>
          </p:cNvSpPr>
          <p:nvPr/>
        </p:nvSpPr>
        <p:spPr bwMode="auto">
          <a:xfrm>
            <a:off x="3472557" y="1340768"/>
            <a:ext cx="51318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marL="533400" indent="-533400" eaLnBrk="1" hangingPunct="1"/>
            <a:r>
              <a:rPr lang="en-US" altLang="zh-TW" sz="2400" b="1" dirty="0">
                <a:ea typeface="新細明體" charset="-120"/>
              </a:rPr>
              <a:t>P =  number of phases that coexist in a system</a:t>
            </a:r>
          </a:p>
          <a:p>
            <a:pPr eaLnBrk="1" hangingPunct="1"/>
            <a:r>
              <a:rPr lang="en-US" altLang="zh-TW" sz="2400" b="1" dirty="0">
                <a:ea typeface="新細明體" charset="-120"/>
              </a:rPr>
              <a:t>C = Number of components</a:t>
            </a:r>
          </a:p>
          <a:p>
            <a:pPr eaLnBrk="1" hangingPunct="1"/>
            <a:r>
              <a:rPr lang="en-US" altLang="zh-TW" sz="2400" b="1" dirty="0">
                <a:ea typeface="新細明體" charset="-120"/>
              </a:rPr>
              <a:t>F = Degrees of freedom</a:t>
            </a:r>
          </a:p>
        </p:txBody>
      </p:sp>
      <p:sp>
        <p:nvSpPr>
          <p:cNvPr id="9222"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07F1EE7C-D344-415F-B8AC-010FAABC6BEE}" type="slidenum">
              <a:rPr lang="en-US" altLang="zh-TW"/>
              <a:pPr eaLnBrk="1" hangingPunct="1"/>
              <a:t>6</a:t>
            </a:fld>
            <a:endParaRPr lang="en-US" altLang="zh-TW"/>
          </a:p>
        </p:txBody>
      </p:sp>
      <p:sp>
        <p:nvSpPr>
          <p:cNvPr id="2" name="文字方塊 1"/>
          <p:cNvSpPr txBox="1"/>
          <p:nvPr/>
        </p:nvSpPr>
        <p:spPr>
          <a:xfrm>
            <a:off x="1043608" y="807095"/>
            <a:ext cx="4981620" cy="461665"/>
          </a:xfrm>
          <a:prstGeom prst="rect">
            <a:avLst/>
          </a:prstGeom>
          <a:noFill/>
        </p:spPr>
        <p:txBody>
          <a:bodyPr wrap="none" rtlCol="0">
            <a:spAutoFit/>
          </a:bodyPr>
          <a:lstStyle/>
          <a:p>
            <a:r>
              <a:rPr lang="en-US" altLang="zh-TW" sz="2400" b="1" dirty="0">
                <a:solidFill>
                  <a:schemeClr val="accent6">
                    <a:lumMod val="50000"/>
                  </a:schemeClr>
                </a:solidFill>
              </a:rPr>
              <a:t>F = CP + 2 </a:t>
            </a:r>
            <a:r>
              <a:rPr lang="en-US" altLang="zh-TW" sz="2400" b="1" dirty="0">
                <a:solidFill>
                  <a:schemeClr val="accent6">
                    <a:lumMod val="50000"/>
                  </a:schemeClr>
                </a:solidFill>
                <a:sym typeface="Symbol"/>
              </a:rPr>
              <a:t> P  C(P  1) = C  P + 2</a:t>
            </a:r>
            <a:endParaRPr lang="zh-TW" altLang="en-US" sz="2400" b="1" dirty="0">
              <a:solidFill>
                <a:schemeClr val="accent6">
                  <a:lumMod val="50000"/>
                </a:schemeClr>
              </a:solidFill>
            </a:endParaRPr>
          </a:p>
        </p:txBody>
      </p:sp>
      <p:sp>
        <p:nvSpPr>
          <p:cNvPr id="3" name="文字方塊 2"/>
          <p:cNvSpPr txBox="1"/>
          <p:nvPr/>
        </p:nvSpPr>
        <p:spPr>
          <a:xfrm>
            <a:off x="6876256" y="4149080"/>
            <a:ext cx="1107996" cy="461665"/>
          </a:xfrm>
          <a:prstGeom prst="rect">
            <a:avLst/>
          </a:prstGeom>
          <a:noFill/>
        </p:spPr>
        <p:txBody>
          <a:bodyPr wrap="none" rtlCol="0">
            <a:spAutoFit/>
          </a:bodyPr>
          <a:lstStyle/>
          <a:p>
            <a:r>
              <a:rPr lang="zh-TW" altLang="en-US" sz="2400" b="1" dirty="0">
                <a:solidFill>
                  <a:srgbClr val="FF0000"/>
                </a:solidFill>
              </a:rPr>
              <a:t>不變點</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84FA067-B05F-4D5D-B297-69A9D92C9549}" type="slidenum">
              <a:rPr lang="en-US" altLang="zh-TW" smtClean="0"/>
              <a:pPr/>
              <a:t>7</a:t>
            </a:fld>
            <a:endParaRPr lang="en-US" altLang="zh-TW"/>
          </a:p>
        </p:txBody>
      </p:sp>
      <p:sp>
        <p:nvSpPr>
          <p:cNvPr id="3"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Cooling Curves</a:t>
            </a:r>
          </a:p>
        </p:txBody>
      </p:sp>
      <p:sp>
        <p:nvSpPr>
          <p:cNvPr id="4" name="Rectangle 3"/>
          <p:cNvSpPr txBox="1">
            <a:spLocks noChangeArrowheads="1"/>
          </p:cNvSpPr>
          <p:nvPr/>
        </p:nvSpPr>
        <p:spPr>
          <a:xfrm>
            <a:off x="609600" y="5013176"/>
            <a:ext cx="8534400" cy="158417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zh-TW" sz="2400" kern="0" dirty="0">
                <a:ea typeface="新細明體" charset="-120"/>
              </a:rPr>
              <a:t>Used to </a:t>
            </a:r>
            <a:r>
              <a:rPr lang="en-US" altLang="zh-TW" sz="2400" kern="0" dirty="0">
                <a:solidFill>
                  <a:srgbClr val="0000FF"/>
                </a:solidFill>
                <a:ea typeface="新細明體" charset="-120"/>
              </a:rPr>
              <a:t>determine phase transition temperature</a:t>
            </a:r>
            <a:r>
              <a:rPr lang="en-US" altLang="zh-TW" sz="2400" kern="0" dirty="0">
                <a:ea typeface="新細明體" charset="-120"/>
              </a:rPr>
              <a:t>. Temperature and time data of cooling molten metal is recorded and plotted.</a:t>
            </a:r>
          </a:p>
          <a:p>
            <a:pPr>
              <a:lnSpc>
                <a:spcPct val="90000"/>
              </a:lnSpc>
            </a:pPr>
            <a:r>
              <a:rPr lang="en-US" altLang="zh-TW" sz="2400" b="1" kern="0" dirty="0">
                <a:solidFill>
                  <a:srgbClr val="6600FF"/>
                </a:solidFill>
                <a:ea typeface="新細明體" charset="-120"/>
              </a:rPr>
              <a:t>Thermal arrest</a:t>
            </a:r>
            <a:r>
              <a:rPr lang="en-US" altLang="zh-TW" sz="2400" kern="0" dirty="0">
                <a:ea typeface="新細明體" charset="-120"/>
              </a:rPr>
              <a:t>: heat lost = heat supplied by solidifying metal.</a:t>
            </a:r>
          </a:p>
          <a:p>
            <a:pPr>
              <a:lnSpc>
                <a:spcPct val="90000"/>
              </a:lnSpc>
            </a:pPr>
            <a:r>
              <a:rPr lang="en-US" altLang="zh-TW" sz="2400" kern="0" dirty="0">
                <a:ea typeface="新細明體" charset="-120"/>
              </a:rPr>
              <a:t> Alloys solidify over </a:t>
            </a:r>
            <a:r>
              <a:rPr lang="en-US" altLang="zh-TW" sz="2400" kern="0" dirty="0">
                <a:solidFill>
                  <a:srgbClr val="008000"/>
                </a:solidFill>
                <a:ea typeface="新細明體" charset="-120"/>
              </a:rPr>
              <a:t>a range of temperature</a:t>
            </a:r>
            <a:r>
              <a:rPr lang="en-US" altLang="zh-TW" sz="2400" kern="0" dirty="0">
                <a:ea typeface="新細明體" charset="-120"/>
              </a:rPr>
              <a:t>.</a:t>
            </a:r>
          </a:p>
        </p:txBody>
      </p:sp>
      <p:pic>
        <p:nvPicPr>
          <p:cNvPr id="5" name="Picture 8" descr="smi53586_08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6768752" cy="407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4065843" y="2564904"/>
            <a:ext cx="1010213" cy="400110"/>
          </a:xfrm>
          <a:prstGeom prst="rect">
            <a:avLst/>
          </a:prstGeom>
          <a:noFill/>
        </p:spPr>
        <p:txBody>
          <a:bodyPr wrap="none" rtlCol="0">
            <a:spAutoFit/>
          </a:bodyPr>
          <a:lstStyle/>
          <a:p>
            <a:r>
              <a:rPr lang="en-US" altLang="zh-TW" sz="2000" b="1" dirty="0">
                <a:solidFill>
                  <a:srgbClr val="FF0000"/>
                </a:solidFill>
              </a:rPr>
              <a:t>Plateau</a:t>
            </a:r>
            <a:endParaRPr lang="zh-TW" altLang="en-US" sz="2000" b="1" dirty="0">
              <a:solidFill>
                <a:srgbClr val="FF0000"/>
              </a:solidFill>
            </a:endParaRPr>
          </a:p>
        </p:txBody>
      </p:sp>
      <p:sp>
        <p:nvSpPr>
          <p:cNvPr id="7" name="圓角矩形 6"/>
          <p:cNvSpPr/>
          <p:nvPr/>
        </p:nvSpPr>
        <p:spPr bwMode="auto">
          <a:xfrm>
            <a:off x="3923928" y="3933056"/>
            <a:ext cx="1368151" cy="457200"/>
          </a:xfrm>
          <a:prstGeom prst="roundRect">
            <a:avLst/>
          </a:prstGeom>
          <a:noFill/>
          <a:ln w="28575" cap="flat" cmpd="sng" algn="ctr">
            <a:solidFill>
              <a:srgbClr val="66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a:ln>
                <a:noFill/>
              </a:ln>
              <a:solidFill>
                <a:schemeClr val="tx1"/>
              </a:solidFill>
              <a:effectLst/>
              <a:latin typeface="Times New Roman" pitchFamily="18" charset="0"/>
            </a:endParaRPr>
          </a:p>
        </p:txBody>
      </p:sp>
      <p:sp>
        <p:nvSpPr>
          <p:cNvPr id="8" name="矩形圖說文字 7"/>
          <p:cNvSpPr/>
          <p:nvPr/>
        </p:nvSpPr>
        <p:spPr bwMode="auto">
          <a:xfrm>
            <a:off x="611560" y="3421374"/>
            <a:ext cx="1656184" cy="511682"/>
          </a:xfrm>
          <a:prstGeom prst="wedgeRectCallout">
            <a:avLst>
              <a:gd name="adj1" fmla="val 140335"/>
              <a:gd name="adj2" fmla="val -91662"/>
            </a:avLst>
          </a:prstGeom>
          <a:noFill/>
          <a:ln w="9525" cap="flat" cmpd="sng" algn="ctr">
            <a:solidFill>
              <a:srgbClr val="66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FF0000"/>
                </a:solidFill>
                <a:effectLst/>
                <a:latin typeface="Times New Roman" pitchFamily="18" charset="0"/>
              </a:rPr>
              <a:t>Undercooling</a:t>
            </a:r>
            <a:endParaRPr kumimoji="0" lang="zh-TW" altLang="en-US" sz="2000" b="1" i="0" u="none" strike="noStrike" cap="none" normalizeH="0" baseline="0" dirty="0">
              <a:ln>
                <a:noFill/>
              </a:ln>
              <a:solidFill>
                <a:srgbClr val="FF0000"/>
              </a:solidFill>
              <a:effectLst/>
              <a:latin typeface="Times New Roman" pitchFamily="18" charset="0"/>
            </a:endParaRPr>
          </a:p>
        </p:txBody>
      </p:sp>
      <p:sp>
        <p:nvSpPr>
          <p:cNvPr id="9" name="文字方塊 8"/>
          <p:cNvSpPr txBox="1"/>
          <p:nvPr/>
        </p:nvSpPr>
        <p:spPr>
          <a:xfrm>
            <a:off x="79628" y="5487615"/>
            <a:ext cx="1107996" cy="461665"/>
          </a:xfrm>
          <a:prstGeom prst="rect">
            <a:avLst/>
          </a:prstGeom>
          <a:noFill/>
        </p:spPr>
        <p:txBody>
          <a:bodyPr wrap="none" rtlCol="0">
            <a:spAutoFit/>
          </a:bodyPr>
          <a:lstStyle/>
          <a:p>
            <a:r>
              <a:rPr lang="zh-TW" altLang="en-US" sz="2400" b="1" dirty="0">
                <a:solidFill>
                  <a:srgbClr val="6600FF"/>
                </a:solidFill>
              </a:rPr>
              <a:t>熱穩定</a:t>
            </a:r>
          </a:p>
        </p:txBody>
      </p:sp>
    </p:spTree>
    <p:extLst>
      <p:ext uri="{BB962C8B-B14F-4D97-AF65-F5344CB8AC3E}">
        <p14:creationId xmlns:p14="http://schemas.microsoft.com/office/powerpoint/2010/main" val="29355013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9" descr="smi53586_08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316925"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descr="mcgra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214313"/>
            <a:ext cx="1085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Slide Number Placeholder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7269EC1C-9511-413B-B239-7DC2D5828A43}" type="slidenum">
              <a:rPr lang="en-US" altLang="zh-TW"/>
              <a:pPr eaLnBrk="1" hangingPunct="1"/>
              <a:t>8</a:t>
            </a:fld>
            <a:endParaRPr lang="en-US" altLang="zh-TW"/>
          </a:p>
        </p:txBody>
      </p:sp>
      <p:sp>
        <p:nvSpPr>
          <p:cNvPr id="11" name="Rectangle 2"/>
          <p:cNvSpPr txBox="1">
            <a:spLocks noChangeArrowheads="1"/>
          </p:cNvSpPr>
          <p:nvPr/>
        </p:nvSpPr>
        <p:spPr>
          <a:xfrm>
            <a:off x="0" y="1"/>
            <a:ext cx="9144000" cy="762000"/>
          </a:xfrm>
          <a:prstGeom prst="rect">
            <a:avLst/>
          </a:prstGeom>
          <a:solidFill>
            <a:schemeClr val="tx1"/>
          </a:solidFill>
        </p:spPr>
        <p:txBody>
          <a:bodyPr/>
          <a:lst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Times New Roman" pitchFamily="18" charset="0"/>
              </a:defRPr>
            </a:lvl2pPr>
            <a:lvl3pPr algn="ctr" rtl="0" eaLnBrk="0" fontAlgn="base" hangingPunct="0">
              <a:spcBef>
                <a:spcPct val="0"/>
              </a:spcBef>
              <a:spcAft>
                <a:spcPct val="0"/>
              </a:spcAft>
              <a:defRPr sz="2800">
                <a:solidFill>
                  <a:schemeClr val="bg1"/>
                </a:solidFill>
                <a:latin typeface="Times New Roman" pitchFamily="18" charset="0"/>
              </a:defRPr>
            </a:lvl3pPr>
            <a:lvl4pPr algn="ctr" rtl="0" eaLnBrk="0" fontAlgn="base" hangingPunct="0">
              <a:spcBef>
                <a:spcPct val="0"/>
              </a:spcBef>
              <a:spcAft>
                <a:spcPct val="0"/>
              </a:spcAft>
              <a:defRPr sz="2800">
                <a:solidFill>
                  <a:schemeClr val="bg1"/>
                </a:solidFill>
                <a:latin typeface="Times New Roman" pitchFamily="18" charset="0"/>
              </a:defRPr>
            </a:lvl4pPr>
            <a:lvl5pPr algn="ctr" rtl="0" eaLnBrk="0" fontAlgn="base" hangingPunct="0">
              <a:spcBef>
                <a:spcPct val="0"/>
              </a:spcBef>
              <a:spcAft>
                <a:spcPct val="0"/>
              </a:spcAft>
              <a:defRPr sz="2800">
                <a:solidFill>
                  <a:schemeClr val="bg1"/>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US" altLang="zh-TW" sz="3600" b="1" kern="0" dirty="0">
                <a:ea typeface="新細明體" charset="-120"/>
              </a:rPr>
              <a:t>Cooling Curve for Pure Iron (1 </a:t>
            </a:r>
            <a:r>
              <a:rPr lang="en-US" altLang="zh-TW" sz="3600" b="1" kern="0" dirty="0" err="1">
                <a:ea typeface="新細明體" charset="-120"/>
              </a:rPr>
              <a:t>atm</a:t>
            </a:r>
            <a:r>
              <a:rPr lang="en-US" altLang="zh-TW" sz="3600" b="1" kern="0" dirty="0">
                <a:ea typeface="新細明體" charset="-12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762000"/>
          </a:xfrm>
        </p:spPr>
        <p:txBody>
          <a:bodyPr/>
          <a:lstStyle/>
          <a:p>
            <a:r>
              <a:rPr lang="en-US" altLang="zh-TW" sz="3600" b="1" dirty="0">
                <a:ea typeface="新細明體" charset="-120"/>
              </a:rPr>
              <a:t>Binary </a:t>
            </a:r>
            <a:r>
              <a:rPr lang="en-US" altLang="zh-TW" sz="3600" b="1" dirty="0" err="1">
                <a:ea typeface="新細明體" charset="-120"/>
              </a:rPr>
              <a:t>Isomorphous</a:t>
            </a:r>
            <a:r>
              <a:rPr lang="en-US" altLang="zh-TW" sz="3600" b="1" dirty="0">
                <a:ea typeface="新細明體" charset="-120"/>
              </a:rPr>
              <a:t> Alloy Systems</a:t>
            </a:r>
          </a:p>
        </p:txBody>
      </p:sp>
      <p:sp>
        <p:nvSpPr>
          <p:cNvPr id="11267" name="Rectangle 3"/>
          <p:cNvSpPr>
            <a:spLocks noGrp="1" noChangeArrowheads="1"/>
          </p:cNvSpPr>
          <p:nvPr>
            <p:ph idx="1"/>
          </p:nvPr>
        </p:nvSpPr>
        <p:spPr>
          <a:xfrm>
            <a:off x="467544" y="1319863"/>
            <a:ext cx="8253858" cy="5029200"/>
          </a:xfrm>
        </p:spPr>
        <p:txBody>
          <a:bodyPr/>
          <a:lstStyle/>
          <a:p>
            <a:r>
              <a:rPr lang="en-US" altLang="zh-TW" sz="2600" b="1" dirty="0">
                <a:ea typeface="新細明體" charset="-120"/>
              </a:rPr>
              <a:t>Binary alloy</a:t>
            </a:r>
            <a:br>
              <a:rPr lang="en-US" altLang="zh-TW" sz="2600" b="1" dirty="0">
                <a:ea typeface="新細明體" charset="-120"/>
              </a:rPr>
            </a:br>
            <a:endParaRPr lang="en-US" altLang="zh-TW" sz="2600" b="1" dirty="0">
              <a:ea typeface="新細明體" charset="-120"/>
            </a:endParaRPr>
          </a:p>
          <a:p>
            <a:r>
              <a:rPr lang="en-US" altLang="zh-TW" sz="2600" dirty="0">
                <a:ea typeface="新細明體" charset="-120"/>
              </a:rPr>
              <a:t>Components: </a:t>
            </a:r>
            <a:r>
              <a:rPr lang="en-US" altLang="zh-TW" sz="2600" dirty="0">
                <a:solidFill>
                  <a:srgbClr val="0070C0"/>
                </a:solidFill>
                <a:ea typeface="新細明體" charset="-120"/>
              </a:rPr>
              <a:t>Elements or Compounds</a:t>
            </a:r>
            <a:r>
              <a:rPr lang="en-US" altLang="zh-TW" sz="2600" dirty="0">
                <a:ea typeface="新細明體" charset="-120"/>
              </a:rPr>
              <a:t>.</a:t>
            </a:r>
          </a:p>
          <a:p>
            <a:r>
              <a:rPr lang="en-US" altLang="zh-TW" sz="2600" dirty="0" err="1">
                <a:ea typeface="新細明體" charset="-120"/>
              </a:rPr>
              <a:t>Isomorphous</a:t>
            </a:r>
            <a:r>
              <a:rPr lang="en-US" altLang="zh-TW" sz="2600" dirty="0">
                <a:ea typeface="新細明體" charset="-120"/>
              </a:rPr>
              <a:t> system: Two elements </a:t>
            </a:r>
            <a:r>
              <a:rPr lang="en-US" altLang="zh-TW" sz="2600" dirty="0">
                <a:solidFill>
                  <a:srgbClr val="0000FF"/>
                </a:solidFill>
                <a:ea typeface="新細明體" charset="-120"/>
              </a:rPr>
              <a:t>completely soluble </a:t>
            </a:r>
            <a:r>
              <a:rPr lang="en-US" altLang="zh-TW" sz="2600" dirty="0">
                <a:ea typeface="新細明體" charset="-120"/>
              </a:rPr>
              <a:t>in each other in </a:t>
            </a:r>
            <a:r>
              <a:rPr lang="en-US" altLang="zh-TW" sz="2600" dirty="0">
                <a:solidFill>
                  <a:srgbClr val="0000FF"/>
                </a:solidFill>
                <a:ea typeface="新細明體" charset="-120"/>
              </a:rPr>
              <a:t>liquid and solid </a:t>
            </a:r>
            <a:r>
              <a:rPr lang="en-US" altLang="zh-TW" sz="2600" dirty="0">
                <a:ea typeface="新細明體" charset="-120"/>
              </a:rPr>
              <a:t>state. </a:t>
            </a:r>
          </a:p>
          <a:p>
            <a:r>
              <a:rPr lang="en-US" altLang="zh-TW" sz="2600" dirty="0">
                <a:ea typeface="新細明體" charset="-120"/>
              </a:rPr>
              <a:t>In order for the two elements to have complete solid solubility in each other, they usually satisfy one or more</a:t>
            </a:r>
            <a:br>
              <a:rPr lang="en-US" altLang="zh-TW" sz="2600" dirty="0">
                <a:ea typeface="新細明體" charset="-120"/>
              </a:rPr>
            </a:br>
            <a:r>
              <a:rPr lang="en-US" altLang="zh-TW" sz="2600" b="1" dirty="0">
                <a:solidFill>
                  <a:srgbClr val="FF0000"/>
                </a:solidFill>
                <a:ea typeface="新細明體" charset="-120"/>
              </a:rPr>
              <a:t>Hume-</a:t>
            </a:r>
            <a:r>
              <a:rPr lang="en-US" altLang="zh-TW" sz="2600" b="1" dirty="0" err="1">
                <a:solidFill>
                  <a:srgbClr val="FF0000"/>
                </a:solidFill>
                <a:ea typeface="新細明體" charset="-120"/>
              </a:rPr>
              <a:t>Rothery</a:t>
            </a:r>
            <a:r>
              <a:rPr lang="en-US" altLang="zh-TW" sz="2600" b="1" dirty="0">
                <a:solidFill>
                  <a:srgbClr val="FF0000"/>
                </a:solidFill>
                <a:ea typeface="新細明體" charset="-120"/>
              </a:rPr>
              <a:t> rules</a:t>
            </a:r>
            <a:r>
              <a:rPr lang="en-US" altLang="zh-TW" sz="2600" dirty="0">
                <a:ea typeface="新細明體" charset="-120"/>
              </a:rPr>
              <a:t>:                 </a:t>
            </a:r>
          </a:p>
        </p:txBody>
      </p:sp>
      <p:sp>
        <p:nvSpPr>
          <p:cNvPr id="11268" name="Text Box 5"/>
          <p:cNvSpPr txBox="1">
            <a:spLocks noChangeArrowheads="1"/>
          </p:cNvSpPr>
          <p:nvPr/>
        </p:nvSpPr>
        <p:spPr bwMode="auto">
          <a:xfrm>
            <a:off x="3670325" y="1268760"/>
            <a:ext cx="1735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400" b="1">
                <a:ea typeface="新細明體" charset="-120"/>
              </a:rPr>
              <a:t>Mixture of </a:t>
            </a:r>
          </a:p>
          <a:p>
            <a:pPr eaLnBrk="1" hangingPunct="1"/>
            <a:r>
              <a:rPr lang="en-US" altLang="zh-TW" sz="2400" b="1">
                <a:ea typeface="新細明體" charset="-120"/>
              </a:rPr>
              <a:t>two systems</a:t>
            </a:r>
          </a:p>
        </p:txBody>
      </p:sp>
      <p:sp>
        <p:nvSpPr>
          <p:cNvPr id="11269" name="Text Box 6"/>
          <p:cNvSpPr txBox="1">
            <a:spLocks noChangeArrowheads="1"/>
          </p:cNvSpPr>
          <p:nvPr/>
        </p:nvSpPr>
        <p:spPr bwMode="auto">
          <a:xfrm>
            <a:off x="6489725" y="1268760"/>
            <a:ext cx="227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r>
              <a:rPr lang="en-US" altLang="zh-TW" sz="2400" b="1">
                <a:ea typeface="新細明體" charset="-120"/>
              </a:rPr>
              <a:t>Two component</a:t>
            </a:r>
          </a:p>
          <a:p>
            <a:pPr eaLnBrk="1" hangingPunct="1"/>
            <a:r>
              <a:rPr lang="en-US" altLang="zh-TW" sz="2400" b="1">
                <a:ea typeface="新細明體" charset="-120"/>
              </a:rPr>
              <a:t>system</a:t>
            </a:r>
          </a:p>
        </p:txBody>
      </p:sp>
      <p:sp>
        <p:nvSpPr>
          <p:cNvPr id="30727" name="AutoShape 7"/>
          <p:cNvSpPr>
            <a:spLocks noChangeArrowheads="1"/>
          </p:cNvSpPr>
          <p:nvPr/>
        </p:nvSpPr>
        <p:spPr bwMode="auto">
          <a:xfrm>
            <a:off x="2771800" y="1456085"/>
            <a:ext cx="838200" cy="381000"/>
          </a:xfrm>
          <a:prstGeom prst="rightArrow">
            <a:avLst>
              <a:gd name="adj1" fmla="val 50000"/>
              <a:gd name="adj2" fmla="val 55000"/>
            </a:avLst>
          </a:prstGeom>
          <a:solidFill>
            <a:schemeClr val="bg1">
              <a:lumMod val="85000"/>
            </a:schemeClr>
          </a:solidFill>
          <a:ln w="9525">
            <a:solidFill>
              <a:schemeClr val="tx1"/>
            </a:solidFill>
            <a:miter lim="800000"/>
            <a:headEnd/>
            <a:tailEnd/>
          </a:ln>
          <a:effectLst/>
        </p:spPr>
        <p:txBody>
          <a:bodyPr wrap="none" anchor="ct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en-CA" altLang="zh-TW"/>
          </a:p>
        </p:txBody>
      </p:sp>
      <p:sp>
        <p:nvSpPr>
          <p:cNvPr id="30728" name="AutoShape 8"/>
          <p:cNvSpPr>
            <a:spLocks noChangeArrowheads="1"/>
          </p:cNvSpPr>
          <p:nvPr/>
        </p:nvSpPr>
        <p:spPr bwMode="auto">
          <a:xfrm>
            <a:off x="5591200" y="1456085"/>
            <a:ext cx="914400" cy="381000"/>
          </a:xfrm>
          <a:prstGeom prst="rightArrow">
            <a:avLst>
              <a:gd name="adj1" fmla="val 50000"/>
              <a:gd name="adj2" fmla="val 60000"/>
            </a:avLst>
          </a:prstGeom>
          <a:solidFill>
            <a:schemeClr val="bg1">
              <a:lumMod val="85000"/>
            </a:schemeClr>
          </a:solidFill>
          <a:ln w="9525">
            <a:solidFill>
              <a:schemeClr val="tx1"/>
            </a:solidFill>
            <a:miter lim="800000"/>
            <a:headEnd/>
            <a:tailEnd/>
          </a:ln>
          <a:effectLst/>
        </p:spPr>
        <p:txBody>
          <a:bodyPr wrap="none" anchor="ct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endParaRPr lang="en-CA" altLang="zh-TW"/>
          </a:p>
        </p:txBody>
      </p:sp>
      <p:sp>
        <p:nvSpPr>
          <p:cNvPr id="11275" name="Slide Number Placeholder 1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30" charset="0"/>
              </a:defRPr>
            </a:lvl1pPr>
            <a:lvl2pPr marL="742950" indent="-285750" eaLnBrk="0" hangingPunct="0">
              <a:defRPr>
                <a:solidFill>
                  <a:schemeClr val="tx1"/>
                </a:solidFill>
                <a:latin typeface="Times New Roman" pitchFamily="30" charset="0"/>
              </a:defRPr>
            </a:lvl2pPr>
            <a:lvl3pPr marL="1143000" indent="-228600" eaLnBrk="0" hangingPunct="0">
              <a:defRPr>
                <a:solidFill>
                  <a:schemeClr val="tx1"/>
                </a:solidFill>
                <a:latin typeface="Times New Roman" pitchFamily="30" charset="0"/>
              </a:defRPr>
            </a:lvl3pPr>
            <a:lvl4pPr marL="1600200" indent="-228600" eaLnBrk="0" hangingPunct="0">
              <a:defRPr>
                <a:solidFill>
                  <a:schemeClr val="tx1"/>
                </a:solidFill>
                <a:latin typeface="Times New Roman" pitchFamily="30" charset="0"/>
              </a:defRPr>
            </a:lvl4pPr>
            <a:lvl5pPr marL="2057400" indent="-228600" eaLnBrk="0" hangingPunct="0">
              <a:defRPr>
                <a:solidFill>
                  <a:schemeClr val="tx1"/>
                </a:solidFill>
                <a:latin typeface="Times New Roman" pitchFamily="30" charset="0"/>
              </a:defRPr>
            </a:lvl5pPr>
            <a:lvl6pPr marL="2514600" indent="-228600" eaLnBrk="0" fontAlgn="base" hangingPunct="0">
              <a:spcBef>
                <a:spcPct val="0"/>
              </a:spcBef>
              <a:spcAft>
                <a:spcPct val="0"/>
              </a:spcAft>
              <a:defRPr>
                <a:solidFill>
                  <a:schemeClr val="tx1"/>
                </a:solidFill>
                <a:latin typeface="Times New Roman" pitchFamily="30" charset="0"/>
              </a:defRPr>
            </a:lvl6pPr>
            <a:lvl7pPr marL="2971800" indent="-228600" eaLnBrk="0" fontAlgn="base" hangingPunct="0">
              <a:spcBef>
                <a:spcPct val="0"/>
              </a:spcBef>
              <a:spcAft>
                <a:spcPct val="0"/>
              </a:spcAft>
              <a:defRPr>
                <a:solidFill>
                  <a:schemeClr val="tx1"/>
                </a:solidFill>
                <a:latin typeface="Times New Roman" pitchFamily="30" charset="0"/>
              </a:defRPr>
            </a:lvl7pPr>
            <a:lvl8pPr marL="3429000" indent="-228600" eaLnBrk="0" fontAlgn="base" hangingPunct="0">
              <a:spcBef>
                <a:spcPct val="0"/>
              </a:spcBef>
              <a:spcAft>
                <a:spcPct val="0"/>
              </a:spcAft>
              <a:defRPr>
                <a:solidFill>
                  <a:schemeClr val="tx1"/>
                </a:solidFill>
                <a:latin typeface="Times New Roman" pitchFamily="30" charset="0"/>
              </a:defRPr>
            </a:lvl8pPr>
            <a:lvl9pPr marL="3886200" indent="-228600" eaLnBrk="0" fontAlgn="base" hangingPunct="0">
              <a:spcBef>
                <a:spcPct val="0"/>
              </a:spcBef>
              <a:spcAft>
                <a:spcPct val="0"/>
              </a:spcAft>
              <a:defRPr>
                <a:solidFill>
                  <a:schemeClr val="tx1"/>
                </a:solidFill>
                <a:latin typeface="Times New Roman" pitchFamily="30" charset="0"/>
              </a:defRPr>
            </a:lvl9pPr>
          </a:lstStyle>
          <a:p>
            <a:pPr eaLnBrk="1" hangingPunct="1"/>
            <a:fld id="{C627DCD1-EB77-40AE-8028-6A83D400CE99}" type="slidenum">
              <a:rPr lang="en-US" altLang="zh-TW"/>
              <a:pPr eaLnBrk="1" hangingPunct="1"/>
              <a:t>9</a:t>
            </a:fld>
            <a:endParaRPr lang="en-US" altLang="zh-TW"/>
          </a:p>
        </p:txBody>
      </p:sp>
      <p:sp>
        <p:nvSpPr>
          <p:cNvPr id="2" name="文字方塊 1"/>
          <p:cNvSpPr txBox="1"/>
          <p:nvPr/>
        </p:nvSpPr>
        <p:spPr>
          <a:xfrm>
            <a:off x="3169969" y="764704"/>
            <a:ext cx="2698175" cy="523220"/>
          </a:xfrm>
          <a:prstGeom prst="rect">
            <a:avLst/>
          </a:prstGeom>
          <a:noFill/>
        </p:spPr>
        <p:txBody>
          <a:bodyPr wrap="none" rtlCol="0">
            <a:spAutoFit/>
          </a:bodyPr>
          <a:lstStyle/>
          <a:p>
            <a:r>
              <a:rPr lang="zh-TW" altLang="en-US" sz="2800" b="1" dirty="0">
                <a:solidFill>
                  <a:srgbClr val="FF0000"/>
                </a:solidFill>
              </a:rPr>
              <a:t>二元同型合金系</a:t>
            </a:r>
          </a:p>
        </p:txBody>
      </p:sp>
      <p:sp>
        <p:nvSpPr>
          <p:cNvPr id="4" name="矩形 3"/>
          <p:cNvSpPr/>
          <p:nvPr/>
        </p:nvSpPr>
        <p:spPr>
          <a:xfrm>
            <a:off x="734938" y="4832573"/>
            <a:ext cx="7986464" cy="1692771"/>
          </a:xfrm>
          <a:prstGeom prst="rect">
            <a:avLst/>
          </a:prstGeom>
        </p:spPr>
        <p:txBody>
          <a:bodyPr wrap="square">
            <a:spAutoFit/>
          </a:bodyPr>
          <a:lstStyle/>
          <a:p>
            <a:pPr marL="457200" indent="-457200">
              <a:buAutoNum type="arabicPeriod"/>
            </a:pPr>
            <a:r>
              <a:rPr lang="en-US" altLang="zh-TW" sz="2600" kern="0" dirty="0">
                <a:ea typeface="新細明體" charset="-120"/>
              </a:rPr>
              <a:t>The size difference of the atoms &lt; </a:t>
            </a:r>
            <a:r>
              <a:rPr lang="en-US" altLang="zh-TW" sz="2600" kern="0" dirty="0">
                <a:solidFill>
                  <a:srgbClr val="6600FF"/>
                </a:solidFill>
                <a:ea typeface="新細明體" charset="-120"/>
              </a:rPr>
              <a:t>15%</a:t>
            </a:r>
            <a:r>
              <a:rPr lang="en-US" altLang="zh-TW" sz="2600" kern="0" dirty="0">
                <a:ea typeface="新細明體" charset="-120"/>
              </a:rPr>
              <a:t>.</a:t>
            </a:r>
          </a:p>
          <a:p>
            <a:pPr marL="457200" indent="-457200">
              <a:buAutoNum type="arabicPeriod"/>
            </a:pPr>
            <a:r>
              <a:rPr lang="en-US" altLang="zh-TW" sz="2600" kern="0" dirty="0">
                <a:ea typeface="新細明體" charset="-120"/>
              </a:rPr>
              <a:t>No appreciable difference in the </a:t>
            </a:r>
            <a:r>
              <a:rPr lang="en-US" altLang="zh-TW" sz="2600" kern="0" dirty="0" err="1">
                <a:solidFill>
                  <a:srgbClr val="FF6600"/>
                </a:solidFill>
                <a:ea typeface="新細明體" charset="-120"/>
              </a:rPr>
              <a:t>electronegativities</a:t>
            </a:r>
            <a:r>
              <a:rPr lang="en-US" altLang="zh-TW" sz="2600" kern="0" dirty="0">
                <a:ea typeface="新細明體" charset="-120"/>
              </a:rPr>
              <a:t>.</a:t>
            </a:r>
          </a:p>
          <a:p>
            <a:pPr marL="457200" indent="-457200">
              <a:buAutoNum type="arabicPeriod"/>
            </a:pPr>
            <a:r>
              <a:rPr lang="en-US" altLang="zh-TW" sz="2600" kern="0" dirty="0">
                <a:ea typeface="新細明體" charset="-120"/>
              </a:rPr>
              <a:t>The </a:t>
            </a:r>
            <a:r>
              <a:rPr lang="en-US" altLang="zh-TW" sz="2600" kern="0" dirty="0">
                <a:solidFill>
                  <a:srgbClr val="008000"/>
                </a:solidFill>
                <a:ea typeface="新細明體" charset="-120"/>
              </a:rPr>
              <a:t>crystal structure </a:t>
            </a:r>
            <a:r>
              <a:rPr lang="en-US" altLang="zh-TW" sz="2600" kern="0" dirty="0">
                <a:ea typeface="新細明體" charset="-120"/>
              </a:rPr>
              <a:t>must be the same.</a:t>
            </a:r>
          </a:p>
          <a:p>
            <a:pPr marL="457200" indent="-457200">
              <a:buAutoNum type="arabicPeriod"/>
            </a:pPr>
            <a:r>
              <a:rPr lang="en-US" altLang="zh-TW" sz="2600" kern="0" dirty="0">
                <a:ea typeface="新細明體" charset="-120"/>
              </a:rPr>
              <a:t>The same </a:t>
            </a:r>
            <a:r>
              <a:rPr lang="en-US" altLang="zh-TW" sz="2600" kern="0" dirty="0">
                <a:solidFill>
                  <a:srgbClr val="0000FF"/>
                </a:solidFill>
                <a:ea typeface="新細明體" charset="-120"/>
              </a:rPr>
              <a:t>valence</a:t>
            </a:r>
            <a:r>
              <a:rPr lang="en-US" altLang="zh-TW" sz="2600" kern="0" dirty="0">
                <a:ea typeface="新細明體" charset="-120"/>
              </a:rPr>
              <a:t>.</a:t>
            </a:r>
          </a:p>
        </p:txBody>
      </p:sp>
    </p:spTree>
  </p:cSld>
  <p:clrMapOvr>
    <a:masterClrMapping/>
  </p:clrMapOvr>
</p:sld>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4322</TotalTime>
  <Words>1805</Words>
  <Application>Microsoft Office PowerPoint</Application>
  <PresentationFormat>如螢幕大小 (4:3)</PresentationFormat>
  <Paragraphs>368</Paragraphs>
  <Slides>42</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42</vt:i4>
      </vt:variant>
    </vt:vector>
  </HeadingPairs>
  <TitlesOfParts>
    <vt:vector size="50" baseType="lpstr">
      <vt:lpstr>ＭＳ Ｐゴシック</vt:lpstr>
      <vt:lpstr>新細明體</vt:lpstr>
      <vt:lpstr>Arial</vt:lpstr>
      <vt:lpstr>Cambria Math</vt:lpstr>
      <vt:lpstr>Symbol</vt:lpstr>
      <vt:lpstr>Times New Roman</vt:lpstr>
      <vt:lpstr>Wingdings</vt:lpstr>
      <vt:lpstr>1_Default Design</vt:lpstr>
      <vt:lpstr>CHAPTER   8</vt:lpstr>
      <vt:lpstr>PowerPoint 簡報</vt:lpstr>
      <vt:lpstr>Introduction</vt:lpstr>
      <vt:lpstr>Phase Diagram of Pure Substances</vt:lpstr>
      <vt:lpstr>PowerPoint 簡報</vt:lpstr>
      <vt:lpstr>Gibbs Phase Rule</vt:lpstr>
      <vt:lpstr>PowerPoint 簡報</vt:lpstr>
      <vt:lpstr>PowerPoint 簡報</vt:lpstr>
      <vt:lpstr>Binary Isomorphous Alloy Systems</vt:lpstr>
      <vt:lpstr>PowerPoint 簡報</vt:lpstr>
      <vt:lpstr>PowerPoint 簡報</vt:lpstr>
      <vt:lpstr>Phase Diagram from Cooling Curves</vt:lpstr>
      <vt:lpstr>The Lever Rule  槓桿法則</vt:lpstr>
      <vt:lpstr>PowerPoint 簡報</vt:lpstr>
      <vt:lpstr>PowerPoint 簡報</vt:lpstr>
      <vt:lpstr>Non Equilibrium Solidification of Alloys</vt:lpstr>
      <vt:lpstr>PowerPoint 簡報</vt:lpstr>
      <vt:lpstr>Pb-Sn Phase Diagram</vt:lpstr>
      <vt:lpstr>PowerPoint 簡報</vt:lpstr>
      <vt:lpstr>Slow Cooling of 40% Sn – 60% Pb alloy</vt:lpstr>
      <vt:lpstr>Microstructure and Cooling Curve</vt:lpstr>
      <vt:lpstr>Various Eutectic Structures</vt:lpstr>
      <vt:lpstr>PowerPoint 簡報</vt:lpstr>
      <vt:lpstr>PowerPoint 簡報</vt:lpstr>
      <vt:lpstr>Binary Peritectic Alloy System</vt:lpstr>
      <vt:lpstr>PowerPoint 簡報</vt:lpstr>
      <vt:lpstr>PowerPoint 簡報</vt:lpstr>
      <vt:lpstr>PowerPoint 簡報</vt:lpstr>
      <vt:lpstr>PowerPoint 簡報</vt:lpstr>
      <vt:lpstr>Rapid Solidification in Peritectic System</vt:lpstr>
      <vt:lpstr>PowerPoint 簡報</vt:lpstr>
      <vt:lpstr>Binary Monotectic Systems 二元偏晶系</vt:lpstr>
      <vt:lpstr>PowerPoint 簡報</vt:lpstr>
      <vt:lpstr>Intermediate Phases and Compounds</vt:lpstr>
      <vt:lpstr>Intermediate Phases in Ceramics</vt:lpstr>
      <vt:lpstr>Intermediate Compounds</vt:lpstr>
      <vt:lpstr>PowerPoint 簡報</vt:lpstr>
      <vt:lpstr>Ternary Phase Diagrams</vt:lpstr>
      <vt:lpstr>PowerPoint 簡報</vt:lpstr>
      <vt:lpstr>PowerPoint 簡報</vt:lpstr>
      <vt:lpstr>Iron-Chromium-Nickel Phase Diagram</vt:lpstr>
      <vt:lpstr>PowerPoint 簡報</vt:lpstr>
    </vt:vector>
  </TitlesOfParts>
  <Company>ttu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Materials Science and Engineering Third Edition</dc:title>
  <dc:creator>naveen chandrashekar</dc:creator>
  <cp:lastModifiedBy>蔡佳賢</cp:lastModifiedBy>
  <cp:revision>165</cp:revision>
  <dcterms:created xsi:type="dcterms:W3CDTF">2004-06-05T15:49:47Z</dcterms:created>
  <dcterms:modified xsi:type="dcterms:W3CDTF">2018-06-19T09:21:18Z</dcterms:modified>
</cp:coreProperties>
</file>